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7"/>
  </p:notesMasterIdLst>
  <p:handoutMasterIdLst>
    <p:handoutMasterId r:id="rId28"/>
  </p:handoutMasterIdLst>
  <p:sldIdLst>
    <p:sldId id="258" r:id="rId3"/>
    <p:sldId id="417" r:id="rId4"/>
    <p:sldId id="438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9" r:id="rId2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31" autoAdjust="0"/>
    <p:restoredTop sz="86992" autoAdjust="0"/>
  </p:normalViewPr>
  <p:slideViewPr>
    <p:cSldViewPr snapToGrid="0">
      <p:cViewPr varScale="1">
        <p:scale>
          <a:sx n="92" d="100"/>
          <a:sy n="92" d="100"/>
        </p:scale>
        <p:origin x="-688" y="-112"/>
      </p:cViewPr>
      <p:guideLst>
        <p:guide orient="horz" pos="24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94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/>
          <a:lstStyle>
            <a:lvl1pPr algn="r">
              <a:defRPr sz="1200"/>
            </a:lvl1pPr>
          </a:lstStyle>
          <a:p>
            <a:fld id="{CC7EC602-2C78-4129-8745-8BBFB323F99E}" type="datetimeFigureOut">
              <a:rPr lang="en-US" smtClean="0"/>
              <a:pPr/>
              <a:t>10/8/14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 anchor="b"/>
          <a:lstStyle>
            <a:lvl1pPr algn="r">
              <a:defRPr sz="1200"/>
            </a:lvl1pPr>
          </a:lstStyle>
          <a:p>
            <a:fld id="{86B7B464-72BE-4AD8-95CB-486FAE53E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92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/>
          <a:lstStyle>
            <a:lvl1pPr algn="r">
              <a:defRPr sz="1200"/>
            </a:lvl1pPr>
          </a:lstStyle>
          <a:p>
            <a:fld id="{E6BB9C89-3F3D-4A78-B129-C4AE052A62A1}" type="datetimeFigureOut">
              <a:rPr lang="en-US" smtClean="0"/>
              <a:pPr/>
              <a:t>10/8/14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5" tIns="46213" rIns="92425" bIns="462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25" tIns="46213" rIns="92425" bIns="462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25" tIns="46213" rIns="92425" bIns="46213" rtlCol="0" anchor="b"/>
          <a:lstStyle>
            <a:lvl1pPr algn="r">
              <a:defRPr sz="1200"/>
            </a:lvl1pPr>
          </a:lstStyle>
          <a:p>
            <a:fld id="{0C7090CC-3D22-446F-8689-0A3D3094F4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4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7274147" y="65549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406775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CS4290/CS6290/ECE4100/ECE6100</a:t>
            </a:r>
            <a:endParaRPr lang="en-US" sz="32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5562" y="6519446"/>
            <a:ext cx="5658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Thanks to Prof. Kim, Prof. </a:t>
            </a:r>
            <a:r>
              <a:rPr lang="en-US" sz="1600" dirty="0" err="1" smtClean="0"/>
              <a:t>Prvulovic</a:t>
            </a:r>
            <a:r>
              <a:rPr lang="en-US" sz="1600" dirty="0" smtClean="0"/>
              <a:t>, Prof Lee, and Prof. </a:t>
            </a:r>
            <a:r>
              <a:rPr lang="en-US" sz="1600" dirty="0" err="1" smtClean="0"/>
              <a:t>Loh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404544" y="4053547"/>
            <a:ext cx="3144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Moinuddin K. Qureshi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992462" y="4629256"/>
            <a:ext cx="6163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to ECE3056 Class</a:t>
            </a:r>
            <a:r>
              <a:rPr lang="en-US" dirty="0" smtClean="0"/>
              <a:t>: This will NOT be  on the exam. </a:t>
            </a:r>
            <a:br>
              <a:rPr lang="en-US" dirty="0" smtClean="0"/>
            </a:br>
            <a:r>
              <a:rPr lang="en-US" dirty="0"/>
              <a:t>S</a:t>
            </a:r>
            <a:r>
              <a:rPr lang="en-US" dirty="0" smtClean="0"/>
              <a:t>till important for you to understand how ROB really works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75460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75463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75464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75465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5466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75467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75468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75469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5470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75471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75475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75476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75477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75478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75479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75480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75481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75482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75483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75484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75485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75486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75487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75488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75489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75490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75491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75492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ROB2</a:t>
            </a:r>
          </a:p>
        </p:txBody>
      </p:sp>
      <p:sp>
        <p:nvSpPr>
          <p:cNvPr id="275493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75494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75495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75496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75497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75498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75499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75500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75501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75502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75503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75504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75505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75506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75507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75508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75509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0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1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2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3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4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5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6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7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8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19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5520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21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22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5523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5524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75525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5526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27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28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5529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5530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5531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32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33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75534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5535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75536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75537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5538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75539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40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41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42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5543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75544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75545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46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75547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5548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75549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0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1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2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3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4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5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6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7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8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59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60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61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75562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5563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5564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5565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5566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5567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75568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5569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5570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5571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72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73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74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5575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5576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5577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78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79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80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5581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75582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5583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84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85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86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87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88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89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90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91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592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75593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75594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75595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5596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75597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75598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75599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75600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75601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75602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75603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75604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75605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75606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75607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75608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609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610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5611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75612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75613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75614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75615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75616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5617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5618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5619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5620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75621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12516559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78532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78533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78534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78535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78536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78537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8538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78539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78540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78541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8542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78543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78544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78545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78547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78548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78549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78550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78551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78552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78553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78554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78555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78556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78557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78558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78559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78560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78561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78562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78563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78564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ROB2</a:t>
            </a:r>
          </a:p>
        </p:txBody>
      </p:sp>
      <p:sp>
        <p:nvSpPr>
          <p:cNvPr id="278565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78566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78567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78568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78569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78570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78571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78572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78573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78574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78575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78576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78577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78578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78579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78580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78581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82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83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84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85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86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87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88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89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90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91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8592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93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94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8595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8596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78597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8598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99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00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12</a:t>
            </a:r>
          </a:p>
        </p:txBody>
      </p:sp>
      <p:sp>
        <p:nvSpPr>
          <p:cNvPr id="278601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8602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8603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04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05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78606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8607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78608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78609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8610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78611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12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13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14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8615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78616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78617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18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78619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8620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78621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22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8623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24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25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26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27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28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29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30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31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32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33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78634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8635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8636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8637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8638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8639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78640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8641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8642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8643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78644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45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46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8647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8648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8649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50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51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52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8653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78654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8655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56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57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58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59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60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61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62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63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64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78665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78666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78667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8668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78669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78670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78671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78672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78673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78674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78675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78676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78677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78678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78679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78680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81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82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8683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78684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78685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78686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78687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78688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8689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8690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8691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8692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78693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78694" name="Line 166"/>
          <p:cNvSpPr>
            <a:spLocks noChangeShapeType="1"/>
          </p:cNvSpPr>
          <p:nvPr/>
        </p:nvSpPr>
        <p:spPr bwMode="auto">
          <a:xfrm flipH="1" flipV="1">
            <a:off x="2405063" y="4589463"/>
            <a:ext cx="577850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695" name="Text Box 167"/>
          <p:cNvSpPr txBox="1">
            <a:spLocks noChangeArrowheads="1"/>
          </p:cNvSpPr>
          <p:nvPr/>
        </p:nvSpPr>
        <p:spPr bwMode="auto">
          <a:xfrm>
            <a:off x="2955925" y="4572000"/>
            <a:ext cx="668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ROB4</a:t>
            </a:r>
          </a:p>
        </p:txBody>
      </p:sp>
      <p:sp>
        <p:nvSpPr>
          <p:cNvPr id="169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14522455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694" grpId="0" animBg="1"/>
      <p:bldP spid="2786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79556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79557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79558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79559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79560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79561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9562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79563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79564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79565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9566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79567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79568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79569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79571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79572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79573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79574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79575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79576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79577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79578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79579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79580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79581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79582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79583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79584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79585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79586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79587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79588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ROB4</a:t>
            </a:r>
          </a:p>
        </p:txBody>
      </p:sp>
      <p:sp>
        <p:nvSpPr>
          <p:cNvPr id="279589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79590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79591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79592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79593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79594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79595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79596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79597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79598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79599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79600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79601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79602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79603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79604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79605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06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07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08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09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10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11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12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13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14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15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79616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9617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18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79619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9620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79621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9622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23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24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12</a:t>
            </a:r>
          </a:p>
        </p:txBody>
      </p:sp>
      <p:sp>
        <p:nvSpPr>
          <p:cNvPr id="279625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9626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9627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28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29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79630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9631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79632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79633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634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79635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36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37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38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9639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79640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79641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42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79643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9644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79645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46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9647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48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49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50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79651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52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53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54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55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56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57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79658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9659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9660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9661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9662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9663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79664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9665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9666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9667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79668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79669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70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9671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9672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9673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79674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75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76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677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79678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9679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0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1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2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3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4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5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6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7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688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79689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79690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79691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9692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79693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79694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79695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79696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79697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79698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79699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79700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79701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79702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79703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79704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705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706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SUB</a:t>
            </a:r>
          </a:p>
        </p:txBody>
      </p:sp>
      <p:sp>
        <p:nvSpPr>
          <p:cNvPr id="279707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79708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79709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79710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79711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79712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9713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9714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9715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9716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79717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79720" name="Line 168"/>
          <p:cNvSpPr>
            <a:spLocks noChangeShapeType="1"/>
          </p:cNvSpPr>
          <p:nvPr/>
        </p:nvSpPr>
        <p:spPr bwMode="auto">
          <a:xfrm flipH="1" flipV="1">
            <a:off x="2405063" y="5275263"/>
            <a:ext cx="577850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721" name="Text Box 169"/>
          <p:cNvSpPr txBox="1">
            <a:spLocks noChangeArrowheads="1"/>
          </p:cNvSpPr>
          <p:nvPr/>
        </p:nvSpPr>
        <p:spPr bwMode="auto">
          <a:xfrm>
            <a:off x="2955925" y="5257800"/>
            <a:ext cx="668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ROB5</a:t>
            </a:r>
          </a:p>
        </p:txBody>
      </p:sp>
      <p:sp>
        <p:nvSpPr>
          <p:cNvPr id="169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35610849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720" grpId="0" animBg="1"/>
      <p:bldP spid="2797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0580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0581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0582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0583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0584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0585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0586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0587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0588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0589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0590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0591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0592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0593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0595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80596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80597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80598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0599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0600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0601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0602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0603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0604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0605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0606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0607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0608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0609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0610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0611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0612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ROB4</a:t>
            </a:r>
          </a:p>
        </p:txBody>
      </p:sp>
      <p:sp>
        <p:nvSpPr>
          <p:cNvPr id="280613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80614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80615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0616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0617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0618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0619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0620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0621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0622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0623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0624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0625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0626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0627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0628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0629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30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31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32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33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34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0635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0636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0637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38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39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0640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0641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42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0643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0644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0645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0646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47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48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12</a:t>
            </a:r>
          </a:p>
        </p:txBody>
      </p:sp>
      <p:sp>
        <p:nvSpPr>
          <p:cNvPr id="280649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0650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0651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52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53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80654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0655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0656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0657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658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80659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60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61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62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0663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0664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0665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66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80667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0668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0669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70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0671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72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73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74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0675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76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77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78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0679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80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81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0682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0683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0684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0685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0686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0687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0688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0689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0690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0691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0692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0693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0694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0695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0696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0697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0698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99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00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701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0702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0703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04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05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06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07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08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09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10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11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12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0713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0714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0715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0716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0717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0718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0719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0720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0721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0722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0723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0724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0725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0726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0727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0728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729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80730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SUB</a:t>
            </a:r>
          </a:p>
        </p:txBody>
      </p:sp>
      <p:sp>
        <p:nvSpPr>
          <p:cNvPr id="280731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80732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80733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0734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0735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0736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0737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0738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0739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0740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0741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0742" name="Line 166"/>
          <p:cNvSpPr>
            <a:spLocks noChangeShapeType="1"/>
          </p:cNvSpPr>
          <p:nvPr/>
        </p:nvSpPr>
        <p:spPr bwMode="auto">
          <a:xfrm flipH="1" flipV="1">
            <a:off x="2390775" y="4589463"/>
            <a:ext cx="577850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743" name="Text Box 167"/>
          <p:cNvSpPr txBox="1">
            <a:spLocks noChangeArrowheads="1"/>
          </p:cNvSpPr>
          <p:nvPr/>
        </p:nvSpPr>
        <p:spPr bwMode="auto">
          <a:xfrm>
            <a:off x="2941638" y="4572000"/>
            <a:ext cx="668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ROB6</a:t>
            </a:r>
          </a:p>
        </p:txBody>
      </p:sp>
      <p:sp>
        <p:nvSpPr>
          <p:cNvPr id="169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19559811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742" grpId="0" animBg="1"/>
      <p:bldP spid="2807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1604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1605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1606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1607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1608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1609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1610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1611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1612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1613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1614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1615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1616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1617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1619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81620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81621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81622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1623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1624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1625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1626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1627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1628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1629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1630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1631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1632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1633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1634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1635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1636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81637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81638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81639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1640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1641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1642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1643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1644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1645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1646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1647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1648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1649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1650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1651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1652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1653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54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55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56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57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58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1659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1660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1661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62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63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1664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1665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66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1667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1668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1669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1670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71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72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12</a:t>
            </a:r>
          </a:p>
        </p:txBody>
      </p:sp>
      <p:sp>
        <p:nvSpPr>
          <p:cNvPr id="281673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1674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1675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76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77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81678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1679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1680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1681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682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81683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84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85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86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1687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1688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1689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90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81691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1692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1693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94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1695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96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97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98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1699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00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01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02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1703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04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05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1706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1707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1708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1709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1710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1711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1712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1713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1714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1715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1716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1717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1718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1719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1720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1721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1722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23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24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725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1726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1727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28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29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30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31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32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33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34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35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36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1737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1738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1739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1740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1741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742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1743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1744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1745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1746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1747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1748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1749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1750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1751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1752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753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81754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SUB</a:t>
            </a:r>
          </a:p>
        </p:txBody>
      </p:sp>
      <p:sp>
        <p:nvSpPr>
          <p:cNvPr id="281755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81756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81757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1758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1759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1760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1761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1762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1763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1764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1765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1182086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2628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2629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2630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2631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2632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2633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2634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2635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2636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2637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2638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2639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2640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2641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2643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82644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82645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82646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2647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2648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2649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2650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2651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2652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2653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2654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2655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2656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2657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2658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2659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2660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82661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82662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82663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2664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2665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2666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2667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2668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2669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2670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2671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2672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2673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2674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2675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2676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2677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78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79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80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81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82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2683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2684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2685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86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87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2688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2689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90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36</a:t>
            </a:r>
          </a:p>
        </p:txBody>
      </p:sp>
      <p:sp>
        <p:nvSpPr>
          <p:cNvPr id="282691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2692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2693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2694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95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96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2697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2698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2699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00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01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82702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2703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2704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2705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2706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82707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08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09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10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2711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2712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2713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14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82715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2716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2717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18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2719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282720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2721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22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2723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24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25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26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2727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28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29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2730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2731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2732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2733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2734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2735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2736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2737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2738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2739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2740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2741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2742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2743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2744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2745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2746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47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48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2749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2750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2751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282752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53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54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55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56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57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58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59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60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2761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2762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2763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2764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2765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82766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2767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2768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2769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2770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2771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2772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2773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2774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2775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2776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777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82778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SUB</a:t>
            </a:r>
          </a:p>
        </p:txBody>
      </p:sp>
      <p:sp>
        <p:nvSpPr>
          <p:cNvPr id="282779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2780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82781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2782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2783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2784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2785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2786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2787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2788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2789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8389830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4680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4681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4682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4683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4684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4685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4686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4687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4688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4689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4691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84692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84693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84694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4695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4696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4697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4698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4699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4700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4701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4702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4703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4704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4705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4706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4707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4708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84709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84710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84711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4712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4713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4714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4715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4716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4717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4718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4719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4720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4721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4722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4723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4724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4725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26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27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28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29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30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4731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4732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4733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34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35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4736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4737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38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36</a:t>
            </a:r>
          </a:p>
        </p:txBody>
      </p:sp>
      <p:sp>
        <p:nvSpPr>
          <p:cNvPr id="284739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4740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4741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4742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43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44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4745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4746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4747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48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49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84750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4751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4752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4753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4754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84755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56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57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58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4759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4760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4761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62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84763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4764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4765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66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4767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284768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4769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70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4771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72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73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74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4775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76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77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4778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4779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4780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4781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4782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4783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4784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4785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4786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4787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4788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4789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4790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4791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4792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4793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4794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84795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796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4797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4798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4799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284800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01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02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03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04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05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06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07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08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4809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4810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4811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4812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4813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284814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4815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4816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4817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4818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4819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4820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4821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4822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4823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4824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825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84826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SUB</a:t>
            </a:r>
          </a:p>
        </p:txBody>
      </p:sp>
      <p:sp>
        <p:nvSpPr>
          <p:cNvPr id="284827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4828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84829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4830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4831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4832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4833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4834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4835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4836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4837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37894847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5700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5706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5708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5709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5710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5711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5712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5713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5715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85716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85717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85718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5719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5720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5721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5722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5723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5724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5725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5726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5727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5728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5729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5730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5731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5732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85733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85734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85735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5736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5737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5738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5739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5740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5741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5742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5743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5744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5745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5746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5747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5748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5749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50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51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52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53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54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5755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756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5757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33</a:t>
            </a:r>
          </a:p>
        </p:txBody>
      </p:sp>
      <p:sp>
        <p:nvSpPr>
          <p:cNvPr id="285758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59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760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761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62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763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764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5765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766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67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68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769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770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5771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72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73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85774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5775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5776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5777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5778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85779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80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81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82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5783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5784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5785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86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85787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5788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5789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90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5791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285792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5793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94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5795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285796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5797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98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5799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00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01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5802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5803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5804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5805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5806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5807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5808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5809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5810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5811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5812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5813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5814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5815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5816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5817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5818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85819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20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5821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5822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5823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285824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285825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26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27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28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29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30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31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32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5833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5834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5835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5836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5838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5839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5840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5841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5842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5843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5844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5845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5846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5847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5848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849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85850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851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5852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85853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5854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5855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5856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5857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5858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5859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5860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5861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  <p:sp>
        <p:nvSpPr>
          <p:cNvPr id="168" name="Rectangle 141"/>
          <p:cNvSpPr>
            <a:spLocks noChangeArrowheads="1"/>
          </p:cNvSpPr>
          <p:nvPr/>
        </p:nvSpPr>
        <p:spPr bwMode="auto">
          <a:xfrm>
            <a:off x="7848600" y="6011862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741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6724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6725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6726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6727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6728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6729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6730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6731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6732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6733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6734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6735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6736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6737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6739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86740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86741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86742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6743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6744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6745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6746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6747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6748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6749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6750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6751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6752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6753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6754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6755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6756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86757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86758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86759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6760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6761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6762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6763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6764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6765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6766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6767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6768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6769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6770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6771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6772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6773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4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5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6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7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8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6779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80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81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33</a:t>
            </a:r>
          </a:p>
        </p:txBody>
      </p:sp>
      <p:sp>
        <p:nvSpPr>
          <p:cNvPr id="286782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9</a:t>
            </a:r>
          </a:p>
        </p:txBody>
      </p:sp>
      <p:sp>
        <p:nvSpPr>
          <p:cNvPr id="286783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84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85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6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87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88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6789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90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1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2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93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94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95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6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7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98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799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6800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6801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802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86803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86804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6805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06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6807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6808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6809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0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86811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6812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6813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4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6815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286816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6817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8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6819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286820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6821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2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6823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4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5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6826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6827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6828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6829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6830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6831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6832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6833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6834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6835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6836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6837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6838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6839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6840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6841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6842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86843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4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86845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6846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6847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286848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286849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0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1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2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3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4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5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6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6857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6858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6859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6860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6861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86862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6863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6864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6865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6866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6867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6868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6869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6870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6871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6872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73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86874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875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876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6877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6878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6879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6880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6881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6882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6883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6884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6885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31987083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7748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7749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7750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7751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7752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7753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7754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7755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7756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7757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7758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7759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7760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7761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7763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87764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9</a:t>
              </a:r>
            </a:p>
          </p:txBody>
        </p:sp>
        <p:sp>
          <p:nvSpPr>
            <p:cNvPr id="287765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87766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7767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7768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7769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770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7771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7772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7773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7774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7775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7776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7777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7778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7779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7780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87781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ARF2</a:t>
            </a:r>
          </a:p>
        </p:txBody>
      </p:sp>
      <p:sp>
        <p:nvSpPr>
          <p:cNvPr id="287782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87783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7784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7785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7786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7787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7788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7789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7791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7792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7797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98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99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0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1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2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7803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04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05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33</a:t>
            </a:r>
          </a:p>
        </p:txBody>
      </p:sp>
      <p:sp>
        <p:nvSpPr>
          <p:cNvPr id="287806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9</a:t>
            </a:r>
          </a:p>
        </p:txBody>
      </p:sp>
      <p:sp>
        <p:nvSpPr>
          <p:cNvPr id="287807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08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09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10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11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12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7813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14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15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16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17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18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19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20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21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22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23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7824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7825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826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827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828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829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30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7831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7832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7833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34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87835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7836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7837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38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7839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287840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7841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42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7843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287844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7845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46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7847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48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49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7850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7851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7852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7853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7854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7855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7856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7857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7858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7859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7860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7861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7862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7863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7864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7865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7866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87867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87868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87869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7870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7871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287872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287873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74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87875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76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77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78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79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80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7881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7882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7883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7884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7885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287886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7887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7888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7889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7890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7891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7892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7893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7894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7895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7896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97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87898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899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900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7901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7902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7903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7904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7905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7906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7907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7908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7909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22640761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1447800" y="1600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R2, R3, R4</a:t>
            </a:r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533400" y="1600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DIV</a:t>
            </a:r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1447800" y="1219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Operands</a:t>
            </a:r>
          </a:p>
        </p:txBody>
      </p:sp>
      <p:sp>
        <p:nvSpPr>
          <p:cNvPr id="254990" name="Rectangle 14"/>
          <p:cNvSpPr>
            <a:spLocks noChangeArrowheads="1"/>
          </p:cNvSpPr>
          <p:nvPr/>
        </p:nvSpPr>
        <p:spPr bwMode="auto">
          <a:xfrm>
            <a:off x="533400" y="12192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Inst</a:t>
            </a:r>
          </a:p>
        </p:txBody>
      </p:sp>
      <p:sp>
        <p:nvSpPr>
          <p:cNvPr id="254991" name="Rectangle 15"/>
          <p:cNvSpPr>
            <a:spLocks noChangeArrowheads="1"/>
          </p:cNvSpPr>
          <p:nvPr/>
        </p:nvSpPr>
        <p:spPr bwMode="auto">
          <a:xfrm>
            <a:off x="1447800" y="1981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R1, R5, R6</a:t>
            </a:r>
          </a:p>
        </p:txBody>
      </p:sp>
      <p:sp>
        <p:nvSpPr>
          <p:cNvPr id="254996" name="Rectangle 20"/>
          <p:cNvSpPr>
            <a:spLocks noChangeArrowheads="1"/>
          </p:cNvSpPr>
          <p:nvPr/>
        </p:nvSpPr>
        <p:spPr bwMode="auto">
          <a:xfrm>
            <a:off x="533400" y="1981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MUL</a:t>
            </a:r>
          </a:p>
        </p:txBody>
      </p:sp>
      <p:sp>
        <p:nvSpPr>
          <p:cNvPr id="254997" name="Rectangle 21"/>
          <p:cNvSpPr>
            <a:spLocks noChangeArrowheads="1"/>
          </p:cNvSpPr>
          <p:nvPr/>
        </p:nvSpPr>
        <p:spPr bwMode="auto">
          <a:xfrm>
            <a:off x="1447800" y="2362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R3, R7, R8</a:t>
            </a:r>
          </a:p>
        </p:txBody>
      </p:sp>
      <p:sp>
        <p:nvSpPr>
          <p:cNvPr id="255002" name="Rectangle 26"/>
          <p:cNvSpPr>
            <a:spLocks noChangeArrowheads="1"/>
          </p:cNvSpPr>
          <p:nvPr/>
        </p:nvSpPr>
        <p:spPr bwMode="auto">
          <a:xfrm>
            <a:off x="533400" y="2362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</a:t>
            </a:r>
          </a:p>
        </p:txBody>
      </p:sp>
      <p:sp>
        <p:nvSpPr>
          <p:cNvPr id="255003" name="Rectangle 27"/>
          <p:cNvSpPr>
            <a:spLocks noChangeArrowheads="1"/>
          </p:cNvSpPr>
          <p:nvPr/>
        </p:nvSpPr>
        <p:spPr bwMode="auto">
          <a:xfrm>
            <a:off x="1447800" y="2743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R1, R1, R3</a:t>
            </a:r>
          </a:p>
        </p:txBody>
      </p:sp>
      <p:sp>
        <p:nvSpPr>
          <p:cNvPr id="255008" name="Rectangle 32"/>
          <p:cNvSpPr>
            <a:spLocks noChangeArrowheads="1"/>
          </p:cNvSpPr>
          <p:nvPr/>
        </p:nvSpPr>
        <p:spPr bwMode="auto">
          <a:xfrm>
            <a:off x="533400" y="2743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MUL</a:t>
            </a:r>
          </a:p>
        </p:txBody>
      </p:sp>
      <p:sp>
        <p:nvSpPr>
          <p:cNvPr id="255009" name="Rectangle 33"/>
          <p:cNvSpPr>
            <a:spLocks noChangeArrowheads="1"/>
          </p:cNvSpPr>
          <p:nvPr/>
        </p:nvSpPr>
        <p:spPr bwMode="auto">
          <a:xfrm>
            <a:off x="1447800" y="3124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R4, R1, R5</a:t>
            </a:r>
          </a:p>
        </p:txBody>
      </p:sp>
      <p:sp>
        <p:nvSpPr>
          <p:cNvPr id="255014" name="Rectangle 38"/>
          <p:cNvSpPr>
            <a:spLocks noChangeArrowheads="1"/>
          </p:cNvSpPr>
          <p:nvPr/>
        </p:nvSpPr>
        <p:spPr bwMode="auto">
          <a:xfrm>
            <a:off x="533400" y="3124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SUB</a:t>
            </a:r>
          </a:p>
        </p:txBody>
      </p:sp>
      <p:sp>
        <p:nvSpPr>
          <p:cNvPr id="255015" name="Rectangle 39"/>
          <p:cNvSpPr>
            <a:spLocks noChangeArrowheads="1"/>
          </p:cNvSpPr>
          <p:nvPr/>
        </p:nvSpPr>
        <p:spPr bwMode="auto">
          <a:xfrm>
            <a:off x="1447800" y="3505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R1, R4, R2</a:t>
            </a:r>
          </a:p>
        </p:txBody>
      </p:sp>
      <p:sp>
        <p:nvSpPr>
          <p:cNvPr id="255020" name="Rectangle 44"/>
          <p:cNvSpPr>
            <a:spLocks noChangeArrowheads="1"/>
          </p:cNvSpPr>
          <p:nvPr/>
        </p:nvSpPr>
        <p:spPr bwMode="auto">
          <a:xfrm>
            <a:off x="533400" y="3505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</a:t>
            </a:r>
          </a:p>
        </p:txBody>
      </p:sp>
      <p:sp>
        <p:nvSpPr>
          <p:cNvPr id="255021" name="AutoShape 45"/>
          <p:cNvSpPr>
            <a:spLocks noChangeArrowheads="1"/>
          </p:cNvSpPr>
          <p:nvPr/>
        </p:nvSpPr>
        <p:spPr bwMode="auto">
          <a:xfrm>
            <a:off x="6330950" y="1219200"/>
            <a:ext cx="2432050" cy="1219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  <p:sp>
        <p:nvSpPr>
          <p:cNvPr id="255031" name="Text Box 55"/>
          <p:cNvSpPr txBox="1">
            <a:spLocks noChangeArrowheads="1"/>
          </p:cNvSpPr>
          <p:nvPr/>
        </p:nvSpPr>
        <p:spPr bwMode="auto">
          <a:xfrm>
            <a:off x="5632450" y="2590800"/>
            <a:ext cx="289188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Sequentially, this would take:</a:t>
            </a:r>
          </a:p>
          <a:p>
            <a:endParaRPr lang="en-US">
              <a:latin typeface="AUdimat" pitchFamily="2" charset="0"/>
            </a:endParaRPr>
          </a:p>
          <a:p>
            <a:r>
              <a:rPr lang="en-US">
                <a:latin typeface="AUdimat" pitchFamily="2" charset="0"/>
              </a:rPr>
              <a:t>40+10+1+10+1+1 = 63 cycles</a:t>
            </a:r>
          </a:p>
          <a:p>
            <a:endParaRPr lang="en-US">
              <a:latin typeface="AUdimat" pitchFamily="2" charset="0"/>
            </a:endParaRPr>
          </a:p>
          <a:p>
            <a:r>
              <a:rPr lang="en-US">
                <a:latin typeface="AUdimat" pitchFamily="2" charset="0"/>
              </a:rPr>
              <a:t>(+ other pipeline stages)</a:t>
            </a:r>
          </a:p>
        </p:txBody>
      </p:sp>
      <p:sp>
        <p:nvSpPr>
          <p:cNvPr id="255032" name="Rectangle 56"/>
          <p:cNvSpPr>
            <a:spLocks noChangeArrowheads="1"/>
          </p:cNvSpPr>
          <p:nvPr/>
        </p:nvSpPr>
        <p:spPr bwMode="auto">
          <a:xfrm>
            <a:off x="3200400" y="39624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-23</a:t>
            </a:r>
          </a:p>
        </p:txBody>
      </p:sp>
      <p:sp>
        <p:nvSpPr>
          <p:cNvPr id="255033" name="Rectangle 57"/>
          <p:cNvSpPr>
            <a:spLocks noChangeArrowheads="1"/>
          </p:cNvSpPr>
          <p:nvPr/>
        </p:nvSpPr>
        <p:spPr bwMode="auto">
          <a:xfrm>
            <a:off x="3200400" y="42672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16</a:t>
            </a:r>
          </a:p>
        </p:txBody>
      </p:sp>
      <p:sp>
        <p:nvSpPr>
          <p:cNvPr id="255034" name="Rectangle 58"/>
          <p:cNvSpPr>
            <a:spLocks noChangeArrowheads="1"/>
          </p:cNvSpPr>
          <p:nvPr/>
        </p:nvSpPr>
        <p:spPr bwMode="auto">
          <a:xfrm>
            <a:off x="3200400" y="45720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45</a:t>
            </a:r>
          </a:p>
        </p:txBody>
      </p:sp>
      <p:sp>
        <p:nvSpPr>
          <p:cNvPr id="255035" name="Rectangle 59"/>
          <p:cNvSpPr>
            <a:spLocks noChangeArrowheads="1"/>
          </p:cNvSpPr>
          <p:nvPr/>
        </p:nvSpPr>
        <p:spPr bwMode="auto">
          <a:xfrm>
            <a:off x="3200400" y="48768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5</a:t>
            </a:r>
          </a:p>
        </p:txBody>
      </p:sp>
      <p:sp>
        <p:nvSpPr>
          <p:cNvPr id="255036" name="Rectangle 60"/>
          <p:cNvSpPr>
            <a:spLocks noChangeArrowheads="1"/>
          </p:cNvSpPr>
          <p:nvPr/>
        </p:nvSpPr>
        <p:spPr bwMode="auto">
          <a:xfrm>
            <a:off x="3200400" y="51816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3</a:t>
            </a:r>
          </a:p>
        </p:txBody>
      </p:sp>
      <p:sp>
        <p:nvSpPr>
          <p:cNvPr id="255037" name="Rectangle 61"/>
          <p:cNvSpPr>
            <a:spLocks noChangeArrowheads="1"/>
          </p:cNvSpPr>
          <p:nvPr/>
        </p:nvSpPr>
        <p:spPr bwMode="auto">
          <a:xfrm>
            <a:off x="3200400" y="54864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4</a:t>
            </a:r>
          </a:p>
        </p:txBody>
      </p:sp>
      <p:sp>
        <p:nvSpPr>
          <p:cNvPr id="255038" name="Rectangle 62"/>
          <p:cNvSpPr>
            <a:spLocks noChangeArrowheads="1"/>
          </p:cNvSpPr>
          <p:nvPr/>
        </p:nvSpPr>
        <p:spPr bwMode="auto">
          <a:xfrm>
            <a:off x="3200400" y="57912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1</a:t>
            </a:r>
          </a:p>
        </p:txBody>
      </p:sp>
      <p:sp>
        <p:nvSpPr>
          <p:cNvPr id="255039" name="Rectangle 63"/>
          <p:cNvSpPr>
            <a:spLocks noChangeArrowheads="1"/>
          </p:cNvSpPr>
          <p:nvPr/>
        </p:nvSpPr>
        <p:spPr bwMode="auto">
          <a:xfrm>
            <a:off x="3200400" y="60960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Udimat" pitchFamily="2" charset="0"/>
              </a:rPr>
              <a:t>2</a:t>
            </a:r>
          </a:p>
        </p:txBody>
      </p:sp>
      <p:sp>
        <p:nvSpPr>
          <p:cNvPr id="255040" name="Text Box 64"/>
          <p:cNvSpPr txBox="1">
            <a:spLocks noChangeArrowheads="1"/>
          </p:cNvSpPr>
          <p:nvPr/>
        </p:nvSpPr>
        <p:spPr bwMode="auto">
          <a:xfrm>
            <a:off x="2667000" y="3886200"/>
            <a:ext cx="3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R1</a:t>
            </a:r>
          </a:p>
        </p:txBody>
      </p:sp>
      <p:sp>
        <p:nvSpPr>
          <p:cNvPr id="255041" name="Text Box 65"/>
          <p:cNvSpPr txBox="1">
            <a:spLocks noChangeArrowheads="1"/>
          </p:cNvSpPr>
          <p:nvPr/>
        </p:nvSpPr>
        <p:spPr bwMode="auto">
          <a:xfrm>
            <a:off x="2667000" y="4191000"/>
            <a:ext cx="4042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R2</a:t>
            </a:r>
          </a:p>
        </p:txBody>
      </p:sp>
      <p:sp>
        <p:nvSpPr>
          <p:cNvPr id="255042" name="Text Box 66"/>
          <p:cNvSpPr txBox="1">
            <a:spLocks noChangeArrowheads="1"/>
          </p:cNvSpPr>
          <p:nvPr/>
        </p:nvSpPr>
        <p:spPr bwMode="auto">
          <a:xfrm>
            <a:off x="2667000" y="4495800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R3</a:t>
            </a:r>
          </a:p>
        </p:txBody>
      </p:sp>
      <p:sp>
        <p:nvSpPr>
          <p:cNvPr id="255043" name="Text Box 67"/>
          <p:cNvSpPr txBox="1">
            <a:spLocks noChangeArrowheads="1"/>
          </p:cNvSpPr>
          <p:nvPr/>
        </p:nvSpPr>
        <p:spPr bwMode="auto">
          <a:xfrm>
            <a:off x="2647950" y="4800600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R4</a:t>
            </a:r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2667000" y="5105400"/>
            <a:ext cx="412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R5</a:t>
            </a:r>
          </a:p>
        </p:txBody>
      </p:sp>
      <p:sp>
        <p:nvSpPr>
          <p:cNvPr id="255045" name="Text Box 69"/>
          <p:cNvSpPr txBox="1">
            <a:spLocks noChangeArrowheads="1"/>
          </p:cNvSpPr>
          <p:nvPr/>
        </p:nvSpPr>
        <p:spPr bwMode="auto">
          <a:xfrm>
            <a:off x="2667000" y="5410200"/>
            <a:ext cx="412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R6</a:t>
            </a:r>
          </a:p>
        </p:txBody>
      </p:sp>
      <p:sp>
        <p:nvSpPr>
          <p:cNvPr id="255046" name="Text Box 70"/>
          <p:cNvSpPr txBox="1">
            <a:spLocks noChangeArrowheads="1"/>
          </p:cNvSpPr>
          <p:nvPr/>
        </p:nvSpPr>
        <p:spPr bwMode="auto">
          <a:xfrm>
            <a:off x="2667000" y="5729288"/>
            <a:ext cx="394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R7</a:t>
            </a:r>
          </a:p>
        </p:txBody>
      </p:sp>
      <p:sp>
        <p:nvSpPr>
          <p:cNvPr id="255047" name="Text Box 71"/>
          <p:cNvSpPr txBox="1">
            <a:spLocks noChangeArrowheads="1"/>
          </p:cNvSpPr>
          <p:nvPr/>
        </p:nvSpPr>
        <p:spPr bwMode="auto">
          <a:xfrm>
            <a:off x="2667000" y="6034088"/>
            <a:ext cx="417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R8</a:t>
            </a:r>
          </a:p>
        </p:txBody>
      </p:sp>
    </p:spTree>
    <p:extLst>
      <p:ext uri="{BB962C8B-B14F-4D97-AF65-F5344CB8AC3E}">
        <p14:creationId xmlns:p14="http://schemas.microsoft.com/office/powerpoint/2010/main" val="25893778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8772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8773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8774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8775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8776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8777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8778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8779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8780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8781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8782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8783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8784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8785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8787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12</a:t>
              </a:r>
            </a:p>
          </p:txBody>
        </p:sp>
        <p:sp>
          <p:nvSpPr>
            <p:cNvPr id="288788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9</a:t>
              </a:r>
            </a:p>
          </p:txBody>
        </p:sp>
        <p:sp>
          <p:nvSpPr>
            <p:cNvPr id="288789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88790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8791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8792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8793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8794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8795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8796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8797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8798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8799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8800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8801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8802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8803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8804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88805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ARF2</a:t>
            </a:r>
          </a:p>
        </p:txBody>
      </p:sp>
      <p:sp>
        <p:nvSpPr>
          <p:cNvPr id="288806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88807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8808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8809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8810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8811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8812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8813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8814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8815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8816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8817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8818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8819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8820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8821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22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23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24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25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26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88827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28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29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33</a:t>
            </a:r>
          </a:p>
        </p:txBody>
      </p:sp>
      <p:sp>
        <p:nvSpPr>
          <p:cNvPr id="288830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9</a:t>
            </a:r>
          </a:p>
        </p:txBody>
      </p:sp>
      <p:sp>
        <p:nvSpPr>
          <p:cNvPr id="288831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32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33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34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35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36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8837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38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39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40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41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42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43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44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45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46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847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8848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8849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850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851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852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853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54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855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856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857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58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88859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8860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8861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62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8863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288864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8865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66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8867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288868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8869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70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8871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72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73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8874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8875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8876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8877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8878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8879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8880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8881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8882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8883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8884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8885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8886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8887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8888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8889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8890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88891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88892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88893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8894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8895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288896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288897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88898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88899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44</a:t>
            </a:r>
          </a:p>
        </p:txBody>
      </p:sp>
      <p:sp>
        <p:nvSpPr>
          <p:cNvPr id="288900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901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902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903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904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8905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8906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8907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8908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8909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88910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8911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8912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8913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8914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8915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8916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8917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8918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8919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8920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921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88922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923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924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8925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8926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8927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8928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8929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8930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8931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8932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8933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39094630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89796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89797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89798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89799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89800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89801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9802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89803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89804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89805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89806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89807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89808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89809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89811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12</a:t>
              </a:r>
            </a:p>
          </p:txBody>
        </p:sp>
        <p:sp>
          <p:nvSpPr>
            <p:cNvPr id="289812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9</a:t>
              </a:r>
            </a:p>
          </p:txBody>
        </p:sp>
        <p:sp>
          <p:nvSpPr>
            <p:cNvPr id="289813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9814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89815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89816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89817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9818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89819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89820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89821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89822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89823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89824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89825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89826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89827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89828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89829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ARF2</a:t>
            </a:r>
          </a:p>
        </p:txBody>
      </p:sp>
      <p:sp>
        <p:nvSpPr>
          <p:cNvPr id="289830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ARF3</a:t>
            </a:r>
          </a:p>
        </p:txBody>
      </p:sp>
      <p:sp>
        <p:nvSpPr>
          <p:cNvPr id="289831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89832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89833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89834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89835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89836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89837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89838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89839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89840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89841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89842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89843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89844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89845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46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47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48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49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50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51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52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53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54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55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56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57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58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59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60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89861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62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3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4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65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66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67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8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9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70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871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89872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89873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74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75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76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77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78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79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80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81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82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83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84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885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86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9887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289888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9889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90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89891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289892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9893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94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89895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89896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89897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89898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89899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9900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89901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89902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89903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89904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89905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9906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9907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89908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9909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89910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9911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9912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89913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89914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89915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89916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89917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89918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9919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289920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289921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89922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89923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44</a:t>
            </a:r>
          </a:p>
        </p:txBody>
      </p:sp>
      <p:sp>
        <p:nvSpPr>
          <p:cNvPr id="289924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45</a:t>
            </a:r>
          </a:p>
        </p:txBody>
      </p:sp>
      <p:sp>
        <p:nvSpPr>
          <p:cNvPr id="289925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926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927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928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89929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89930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89931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89932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89933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289934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89935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89936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89937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89938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89939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89940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89941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89942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89943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89944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945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946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947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948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89949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89950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89951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89952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89953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89954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89955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89956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89957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26551334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90820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90821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90822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90823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90824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90825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90826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90827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90828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90829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90830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90831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90832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90833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90835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36</a:t>
              </a:r>
            </a:p>
          </p:txBody>
        </p:sp>
        <p:sp>
          <p:nvSpPr>
            <p:cNvPr id="290836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9</a:t>
              </a:r>
            </a:p>
          </p:txBody>
        </p:sp>
        <p:sp>
          <p:nvSpPr>
            <p:cNvPr id="290837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90838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90839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90840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90841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0842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90843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90844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90845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90846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90847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90848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90849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90850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90851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90852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90853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ARF2</a:t>
            </a:r>
          </a:p>
        </p:txBody>
      </p:sp>
      <p:sp>
        <p:nvSpPr>
          <p:cNvPr id="290854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ARF3</a:t>
            </a:r>
          </a:p>
        </p:txBody>
      </p:sp>
      <p:sp>
        <p:nvSpPr>
          <p:cNvPr id="290855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ROB5</a:t>
            </a:r>
          </a:p>
        </p:txBody>
      </p:sp>
      <p:sp>
        <p:nvSpPr>
          <p:cNvPr id="290856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90857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90858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90859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90860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90861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90862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90863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90864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90865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90866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90867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90868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90869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70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71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72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73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74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75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76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77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78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79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80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81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82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83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84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90885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86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87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88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89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90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91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92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93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94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895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90896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90897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98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99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00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01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902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03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04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05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906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07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08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09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910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11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12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913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914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90915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290916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90917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918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90919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90920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90921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90922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90923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90924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90925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90926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90927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90928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0929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0930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0931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90932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90933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90934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0935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0936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0937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90938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90939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90940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90941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90942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0943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290944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290945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90946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90947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44</a:t>
            </a:r>
          </a:p>
        </p:txBody>
      </p:sp>
      <p:sp>
        <p:nvSpPr>
          <p:cNvPr id="290948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45</a:t>
            </a:r>
          </a:p>
        </p:txBody>
      </p:sp>
      <p:sp>
        <p:nvSpPr>
          <p:cNvPr id="290949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46</a:t>
            </a:r>
          </a:p>
        </p:txBody>
      </p:sp>
      <p:sp>
        <p:nvSpPr>
          <p:cNvPr id="290950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951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952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90953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90954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90955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0956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90957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290958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90959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90960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90961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90962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90963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90964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90965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90966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90967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90968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969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970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971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972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0973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90974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90975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90976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90977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90978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90979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90980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90981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25650417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91844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91845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91846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91847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91848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91849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91850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91851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91852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91853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91854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91855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91856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91857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91859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36</a:t>
              </a:r>
            </a:p>
          </p:txBody>
        </p:sp>
        <p:sp>
          <p:nvSpPr>
            <p:cNvPr id="291860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9</a:t>
              </a:r>
            </a:p>
          </p:txBody>
        </p:sp>
        <p:sp>
          <p:nvSpPr>
            <p:cNvPr id="291861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91862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33</a:t>
              </a:r>
            </a:p>
          </p:txBody>
        </p:sp>
        <p:sp>
          <p:nvSpPr>
            <p:cNvPr id="291863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91864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91865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1866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91867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91868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91869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91870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91871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91872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91873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91874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91875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91876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ROB6</a:t>
            </a:r>
          </a:p>
        </p:txBody>
      </p:sp>
      <p:sp>
        <p:nvSpPr>
          <p:cNvPr id="291877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ARF2</a:t>
            </a:r>
          </a:p>
        </p:txBody>
      </p:sp>
      <p:sp>
        <p:nvSpPr>
          <p:cNvPr id="291878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ARF3</a:t>
            </a:r>
          </a:p>
        </p:txBody>
      </p:sp>
      <p:sp>
        <p:nvSpPr>
          <p:cNvPr id="291879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91880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91881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91882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91883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91884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91885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91886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91887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91888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91889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91890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91891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91892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91893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4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5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6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7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8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899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0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1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2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3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4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5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06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7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8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91909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0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1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2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3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4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5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6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7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8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9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91920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91921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2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3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4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5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26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7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8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9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30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1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2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3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34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5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6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7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38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9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40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41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42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91943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91944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91945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91946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91947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91948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91949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91950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91951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91952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1953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1954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1955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91956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91957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91958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1959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1960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1961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91962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91963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91964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91965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91966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1967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91968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291969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91970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91971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44</a:t>
            </a:r>
          </a:p>
        </p:txBody>
      </p:sp>
      <p:sp>
        <p:nvSpPr>
          <p:cNvPr id="291972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45</a:t>
            </a:r>
          </a:p>
        </p:txBody>
      </p:sp>
      <p:sp>
        <p:nvSpPr>
          <p:cNvPr id="291973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46</a:t>
            </a:r>
          </a:p>
        </p:txBody>
      </p:sp>
      <p:sp>
        <p:nvSpPr>
          <p:cNvPr id="291974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291975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76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91977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91978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91979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1980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91981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291982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91983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91984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91985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91986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91987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91988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91989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91990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91991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91992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93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94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95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96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97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91998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91999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92000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92001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92002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92003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92004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92005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37205553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91844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91845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91846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91847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91848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91849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91850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91851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91852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91853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91854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91855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91856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91857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91859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42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91860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9</a:t>
              </a:r>
            </a:p>
          </p:txBody>
        </p:sp>
        <p:sp>
          <p:nvSpPr>
            <p:cNvPr id="291861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91862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33</a:t>
              </a:r>
            </a:p>
          </p:txBody>
        </p:sp>
        <p:sp>
          <p:nvSpPr>
            <p:cNvPr id="291863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91864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91865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1866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91867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91868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91869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91870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91871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91872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91873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91874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91875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91876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ARF1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91877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ARF2</a:t>
            </a:r>
          </a:p>
        </p:txBody>
      </p:sp>
      <p:sp>
        <p:nvSpPr>
          <p:cNvPr id="291878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ARF3</a:t>
            </a:r>
          </a:p>
        </p:txBody>
      </p:sp>
      <p:sp>
        <p:nvSpPr>
          <p:cNvPr id="291879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91880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91881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91882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91883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91884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91885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91886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91887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91888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91889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91890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91891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91892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91893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4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5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6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7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8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899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0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1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2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3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4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5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06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7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08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91909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0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1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2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3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4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5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6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7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8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19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91920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91921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2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3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4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5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26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7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8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29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30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1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2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3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34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5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6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7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38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39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40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1941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42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91943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91944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91945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91946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91947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91948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91949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91950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91951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91952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1953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1954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1955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91956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91957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91958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1959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1960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1961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91962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91963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91964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291965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91966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1967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91968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291969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91970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291971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44</a:t>
            </a:r>
          </a:p>
        </p:txBody>
      </p:sp>
      <p:sp>
        <p:nvSpPr>
          <p:cNvPr id="291972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45</a:t>
            </a:r>
          </a:p>
        </p:txBody>
      </p:sp>
      <p:sp>
        <p:nvSpPr>
          <p:cNvPr id="291973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46</a:t>
            </a:r>
          </a:p>
        </p:txBody>
      </p:sp>
      <p:sp>
        <p:nvSpPr>
          <p:cNvPr id="291974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47</a:t>
            </a:r>
          </a:p>
        </p:txBody>
      </p:sp>
      <p:sp>
        <p:nvSpPr>
          <p:cNvPr id="291975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91976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91977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91978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91979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91980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91981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91982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91983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91984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91985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91986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91987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91988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91989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91990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91991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91992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93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94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95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96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291997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91998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91999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92000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92001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92002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92003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92004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92005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167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36620060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Example</a:t>
            </a: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1752600" y="3505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R2, R3, R4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3200400" y="3505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3733800" y="3505200"/>
            <a:ext cx="762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4495800" y="3505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838200" y="3505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DIV</a:t>
            </a:r>
          </a:p>
        </p:txBody>
      </p:sp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1752600" y="3124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Operands</a:t>
            </a:r>
          </a:p>
        </p:txBody>
      </p:sp>
      <p:sp>
        <p:nvSpPr>
          <p:cNvPr id="256010" name="Rectangle 10"/>
          <p:cNvSpPr>
            <a:spLocks noChangeArrowheads="1"/>
          </p:cNvSpPr>
          <p:nvPr/>
        </p:nvSpPr>
        <p:spPr bwMode="auto">
          <a:xfrm>
            <a:off x="3200400" y="31242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Is</a:t>
            </a:r>
          </a:p>
        </p:txBody>
      </p:sp>
      <p:sp>
        <p:nvSpPr>
          <p:cNvPr id="256011" name="Rectangle 11"/>
          <p:cNvSpPr>
            <a:spLocks noChangeArrowheads="1"/>
          </p:cNvSpPr>
          <p:nvPr/>
        </p:nvSpPr>
        <p:spPr bwMode="auto">
          <a:xfrm>
            <a:off x="3733800" y="31242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Exec</a:t>
            </a:r>
          </a:p>
        </p:txBody>
      </p:sp>
      <p:sp>
        <p:nvSpPr>
          <p:cNvPr id="256012" name="Rectangle 12"/>
          <p:cNvSpPr>
            <a:spLocks noChangeArrowheads="1"/>
          </p:cNvSpPr>
          <p:nvPr/>
        </p:nvSpPr>
        <p:spPr bwMode="auto">
          <a:xfrm>
            <a:off x="4495800" y="31242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Wr</a:t>
            </a:r>
          </a:p>
        </p:txBody>
      </p:sp>
      <p:sp>
        <p:nvSpPr>
          <p:cNvPr id="256014" name="Rectangle 14"/>
          <p:cNvSpPr>
            <a:spLocks noChangeArrowheads="1"/>
          </p:cNvSpPr>
          <p:nvPr/>
        </p:nvSpPr>
        <p:spPr bwMode="auto">
          <a:xfrm>
            <a:off x="838200" y="31242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Inst</a:t>
            </a:r>
          </a:p>
        </p:txBody>
      </p:sp>
      <p:sp>
        <p:nvSpPr>
          <p:cNvPr id="256015" name="Rectangle 15"/>
          <p:cNvSpPr>
            <a:spLocks noChangeArrowheads="1"/>
          </p:cNvSpPr>
          <p:nvPr/>
        </p:nvSpPr>
        <p:spPr bwMode="auto">
          <a:xfrm>
            <a:off x="1752600" y="3886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R1, R5, R6</a:t>
            </a:r>
          </a:p>
        </p:txBody>
      </p:sp>
      <p:sp>
        <p:nvSpPr>
          <p:cNvPr id="256016" name="Rectangle 16"/>
          <p:cNvSpPr>
            <a:spLocks noChangeArrowheads="1"/>
          </p:cNvSpPr>
          <p:nvPr/>
        </p:nvSpPr>
        <p:spPr bwMode="auto">
          <a:xfrm>
            <a:off x="3200400" y="3886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17" name="Rectangle 17"/>
          <p:cNvSpPr>
            <a:spLocks noChangeArrowheads="1"/>
          </p:cNvSpPr>
          <p:nvPr/>
        </p:nvSpPr>
        <p:spPr bwMode="auto">
          <a:xfrm>
            <a:off x="3733800" y="3886200"/>
            <a:ext cx="762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18" name="Rectangle 18"/>
          <p:cNvSpPr>
            <a:spLocks noChangeArrowheads="1"/>
          </p:cNvSpPr>
          <p:nvPr/>
        </p:nvSpPr>
        <p:spPr bwMode="auto">
          <a:xfrm>
            <a:off x="4495800" y="3886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20" name="Rectangle 20"/>
          <p:cNvSpPr>
            <a:spLocks noChangeArrowheads="1"/>
          </p:cNvSpPr>
          <p:nvPr/>
        </p:nvSpPr>
        <p:spPr bwMode="auto">
          <a:xfrm>
            <a:off x="838200" y="3886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MUL</a:t>
            </a:r>
          </a:p>
        </p:txBody>
      </p:sp>
      <p:sp>
        <p:nvSpPr>
          <p:cNvPr id="256021" name="Rectangle 21"/>
          <p:cNvSpPr>
            <a:spLocks noChangeArrowheads="1"/>
          </p:cNvSpPr>
          <p:nvPr/>
        </p:nvSpPr>
        <p:spPr bwMode="auto">
          <a:xfrm>
            <a:off x="1752600" y="4267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R3, R7, R8</a:t>
            </a:r>
          </a:p>
        </p:txBody>
      </p:sp>
      <p:sp>
        <p:nvSpPr>
          <p:cNvPr id="256022" name="Rectangle 22"/>
          <p:cNvSpPr>
            <a:spLocks noChangeArrowheads="1"/>
          </p:cNvSpPr>
          <p:nvPr/>
        </p:nvSpPr>
        <p:spPr bwMode="auto">
          <a:xfrm>
            <a:off x="3200400" y="4267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23" name="Rectangle 23"/>
          <p:cNvSpPr>
            <a:spLocks noChangeArrowheads="1"/>
          </p:cNvSpPr>
          <p:nvPr/>
        </p:nvSpPr>
        <p:spPr bwMode="auto">
          <a:xfrm>
            <a:off x="3733800" y="4267200"/>
            <a:ext cx="762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24" name="Rectangle 24"/>
          <p:cNvSpPr>
            <a:spLocks noChangeArrowheads="1"/>
          </p:cNvSpPr>
          <p:nvPr/>
        </p:nvSpPr>
        <p:spPr bwMode="auto">
          <a:xfrm>
            <a:off x="4495800" y="4267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26" name="Rectangle 26"/>
          <p:cNvSpPr>
            <a:spLocks noChangeArrowheads="1"/>
          </p:cNvSpPr>
          <p:nvPr/>
        </p:nvSpPr>
        <p:spPr bwMode="auto">
          <a:xfrm>
            <a:off x="838200" y="4267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</a:t>
            </a:r>
          </a:p>
        </p:txBody>
      </p:sp>
      <p:sp>
        <p:nvSpPr>
          <p:cNvPr id="256027" name="Rectangle 27"/>
          <p:cNvSpPr>
            <a:spLocks noChangeArrowheads="1"/>
          </p:cNvSpPr>
          <p:nvPr/>
        </p:nvSpPr>
        <p:spPr bwMode="auto">
          <a:xfrm>
            <a:off x="1752600" y="4648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R1, R1, R3</a:t>
            </a:r>
          </a:p>
        </p:txBody>
      </p:sp>
      <p:sp>
        <p:nvSpPr>
          <p:cNvPr id="256028" name="Rectangle 28"/>
          <p:cNvSpPr>
            <a:spLocks noChangeArrowheads="1"/>
          </p:cNvSpPr>
          <p:nvPr/>
        </p:nvSpPr>
        <p:spPr bwMode="auto">
          <a:xfrm>
            <a:off x="3200400" y="4648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29" name="Rectangle 29"/>
          <p:cNvSpPr>
            <a:spLocks noChangeArrowheads="1"/>
          </p:cNvSpPr>
          <p:nvPr/>
        </p:nvSpPr>
        <p:spPr bwMode="auto">
          <a:xfrm>
            <a:off x="3733800" y="4648200"/>
            <a:ext cx="762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30" name="Rectangle 30"/>
          <p:cNvSpPr>
            <a:spLocks noChangeArrowheads="1"/>
          </p:cNvSpPr>
          <p:nvPr/>
        </p:nvSpPr>
        <p:spPr bwMode="auto">
          <a:xfrm>
            <a:off x="4495800" y="4648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32" name="Rectangle 32"/>
          <p:cNvSpPr>
            <a:spLocks noChangeArrowheads="1"/>
          </p:cNvSpPr>
          <p:nvPr/>
        </p:nvSpPr>
        <p:spPr bwMode="auto">
          <a:xfrm>
            <a:off x="838200" y="4648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MUL</a:t>
            </a:r>
          </a:p>
        </p:txBody>
      </p:sp>
      <p:sp>
        <p:nvSpPr>
          <p:cNvPr id="256033" name="Rectangle 33"/>
          <p:cNvSpPr>
            <a:spLocks noChangeArrowheads="1"/>
          </p:cNvSpPr>
          <p:nvPr/>
        </p:nvSpPr>
        <p:spPr bwMode="auto">
          <a:xfrm>
            <a:off x="1752600" y="5029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R4, R1, R5</a:t>
            </a:r>
          </a:p>
        </p:txBody>
      </p:sp>
      <p:sp>
        <p:nvSpPr>
          <p:cNvPr id="256034" name="Rectangle 34"/>
          <p:cNvSpPr>
            <a:spLocks noChangeArrowheads="1"/>
          </p:cNvSpPr>
          <p:nvPr/>
        </p:nvSpPr>
        <p:spPr bwMode="auto">
          <a:xfrm>
            <a:off x="3200400" y="5029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35" name="Rectangle 35"/>
          <p:cNvSpPr>
            <a:spLocks noChangeArrowheads="1"/>
          </p:cNvSpPr>
          <p:nvPr/>
        </p:nvSpPr>
        <p:spPr bwMode="auto">
          <a:xfrm>
            <a:off x="3733800" y="5029200"/>
            <a:ext cx="762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36" name="Rectangle 36"/>
          <p:cNvSpPr>
            <a:spLocks noChangeArrowheads="1"/>
          </p:cNvSpPr>
          <p:nvPr/>
        </p:nvSpPr>
        <p:spPr bwMode="auto">
          <a:xfrm>
            <a:off x="4495800" y="5029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38" name="Rectangle 38"/>
          <p:cNvSpPr>
            <a:spLocks noChangeArrowheads="1"/>
          </p:cNvSpPr>
          <p:nvPr/>
        </p:nvSpPr>
        <p:spPr bwMode="auto">
          <a:xfrm>
            <a:off x="838200" y="5029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SUB</a:t>
            </a:r>
          </a:p>
        </p:txBody>
      </p:sp>
      <p:sp>
        <p:nvSpPr>
          <p:cNvPr id="256039" name="Rectangle 39"/>
          <p:cNvSpPr>
            <a:spLocks noChangeArrowheads="1"/>
          </p:cNvSpPr>
          <p:nvPr/>
        </p:nvSpPr>
        <p:spPr bwMode="auto">
          <a:xfrm>
            <a:off x="1752600" y="5410200"/>
            <a:ext cx="1447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R1, R4, R2</a:t>
            </a:r>
          </a:p>
        </p:txBody>
      </p:sp>
      <p:sp>
        <p:nvSpPr>
          <p:cNvPr id="256040" name="Rectangle 40"/>
          <p:cNvSpPr>
            <a:spLocks noChangeArrowheads="1"/>
          </p:cNvSpPr>
          <p:nvPr/>
        </p:nvSpPr>
        <p:spPr bwMode="auto">
          <a:xfrm>
            <a:off x="3200400" y="5410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41" name="Rectangle 41"/>
          <p:cNvSpPr>
            <a:spLocks noChangeArrowheads="1"/>
          </p:cNvSpPr>
          <p:nvPr/>
        </p:nvSpPr>
        <p:spPr bwMode="auto">
          <a:xfrm>
            <a:off x="3733800" y="5410200"/>
            <a:ext cx="7620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42" name="Rectangle 42"/>
          <p:cNvSpPr>
            <a:spLocks noChangeArrowheads="1"/>
          </p:cNvSpPr>
          <p:nvPr/>
        </p:nvSpPr>
        <p:spPr bwMode="auto">
          <a:xfrm>
            <a:off x="4495800" y="54102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44" name="Rectangle 44"/>
          <p:cNvSpPr>
            <a:spLocks noChangeArrowheads="1"/>
          </p:cNvSpPr>
          <p:nvPr/>
        </p:nvSpPr>
        <p:spPr bwMode="auto">
          <a:xfrm>
            <a:off x="838200" y="5410200"/>
            <a:ext cx="914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</a:t>
            </a:r>
          </a:p>
        </p:txBody>
      </p:sp>
      <p:sp>
        <p:nvSpPr>
          <p:cNvPr id="256045" name="AutoShape 45"/>
          <p:cNvSpPr>
            <a:spLocks noChangeArrowheads="1"/>
          </p:cNvSpPr>
          <p:nvPr/>
        </p:nvSpPr>
        <p:spPr bwMode="auto">
          <a:xfrm>
            <a:off x="6561875" y="783058"/>
            <a:ext cx="2432050" cy="1219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Add: 1 cycles</a:t>
            </a:r>
          </a:p>
          <a:p>
            <a:pPr algn="ctr"/>
            <a:r>
              <a:rPr lang="en-US">
                <a:latin typeface="AUdimat" pitchFamily="2" charset="0"/>
              </a:rPr>
              <a:t>Mult: 10 cycles</a:t>
            </a:r>
          </a:p>
          <a:p>
            <a:pPr algn="ctr"/>
            <a:r>
              <a:rPr lang="en-US">
                <a:latin typeface="AUdimat" pitchFamily="2" charset="0"/>
              </a:rPr>
              <a:t>Divide: 40 cycles</a:t>
            </a:r>
          </a:p>
        </p:txBody>
      </p:sp>
      <p:sp>
        <p:nvSpPr>
          <p:cNvPr id="256046" name="Rectangle 46"/>
          <p:cNvSpPr>
            <a:spLocks noChangeArrowheads="1"/>
          </p:cNvSpPr>
          <p:nvPr/>
        </p:nvSpPr>
        <p:spPr bwMode="auto">
          <a:xfrm>
            <a:off x="398463" y="1303338"/>
            <a:ext cx="5697537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Udimat" pitchFamily="2" charset="0"/>
              </a:rPr>
              <a:t>Assume you </a:t>
            </a:r>
            <a:r>
              <a:rPr lang="en-US" sz="2400" dirty="0" smtClean="0">
                <a:latin typeface="AUdimat" pitchFamily="2" charset="0"/>
              </a:rPr>
              <a:t>can </a:t>
            </a:r>
            <a:r>
              <a:rPr lang="en-US" sz="2400" dirty="0">
                <a:latin typeface="AUdimat" pitchFamily="2" charset="0"/>
              </a:rPr>
              <a:t>bypass and execute in the same cycle</a:t>
            </a:r>
          </a:p>
        </p:txBody>
      </p:sp>
      <p:sp>
        <p:nvSpPr>
          <p:cNvPr id="256047" name="Rectangle 47"/>
          <p:cNvSpPr>
            <a:spLocks noChangeArrowheads="1"/>
          </p:cNvSpPr>
          <p:nvPr/>
        </p:nvSpPr>
        <p:spPr bwMode="auto">
          <a:xfrm>
            <a:off x="5029200" y="3505200"/>
            <a:ext cx="685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48" name="Rectangle 48"/>
          <p:cNvSpPr>
            <a:spLocks noChangeArrowheads="1"/>
          </p:cNvSpPr>
          <p:nvPr/>
        </p:nvSpPr>
        <p:spPr bwMode="auto">
          <a:xfrm>
            <a:off x="5105400" y="31242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Commit</a:t>
            </a:r>
          </a:p>
        </p:txBody>
      </p:sp>
      <p:sp>
        <p:nvSpPr>
          <p:cNvPr id="256049" name="Rectangle 49"/>
          <p:cNvSpPr>
            <a:spLocks noChangeArrowheads="1"/>
          </p:cNvSpPr>
          <p:nvPr/>
        </p:nvSpPr>
        <p:spPr bwMode="auto">
          <a:xfrm>
            <a:off x="5029200" y="3886200"/>
            <a:ext cx="685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50" name="Rectangle 50"/>
          <p:cNvSpPr>
            <a:spLocks noChangeArrowheads="1"/>
          </p:cNvSpPr>
          <p:nvPr/>
        </p:nvSpPr>
        <p:spPr bwMode="auto">
          <a:xfrm>
            <a:off x="5029200" y="4267200"/>
            <a:ext cx="685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51" name="Rectangle 51"/>
          <p:cNvSpPr>
            <a:spLocks noChangeArrowheads="1"/>
          </p:cNvSpPr>
          <p:nvPr/>
        </p:nvSpPr>
        <p:spPr bwMode="auto">
          <a:xfrm>
            <a:off x="5029200" y="4648200"/>
            <a:ext cx="685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52" name="Rectangle 52"/>
          <p:cNvSpPr>
            <a:spLocks noChangeArrowheads="1"/>
          </p:cNvSpPr>
          <p:nvPr/>
        </p:nvSpPr>
        <p:spPr bwMode="auto">
          <a:xfrm>
            <a:off x="5029200" y="5029200"/>
            <a:ext cx="685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6053" name="Rectangle 53"/>
          <p:cNvSpPr>
            <a:spLocks noChangeArrowheads="1"/>
          </p:cNvSpPr>
          <p:nvPr/>
        </p:nvSpPr>
        <p:spPr bwMode="auto">
          <a:xfrm>
            <a:off x="5029200" y="5410200"/>
            <a:ext cx="685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73737" y="2847746"/>
            <a:ext cx="513167" cy="397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39502" y="2488569"/>
            <a:ext cx="2058263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Into the Scheduler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4828583" y="2629678"/>
            <a:ext cx="72165" cy="524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731742" y="1986753"/>
            <a:ext cx="2673553" cy="646331"/>
          </a:xfrm>
          <a:prstGeom prst="rect">
            <a:avLst/>
          </a:prstGeom>
          <a:solidFill>
            <a:srgbClr val="CCCC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Write Results to ROB</a:t>
            </a:r>
          </a:p>
          <a:p>
            <a:r>
              <a:rPr lang="en-US" dirty="0" smtClean="0"/>
              <a:t>Remove from Scheduler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413915" y="2873401"/>
            <a:ext cx="667119" cy="372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77932" y="2665092"/>
            <a:ext cx="1762735" cy="369332"/>
          </a:xfrm>
          <a:prstGeom prst="rect">
            <a:avLst/>
          </a:prstGeom>
          <a:solidFill>
            <a:srgbClr val="CCCC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Get out of ROB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342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57028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R2, R3, R4</a:t>
              </a:r>
            </a:p>
          </p:txBody>
        </p:sp>
        <p:sp>
          <p:nvSpPr>
            <p:cNvPr id="257029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DIV</a:t>
              </a:r>
            </a:p>
          </p:txBody>
        </p:sp>
        <p:sp>
          <p:nvSpPr>
            <p:cNvPr id="257030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Operands</a:t>
              </a:r>
            </a:p>
          </p:txBody>
        </p:sp>
        <p:sp>
          <p:nvSpPr>
            <p:cNvPr id="257031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Inst</a:t>
              </a:r>
            </a:p>
          </p:txBody>
        </p:sp>
        <p:sp>
          <p:nvSpPr>
            <p:cNvPr id="257032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R1, R5, R6</a:t>
              </a:r>
            </a:p>
          </p:txBody>
        </p:sp>
        <p:sp>
          <p:nvSpPr>
            <p:cNvPr id="257033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MUL</a:t>
              </a:r>
            </a:p>
          </p:txBody>
        </p:sp>
        <p:sp>
          <p:nvSpPr>
            <p:cNvPr id="257034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R3, R7, R8</a:t>
              </a:r>
            </a:p>
          </p:txBody>
        </p:sp>
        <p:sp>
          <p:nvSpPr>
            <p:cNvPr id="257035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ADD</a:t>
              </a:r>
            </a:p>
          </p:txBody>
        </p:sp>
        <p:sp>
          <p:nvSpPr>
            <p:cNvPr id="257036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R1, R1, R3</a:t>
              </a:r>
            </a:p>
          </p:txBody>
        </p:sp>
        <p:sp>
          <p:nvSpPr>
            <p:cNvPr id="257037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MUL</a:t>
              </a:r>
            </a:p>
          </p:txBody>
        </p:sp>
        <p:sp>
          <p:nvSpPr>
            <p:cNvPr id="257038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R4, R1, R5</a:t>
              </a:r>
            </a:p>
          </p:txBody>
        </p:sp>
        <p:sp>
          <p:nvSpPr>
            <p:cNvPr id="257039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SUB</a:t>
              </a:r>
            </a:p>
          </p:txBody>
        </p:sp>
        <p:sp>
          <p:nvSpPr>
            <p:cNvPr id="257040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R1, R4, R2</a:t>
              </a:r>
            </a:p>
          </p:txBody>
        </p:sp>
        <p:sp>
          <p:nvSpPr>
            <p:cNvPr id="257041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Udimat" pitchFamily="2" charset="0"/>
                </a:rPr>
                <a:t>ADD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04800" y="4576763"/>
            <a:ext cx="1676400" cy="1907368"/>
            <a:chOff x="192" y="2486"/>
            <a:chExt cx="1548" cy="1611"/>
          </a:xfrm>
        </p:grpSpPr>
        <p:sp>
          <p:nvSpPr>
            <p:cNvPr id="257043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AUdimat" pitchFamily="2" charset="0"/>
                </a:rPr>
                <a:t>-23</a:t>
              </a:r>
            </a:p>
          </p:txBody>
        </p:sp>
        <p:sp>
          <p:nvSpPr>
            <p:cNvPr id="257044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AUdimat" pitchFamily="2" charset="0"/>
                </a:rPr>
                <a:t>16</a:t>
              </a:r>
            </a:p>
          </p:txBody>
        </p:sp>
        <p:sp>
          <p:nvSpPr>
            <p:cNvPr id="257045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AUdimat" pitchFamily="2" charset="0"/>
                </a:rPr>
                <a:t>45</a:t>
              </a:r>
            </a:p>
          </p:txBody>
        </p:sp>
        <p:sp>
          <p:nvSpPr>
            <p:cNvPr id="257046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AUdimat" pitchFamily="2" charset="0"/>
                </a:rPr>
                <a:t>5</a:t>
              </a:r>
            </a:p>
          </p:txBody>
        </p:sp>
        <p:sp>
          <p:nvSpPr>
            <p:cNvPr id="257047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AUdimat" pitchFamily="2" charset="0"/>
                </a:rPr>
                <a:t>3</a:t>
              </a:r>
            </a:p>
          </p:txBody>
        </p:sp>
        <p:sp>
          <p:nvSpPr>
            <p:cNvPr id="257048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AUdimat" pitchFamily="2" charset="0"/>
                </a:rPr>
                <a:t>4</a:t>
              </a:r>
            </a:p>
          </p:txBody>
        </p:sp>
        <p:sp>
          <p:nvSpPr>
            <p:cNvPr id="257049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AUdimat" pitchFamily="2" charset="0"/>
                </a:rPr>
                <a:t>1</a:t>
              </a:r>
            </a:p>
          </p:txBody>
        </p:sp>
        <p:sp>
          <p:nvSpPr>
            <p:cNvPr id="257050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AUdimat" pitchFamily="2" charset="0"/>
                </a:rPr>
                <a:t>2</a:t>
              </a:r>
            </a:p>
          </p:txBody>
        </p:sp>
        <p:sp>
          <p:nvSpPr>
            <p:cNvPr id="257051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14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Udimat" pitchFamily="2" charset="0"/>
                </a:rPr>
                <a:t>R1</a:t>
              </a:r>
            </a:p>
          </p:txBody>
        </p:sp>
        <p:sp>
          <p:nvSpPr>
            <p:cNvPr id="257052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27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Udimat" pitchFamily="2" charset="0"/>
                </a:rPr>
                <a:t>R2</a:t>
              </a:r>
            </a:p>
          </p:txBody>
        </p:sp>
        <p:sp>
          <p:nvSpPr>
            <p:cNvPr id="257053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3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Udimat" pitchFamily="2" charset="0"/>
                </a:rPr>
                <a:t>R3</a:t>
              </a:r>
            </a:p>
          </p:txBody>
        </p:sp>
        <p:sp>
          <p:nvSpPr>
            <p:cNvPr id="257054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2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Udimat" pitchFamily="2" charset="0"/>
                </a:rPr>
                <a:t>R4</a:t>
              </a:r>
            </a:p>
          </p:txBody>
        </p:sp>
        <p:sp>
          <p:nvSpPr>
            <p:cNvPr id="257055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33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Udimat" pitchFamily="2" charset="0"/>
                </a:rPr>
                <a:t>R5</a:t>
              </a:r>
            </a:p>
          </p:txBody>
        </p:sp>
        <p:sp>
          <p:nvSpPr>
            <p:cNvPr id="257056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33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Udimat" pitchFamily="2" charset="0"/>
                </a:rPr>
                <a:t>R6</a:t>
              </a:r>
            </a:p>
          </p:txBody>
        </p:sp>
        <p:sp>
          <p:nvSpPr>
            <p:cNvPr id="257057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2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Udimat" pitchFamily="2" charset="0"/>
                </a:rPr>
                <a:t>R7</a:t>
              </a:r>
            </a:p>
          </p:txBody>
        </p:sp>
        <p:sp>
          <p:nvSpPr>
            <p:cNvPr id="257058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38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Udimat" pitchFamily="2" charset="0"/>
                </a:rPr>
                <a:t>R8</a:t>
              </a:r>
            </a:p>
          </p:txBody>
        </p:sp>
      </p:grpSp>
      <p:sp>
        <p:nvSpPr>
          <p:cNvPr id="257060" name="Text Box 36"/>
          <p:cNvSpPr txBox="1">
            <a:spLocks noChangeArrowheads="1"/>
          </p:cNvSpPr>
          <p:nvPr/>
        </p:nvSpPr>
        <p:spPr bwMode="auto">
          <a:xfrm>
            <a:off x="914400" y="4191000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ARF</a:t>
            </a:r>
          </a:p>
        </p:txBody>
      </p:sp>
      <p:sp>
        <p:nvSpPr>
          <p:cNvPr id="257063" name="Rectangle 39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AUdimat" pitchFamily="2" charset="0"/>
              </a:rPr>
              <a:t>ARF1</a:t>
            </a:r>
          </a:p>
        </p:txBody>
      </p:sp>
      <p:sp>
        <p:nvSpPr>
          <p:cNvPr id="257064" name="Rectangle 40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AUdimat" pitchFamily="2" charset="0"/>
              </a:rPr>
              <a:t>ARF2</a:t>
            </a: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AUdimat" pitchFamily="2" charset="0"/>
              </a:rPr>
              <a:t>ARF3</a:t>
            </a:r>
          </a:p>
        </p:txBody>
      </p:sp>
      <p:sp>
        <p:nvSpPr>
          <p:cNvPr id="257066" name="Rectangle 42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AUdimat" pitchFamily="2" charset="0"/>
              </a:rPr>
              <a:t>ARF4</a:t>
            </a:r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AUdimat" pitchFamily="2" charset="0"/>
              </a:rPr>
              <a:t>ARF5</a:t>
            </a:r>
          </a:p>
        </p:txBody>
      </p:sp>
      <p:sp>
        <p:nvSpPr>
          <p:cNvPr id="257068" name="Rectangle 44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AUdimat" pitchFamily="2" charset="0"/>
              </a:rPr>
              <a:t>ARF6</a:t>
            </a:r>
          </a:p>
        </p:txBody>
      </p:sp>
      <p:sp>
        <p:nvSpPr>
          <p:cNvPr id="257069" name="Rectangle 45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AUdimat" pitchFamily="2" charset="0"/>
              </a:rPr>
              <a:t>ARF7</a:t>
            </a:r>
          </a:p>
        </p:txBody>
      </p:sp>
      <p:sp>
        <p:nvSpPr>
          <p:cNvPr id="257070" name="Rectangle 46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AUdimat" pitchFamily="2" charset="0"/>
              </a:rPr>
              <a:t>ARF8</a:t>
            </a:r>
          </a:p>
        </p:txBody>
      </p:sp>
      <p:sp>
        <p:nvSpPr>
          <p:cNvPr id="257071" name="Text Box 47"/>
          <p:cNvSpPr txBox="1">
            <a:spLocks noChangeArrowheads="1"/>
          </p:cNvSpPr>
          <p:nvPr/>
        </p:nvSpPr>
        <p:spPr bwMode="auto">
          <a:xfrm>
            <a:off x="1993900" y="4572000"/>
            <a:ext cx="3401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R1</a:t>
            </a:r>
          </a:p>
        </p:txBody>
      </p:sp>
      <p:sp>
        <p:nvSpPr>
          <p:cNvPr id="257072" name="Text Box 48"/>
          <p:cNvSpPr txBox="1">
            <a:spLocks noChangeArrowheads="1"/>
          </p:cNvSpPr>
          <p:nvPr/>
        </p:nvSpPr>
        <p:spPr bwMode="auto">
          <a:xfrm>
            <a:off x="1993900" y="4799013"/>
            <a:ext cx="3545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R2</a:t>
            </a:r>
          </a:p>
        </p:txBody>
      </p:sp>
      <p:sp>
        <p:nvSpPr>
          <p:cNvPr id="257073" name="Text Box 49"/>
          <p:cNvSpPr txBox="1">
            <a:spLocks noChangeArrowheads="1"/>
          </p:cNvSpPr>
          <p:nvPr/>
        </p:nvSpPr>
        <p:spPr bwMode="auto">
          <a:xfrm>
            <a:off x="1993900" y="5026025"/>
            <a:ext cx="3593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R3</a:t>
            </a:r>
          </a:p>
        </p:txBody>
      </p:sp>
      <p:sp>
        <p:nvSpPr>
          <p:cNvPr id="257074" name="Text Box 50"/>
          <p:cNvSpPr txBox="1">
            <a:spLocks noChangeArrowheads="1"/>
          </p:cNvSpPr>
          <p:nvPr/>
        </p:nvSpPr>
        <p:spPr bwMode="auto">
          <a:xfrm>
            <a:off x="1981200" y="5254625"/>
            <a:ext cx="3529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R4</a:t>
            </a:r>
          </a:p>
        </p:txBody>
      </p:sp>
      <p:sp>
        <p:nvSpPr>
          <p:cNvPr id="257075" name="Text Box 51"/>
          <p:cNvSpPr txBox="1">
            <a:spLocks noChangeArrowheads="1"/>
          </p:cNvSpPr>
          <p:nvPr/>
        </p:nvSpPr>
        <p:spPr bwMode="auto">
          <a:xfrm>
            <a:off x="1993900" y="5481638"/>
            <a:ext cx="3609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R5</a:t>
            </a:r>
          </a:p>
        </p:txBody>
      </p:sp>
      <p:sp>
        <p:nvSpPr>
          <p:cNvPr id="257076" name="Text Box 52"/>
          <p:cNvSpPr txBox="1">
            <a:spLocks noChangeArrowheads="1"/>
          </p:cNvSpPr>
          <p:nvPr/>
        </p:nvSpPr>
        <p:spPr bwMode="auto">
          <a:xfrm>
            <a:off x="1993900" y="5708650"/>
            <a:ext cx="3609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R6</a:t>
            </a:r>
          </a:p>
        </p:txBody>
      </p:sp>
      <p:sp>
        <p:nvSpPr>
          <p:cNvPr id="257077" name="Text Box 53"/>
          <p:cNvSpPr txBox="1">
            <a:spLocks noChangeArrowheads="1"/>
          </p:cNvSpPr>
          <p:nvPr/>
        </p:nvSpPr>
        <p:spPr bwMode="auto">
          <a:xfrm>
            <a:off x="1993900" y="5945188"/>
            <a:ext cx="3465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R7</a:t>
            </a:r>
          </a:p>
        </p:txBody>
      </p:sp>
      <p:sp>
        <p:nvSpPr>
          <p:cNvPr id="257078" name="Text Box 54"/>
          <p:cNvSpPr txBox="1">
            <a:spLocks noChangeArrowheads="1"/>
          </p:cNvSpPr>
          <p:nvPr/>
        </p:nvSpPr>
        <p:spPr bwMode="auto">
          <a:xfrm>
            <a:off x="1993900" y="6172200"/>
            <a:ext cx="3658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R8</a:t>
            </a:r>
          </a:p>
        </p:txBody>
      </p:sp>
      <p:sp>
        <p:nvSpPr>
          <p:cNvPr id="257079" name="Text Box 55"/>
          <p:cNvSpPr txBox="1">
            <a:spLocks noChangeArrowheads="1"/>
          </p:cNvSpPr>
          <p:nvPr/>
        </p:nvSpPr>
        <p:spPr bwMode="auto">
          <a:xfrm>
            <a:off x="2635250" y="4191000"/>
            <a:ext cx="496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RAT</a:t>
            </a:r>
          </a:p>
        </p:txBody>
      </p:sp>
      <p:sp>
        <p:nvSpPr>
          <p:cNvPr id="257080" name="Rectangle 56"/>
          <p:cNvSpPr>
            <a:spLocks noChangeArrowheads="1"/>
          </p:cNvSpPr>
          <p:nvPr/>
        </p:nvSpPr>
        <p:spPr bwMode="auto">
          <a:xfrm>
            <a:off x="985838" y="37195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1" name="Rectangle 57"/>
          <p:cNvSpPr>
            <a:spLocks noChangeArrowheads="1"/>
          </p:cNvSpPr>
          <p:nvPr/>
        </p:nvSpPr>
        <p:spPr bwMode="auto">
          <a:xfrm>
            <a:off x="1519238" y="37195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2" name="Rectangle 58"/>
          <p:cNvSpPr>
            <a:spLocks noChangeArrowheads="1"/>
          </p:cNvSpPr>
          <p:nvPr/>
        </p:nvSpPr>
        <p:spPr bwMode="auto">
          <a:xfrm>
            <a:off x="2052638" y="37195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3" name="Rectangle 59"/>
          <p:cNvSpPr>
            <a:spLocks noChangeArrowheads="1"/>
          </p:cNvSpPr>
          <p:nvPr/>
        </p:nvSpPr>
        <p:spPr bwMode="auto">
          <a:xfrm>
            <a:off x="2586038" y="3719512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4" name="Rectangle 60"/>
          <p:cNvSpPr>
            <a:spLocks noChangeArrowheads="1"/>
          </p:cNvSpPr>
          <p:nvPr/>
        </p:nvSpPr>
        <p:spPr bwMode="auto">
          <a:xfrm>
            <a:off x="3348038" y="3719512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5" name="Rectangle 61"/>
          <p:cNvSpPr>
            <a:spLocks noChangeArrowheads="1"/>
          </p:cNvSpPr>
          <p:nvPr/>
        </p:nvSpPr>
        <p:spPr bwMode="auto">
          <a:xfrm>
            <a:off x="985838" y="35671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6" name="Rectangle 62"/>
          <p:cNvSpPr>
            <a:spLocks noChangeArrowheads="1"/>
          </p:cNvSpPr>
          <p:nvPr/>
        </p:nvSpPr>
        <p:spPr bwMode="auto">
          <a:xfrm>
            <a:off x="1519238" y="35671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7" name="Rectangle 63"/>
          <p:cNvSpPr>
            <a:spLocks noChangeArrowheads="1"/>
          </p:cNvSpPr>
          <p:nvPr/>
        </p:nvSpPr>
        <p:spPr bwMode="auto">
          <a:xfrm>
            <a:off x="2052638" y="35671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8" name="Rectangle 64"/>
          <p:cNvSpPr>
            <a:spLocks noChangeArrowheads="1"/>
          </p:cNvSpPr>
          <p:nvPr/>
        </p:nvSpPr>
        <p:spPr bwMode="auto">
          <a:xfrm>
            <a:off x="2586038" y="3567112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89" name="Rectangle 65"/>
          <p:cNvSpPr>
            <a:spLocks noChangeArrowheads="1"/>
          </p:cNvSpPr>
          <p:nvPr/>
        </p:nvSpPr>
        <p:spPr bwMode="auto">
          <a:xfrm>
            <a:off x="3348038" y="3567112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90" name="Rectangle 66"/>
          <p:cNvSpPr>
            <a:spLocks noChangeArrowheads="1"/>
          </p:cNvSpPr>
          <p:nvPr/>
        </p:nvSpPr>
        <p:spPr bwMode="auto">
          <a:xfrm>
            <a:off x="985838" y="34147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91" name="Rectangle 67"/>
          <p:cNvSpPr>
            <a:spLocks noChangeArrowheads="1"/>
          </p:cNvSpPr>
          <p:nvPr/>
        </p:nvSpPr>
        <p:spPr bwMode="auto">
          <a:xfrm>
            <a:off x="1519238" y="34147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92" name="Rectangle 68"/>
          <p:cNvSpPr>
            <a:spLocks noChangeArrowheads="1"/>
          </p:cNvSpPr>
          <p:nvPr/>
        </p:nvSpPr>
        <p:spPr bwMode="auto">
          <a:xfrm>
            <a:off x="2052638" y="3414712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93" name="Rectangle 69"/>
          <p:cNvSpPr>
            <a:spLocks noChangeArrowheads="1"/>
          </p:cNvSpPr>
          <p:nvPr/>
        </p:nvSpPr>
        <p:spPr bwMode="auto">
          <a:xfrm>
            <a:off x="2586038" y="3414712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94" name="Rectangle 70"/>
          <p:cNvSpPr>
            <a:spLocks noChangeArrowheads="1"/>
          </p:cNvSpPr>
          <p:nvPr/>
        </p:nvSpPr>
        <p:spPr bwMode="auto">
          <a:xfrm>
            <a:off x="3348038" y="3414712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095" name="Text Box 71"/>
          <p:cNvSpPr txBox="1">
            <a:spLocks noChangeArrowheads="1"/>
          </p:cNvSpPr>
          <p:nvPr/>
        </p:nvSpPr>
        <p:spPr bwMode="auto">
          <a:xfrm>
            <a:off x="1747838" y="3048000"/>
            <a:ext cx="11400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RS (Adder)</a:t>
            </a:r>
          </a:p>
        </p:txBody>
      </p:sp>
      <p:sp>
        <p:nvSpPr>
          <p:cNvPr id="257101" name="Rectangle 77"/>
          <p:cNvSpPr>
            <a:spLocks noChangeArrowheads="1"/>
          </p:cNvSpPr>
          <p:nvPr/>
        </p:nvSpPr>
        <p:spPr bwMode="auto">
          <a:xfrm>
            <a:off x="5029200" y="36433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02" name="Rectangle 78"/>
          <p:cNvSpPr>
            <a:spLocks noChangeArrowheads="1"/>
          </p:cNvSpPr>
          <p:nvPr/>
        </p:nvSpPr>
        <p:spPr bwMode="auto">
          <a:xfrm>
            <a:off x="5562600" y="36433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03" name="Rectangle 79"/>
          <p:cNvSpPr>
            <a:spLocks noChangeArrowheads="1"/>
          </p:cNvSpPr>
          <p:nvPr/>
        </p:nvSpPr>
        <p:spPr bwMode="auto">
          <a:xfrm>
            <a:off x="6096000" y="36433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04" name="Rectangle 80"/>
          <p:cNvSpPr>
            <a:spLocks noChangeArrowheads="1"/>
          </p:cNvSpPr>
          <p:nvPr/>
        </p:nvSpPr>
        <p:spPr bwMode="auto">
          <a:xfrm>
            <a:off x="6629400" y="3643312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05" name="Rectangle 81"/>
          <p:cNvSpPr>
            <a:spLocks noChangeArrowheads="1"/>
          </p:cNvSpPr>
          <p:nvPr/>
        </p:nvSpPr>
        <p:spPr bwMode="auto">
          <a:xfrm>
            <a:off x="7391400" y="3643312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06" name="Rectangle 82"/>
          <p:cNvSpPr>
            <a:spLocks noChangeArrowheads="1"/>
          </p:cNvSpPr>
          <p:nvPr/>
        </p:nvSpPr>
        <p:spPr bwMode="auto">
          <a:xfrm>
            <a:off x="5029200" y="34909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07" name="Rectangle 83"/>
          <p:cNvSpPr>
            <a:spLocks noChangeArrowheads="1"/>
          </p:cNvSpPr>
          <p:nvPr/>
        </p:nvSpPr>
        <p:spPr bwMode="auto">
          <a:xfrm>
            <a:off x="5562600" y="34909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08" name="Rectangle 84"/>
          <p:cNvSpPr>
            <a:spLocks noChangeArrowheads="1"/>
          </p:cNvSpPr>
          <p:nvPr/>
        </p:nvSpPr>
        <p:spPr bwMode="auto">
          <a:xfrm>
            <a:off x="6096000" y="34909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09" name="Rectangle 85"/>
          <p:cNvSpPr>
            <a:spLocks noChangeArrowheads="1"/>
          </p:cNvSpPr>
          <p:nvPr/>
        </p:nvSpPr>
        <p:spPr bwMode="auto">
          <a:xfrm>
            <a:off x="6629400" y="3490912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10" name="Rectangle 86"/>
          <p:cNvSpPr>
            <a:spLocks noChangeArrowheads="1"/>
          </p:cNvSpPr>
          <p:nvPr/>
        </p:nvSpPr>
        <p:spPr bwMode="auto">
          <a:xfrm>
            <a:off x="7391400" y="3490912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11" name="Text Box 87"/>
          <p:cNvSpPr txBox="1">
            <a:spLocks noChangeArrowheads="1"/>
          </p:cNvSpPr>
          <p:nvPr/>
        </p:nvSpPr>
        <p:spPr bwMode="auto">
          <a:xfrm>
            <a:off x="5683250" y="3109912"/>
            <a:ext cx="1292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RS (Mul/Div)</a:t>
            </a:r>
          </a:p>
        </p:txBody>
      </p:sp>
      <p:sp>
        <p:nvSpPr>
          <p:cNvPr id="257112" name="Text Box 88"/>
          <p:cNvSpPr txBox="1">
            <a:spLocks noChangeArrowheads="1"/>
          </p:cNvSpPr>
          <p:nvPr/>
        </p:nvSpPr>
        <p:spPr bwMode="auto">
          <a:xfrm>
            <a:off x="266700" y="1333500"/>
            <a:ext cx="26802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Udimat" pitchFamily="2" charset="0"/>
              </a:rPr>
              <a:t>1</a:t>
            </a:r>
          </a:p>
          <a:p>
            <a:r>
              <a:rPr lang="en-US" sz="1400">
                <a:latin typeface="AUdimat" pitchFamily="2" charset="0"/>
              </a:rPr>
              <a:t>2</a:t>
            </a:r>
          </a:p>
          <a:p>
            <a:r>
              <a:rPr lang="en-US" sz="1400">
                <a:latin typeface="AUdimat" pitchFamily="2" charset="0"/>
              </a:rPr>
              <a:t>3</a:t>
            </a:r>
          </a:p>
          <a:p>
            <a:r>
              <a:rPr lang="en-US" sz="1400">
                <a:latin typeface="AUdimat" pitchFamily="2" charset="0"/>
              </a:rPr>
              <a:t>4</a:t>
            </a:r>
          </a:p>
          <a:p>
            <a:r>
              <a:rPr lang="en-US" sz="1400">
                <a:latin typeface="AUdimat" pitchFamily="2" charset="0"/>
              </a:rPr>
              <a:t>5</a:t>
            </a:r>
          </a:p>
          <a:p>
            <a:r>
              <a:rPr lang="en-US" sz="1400">
                <a:latin typeface="AUdimat" pitchFamily="2" charset="0"/>
              </a:rPr>
              <a:t>6</a:t>
            </a:r>
          </a:p>
        </p:txBody>
      </p:sp>
      <p:sp>
        <p:nvSpPr>
          <p:cNvPr id="257117" name="Rectangle 93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19" name="Rectangle 95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20" name="Rectangle 96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21" name="Rectangle 97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26" name="Rectangle 102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27" name="Rectangle 103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28" name="Rectangle 104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29" name="Rectangle 105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0" name="Rectangle 106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1" name="Rectangle 107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2" name="Rectangle 108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3" name="Rectangle 109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4" name="Rectangle 110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5" name="Rectangle 111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6" name="Rectangle 112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7" name="Rectangle 113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8" name="Rectangle 114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39" name="Rectangle 115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40" name="Rectangle 116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41" name="Rectangle 117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42" name="Rectangle 118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43" name="Rectangle 119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44" name="Rectangle 120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45" name="Rectangle 121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46" name="Text Box 122"/>
          <p:cNvSpPr txBox="1">
            <a:spLocks noChangeArrowheads="1"/>
          </p:cNvSpPr>
          <p:nvPr/>
        </p:nvSpPr>
        <p:spPr bwMode="auto">
          <a:xfrm>
            <a:off x="5383213" y="4205288"/>
            <a:ext cx="5485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ROB</a:t>
            </a:r>
          </a:p>
        </p:txBody>
      </p:sp>
      <p:sp>
        <p:nvSpPr>
          <p:cNvPr id="257148" name="Rectangle 124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1</a:t>
            </a:r>
          </a:p>
        </p:txBody>
      </p:sp>
      <p:sp>
        <p:nvSpPr>
          <p:cNvPr id="257149" name="Rectangle 125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2</a:t>
            </a:r>
          </a:p>
        </p:txBody>
      </p:sp>
      <p:sp>
        <p:nvSpPr>
          <p:cNvPr id="257150" name="Rectangle 126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3</a:t>
            </a:r>
          </a:p>
        </p:txBody>
      </p:sp>
      <p:sp>
        <p:nvSpPr>
          <p:cNvPr id="257151" name="Rectangle 127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4</a:t>
            </a:r>
          </a:p>
        </p:txBody>
      </p:sp>
      <p:sp>
        <p:nvSpPr>
          <p:cNvPr id="257152" name="Rectangle 128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5</a:t>
            </a:r>
          </a:p>
        </p:txBody>
      </p:sp>
      <p:sp>
        <p:nvSpPr>
          <p:cNvPr id="257153" name="Rectangle 129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6</a:t>
            </a:r>
          </a:p>
        </p:txBody>
      </p:sp>
      <p:sp>
        <p:nvSpPr>
          <p:cNvPr id="257154" name="Rectangle 130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55" name="Rectangle 131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56" name="Rectangle 132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57" name="Rectangle 133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58" name="Rectangle 134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59" name="Rectangle 135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0" name="Rectangle 136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1" name="Rectangle 137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2" name="Rectangle 138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3" name="Rectangle 139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4" name="Rectangle 140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5" name="Rectangle 141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6" name="Rectangle 142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7" name="Rectangle 143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8" name="Rectangle 144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69" name="Rectangle 145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0" name="Rectangle 146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1" name="Rectangle 147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2" name="Rectangle 148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3" name="Rectangle 149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4" name="Rectangle 150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5" name="Rectangle 151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6" name="Rectangle 152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7" name="Rectangle 153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79" name="Rectangle 155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I</a:t>
            </a:r>
          </a:p>
        </p:txBody>
      </p:sp>
      <p:sp>
        <p:nvSpPr>
          <p:cNvPr id="257180" name="Rectangle 156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E</a:t>
            </a:r>
          </a:p>
        </p:txBody>
      </p:sp>
      <p:sp>
        <p:nvSpPr>
          <p:cNvPr id="257181" name="Rectangle 157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W</a:t>
            </a:r>
          </a:p>
        </p:txBody>
      </p:sp>
      <p:sp>
        <p:nvSpPr>
          <p:cNvPr id="257182" name="Rectangle 158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Udimat" pitchFamily="2" charset="0"/>
              </a:rPr>
              <a:t>C</a:t>
            </a:r>
          </a:p>
        </p:txBody>
      </p:sp>
      <p:sp>
        <p:nvSpPr>
          <p:cNvPr id="257183" name="Text Box 159"/>
          <p:cNvSpPr txBox="1">
            <a:spLocks noChangeArrowheads="1"/>
          </p:cNvSpPr>
          <p:nvPr/>
        </p:nvSpPr>
        <p:spPr bwMode="auto">
          <a:xfrm>
            <a:off x="6918325" y="5986463"/>
            <a:ext cx="7120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Cycle:</a:t>
            </a:r>
          </a:p>
        </p:txBody>
      </p:sp>
      <p:sp>
        <p:nvSpPr>
          <p:cNvPr id="257184" name="Rectangle 160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85" name="Rectangle 161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Dst-Tag</a:t>
            </a:r>
          </a:p>
        </p:txBody>
      </p:sp>
      <p:sp>
        <p:nvSpPr>
          <p:cNvPr id="257186" name="Rectangle 162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Tag1</a:t>
            </a:r>
          </a:p>
        </p:txBody>
      </p:sp>
      <p:sp>
        <p:nvSpPr>
          <p:cNvPr id="257187" name="Rectangle 163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Tag2</a:t>
            </a:r>
          </a:p>
        </p:txBody>
      </p:sp>
      <p:sp>
        <p:nvSpPr>
          <p:cNvPr id="257188" name="Rectangle 164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Val1</a:t>
            </a:r>
          </a:p>
        </p:txBody>
      </p:sp>
      <p:sp>
        <p:nvSpPr>
          <p:cNvPr id="257189" name="Rectangle 165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Val2</a:t>
            </a:r>
          </a:p>
        </p:txBody>
      </p:sp>
      <p:sp>
        <p:nvSpPr>
          <p:cNvPr id="257190" name="Rectangle 166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Type</a:t>
            </a:r>
          </a:p>
        </p:txBody>
      </p:sp>
      <p:sp>
        <p:nvSpPr>
          <p:cNvPr id="257191" name="Rectangle 167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Dest</a:t>
            </a:r>
          </a:p>
        </p:txBody>
      </p:sp>
      <p:sp>
        <p:nvSpPr>
          <p:cNvPr id="257192" name="Rectangle 168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Value</a:t>
            </a:r>
          </a:p>
        </p:txBody>
      </p:sp>
      <p:sp>
        <p:nvSpPr>
          <p:cNvPr id="257193" name="Rectangle 169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Finished</a:t>
            </a:r>
          </a:p>
        </p:txBody>
      </p:sp>
      <p:sp>
        <p:nvSpPr>
          <p:cNvPr id="257195" name="Rectangle 17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Op</a:t>
            </a:r>
          </a:p>
        </p:txBody>
      </p:sp>
      <p:sp>
        <p:nvSpPr>
          <p:cNvPr id="257196" name="Rectangle 172"/>
          <p:cNvSpPr>
            <a:spLocks noChangeArrowheads="1"/>
          </p:cNvSpPr>
          <p:nvPr/>
        </p:nvSpPr>
        <p:spPr bwMode="auto">
          <a:xfrm>
            <a:off x="447675" y="37195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97" name="Rectangle 173"/>
          <p:cNvSpPr>
            <a:spLocks noChangeArrowheads="1"/>
          </p:cNvSpPr>
          <p:nvPr/>
        </p:nvSpPr>
        <p:spPr bwMode="auto">
          <a:xfrm>
            <a:off x="447675" y="35671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98" name="Rectangle 174"/>
          <p:cNvSpPr>
            <a:spLocks noChangeArrowheads="1"/>
          </p:cNvSpPr>
          <p:nvPr/>
        </p:nvSpPr>
        <p:spPr bwMode="auto">
          <a:xfrm>
            <a:off x="447675" y="34147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199" name="Rectangle 175"/>
          <p:cNvSpPr>
            <a:spLocks noChangeArrowheads="1"/>
          </p:cNvSpPr>
          <p:nvPr/>
        </p:nvSpPr>
        <p:spPr bwMode="auto">
          <a:xfrm>
            <a:off x="4495800" y="36433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200" name="Rectangle 176"/>
          <p:cNvSpPr>
            <a:spLocks noChangeArrowheads="1"/>
          </p:cNvSpPr>
          <p:nvPr/>
        </p:nvSpPr>
        <p:spPr bwMode="auto">
          <a:xfrm>
            <a:off x="4495800" y="3490912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Udimat" pitchFamily="2" charset="0"/>
            </a:endParaRPr>
          </a:p>
        </p:txBody>
      </p:sp>
      <p:sp>
        <p:nvSpPr>
          <p:cNvPr id="257201" name="Text Box 177"/>
          <p:cNvSpPr txBox="1">
            <a:spLocks noChangeArrowheads="1"/>
          </p:cNvSpPr>
          <p:nvPr/>
        </p:nvSpPr>
        <p:spPr bwMode="auto">
          <a:xfrm>
            <a:off x="2982913" y="2300288"/>
            <a:ext cx="1165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ROB fields:</a:t>
            </a:r>
          </a:p>
        </p:txBody>
      </p:sp>
      <p:sp>
        <p:nvSpPr>
          <p:cNvPr id="257202" name="Text Box 178"/>
          <p:cNvSpPr txBox="1">
            <a:spLocks noChangeArrowheads="1"/>
          </p:cNvSpPr>
          <p:nvPr/>
        </p:nvSpPr>
        <p:spPr bwMode="auto">
          <a:xfrm>
            <a:off x="3003550" y="1766888"/>
            <a:ext cx="1032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Udimat" pitchFamily="2" charset="0"/>
              </a:rPr>
              <a:t>RS fields:</a:t>
            </a:r>
          </a:p>
        </p:txBody>
      </p:sp>
      <p:sp>
        <p:nvSpPr>
          <p:cNvPr id="257209" name="Rectangle 185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latin typeface="AUdimat" pitchFamily="2" charset="0"/>
              </a:rPr>
              <a:t>Assume you </a:t>
            </a:r>
            <a:r>
              <a:rPr lang="en-US" dirty="0" smtClean="0">
                <a:latin typeface="AUdimat" pitchFamily="2" charset="0"/>
              </a:rPr>
              <a:t>can </a:t>
            </a:r>
            <a:r>
              <a:rPr lang="en-US" dirty="0">
                <a:latin typeface="AUdimat" pitchFamily="2" charset="0"/>
              </a:rPr>
              <a:t>bypass and execute in the same cycle</a:t>
            </a:r>
          </a:p>
        </p:txBody>
      </p:sp>
      <p:sp>
        <p:nvSpPr>
          <p:cNvPr id="257210" name="Rectangle 186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ROB1</a:t>
            </a:r>
          </a:p>
        </p:txBody>
      </p:sp>
      <p:sp>
        <p:nvSpPr>
          <p:cNvPr id="257211" name="Rectangle 187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ROB2</a:t>
            </a:r>
          </a:p>
        </p:txBody>
      </p:sp>
      <p:sp>
        <p:nvSpPr>
          <p:cNvPr id="257212" name="Rectangle 188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ROB3</a:t>
            </a:r>
          </a:p>
        </p:txBody>
      </p:sp>
      <p:sp>
        <p:nvSpPr>
          <p:cNvPr id="257213" name="Rectangle 189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ROB4</a:t>
            </a:r>
          </a:p>
        </p:txBody>
      </p:sp>
      <p:sp>
        <p:nvSpPr>
          <p:cNvPr id="257214" name="Rectangle 190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ROB5</a:t>
            </a:r>
          </a:p>
        </p:txBody>
      </p:sp>
      <p:sp>
        <p:nvSpPr>
          <p:cNvPr id="257215" name="Rectangle 191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Udimat" pitchFamily="2" charset="0"/>
              </a:rPr>
              <a:t>ROB6</a:t>
            </a:r>
          </a:p>
        </p:txBody>
      </p:sp>
      <p:sp>
        <p:nvSpPr>
          <p:cNvPr id="168" name="AutoShape 45"/>
          <p:cNvSpPr>
            <a:spLocks noChangeArrowheads="1"/>
          </p:cNvSpPr>
          <p:nvPr/>
        </p:nvSpPr>
        <p:spPr bwMode="auto">
          <a:xfrm>
            <a:off x="2577971" y="102622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11647411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57028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57029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57030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57031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57032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57033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57034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57035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57036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57037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57038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57039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57040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57041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57043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57044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57045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57046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57047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57048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57049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57050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57051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57052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57053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57054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57055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57056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57057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57058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57060" name="Text Box 36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57063" name="Rectangle 39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ARF1</a:t>
            </a:r>
          </a:p>
        </p:txBody>
      </p:sp>
      <p:sp>
        <p:nvSpPr>
          <p:cNvPr id="257064" name="Rectangle 40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ARF2</a:t>
            </a: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ARF3</a:t>
            </a:r>
          </a:p>
        </p:txBody>
      </p:sp>
      <p:sp>
        <p:nvSpPr>
          <p:cNvPr id="257066" name="Rectangle 42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57068" name="Rectangle 44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57069" name="Rectangle 45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57070" name="Rectangle 46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57071" name="Text Box 47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57072" name="Text Box 48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57073" name="Text Box 49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57074" name="Text Box 50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57075" name="Text Box 51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57076" name="Text Box 52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57077" name="Text Box 53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57078" name="Text Box 54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57079" name="Text Box 55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57080" name="Rectangle 56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1" name="Rectangle 57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2" name="Rectangle 58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3" name="Rectangle 59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4" name="Rectangle 60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5" name="Rectangle 61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6" name="Rectangle 62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7" name="Rectangle 63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8" name="Rectangle 64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9" name="Rectangle 65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90" name="Rectangle 66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91" name="Rectangle 67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92" name="Rectangle 68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93" name="Rectangle 69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94" name="Rectangle 70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95" name="Text Box 71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57101" name="Rectangle 77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02" name="Rectangle 78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03" name="Rectangle 79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04" name="Rectangle 80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05" name="Rectangle 81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06" name="Rectangle 82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57107" name="Rectangle 83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08" name="Rectangle 84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09" name="Rectangle 85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57110" name="Rectangle 86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57111" name="Text Box 87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57112" name="Text Box 88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57117" name="Rectangle 93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7119" name="Rectangle 95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57120" name="Rectangle 96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21" name="Rectangle 97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26" name="Rectangle 102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27" name="Rectangle 103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28" name="Rectangle 104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29" name="Rectangle 105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0" name="Rectangle 106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1" name="Rectangle 107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2" name="Rectangle 108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3" name="Rectangle 109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4" name="Rectangle 110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5" name="Rectangle 111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6" name="Rectangle 112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7" name="Rectangle 113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8" name="Rectangle 114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39" name="Rectangle 115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40" name="Rectangle 116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41" name="Rectangle 117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42" name="Rectangle 118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43" name="Rectangle 119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44" name="Rectangle 120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45" name="Rectangle 121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46" name="Text Box 122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57148" name="Rectangle 124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57149" name="Rectangle 125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57150" name="Rectangle 126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57151" name="Rectangle 127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57152" name="Rectangle 128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57153" name="Rectangle 129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57154" name="Rectangle 130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57155" name="Rectangle 131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56" name="Rectangle 132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57" name="Rectangle 133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58" name="Rectangle 134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59" name="Rectangle 135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0" name="Rectangle 136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1" name="Rectangle 137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2" name="Rectangle 138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3" name="Rectangle 139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4" name="Rectangle 140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5" name="Rectangle 141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6" name="Rectangle 142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7" name="Rectangle 143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8" name="Rectangle 144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69" name="Rectangle 145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0" name="Rectangle 146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1" name="Rectangle 147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2" name="Rectangle 148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3" name="Rectangle 149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4" name="Rectangle 150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5" name="Rectangle 151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6" name="Rectangle 152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7" name="Rectangle 153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79" name="Rectangle 155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57180" name="Rectangle 156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57181" name="Rectangle 157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57182" name="Rectangle 158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57183" name="Text Box 159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57184" name="Rectangle 160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57185" name="Rectangle 161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57186" name="Rectangle 162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57187" name="Rectangle 163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57188" name="Rectangle 164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57189" name="Rectangle 165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57190" name="Rectangle 166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57191" name="Rectangle 167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57192" name="Rectangle 168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57193" name="Rectangle 169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57195" name="Rectangle 17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57196" name="Rectangle 17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97" name="Rectangle 17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98" name="Rectangle 17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199" name="Rectangle 17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200" name="Rectangle 17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57201" name="Text Box 17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57202" name="Text Box 17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57209" name="Rectangle 185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latin typeface="Franklin Gothic Book" pitchFamily="34" charset="0"/>
              </a:rPr>
              <a:t>Assume you </a:t>
            </a:r>
            <a:r>
              <a:rPr lang="en-US" dirty="0" smtClean="0">
                <a:latin typeface="Franklin Gothic Book" pitchFamily="34" charset="0"/>
              </a:rPr>
              <a:t>can </a:t>
            </a:r>
            <a:r>
              <a:rPr lang="en-US" dirty="0">
                <a:latin typeface="Franklin Gothic Book" pitchFamily="34" charset="0"/>
              </a:rPr>
              <a:t>bypass and execute in the same cycle</a:t>
            </a:r>
          </a:p>
        </p:txBody>
      </p:sp>
      <p:sp>
        <p:nvSpPr>
          <p:cNvPr id="257210" name="Rectangle 186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57211" name="Rectangle 187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57212" name="Rectangle 188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57213" name="Rectangle 189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57214" name="Rectangle 190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57215" name="Rectangle 191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57216" name="Line 192"/>
          <p:cNvSpPr>
            <a:spLocks noChangeShapeType="1"/>
          </p:cNvSpPr>
          <p:nvPr/>
        </p:nvSpPr>
        <p:spPr bwMode="auto">
          <a:xfrm flipH="1">
            <a:off x="2392363" y="4876800"/>
            <a:ext cx="59055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7217" name="Text Box 193"/>
          <p:cNvSpPr txBox="1">
            <a:spLocks noChangeArrowheads="1"/>
          </p:cNvSpPr>
          <p:nvPr/>
        </p:nvSpPr>
        <p:spPr bwMode="auto">
          <a:xfrm>
            <a:off x="2955925" y="4799013"/>
            <a:ext cx="668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ROB1</a:t>
            </a:r>
          </a:p>
        </p:txBody>
      </p:sp>
      <p:sp>
        <p:nvSpPr>
          <p:cNvPr id="169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31170280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216" grpId="0" animBg="1"/>
      <p:bldP spid="2572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72388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72389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72390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72391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72392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72393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2394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72395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72396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72397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2398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72399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72400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72401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72403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72404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72405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72406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72407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72408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72409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72410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72411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72412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72413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72414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72415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72416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72417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72418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72419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72420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ARF1</a:t>
            </a:r>
          </a:p>
        </p:txBody>
      </p:sp>
      <p:sp>
        <p:nvSpPr>
          <p:cNvPr id="272421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72422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ARF3</a:t>
            </a:r>
          </a:p>
        </p:txBody>
      </p:sp>
      <p:sp>
        <p:nvSpPr>
          <p:cNvPr id="272423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72424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72425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72426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72427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72428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72429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72430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72431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72432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72433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72434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72435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72436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72437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38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39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0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1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2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3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4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5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6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7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8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49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50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51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52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72453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2454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55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56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2457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2458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2459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60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61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72462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2463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72464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72465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2466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72467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68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69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0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2471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2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3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4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5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6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7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8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79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0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1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2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3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4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5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6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7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8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89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72490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2491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2492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2493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2494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2495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72496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2497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2498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99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0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1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2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2503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4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5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6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7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8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2509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0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1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2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3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4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5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6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7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8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19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20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72521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72522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72523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2524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72525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2526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72527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72528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72529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72530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72531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72532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72533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72534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72535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72536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37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38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39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72540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72541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72542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72543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72544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2545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2546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2547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2548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72549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72552" name="Line 168"/>
          <p:cNvSpPr>
            <a:spLocks noChangeShapeType="1"/>
          </p:cNvSpPr>
          <p:nvPr/>
        </p:nvSpPr>
        <p:spPr bwMode="auto">
          <a:xfrm flipH="1" flipV="1">
            <a:off x="2405063" y="4589463"/>
            <a:ext cx="577850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553" name="Text Box 169"/>
          <p:cNvSpPr txBox="1">
            <a:spLocks noChangeArrowheads="1"/>
          </p:cNvSpPr>
          <p:nvPr/>
        </p:nvSpPr>
        <p:spPr bwMode="auto">
          <a:xfrm>
            <a:off x="2955925" y="4572000"/>
            <a:ext cx="668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ROB2</a:t>
            </a:r>
          </a:p>
        </p:txBody>
      </p:sp>
      <p:sp>
        <p:nvSpPr>
          <p:cNvPr id="169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937729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552" grpId="0" animBg="1"/>
      <p:bldP spid="2725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73420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73421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3422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73423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73424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73425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73427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73428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73429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73430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73431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73432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73433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73434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73435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73436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73437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73438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73439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73440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73441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73442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73443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73444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ROB2</a:t>
            </a:r>
          </a:p>
        </p:txBody>
      </p:sp>
      <p:sp>
        <p:nvSpPr>
          <p:cNvPr id="273445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73446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ARF3</a:t>
            </a:r>
          </a:p>
        </p:txBody>
      </p:sp>
      <p:sp>
        <p:nvSpPr>
          <p:cNvPr id="273447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73448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73449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73450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73451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73452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73453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73454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73455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73456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73457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73458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73459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73460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3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4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5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6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7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8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69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0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1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3472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3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4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3475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3476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73477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3478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79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80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3481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3482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3483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84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85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73486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3487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73488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73489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3490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73491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92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93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94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3495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96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97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98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73499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0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1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2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3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4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5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6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7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8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09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10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11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12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13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73514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3515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3516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3517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3518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3519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73520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3521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3522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3523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24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25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26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3527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3528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29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0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1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2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3533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4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5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6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7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8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39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40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41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42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43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44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73545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73546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73547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3548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73549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3550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73551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73552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73553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73554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73555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73556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73557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73558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73559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73560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61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562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73563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73564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73565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73566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73567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73568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3569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3570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3571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3572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73573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73578" name="Line 170"/>
          <p:cNvSpPr>
            <a:spLocks noChangeShapeType="1"/>
          </p:cNvSpPr>
          <p:nvPr/>
        </p:nvSpPr>
        <p:spPr bwMode="auto">
          <a:xfrm flipH="1" flipV="1">
            <a:off x="2497138" y="5043488"/>
            <a:ext cx="577850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3579" name="Text Box 171"/>
          <p:cNvSpPr txBox="1">
            <a:spLocks noChangeArrowheads="1"/>
          </p:cNvSpPr>
          <p:nvPr/>
        </p:nvSpPr>
        <p:spPr bwMode="auto">
          <a:xfrm>
            <a:off x="3048000" y="5026025"/>
            <a:ext cx="701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ROB3</a:t>
            </a:r>
          </a:p>
        </p:txBody>
      </p:sp>
      <p:sp>
        <p:nvSpPr>
          <p:cNvPr id="169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1784707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578" grpId="0" animBg="1"/>
      <p:bldP spid="2735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74436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74439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74440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74441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4442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74443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74444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74445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4446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74447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74448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74449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74451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-23</a:t>
              </a:r>
            </a:p>
          </p:txBody>
        </p:sp>
        <p:sp>
          <p:nvSpPr>
            <p:cNvPr id="274452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74453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45</a:t>
              </a:r>
            </a:p>
          </p:txBody>
        </p:sp>
        <p:sp>
          <p:nvSpPr>
            <p:cNvPr id="274454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74455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74456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74457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74460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74461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74462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74463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74464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74465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74466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74467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74468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ROB2</a:t>
            </a:r>
          </a:p>
        </p:txBody>
      </p:sp>
      <p:sp>
        <p:nvSpPr>
          <p:cNvPr id="274469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74470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74471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74472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74473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74474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74475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74476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74477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74478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74479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74480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74481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74482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74483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74484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74485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86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87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88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89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90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91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92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93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94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95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4496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97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98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4499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4500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74501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4502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03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04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4505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4506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4507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08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09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74510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4511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74512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74513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4514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74515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16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17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18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4519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0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1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2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74523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4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5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6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7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8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29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30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31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32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33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34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35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36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37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74538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4539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4540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4541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4542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4543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74544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4545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4546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4547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48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49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50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4551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4552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4553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54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55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56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4557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58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59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0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1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2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3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4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5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6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7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68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74569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74570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74571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4572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74573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4574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74575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74576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74577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74578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74579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74580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74581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74582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74583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74584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85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586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74587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74588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74589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74590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74591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74592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4593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4594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4595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4596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74597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74602" name="Line 170"/>
          <p:cNvSpPr>
            <a:spLocks noChangeShapeType="1"/>
          </p:cNvSpPr>
          <p:nvPr/>
        </p:nvSpPr>
        <p:spPr bwMode="auto">
          <a:xfrm>
            <a:off x="2133600" y="2133600"/>
            <a:ext cx="243840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74603" name="Picture 171" descr="MCj023839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400" y="2965450"/>
            <a:ext cx="660400" cy="649288"/>
          </a:xfrm>
          <a:prstGeom prst="rect">
            <a:avLst/>
          </a:prstGeom>
          <a:noFill/>
        </p:spPr>
      </p:pic>
      <p:sp>
        <p:nvSpPr>
          <p:cNvPr id="169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22293708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6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Detail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143000"/>
            <a:ext cx="1600200" cy="1524000"/>
            <a:chOff x="240" y="720"/>
            <a:chExt cx="1488" cy="1680"/>
          </a:xfrm>
        </p:grpSpPr>
        <p:sp>
          <p:nvSpPr>
            <p:cNvPr id="277508" name="Rectangle 4"/>
            <p:cNvSpPr>
              <a:spLocks noChangeArrowheads="1"/>
            </p:cNvSpPr>
            <p:nvPr/>
          </p:nvSpPr>
          <p:spPr bwMode="auto">
            <a:xfrm>
              <a:off x="816" y="9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R2, R3, R4</a:t>
              </a:r>
            </a:p>
          </p:txBody>
        </p:sp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240" y="9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DIV</a:t>
              </a:r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Operands</a:t>
              </a:r>
            </a:p>
          </p:txBody>
        </p:sp>
        <p:sp>
          <p:nvSpPr>
            <p:cNvPr id="277511" name="Rectangle 7"/>
            <p:cNvSpPr>
              <a:spLocks noChangeArrowheads="1"/>
            </p:cNvSpPr>
            <p:nvPr/>
          </p:nvSpPr>
          <p:spPr bwMode="auto">
            <a:xfrm>
              <a:off x="240" y="72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Inst</a:t>
              </a:r>
            </a:p>
          </p:txBody>
        </p:sp>
        <p:sp>
          <p:nvSpPr>
            <p:cNvPr id="277512" name="Rectangle 8"/>
            <p:cNvSpPr>
              <a:spLocks noChangeArrowheads="1"/>
            </p:cNvSpPr>
            <p:nvPr/>
          </p:nvSpPr>
          <p:spPr bwMode="auto">
            <a:xfrm>
              <a:off x="816" y="12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R5, R6</a:t>
              </a: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240" y="120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816" y="144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R3, R7, R8</a:t>
              </a:r>
            </a:p>
          </p:txBody>
        </p:sp>
        <p:sp>
          <p:nvSpPr>
            <p:cNvPr id="277515" name="Rectangle 11"/>
            <p:cNvSpPr>
              <a:spLocks noChangeArrowheads="1"/>
            </p:cNvSpPr>
            <p:nvPr/>
          </p:nvSpPr>
          <p:spPr bwMode="auto">
            <a:xfrm>
              <a:off x="240" y="144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  <p:sp>
          <p:nvSpPr>
            <p:cNvPr id="277516" name="Rectangle 12"/>
            <p:cNvSpPr>
              <a:spLocks noChangeArrowheads="1"/>
            </p:cNvSpPr>
            <p:nvPr/>
          </p:nvSpPr>
          <p:spPr bwMode="auto">
            <a:xfrm>
              <a:off x="816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R1, R3</a:t>
              </a:r>
            </a:p>
          </p:txBody>
        </p:sp>
        <p:sp>
          <p:nvSpPr>
            <p:cNvPr id="277517" name="Rectangle 13"/>
            <p:cNvSpPr>
              <a:spLocks noChangeArrowheads="1"/>
            </p:cNvSpPr>
            <p:nvPr/>
          </p:nvSpPr>
          <p:spPr bwMode="auto">
            <a:xfrm>
              <a:off x="240" y="168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MUL</a:t>
              </a:r>
            </a:p>
          </p:txBody>
        </p:sp>
        <p:sp>
          <p:nvSpPr>
            <p:cNvPr id="277518" name="Rectangle 14"/>
            <p:cNvSpPr>
              <a:spLocks noChangeArrowheads="1"/>
            </p:cNvSpPr>
            <p:nvPr/>
          </p:nvSpPr>
          <p:spPr bwMode="auto">
            <a:xfrm>
              <a:off x="816" y="192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R4, R1, R5</a:t>
              </a:r>
            </a:p>
          </p:txBody>
        </p:sp>
        <p:sp>
          <p:nvSpPr>
            <p:cNvPr id="277519" name="Rectangle 15"/>
            <p:cNvSpPr>
              <a:spLocks noChangeArrowheads="1"/>
            </p:cNvSpPr>
            <p:nvPr/>
          </p:nvSpPr>
          <p:spPr bwMode="auto">
            <a:xfrm>
              <a:off x="240" y="192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SUB</a:t>
              </a:r>
            </a:p>
          </p:txBody>
        </p:sp>
        <p:sp>
          <p:nvSpPr>
            <p:cNvPr id="277520" name="Rectangle 16"/>
            <p:cNvSpPr>
              <a:spLocks noChangeArrowheads="1"/>
            </p:cNvSpPr>
            <p:nvPr/>
          </p:nvSpPr>
          <p:spPr bwMode="auto">
            <a:xfrm>
              <a:off x="816" y="21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R1, R4, R2</a:t>
              </a:r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240" y="2160"/>
              <a:ext cx="57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ADD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4800" y="4576763"/>
            <a:ext cx="1676400" cy="1905000"/>
            <a:chOff x="192" y="2486"/>
            <a:chExt cx="1548" cy="1609"/>
          </a:xfrm>
        </p:grpSpPr>
        <p:sp>
          <p:nvSpPr>
            <p:cNvPr id="277523" name="Rectangle 19"/>
            <p:cNvSpPr>
              <a:spLocks noChangeArrowheads="1"/>
            </p:cNvSpPr>
            <p:nvPr/>
          </p:nvSpPr>
          <p:spPr bwMode="auto">
            <a:xfrm>
              <a:off x="540" y="249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 smtClean="0"/>
                <a:t>-23</a:t>
              </a:r>
              <a:endParaRPr lang="en-US" sz="1400" dirty="0"/>
            </a:p>
          </p:txBody>
        </p:sp>
        <p:sp>
          <p:nvSpPr>
            <p:cNvPr id="277524" name="Rectangle 20"/>
            <p:cNvSpPr>
              <a:spLocks noChangeArrowheads="1"/>
            </p:cNvSpPr>
            <p:nvPr/>
          </p:nvSpPr>
          <p:spPr bwMode="auto">
            <a:xfrm>
              <a:off x="540" y="268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277525" name="Rectangle 21"/>
            <p:cNvSpPr>
              <a:spLocks noChangeArrowheads="1"/>
            </p:cNvSpPr>
            <p:nvPr/>
          </p:nvSpPr>
          <p:spPr bwMode="auto">
            <a:xfrm>
              <a:off x="540" y="288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 smtClean="0"/>
                <a:t>45</a:t>
              </a:r>
              <a:endParaRPr lang="en-US" sz="1400" dirty="0"/>
            </a:p>
          </p:txBody>
        </p:sp>
        <p:sp>
          <p:nvSpPr>
            <p:cNvPr id="277526" name="Rectangle 22"/>
            <p:cNvSpPr>
              <a:spLocks noChangeArrowheads="1"/>
            </p:cNvSpPr>
            <p:nvPr/>
          </p:nvSpPr>
          <p:spPr bwMode="auto">
            <a:xfrm>
              <a:off x="540" y="3072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277527" name="Rectangle 23"/>
            <p:cNvSpPr>
              <a:spLocks noChangeArrowheads="1"/>
            </p:cNvSpPr>
            <p:nvPr/>
          </p:nvSpPr>
          <p:spPr bwMode="auto">
            <a:xfrm>
              <a:off x="540" y="3264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277528" name="Rectangle 24"/>
            <p:cNvSpPr>
              <a:spLocks noChangeArrowheads="1"/>
            </p:cNvSpPr>
            <p:nvPr/>
          </p:nvSpPr>
          <p:spPr bwMode="auto">
            <a:xfrm>
              <a:off x="540" y="3456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277529" name="Rectangle 25"/>
            <p:cNvSpPr>
              <a:spLocks noChangeArrowheads="1"/>
            </p:cNvSpPr>
            <p:nvPr/>
          </p:nvSpPr>
          <p:spPr bwMode="auto">
            <a:xfrm>
              <a:off x="540" y="3648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77530" name="Rectangle 26"/>
            <p:cNvSpPr>
              <a:spLocks noChangeArrowheads="1"/>
            </p:cNvSpPr>
            <p:nvPr/>
          </p:nvSpPr>
          <p:spPr bwMode="auto">
            <a:xfrm>
              <a:off x="540" y="3840"/>
              <a:ext cx="120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277531" name="Text Box 27"/>
            <p:cNvSpPr txBox="1">
              <a:spLocks noChangeArrowheads="1"/>
            </p:cNvSpPr>
            <p:nvPr/>
          </p:nvSpPr>
          <p:spPr bwMode="auto">
            <a:xfrm>
              <a:off x="204" y="248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R1</a:t>
              </a:r>
            </a:p>
          </p:txBody>
        </p:sp>
        <p:sp>
          <p:nvSpPr>
            <p:cNvPr id="277532" name="Text Box 28"/>
            <p:cNvSpPr txBox="1">
              <a:spLocks noChangeArrowheads="1"/>
            </p:cNvSpPr>
            <p:nvPr/>
          </p:nvSpPr>
          <p:spPr bwMode="auto">
            <a:xfrm>
              <a:off x="204" y="2678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R2</a:t>
              </a:r>
            </a:p>
          </p:txBody>
        </p:sp>
        <p:sp>
          <p:nvSpPr>
            <p:cNvPr id="277533" name="Text Box 29"/>
            <p:cNvSpPr txBox="1">
              <a:spLocks noChangeArrowheads="1"/>
            </p:cNvSpPr>
            <p:nvPr/>
          </p:nvSpPr>
          <p:spPr bwMode="auto">
            <a:xfrm>
              <a:off x="204" y="2869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R3</a:t>
              </a:r>
            </a:p>
          </p:txBody>
        </p:sp>
        <p:sp>
          <p:nvSpPr>
            <p:cNvPr id="277534" name="Text Box 30"/>
            <p:cNvSpPr txBox="1">
              <a:spLocks noChangeArrowheads="1"/>
            </p:cNvSpPr>
            <p:nvPr/>
          </p:nvSpPr>
          <p:spPr bwMode="auto">
            <a:xfrm>
              <a:off x="192" y="3063"/>
              <a:ext cx="38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R4</a:t>
              </a:r>
            </a:p>
          </p:txBody>
        </p:sp>
        <p:sp>
          <p:nvSpPr>
            <p:cNvPr id="277535" name="Text Box 31"/>
            <p:cNvSpPr txBox="1">
              <a:spLocks noChangeArrowheads="1"/>
            </p:cNvSpPr>
            <p:nvPr/>
          </p:nvSpPr>
          <p:spPr bwMode="auto">
            <a:xfrm>
              <a:off x="204" y="3254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R5</a:t>
              </a:r>
            </a:p>
          </p:txBody>
        </p:sp>
        <p:sp>
          <p:nvSpPr>
            <p:cNvPr id="277536" name="Text Box 32"/>
            <p:cNvSpPr txBox="1">
              <a:spLocks noChangeArrowheads="1"/>
            </p:cNvSpPr>
            <p:nvPr/>
          </p:nvSpPr>
          <p:spPr bwMode="auto">
            <a:xfrm>
              <a:off x="204" y="34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R6</a:t>
              </a:r>
            </a:p>
          </p:txBody>
        </p:sp>
        <p:sp>
          <p:nvSpPr>
            <p:cNvPr id="277537" name="Text Box 33"/>
            <p:cNvSpPr txBox="1">
              <a:spLocks noChangeArrowheads="1"/>
            </p:cNvSpPr>
            <p:nvPr/>
          </p:nvSpPr>
          <p:spPr bwMode="auto">
            <a:xfrm>
              <a:off x="204" y="3646"/>
              <a:ext cx="379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R7</a:t>
              </a:r>
            </a:p>
          </p:txBody>
        </p:sp>
        <p:sp>
          <p:nvSpPr>
            <p:cNvPr id="277538" name="Text Box 34"/>
            <p:cNvSpPr txBox="1">
              <a:spLocks noChangeArrowheads="1"/>
            </p:cNvSpPr>
            <p:nvPr/>
          </p:nvSpPr>
          <p:spPr bwMode="auto">
            <a:xfrm>
              <a:off x="204" y="3837"/>
              <a:ext cx="37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R8</a:t>
              </a:r>
            </a:p>
          </p:txBody>
        </p:sp>
      </p:grpSp>
      <p:sp>
        <p:nvSpPr>
          <p:cNvPr id="277539" name="Text Box 35"/>
          <p:cNvSpPr txBox="1">
            <a:spLocks noChangeArrowheads="1"/>
          </p:cNvSpPr>
          <p:nvPr/>
        </p:nvSpPr>
        <p:spPr bwMode="auto">
          <a:xfrm>
            <a:off x="91440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ARF</a:t>
            </a:r>
          </a:p>
        </p:txBody>
      </p:sp>
      <p:sp>
        <p:nvSpPr>
          <p:cNvPr id="277540" name="Rectangle 36"/>
          <p:cNvSpPr>
            <a:spLocks noChangeArrowheads="1"/>
          </p:cNvSpPr>
          <p:nvPr/>
        </p:nvSpPr>
        <p:spPr bwMode="auto">
          <a:xfrm>
            <a:off x="2357438" y="458311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ROB2</a:t>
            </a:r>
          </a:p>
        </p:txBody>
      </p:sp>
      <p:sp>
        <p:nvSpPr>
          <p:cNvPr id="277541" name="Rectangle 37"/>
          <p:cNvSpPr>
            <a:spLocks noChangeArrowheads="1"/>
          </p:cNvSpPr>
          <p:nvPr/>
        </p:nvSpPr>
        <p:spPr bwMode="auto">
          <a:xfrm>
            <a:off x="2357438" y="481171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ROB1</a:t>
            </a:r>
          </a:p>
        </p:txBody>
      </p:sp>
      <p:sp>
        <p:nvSpPr>
          <p:cNvPr id="277542" name="Rectangle 38"/>
          <p:cNvSpPr>
            <a:spLocks noChangeArrowheads="1"/>
          </p:cNvSpPr>
          <p:nvPr/>
        </p:nvSpPr>
        <p:spPr bwMode="auto">
          <a:xfrm>
            <a:off x="2357438" y="503872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ROB3</a:t>
            </a:r>
          </a:p>
        </p:txBody>
      </p:sp>
      <p:sp>
        <p:nvSpPr>
          <p:cNvPr id="277543" name="Rectangle 39"/>
          <p:cNvSpPr>
            <a:spLocks noChangeArrowheads="1"/>
          </p:cNvSpPr>
          <p:nvPr/>
        </p:nvSpPr>
        <p:spPr bwMode="auto">
          <a:xfrm>
            <a:off x="2357438" y="5265738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ARF4</a:t>
            </a:r>
          </a:p>
        </p:txBody>
      </p:sp>
      <p:sp>
        <p:nvSpPr>
          <p:cNvPr id="277544" name="Rectangle 40"/>
          <p:cNvSpPr>
            <a:spLocks noChangeArrowheads="1"/>
          </p:cNvSpPr>
          <p:nvPr/>
        </p:nvSpPr>
        <p:spPr bwMode="auto">
          <a:xfrm>
            <a:off x="2357438" y="5492750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ARF5</a:t>
            </a:r>
          </a:p>
        </p:txBody>
      </p:sp>
      <p:sp>
        <p:nvSpPr>
          <p:cNvPr id="277545" name="Rectangle 41"/>
          <p:cNvSpPr>
            <a:spLocks noChangeArrowheads="1"/>
          </p:cNvSpPr>
          <p:nvPr/>
        </p:nvSpPr>
        <p:spPr bwMode="auto">
          <a:xfrm>
            <a:off x="2357438" y="5719763"/>
            <a:ext cx="1300162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ARF6</a:t>
            </a:r>
          </a:p>
        </p:txBody>
      </p:sp>
      <p:sp>
        <p:nvSpPr>
          <p:cNvPr id="277546" name="Rectangle 42"/>
          <p:cNvSpPr>
            <a:spLocks noChangeArrowheads="1"/>
          </p:cNvSpPr>
          <p:nvPr/>
        </p:nvSpPr>
        <p:spPr bwMode="auto">
          <a:xfrm>
            <a:off x="2357438" y="5948363"/>
            <a:ext cx="1300162" cy="227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ARF7</a:t>
            </a:r>
          </a:p>
        </p:txBody>
      </p:sp>
      <p:sp>
        <p:nvSpPr>
          <p:cNvPr id="277547" name="Rectangle 43"/>
          <p:cNvSpPr>
            <a:spLocks noChangeArrowheads="1"/>
          </p:cNvSpPr>
          <p:nvPr/>
        </p:nvSpPr>
        <p:spPr bwMode="auto">
          <a:xfrm>
            <a:off x="2357438" y="6175375"/>
            <a:ext cx="1300162" cy="2270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ARF8</a:t>
            </a:r>
          </a:p>
        </p:txBody>
      </p:sp>
      <p:sp>
        <p:nvSpPr>
          <p:cNvPr id="277548" name="Text Box 44"/>
          <p:cNvSpPr txBox="1">
            <a:spLocks noChangeArrowheads="1"/>
          </p:cNvSpPr>
          <p:nvPr/>
        </p:nvSpPr>
        <p:spPr bwMode="auto">
          <a:xfrm>
            <a:off x="1993900" y="45720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R1</a:t>
            </a:r>
          </a:p>
        </p:txBody>
      </p:sp>
      <p:sp>
        <p:nvSpPr>
          <p:cNvPr id="277549" name="Text Box 45"/>
          <p:cNvSpPr txBox="1">
            <a:spLocks noChangeArrowheads="1"/>
          </p:cNvSpPr>
          <p:nvPr/>
        </p:nvSpPr>
        <p:spPr bwMode="auto">
          <a:xfrm>
            <a:off x="1993900" y="47990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R2</a:t>
            </a:r>
          </a:p>
        </p:txBody>
      </p:sp>
      <p:sp>
        <p:nvSpPr>
          <p:cNvPr id="277550" name="Text Box 46"/>
          <p:cNvSpPr txBox="1">
            <a:spLocks noChangeArrowheads="1"/>
          </p:cNvSpPr>
          <p:nvPr/>
        </p:nvSpPr>
        <p:spPr bwMode="auto">
          <a:xfrm>
            <a:off x="1993900" y="5026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R3</a:t>
            </a:r>
          </a:p>
        </p:txBody>
      </p:sp>
      <p:sp>
        <p:nvSpPr>
          <p:cNvPr id="277551" name="Text Box 47"/>
          <p:cNvSpPr txBox="1">
            <a:spLocks noChangeArrowheads="1"/>
          </p:cNvSpPr>
          <p:nvPr/>
        </p:nvSpPr>
        <p:spPr bwMode="auto">
          <a:xfrm>
            <a:off x="1981200" y="52546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R4</a:t>
            </a:r>
          </a:p>
        </p:txBody>
      </p:sp>
      <p:sp>
        <p:nvSpPr>
          <p:cNvPr id="277552" name="Text Box 48"/>
          <p:cNvSpPr txBox="1">
            <a:spLocks noChangeArrowheads="1"/>
          </p:cNvSpPr>
          <p:nvPr/>
        </p:nvSpPr>
        <p:spPr bwMode="auto">
          <a:xfrm>
            <a:off x="1993900" y="54816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R5</a:t>
            </a:r>
          </a:p>
        </p:txBody>
      </p:sp>
      <p:sp>
        <p:nvSpPr>
          <p:cNvPr id="277553" name="Text Box 49"/>
          <p:cNvSpPr txBox="1">
            <a:spLocks noChangeArrowheads="1"/>
          </p:cNvSpPr>
          <p:nvPr/>
        </p:nvSpPr>
        <p:spPr bwMode="auto">
          <a:xfrm>
            <a:off x="1993900" y="57086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R6</a:t>
            </a:r>
          </a:p>
        </p:txBody>
      </p:sp>
      <p:sp>
        <p:nvSpPr>
          <p:cNvPr id="277554" name="Text Box 50"/>
          <p:cNvSpPr txBox="1">
            <a:spLocks noChangeArrowheads="1"/>
          </p:cNvSpPr>
          <p:nvPr/>
        </p:nvSpPr>
        <p:spPr bwMode="auto">
          <a:xfrm>
            <a:off x="1993900" y="594518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R7</a:t>
            </a:r>
          </a:p>
        </p:txBody>
      </p:sp>
      <p:sp>
        <p:nvSpPr>
          <p:cNvPr id="277555" name="Text Box 51"/>
          <p:cNvSpPr txBox="1">
            <a:spLocks noChangeArrowheads="1"/>
          </p:cNvSpPr>
          <p:nvPr/>
        </p:nvSpPr>
        <p:spPr bwMode="auto">
          <a:xfrm>
            <a:off x="1993900" y="6172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R8</a:t>
            </a:r>
          </a:p>
        </p:txBody>
      </p:sp>
      <p:sp>
        <p:nvSpPr>
          <p:cNvPr id="277556" name="Text Box 52"/>
          <p:cNvSpPr txBox="1">
            <a:spLocks noChangeArrowheads="1"/>
          </p:cNvSpPr>
          <p:nvPr/>
        </p:nvSpPr>
        <p:spPr bwMode="auto">
          <a:xfrm>
            <a:off x="2635250" y="4191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</a:t>
            </a:r>
          </a:p>
        </p:txBody>
      </p:sp>
      <p:sp>
        <p:nvSpPr>
          <p:cNvPr id="277557" name="Rectangle 53"/>
          <p:cNvSpPr>
            <a:spLocks noChangeArrowheads="1"/>
          </p:cNvSpPr>
          <p:nvPr/>
        </p:nvSpPr>
        <p:spPr bwMode="auto">
          <a:xfrm>
            <a:off x="9858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58" name="Rectangle 54"/>
          <p:cNvSpPr>
            <a:spLocks noChangeArrowheads="1"/>
          </p:cNvSpPr>
          <p:nvPr/>
        </p:nvSpPr>
        <p:spPr bwMode="auto">
          <a:xfrm>
            <a:off x="15192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59" name="Rectangle 55"/>
          <p:cNvSpPr>
            <a:spLocks noChangeArrowheads="1"/>
          </p:cNvSpPr>
          <p:nvPr/>
        </p:nvSpPr>
        <p:spPr bwMode="auto">
          <a:xfrm>
            <a:off x="2052638" y="39624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0" name="Rectangle 56"/>
          <p:cNvSpPr>
            <a:spLocks noChangeArrowheads="1"/>
          </p:cNvSpPr>
          <p:nvPr/>
        </p:nvSpPr>
        <p:spPr bwMode="auto">
          <a:xfrm>
            <a:off x="2586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1" name="Rectangle 57"/>
          <p:cNvSpPr>
            <a:spLocks noChangeArrowheads="1"/>
          </p:cNvSpPr>
          <p:nvPr/>
        </p:nvSpPr>
        <p:spPr bwMode="auto">
          <a:xfrm>
            <a:off x="3348038" y="39624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2" name="Rectangle 58"/>
          <p:cNvSpPr>
            <a:spLocks noChangeArrowheads="1"/>
          </p:cNvSpPr>
          <p:nvPr/>
        </p:nvSpPr>
        <p:spPr bwMode="auto">
          <a:xfrm>
            <a:off x="9858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3" name="Rectangle 59"/>
          <p:cNvSpPr>
            <a:spLocks noChangeArrowheads="1"/>
          </p:cNvSpPr>
          <p:nvPr/>
        </p:nvSpPr>
        <p:spPr bwMode="auto">
          <a:xfrm>
            <a:off x="15192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4" name="Rectangle 60"/>
          <p:cNvSpPr>
            <a:spLocks noChangeArrowheads="1"/>
          </p:cNvSpPr>
          <p:nvPr/>
        </p:nvSpPr>
        <p:spPr bwMode="auto">
          <a:xfrm>
            <a:off x="2052638" y="38100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5" name="Rectangle 61"/>
          <p:cNvSpPr>
            <a:spLocks noChangeArrowheads="1"/>
          </p:cNvSpPr>
          <p:nvPr/>
        </p:nvSpPr>
        <p:spPr bwMode="auto">
          <a:xfrm>
            <a:off x="2586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6" name="Rectangle 62"/>
          <p:cNvSpPr>
            <a:spLocks noChangeArrowheads="1"/>
          </p:cNvSpPr>
          <p:nvPr/>
        </p:nvSpPr>
        <p:spPr bwMode="auto">
          <a:xfrm>
            <a:off x="3348038" y="38100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7" name="Rectangle 63"/>
          <p:cNvSpPr>
            <a:spLocks noChangeArrowheads="1"/>
          </p:cNvSpPr>
          <p:nvPr/>
        </p:nvSpPr>
        <p:spPr bwMode="auto">
          <a:xfrm>
            <a:off x="9858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7568" name="Rectangle 64"/>
          <p:cNvSpPr>
            <a:spLocks noChangeArrowheads="1"/>
          </p:cNvSpPr>
          <p:nvPr/>
        </p:nvSpPr>
        <p:spPr bwMode="auto">
          <a:xfrm>
            <a:off x="15192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69" name="Rectangle 65"/>
          <p:cNvSpPr>
            <a:spLocks noChangeArrowheads="1"/>
          </p:cNvSpPr>
          <p:nvPr/>
        </p:nvSpPr>
        <p:spPr bwMode="auto">
          <a:xfrm>
            <a:off x="2052638" y="3657600"/>
            <a:ext cx="5381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70" name="Rectangle 66"/>
          <p:cNvSpPr>
            <a:spLocks noChangeArrowheads="1"/>
          </p:cNvSpPr>
          <p:nvPr/>
        </p:nvSpPr>
        <p:spPr bwMode="auto">
          <a:xfrm>
            <a:off x="2586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7571" name="Rectangle 67"/>
          <p:cNvSpPr>
            <a:spLocks noChangeArrowheads="1"/>
          </p:cNvSpPr>
          <p:nvPr/>
        </p:nvSpPr>
        <p:spPr bwMode="auto">
          <a:xfrm>
            <a:off x="3348038" y="3657600"/>
            <a:ext cx="766762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7572" name="Text Box 68"/>
          <p:cNvSpPr txBox="1">
            <a:spLocks noChangeArrowheads="1"/>
          </p:cNvSpPr>
          <p:nvPr/>
        </p:nvSpPr>
        <p:spPr bwMode="auto">
          <a:xfrm>
            <a:off x="1747838" y="32908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(Adder)</a:t>
            </a:r>
          </a:p>
        </p:txBody>
      </p:sp>
      <p:sp>
        <p:nvSpPr>
          <p:cNvPr id="277573" name="Rectangle 69"/>
          <p:cNvSpPr>
            <a:spLocks noChangeArrowheads="1"/>
          </p:cNvSpPr>
          <p:nvPr/>
        </p:nvSpPr>
        <p:spPr bwMode="auto">
          <a:xfrm>
            <a:off x="50292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7574" name="Rectangle 70"/>
          <p:cNvSpPr>
            <a:spLocks noChangeArrowheads="1"/>
          </p:cNvSpPr>
          <p:nvPr/>
        </p:nvSpPr>
        <p:spPr bwMode="auto">
          <a:xfrm>
            <a:off x="55626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75" name="Rectangle 71"/>
          <p:cNvSpPr>
            <a:spLocks noChangeArrowheads="1"/>
          </p:cNvSpPr>
          <p:nvPr/>
        </p:nvSpPr>
        <p:spPr bwMode="auto">
          <a:xfrm>
            <a:off x="60960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76" name="Rectangle 72"/>
          <p:cNvSpPr>
            <a:spLocks noChangeArrowheads="1"/>
          </p:cNvSpPr>
          <p:nvPr/>
        </p:nvSpPr>
        <p:spPr bwMode="auto">
          <a:xfrm>
            <a:off x="6629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7577" name="Rectangle 73"/>
          <p:cNvSpPr>
            <a:spLocks noChangeArrowheads="1"/>
          </p:cNvSpPr>
          <p:nvPr/>
        </p:nvSpPr>
        <p:spPr bwMode="auto">
          <a:xfrm>
            <a:off x="7391400" y="38862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7578" name="Rectangle 74"/>
          <p:cNvSpPr>
            <a:spLocks noChangeArrowheads="1"/>
          </p:cNvSpPr>
          <p:nvPr/>
        </p:nvSpPr>
        <p:spPr bwMode="auto">
          <a:xfrm>
            <a:off x="50292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7579" name="Rectangle 75"/>
          <p:cNvSpPr>
            <a:spLocks noChangeArrowheads="1"/>
          </p:cNvSpPr>
          <p:nvPr/>
        </p:nvSpPr>
        <p:spPr bwMode="auto">
          <a:xfrm>
            <a:off x="55626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80" name="Rectangle 76"/>
          <p:cNvSpPr>
            <a:spLocks noChangeArrowheads="1"/>
          </p:cNvSpPr>
          <p:nvPr/>
        </p:nvSpPr>
        <p:spPr bwMode="auto">
          <a:xfrm>
            <a:off x="60960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81" name="Rectangle 77"/>
          <p:cNvSpPr>
            <a:spLocks noChangeArrowheads="1"/>
          </p:cNvSpPr>
          <p:nvPr/>
        </p:nvSpPr>
        <p:spPr bwMode="auto">
          <a:xfrm>
            <a:off x="6629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77582" name="Rectangle 78"/>
          <p:cNvSpPr>
            <a:spLocks noChangeArrowheads="1"/>
          </p:cNvSpPr>
          <p:nvPr/>
        </p:nvSpPr>
        <p:spPr bwMode="auto">
          <a:xfrm>
            <a:off x="7391400" y="3733800"/>
            <a:ext cx="7667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7583" name="Text Box 79"/>
          <p:cNvSpPr txBox="1">
            <a:spLocks noChangeArrowheads="1"/>
          </p:cNvSpPr>
          <p:nvPr/>
        </p:nvSpPr>
        <p:spPr bwMode="auto">
          <a:xfrm>
            <a:off x="5683250" y="3352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(Mul/Div)</a:t>
            </a:r>
          </a:p>
        </p:txBody>
      </p:sp>
      <p:sp>
        <p:nvSpPr>
          <p:cNvPr id="277584" name="Text Box 80"/>
          <p:cNvSpPr txBox="1">
            <a:spLocks noChangeArrowheads="1"/>
          </p:cNvSpPr>
          <p:nvPr/>
        </p:nvSpPr>
        <p:spPr bwMode="auto">
          <a:xfrm>
            <a:off x="266700" y="1333500"/>
            <a:ext cx="2825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  <a:p>
            <a:r>
              <a:rPr lang="en-US" sz="1400"/>
              <a:t>2</a:t>
            </a:r>
          </a:p>
          <a:p>
            <a:r>
              <a:rPr lang="en-US" sz="1400"/>
              <a:t>3</a:t>
            </a:r>
          </a:p>
          <a:p>
            <a:r>
              <a:rPr lang="en-US" sz="1400"/>
              <a:t>4</a:t>
            </a:r>
          </a:p>
          <a:p>
            <a:r>
              <a:rPr lang="en-US" sz="1400"/>
              <a:t>5</a:t>
            </a:r>
          </a:p>
          <a:p>
            <a:r>
              <a:rPr lang="en-US" sz="1400"/>
              <a:t>6</a:t>
            </a:r>
          </a:p>
        </p:txBody>
      </p:sp>
      <p:sp>
        <p:nvSpPr>
          <p:cNvPr id="277585" name="Rectangle 81"/>
          <p:cNvSpPr>
            <a:spLocks noChangeArrowheads="1"/>
          </p:cNvSpPr>
          <p:nvPr/>
        </p:nvSpPr>
        <p:spPr bwMode="auto">
          <a:xfrm>
            <a:off x="4767263" y="45720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7586" name="Rectangle 82"/>
          <p:cNvSpPr>
            <a:spLocks noChangeArrowheads="1"/>
          </p:cNvSpPr>
          <p:nvPr/>
        </p:nvSpPr>
        <p:spPr bwMode="auto">
          <a:xfrm>
            <a:off x="5257800" y="45735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77587" name="Rectangle 83"/>
          <p:cNvSpPr>
            <a:spLocks noChangeArrowheads="1"/>
          </p:cNvSpPr>
          <p:nvPr/>
        </p:nvSpPr>
        <p:spPr bwMode="auto">
          <a:xfrm>
            <a:off x="5745163" y="45735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88" name="Rectangle 84"/>
          <p:cNvSpPr>
            <a:spLocks noChangeArrowheads="1"/>
          </p:cNvSpPr>
          <p:nvPr/>
        </p:nvSpPr>
        <p:spPr bwMode="auto">
          <a:xfrm>
            <a:off x="6477000" y="45735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89" name="Rectangle 85"/>
          <p:cNvSpPr>
            <a:spLocks noChangeArrowheads="1"/>
          </p:cNvSpPr>
          <p:nvPr/>
        </p:nvSpPr>
        <p:spPr bwMode="auto">
          <a:xfrm>
            <a:off x="4767263" y="48006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90" name="Rectangle 86"/>
          <p:cNvSpPr>
            <a:spLocks noChangeArrowheads="1"/>
          </p:cNvSpPr>
          <p:nvPr/>
        </p:nvSpPr>
        <p:spPr bwMode="auto">
          <a:xfrm>
            <a:off x="5257800" y="48021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77591" name="Rectangle 87"/>
          <p:cNvSpPr>
            <a:spLocks noChangeArrowheads="1"/>
          </p:cNvSpPr>
          <p:nvPr/>
        </p:nvSpPr>
        <p:spPr bwMode="auto">
          <a:xfrm>
            <a:off x="5745163" y="48021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92" name="Rectangle 88"/>
          <p:cNvSpPr>
            <a:spLocks noChangeArrowheads="1"/>
          </p:cNvSpPr>
          <p:nvPr/>
        </p:nvSpPr>
        <p:spPr bwMode="auto">
          <a:xfrm>
            <a:off x="6477000" y="48021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93" name="Rectangle 89"/>
          <p:cNvSpPr>
            <a:spLocks noChangeArrowheads="1"/>
          </p:cNvSpPr>
          <p:nvPr/>
        </p:nvSpPr>
        <p:spPr bwMode="auto">
          <a:xfrm>
            <a:off x="4767263" y="50292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94" name="Rectangle 90"/>
          <p:cNvSpPr>
            <a:spLocks noChangeArrowheads="1"/>
          </p:cNvSpPr>
          <p:nvPr/>
        </p:nvSpPr>
        <p:spPr bwMode="auto">
          <a:xfrm>
            <a:off x="5257800" y="50307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77595" name="Rectangle 91"/>
          <p:cNvSpPr>
            <a:spLocks noChangeArrowheads="1"/>
          </p:cNvSpPr>
          <p:nvPr/>
        </p:nvSpPr>
        <p:spPr bwMode="auto">
          <a:xfrm>
            <a:off x="5745163" y="50307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7596" name="Rectangle 92"/>
          <p:cNvSpPr>
            <a:spLocks noChangeArrowheads="1"/>
          </p:cNvSpPr>
          <p:nvPr/>
        </p:nvSpPr>
        <p:spPr bwMode="auto">
          <a:xfrm>
            <a:off x="6477000" y="50307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77597" name="Rectangle 93"/>
          <p:cNvSpPr>
            <a:spLocks noChangeArrowheads="1"/>
          </p:cNvSpPr>
          <p:nvPr/>
        </p:nvSpPr>
        <p:spPr bwMode="auto">
          <a:xfrm>
            <a:off x="4767263" y="52578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98" name="Rectangle 94"/>
          <p:cNvSpPr>
            <a:spLocks noChangeArrowheads="1"/>
          </p:cNvSpPr>
          <p:nvPr/>
        </p:nvSpPr>
        <p:spPr bwMode="auto">
          <a:xfrm>
            <a:off x="5257800" y="52593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99" name="Rectangle 95"/>
          <p:cNvSpPr>
            <a:spLocks noChangeArrowheads="1"/>
          </p:cNvSpPr>
          <p:nvPr/>
        </p:nvSpPr>
        <p:spPr bwMode="auto">
          <a:xfrm>
            <a:off x="5745163" y="52593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0" name="Rectangle 96"/>
          <p:cNvSpPr>
            <a:spLocks noChangeArrowheads="1"/>
          </p:cNvSpPr>
          <p:nvPr/>
        </p:nvSpPr>
        <p:spPr bwMode="auto">
          <a:xfrm>
            <a:off x="6477000" y="52593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1" name="Rectangle 97"/>
          <p:cNvSpPr>
            <a:spLocks noChangeArrowheads="1"/>
          </p:cNvSpPr>
          <p:nvPr/>
        </p:nvSpPr>
        <p:spPr bwMode="auto">
          <a:xfrm>
            <a:off x="4767263" y="5486400"/>
            <a:ext cx="490537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2" name="Rectangle 98"/>
          <p:cNvSpPr>
            <a:spLocks noChangeArrowheads="1"/>
          </p:cNvSpPr>
          <p:nvPr/>
        </p:nvSpPr>
        <p:spPr bwMode="auto">
          <a:xfrm>
            <a:off x="5257800" y="5487988"/>
            <a:ext cx="490538" cy="238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3" name="Rectangle 99"/>
          <p:cNvSpPr>
            <a:spLocks noChangeArrowheads="1"/>
          </p:cNvSpPr>
          <p:nvPr/>
        </p:nvSpPr>
        <p:spPr bwMode="auto">
          <a:xfrm>
            <a:off x="5745163" y="5487988"/>
            <a:ext cx="731837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4" name="Rectangle 100"/>
          <p:cNvSpPr>
            <a:spLocks noChangeArrowheads="1"/>
          </p:cNvSpPr>
          <p:nvPr/>
        </p:nvSpPr>
        <p:spPr bwMode="auto">
          <a:xfrm>
            <a:off x="6477000" y="5487988"/>
            <a:ext cx="304800" cy="24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5" name="Rectangle 101"/>
          <p:cNvSpPr>
            <a:spLocks noChangeArrowheads="1"/>
          </p:cNvSpPr>
          <p:nvPr/>
        </p:nvSpPr>
        <p:spPr bwMode="auto">
          <a:xfrm>
            <a:off x="4767263" y="5715000"/>
            <a:ext cx="490537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6" name="Rectangle 102"/>
          <p:cNvSpPr>
            <a:spLocks noChangeArrowheads="1"/>
          </p:cNvSpPr>
          <p:nvPr/>
        </p:nvSpPr>
        <p:spPr bwMode="auto">
          <a:xfrm>
            <a:off x="5257800" y="5716588"/>
            <a:ext cx="490538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7" name="Rectangle 103"/>
          <p:cNvSpPr>
            <a:spLocks noChangeArrowheads="1"/>
          </p:cNvSpPr>
          <p:nvPr/>
        </p:nvSpPr>
        <p:spPr bwMode="auto">
          <a:xfrm>
            <a:off x="5745163" y="5716588"/>
            <a:ext cx="7318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8" name="Rectangle 104"/>
          <p:cNvSpPr>
            <a:spLocks noChangeArrowheads="1"/>
          </p:cNvSpPr>
          <p:nvPr/>
        </p:nvSpPr>
        <p:spPr bwMode="auto">
          <a:xfrm>
            <a:off x="6477000" y="5716588"/>
            <a:ext cx="304800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9" name="Text Box 105"/>
          <p:cNvSpPr txBox="1">
            <a:spLocks noChangeArrowheads="1"/>
          </p:cNvSpPr>
          <p:nvPr/>
        </p:nvSpPr>
        <p:spPr bwMode="auto">
          <a:xfrm>
            <a:off x="5383213" y="4205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</a:t>
            </a:r>
          </a:p>
        </p:txBody>
      </p:sp>
      <p:sp>
        <p:nvSpPr>
          <p:cNvPr id="277610" name="Rectangle 106"/>
          <p:cNvSpPr>
            <a:spLocks noChangeArrowheads="1"/>
          </p:cNvSpPr>
          <p:nvPr/>
        </p:nvSpPr>
        <p:spPr bwMode="auto">
          <a:xfrm>
            <a:off x="7243763" y="44196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7611" name="Rectangle 107"/>
          <p:cNvSpPr>
            <a:spLocks noChangeArrowheads="1"/>
          </p:cNvSpPr>
          <p:nvPr/>
        </p:nvSpPr>
        <p:spPr bwMode="auto">
          <a:xfrm>
            <a:off x="7243763" y="4660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77612" name="Rectangle 108"/>
          <p:cNvSpPr>
            <a:spLocks noChangeArrowheads="1"/>
          </p:cNvSpPr>
          <p:nvPr/>
        </p:nvSpPr>
        <p:spPr bwMode="auto">
          <a:xfrm>
            <a:off x="7243763" y="4889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77613" name="Rectangle 109"/>
          <p:cNvSpPr>
            <a:spLocks noChangeArrowheads="1"/>
          </p:cNvSpPr>
          <p:nvPr/>
        </p:nvSpPr>
        <p:spPr bwMode="auto">
          <a:xfrm>
            <a:off x="7243763" y="5118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77614" name="Rectangle 110"/>
          <p:cNvSpPr>
            <a:spLocks noChangeArrowheads="1"/>
          </p:cNvSpPr>
          <p:nvPr/>
        </p:nvSpPr>
        <p:spPr bwMode="auto">
          <a:xfrm>
            <a:off x="7243763" y="5346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77615" name="Rectangle 111"/>
          <p:cNvSpPr>
            <a:spLocks noChangeArrowheads="1"/>
          </p:cNvSpPr>
          <p:nvPr/>
        </p:nvSpPr>
        <p:spPr bwMode="auto">
          <a:xfrm>
            <a:off x="7243763" y="5575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77616" name="Rectangle 112"/>
          <p:cNvSpPr>
            <a:spLocks noChangeArrowheads="1"/>
          </p:cNvSpPr>
          <p:nvPr/>
        </p:nvSpPr>
        <p:spPr bwMode="auto">
          <a:xfrm>
            <a:off x="7561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7617" name="Rectangle 113"/>
          <p:cNvSpPr>
            <a:spLocks noChangeArrowheads="1"/>
          </p:cNvSpPr>
          <p:nvPr/>
        </p:nvSpPr>
        <p:spPr bwMode="auto">
          <a:xfrm>
            <a:off x="7561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7618" name="Rectangle 114"/>
          <p:cNvSpPr>
            <a:spLocks noChangeArrowheads="1"/>
          </p:cNvSpPr>
          <p:nvPr/>
        </p:nvSpPr>
        <p:spPr bwMode="auto">
          <a:xfrm>
            <a:off x="7561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7619" name="Rectangle 115"/>
          <p:cNvSpPr>
            <a:spLocks noChangeArrowheads="1"/>
          </p:cNvSpPr>
          <p:nvPr/>
        </p:nvSpPr>
        <p:spPr bwMode="auto">
          <a:xfrm>
            <a:off x="7561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20" name="Rectangle 116"/>
          <p:cNvSpPr>
            <a:spLocks noChangeArrowheads="1"/>
          </p:cNvSpPr>
          <p:nvPr/>
        </p:nvSpPr>
        <p:spPr bwMode="auto">
          <a:xfrm>
            <a:off x="7561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21" name="Rectangle 117"/>
          <p:cNvSpPr>
            <a:spLocks noChangeArrowheads="1"/>
          </p:cNvSpPr>
          <p:nvPr/>
        </p:nvSpPr>
        <p:spPr bwMode="auto">
          <a:xfrm>
            <a:off x="7561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22" name="Rectangle 118"/>
          <p:cNvSpPr>
            <a:spLocks noChangeArrowheads="1"/>
          </p:cNvSpPr>
          <p:nvPr/>
        </p:nvSpPr>
        <p:spPr bwMode="auto">
          <a:xfrm>
            <a:off x="78533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7623" name="Rectangle 119"/>
          <p:cNvSpPr>
            <a:spLocks noChangeArrowheads="1"/>
          </p:cNvSpPr>
          <p:nvPr/>
        </p:nvSpPr>
        <p:spPr bwMode="auto">
          <a:xfrm>
            <a:off x="78533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7624" name="Rectangle 120"/>
          <p:cNvSpPr>
            <a:spLocks noChangeArrowheads="1"/>
          </p:cNvSpPr>
          <p:nvPr/>
        </p:nvSpPr>
        <p:spPr bwMode="auto">
          <a:xfrm>
            <a:off x="78533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7625" name="Rectangle 121"/>
          <p:cNvSpPr>
            <a:spLocks noChangeArrowheads="1"/>
          </p:cNvSpPr>
          <p:nvPr/>
        </p:nvSpPr>
        <p:spPr bwMode="auto">
          <a:xfrm>
            <a:off x="78533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26" name="Rectangle 122"/>
          <p:cNvSpPr>
            <a:spLocks noChangeArrowheads="1"/>
          </p:cNvSpPr>
          <p:nvPr/>
        </p:nvSpPr>
        <p:spPr bwMode="auto">
          <a:xfrm>
            <a:off x="78533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27" name="Rectangle 123"/>
          <p:cNvSpPr>
            <a:spLocks noChangeArrowheads="1"/>
          </p:cNvSpPr>
          <p:nvPr/>
        </p:nvSpPr>
        <p:spPr bwMode="auto">
          <a:xfrm>
            <a:off x="78533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28" name="Rectangle 124"/>
          <p:cNvSpPr>
            <a:spLocks noChangeArrowheads="1"/>
          </p:cNvSpPr>
          <p:nvPr/>
        </p:nvSpPr>
        <p:spPr bwMode="auto">
          <a:xfrm>
            <a:off x="81581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7629" name="Rectangle 125"/>
          <p:cNvSpPr>
            <a:spLocks noChangeArrowheads="1"/>
          </p:cNvSpPr>
          <p:nvPr/>
        </p:nvSpPr>
        <p:spPr bwMode="auto">
          <a:xfrm>
            <a:off x="81581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0" name="Rectangle 126"/>
          <p:cNvSpPr>
            <a:spLocks noChangeArrowheads="1"/>
          </p:cNvSpPr>
          <p:nvPr/>
        </p:nvSpPr>
        <p:spPr bwMode="auto">
          <a:xfrm>
            <a:off x="81581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7631" name="Rectangle 127"/>
          <p:cNvSpPr>
            <a:spLocks noChangeArrowheads="1"/>
          </p:cNvSpPr>
          <p:nvPr/>
        </p:nvSpPr>
        <p:spPr bwMode="auto">
          <a:xfrm>
            <a:off x="81581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2" name="Rectangle 128"/>
          <p:cNvSpPr>
            <a:spLocks noChangeArrowheads="1"/>
          </p:cNvSpPr>
          <p:nvPr/>
        </p:nvSpPr>
        <p:spPr bwMode="auto">
          <a:xfrm>
            <a:off x="81581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3" name="Rectangle 129"/>
          <p:cNvSpPr>
            <a:spLocks noChangeArrowheads="1"/>
          </p:cNvSpPr>
          <p:nvPr/>
        </p:nvSpPr>
        <p:spPr bwMode="auto">
          <a:xfrm>
            <a:off x="81581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4" name="Rectangle 130"/>
          <p:cNvSpPr>
            <a:spLocks noChangeArrowheads="1"/>
          </p:cNvSpPr>
          <p:nvPr/>
        </p:nvSpPr>
        <p:spPr bwMode="auto">
          <a:xfrm>
            <a:off x="8450263" y="44196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5" name="Rectangle 131"/>
          <p:cNvSpPr>
            <a:spLocks noChangeArrowheads="1"/>
          </p:cNvSpPr>
          <p:nvPr/>
        </p:nvSpPr>
        <p:spPr bwMode="auto">
          <a:xfrm>
            <a:off x="8450263" y="46609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6" name="Rectangle 132"/>
          <p:cNvSpPr>
            <a:spLocks noChangeArrowheads="1"/>
          </p:cNvSpPr>
          <p:nvPr/>
        </p:nvSpPr>
        <p:spPr bwMode="auto">
          <a:xfrm>
            <a:off x="8450263" y="48895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7" name="Rectangle 133"/>
          <p:cNvSpPr>
            <a:spLocks noChangeArrowheads="1"/>
          </p:cNvSpPr>
          <p:nvPr/>
        </p:nvSpPr>
        <p:spPr bwMode="auto">
          <a:xfrm>
            <a:off x="8450263" y="51181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8" name="Rectangle 134"/>
          <p:cNvSpPr>
            <a:spLocks noChangeArrowheads="1"/>
          </p:cNvSpPr>
          <p:nvPr/>
        </p:nvSpPr>
        <p:spPr bwMode="auto">
          <a:xfrm>
            <a:off x="8450263" y="53467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39" name="Rectangle 135"/>
          <p:cNvSpPr>
            <a:spLocks noChangeArrowheads="1"/>
          </p:cNvSpPr>
          <p:nvPr/>
        </p:nvSpPr>
        <p:spPr bwMode="auto">
          <a:xfrm>
            <a:off x="8450263" y="5575300"/>
            <a:ext cx="300037" cy="241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40" name="Rectangle 136"/>
          <p:cNvSpPr>
            <a:spLocks noChangeArrowheads="1"/>
          </p:cNvSpPr>
          <p:nvPr/>
        </p:nvSpPr>
        <p:spPr bwMode="auto">
          <a:xfrm>
            <a:off x="75438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77641" name="Rectangle 137"/>
          <p:cNvSpPr>
            <a:spLocks noChangeArrowheads="1"/>
          </p:cNvSpPr>
          <p:nvPr/>
        </p:nvSpPr>
        <p:spPr bwMode="auto">
          <a:xfrm>
            <a:off x="78486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77642" name="Rectangle 138"/>
          <p:cNvSpPr>
            <a:spLocks noChangeArrowheads="1"/>
          </p:cNvSpPr>
          <p:nvPr/>
        </p:nvSpPr>
        <p:spPr bwMode="auto">
          <a:xfrm>
            <a:off x="81534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277643" name="Rectangle 139"/>
          <p:cNvSpPr>
            <a:spLocks noChangeArrowheads="1"/>
          </p:cNvSpPr>
          <p:nvPr/>
        </p:nvSpPr>
        <p:spPr bwMode="auto">
          <a:xfrm>
            <a:off x="8458200" y="4114800"/>
            <a:ext cx="3000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77644" name="Text Box 140"/>
          <p:cNvSpPr txBox="1">
            <a:spLocks noChangeArrowheads="1"/>
          </p:cNvSpPr>
          <p:nvPr/>
        </p:nvSpPr>
        <p:spPr bwMode="auto">
          <a:xfrm>
            <a:off x="6918325" y="5986463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Cycle:</a:t>
            </a:r>
          </a:p>
        </p:txBody>
      </p:sp>
      <p:sp>
        <p:nvSpPr>
          <p:cNvPr id="277645" name="Rectangle 141"/>
          <p:cNvSpPr>
            <a:spLocks noChangeArrowheads="1"/>
          </p:cNvSpPr>
          <p:nvPr/>
        </p:nvSpPr>
        <p:spPr bwMode="auto">
          <a:xfrm>
            <a:off x="7843838" y="6013450"/>
            <a:ext cx="614362" cy="38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7646" name="Rectangle 142"/>
          <p:cNvSpPr>
            <a:spLocks noChangeArrowheads="1"/>
          </p:cNvSpPr>
          <p:nvPr/>
        </p:nvSpPr>
        <p:spPr bwMode="auto">
          <a:xfrm>
            <a:off x="51054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Dst-Tag</a:t>
            </a:r>
          </a:p>
        </p:txBody>
      </p:sp>
      <p:sp>
        <p:nvSpPr>
          <p:cNvPr id="277647" name="Rectangle 143"/>
          <p:cNvSpPr>
            <a:spLocks noChangeArrowheads="1"/>
          </p:cNvSpPr>
          <p:nvPr/>
        </p:nvSpPr>
        <p:spPr bwMode="auto">
          <a:xfrm>
            <a:off x="57912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Tag1</a:t>
            </a:r>
          </a:p>
        </p:txBody>
      </p:sp>
      <p:sp>
        <p:nvSpPr>
          <p:cNvPr id="277648" name="Rectangle 144"/>
          <p:cNvSpPr>
            <a:spLocks noChangeArrowheads="1"/>
          </p:cNvSpPr>
          <p:nvPr/>
        </p:nvSpPr>
        <p:spPr bwMode="auto">
          <a:xfrm>
            <a:off x="64770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Tag2</a:t>
            </a:r>
          </a:p>
        </p:txBody>
      </p:sp>
      <p:sp>
        <p:nvSpPr>
          <p:cNvPr id="277649" name="Rectangle 145"/>
          <p:cNvSpPr>
            <a:spLocks noChangeArrowheads="1"/>
          </p:cNvSpPr>
          <p:nvPr/>
        </p:nvSpPr>
        <p:spPr bwMode="auto">
          <a:xfrm>
            <a:off x="71628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Val1</a:t>
            </a:r>
          </a:p>
        </p:txBody>
      </p:sp>
      <p:sp>
        <p:nvSpPr>
          <p:cNvPr id="277650" name="Rectangle 146"/>
          <p:cNvSpPr>
            <a:spLocks noChangeArrowheads="1"/>
          </p:cNvSpPr>
          <p:nvPr/>
        </p:nvSpPr>
        <p:spPr bwMode="auto">
          <a:xfrm>
            <a:off x="7848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Val2</a:t>
            </a:r>
          </a:p>
        </p:txBody>
      </p:sp>
      <p:sp>
        <p:nvSpPr>
          <p:cNvPr id="277651" name="Rectangle 147"/>
          <p:cNvSpPr>
            <a:spLocks noChangeArrowheads="1"/>
          </p:cNvSpPr>
          <p:nvPr/>
        </p:nvSpPr>
        <p:spPr bwMode="auto">
          <a:xfrm>
            <a:off x="44196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Type</a:t>
            </a:r>
          </a:p>
        </p:txBody>
      </p:sp>
      <p:sp>
        <p:nvSpPr>
          <p:cNvPr id="277652" name="Rectangle 148"/>
          <p:cNvSpPr>
            <a:spLocks noChangeArrowheads="1"/>
          </p:cNvSpPr>
          <p:nvPr/>
        </p:nvSpPr>
        <p:spPr bwMode="auto">
          <a:xfrm>
            <a:off x="51054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Dest</a:t>
            </a:r>
          </a:p>
        </p:txBody>
      </p:sp>
      <p:sp>
        <p:nvSpPr>
          <p:cNvPr id="277653" name="Rectangle 149"/>
          <p:cNvSpPr>
            <a:spLocks noChangeArrowheads="1"/>
          </p:cNvSpPr>
          <p:nvPr/>
        </p:nvSpPr>
        <p:spPr bwMode="auto">
          <a:xfrm>
            <a:off x="57912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Value</a:t>
            </a:r>
          </a:p>
        </p:txBody>
      </p:sp>
      <p:sp>
        <p:nvSpPr>
          <p:cNvPr id="277654" name="Rectangle 150"/>
          <p:cNvSpPr>
            <a:spLocks noChangeArrowheads="1"/>
          </p:cNvSpPr>
          <p:nvPr/>
        </p:nvSpPr>
        <p:spPr bwMode="auto">
          <a:xfrm>
            <a:off x="6477000" y="2416175"/>
            <a:ext cx="685800" cy="217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Finished</a:t>
            </a:r>
          </a:p>
        </p:txBody>
      </p:sp>
      <p:sp>
        <p:nvSpPr>
          <p:cNvPr id="277655" name="Rectangle 151"/>
          <p:cNvSpPr>
            <a:spLocks noChangeArrowheads="1"/>
          </p:cNvSpPr>
          <p:nvPr/>
        </p:nvSpPr>
        <p:spPr bwMode="auto">
          <a:xfrm>
            <a:off x="4419600" y="1843088"/>
            <a:ext cx="685800" cy="2174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277656" name="Rectangle 152"/>
          <p:cNvSpPr>
            <a:spLocks noChangeArrowheads="1"/>
          </p:cNvSpPr>
          <p:nvPr/>
        </p:nvSpPr>
        <p:spPr bwMode="auto">
          <a:xfrm>
            <a:off x="447675" y="39624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57" name="Rectangle 153"/>
          <p:cNvSpPr>
            <a:spLocks noChangeArrowheads="1"/>
          </p:cNvSpPr>
          <p:nvPr/>
        </p:nvSpPr>
        <p:spPr bwMode="auto">
          <a:xfrm>
            <a:off x="447675" y="38100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58" name="Rectangle 154"/>
          <p:cNvSpPr>
            <a:spLocks noChangeArrowheads="1"/>
          </p:cNvSpPr>
          <p:nvPr/>
        </p:nvSpPr>
        <p:spPr bwMode="auto">
          <a:xfrm>
            <a:off x="447675" y="36576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ADD</a:t>
            </a:r>
          </a:p>
        </p:txBody>
      </p:sp>
      <p:sp>
        <p:nvSpPr>
          <p:cNvPr id="277659" name="Rectangle 155"/>
          <p:cNvSpPr>
            <a:spLocks noChangeArrowheads="1"/>
          </p:cNvSpPr>
          <p:nvPr/>
        </p:nvSpPr>
        <p:spPr bwMode="auto">
          <a:xfrm>
            <a:off x="4495800" y="38862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MUL</a:t>
            </a:r>
          </a:p>
        </p:txBody>
      </p:sp>
      <p:sp>
        <p:nvSpPr>
          <p:cNvPr id="277660" name="Rectangle 156"/>
          <p:cNvSpPr>
            <a:spLocks noChangeArrowheads="1"/>
          </p:cNvSpPr>
          <p:nvPr/>
        </p:nvSpPr>
        <p:spPr bwMode="auto">
          <a:xfrm>
            <a:off x="4495800" y="3733800"/>
            <a:ext cx="538163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DIV</a:t>
            </a:r>
          </a:p>
        </p:txBody>
      </p:sp>
      <p:sp>
        <p:nvSpPr>
          <p:cNvPr id="277661" name="Text Box 157"/>
          <p:cNvSpPr txBox="1">
            <a:spLocks noChangeArrowheads="1"/>
          </p:cNvSpPr>
          <p:nvPr/>
        </p:nvSpPr>
        <p:spPr bwMode="auto">
          <a:xfrm>
            <a:off x="2982913" y="23002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 fields:</a:t>
            </a:r>
          </a:p>
        </p:txBody>
      </p:sp>
      <p:sp>
        <p:nvSpPr>
          <p:cNvPr id="277662" name="Text Box 158"/>
          <p:cNvSpPr txBox="1">
            <a:spLocks noChangeArrowheads="1"/>
          </p:cNvSpPr>
          <p:nvPr/>
        </p:nvSpPr>
        <p:spPr bwMode="auto">
          <a:xfrm>
            <a:off x="3003550" y="1766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RS fields:</a:t>
            </a:r>
          </a:p>
        </p:txBody>
      </p:sp>
      <p:sp>
        <p:nvSpPr>
          <p:cNvPr id="277663" name="Rectangle 159"/>
          <p:cNvSpPr>
            <a:spLocks noChangeArrowheads="1"/>
          </p:cNvSpPr>
          <p:nvPr/>
        </p:nvSpPr>
        <p:spPr bwMode="auto">
          <a:xfrm>
            <a:off x="3048000" y="1085850"/>
            <a:ext cx="592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Franklin Gothic Book" pitchFamily="34" charset="0"/>
              </a:rPr>
              <a:t>Assume you can bypass and execute in the same cycle</a:t>
            </a:r>
          </a:p>
        </p:txBody>
      </p:sp>
      <p:sp>
        <p:nvSpPr>
          <p:cNvPr id="277664" name="Rectangle 160"/>
          <p:cNvSpPr>
            <a:spLocks noChangeArrowheads="1"/>
          </p:cNvSpPr>
          <p:nvPr/>
        </p:nvSpPr>
        <p:spPr bwMode="auto">
          <a:xfrm>
            <a:off x="4271963" y="45720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ROB1</a:t>
            </a:r>
          </a:p>
        </p:txBody>
      </p:sp>
      <p:sp>
        <p:nvSpPr>
          <p:cNvPr id="277665" name="Rectangle 161"/>
          <p:cNvSpPr>
            <a:spLocks noChangeArrowheads="1"/>
          </p:cNvSpPr>
          <p:nvPr/>
        </p:nvSpPr>
        <p:spPr bwMode="auto">
          <a:xfrm>
            <a:off x="4271963" y="48133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ROB2</a:t>
            </a:r>
          </a:p>
        </p:txBody>
      </p:sp>
      <p:sp>
        <p:nvSpPr>
          <p:cNvPr id="277666" name="Rectangle 162"/>
          <p:cNvSpPr>
            <a:spLocks noChangeArrowheads="1"/>
          </p:cNvSpPr>
          <p:nvPr/>
        </p:nvSpPr>
        <p:spPr bwMode="auto">
          <a:xfrm>
            <a:off x="4271963" y="50419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ROB3</a:t>
            </a:r>
          </a:p>
        </p:txBody>
      </p:sp>
      <p:sp>
        <p:nvSpPr>
          <p:cNvPr id="277667" name="Rectangle 163"/>
          <p:cNvSpPr>
            <a:spLocks noChangeArrowheads="1"/>
          </p:cNvSpPr>
          <p:nvPr/>
        </p:nvSpPr>
        <p:spPr bwMode="auto">
          <a:xfrm>
            <a:off x="4271963" y="52705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ROB4</a:t>
            </a:r>
          </a:p>
        </p:txBody>
      </p:sp>
      <p:sp>
        <p:nvSpPr>
          <p:cNvPr id="277668" name="Rectangle 164"/>
          <p:cNvSpPr>
            <a:spLocks noChangeArrowheads="1"/>
          </p:cNvSpPr>
          <p:nvPr/>
        </p:nvSpPr>
        <p:spPr bwMode="auto">
          <a:xfrm>
            <a:off x="4271963" y="54991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ROB5</a:t>
            </a:r>
          </a:p>
        </p:txBody>
      </p:sp>
      <p:sp>
        <p:nvSpPr>
          <p:cNvPr id="277669" name="Rectangle 165"/>
          <p:cNvSpPr>
            <a:spLocks noChangeArrowheads="1"/>
          </p:cNvSpPr>
          <p:nvPr/>
        </p:nvSpPr>
        <p:spPr bwMode="auto">
          <a:xfrm>
            <a:off x="4271963" y="5727700"/>
            <a:ext cx="30003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ROB6</a:t>
            </a:r>
          </a:p>
        </p:txBody>
      </p:sp>
      <p:sp>
        <p:nvSpPr>
          <p:cNvPr id="277672" name="Oval 168"/>
          <p:cNvSpPr>
            <a:spLocks noChangeArrowheads="1"/>
          </p:cNvSpPr>
          <p:nvPr/>
        </p:nvSpPr>
        <p:spPr bwMode="auto">
          <a:xfrm>
            <a:off x="2357438" y="5029200"/>
            <a:ext cx="717550" cy="2587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AutoShape 45"/>
          <p:cNvSpPr>
            <a:spLocks noChangeArrowheads="1"/>
          </p:cNvSpPr>
          <p:nvPr/>
        </p:nvSpPr>
        <p:spPr bwMode="auto">
          <a:xfrm>
            <a:off x="2590800" y="0"/>
            <a:ext cx="2432050" cy="990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Add: 1 cycles</a:t>
            </a:r>
          </a:p>
          <a:p>
            <a:pPr algn="ctr"/>
            <a:r>
              <a:rPr lang="en-US" dirty="0" err="1">
                <a:latin typeface="AUdimat" pitchFamily="2" charset="0"/>
              </a:rPr>
              <a:t>Mult</a:t>
            </a:r>
            <a:r>
              <a:rPr lang="en-US" dirty="0">
                <a:latin typeface="AUdimat" pitchFamily="2" charset="0"/>
              </a:rPr>
              <a:t>: 10 cycles</a:t>
            </a:r>
          </a:p>
          <a:p>
            <a:pPr algn="ctr"/>
            <a:r>
              <a:rPr lang="en-US" dirty="0">
                <a:latin typeface="AUdimat" pitchFamily="2" charset="0"/>
              </a:rPr>
              <a:t>Divide: 40 cycles</a:t>
            </a:r>
          </a:p>
        </p:txBody>
      </p:sp>
    </p:spTree>
    <p:extLst>
      <p:ext uri="{BB962C8B-B14F-4D97-AF65-F5344CB8AC3E}">
        <p14:creationId xmlns:p14="http://schemas.microsoft.com/office/powerpoint/2010/main" val="14218856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7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7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672" grpId="0" animBg="1"/>
    </p:bldLst>
  </p:timing>
</p:sld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19370</TotalTime>
  <Words>3973</Words>
  <Application>Microsoft Macintosh PowerPoint</Application>
  <PresentationFormat>On-screen Show (4:3)</PresentationFormat>
  <Paragraphs>2594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2_Powerpoint_FINAL</vt:lpstr>
      <vt:lpstr>1_Powerpoint_FINAL</vt:lpstr>
      <vt:lpstr>CS4290/CS6290/ECE4100/ECE6100</vt:lpstr>
      <vt:lpstr>Example</vt:lpstr>
      <vt:lpstr>Timing Example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  <vt:lpstr>In Detail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6290 Chapter 1</dc:title>
  <dc:creator>hyesoon</dc:creator>
  <cp:lastModifiedBy>Moin Qureshi</cp:lastModifiedBy>
  <cp:revision>231</cp:revision>
  <cp:lastPrinted>2011-09-06T14:18:06Z</cp:lastPrinted>
  <dcterms:created xsi:type="dcterms:W3CDTF">2008-08-10T18:43:06Z</dcterms:created>
  <dcterms:modified xsi:type="dcterms:W3CDTF">2014-10-09T00:52:30Z</dcterms:modified>
</cp:coreProperties>
</file>