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4" r:id="rId2"/>
    <p:sldId id="1266" r:id="rId3"/>
    <p:sldId id="1267" r:id="rId4"/>
    <p:sldId id="1273" r:id="rId5"/>
    <p:sldId id="1268" r:id="rId6"/>
    <p:sldId id="1269" r:id="rId7"/>
    <p:sldId id="1270" r:id="rId8"/>
    <p:sldId id="1271" r:id="rId9"/>
    <p:sldId id="1272" r:id="rId10"/>
    <p:sldId id="1243" r:id="rId11"/>
    <p:sldId id="1244" r:id="rId12"/>
    <p:sldId id="1245" r:id="rId13"/>
    <p:sldId id="1246" r:id="rId14"/>
    <p:sldId id="1247" r:id="rId15"/>
    <p:sldId id="1248" r:id="rId16"/>
    <p:sldId id="1249" r:id="rId17"/>
    <p:sldId id="1250" r:id="rId18"/>
    <p:sldId id="1251" r:id="rId19"/>
    <p:sldId id="1252" r:id="rId20"/>
    <p:sldId id="1254" r:id="rId21"/>
    <p:sldId id="1255" r:id="rId22"/>
    <p:sldId id="1256" r:id="rId23"/>
    <p:sldId id="1261" r:id="rId24"/>
    <p:sldId id="1262" r:id="rId25"/>
    <p:sldId id="1263" r:id="rId26"/>
    <p:sldId id="1264" r:id="rId27"/>
    <p:sldId id="1265"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35F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780" autoAdjust="0"/>
  </p:normalViewPr>
  <p:slideViewPr>
    <p:cSldViewPr>
      <p:cViewPr varScale="1">
        <p:scale>
          <a:sx n="122" d="100"/>
          <a:sy n="122" d="100"/>
        </p:scale>
        <p:origin x="-2904" y="-120"/>
      </p:cViewPr>
      <p:guideLst>
        <p:guide orient="horz" pos="4176"/>
        <p:guide pos="56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mqureshi4:Downloads:deadweekgrades:grades_1Dec2pm.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mqureshi4:Downloads:deadweekgrades:grades_1Dec2pm.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mqureshi4:Downloads:deadweekgrades:grades_1Dec2pm.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Macintosh%20HD:Users:mqureshi4:Downloads:deadweekgrades:grades_1Dec2pm.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invertIfNegative val="0"/>
          <c:val>
            <c:numRef>
              <c:f>Sheet1!$A$1:$A$63</c:f>
              <c:numCache>
                <c:formatCode>0.0</c:formatCode>
                <c:ptCount val="63"/>
                <c:pt idx="0">
                  <c:v>93.05999984741211</c:v>
                </c:pt>
                <c:pt idx="1">
                  <c:v>87.95000000000001</c:v>
                </c:pt>
                <c:pt idx="2">
                  <c:v>86.80000000000001</c:v>
                </c:pt>
                <c:pt idx="3">
                  <c:v>86.28000030517578</c:v>
                </c:pt>
                <c:pt idx="4">
                  <c:v>85.9</c:v>
                </c:pt>
                <c:pt idx="5">
                  <c:v>85.26000061035157</c:v>
                </c:pt>
                <c:pt idx="6">
                  <c:v>85.25</c:v>
                </c:pt>
                <c:pt idx="7">
                  <c:v>84.85</c:v>
                </c:pt>
                <c:pt idx="8">
                  <c:v>84.77500000000001</c:v>
                </c:pt>
                <c:pt idx="9">
                  <c:v>84.67999954223632</c:v>
                </c:pt>
                <c:pt idx="10">
                  <c:v>83.86999969482421</c:v>
                </c:pt>
                <c:pt idx="11">
                  <c:v>83.81999969482421</c:v>
                </c:pt>
                <c:pt idx="12">
                  <c:v>83.50750007629395</c:v>
                </c:pt>
                <c:pt idx="13">
                  <c:v>83.1500003814697</c:v>
                </c:pt>
                <c:pt idx="14">
                  <c:v>83.05000000000001</c:v>
                </c:pt>
                <c:pt idx="15">
                  <c:v>82.71500015258786</c:v>
                </c:pt>
                <c:pt idx="16">
                  <c:v>82.7</c:v>
                </c:pt>
                <c:pt idx="17">
                  <c:v>81.93999938964844</c:v>
                </c:pt>
                <c:pt idx="18">
                  <c:v>81.86500015258787</c:v>
                </c:pt>
                <c:pt idx="19">
                  <c:v>80.9599998474121</c:v>
                </c:pt>
                <c:pt idx="20">
                  <c:v>80.82999992370605</c:v>
                </c:pt>
                <c:pt idx="21">
                  <c:v>80.475</c:v>
                </c:pt>
                <c:pt idx="22">
                  <c:v>80.37000007629393</c:v>
                </c:pt>
                <c:pt idx="23">
                  <c:v>80.0</c:v>
                </c:pt>
                <c:pt idx="24">
                  <c:v>79.97999954223633</c:v>
                </c:pt>
                <c:pt idx="25">
                  <c:v>77.85</c:v>
                </c:pt>
                <c:pt idx="26">
                  <c:v>77.27250013351437</c:v>
                </c:pt>
                <c:pt idx="27">
                  <c:v>76.48500061035155</c:v>
                </c:pt>
                <c:pt idx="28">
                  <c:v>76.4200004339218</c:v>
                </c:pt>
                <c:pt idx="29">
                  <c:v>74.76500015258787</c:v>
                </c:pt>
                <c:pt idx="30">
                  <c:v>74.57999954223634</c:v>
                </c:pt>
                <c:pt idx="31">
                  <c:v>74.51999969482422</c:v>
                </c:pt>
                <c:pt idx="32">
                  <c:v>74.35</c:v>
                </c:pt>
                <c:pt idx="33">
                  <c:v>73.80499992370604</c:v>
                </c:pt>
                <c:pt idx="34">
                  <c:v>73.41999969482422</c:v>
                </c:pt>
                <c:pt idx="35">
                  <c:v>71.75</c:v>
                </c:pt>
                <c:pt idx="36">
                  <c:v>71.4149997711182</c:v>
                </c:pt>
                <c:pt idx="37">
                  <c:v>71.27000007629393</c:v>
                </c:pt>
                <c:pt idx="38">
                  <c:v>69.1349998474121</c:v>
                </c:pt>
                <c:pt idx="39">
                  <c:v>69.1</c:v>
                </c:pt>
                <c:pt idx="40">
                  <c:v>68.81999988555908</c:v>
                </c:pt>
                <c:pt idx="41">
                  <c:v>68.4974998474121</c:v>
                </c:pt>
                <c:pt idx="42">
                  <c:v>68.18999996185303</c:v>
                </c:pt>
                <c:pt idx="43">
                  <c:v>67.9849998474121</c:v>
                </c:pt>
                <c:pt idx="44">
                  <c:v>67.4300003051758</c:v>
                </c:pt>
                <c:pt idx="45">
                  <c:v>66.0099998474121</c:v>
                </c:pt>
                <c:pt idx="46">
                  <c:v>63.325</c:v>
                </c:pt>
                <c:pt idx="47">
                  <c:v>62.21749992370605</c:v>
                </c:pt>
                <c:pt idx="48">
                  <c:v>61.8900001525879</c:v>
                </c:pt>
                <c:pt idx="49">
                  <c:v>60.8400001525879</c:v>
                </c:pt>
                <c:pt idx="50">
                  <c:v>59.47000007629394</c:v>
                </c:pt>
                <c:pt idx="51">
                  <c:v>59.04999990463256</c:v>
                </c:pt>
                <c:pt idx="52">
                  <c:v>58.93000016212464</c:v>
                </c:pt>
                <c:pt idx="53">
                  <c:v>55.13000000119209</c:v>
                </c:pt>
                <c:pt idx="54">
                  <c:v>54.0</c:v>
                </c:pt>
                <c:pt idx="55">
                  <c:v>53.87999985218048</c:v>
                </c:pt>
                <c:pt idx="56">
                  <c:v>53.42000007629395</c:v>
                </c:pt>
                <c:pt idx="57">
                  <c:v>52.55749984756113</c:v>
                </c:pt>
                <c:pt idx="58">
                  <c:v>52.43000011444092</c:v>
                </c:pt>
                <c:pt idx="59">
                  <c:v>45.0</c:v>
                </c:pt>
                <c:pt idx="60">
                  <c:v>43.89999997615814</c:v>
                </c:pt>
                <c:pt idx="61">
                  <c:v>33.32000007629394</c:v>
                </c:pt>
                <c:pt idx="62">
                  <c:v>16.575</c:v>
                </c:pt>
              </c:numCache>
            </c:numRef>
          </c:val>
        </c:ser>
        <c:dLbls>
          <c:showLegendKey val="0"/>
          <c:showVal val="0"/>
          <c:showCatName val="0"/>
          <c:showSerName val="0"/>
          <c:showPercent val="0"/>
          <c:showBubbleSize val="0"/>
        </c:dLbls>
        <c:gapWidth val="150"/>
        <c:axId val="2131608424"/>
        <c:axId val="-1884037480"/>
      </c:barChart>
      <c:catAx>
        <c:axId val="2131608424"/>
        <c:scaling>
          <c:orientation val="minMax"/>
        </c:scaling>
        <c:delete val="0"/>
        <c:axPos val="b"/>
        <c:majorTickMark val="out"/>
        <c:minorTickMark val="none"/>
        <c:tickLblPos val="nextTo"/>
        <c:crossAx val="-1884037480"/>
        <c:crosses val="autoZero"/>
        <c:auto val="1"/>
        <c:lblAlgn val="ctr"/>
        <c:lblOffset val="100"/>
        <c:noMultiLvlLbl val="0"/>
      </c:catAx>
      <c:valAx>
        <c:axId val="-1884037480"/>
        <c:scaling>
          <c:orientation val="minMax"/>
        </c:scaling>
        <c:delete val="0"/>
        <c:axPos val="l"/>
        <c:majorGridlines/>
        <c:numFmt formatCode="0.0" sourceLinked="1"/>
        <c:majorTickMark val="out"/>
        <c:minorTickMark val="none"/>
        <c:tickLblPos val="nextTo"/>
        <c:crossAx val="213160842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Sheet1!$E$2</c:f>
              <c:strCache>
                <c:ptCount val="1"/>
                <c:pt idx="0">
                  <c:v>Avg</c:v>
                </c:pt>
              </c:strCache>
            </c:strRef>
          </c:tx>
          <c:invertIfNegative val="0"/>
          <c:cat>
            <c:strRef>
              <c:f>Sheet1!$F$1:$J$1</c:f>
              <c:strCache>
                <c:ptCount val="5"/>
                <c:pt idx="0">
                  <c:v>Lab1Eff</c:v>
                </c:pt>
                <c:pt idx="1">
                  <c:v>Lab2Eff</c:v>
                </c:pt>
                <c:pt idx="2">
                  <c:v>Lab3Eff</c:v>
                </c:pt>
                <c:pt idx="3">
                  <c:v>Lab4Eff</c:v>
                </c:pt>
                <c:pt idx="4">
                  <c:v>LabOverall</c:v>
                </c:pt>
              </c:strCache>
            </c:strRef>
          </c:cat>
          <c:val>
            <c:numRef>
              <c:f>Sheet1!$F$2:$J$2</c:f>
              <c:numCache>
                <c:formatCode>#,##0.0</c:formatCode>
                <c:ptCount val="5"/>
                <c:pt idx="0">
                  <c:v>88.59126984126984</c:v>
                </c:pt>
                <c:pt idx="1">
                  <c:v>69.66507931987917</c:v>
                </c:pt>
                <c:pt idx="2">
                  <c:v>76.1825396333422</c:v>
                </c:pt>
                <c:pt idx="3">
                  <c:v>89.08571424938384</c:v>
                </c:pt>
                <c:pt idx="4">
                  <c:v>80.88115076096876</c:v>
                </c:pt>
              </c:numCache>
            </c:numRef>
          </c:val>
        </c:ser>
        <c:ser>
          <c:idx val="1"/>
          <c:order val="1"/>
          <c:tx>
            <c:strRef>
              <c:f>Sheet1!$E$3</c:f>
              <c:strCache>
                <c:ptCount val="1"/>
                <c:pt idx="0">
                  <c:v>Median</c:v>
                </c:pt>
              </c:strCache>
            </c:strRef>
          </c:tx>
          <c:invertIfNegative val="0"/>
          <c:cat>
            <c:strRef>
              <c:f>Sheet1!$F$1:$J$1</c:f>
              <c:strCache>
                <c:ptCount val="5"/>
                <c:pt idx="0">
                  <c:v>Lab1Eff</c:v>
                </c:pt>
                <c:pt idx="1">
                  <c:v>Lab2Eff</c:v>
                </c:pt>
                <c:pt idx="2">
                  <c:v>Lab3Eff</c:v>
                </c:pt>
                <c:pt idx="3">
                  <c:v>Lab4Eff</c:v>
                </c:pt>
                <c:pt idx="4">
                  <c:v>LabOverall</c:v>
                </c:pt>
              </c:strCache>
            </c:strRef>
          </c:cat>
          <c:val>
            <c:numRef>
              <c:f>Sheet1!$F$3:$J$3</c:f>
              <c:numCache>
                <c:formatCode>#,##0.0</c:formatCode>
                <c:ptCount val="5"/>
                <c:pt idx="0">
                  <c:v>93.5</c:v>
                </c:pt>
                <c:pt idx="1">
                  <c:v>87.9000015258789</c:v>
                </c:pt>
                <c:pt idx="2">
                  <c:v>92.80000305175781</c:v>
                </c:pt>
                <c:pt idx="3">
                  <c:v>100.0</c:v>
                </c:pt>
                <c:pt idx="4">
                  <c:v>93.55000114440917</c:v>
                </c:pt>
              </c:numCache>
            </c:numRef>
          </c:val>
        </c:ser>
        <c:dLbls>
          <c:showLegendKey val="0"/>
          <c:showVal val="0"/>
          <c:showCatName val="0"/>
          <c:showSerName val="0"/>
          <c:showPercent val="0"/>
          <c:showBubbleSize val="0"/>
        </c:dLbls>
        <c:gapWidth val="150"/>
        <c:axId val="-2110226200"/>
        <c:axId val="-2038948440"/>
      </c:barChart>
      <c:catAx>
        <c:axId val="-2110226200"/>
        <c:scaling>
          <c:orientation val="minMax"/>
        </c:scaling>
        <c:delete val="0"/>
        <c:axPos val="b"/>
        <c:majorTickMark val="out"/>
        <c:minorTickMark val="none"/>
        <c:tickLblPos val="nextTo"/>
        <c:crossAx val="-2038948440"/>
        <c:crosses val="autoZero"/>
        <c:auto val="1"/>
        <c:lblAlgn val="ctr"/>
        <c:lblOffset val="100"/>
        <c:noMultiLvlLbl val="0"/>
      </c:catAx>
      <c:valAx>
        <c:axId val="-2038948440"/>
        <c:scaling>
          <c:orientation val="minMax"/>
          <c:max val="100.0"/>
        </c:scaling>
        <c:delete val="0"/>
        <c:axPos val="l"/>
        <c:majorGridlines/>
        <c:numFmt formatCode="#,##0.0" sourceLinked="1"/>
        <c:majorTickMark val="out"/>
        <c:minorTickMark val="none"/>
        <c:tickLblPos val="nextTo"/>
        <c:crossAx val="-211022620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Sheet1!$K$2</c:f>
              <c:strCache>
                <c:ptCount val="1"/>
                <c:pt idx="0">
                  <c:v>Avg</c:v>
                </c:pt>
              </c:strCache>
            </c:strRef>
          </c:tx>
          <c:invertIfNegative val="0"/>
          <c:cat>
            <c:strRef>
              <c:f>Sheet1!$L$1:$N$1</c:f>
              <c:strCache>
                <c:ptCount val="3"/>
                <c:pt idx="0">
                  <c:v>Midterm1</c:v>
                </c:pt>
                <c:pt idx="1">
                  <c:v>Midterm2</c:v>
                </c:pt>
                <c:pt idx="2">
                  <c:v>MidtermOverall</c:v>
                </c:pt>
              </c:strCache>
            </c:strRef>
          </c:cat>
          <c:val>
            <c:numRef>
              <c:f>Sheet1!$L$2:$N$2</c:f>
              <c:numCache>
                <c:formatCode>#,##0.0</c:formatCode>
                <c:ptCount val="3"/>
                <c:pt idx="0">
                  <c:v>84.38888888888886</c:v>
                </c:pt>
                <c:pt idx="1">
                  <c:v>83.63492063492063</c:v>
                </c:pt>
                <c:pt idx="2">
                  <c:v>84.01190476190477</c:v>
                </c:pt>
              </c:numCache>
            </c:numRef>
          </c:val>
        </c:ser>
        <c:ser>
          <c:idx val="1"/>
          <c:order val="1"/>
          <c:tx>
            <c:strRef>
              <c:f>Sheet1!$K$3</c:f>
              <c:strCache>
                <c:ptCount val="1"/>
                <c:pt idx="0">
                  <c:v>Median</c:v>
                </c:pt>
              </c:strCache>
            </c:strRef>
          </c:tx>
          <c:invertIfNegative val="0"/>
          <c:cat>
            <c:strRef>
              <c:f>Sheet1!$L$1:$N$1</c:f>
              <c:strCache>
                <c:ptCount val="3"/>
                <c:pt idx="0">
                  <c:v>Midterm1</c:v>
                </c:pt>
                <c:pt idx="1">
                  <c:v>Midterm2</c:v>
                </c:pt>
                <c:pt idx="2">
                  <c:v>MidtermOverall</c:v>
                </c:pt>
              </c:strCache>
            </c:strRef>
          </c:cat>
          <c:val>
            <c:numRef>
              <c:f>Sheet1!$L$3:$N$3</c:f>
              <c:numCache>
                <c:formatCode>#,##0.0</c:formatCode>
                <c:ptCount val="3"/>
                <c:pt idx="0">
                  <c:v>86.0</c:v>
                </c:pt>
                <c:pt idx="1">
                  <c:v>85.0</c:v>
                </c:pt>
                <c:pt idx="2">
                  <c:v>85.5</c:v>
                </c:pt>
              </c:numCache>
            </c:numRef>
          </c:val>
        </c:ser>
        <c:dLbls>
          <c:showLegendKey val="0"/>
          <c:showVal val="0"/>
          <c:showCatName val="0"/>
          <c:showSerName val="0"/>
          <c:showPercent val="0"/>
          <c:showBubbleSize val="0"/>
        </c:dLbls>
        <c:gapWidth val="150"/>
        <c:axId val="1347473640"/>
        <c:axId val="1347460664"/>
      </c:barChart>
      <c:catAx>
        <c:axId val="1347473640"/>
        <c:scaling>
          <c:orientation val="minMax"/>
        </c:scaling>
        <c:delete val="0"/>
        <c:axPos val="b"/>
        <c:majorTickMark val="out"/>
        <c:minorTickMark val="none"/>
        <c:tickLblPos val="nextTo"/>
        <c:crossAx val="1347460664"/>
        <c:crosses val="autoZero"/>
        <c:auto val="1"/>
        <c:lblAlgn val="ctr"/>
        <c:lblOffset val="100"/>
        <c:noMultiLvlLbl val="0"/>
      </c:catAx>
      <c:valAx>
        <c:axId val="1347460664"/>
        <c:scaling>
          <c:orientation val="minMax"/>
        </c:scaling>
        <c:delete val="0"/>
        <c:axPos val="l"/>
        <c:majorGridlines/>
        <c:numFmt formatCode="#,##0.0" sourceLinked="1"/>
        <c:majorTickMark val="out"/>
        <c:minorTickMark val="none"/>
        <c:tickLblPos val="nextTo"/>
        <c:crossAx val="1347473640"/>
        <c:crosses val="autoZero"/>
        <c:crossBetween val="between"/>
      </c:valAx>
    </c:plotArea>
    <c:legend>
      <c:legendPos val="r"/>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Sheet1!$P$2</c:f>
              <c:strCache>
                <c:ptCount val="1"/>
                <c:pt idx="0">
                  <c:v>Avg</c:v>
                </c:pt>
              </c:strCache>
            </c:strRef>
          </c:tx>
          <c:invertIfNegative val="0"/>
          <c:cat>
            <c:strRef>
              <c:f>Sheet1!$Q$1:$T$1</c:f>
              <c:strCache>
                <c:ptCount val="4"/>
                <c:pt idx="0">
                  <c:v>Ectotal</c:v>
                </c:pt>
                <c:pt idx="1">
                  <c:v>Hwtotal</c:v>
                </c:pt>
                <c:pt idx="2">
                  <c:v>Participation</c:v>
                </c:pt>
                <c:pt idx="3">
                  <c:v>Sum(15)</c:v>
                </c:pt>
              </c:strCache>
            </c:strRef>
          </c:cat>
          <c:val>
            <c:numRef>
              <c:f>Sheet1!$Q$2:$T$2</c:f>
              <c:numCache>
                <c:formatCode>General</c:formatCode>
                <c:ptCount val="4"/>
                <c:pt idx="0">
                  <c:v>5.139682538925656</c:v>
                </c:pt>
                <c:pt idx="1">
                  <c:v>3.650793650793651</c:v>
                </c:pt>
                <c:pt idx="2">
                  <c:v>1.0</c:v>
                </c:pt>
                <c:pt idx="3">
                  <c:v>9.790476189719307</c:v>
                </c:pt>
              </c:numCache>
            </c:numRef>
          </c:val>
        </c:ser>
        <c:ser>
          <c:idx val="1"/>
          <c:order val="1"/>
          <c:tx>
            <c:strRef>
              <c:f>Sheet1!$P$3</c:f>
              <c:strCache>
                <c:ptCount val="1"/>
                <c:pt idx="0">
                  <c:v>Median</c:v>
                </c:pt>
              </c:strCache>
            </c:strRef>
          </c:tx>
          <c:invertIfNegative val="0"/>
          <c:cat>
            <c:strRef>
              <c:f>Sheet1!$Q$1:$T$1</c:f>
              <c:strCache>
                <c:ptCount val="4"/>
                <c:pt idx="0">
                  <c:v>Ectotal</c:v>
                </c:pt>
                <c:pt idx="1">
                  <c:v>Hwtotal</c:v>
                </c:pt>
                <c:pt idx="2">
                  <c:v>Participation</c:v>
                </c:pt>
                <c:pt idx="3">
                  <c:v>Sum(15)</c:v>
                </c:pt>
              </c:strCache>
            </c:strRef>
          </c:cat>
          <c:val>
            <c:numRef>
              <c:f>Sheet1!$Q$3:$T$3</c:f>
              <c:numCache>
                <c:formatCode>General</c:formatCode>
                <c:ptCount val="4"/>
                <c:pt idx="0">
                  <c:v>6.0</c:v>
                </c:pt>
                <c:pt idx="1">
                  <c:v>4.0</c:v>
                </c:pt>
                <c:pt idx="2">
                  <c:v>1.0</c:v>
                </c:pt>
                <c:pt idx="3">
                  <c:v>11.0</c:v>
                </c:pt>
              </c:numCache>
            </c:numRef>
          </c:val>
        </c:ser>
        <c:dLbls>
          <c:showLegendKey val="0"/>
          <c:showVal val="0"/>
          <c:showCatName val="0"/>
          <c:showSerName val="0"/>
          <c:showPercent val="0"/>
          <c:showBubbleSize val="0"/>
        </c:dLbls>
        <c:gapWidth val="150"/>
        <c:axId val="1347503976"/>
        <c:axId val="1347504920"/>
      </c:barChart>
      <c:catAx>
        <c:axId val="1347503976"/>
        <c:scaling>
          <c:orientation val="minMax"/>
        </c:scaling>
        <c:delete val="0"/>
        <c:axPos val="b"/>
        <c:majorTickMark val="out"/>
        <c:minorTickMark val="none"/>
        <c:tickLblPos val="nextTo"/>
        <c:crossAx val="1347504920"/>
        <c:crosses val="autoZero"/>
        <c:auto val="1"/>
        <c:lblAlgn val="ctr"/>
        <c:lblOffset val="100"/>
        <c:noMultiLvlLbl val="0"/>
      </c:catAx>
      <c:valAx>
        <c:axId val="1347504920"/>
        <c:scaling>
          <c:orientation val="minMax"/>
        </c:scaling>
        <c:delete val="0"/>
        <c:axPos val="l"/>
        <c:majorGridlines/>
        <c:numFmt formatCode="General" sourceLinked="1"/>
        <c:majorTickMark val="out"/>
        <c:minorTickMark val="none"/>
        <c:tickLblPos val="nextTo"/>
        <c:crossAx val="1347503976"/>
        <c:crosses val="autoZero"/>
        <c:crossBetween val="between"/>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cs typeface="Arial" charset="0"/>
              </a:defRPr>
            </a:lvl1pPr>
          </a:lstStyle>
          <a:p>
            <a:pPr>
              <a:defRPr/>
            </a:pPr>
            <a:fld id="{0CF057E2-8D34-BC42-A799-B72831378BB1}" type="datetime1">
              <a:rPr lang="en-US"/>
              <a:pPr>
                <a:defRPr/>
              </a:pPr>
              <a:t>12/1/14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cs typeface="Arial" charset="0"/>
              </a:defRPr>
            </a:lvl1pPr>
          </a:lstStyle>
          <a:p>
            <a:pPr>
              <a:defRPr/>
            </a:pPr>
            <a:fld id="{9D55476B-A0AC-4144-8A42-C43F83159B75}" type="slidenum">
              <a:rPr lang="en-US"/>
              <a:pPr>
                <a:defRPr/>
              </a:pPr>
              <a:t>‹#›</a:t>
            </a:fld>
            <a:endParaRPr lang="en-US"/>
          </a:p>
        </p:txBody>
      </p:sp>
    </p:spTree>
    <p:extLst>
      <p:ext uri="{BB962C8B-B14F-4D97-AF65-F5344CB8AC3E}">
        <p14:creationId xmlns:p14="http://schemas.microsoft.com/office/powerpoint/2010/main" val="428506088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1225" eaLnBrk="0" hangingPunct="0">
              <a:defRPr sz="2400">
                <a:solidFill>
                  <a:schemeClr val="tx1"/>
                </a:solidFill>
                <a:latin typeface="Arial" charset="0"/>
                <a:ea typeface="ＭＳ Ｐゴシック" charset="0"/>
                <a:cs typeface="ＭＳ Ｐゴシック" charset="0"/>
              </a:defRPr>
            </a:lvl1pPr>
            <a:lvl2pPr marL="742950" indent="-285750" defTabSz="911225" eaLnBrk="0" hangingPunct="0">
              <a:defRPr sz="2400">
                <a:solidFill>
                  <a:schemeClr val="tx1"/>
                </a:solidFill>
                <a:latin typeface="Arial" charset="0"/>
                <a:ea typeface="ＭＳ Ｐゴシック" charset="0"/>
              </a:defRPr>
            </a:lvl2pPr>
            <a:lvl3pPr marL="1143000" indent="-228600" defTabSz="911225" eaLnBrk="0" hangingPunct="0">
              <a:defRPr sz="2400">
                <a:solidFill>
                  <a:schemeClr val="tx1"/>
                </a:solidFill>
                <a:latin typeface="Arial" charset="0"/>
                <a:ea typeface="ＭＳ Ｐゴシック" charset="0"/>
              </a:defRPr>
            </a:lvl3pPr>
            <a:lvl4pPr marL="1600200" indent="-228600" defTabSz="911225" eaLnBrk="0" hangingPunct="0">
              <a:defRPr sz="2400">
                <a:solidFill>
                  <a:schemeClr val="tx1"/>
                </a:solidFill>
                <a:latin typeface="Arial" charset="0"/>
                <a:ea typeface="ＭＳ Ｐゴシック" charset="0"/>
              </a:defRPr>
            </a:lvl4pPr>
            <a:lvl5pPr marL="2057400" indent="-228600" defTabSz="911225" eaLnBrk="0" hangingPunct="0">
              <a:defRPr sz="2400">
                <a:solidFill>
                  <a:schemeClr val="tx1"/>
                </a:solidFill>
                <a:latin typeface="Arial" charset="0"/>
                <a:ea typeface="ＭＳ Ｐゴシック" charset="0"/>
              </a:defRPr>
            </a:lvl5pPr>
            <a:lvl6pPr marL="2514600" indent="-228600" defTabSz="911225"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1225"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1225"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1225"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411352D-F5C6-BE4C-BEB6-3734F201D232}" type="slidenum">
              <a:rPr lang="en-US" sz="1200">
                <a:solidFill>
                  <a:srgbClr val="000000"/>
                </a:solidFill>
              </a:rPr>
              <a:pPr eaLnBrk="1" hangingPunct="1"/>
              <a:t>1</a:t>
            </a:fld>
            <a:endParaRPr lang="en-US" sz="1200">
              <a:solidFill>
                <a:srgbClr val="000000"/>
              </a:solidFill>
            </a:endParaRPr>
          </a:p>
        </p:txBody>
      </p:sp>
      <p:sp>
        <p:nvSpPr>
          <p:cNvPr id="1638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charset="0"/>
                <a:ea typeface="ＭＳ Ｐゴシック" charset="0"/>
                <a:cs typeface="ＭＳ Ｐゴシック" charset="0"/>
              </a:defRPr>
            </a:lvl1pPr>
            <a:lvl2pPr marL="742950" indent="-285750" defTabSz="909638" eaLnBrk="0" hangingPunct="0">
              <a:defRPr sz="2400">
                <a:solidFill>
                  <a:schemeClr val="tx1"/>
                </a:solidFill>
                <a:latin typeface="Arial" charset="0"/>
                <a:ea typeface="ＭＳ Ｐゴシック" charset="0"/>
              </a:defRPr>
            </a:lvl2pPr>
            <a:lvl3pPr marL="1143000" indent="-228600" defTabSz="909638" eaLnBrk="0" hangingPunct="0">
              <a:defRPr sz="2400">
                <a:solidFill>
                  <a:schemeClr val="tx1"/>
                </a:solidFill>
                <a:latin typeface="Arial" charset="0"/>
                <a:ea typeface="ＭＳ Ｐゴシック" charset="0"/>
              </a:defRPr>
            </a:lvl3pPr>
            <a:lvl4pPr marL="1600200" indent="-228600" defTabSz="909638" eaLnBrk="0" hangingPunct="0">
              <a:defRPr sz="2400">
                <a:solidFill>
                  <a:schemeClr val="tx1"/>
                </a:solidFill>
                <a:latin typeface="Arial" charset="0"/>
                <a:ea typeface="ＭＳ Ｐゴシック" charset="0"/>
              </a:defRPr>
            </a:lvl4pPr>
            <a:lvl5pPr marL="2057400" indent="-228600" defTabSz="909638" eaLnBrk="0" hangingPunct="0">
              <a:defRPr sz="2400">
                <a:solidFill>
                  <a:schemeClr val="tx1"/>
                </a:solidFill>
                <a:latin typeface="Arial" charset="0"/>
                <a:ea typeface="ＭＳ Ｐゴシック" charset="0"/>
              </a:defRPr>
            </a:lvl5pPr>
            <a:lvl6pPr marL="2514600" indent="-228600" defTabSz="9096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096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096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096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E36614-4148-D64C-9C7C-CAADFE837BBA}" type="slidenum">
              <a:rPr lang="en-US" sz="1200">
                <a:solidFill>
                  <a:srgbClr val="000000"/>
                </a:solidFill>
              </a:rPr>
              <a:pPr eaLnBrk="1" hangingPunct="1"/>
              <a:t>4</a:t>
            </a:fld>
            <a:endParaRPr lang="en-US" sz="1200">
              <a:solidFill>
                <a:srgbClr val="000000"/>
              </a:solidFill>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eaLnBrk="0" hangingPunct="0">
              <a:defRPr sz="2400">
                <a:solidFill>
                  <a:schemeClr val="tx1"/>
                </a:solidFill>
                <a:latin typeface="Arial" charset="0"/>
                <a:ea typeface="ＭＳ Ｐゴシック" charset="0"/>
                <a:cs typeface="ＭＳ Ｐゴシック" charset="0"/>
              </a:defRPr>
            </a:lvl1pPr>
            <a:lvl2pPr marL="742950" indent="-285750" defTabSz="909638" eaLnBrk="0" hangingPunct="0">
              <a:defRPr sz="2400">
                <a:solidFill>
                  <a:schemeClr val="tx1"/>
                </a:solidFill>
                <a:latin typeface="Arial" charset="0"/>
                <a:ea typeface="ＭＳ Ｐゴシック" charset="0"/>
              </a:defRPr>
            </a:lvl2pPr>
            <a:lvl3pPr marL="1143000" indent="-228600" defTabSz="909638" eaLnBrk="0" hangingPunct="0">
              <a:defRPr sz="2400">
                <a:solidFill>
                  <a:schemeClr val="tx1"/>
                </a:solidFill>
                <a:latin typeface="Arial" charset="0"/>
                <a:ea typeface="ＭＳ Ｐゴシック" charset="0"/>
              </a:defRPr>
            </a:lvl3pPr>
            <a:lvl4pPr marL="1600200" indent="-228600" defTabSz="909638" eaLnBrk="0" hangingPunct="0">
              <a:defRPr sz="2400">
                <a:solidFill>
                  <a:schemeClr val="tx1"/>
                </a:solidFill>
                <a:latin typeface="Arial" charset="0"/>
                <a:ea typeface="ＭＳ Ｐゴシック" charset="0"/>
              </a:defRPr>
            </a:lvl4pPr>
            <a:lvl5pPr marL="2057400" indent="-228600" defTabSz="909638" eaLnBrk="0" hangingPunct="0">
              <a:defRPr sz="2400">
                <a:solidFill>
                  <a:schemeClr val="tx1"/>
                </a:solidFill>
                <a:latin typeface="Arial" charset="0"/>
                <a:ea typeface="ＭＳ Ｐゴシック" charset="0"/>
              </a:defRPr>
            </a:lvl5pPr>
            <a:lvl6pPr marL="2514600" indent="-228600" defTabSz="909638"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09638"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09638"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09638"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4E36614-4148-D64C-9C7C-CAADFE837BBA}" type="slidenum">
              <a:rPr lang="en-US" sz="1200">
                <a:solidFill>
                  <a:srgbClr val="000000"/>
                </a:solidFill>
              </a:rPr>
              <a:pPr eaLnBrk="1" hangingPunct="1"/>
              <a:t>10</a:t>
            </a:fld>
            <a:endParaRPr lang="en-US" sz="1200">
              <a:solidFill>
                <a:srgbClr val="000000"/>
              </a:solidFill>
            </a:endParaRPr>
          </a:p>
        </p:txBody>
      </p:sp>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latin typeface="Arial" charset="0"/>
            </a:endParaRPr>
          </a:p>
          <a:p>
            <a:endParaRPr lang="en-US" dirty="0">
              <a:latin typeface="Arial" charset="0"/>
            </a:endParaRPr>
          </a:p>
        </p:txBody>
      </p:sp>
      <p:sp>
        <p:nvSpPr>
          <p:cNvPr id="1116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A776BFF-B35F-5940-8A3C-38B906FA8C77}" type="slidenum">
              <a:rPr lang="en-US" sz="1200"/>
              <a:pPr eaLnBrk="1" hangingPunct="1"/>
              <a:t>12</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With a large number of shader threads multiplexed on the same execution re- sources, our architecture employs fine-grained multithreading  where individual threads are interleaved by the fetch unit to proactively hide the potential latency of stalls before they occur. As illustrated by Figure, warps are issued fairly in a round-robin queue. When a thread is blocked by a memory request, shader core simply removes that thread</a:t>
            </a:r>
            <a:r>
              <a:rPr lang="ja-JP" altLang="en-US">
                <a:latin typeface="Arial" charset="0"/>
              </a:rPr>
              <a:t>’</a:t>
            </a:r>
            <a:r>
              <a:rPr lang="en-US" altLang="ja-JP">
                <a:latin typeface="Arial" charset="0"/>
              </a:rPr>
              <a:t>s warp from the pool of </a:t>
            </a:r>
            <a:r>
              <a:rPr lang="ja-JP" altLang="en-US">
                <a:latin typeface="Arial" charset="0"/>
              </a:rPr>
              <a:t>“</a:t>
            </a:r>
            <a:r>
              <a:rPr lang="en-US" altLang="ja-JP">
                <a:latin typeface="Arial" charset="0"/>
              </a:rPr>
              <a:t>ready</a:t>
            </a:r>
            <a:r>
              <a:rPr lang="ja-JP" altLang="en-US">
                <a:latin typeface="Arial" charset="0"/>
              </a:rPr>
              <a:t>”</a:t>
            </a:r>
            <a:r>
              <a:rPr lang="en-US" altLang="ja-JP">
                <a:latin typeface="Arial" charset="0"/>
              </a:rPr>
              <a:t> warps and thereby allows other threads to proceed while the memory system processes its request.</a:t>
            </a:r>
          </a:p>
          <a:p>
            <a:r>
              <a:rPr lang="en-US">
                <a:latin typeface="Arial" charset="0"/>
              </a:rPr>
              <a:t> With a large number of threads (1024 per shader core) interleaved on the same pipeline, FGMT effectively hides the latency of most memory operations since the pipeline is occupied with instructions from other threads while memory operations complete. also hides the pipeline latency so that data bypassing logic can potentially be omitted to save area with minimal impact on performance. simplify the dependency check logic design by restricting each thread to have at most one instruction running in the pipeline at any time.</a:t>
            </a:r>
          </a:p>
          <a:p>
            <a:endParaRPr lang="en-US">
              <a:latin typeface="Arial" charset="0"/>
            </a:endParaRPr>
          </a:p>
        </p:txBody>
      </p:sp>
      <p:sp>
        <p:nvSpPr>
          <p:cNvPr id="1177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527B2F5-8519-E14B-A687-5FDD6E515987}" type="slidenum">
              <a:rPr lang="en-US" sz="1200"/>
              <a:pPr eaLnBrk="1" hangingPunct="1"/>
              <a:t>17</a:t>
            </a:fld>
            <a:endParaRPr 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en-US">
              <a:latin typeface="Arial" charset="0"/>
            </a:endParaRPr>
          </a:p>
        </p:txBody>
      </p:sp>
      <p:sp>
        <p:nvSpPr>
          <p:cNvPr id="1320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8B694AA-DA0C-8044-AA05-F67A09418CC8}" type="slidenum">
              <a:rPr lang="en-US" sz="1200">
                <a:solidFill>
                  <a:srgbClr val="000000"/>
                </a:solidFill>
              </a:rPr>
              <a:pPr eaLnBrk="1" hangingPunct="1"/>
              <a:t>24</a:t>
            </a:fld>
            <a:endParaRPr lang="en-US" sz="120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41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30 * 32 * 32 = 30 * 1024 = 30K fragments</a:t>
            </a:r>
          </a:p>
          <a:p>
            <a:r>
              <a:rPr lang="en-US">
                <a:latin typeface="Arial" charset="0"/>
              </a:rPr>
              <a:t>64KB register file = 16 32-bit registers per thread = 64B (1/32 that of LRB)</a:t>
            </a:r>
          </a:p>
          <a:p>
            <a:r>
              <a:rPr lang="en-US">
                <a:latin typeface="Arial" charset="0"/>
              </a:rPr>
              <a:t>16KB of shared scratch</a:t>
            </a:r>
          </a:p>
          <a:p>
            <a:endParaRPr lang="en-US">
              <a:latin typeface="Arial" charset="0"/>
            </a:endParaRPr>
          </a:p>
          <a:p>
            <a:r>
              <a:rPr lang="en-US">
                <a:latin typeface="Arial" charset="0"/>
              </a:rPr>
              <a:t>80KB / core available to software</a:t>
            </a:r>
          </a:p>
        </p:txBody>
      </p:sp>
      <p:sp>
        <p:nvSpPr>
          <p:cNvPr id="1341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1F88C15-B40B-8549-8C66-4167F989FA75}" type="slidenum">
              <a:rPr lang="en-US" sz="1200"/>
              <a:pPr eaLnBrk="1" hangingPunct="1"/>
              <a:t>25</a:t>
            </a:fld>
            <a:endParaRPr 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6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To get maximal latency hiding:</a:t>
            </a:r>
          </a:p>
          <a:p>
            <a:r>
              <a:rPr lang="en-US">
                <a:latin typeface="Arial" charset="0"/>
              </a:rPr>
              <a:t>Run 1/32 of the time</a:t>
            </a:r>
          </a:p>
          <a:p>
            <a:r>
              <a:rPr lang="en-US">
                <a:latin typeface="Arial" charset="0"/>
              </a:rPr>
              <a:t>16 words per thread = 64B  </a:t>
            </a:r>
          </a:p>
        </p:txBody>
      </p:sp>
      <p:sp>
        <p:nvSpPr>
          <p:cNvPr id="1361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DDFCC8A-1D2C-AD43-AEDA-BA4E7EE5B49E}" type="slidenum">
              <a:rPr lang="en-US" sz="1200"/>
              <a:pPr eaLnBrk="1" hangingPunct="1"/>
              <a:t>26</a:t>
            </a:fld>
            <a:endParaRPr 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38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Arial" charset="0"/>
              </a:rPr>
              <a:t>If you</a:t>
            </a:r>
            <a:r>
              <a:rPr lang="ja-JP" altLang="en-US">
                <a:latin typeface="Arial" charset="0"/>
              </a:rPr>
              <a:t>’</a:t>
            </a:r>
            <a:r>
              <a:rPr lang="en-US" altLang="ja-JP">
                <a:latin typeface="Arial" charset="0"/>
              </a:rPr>
              <a:t>re running a CUDA program, and your not launching 30K threads, you are certainly not getting full latency hiding, and you might not be using the GPU well</a:t>
            </a:r>
            <a:endParaRPr lang="en-US">
              <a:latin typeface="Arial" charset="0"/>
            </a:endParaRPr>
          </a:p>
        </p:txBody>
      </p:sp>
      <p:sp>
        <p:nvSpPr>
          <p:cNvPr id="1382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13" eaLnBrk="0" hangingPunct="0">
              <a:defRPr sz="2400">
                <a:solidFill>
                  <a:schemeClr val="tx1"/>
                </a:solidFill>
                <a:latin typeface="Arial" charset="0"/>
                <a:ea typeface="ＭＳ Ｐゴシック" charset="0"/>
                <a:cs typeface="ＭＳ Ｐゴシック" charset="0"/>
              </a:defRPr>
            </a:lvl1pPr>
            <a:lvl2pPr marL="742950" indent="-285750" defTabSz="912813" eaLnBrk="0" hangingPunct="0">
              <a:defRPr sz="2400">
                <a:solidFill>
                  <a:schemeClr val="tx1"/>
                </a:solidFill>
                <a:latin typeface="Arial" charset="0"/>
                <a:ea typeface="ＭＳ Ｐゴシック" charset="0"/>
              </a:defRPr>
            </a:lvl2pPr>
            <a:lvl3pPr marL="1143000" indent="-228600" defTabSz="912813" eaLnBrk="0" hangingPunct="0">
              <a:defRPr sz="2400">
                <a:solidFill>
                  <a:schemeClr val="tx1"/>
                </a:solidFill>
                <a:latin typeface="Arial" charset="0"/>
                <a:ea typeface="ＭＳ Ｐゴシック" charset="0"/>
              </a:defRPr>
            </a:lvl3pPr>
            <a:lvl4pPr marL="1600200" indent="-228600" defTabSz="912813" eaLnBrk="0" hangingPunct="0">
              <a:defRPr sz="2400">
                <a:solidFill>
                  <a:schemeClr val="tx1"/>
                </a:solidFill>
                <a:latin typeface="Arial" charset="0"/>
                <a:ea typeface="ＭＳ Ｐゴシック" charset="0"/>
              </a:defRPr>
            </a:lvl4pPr>
            <a:lvl5pPr marL="2057400" indent="-228600" defTabSz="912813" eaLnBrk="0" hangingPunct="0">
              <a:defRPr sz="2400">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sz="2400">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sz="2400">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sz="2400">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E2A70EB4-395A-254C-A95E-F86D2667C901}" type="slidenum">
              <a:rPr lang="en-US" sz="1200"/>
              <a:pPr eaLnBrk="1" hangingPunct="1"/>
              <a:t>27</a:t>
            </a:fld>
            <a:endParaRPr 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457200" y="1123950"/>
            <a:ext cx="82296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457200" y="337185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 name="Line 10"/>
          <p:cNvSpPr>
            <a:spLocks noChangeShapeType="1"/>
          </p:cNvSpPr>
          <p:nvPr userDrawn="1"/>
        </p:nvSpPr>
        <p:spPr bwMode="auto">
          <a:xfrm>
            <a:off x="8686800" y="2457450"/>
            <a:ext cx="0" cy="914400"/>
          </a:xfrm>
          <a:prstGeom prst="line">
            <a:avLst/>
          </a:prstGeom>
          <a:noFill/>
          <a:ln w="2540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1378" name="Rectangle 2"/>
          <p:cNvSpPr>
            <a:spLocks noGrp="1" noChangeArrowheads="1"/>
          </p:cNvSpPr>
          <p:nvPr>
            <p:ph type="ctrTitle"/>
          </p:nvPr>
        </p:nvSpPr>
        <p:spPr>
          <a:xfrm>
            <a:off x="685800" y="1524000"/>
            <a:ext cx="7924800" cy="1752600"/>
          </a:xfrm>
        </p:spPr>
        <p:txBody>
          <a:bodyPr/>
          <a:lstStyle>
            <a:lvl1pPr>
              <a:defRPr sz="4800"/>
            </a:lvl1pPr>
          </a:lstStyle>
          <a:p>
            <a:r>
              <a:rPr lang="en-US" altLang="en-US"/>
              <a:t>Click to edit Master title style</a:t>
            </a:r>
          </a:p>
        </p:txBody>
      </p:sp>
      <p:sp>
        <p:nvSpPr>
          <p:cNvPr id="101379" name="Rectangle 3"/>
          <p:cNvSpPr>
            <a:spLocks noGrp="1" noChangeArrowheads="1"/>
          </p:cNvSpPr>
          <p:nvPr>
            <p:ph type="subTitle" idx="1"/>
          </p:nvPr>
        </p:nvSpPr>
        <p:spPr>
          <a:xfrm>
            <a:off x="685800" y="3581400"/>
            <a:ext cx="7848600" cy="1752600"/>
          </a:xfrm>
        </p:spPr>
        <p:txBody>
          <a:bodyPr/>
          <a:lstStyle>
            <a:lvl1pPr marL="0" indent="0" algn="ctr">
              <a:buFont typeface="Wingdings" pitchFamily="2" charset="2"/>
              <a:buNone/>
              <a:defRPr/>
            </a:lvl1pPr>
          </a:lstStyle>
          <a:p>
            <a:r>
              <a:rPr lang="en-US" altLang="en-US"/>
              <a:t>Click to edit Master subtitle style</a:t>
            </a:r>
          </a:p>
        </p:txBody>
      </p:sp>
      <p:sp>
        <p:nvSpPr>
          <p:cNvPr id="7" name="Rectangle 4"/>
          <p:cNvSpPr>
            <a:spLocks noGrp="1" noChangeArrowheads="1"/>
          </p:cNvSpPr>
          <p:nvPr>
            <p:ph type="dt" sz="half" idx="10"/>
          </p:nvPr>
        </p:nvSpPr>
        <p:spPr bwMode="auto">
          <a:xfrm>
            <a:off x="457200" y="6243638"/>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rgbClr val="000000"/>
                </a:solidFill>
                <a:latin typeface="Garamond" pitchFamily="-106" charset="0"/>
                <a:ea typeface="Arial" pitchFamily="-106" charset="0"/>
                <a:cs typeface="Arial" pitchFamily="-106" charset="0"/>
              </a:defRPr>
            </a:lvl1pPr>
          </a:lstStyle>
          <a:p>
            <a:pPr>
              <a:defRPr/>
            </a:pPr>
            <a:r>
              <a:rPr lang="en-US"/>
              <a:t>Efficient Runahead Execution</a:t>
            </a:r>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sz="1200"/>
            </a:lvl1pPr>
          </a:lstStyle>
          <a:p>
            <a:pPr>
              <a:defRPr/>
            </a:pPr>
            <a:fld id="{B9C51F45-879C-3B43-BED9-D85AA9F928B3}" type="slidenum">
              <a:rPr lang="en-US"/>
              <a:pPr>
                <a:defRPr/>
              </a:pPr>
              <a:t>‹#›</a:t>
            </a:fld>
            <a:endParaRPr lang="en-US"/>
          </a:p>
        </p:txBody>
      </p:sp>
    </p:spTree>
    <p:extLst>
      <p:ext uri="{BB962C8B-B14F-4D97-AF65-F5344CB8AC3E}">
        <p14:creationId xmlns:p14="http://schemas.microsoft.com/office/powerpoint/2010/main" val="9992364"/>
      </p:ext>
    </p:extLst>
  </p:cSld>
  <p:clrMapOvr>
    <a:masterClrMapping/>
  </p:clrMapOvr>
  <p:transition xmlns:p14="http://schemas.microsoft.com/office/powerpoint/2010/mai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F5ECCFE3-647F-C349-AD25-E67102D82EF9}" type="slidenum">
              <a:rPr lang="en-US"/>
              <a:pPr>
                <a:defRPr/>
              </a:pPr>
              <a:t>‹#›</a:t>
            </a:fld>
            <a:endParaRPr lang="en-US"/>
          </a:p>
        </p:txBody>
      </p:sp>
    </p:spTree>
    <p:extLst>
      <p:ext uri="{BB962C8B-B14F-4D97-AF65-F5344CB8AC3E}">
        <p14:creationId xmlns:p14="http://schemas.microsoft.com/office/powerpoint/2010/main" val="4123503074"/>
      </p:ext>
    </p:extLst>
  </p:cSld>
  <p:clrMapOvr>
    <a:masterClrMapping/>
  </p:clrMapOvr>
  <p:transition xmlns:p14="http://schemas.microsoft.com/office/powerpoint/2010/mai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49" y="152400"/>
            <a:ext cx="2152651"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6" y="152400"/>
            <a:ext cx="6305551"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CDA02B30-8A33-DC4E-978B-B8E72614B411}" type="slidenum">
              <a:rPr lang="en-US"/>
              <a:pPr>
                <a:defRPr/>
              </a:pPr>
              <a:t>‹#›</a:t>
            </a:fld>
            <a:endParaRPr lang="en-US"/>
          </a:p>
        </p:txBody>
      </p:sp>
    </p:spTree>
    <p:extLst>
      <p:ext uri="{BB962C8B-B14F-4D97-AF65-F5344CB8AC3E}">
        <p14:creationId xmlns:p14="http://schemas.microsoft.com/office/powerpoint/2010/main" val="831715100"/>
      </p:ext>
    </p:extLst>
  </p:cSld>
  <p:clrMapOvr>
    <a:masterClrMapping/>
  </p:clrMapOvr>
  <p:transition xmlns:p14="http://schemas.microsoft.com/office/powerpoint/2010/mai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10600" cy="10668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228603" y="1371600"/>
            <a:ext cx="4229100" cy="4876800"/>
          </a:xfrm>
        </p:spPr>
        <p:txBody>
          <a:bodyPr/>
          <a:lstStyle/>
          <a:p>
            <a:pPr lvl="0"/>
            <a:endParaRPr lang="en-US" noProof="0" smtClean="0"/>
          </a:p>
        </p:txBody>
      </p:sp>
      <p:sp>
        <p:nvSpPr>
          <p:cNvPr id="4" name="Text Placeholder 3"/>
          <p:cNvSpPr>
            <a:spLocks noGrp="1"/>
          </p:cNvSpPr>
          <p:nvPr>
            <p:ph type="body" sz="half" idx="2"/>
          </p:nvPr>
        </p:nvSpPr>
        <p:spPr>
          <a:xfrm>
            <a:off x="4610103" y="1371600"/>
            <a:ext cx="42291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BB58A308-F144-0A41-A4D5-43399542DF92}" type="slidenum">
              <a:rPr lang="en-US"/>
              <a:pPr>
                <a:defRPr/>
              </a:pPr>
              <a:t>‹#›</a:t>
            </a:fld>
            <a:endParaRPr lang="en-US"/>
          </a:p>
        </p:txBody>
      </p:sp>
    </p:spTree>
    <p:extLst>
      <p:ext uri="{BB962C8B-B14F-4D97-AF65-F5344CB8AC3E}">
        <p14:creationId xmlns:p14="http://schemas.microsoft.com/office/powerpoint/2010/main" val="1287254656"/>
      </p:ext>
    </p:extLst>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228600" y="997529"/>
            <a:ext cx="8610600" cy="519372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78CFB8D6-6DB1-BD4C-9D94-B624EADBBE61}" type="slidenum">
              <a:rPr lang="en-US"/>
              <a:pPr>
                <a:defRPr/>
              </a:pPr>
              <a:t>‹#›</a:t>
            </a:fld>
            <a:endParaRPr lang="en-US"/>
          </a:p>
        </p:txBody>
      </p:sp>
    </p:spTree>
    <p:extLst>
      <p:ext uri="{BB962C8B-B14F-4D97-AF65-F5344CB8AC3E}">
        <p14:creationId xmlns:p14="http://schemas.microsoft.com/office/powerpoint/2010/main" val="2807549932"/>
      </p:ext>
    </p:extLst>
  </p:cSld>
  <p:clrMapOvr>
    <a:masterClrMapping/>
  </p:clrMapOvr>
  <p:transition xmlns:p14="http://schemas.microsoft.com/office/powerpoint/2010/mai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8"/>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1030"/>
          <p:cNvSpPr>
            <a:spLocks noGrp="1" noChangeArrowheads="1"/>
          </p:cNvSpPr>
          <p:nvPr>
            <p:ph type="sldNum" sz="quarter" idx="11"/>
          </p:nvPr>
        </p:nvSpPr>
        <p:spPr>
          <a:ln/>
        </p:spPr>
        <p:txBody>
          <a:bodyPr/>
          <a:lstStyle>
            <a:lvl1pPr>
              <a:defRPr/>
            </a:lvl1pPr>
          </a:lstStyle>
          <a:p>
            <a:pPr>
              <a:defRPr/>
            </a:pPr>
            <a:fld id="{19840CB6-A62A-724E-A1E9-927DB217A3CD}" type="slidenum">
              <a:rPr lang="en-US"/>
              <a:pPr>
                <a:defRPr/>
              </a:pPr>
              <a:t>‹#›</a:t>
            </a:fld>
            <a:endParaRPr lang="en-US"/>
          </a:p>
        </p:txBody>
      </p:sp>
    </p:spTree>
    <p:extLst>
      <p:ext uri="{BB962C8B-B14F-4D97-AF65-F5344CB8AC3E}">
        <p14:creationId xmlns:p14="http://schemas.microsoft.com/office/powerpoint/2010/main" val="4132430117"/>
      </p:ext>
    </p:extLst>
  </p:cSld>
  <p:clrMapOvr>
    <a:masterClrMapping/>
  </p:clrMapOvr>
  <p:transition xmlns:p14="http://schemas.microsoft.com/office/powerpoint/2010/mai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286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3" y="1371600"/>
            <a:ext cx="42291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F7DAD48B-98BD-2442-B3C5-C4B5D3CB5C94}" type="slidenum">
              <a:rPr lang="en-US"/>
              <a:pPr>
                <a:defRPr/>
              </a:pPr>
              <a:t>‹#›</a:t>
            </a:fld>
            <a:endParaRPr lang="en-US"/>
          </a:p>
        </p:txBody>
      </p:sp>
    </p:spTree>
    <p:extLst>
      <p:ext uri="{BB962C8B-B14F-4D97-AF65-F5344CB8AC3E}">
        <p14:creationId xmlns:p14="http://schemas.microsoft.com/office/powerpoint/2010/main" val="160741065"/>
      </p:ext>
    </p:extLst>
  </p:cSld>
  <p:clrMapOvr>
    <a:masterClrMapping/>
  </p:clrMapOvr>
  <p:transition xmlns:p14="http://schemas.microsoft.com/office/powerpoint/2010/mai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3"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3"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1"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1"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1030"/>
          <p:cNvSpPr>
            <a:spLocks noGrp="1" noChangeArrowheads="1"/>
          </p:cNvSpPr>
          <p:nvPr>
            <p:ph type="sldNum" sz="quarter" idx="11"/>
          </p:nvPr>
        </p:nvSpPr>
        <p:spPr>
          <a:ln/>
        </p:spPr>
        <p:txBody>
          <a:bodyPr/>
          <a:lstStyle>
            <a:lvl1pPr>
              <a:defRPr/>
            </a:lvl1pPr>
          </a:lstStyle>
          <a:p>
            <a:pPr>
              <a:defRPr/>
            </a:pPr>
            <a:fld id="{A4C9EC78-C4E4-9C4A-9925-9B97FC2B8A3A}" type="slidenum">
              <a:rPr lang="en-US"/>
              <a:pPr>
                <a:defRPr/>
              </a:pPr>
              <a:t>‹#›</a:t>
            </a:fld>
            <a:endParaRPr lang="en-US"/>
          </a:p>
        </p:txBody>
      </p:sp>
    </p:spTree>
    <p:extLst>
      <p:ext uri="{BB962C8B-B14F-4D97-AF65-F5344CB8AC3E}">
        <p14:creationId xmlns:p14="http://schemas.microsoft.com/office/powerpoint/2010/main" val="1309706641"/>
      </p:ext>
    </p:extLst>
  </p:cSld>
  <p:clrMapOvr>
    <a:masterClrMapping/>
  </p:clrMapOvr>
  <p:transition xmlns:p14="http://schemas.microsoft.com/office/powerpoint/2010/mai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1030"/>
          <p:cNvSpPr>
            <a:spLocks noGrp="1" noChangeArrowheads="1"/>
          </p:cNvSpPr>
          <p:nvPr>
            <p:ph type="sldNum" sz="quarter" idx="11"/>
          </p:nvPr>
        </p:nvSpPr>
        <p:spPr>
          <a:ln/>
        </p:spPr>
        <p:txBody>
          <a:bodyPr/>
          <a:lstStyle>
            <a:lvl1pPr>
              <a:defRPr/>
            </a:lvl1pPr>
          </a:lstStyle>
          <a:p>
            <a:pPr>
              <a:defRPr/>
            </a:pPr>
            <a:fld id="{F07B6619-AF9E-D245-9E3F-FCBD58D63048}" type="slidenum">
              <a:rPr lang="en-US"/>
              <a:pPr>
                <a:defRPr/>
              </a:pPr>
              <a:t>‹#›</a:t>
            </a:fld>
            <a:endParaRPr lang="en-US"/>
          </a:p>
        </p:txBody>
      </p:sp>
    </p:spTree>
    <p:extLst>
      <p:ext uri="{BB962C8B-B14F-4D97-AF65-F5344CB8AC3E}">
        <p14:creationId xmlns:p14="http://schemas.microsoft.com/office/powerpoint/2010/main" val="1265498488"/>
      </p:ext>
    </p:extLst>
  </p:cSld>
  <p:clrMapOvr>
    <a:masterClrMapping/>
  </p:clrMapOvr>
  <p:transition xmlns:p14="http://schemas.microsoft.com/office/powerpoint/2010/mai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1030"/>
          <p:cNvSpPr>
            <a:spLocks noGrp="1" noChangeArrowheads="1"/>
          </p:cNvSpPr>
          <p:nvPr>
            <p:ph type="sldNum" sz="quarter" idx="11"/>
          </p:nvPr>
        </p:nvSpPr>
        <p:spPr>
          <a:ln/>
        </p:spPr>
        <p:txBody>
          <a:bodyPr/>
          <a:lstStyle>
            <a:lvl1pPr>
              <a:defRPr/>
            </a:lvl1pPr>
          </a:lstStyle>
          <a:p>
            <a:pPr>
              <a:defRPr/>
            </a:pPr>
            <a:fld id="{CD2A4600-B7E7-8D49-8276-841D1BDD303D}" type="slidenum">
              <a:rPr lang="en-US"/>
              <a:pPr>
                <a:defRPr/>
              </a:pPr>
              <a:t>‹#›</a:t>
            </a:fld>
            <a:endParaRPr lang="en-US"/>
          </a:p>
        </p:txBody>
      </p:sp>
    </p:spTree>
    <p:extLst>
      <p:ext uri="{BB962C8B-B14F-4D97-AF65-F5344CB8AC3E}">
        <p14:creationId xmlns:p14="http://schemas.microsoft.com/office/powerpoint/2010/main" val="4109417542"/>
      </p:ext>
    </p:extLst>
  </p:cSld>
  <p:clrMapOvr>
    <a:masterClrMapping/>
  </p:clrMapOvr>
  <p:transition xmlns:p14="http://schemas.microsoft.com/office/powerpoint/2010/mai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6"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5" y="273055"/>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6" y="143510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716E0480-6C1B-6E47-94A3-C0A506881F36}" type="slidenum">
              <a:rPr lang="en-US"/>
              <a:pPr>
                <a:defRPr/>
              </a:pPr>
              <a:t>‹#›</a:t>
            </a:fld>
            <a:endParaRPr lang="en-US"/>
          </a:p>
        </p:txBody>
      </p:sp>
    </p:spTree>
    <p:extLst>
      <p:ext uri="{BB962C8B-B14F-4D97-AF65-F5344CB8AC3E}">
        <p14:creationId xmlns:p14="http://schemas.microsoft.com/office/powerpoint/2010/main" val="1151224296"/>
      </p:ext>
    </p:extLst>
  </p:cSld>
  <p:clrMapOvr>
    <a:masterClrMapping/>
  </p:clrMapOvr>
  <p:transition xmlns:p14="http://schemas.microsoft.com/office/powerpoint/2010/mai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29"/>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1030"/>
          <p:cNvSpPr>
            <a:spLocks noGrp="1" noChangeArrowheads="1"/>
          </p:cNvSpPr>
          <p:nvPr>
            <p:ph type="sldNum" sz="quarter" idx="11"/>
          </p:nvPr>
        </p:nvSpPr>
        <p:spPr>
          <a:ln/>
        </p:spPr>
        <p:txBody>
          <a:bodyPr/>
          <a:lstStyle>
            <a:lvl1pPr>
              <a:defRPr/>
            </a:lvl1pPr>
          </a:lstStyle>
          <a:p>
            <a:pPr>
              <a:defRPr/>
            </a:pPr>
            <a:fld id="{77671C55-46F1-9C49-8E59-D43D74AAEFCD}" type="slidenum">
              <a:rPr lang="en-US"/>
              <a:pPr>
                <a:defRPr/>
              </a:pPr>
              <a:t>‹#›</a:t>
            </a:fld>
            <a:endParaRPr lang="en-US"/>
          </a:p>
        </p:txBody>
      </p:sp>
    </p:spTree>
    <p:extLst>
      <p:ext uri="{BB962C8B-B14F-4D97-AF65-F5344CB8AC3E}">
        <p14:creationId xmlns:p14="http://schemas.microsoft.com/office/powerpoint/2010/main" val="3958927093"/>
      </p:ext>
    </p:extLst>
  </p:cSld>
  <p:clrMapOvr>
    <a:masterClrMapping/>
  </p:clrMapOvr>
  <p:transition xmlns:p14="http://schemas.microsoft.com/office/powerpoint/2010/mai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228600" y="152400"/>
            <a:ext cx="8610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7" name="Rectangle 1027"/>
          <p:cNvSpPr>
            <a:spLocks noGrp="1" noChangeArrowheads="1"/>
          </p:cNvSpPr>
          <p:nvPr>
            <p:ph type="body" idx="1"/>
          </p:nvPr>
        </p:nvSpPr>
        <p:spPr bwMode="auto">
          <a:xfrm>
            <a:off x="228600" y="898525"/>
            <a:ext cx="8610600" cy="523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0357" name="Rectangle 102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solidFill>
                  <a:srgbClr val="000000"/>
                </a:solidFill>
                <a:latin typeface="+mj-lt"/>
                <a:ea typeface="+mn-ea"/>
                <a:cs typeface="+mn-cs"/>
              </a:defRPr>
            </a:lvl1pPr>
          </a:lstStyle>
          <a:p>
            <a:pPr>
              <a:defRPr/>
            </a:pPr>
            <a:endParaRPr lang="en-US" altLang="en-US"/>
          </a:p>
        </p:txBody>
      </p:sp>
      <p:sp>
        <p:nvSpPr>
          <p:cNvPr id="100358" name="Rectangle 1030"/>
          <p:cNvSpPr>
            <a:spLocks noGrp="1" noChangeArrowheads="1"/>
          </p:cNvSpPr>
          <p:nvPr>
            <p:ph type="sldNum" sz="quarter" idx="4"/>
          </p:nvPr>
        </p:nvSpPr>
        <p:spPr bwMode="auto">
          <a:xfrm>
            <a:off x="6777038" y="631825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600">
                <a:solidFill>
                  <a:srgbClr val="000000"/>
                </a:solidFill>
                <a:latin typeface="Garamond" charset="0"/>
                <a:cs typeface="Arial" charset="0"/>
              </a:defRPr>
            </a:lvl1pPr>
          </a:lstStyle>
          <a:p>
            <a:pPr>
              <a:defRPr/>
            </a:pPr>
            <a:fld id="{4678BAE9-A8F4-7F4B-840E-6EE3B8BDD017}" type="slidenum">
              <a:rPr lang="en-US"/>
              <a:pPr>
                <a:defRPr/>
              </a:pPr>
              <a:t>‹#›</a:t>
            </a:fld>
            <a:endParaRPr lang="en-US"/>
          </a:p>
        </p:txBody>
      </p:sp>
      <p:sp>
        <p:nvSpPr>
          <p:cNvPr id="1030" name="Line 1032"/>
          <p:cNvSpPr>
            <a:spLocks noChangeShapeType="1"/>
          </p:cNvSpPr>
          <p:nvPr/>
        </p:nvSpPr>
        <p:spPr bwMode="auto">
          <a:xfrm>
            <a:off x="228600" y="6481763"/>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Line 1033"/>
          <p:cNvSpPr>
            <a:spLocks noChangeShapeType="1"/>
          </p:cNvSpPr>
          <p:nvPr userDrawn="1"/>
        </p:nvSpPr>
        <p:spPr bwMode="auto">
          <a:xfrm>
            <a:off x="228600" y="898525"/>
            <a:ext cx="8610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543" r:id="rId1"/>
    <p:sldLayoutId id="2147484532" r:id="rId2"/>
    <p:sldLayoutId id="2147484533" r:id="rId3"/>
    <p:sldLayoutId id="2147484534" r:id="rId4"/>
    <p:sldLayoutId id="2147484535" r:id="rId5"/>
    <p:sldLayoutId id="2147484536" r:id="rId6"/>
    <p:sldLayoutId id="2147484537" r:id="rId7"/>
    <p:sldLayoutId id="2147484538" r:id="rId8"/>
    <p:sldLayoutId id="2147484539" r:id="rId9"/>
    <p:sldLayoutId id="2147484540" r:id="rId10"/>
    <p:sldLayoutId id="2147484541" r:id="rId11"/>
    <p:sldLayoutId id="2147484542" r:id="rId12"/>
  </p:sldLayoutIdLst>
  <p:transition xmlns:p14="http://schemas.microsoft.com/office/powerpoint/2010/main"/>
  <p:timing>
    <p:tnLst>
      <p:par>
        <p:cTn xmlns:p14="http://schemas.microsoft.com/office/powerpoint/2010/main" id="1" dur="indefinite" restart="never" nodeType="tmRoot"/>
      </p:par>
    </p:tnLst>
  </p:timing>
  <p:hf hdr="0" ftr="0" dt="0"/>
  <p:txStyles>
    <p:titleStyle>
      <a:lvl1pPr algn="l" rtl="0" eaLnBrk="0" fontAlgn="base" hangingPunct="0">
        <a:spcBef>
          <a:spcPct val="0"/>
        </a:spcBef>
        <a:spcAft>
          <a:spcPct val="0"/>
        </a:spcAft>
        <a:defRPr sz="40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2pPr>
      <a:lvl3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3pPr>
      <a:lvl4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4pPr>
      <a:lvl5pPr algn="l" rtl="0" eaLnBrk="0" fontAlgn="base" hangingPunct="0">
        <a:spcBef>
          <a:spcPct val="0"/>
        </a:spcBef>
        <a:spcAft>
          <a:spcPct val="0"/>
        </a:spcAft>
        <a:defRPr sz="4000">
          <a:solidFill>
            <a:schemeClr val="tx2"/>
          </a:solidFill>
          <a:latin typeface="Garamond" pitchFamily="18" charset="0"/>
          <a:ea typeface="ＭＳ Ｐゴシック" charset="0"/>
          <a:cs typeface="ＭＳ Ｐゴシック"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charset="0"/>
        <a:buChar char="n"/>
        <a:defRPr sz="2400">
          <a:solidFill>
            <a:schemeClr val="tx1"/>
          </a:solidFill>
          <a:latin typeface="+mn-lt"/>
          <a:ea typeface="ＭＳ Ｐゴシック" charset="0"/>
          <a:cs typeface="ＭＳ Ｐゴシック" charset="0"/>
        </a:defRPr>
      </a:lvl1pPr>
      <a:lvl2pPr marL="669925" indent="-325438" algn="l" rtl="0" eaLnBrk="0" fontAlgn="base" hangingPunct="0">
        <a:spcBef>
          <a:spcPct val="20000"/>
        </a:spcBef>
        <a:spcAft>
          <a:spcPct val="0"/>
        </a:spcAft>
        <a:buClr>
          <a:schemeClr val="accent2"/>
        </a:buClr>
        <a:buSzPct val="60000"/>
        <a:buFont typeface="Wingdings" charset="0"/>
        <a:buChar char="q"/>
        <a:defRPr sz="2200">
          <a:solidFill>
            <a:schemeClr val="tx1"/>
          </a:solidFill>
          <a:latin typeface="+mn-lt"/>
          <a:ea typeface="ＭＳ Ｐゴシック" pitchFamily="-106" charset="-128"/>
        </a:defRPr>
      </a:lvl2pPr>
      <a:lvl3pPr marL="1022350" indent="-350838" algn="l" rtl="0" eaLnBrk="0" fontAlgn="base" hangingPunct="0">
        <a:spcBef>
          <a:spcPct val="20000"/>
        </a:spcBef>
        <a:spcAft>
          <a:spcPct val="0"/>
        </a:spcAft>
        <a:buClr>
          <a:schemeClr val="accent1"/>
        </a:buClr>
        <a:buSzPct val="65000"/>
        <a:buFont typeface="Wingdings" charset="0"/>
        <a:buChar char="n"/>
        <a:defRPr sz="2000">
          <a:solidFill>
            <a:schemeClr val="tx1"/>
          </a:solidFill>
          <a:latin typeface="+mn-lt"/>
          <a:ea typeface="ＭＳ Ｐゴシック" pitchFamily="-106" charset="-128"/>
        </a:defRPr>
      </a:lvl3pPr>
      <a:lvl4pPr marL="1339850" indent="-315913" algn="l" rtl="0" eaLnBrk="0" fontAlgn="base" hangingPunct="0">
        <a:spcBef>
          <a:spcPct val="20000"/>
        </a:spcBef>
        <a:spcAft>
          <a:spcPct val="0"/>
        </a:spcAft>
        <a:buClr>
          <a:schemeClr val="accent2"/>
        </a:buClr>
        <a:buSzPct val="70000"/>
        <a:buFont typeface="Wingdings" charset="0"/>
        <a:buChar char="q"/>
        <a:defRPr>
          <a:solidFill>
            <a:schemeClr val="tx1"/>
          </a:solidFill>
          <a:latin typeface="+mn-lt"/>
          <a:ea typeface="ＭＳ Ｐゴシック" pitchFamily="-106" charset="-128"/>
        </a:defRPr>
      </a:lvl4pPr>
      <a:lvl5pPr marL="1681163" indent="-339725" algn="l" rtl="0" eaLnBrk="0" fontAlgn="base" hangingPunct="0">
        <a:spcBef>
          <a:spcPct val="20000"/>
        </a:spcBef>
        <a:spcAft>
          <a:spcPct val="0"/>
        </a:spcAft>
        <a:buClr>
          <a:schemeClr val="accent1"/>
        </a:buClr>
        <a:buSzPct val="75000"/>
        <a:buFont typeface="Wingdings" charset="0"/>
        <a:buChar char="§"/>
        <a:defRPr sz="1600">
          <a:solidFill>
            <a:schemeClr val="tx1"/>
          </a:solidFill>
          <a:latin typeface="+mn-lt"/>
          <a:ea typeface="ＭＳ Ｐゴシック" pitchFamily="-106" charset="-128"/>
        </a:defRPr>
      </a:lvl5pPr>
      <a:lvl6pPr marL="21383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4" Type="http://schemas.openxmlformats.org/officeDocument/2006/relationships/chart" Target="../charts/chart4.xml"/><Relationship Id="rId1" Type="http://schemas.openxmlformats.org/officeDocument/2006/relationships/slideLayout" Target="../slideLayouts/slideLayout2.xml"/><Relationship Id="rId2"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4"/>
          <p:cNvSpPr>
            <a:spLocks noGrp="1" noChangeArrowheads="1"/>
          </p:cNvSpPr>
          <p:nvPr>
            <p:ph type="ctrTitle"/>
          </p:nvPr>
        </p:nvSpPr>
        <p:spPr>
          <a:xfrm>
            <a:off x="190500" y="1250950"/>
            <a:ext cx="8686800" cy="2178050"/>
          </a:xfrm>
        </p:spPr>
        <p:txBody>
          <a:bodyPr/>
          <a:lstStyle/>
          <a:p>
            <a:pPr algn="ctr" eaLnBrk="1" hangingPunct="1"/>
            <a:r>
              <a:rPr lang="en-US" sz="4000" dirty="0" smtClean="0">
                <a:latin typeface="Garamond" charset="0"/>
              </a:rPr>
              <a:t>ECE3056A</a:t>
            </a:r>
            <a:r>
              <a:rPr lang="en-US" sz="4000" dirty="0">
                <a:latin typeface="Garamond" charset="0"/>
              </a:rPr>
              <a:t/>
            </a:r>
            <a:br>
              <a:rPr lang="en-US" sz="4000" dirty="0">
                <a:latin typeface="Garamond" charset="0"/>
              </a:rPr>
            </a:br>
            <a:r>
              <a:rPr lang="en-US" sz="4000" dirty="0" smtClean="0">
                <a:latin typeface="Garamond" charset="0"/>
              </a:rPr>
              <a:t>Architecture, Concurrency, Energy</a:t>
            </a:r>
            <a:r>
              <a:rPr lang="en-US" sz="4000" dirty="0">
                <a:latin typeface="Garamond" charset="0"/>
              </a:rPr>
              <a:t/>
            </a:r>
            <a:br>
              <a:rPr lang="en-US" sz="4000" dirty="0">
                <a:latin typeface="Garamond" charset="0"/>
              </a:rPr>
            </a:br>
            <a:r>
              <a:rPr lang="en-US" sz="4000" dirty="0" smtClean="0">
                <a:latin typeface="Garamond" charset="0"/>
              </a:rPr>
              <a:t>Lecture: GPU Architectures</a:t>
            </a:r>
            <a:endParaRPr lang="en-US" sz="4000" dirty="0">
              <a:latin typeface="Garamond" charset="0"/>
            </a:endParaRPr>
          </a:p>
        </p:txBody>
      </p:sp>
      <p:sp>
        <p:nvSpPr>
          <p:cNvPr id="15362" name="Rectangle 5"/>
          <p:cNvSpPr>
            <a:spLocks noGrp="1" noChangeArrowheads="1"/>
          </p:cNvSpPr>
          <p:nvPr>
            <p:ph type="subTitle" idx="1"/>
          </p:nvPr>
        </p:nvSpPr>
        <p:spPr>
          <a:xfrm>
            <a:off x="685800" y="3581400"/>
            <a:ext cx="7848600" cy="2900363"/>
          </a:xfrm>
        </p:spPr>
        <p:txBody>
          <a:bodyPr/>
          <a:lstStyle/>
          <a:p>
            <a:pPr eaLnBrk="1" hangingPunct="1">
              <a:buFont typeface="Wingdings" charset="0"/>
              <a:buNone/>
            </a:pPr>
            <a:endParaRPr lang="en-US" i="1" dirty="0">
              <a:latin typeface="Tahoma" charset="0"/>
            </a:endParaRPr>
          </a:p>
          <a:p>
            <a:pPr eaLnBrk="1" hangingPunct="1">
              <a:buFont typeface="Wingdings" charset="0"/>
              <a:buNone/>
            </a:pPr>
            <a:endParaRPr lang="en-US" dirty="0">
              <a:latin typeface="Tahoma" charset="0"/>
            </a:endParaRPr>
          </a:p>
          <a:p>
            <a:pPr algn="r" eaLnBrk="1" hangingPunct="1">
              <a:buFont typeface="Wingdings" charset="0"/>
              <a:buNone/>
            </a:pPr>
            <a:endParaRPr lang="en-US" dirty="0" smtClean="0">
              <a:solidFill>
                <a:srgbClr val="003399"/>
              </a:solidFill>
              <a:latin typeface="Tahoma" charset="0"/>
            </a:endParaRPr>
          </a:p>
          <a:p>
            <a:pPr algn="r" eaLnBrk="1" hangingPunct="1">
              <a:buFont typeface="Wingdings" charset="0"/>
              <a:buNone/>
            </a:pPr>
            <a:endParaRPr lang="en-US" dirty="0">
              <a:solidFill>
                <a:srgbClr val="003399"/>
              </a:solidFill>
              <a:latin typeface="Tahoma" charset="0"/>
            </a:endParaRPr>
          </a:p>
          <a:p>
            <a:pPr algn="r" eaLnBrk="1" hangingPunct="1">
              <a:buFont typeface="Wingdings" charset="0"/>
              <a:buNone/>
            </a:pPr>
            <a:endParaRPr lang="en-US" sz="1600" dirty="0" smtClean="0">
              <a:solidFill>
                <a:srgbClr val="003399"/>
              </a:solidFill>
              <a:latin typeface="Tahoma" charset="0"/>
            </a:endParaRPr>
          </a:p>
          <a:p>
            <a:pPr algn="r" eaLnBrk="1" hangingPunct="1">
              <a:buFont typeface="Wingdings" charset="0"/>
              <a:buNone/>
            </a:pPr>
            <a:endParaRPr lang="en-US" sz="1600" dirty="0">
              <a:solidFill>
                <a:srgbClr val="003399"/>
              </a:solidFill>
              <a:latin typeface="Tahoma" charset="0"/>
            </a:endParaRPr>
          </a:p>
          <a:p>
            <a:pPr algn="r" eaLnBrk="1" hangingPunct="1">
              <a:buFont typeface="Wingdings" charset="0"/>
              <a:buNone/>
            </a:pPr>
            <a:r>
              <a:rPr lang="en-US" sz="1600" dirty="0" smtClean="0">
                <a:solidFill>
                  <a:srgbClr val="003399"/>
                </a:solidFill>
                <a:latin typeface="Tahoma" charset="0"/>
              </a:rPr>
              <a:t>Slides derived from Prof</a:t>
            </a:r>
            <a:r>
              <a:rPr lang="en-US" sz="1600" dirty="0">
                <a:solidFill>
                  <a:srgbClr val="003399"/>
                </a:solidFill>
                <a:latin typeface="Tahoma" charset="0"/>
              </a:rPr>
              <a:t>. </a:t>
            </a:r>
            <a:r>
              <a:rPr lang="en-US" sz="1600" dirty="0" err="1">
                <a:solidFill>
                  <a:srgbClr val="003399"/>
                </a:solidFill>
                <a:latin typeface="Tahoma" charset="0"/>
              </a:rPr>
              <a:t>Onur</a:t>
            </a:r>
            <a:r>
              <a:rPr lang="en-US" sz="1600" dirty="0">
                <a:solidFill>
                  <a:srgbClr val="003399"/>
                </a:solidFill>
                <a:latin typeface="Tahoma" charset="0"/>
              </a:rPr>
              <a:t> </a:t>
            </a:r>
            <a:r>
              <a:rPr lang="en-US" sz="1600" dirty="0" err="1" smtClean="0">
                <a:solidFill>
                  <a:srgbClr val="003399"/>
                </a:solidFill>
                <a:latin typeface="Tahoma" charset="0"/>
              </a:rPr>
              <a:t>Mutlu</a:t>
            </a:r>
            <a:r>
              <a:rPr lang="en-US" sz="1600" dirty="0" smtClean="0">
                <a:solidFill>
                  <a:srgbClr val="003399"/>
                </a:solidFill>
                <a:latin typeface="Tahoma" charset="0"/>
              </a:rPr>
              <a:t> (CMU)</a:t>
            </a:r>
            <a:endParaRPr lang="en-US" sz="1600" dirty="0">
              <a:solidFill>
                <a:srgbClr val="003399"/>
              </a:solidFill>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a:p>
            <a:pPr eaLnBrk="1" hangingPunct="1">
              <a:buFont typeface="Wingdings" charset="0"/>
              <a:buNone/>
            </a:pPr>
            <a:endParaRPr lang="en-US" dirty="0">
              <a:latin typeface="Tahoma"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4"/>
          <p:cNvSpPr>
            <a:spLocks noGrp="1" noChangeArrowheads="1"/>
          </p:cNvSpPr>
          <p:nvPr>
            <p:ph type="ctrTitle"/>
          </p:nvPr>
        </p:nvSpPr>
        <p:spPr>
          <a:xfrm>
            <a:off x="366713" y="1747838"/>
            <a:ext cx="8428037" cy="995362"/>
          </a:xfrm>
        </p:spPr>
        <p:txBody>
          <a:bodyPr/>
          <a:lstStyle/>
          <a:p>
            <a:pPr algn="ctr" eaLnBrk="1" hangingPunct="1"/>
            <a:r>
              <a:rPr lang="en-US" sz="4000">
                <a:latin typeface="Garamond" charset="0"/>
              </a:rPr>
              <a:t>Graphics Processing Units</a:t>
            </a:r>
            <a:br>
              <a:rPr lang="en-US" sz="4000">
                <a:latin typeface="Garamond" charset="0"/>
              </a:rPr>
            </a:br>
            <a:r>
              <a:rPr lang="en-US" sz="3600">
                <a:latin typeface="Garamond" charset="0"/>
              </a:rPr>
              <a:t>SIMD not Exposed to Programmer (SIMT)</a:t>
            </a:r>
          </a:p>
        </p:txBody>
      </p:sp>
      <p:sp>
        <p:nvSpPr>
          <p:cNvPr id="107522" name="Rectangle 5"/>
          <p:cNvSpPr>
            <a:spLocks noGrp="1" noChangeArrowheads="1"/>
          </p:cNvSpPr>
          <p:nvPr>
            <p:ph type="subTitle" idx="1"/>
          </p:nvPr>
        </p:nvSpPr>
        <p:spPr>
          <a:xfrm>
            <a:off x="304800" y="3581400"/>
            <a:ext cx="84582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8388107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a:latin typeface="Garamond" charset="0"/>
              </a:rPr>
              <a:t>High-Level View of a GPU</a:t>
            </a:r>
          </a:p>
        </p:txBody>
      </p:sp>
      <p:sp>
        <p:nvSpPr>
          <p:cNvPr id="109570" name="Content Placeholder 2"/>
          <p:cNvSpPr>
            <a:spLocks noGrp="1"/>
          </p:cNvSpPr>
          <p:nvPr>
            <p:ph idx="1"/>
          </p:nvPr>
        </p:nvSpPr>
        <p:spPr>
          <a:xfrm>
            <a:off x="228600" y="996950"/>
            <a:ext cx="8610600" cy="5194300"/>
          </a:xfrm>
        </p:spPr>
        <p:txBody>
          <a:bodyPr/>
          <a:lstStyle/>
          <a:p>
            <a:endParaRPr lang="en-US">
              <a:latin typeface="Tahoma" charset="0"/>
            </a:endParaRPr>
          </a:p>
        </p:txBody>
      </p:sp>
      <p:sp>
        <p:nvSpPr>
          <p:cNvPr id="109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414D1A-6DC7-F64E-BE20-35D342762982}" type="slidenum">
              <a:rPr lang="en-US" sz="1600">
                <a:latin typeface="Garamond" charset="0"/>
              </a:rPr>
              <a:pPr eaLnBrk="1" hangingPunct="1"/>
              <a:t>11</a:t>
            </a:fld>
            <a:endParaRPr lang="en-US" sz="1600">
              <a:latin typeface="Garamond" charset="0"/>
            </a:endParaRPr>
          </a:p>
        </p:txBody>
      </p:sp>
      <p:pic>
        <p:nvPicPr>
          <p:cNvPr id="10957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900" y="952500"/>
            <a:ext cx="8966200" cy="552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39242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a:lstStyle/>
          <a:p>
            <a:r>
              <a:rPr lang="en-US">
                <a:latin typeface="Garamond" charset="0"/>
              </a:rPr>
              <a:t>Concept of “</a:t>
            </a:r>
            <a:r>
              <a:rPr lang="en-US" altLang="ja-JP">
                <a:latin typeface="Garamond" charset="0"/>
              </a:rPr>
              <a:t>Thread Warps” and SIMT</a:t>
            </a:r>
            <a:endParaRPr lang="en-US">
              <a:latin typeface="Garamond" charset="0"/>
            </a:endParaRPr>
          </a:p>
        </p:txBody>
      </p:sp>
      <p:sp>
        <p:nvSpPr>
          <p:cNvPr id="110594" name="Content Placeholder 2"/>
          <p:cNvSpPr>
            <a:spLocks noGrp="1"/>
          </p:cNvSpPr>
          <p:nvPr>
            <p:ph idx="1"/>
          </p:nvPr>
        </p:nvSpPr>
        <p:spPr>
          <a:xfrm>
            <a:off x="228600" y="996950"/>
            <a:ext cx="8610600" cy="5194300"/>
          </a:xfrm>
        </p:spPr>
        <p:txBody>
          <a:bodyPr/>
          <a:lstStyle/>
          <a:p>
            <a:r>
              <a:rPr lang="en-US">
                <a:latin typeface="Tahoma" charset="0"/>
              </a:rPr>
              <a:t>Warp: A set of threads that execute the same instruction (on different data elements) </a:t>
            </a:r>
            <a:r>
              <a:rPr lang="en-US">
                <a:latin typeface="Tahoma" charset="0"/>
                <a:sym typeface="Wingdings" charset="0"/>
              </a:rPr>
              <a:t> SIMT (Nvidia-speak)</a:t>
            </a:r>
            <a:endParaRPr lang="en-US">
              <a:latin typeface="Tahoma" charset="0"/>
            </a:endParaRPr>
          </a:p>
          <a:p>
            <a:r>
              <a:rPr lang="en-CA" altLang="ja-JP">
                <a:latin typeface="Arial  " charset="0"/>
              </a:rPr>
              <a:t>All threads run the same kernel</a:t>
            </a:r>
          </a:p>
          <a:p>
            <a:r>
              <a:rPr lang="en-US" sz="1800">
                <a:latin typeface="Tahoma" charset="0"/>
              </a:rPr>
              <a:t>Warp: The threads that run lengthwise in a woven fabric …</a:t>
            </a:r>
            <a:endParaRPr lang="en-CA" altLang="ja-JP" sz="1800">
              <a:latin typeface="Arial  " charset="0"/>
            </a:endParaRPr>
          </a:p>
          <a:p>
            <a:endParaRPr lang="en-US">
              <a:latin typeface="Tahoma" charset="0"/>
            </a:endParaRPr>
          </a:p>
          <a:p>
            <a:endParaRPr lang="en-US">
              <a:latin typeface="Tahoma" charset="0"/>
            </a:endParaRPr>
          </a:p>
        </p:txBody>
      </p:sp>
      <p:sp>
        <p:nvSpPr>
          <p:cNvPr id="1105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45729A92-5559-FA47-B5BD-7219E850410F}" type="slidenum">
              <a:rPr lang="en-US" sz="1600">
                <a:latin typeface="Garamond" charset="0"/>
              </a:rPr>
              <a:pPr eaLnBrk="1" hangingPunct="1"/>
              <a:t>12</a:t>
            </a:fld>
            <a:endParaRPr lang="en-US" sz="1600">
              <a:latin typeface="Garamond" charset="0"/>
            </a:endParaRPr>
          </a:p>
        </p:txBody>
      </p:sp>
      <p:sp>
        <p:nvSpPr>
          <p:cNvPr id="110596" name="AutoShape 25"/>
          <p:cNvSpPr>
            <a:spLocks noChangeAspect="1" noChangeArrowheads="1" noTextEdit="1"/>
          </p:cNvSpPr>
          <p:nvPr/>
        </p:nvSpPr>
        <p:spPr bwMode="auto">
          <a:xfrm>
            <a:off x="500063" y="2535238"/>
            <a:ext cx="8193087" cy="234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7" name="Rectangle 27"/>
          <p:cNvSpPr>
            <a:spLocks noChangeArrowheads="1"/>
          </p:cNvSpPr>
          <p:nvPr/>
        </p:nvSpPr>
        <p:spPr bwMode="auto">
          <a:xfrm>
            <a:off x="6019800" y="2568575"/>
            <a:ext cx="2640013" cy="16271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598" name="Rectangle 28"/>
          <p:cNvSpPr>
            <a:spLocks noChangeArrowheads="1"/>
          </p:cNvSpPr>
          <p:nvPr/>
        </p:nvSpPr>
        <p:spPr bwMode="auto">
          <a:xfrm>
            <a:off x="6019800" y="2568575"/>
            <a:ext cx="2640013" cy="1627188"/>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599" name="Rectangle 29"/>
          <p:cNvSpPr>
            <a:spLocks noChangeArrowheads="1"/>
          </p:cNvSpPr>
          <p:nvPr/>
        </p:nvSpPr>
        <p:spPr bwMode="auto">
          <a:xfrm>
            <a:off x="6221413" y="2773363"/>
            <a:ext cx="2235200" cy="304800"/>
          </a:xfrm>
          <a:prstGeom prst="rect">
            <a:avLst/>
          </a:prstGeom>
          <a:solidFill>
            <a:srgbClr val="FFB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00" name="Rectangle 30"/>
          <p:cNvSpPr>
            <a:spLocks noChangeArrowheads="1"/>
          </p:cNvSpPr>
          <p:nvPr/>
        </p:nvSpPr>
        <p:spPr bwMode="auto">
          <a:xfrm>
            <a:off x="6221413" y="2773363"/>
            <a:ext cx="2235200" cy="3048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1" name="Rectangle 31"/>
          <p:cNvSpPr>
            <a:spLocks noChangeArrowheads="1"/>
          </p:cNvSpPr>
          <p:nvPr/>
        </p:nvSpPr>
        <p:spPr bwMode="auto">
          <a:xfrm>
            <a:off x="6435725" y="2763838"/>
            <a:ext cx="1866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Warp 3</a:t>
            </a:r>
            <a:endParaRPr lang="en-US"/>
          </a:p>
        </p:txBody>
      </p:sp>
      <p:sp>
        <p:nvSpPr>
          <p:cNvPr id="110602" name="Rectangle 32"/>
          <p:cNvSpPr>
            <a:spLocks noChangeArrowheads="1"/>
          </p:cNvSpPr>
          <p:nvPr/>
        </p:nvSpPr>
        <p:spPr bwMode="auto">
          <a:xfrm>
            <a:off x="6221413" y="3078163"/>
            <a:ext cx="2235200" cy="303212"/>
          </a:xfrm>
          <a:prstGeom prst="rect">
            <a:avLst/>
          </a:prstGeom>
          <a:solidFill>
            <a:srgbClr val="F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03" name="Rectangle 33"/>
          <p:cNvSpPr>
            <a:spLocks noChangeArrowheads="1"/>
          </p:cNvSpPr>
          <p:nvPr/>
        </p:nvSpPr>
        <p:spPr bwMode="auto">
          <a:xfrm>
            <a:off x="6221413" y="3078163"/>
            <a:ext cx="2235200" cy="303212"/>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4" name="Rectangle 34"/>
          <p:cNvSpPr>
            <a:spLocks noChangeArrowheads="1"/>
          </p:cNvSpPr>
          <p:nvPr/>
        </p:nvSpPr>
        <p:spPr bwMode="auto">
          <a:xfrm>
            <a:off x="6435725" y="3059113"/>
            <a:ext cx="186690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Warp 8</a:t>
            </a:r>
            <a:endParaRPr lang="en-US"/>
          </a:p>
        </p:txBody>
      </p:sp>
      <p:sp>
        <p:nvSpPr>
          <p:cNvPr id="110605" name="Freeform 35"/>
          <p:cNvSpPr>
            <a:spLocks/>
          </p:cNvSpPr>
          <p:nvPr/>
        </p:nvSpPr>
        <p:spPr bwMode="auto">
          <a:xfrm>
            <a:off x="7315200" y="3433763"/>
            <a:ext cx="49213" cy="50800"/>
          </a:xfrm>
          <a:custGeom>
            <a:avLst/>
            <a:gdLst>
              <a:gd name="T0" fmla="*/ 0 w 49"/>
              <a:gd name="T1" fmla="*/ 2147483647 h 50"/>
              <a:gd name="T2" fmla="*/ 2147483647 w 49"/>
              <a:gd name="T3" fmla="*/ 0 h 50"/>
              <a:gd name="T4" fmla="*/ 2147483647 w 49"/>
              <a:gd name="T5" fmla="*/ 2147483647 h 50"/>
              <a:gd name="T6" fmla="*/ 2147483647 w 49"/>
              <a:gd name="T7" fmla="*/ 2147483647 h 50"/>
              <a:gd name="T8" fmla="*/ 2147483647 w 49"/>
              <a:gd name="T9" fmla="*/ 2147483647 h 50"/>
              <a:gd name="T10" fmla="*/ 0 w 49"/>
              <a:gd name="T11" fmla="*/ 2147483647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0606" name="Freeform 36"/>
          <p:cNvSpPr>
            <a:spLocks/>
          </p:cNvSpPr>
          <p:nvPr/>
        </p:nvSpPr>
        <p:spPr bwMode="auto">
          <a:xfrm>
            <a:off x="7315200" y="3433763"/>
            <a:ext cx="49213" cy="50800"/>
          </a:xfrm>
          <a:custGeom>
            <a:avLst/>
            <a:gdLst>
              <a:gd name="T0" fmla="*/ 0 w 31"/>
              <a:gd name="T1" fmla="*/ 2147483647 h 32"/>
              <a:gd name="T2" fmla="*/ 2147483647 w 31"/>
              <a:gd name="T3" fmla="*/ 0 h 32"/>
              <a:gd name="T4" fmla="*/ 2147483647 w 31"/>
              <a:gd name="T5" fmla="*/ 2147483647 h 32"/>
              <a:gd name="T6" fmla="*/ 2147483647 w 31"/>
              <a:gd name="T7" fmla="*/ 2147483647 h 32"/>
              <a:gd name="T8" fmla="*/ 2147483647 w 31"/>
              <a:gd name="T9" fmla="*/ 2147483647 h 32"/>
              <a:gd name="T10" fmla="*/ 0 w 31"/>
              <a:gd name="T11" fmla="*/ 2147483647 h 32"/>
              <a:gd name="T12" fmla="*/ 0 60000 65536"/>
              <a:gd name="T13" fmla="*/ 0 60000 65536"/>
              <a:gd name="T14" fmla="*/ 0 60000 65536"/>
              <a:gd name="T15" fmla="*/ 0 60000 65536"/>
              <a:gd name="T16" fmla="*/ 0 60000 65536"/>
              <a:gd name="T17" fmla="*/ 0 60000 65536"/>
              <a:gd name="T18" fmla="*/ 0 w 31"/>
              <a:gd name="T19" fmla="*/ 0 h 32"/>
              <a:gd name="T20" fmla="*/ 31 w 3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1" h="32">
                <a:moveTo>
                  <a:pt x="0" y="16"/>
                </a:moveTo>
                <a:cubicBezTo>
                  <a:pt x="0" y="7"/>
                  <a:pt x="7" y="0"/>
                  <a:pt x="15" y="0"/>
                </a:cubicBezTo>
                <a:cubicBezTo>
                  <a:pt x="24" y="0"/>
                  <a:pt x="31" y="7"/>
                  <a:pt x="31" y="16"/>
                </a:cubicBezTo>
                <a:cubicBezTo>
                  <a:pt x="31" y="16"/>
                  <a:pt x="31" y="16"/>
                  <a:pt x="31" y="16"/>
                </a:cubicBezTo>
                <a:cubicBezTo>
                  <a:pt x="31" y="25"/>
                  <a:pt x="24" y="32"/>
                  <a:pt x="15"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7" name="Freeform 37"/>
          <p:cNvSpPr>
            <a:spLocks/>
          </p:cNvSpPr>
          <p:nvPr/>
        </p:nvSpPr>
        <p:spPr bwMode="auto">
          <a:xfrm>
            <a:off x="7315200" y="3533775"/>
            <a:ext cx="49213" cy="52388"/>
          </a:xfrm>
          <a:custGeom>
            <a:avLst/>
            <a:gdLst>
              <a:gd name="T0" fmla="*/ 0 w 49"/>
              <a:gd name="T1" fmla="*/ 2147483647 h 50"/>
              <a:gd name="T2" fmla="*/ 2147483647 w 49"/>
              <a:gd name="T3" fmla="*/ 0 h 50"/>
              <a:gd name="T4" fmla="*/ 2147483647 w 49"/>
              <a:gd name="T5" fmla="*/ 2147483647 h 50"/>
              <a:gd name="T6" fmla="*/ 2147483647 w 49"/>
              <a:gd name="T7" fmla="*/ 2147483647 h 50"/>
              <a:gd name="T8" fmla="*/ 2147483647 w 49"/>
              <a:gd name="T9" fmla="*/ 2147483647 h 50"/>
              <a:gd name="T10" fmla="*/ 0 w 49"/>
              <a:gd name="T11" fmla="*/ 2147483647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4" y="0"/>
                </a:cubicBezTo>
                <a:cubicBezTo>
                  <a:pt x="38" y="0"/>
                  <a:pt x="49" y="12"/>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0608" name="Freeform 38"/>
          <p:cNvSpPr>
            <a:spLocks/>
          </p:cNvSpPr>
          <p:nvPr/>
        </p:nvSpPr>
        <p:spPr bwMode="auto">
          <a:xfrm>
            <a:off x="7315200" y="3533775"/>
            <a:ext cx="49213" cy="52388"/>
          </a:xfrm>
          <a:custGeom>
            <a:avLst/>
            <a:gdLst>
              <a:gd name="T0" fmla="*/ 0 w 31"/>
              <a:gd name="T1" fmla="*/ 2147483647 h 33"/>
              <a:gd name="T2" fmla="*/ 2147483647 w 31"/>
              <a:gd name="T3" fmla="*/ 0 h 33"/>
              <a:gd name="T4" fmla="*/ 2147483647 w 31"/>
              <a:gd name="T5" fmla="*/ 2147483647 h 33"/>
              <a:gd name="T6" fmla="*/ 2147483647 w 31"/>
              <a:gd name="T7" fmla="*/ 2147483647 h 33"/>
              <a:gd name="T8" fmla="*/ 2147483647 w 31"/>
              <a:gd name="T9" fmla="*/ 2147483647 h 33"/>
              <a:gd name="T10" fmla="*/ 0 w 31"/>
              <a:gd name="T11" fmla="*/ 2147483647 h 33"/>
              <a:gd name="T12" fmla="*/ 0 60000 65536"/>
              <a:gd name="T13" fmla="*/ 0 60000 65536"/>
              <a:gd name="T14" fmla="*/ 0 60000 65536"/>
              <a:gd name="T15" fmla="*/ 0 60000 65536"/>
              <a:gd name="T16" fmla="*/ 0 60000 65536"/>
              <a:gd name="T17" fmla="*/ 0 60000 65536"/>
              <a:gd name="T18" fmla="*/ 0 w 31"/>
              <a:gd name="T19" fmla="*/ 0 h 33"/>
              <a:gd name="T20" fmla="*/ 31 w 31"/>
              <a:gd name="T21" fmla="*/ 33 h 33"/>
            </a:gdLst>
            <a:ahLst/>
            <a:cxnLst>
              <a:cxn ang="T12">
                <a:pos x="T0" y="T1"/>
              </a:cxn>
              <a:cxn ang="T13">
                <a:pos x="T2" y="T3"/>
              </a:cxn>
              <a:cxn ang="T14">
                <a:pos x="T4" y="T5"/>
              </a:cxn>
              <a:cxn ang="T15">
                <a:pos x="T6" y="T7"/>
              </a:cxn>
              <a:cxn ang="T16">
                <a:pos x="T8" y="T9"/>
              </a:cxn>
              <a:cxn ang="T17">
                <a:pos x="T10" y="T11"/>
              </a:cxn>
            </a:cxnLst>
            <a:rect l="T18" t="T19" r="T20" b="T21"/>
            <a:pathLst>
              <a:path w="31" h="33">
                <a:moveTo>
                  <a:pt x="0" y="17"/>
                </a:moveTo>
                <a:cubicBezTo>
                  <a:pt x="0" y="8"/>
                  <a:pt x="7" y="0"/>
                  <a:pt x="15" y="0"/>
                </a:cubicBezTo>
                <a:cubicBezTo>
                  <a:pt x="24" y="0"/>
                  <a:pt x="31" y="8"/>
                  <a:pt x="31" y="17"/>
                </a:cubicBezTo>
                <a:cubicBezTo>
                  <a:pt x="31" y="17"/>
                  <a:pt x="31" y="17"/>
                  <a:pt x="31" y="17"/>
                </a:cubicBezTo>
                <a:cubicBezTo>
                  <a:pt x="31" y="26"/>
                  <a:pt x="24" y="33"/>
                  <a:pt x="15" y="33"/>
                </a:cubicBezTo>
                <a:cubicBezTo>
                  <a:pt x="7" y="33"/>
                  <a:pt x="0" y="26"/>
                  <a:pt x="0" y="17"/>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09" name="Freeform 39"/>
          <p:cNvSpPr>
            <a:spLocks/>
          </p:cNvSpPr>
          <p:nvPr/>
        </p:nvSpPr>
        <p:spPr bwMode="auto">
          <a:xfrm>
            <a:off x="7315200" y="3636963"/>
            <a:ext cx="49213" cy="50800"/>
          </a:xfrm>
          <a:custGeom>
            <a:avLst/>
            <a:gdLst>
              <a:gd name="T0" fmla="*/ 0 w 49"/>
              <a:gd name="T1" fmla="*/ 2147483647 h 49"/>
              <a:gd name="T2" fmla="*/ 2147483647 w 49"/>
              <a:gd name="T3" fmla="*/ 0 h 49"/>
              <a:gd name="T4" fmla="*/ 2147483647 w 49"/>
              <a:gd name="T5" fmla="*/ 2147483647 h 49"/>
              <a:gd name="T6" fmla="*/ 2147483647 w 49"/>
              <a:gd name="T7" fmla="*/ 2147483647 h 49"/>
              <a:gd name="T8" fmla="*/ 2147483647 w 49"/>
              <a:gd name="T9" fmla="*/ 2147483647 h 49"/>
              <a:gd name="T10" fmla="*/ 0 w 49"/>
              <a:gd name="T11" fmla="*/ 2147483647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10" name="Freeform 40"/>
          <p:cNvSpPr>
            <a:spLocks/>
          </p:cNvSpPr>
          <p:nvPr/>
        </p:nvSpPr>
        <p:spPr bwMode="auto">
          <a:xfrm>
            <a:off x="7315200" y="3636963"/>
            <a:ext cx="49213" cy="50800"/>
          </a:xfrm>
          <a:custGeom>
            <a:avLst/>
            <a:gdLst>
              <a:gd name="T0" fmla="*/ 0 w 31"/>
              <a:gd name="T1" fmla="*/ 2147483647 h 32"/>
              <a:gd name="T2" fmla="*/ 2147483647 w 31"/>
              <a:gd name="T3" fmla="*/ 0 h 32"/>
              <a:gd name="T4" fmla="*/ 2147483647 w 31"/>
              <a:gd name="T5" fmla="*/ 2147483647 h 32"/>
              <a:gd name="T6" fmla="*/ 2147483647 w 31"/>
              <a:gd name="T7" fmla="*/ 2147483647 h 32"/>
              <a:gd name="T8" fmla="*/ 2147483647 w 31"/>
              <a:gd name="T9" fmla="*/ 2147483647 h 32"/>
              <a:gd name="T10" fmla="*/ 0 w 31"/>
              <a:gd name="T11" fmla="*/ 2147483647 h 32"/>
              <a:gd name="T12" fmla="*/ 0 60000 65536"/>
              <a:gd name="T13" fmla="*/ 0 60000 65536"/>
              <a:gd name="T14" fmla="*/ 0 60000 65536"/>
              <a:gd name="T15" fmla="*/ 0 60000 65536"/>
              <a:gd name="T16" fmla="*/ 0 60000 65536"/>
              <a:gd name="T17" fmla="*/ 0 60000 65536"/>
              <a:gd name="T18" fmla="*/ 0 w 31"/>
              <a:gd name="T19" fmla="*/ 0 h 32"/>
              <a:gd name="T20" fmla="*/ 31 w 31"/>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1" h="32">
                <a:moveTo>
                  <a:pt x="0" y="16"/>
                </a:moveTo>
                <a:cubicBezTo>
                  <a:pt x="0" y="7"/>
                  <a:pt x="7" y="0"/>
                  <a:pt x="15" y="0"/>
                </a:cubicBezTo>
                <a:cubicBezTo>
                  <a:pt x="24" y="0"/>
                  <a:pt x="31" y="7"/>
                  <a:pt x="31" y="16"/>
                </a:cubicBezTo>
                <a:cubicBezTo>
                  <a:pt x="31" y="16"/>
                  <a:pt x="31" y="16"/>
                  <a:pt x="31" y="16"/>
                </a:cubicBezTo>
                <a:cubicBezTo>
                  <a:pt x="31" y="24"/>
                  <a:pt x="24" y="32"/>
                  <a:pt x="15" y="32"/>
                </a:cubicBezTo>
                <a:cubicBezTo>
                  <a:pt x="7" y="32"/>
                  <a:pt x="0" y="24"/>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11" name="Line 41"/>
          <p:cNvSpPr>
            <a:spLocks noChangeShapeType="1"/>
          </p:cNvSpPr>
          <p:nvPr/>
        </p:nvSpPr>
        <p:spPr bwMode="auto">
          <a:xfrm>
            <a:off x="7339013" y="4043363"/>
            <a:ext cx="0" cy="222250"/>
          </a:xfrm>
          <a:prstGeom prst="line">
            <a:avLst/>
          </a:prstGeom>
          <a:noFill/>
          <a:ln w="26988"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0612" name="Freeform 42"/>
          <p:cNvSpPr>
            <a:spLocks/>
          </p:cNvSpPr>
          <p:nvPr/>
        </p:nvSpPr>
        <p:spPr bwMode="auto">
          <a:xfrm>
            <a:off x="7254875" y="4224338"/>
            <a:ext cx="168275" cy="168275"/>
          </a:xfrm>
          <a:custGeom>
            <a:avLst/>
            <a:gdLst>
              <a:gd name="T0" fmla="*/ 2147483647 w 164"/>
              <a:gd name="T1" fmla="*/ 2147483647 h 164"/>
              <a:gd name="T2" fmla="*/ 0 w 164"/>
              <a:gd name="T3" fmla="*/ 0 h 164"/>
              <a:gd name="T4" fmla="*/ 2147483647 w 164"/>
              <a:gd name="T5" fmla="*/ 0 h 164"/>
              <a:gd name="T6" fmla="*/ 2147483647 w 164"/>
              <a:gd name="T7" fmla="*/ 0 h 164"/>
              <a:gd name="T8" fmla="*/ 2147483647 w 164"/>
              <a:gd name="T9" fmla="*/ 2147483647 h 164"/>
              <a:gd name="T10" fmla="*/ 0 60000 65536"/>
              <a:gd name="T11" fmla="*/ 0 60000 65536"/>
              <a:gd name="T12" fmla="*/ 0 60000 65536"/>
              <a:gd name="T13" fmla="*/ 0 60000 65536"/>
              <a:gd name="T14" fmla="*/ 0 60000 65536"/>
              <a:gd name="T15" fmla="*/ 0 w 164"/>
              <a:gd name="T16" fmla="*/ 0 h 164"/>
              <a:gd name="T17" fmla="*/ 164 w 164"/>
              <a:gd name="T18" fmla="*/ 164 h 164"/>
            </a:gdLst>
            <a:ahLst/>
            <a:cxnLst>
              <a:cxn ang="T10">
                <a:pos x="T0" y="T1"/>
              </a:cxn>
              <a:cxn ang="T11">
                <a:pos x="T2" y="T3"/>
              </a:cxn>
              <a:cxn ang="T12">
                <a:pos x="T4" y="T5"/>
              </a:cxn>
              <a:cxn ang="T13">
                <a:pos x="T6" y="T7"/>
              </a:cxn>
              <a:cxn ang="T14">
                <a:pos x="T8" y="T9"/>
              </a:cxn>
            </a:cxnLst>
            <a:rect l="T15" t="T16" r="T17" b="T18"/>
            <a:pathLst>
              <a:path w="164" h="164">
                <a:moveTo>
                  <a:pt x="82" y="164"/>
                </a:moveTo>
                <a:lnTo>
                  <a:pt x="0" y="0"/>
                </a:lnTo>
                <a:cubicBezTo>
                  <a:pt x="52" y="26"/>
                  <a:pt x="113" y="26"/>
                  <a:pt x="164" y="0"/>
                </a:cubicBezTo>
                <a:lnTo>
                  <a:pt x="82" y="164"/>
                </a:lnTo>
                <a:close/>
              </a:path>
            </a:pathLst>
          </a:custGeom>
          <a:solidFill>
            <a:srgbClr val="000000"/>
          </a:solidFill>
          <a:ln w="0">
            <a:solidFill>
              <a:srgbClr val="000000"/>
            </a:solidFill>
            <a:round/>
            <a:headEnd/>
            <a:tailEnd/>
          </a:ln>
        </p:spPr>
        <p:txBody>
          <a:bodyPr/>
          <a:lstStyle/>
          <a:p>
            <a:endParaRPr lang="en-US"/>
          </a:p>
        </p:txBody>
      </p:sp>
      <p:sp>
        <p:nvSpPr>
          <p:cNvPr id="110613" name="Rectangle 43"/>
          <p:cNvSpPr>
            <a:spLocks noChangeArrowheads="1"/>
          </p:cNvSpPr>
          <p:nvPr/>
        </p:nvSpPr>
        <p:spPr bwMode="auto">
          <a:xfrm>
            <a:off x="6221413" y="3738563"/>
            <a:ext cx="2235200" cy="30480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14" name="Rectangle 44"/>
          <p:cNvSpPr>
            <a:spLocks noChangeArrowheads="1"/>
          </p:cNvSpPr>
          <p:nvPr/>
        </p:nvSpPr>
        <p:spPr bwMode="auto">
          <a:xfrm>
            <a:off x="6221413" y="3738563"/>
            <a:ext cx="2235200" cy="3048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15" name="Rectangle 45"/>
          <p:cNvSpPr>
            <a:spLocks noChangeArrowheads="1"/>
          </p:cNvSpPr>
          <p:nvPr/>
        </p:nvSpPr>
        <p:spPr bwMode="auto">
          <a:xfrm>
            <a:off x="6435725" y="3730625"/>
            <a:ext cx="18669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Warp 7</a:t>
            </a:r>
            <a:endParaRPr lang="en-US"/>
          </a:p>
        </p:txBody>
      </p:sp>
      <p:sp>
        <p:nvSpPr>
          <p:cNvPr id="110616" name="Freeform 46"/>
          <p:cNvSpPr>
            <a:spLocks noEditPoints="1"/>
          </p:cNvSpPr>
          <p:nvPr/>
        </p:nvSpPr>
        <p:spPr bwMode="auto">
          <a:xfrm>
            <a:off x="4997450" y="2763838"/>
            <a:ext cx="1233488" cy="512762"/>
          </a:xfrm>
          <a:custGeom>
            <a:avLst/>
            <a:gdLst>
              <a:gd name="T0" fmla="*/ 2147483647 w 1204"/>
              <a:gd name="T1" fmla="*/ 2147483647 h 501"/>
              <a:gd name="T2" fmla="*/ 2147483647 w 1204"/>
              <a:gd name="T3" fmla="*/ 2147483647 h 501"/>
              <a:gd name="T4" fmla="*/ 2147483647 w 1204"/>
              <a:gd name="T5" fmla="*/ 2147483647 h 501"/>
              <a:gd name="T6" fmla="*/ 2147483647 w 1204"/>
              <a:gd name="T7" fmla="*/ 2147483647 h 501"/>
              <a:gd name="T8" fmla="*/ 2147483647 w 1204"/>
              <a:gd name="T9" fmla="*/ 2147483647 h 501"/>
              <a:gd name="T10" fmla="*/ 2147483647 w 1204"/>
              <a:gd name="T11" fmla="*/ 2147483647 h 501"/>
              <a:gd name="T12" fmla="*/ 2147483647 w 1204"/>
              <a:gd name="T13" fmla="*/ 2147483647 h 501"/>
              <a:gd name="T14" fmla="*/ 2147483647 w 1204"/>
              <a:gd name="T15" fmla="*/ 2147483647 h 501"/>
              <a:gd name="T16" fmla="*/ 2147483647 w 1204"/>
              <a:gd name="T17" fmla="*/ 2147483647 h 501"/>
              <a:gd name="T18" fmla="*/ 2147483647 w 1204"/>
              <a:gd name="T19" fmla="*/ 2147483647 h 501"/>
              <a:gd name="T20" fmla="*/ 2147483647 w 1204"/>
              <a:gd name="T21" fmla="*/ 2147483647 h 501"/>
              <a:gd name="T22" fmla="*/ 2147483647 w 1204"/>
              <a:gd name="T23" fmla="*/ 2147483647 h 501"/>
              <a:gd name="T24" fmla="*/ 2147483647 w 1204"/>
              <a:gd name="T25" fmla="*/ 2147483647 h 501"/>
              <a:gd name="T26" fmla="*/ 2147483647 w 1204"/>
              <a:gd name="T27" fmla="*/ 2147483647 h 501"/>
              <a:gd name="T28" fmla="*/ 2147483647 w 1204"/>
              <a:gd name="T29" fmla="*/ 2147483647 h 501"/>
              <a:gd name="T30" fmla="*/ 2147483647 w 1204"/>
              <a:gd name="T31" fmla="*/ 2147483647 h 501"/>
              <a:gd name="T32" fmla="*/ 2147483647 w 1204"/>
              <a:gd name="T33" fmla="*/ 2147483647 h 501"/>
              <a:gd name="T34" fmla="*/ 2147483647 w 1204"/>
              <a:gd name="T35" fmla="*/ 2147483647 h 501"/>
              <a:gd name="T36" fmla="*/ 2147483647 w 1204"/>
              <a:gd name="T37" fmla="*/ 2147483647 h 501"/>
              <a:gd name="T38" fmla="*/ 2147483647 w 1204"/>
              <a:gd name="T39" fmla="*/ 2147483647 h 501"/>
              <a:gd name="T40" fmla="*/ 2147483647 w 1204"/>
              <a:gd name="T41" fmla="*/ 2147483647 h 501"/>
              <a:gd name="T42" fmla="*/ 2147483647 w 1204"/>
              <a:gd name="T43" fmla="*/ 2147483647 h 501"/>
              <a:gd name="T44" fmla="*/ 2147483647 w 1204"/>
              <a:gd name="T45" fmla="*/ 2147483647 h 501"/>
              <a:gd name="T46" fmla="*/ 2147483647 w 1204"/>
              <a:gd name="T47" fmla="*/ 2147483647 h 501"/>
              <a:gd name="T48" fmla="*/ 2147483647 w 1204"/>
              <a:gd name="T49" fmla="*/ 2147483647 h 501"/>
              <a:gd name="T50" fmla="*/ 2147483647 w 1204"/>
              <a:gd name="T51" fmla="*/ 2147483647 h 501"/>
              <a:gd name="T52" fmla="*/ 2147483647 w 1204"/>
              <a:gd name="T53" fmla="*/ 2147483647 h 501"/>
              <a:gd name="T54" fmla="*/ 2147483647 w 1204"/>
              <a:gd name="T55" fmla="*/ 2147483647 h 501"/>
              <a:gd name="T56" fmla="*/ 2147483647 w 1204"/>
              <a:gd name="T57" fmla="*/ 2147483647 h 501"/>
              <a:gd name="T58" fmla="*/ 2147483647 w 1204"/>
              <a:gd name="T59" fmla="*/ 2147483647 h 501"/>
              <a:gd name="T60" fmla="*/ 2147483647 w 1204"/>
              <a:gd name="T61" fmla="*/ 2147483647 h 501"/>
              <a:gd name="T62" fmla="*/ 2147483647 w 1204"/>
              <a:gd name="T63" fmla="*/ 2147483647 h 501"/>
              <a:gd name="T64" fmla="*/ 2147483647 w 1204"/>
              <a:gd name="T65" fmla="*/ 2147483647 h 501"/>
              <a:gd name="T66" fmla="*/ 2147483647 w 1204"/>
              <a:gd name="T67" fmla="*/ 2147483647 h 501"/>
              <a:gd name="T68" fmla="*/ 2147483647 w 1204"/>
              <a:gd name="T69" fmla="*/ 2147483647 h 5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4"/>
              <a:gd name="T106" fmla="*/ 0 h 501"/>
              <a:gd name="T107" fmla="*/ 1204 w 1204"/>
              <a:gd name="T108" fmla="*/ 501 h 5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4" h="501">
                <a:moveTo>
                  <a:pt x="1198" y="16"/>
                </a:moveTo>
                <a:lnTo>
                  <a:pt x="1094" y="58"/>
                </a:lnTo>
                <a:cubicBezTo>
                  <a:pt x="1090" y="60"/>
                  <a:pt x="1086" y="58"/>
                  <a:pt x="1084" y="54"/>
                </a:cubicBezTo>
                <a:cubicBezTo>
                  <a:pt x="1082" y="50"/>
                  <a:pt x="1084" y="45"/>
                  <a:pt x="1088" y="44"/>
                </a:cubicBezTo>
                <a:lnTo>
                  <a:pt x="1192" y="1"/>
                </a:lnTo>
                <a:cubicBezTo>
                  <a:pt x="1196" y="0"/>
                  <a:pt x="1201" y="2"/>
                  <a:pt x="1202" y="6"/>
                </a:cubicBezTo>
                <a:cubicBezTo>
                  <a:pt x="1204" y="10"/>
                  <a:pt x="1202" y="15"/>
                  <a:pt x="1198" y="16"/>
                </a:cubicBezTo>
                <a:close/>
                <a:moveTo>
                  <a:pt x="1020" y="89"/>
                </a:moveTo>
                <a:lnTo>
                  <a:pt x="1020" y="89"/>
                </a:lnTo>
                <a:cubicBezTo>
                  <a:pt x="1016" y="90"/>
                  <a:pt x="1011" y="88"/>
                  <a:pt x="1010" y="84"/>
                </a:cubicBezTo>
                <a:cubicBezTo>
                  <a:pt x="1008" y="80"/>
                  <a:pt x="1010" y="75"/>
                  <a:pt x="1014" y="74"/>
                </a:cubicBezTo>
                <a:cubicBezTo>
                  <a:pt x="1018" y="72"/>
                  <a:pt x="1023" y="74"/>
                  <a:pt x="1025" y="78"/>
                </a:cubicBezTo>
                <a:cubicBezTo>
                  <a:pt x="1026" y="82"/>
                  <a:pt x="1024" y="87"/>
                  <a:pt x="1020" y="89"/>
                </a:cubicBezTo>
                <a:close/>
                <a:moveTo>
                  <a:pt x="946" y="119"/>
                </a:moveTo>
                <a:lnTo>
                  <a:pt x="842" y="161"/>
                </a:lnTo>
                <a:cubicBezTo>
                  <a:pt x="838" y="163"/>
                  <a:pt x="834" y="161"/>
                  <a:pt x="832" y="157"/>
                </a:cubicBezTo>
                <a:cubicBezTo>
                  <a:pt x="830" y="153"/>
                  <a:pt x="832" y="148"/>
                  <a:pt x="836" y="146"/>
                </a:cubicBezTo>
                <a:lnTo>
                  <a:pt x="940" y="104"/>
                </a:lnTo>
                <a:cubicBezTo>
                  <a:pt x="944" y="102"/>
                  <a:pt x="949" y="104"/>
                  <a:pt x="950" y="108"/>
                </a:cubicBezTo>
                <a:cubicBezTo>
                  <a:pt x="952" y="112"/>
                  <a:pt x="950" y="117"/>
                  <a:pt x="946" y="119"/>
                </a:cubicBezTo>
                <a:close/>
                <a:moveTo>
                  <a:pt x="768" y="191"/>
                </a:moveTo>
                <a:lnTo>
                  <a:pt x="768" y="191"/>
                </a:lnTo>
                <a:cubicBezTo>
                  <a:pt x="764" y="193"/>
                  <a:pt x="759" y="191"/>
                  <a:pt x="758" y="187"/>
                </a:cubicBezTo>
                <a:cubicBezTo>
                  <a:pt x="756" y="183"/>
                  <a:pt x="758" y="178"/>
                  <a:pt x="762" y="176"/>
                </a:cubicBezTo>
                <a:cubicBezTo>
                  <a:pt x="766" y="175"/>
                  <a:pt x="771" y="177"/>
                  <a:pt x="773" y="181"/>
                </a:cubicBezTo>
                <a:cubicBezTo>
                  <a:pt x="774" y="185"/>
                  <a:pt x="772" y="190"/>
                  <a:pt x="768" y="191"/>
                </a:cubicBezTo>
                <a:close/>
                <a:moveTo>
                  <a:pt x="694" y="221"/>
                </a:moveTo>
                <a:lnTo>
                  <a:pt x="590" y="264"/>
                </a:lnTo>
                <a:cubicBezTo>
                  <a:pt x="586" y="265"/>
                  <a:pt x="582" y="263"/>
                  <a:pt x="580" y="259"/>
                </a:cubicBezTo>
                <a:cubicBezTo>
                  <a:pt x="578" y="255"/>
                  <a:pt x="580" y="250"/>
                  <a:pt x="584" y="249"/>
                </a:cubicBezTo>
                <a:lnTo>
                  <a:pt x="688" y="207"/>
                </a:lnTo>
                <a:cubicBezTo>
                  <a:pt x="692" y="205"/>
                  <a:pt x="697" y="207"/>
                  <a:pt x="699" y="211"/>
                </a:cubicBezTo>
                <a:cubicBezTo>
                  <a:pt x="700" y="215"/>
                  <a:pt x="698" y="220"/>
                  <a:pt x="694" y="221"/>
                </a:cubicBezTo>
                <a:close/>
                <a:moveTo>
                  <a:pt x="516" y="294"/>
                </a:moveTo>
                <a:lnTo>
                  <a:pt x="516" y="294"/>
                </a:lnTo>
                <a:cubicBezTo>
                  <a:pt x="512" y="295"/>
                  <a:pt x="508" y="293"/>
                  <a:pt x="506" y="289"/>
                </a:cubicBezTo>
                <a:cubicBezTo>
                  <a:pt x="504" y="285"/>
                  <a:pt x="506" y="281"/>
                  <a:pt x="510" y="279"/>
                </a:cubicBezTo>
                <a:cubicBezTo>
                  <a:pt x="514" y="277"/>
                  <a:pt x="519" y="279"/>
                  <a:pt x="521" y="283"/>
                </a:cubicBezTo>
                <a:cubicBezTo>
                  <a:pt x="522" y="288"/>
                  <a:pt x="520" y="292"/>
                  <a:pt x="516" y="294"/>
                </a:cubicBezTo>
                <a:close/>
                <a:moveTo>
                  <a:pt x="442" y="324"/>
                </a:moveTo>
                <a:lnTo>
                  <a:pt x="338" y="366"/>
                </a:lnTo>
                <a:cubicBezTo>
                  <a:pt x="334" y="368"/>
                  <a:pt x="330" y="366"/>
                  <a:pt x="328" y="362"/>
                </a:cubicBezTo>
                <a:cubicBezTo>
                  <a:pt x="326" y="358"/>
                  <a:pt x="328" y="353"/>
                  <a:pt x="332" y="351"/>
                </a:cubicBezTo>
                <a:lnTo>
                  <a:pt x="436" y="309"/>
                </a:lnTo>
                <a:cubicBezTo>
                  <a:pt x="440" y="307"/>
                  <a:pt x="445" y="309"/>
                  <a:pt x="447" y="314"/>
                </a:cubicBezTo>
                <a:cubicBezTo>
                  <a:pt x="448" y="318"/>
                  <a:pt x="446" y="322"/>
                  <a:pt x="442" y="324"/>
                </a:cubicBezTo>
                <a:close/>
                <a:moveTo>
                  <a:pt x="264" y="396"/>
                </a:moveTo>
                <a:lnTo>
                  <a:pt x="264" y="396"/>
                </a:lnTo>
                <a:cubicBezTo>
                  <a:pt x="260" y="398"/>
                  <a:pt x="256" y="396"/>
                  <a:pt x="254" y="392"/>
                </a:cubicBezTo>
                <a:cubicBezTo>
                  <a:pt x="252" y="388"/>
                  <a:pt x="254" y="383"/>
                  <a:pt x="258" y="382"/>
                </a:cubicBezTo>
                <a:cubicBezTo>
                  <a:pt x="263" y="380"/>
                  <a:pt x="267" y="382"/>
                  <a:pt x="269" y="386"/>
                </a:cubicBezTo>
                <a:cubicBezTo>
                  <a:pt x="270" y="390"/>
                  <a:pt x="268" y="395"/>
                  <a:pt x="264" y="396"/>
                </a:cubicBezTo>
                <a:close/>
                <a:moveTo>
                  <a:pt x="190" y="427"/>
                </a:moveTo>
                <a:lnTo>
                  <a:pt x="87" y="469"/>
                </a:lnTo>
                <a:cubicBezTo>
                  <a:pt x="82" y="470"/>
                  <a:pt x="78" y="468"/>
                  <a:pt x="76" y="464"/>
                </a:cubicBezTo>
                <a:cubicBezTo>
                  <a:pt x="74" y="460"/>
                  <a:pt x="76" y="456"/>
                  <a:pt x="81" y="454"/>
                </a:cubicBezTo>
                <a:lnTo>
                  <a:pt x="184" y="412"/>
                </a:lnTo>
                <a:cubicBezTo>
                  <a:pt x="188" y="410"/>
                  <a:pt x="193" y="412"/>
                  <a:pt x="195" y="416"/>
                </a:cubicBezTo>
                <a:cubicBezTo>
                  <a:pt x="196" y="420"/>
                  <a:pt x="194" y="425"/>
                  <a:pt x="190" y="427"/>
                </a:cubicBezTo>
                <a:close/>
                <a:moveTo>
                  <a:pt x="12" y="499"/>
                </a:moveTo>
                <a:lnTo>
                  <a:pt x="12" y="499"/>
                </a:lnTo>
                <a:cubicBezTo>
                  <a:pt x="8" y="501"/>
                  <a:pt x="4" y="499"/>
                  <a:pt x="2" y="494"/>
                </a:cubicBezTo>
                <a:cubicBezTo>
                  <a:pt x="0" y="490"/>
                  <a:pt x="2" y="486"/>
                  <a:pt x="7" y="484"/>
                </a:cubicBezTo>
                <a:cubicBezTo>
                  <a:pt x="11" y="482"/>
                  <a:pt x="15" y="484"/>
                  <a:pt x="17" y="489"/>
                </a:cubicBezTo>
                <a:cubicBezTo>
                  <a:pt x="19" y="493"/>
                  <a:pt x="17" y="497"/>
                  <a:pt x="12" y="499"/>
                </a:cubicBezTo>
                <a:close/>
              </a:path>
            </a:pathLst>
          </a:custGeom>
          <a:solidFill>
            <a:srgbClr val="000000"/>
          </a:solidFill>
          <a:ln w="15875">
            <a:solidFill>
              <a:srgbClr val="000000"/>
            </a:solidFill>
            <a:bevel/>
            <a:headEnd/>
            <a:tailEnd/>
          </a:ln>
        </p:spPr>
        <p:txBody>
          <a:bodyPr/>
          <a:lstStyle/>
          <a:p>
            <a:endParaRPr lang="en-US"/>
          </a:p>
        </p:txBody>
      </p:sp>
      <p:sp>
        <p:nvSpPr>
          <p:cNvPr id="110617" name="Freeform 47"/>
          <p:cNvSpPr>
            <a:spLocks noEditPoints="1"/>
          </p:cNvSpPr>
          <p:nvPr/>
        </p:nvSpPr>
        <p:spPr bwMode="auto">
          <a:xfrm>
            <a:off x="5016500" y="3068638"/>
            <a:ext cx="1214438" cy="1701800"/>
          </a:xfrm>
          <a:custGeom>
            <a:avLst/>
            <a:gdLst>
              <a:gd name="T0" fmla="*/ 2147483647 w 1185"/>
              <a:gd name="T1" fmla="*/ 2147483647 h 1662"/>
              <a:gd name="T2" fmla="*/ 2147483647 w 1185"/>
              <a:gd name="T3" fmla="*/ 2147483647 h 1662"/>
              <a:gd name="T4" fmla="*/ 2147483647 w 1185"/>
              <a:gd name="T5" fmla="*/ 2147483647 h 1662"/>
              <a:gd name="T6" fmla="*/ 2147483647 w 1185"/>
              <a:gd name="T7" fmla="*/ 2147483647 h 1662"/>
              <a:gd name="T8" fmla="*/ 2147483647 w 1185"/>
              <a:gd name="T9" fmla="*/ 2147483647 h 1662"/>
              <a:gd name="T10" fmla="*/ 2147483647 w 1185"/>
              <a:gd name="T11" fmla="*/ 2147483647 h 1662"/>
              <a:gd name="T12" fmla="*/ 2147483647 w 1185"/>
              <a:gd name="T13" fmla="*/ 2147483647 h 1662"/>
              <a:gd name="T14" fmla="*/ 2147483647 w 1185"/>
              <a:gd name="T15" fmla="*/ 2147483647 h 1662"/>
              <a:gd name="T16" fmla="*/ 2147483647 w 1185"/>
              <a:gd name="T17" fmla="*/ 2147483647 h 1662"/>
              <a:gd name="T18" fmla="*/ 2147483647 w 1185"/>
              <a:gd name="T19" fmla="*/ 2147483647 h 1662"/>
              <a:gd name="T20" fmla="*/ 2147483647 w 1185"/>
              <a:gd name="T21" fmla="*/ 2147483647 h 1662"/>
              <a:gd name="T22" fmla="*/ 2147483647 w 1185"/>
              <a:gd name="T23" fmla="*/ 2147483647 h 1662"/>
              <a:gd name="T24" fmla="*/ 2147483647 w 1185"/>
              <a:gd name="T25" fmla="*/ 2147483647 h 1662"/>
              <a:gd name="T26" fmla="*/ 2147483647 w 1185"/>
              <a:gd name="T27" fmla="*/ 2147483647 h 1662"/>
              <a:gd name="T28" fmla="*/ 2147483647 w 1185"/>
              <a:gd name="T29" fmla="*/ 2147483647 h 1662"/>
              <a:gd name="T30" fmla="*/ 2147483647 w 1185"/>
              <a:gd name="T31" fmla="*/ 2147483647 h 1662"/>
              <a:gd name="T32" fmla="*/ 2147483647 w 1185"/>
              <a:gd name="T33" fmla="*/ 2147483647 h 1662"/>
              <a:gd name="T34" fmla="*/ 2147483647 w 1185"/>
              <a:gd name="T35" fmla="*/ 2147483647 h 1662"/>
              <a:gd name="T36" fmla="*/ 2147483647 w 1185"/>
              <a:gd name="T37" fmla="*/ 2147483647 h 1662"/>
              <a:gd name="T38" fmla="*/ 2147483647 w 1185"/>
              <a:gd name="T39" fmla="*/ 2147483647 h 1662"/>
              <a:gd name="T40" fmla="*/ 2147483647 w 1185"/>
              <a:gd name="T41" fmla="*/ 2147483647 h 1662"/>
              <a:gd name="T42" fmla="*/ 2147483647 w 1185"/>
              <a:gd name="T43" fmla="*/ 2147483647 h 1662"/>
              <a:gd name="T44" fmla="*/ 2147483647 w 1185"/>
              <a:gd name="T45" fmla="*/ 2147483647 h 1662"/>
              <a:gd name="T46" fmla="*/ 2147483647 w 1185"/>
              <a:gd name="T47" fmla="*/ 2147483647 h 1662"/>
              <a:gd name="T48" fmla="*/ 2147483647 w 1185"/>
              <a:gd name="T49" fmla="*/ 2147483647 h 1662"/>
              <a:gd name="T50" fmla="*/ 2147483647 w 1185"/>
              <a:gd name="T51" fmla="*/ 2147483647 h 1662"/>
              <a:gd name="T52" fmla="*/ 2147483647 w 1185"/>
              <a:gd name="T53" fmla="*/ 2147483647 h 1662"/>
              <a:gd name="T54" fmla="*/ 2147483647 w 1185"/>
              <a:gd name="T55" fmla="*/ 2147483647 h 1662"/>
              <a:gd name="T56" fmla="*/ 2147483647 w 1185"/>
              <a:gd name="T57" fmla="*/ 2147483647 h 1662"/>
              <a:gd name="T58" fmla="*/ 2147483647 w 1185"/>
              <a:gd name="T59" fmla="*/ 2147483647 h 1662"/>
              <a:gd name="T60" fmla="*/ 2147483647 w 1185"/>
              <a:gd name="T61" fmla="*/ 2147483647 h 1662"/>
              <a:gd name="T62" fmla="*/ 2147483647 w 1185"/>
              <a:gd name="T63" fmla="*/ 2147483647 h 1662"/>
              <a:gd name="T64" fmla="*/ 2147483647 w 1185"/>
              <a:gd name="T65" fmla="*/ 2147483647 h 1662"/>
              <a:gd name="T66" fmla="*/ 2147483647 w 1185"/>
              <a:gd name="T67" fmla="*/ 2147483647 h 1662"/>
              <a:gd name="T68" fmla="*/ 2147483647 w 1185"/>
              <a:gd name="T69" fmla="*/ 2147483647 h 1662"/>
              <a:gd name="T70" fmla="*/ 2147483647 w 1185"/>
              <a:gd name="T71" fmla="*/ 2147483647 h 1662"/>
              <a:gd name="T72" fmla="*/ 2147483647 w 1185"/>
              <a:gd name="T73" fmla="*/ 2147483647 h 1662"/>
              <a:gd name="T74" fmla="*/ 2147483647 w 1185"/>
              <a:gd name="T75" fmla="*/ 2147483647 h 1662"/>
              <a:gd name="T76" fmla="*/ 2147483647 w 1185"/>
              <a:gd name="T77" fmla="*/ 2147483647 h 1662"/>
              <a:gd name="T78" fmla="*/ 2147483647 w 1185"/>
              <a:gd name="T79" fmla="*/ 2147483647 h 1662"/>
              <a:gd name="T80" fmla="*/ 2147483647 w 1185"/>
              <a:gd name="T81" fmla="*/ 2147483647 h 1662"/>
              <a:gd name="T82" fmla="*/ 2147483647 w 1185"/>
              <a:gd name="T83" fmla="*/ 2147483647 h 1662"/>
              <a:gd name="T84" fmla="*/ 2147483647 w 1185"/>
              <a:gd name="T85" fmla="*/ 2147483647 h 1662"/>
              <a:gd name="T86" fmla="*/ 2147483647 w 1185"/>
              <a:gd name="T87" fmla="*/ 2147483647 h 1662"/>
              <a:gd name="T88" fmla="*/ 2147483647 w 1185"/>
              <a:gd name="T89" fmla="*/ 2147483647 h 1662"/>
              <a:gd name="T90" fmla="*/ 2147483647 w 1185"/>
              <a:gd name="T91" fmla="*/ 2147483647 h 1662"/>
              <a:gd name="T92" fmla="*/ 2147483647 w 1185"/>
              <a:gd name="T93" fmla="*/ 2147483647 h 1662"/>
              <a:gd name="T94" fmla="*/ 2147483647 w 1185"/>
              <a:gd name="T95" fmla="*/ 2147483647 h 1662"/>
              <a:gd name="T96" fmla="*/ 2147483647 w 1185"/>
              <a:gd name="T97" fmla="*/ 2147483647 h 1662"/>
              <a:gd name="T98" fmla="*/ 2147483647 w 1185"/>
              <a:gd name="T99" fmla="*/ 2147483647 h 1662"/>
              <a:gd name="T100" fmla="*/ 2147483647 w 1185"/>
              <a:gd name="T101" fmla="*/ 2147483647 h 1662"/>
              <a:gd name="T102" fmla="*/ 2147483647 w 1185"/>
              <a:gd name="T103" fmla="*/ 2147483647 h 1662"/>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185"/>
              <a:gd name="T157" fmla="*/ 0 h 1662"/>
              <a:gd name="T158" fmla="*/ 1185 w 1185"/>
              <a:gd name="T159" fmla="*/ 1662 h 1662"/>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185" h="1662">
                <a:moveTo>
                  <a:pt x="1183" y="13"/>
                </a:moveTo>
                <a:lnTo>
                  <a:pt x="1118" y="105"/>
                </a:lnTo>
                <a:cubicBezTo>
                  <a:pt x="1115" y="108"/>
                  <a:pt x="1110" y="109"/>
                  <a:pt x="1107" y="107"/>
                </a:cubicBezTo>
                <a:cubicBezTo>
                  <a:pt x="1103" y="104"/>
                  <a:pt x="1102" y="99"/>
                  <a:pt x="1105" y="95"/>
                </a:cubicBezTo>
                <a:lnTo>
                  <a:pt x="1169" y="4"/>
                </a:lnTo>
                <a:cubicBezTo>
                  <a:pt x="1172" y="0"/>
                  <a:pt x="1177" y="0"/>
                  <a:pt x="1181" y="2"/>
                </a:cubicBezTo>
                <a:cubicBezTo>
                  <a:pt x="1184" y="5"/>
                  <a:pt x="1185" y="10"/>
                  <a:pt x="1183" y="13"/>
                </a:cubicBezTo>
                <a:close/>
                <a:moveTo>
                  <a:pt x="1071" y="170"/>
                </a:moveTo>
                <a:lnTo>
                  <a:pt x="1071" y="170"/>
                </a:lnTo>
                <a:cubicBezTo>
                  <a:pt x="1069" y="173"/>
                  <a:pt x="1064" y="174"/>
                  <a:pt x="1060" y="172"/>
                </a:cubicBezTo>
                <a:cubicBezTo>
                  <a:pt x="1057" y="169"/>
                  <a:pt x="1056" y="164"/>
                  <a:pt x="1058" y="161"/>
                </a:cubicBezTo>
                <a:cubicBezTo>
                  <a:pt x="1061" y="157"/>
                  <a:pt x="1066" y="156"/>
                  <a:pt x="1070" y="159"/>
                </a:cubicBezTo>
                <a:cubicBezTo>
                  <a:pt x="1073" y="161"/>
                  <a:pt x="1074" y="166"/>
                  <a:pt x="1071" y="170"/>
                </a:cubicBezTo>
                <a:close/>
                <a:moveTo>
                  <a:pt x="1025" y="235"/>
                </a:moveTo>
                <a:lnTo>
                  <a:pt x="960" y="326"/>
                </a:lnTo>
                <a:cubicBezTo>
                  <a:pt x="958" y="330"/>
                  <a:pt x="953" y="331"/>
                  <a:pt x="949" y="328"/>
                </a:cubicBezTo>
                <a:cubicBezTo>
                  <a:pt x="945" y="326"/>
                  <a:pt x="945" y="321"/>
                  <a:pt x="947" y="317"/>
                </a:cubicBezTo>
                <a:lnTo>
                  <a:pt x="1012" y="226"/>
                </a:lnTo>
                <a:cubicBezTo>
                  <a:pt x="1015" y="222"/>
                  <a:pt x="1020" y="221"/>
                  <a:pt x="1023" y="224"/>
                </a:cubicBezTo>
                <a:cubicBezTo>
                  <a:pt x="1027" y="226"/>
                  <a:pt x="1028" y="231"/>
                  <a:pt x="1025" y="235"/>
                </a:cubicBezTo>
                <a:close/>
                <a:moveTo>
                  <a:pt x="914" y="392"/>
                </a:moveTo>
                <a:lnTo>
                  <a:pt x="914" y="392"/>
                </a:lnTo>
                <a:cubicBezTo>
                  <a:pt x="911" y="395"/>
                  <a:pt x="906" y="396"/>
                  <a:pt x="903" y="394"/>
                </a:cubicBezTo>
                <a:cubicBezTo>
                  <a:pt x="899" y="391"/>
                  <a:pt x="898" y="386"/>
                  <a:pt x="901" y="382"/>
                </a:cubicBezTo>
                <a:cubicBezTo>
                  <a:pt x="903" y="379"/>
                  <a:pt x="908" y="378"/>
                  <a:pt x="912" y="381"/>
                </a:cubicBezTo>
                <a:cubicBezTo>
                  <a:pt x="916" y="383"/>
                  <a:pt x="917" y="388"/>
                  <a:pt x="914" y="392"/>
                </a:cubicBezTo>
                <a:close/>
                <a:moveTo>
                  <a:pt x="868" y="457"/>
                </a:moveTo>
                <a:lnTo>
                  <a:pt x="803" y="548"/>
                </a:lnTo>
                <a:cubicBezTo>
                  <a:pt x="800" y="552"/>
                  <a:pt x="795" y="553"/>
                  <a:pt x="792" y="550"/>
                </a:cubicBezTo>
                <a:cubicBezTo>
                  <a:pt x="788" y="548"/>
                  <a:pt x="787" y="543"/>
                  <a:pt x="790" y="539"/>
                </a:cubicBezTo>
                <a:lnTo>
                  <a:pt x="855" y="448"/>
                </a:lnTo>
                <a:cubicBezTo>
                  <a:pt x="857" y="444"/>
                  <a:pt x="862" y="443"/>
                  <a:pt x="866" y="446"/>
                </a:cubicBezTo>
                <a:cubicBezTo>
                  <a:pt x="869" y="448"/>
                  <a:pt x="870" y="453"/>
                  <a:pt x="868" y="457"/>
                </a:cubicBezTo>
                <a:close/>
                <a:moveTo>
                  <a:pt x="756" y="614"/>
                </a:moveTo>
                <a:lnTo>
                  <a:pt x="756" y="614"/>
                </a:lnTo>
                <a:cubicBezTo>
                  <a:pt x="754" y="617"/>
                  <a:pt x="749" y="618"/>
                  <a:pt x="745" y="615"/>
                </a:cubicBezTo>
                <a:cubicBezTo>
                  <a:pt x="742" y="613"/>
                  <a:pt x="741" y="608"/>
                  <a:pt x="743" y="604"/>
                </a:cubicBezTo>
                <a:cubicBezTo>
                  <a:pt x="746" y="601"/>
                  <a:pt x="751" y="600"/>
                  <a:pt x="755" y="602"/>
                </a:cubicBezTo>
                <a:cubicBezTo>
                  <a:pt x="758" y="605"/>
                  <a:pt x="759" y="610"/>
                  <a:pt x="756" y="614"/>
                </a:cubicBezTo>
                <a:close/>
                <a:moveTo>
                  <a:pt x="710" y="679"/>
                </a:moveTo>
                <a:lnTo>
                  <a:pt x="645" y="770"/>
                </a:lnTo>
                <a:cubicBezTo>
                  <a:pt x="643" y="774"/>
                  <a:pt x="638" y="775"/>
                  <a:pt x="634" y="772"/>
                </a:cubicBezTo>
                <a:cubicBezTo>
                  <a:pt x="631" y="769"/>
                  <a:pt x="630" y="764"/>
                  <a:pt x="632" y="761"/>
                </a:cubicBezTo>
                <a:lnTo>
                  <a:pt x="697" y="669"/>
                </a:lnTo>
                <a:cubicBezTo>
                  <a:pt x="700" y="666"/>
                  <a:pt x="705" y="665"/>
                  <a:pt x="708" y="668"/>
                </a:cubicBezTo>
                <a:cubicBezTo>
                  <a:pt x="712" y="670"/>
                  <a:pt x="713" y="675"/>
                  <a:pt x="710" y="679"/>
                </a:cubicBezTo>
                <a:close/>
                <a:moveTo>
                  <a:pt x="599" y="835"/>
                </a:moveTo>
                <a:lnTo>
                  <a:pt x="599" y="835"/>
                </a:lnTo>
                <a:cubicBezTo>
                  <a:pt x="596" y="839"/>
                  <a:pt x="591" y="840"/>
                  <a:pt x="588" y="837"/>
                </a:cubicBezTo>
                <a:cubicBezTo>
                  <a:pt x="584" y="835"/>
                  <a:pt x="583" y="830"/>
                  <a:pt x="586" y="826"/>
                </a:cubicBezTo>
                <a:cubicBezTo>
                  <a:pt x="589" y="822"/>
                  <a:pt x="594" y="822"/>
                  <a:pt x="597" y="824"/>
                </a:cubicBezTo>
                <a:cubicBezTo>
                  <a:pt x="601" y="827"/>
                  <a:pt x="602" y="832"/>
                  <a:pt x="599" y="835"/>
                </a:cubicBezTo>
                <a:close/>
                <a:moveTo>
                  <a:pt x="553" y="901"/>
                </a:moveTo>
                <a:lnTo>
                  <a:pt x="488" y="992"/>
                </a:lnTo>
                <a:cubicBezTo>
                  <a:pt x="485" y="995"/>
                  <a:pt x="480" y="996"/>
                  <a:pt x="477" y="994"/>
                </a:cubicBezTo>
                <a:cubicBezTo>
                  <a:pt x="473" y="991"/>
                  <a:pt x="472" y="986"/>
                  <a:pt x="475" y="983"/>
                </a:cubicBezTo>
                <a:lnTo>
                  <a:pt x="540" y="891"/>
                </a:lnTo>
                <a:cubicBezTo>
                  <a:pt x="542" y="888"/>
                  <a:pt x="547" y="887"/>
                  <a:pt x="551" y="889"/>
                </a:cubicBezTo>
                <a:cubicBezTo>
                  <a:pt x="554" y="892"/>
                  <a:pt x="555" y="897"/>
                  <a:pt x="553" y="901"/>
                </a:cubicBezTo>
                <a:close/>
                <a:moveTo>
                  <a:pt x="442" y="1057"/>
                </a:moveTo>
                <a:lnTo>
                  <a:pt x="442" y="1057"/>
                </a:lnTo>
                <a:cubicBezTo>
                  <a:pt x="439" y="1061"/>
                  <a:pt x="434" y="1062"/>
                  <a:pt x="430" y="1059"/>
                </a:cubicBezTo>
                <a:cubicBezTo>
                  <a:pt x="427" y="1056"/>
                  <a:pt x="426" y="1051"/>
                  <a:pt x="429" y="1048"/>
                </a:cubicBezTo>
                <a:cubicBezTo>
                  <a:pt x="431" y="1044"/>
                  <a:pt x="436" y="1043"/>
                  <a:pt x="440" y="1046"/>
                </a:cubicBezTo>
                <a:cubicBezTo>
                  <a:pt x="443" y="1049"/>
                  <a:pt x="444" y="1054"/>
                  <a:pt x="442" y="1057"/>
                </a:cubicBezTo>
                <a:close/>
                <a:moveTo>
                  <a:pt x="395" y="1122"/>
                </a:moveTo>
                <a:lnTo>
                  <a:pt x="330" y="1214"/>
                </a:lnTo>
                <a:cubicBezTo>
                  <a:pt x="328" y="1217"/>
                  <a:pt x="323" y="1218"/>
                  <a:pt x="319" y="1216"/>
                </a:cubicBezTo>
                <a:cubicBezTo>
                  <a:pt x="316" y="1213"/>
                  <a:pt x="315" y="1208"/>
                  <a:pt x="317" y="1204"/>
                </a:cubicBezTo>
                <a:lnTo>
                  <a:pt x="382" y="1113"/>
                </a:lnTo>
                <a:cubicBezTo>
                  <a:pt x="385" y="1109"/>
                  <a:pt x="390" y="1109"/>
                  <a:pt x="393" y="1111"/>
                </a:cubicBezTo>
                <a:cubicBezTo>
                  <a:pt x="397" y="1114"/>
                  <a:pt x="398" y="1119"/>
                  <a:pt x="395" y="1122"/>
                </a:cubicBezTo>
                <a:close/>
                <a:moveTo>
                  <a:pt x="284" y="1279"/>
                </a:moveTo>
                <a:lnTo>
                  <a:pt x="284" y="1279"/>
                </a:lnTo>
                <a:cubicBezTo>
                  <a:pt x="282" y="1283"/>
                  <a:pt x="277" y="1283"/>
                  <a:pt x="273" y="1281"/>
                </a:cubicBezTo>
                <a:cubicBezTo>
                  <a:pt x="269" y="1278"/>
                  <a:pt x="269" y="1273"/>
                  <a:pt x="271" y="1270"/>
                </a:cubicBezTo>
                <a:cubicBezTo>
                  <a:pt x="274" y="1266"/>
                  <a:pt x="279" y="1265"/>
                  <a:pt x="282" y="1268"/>
                </a:cubicBezTo>
                <a:cubicBezTo>
                  <a:pt x="286" y="1270"/>
                  <a:pt x="287" y="1275"/>
                  <a:pt x="284" y="1279"/>
                </a:cubicBezTo>
                <a:close/>
                <a:moveTo>
                  <a:pt x="238" y="1344"/>
                </a:moveTo>
                <a:lnTo>
                  <a:pt x="173" y="1436"/>
                </a:lnTo>
                <a:cubicBezTo>
                  <a:pt x="170" y="1439"/>
                  <a:pt x="165" y="1440"/>
                  <a:pt x="162" y="1437"/>
                </a:cubicBezTo>
                <a:cubicBezTo>
                  <a:pt x="158" y="1435"/>
                  <a:pt x="157" y="1430"/>
                  <a:pt x="160" y="1426"/>
                </a:cubicBezTo>
                <a:lnTo>
                  <a:pt x="225" y="1335"/>
                </a:lnTo>
                <a:cubicBezTo>
                  <a:pt x="227" y="1331"/>
                  <a:pt x="232" y="1330"/>
                  <a:pt x="236" y="1333"/>
                </a:cubicBezTo>
                <a:cubicBezTo>
                  <a:pt x="240" y="1336"/>
                  <a:pt x="240" y="1341"/>
                  <a:pt x="238" y="1344"/>
                </a:cubicBezTo>
                <a:close/>
                <a:moveTo>
                  <a:pt x="127" y="1501"/>
                </a:moveTo>
                <a:lnTo>
                  <a:pt x="127" y="1501"/>
                </a:lnTo>
                <a:cubicBezTo>
                  <a:pt x="124" y="1504"/>
                  <a:pt x="119" y="1505"/>
                  <a:pt x="116" y="1503"/>
                </a:cubicBezTo>
                <a:cubicBezTo>
                  <a:pt x="112" y="1500"/>
                  <a:pt x="111" y="1495"/>
                  <a:pt x="114" y="1491"/>
                </a:cubicBezTo>
                <a:cubicBezTo>
                  <a:pt x="116" y="1488"/>
                  <a:pt x="121" y="1487"/>
                  <a:pt x="125" y="1490"/>
                </a:cubicBezTo>
                <a:cubicBezTo>
                  <a:pt x="128" y="1492"/>
                  <a:pt x="129" y="1497"/>
                  <a:pt x="127" y="1501"/>
                </a:cubicBezTo>
                <a:close/>
                <a:moveTo>
                  <a:pt x="80" y="1566"/>
                </a:moveTo>
                <a:lnTo>
                  <a:pt x="16" y="1657"/>
                </a:lnTo>
                <a:cubicBezTo>
                  <a:pt x="13" y="1661"/>
                  <a:pt x="8" y="1662"/>
                  <a:pt x="4" y="1659"/>
                </a:cubicBezTo>
                <a:cubicBezTo>
                  <a:pt x="1" y="1657"/>
                  <a:pt x="0" y="1652"/>
                  <a:pt x="3" y="1648"/>
                </a:cubicBezTo>
                <a:lnTo>
                  <a:pt x="67" y="1557"/>
                </a:lnTo>
                <a:cubicBezTo>
                  <a:pt x="70" y="1553"/>
                  <a:pt x="75" y="1552"/>
                  <a:pt x="78" y="1555"/>
                </a:cubicBezTo>
                <a:cubicBezTo>
                  <a:pt x="82" y="1557"/>
                  <a:pt x="83" y="1562"/>
                  <a:pt x="80" y="1566"/>
                </a:cubicBezTo>
                <a:close/>
              </a:path>
            </a:pathLst>
          </a:custGeom>
          <a:solidFill>
            <a:srgbClr val="000000"/>
          </a:solidFill>
          <a:ln w="15875">
            <a:solidFill>
              <a:srgbClr val="000000"/>
            </a:solidFill>
            <a:bevel/>
            <a:headEnd/>
            <a:tailEnd/>
          </a:ln>
        </p:spPr>
        <p:txBody>
          <a:bodyPr/>
          <a:lstStyle/>
          <a:p>
            <a:endParaRPr lang="en-US"/>
          </a:p>
        </p:txBody>
      </p:sp>
      <p:sp>
        <p:nvSpPr>
          <p:cNvPr id="110618" name="Rectangle 48"/>
          <p:cNvSpPr>
            <a:spLocks noChangeArrowheads="1"/>
          </p:cNvSpPr>
          <p:nvPr/>
        </p:nvSpPr>
        <p:spPr bwMode="auto">
          <a:xfrm>
            <a:off x="533400" y="3268663"/>
            <a:ext cx="4470400" cy="1524000"/>
          </a:xfrm>
          <a:prstGeom prst="rect">
            <a:avLst/>
          </a:prstGeom>
          <a:solidFill>
            <a:srgbClr val="FFB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1600"/>
          </a:p>
        </p:txBody>
      </p:sp>
      <p:sp>
        <p:nvSpPr>
          <p:cNvPr id="110619" name="Rectangle 49"/>
          <p:cNvSpPr>
            <a:spLocks noChangeArrowheads="1"/>
          </p:cNvSpPr>
          <p:nvPr/>
        </p:nvSpPr>
        <p:spPr bwMode="auto">
          <a:xfrm>
            <a:off x="533400" y="3268663"/>
            <a:ext cx="4470400" cy="152400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20" name="Rectangle 50"/>
          <p:cNvSpPr>
            <a:spLocks noChangeArrowheads="1"/>
          </p:cNvSpPr>
          <p:nvPr/>
        </p:nvSpPr>
        <p:spPr bwMode="auto">
          <a:xfrm>
            <a:off x="631825" y="3354388"/>
            <a:ext cx="1335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 Warp</a:t>
            </a:r>
            <a:endParaRPr lang="en-US" sz="2000"/>
          </a:p>
        </p:txBody>
      </p:sp>
      <p:sp>
        <p:nvSpPr>
          <p:cNvPr id="110621" name="Rectangle 51"/>
          <p:cNvSpPr>
            <a:spLocks noChangeArrowheads="1"/>
          </p:cNvSpPr>
          <p:nvPr/>
        </p:nvSpPr>
        <p:spPr bwMode="auto">
          <a:xfrm>
            <a:off x="839788" y="3757613"/>
            <a:ext cx="812800"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22" name="Rectangle 52"/>
          <p:cNvSpPr>
            <a:spLocks noChangeArrowheads="1"/>
          </p:cNvSpPr>
          <p:nvPr/>
        </p:nvSpPr>
        <p:spPr bwMode="auto">
          <a:xfrm>
            <a:off x="839788" y="3757613"/>
            <a:ext cx="812800"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23" name="Rectangle 53"/>
          <p:cNvSpPr>
            <a:spLocks noChangeArrowheads="1"/>
          </p:cNvSpPr>
          <p:nvPr/>
        </p:nvSpPr>
        <p:spPr bwMode="auto">
          <a:xfrm>
            <a:off x="927100" y="3763963"/>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24" name="Rectangle 54"/>
          <p:cNvSpPr>
            <a:spLocks noChangeArrowheads="1"/>
          </p:cNvSpPr>
          <p:nvPr/>
        </p:nvSpPr>
        <p:spPr bwMode="auto">
          <a:xfrm>
            <a:off x="893763" y="4025900"/>
            <a:ext cx="725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25" name="Rectangle 55"/>
          <p:cNvSpPr>
            <a:spLocks noChangeArrowheads="1"/>
          </p:cNvSpPr>
          <p:nvPr/>
        </p:nvSpPr>
        <p:spPr bwMode="auto">
          <a:xfrm>
            <a:off x="1139825" y="4305300"/>
            <a:ext cx="257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W</a:t>
            </a:r>
            <a:endParaRPr lang="en-US" sz="2000"/>
          </a:p>
        </p:txBody>
      </p:sp>
      <p:sp>
        <p:nvSpPr>
          <p:cNvPr id="110626" name="Rectangle 56"/>
          <p:cNvSpPr>
            <a:spLocks noChangeArrowheads="1"/>
          </p:cNvSpPr>
          <p:nvPr/>
        </p:nvSpPr>
        <p:spPr bwMode="auto">
          <a:xfrm>
            <a:off x="1652588" y="3757613"/>
            <a:ext cx="811212"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27" name="Rectangle 57"/>
          <p:cNvSpPr>
            <a:spLocks noChangeArrowheads="1"/>
          </p:cNvSpPr>
          <p:nvPr/>
        </p:nvSpPr>
        <p:spPr bwMode="auto">
          <a:xfrm>
            <a:off x="1652588" y="3757613"/>
            <a:ext cx="811212"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28" name="Rectangle 58"/>
          <p:cNvSpPr>
            <a:spLocks noChangeArrowheads="1"/>
          </p:cNvSpPr>
          <p:nvPr/>
        </p:nvSpPr>
        <p:spPr bwMode="auto">
          <a:xfrm>
            <a:off x="1730375" y="3763963"/>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29" name="Rectangle 59"/>
          <p:cNvSpPr>
            <a:spLocks noChangeArrowheads="1"/>
          </p:cNvSpPr>
          <p:nvPr/>
        </p:nvSpPr>
        <p:spPr bwMode="auto">
          <a:xfrm>
            <a:off x="1697038" y="4025900"/>
            <a:ext cx="725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30" name="Rectangle 60"/>
          <p:cNvSpPr>
            <a:spLocks noChangeArrowheads="1"/>
          </p:cNvSpPr>
          <p:nvPr/>
        </p:nvSpPr>
        <p:spPr bwMode="auto">
          <a:xfrm>
            <a:off x="1976438" y="4305300"/>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X</a:t>
            </a:r>
            <a:endParaRPr lang="en-US" sz="2000"/>
          </a:p>
        </p:txBody>
      </p:sp>
      <p:sp>
        <p:nvSpPr>
          <p:cNvPr id="110631" name="Rectangle 61"/>
          <p:cNvSpPr>
            <a:spLocks noChangeArrowheads="1"/>
          </p:cNvSpPr>
          <p:nvPr/>
        </p:nvSpPr>
        <p:spPr bwMode="auto">
          <a:xfrm>
            <a:off x="2463800" y="3757613"/>
            <a:ext cx="812800"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32" name="Rectangle 62"/>
          <p:cNvSpPr>
            <a:spLocks noChangeArrowheads="1"/>
          </p:cNvSpPr>
          <p:nvPr/>
        </p:nvSpPr>
        <p:spPr bwMode="auto">
          <a:xfrm>
            <a:off x="2463800" y="3757613"/>
            <a:ext cx="812800"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33" name="Rectangle 63"/>
          <p:cNvSpPr>
            <a:spLocks noChangeArrowheads="1"/>
          </p:cNvSpPr>
          <p:nvPr/>
        </p:nvSpPr>
        <p:spPr bwMode="auto">
          <a:xfrm>
            <a:off x="2549525" y="3763963"/>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34" name="Rectangle 64"/>
          <p:cNvSpPr>
            <a:spLocks noChangeArrowheads="1"/>
          </p:cNvSpPr>
          <p:nvPr/>
        </p:nvSpPr>
        <p:spPr bwMode="auto">
          <a:xfrm>
            <a:off x="2516188" y="4025900"/>
            <a:ext cx="725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35" name="Rectangle 65"/>
          <p:cNvSpPr>
            <a:spLocks noChangeArrowheads="1"/>
          </p:cNvSpPr>
          <p:nvPr/>
        </p:nvSpPr>
        <p:spPr bwMode="auto">
          <a:xfrm>
            <a:off x="2795588" y="4305300"/>
            <a:ext cx="1857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Y</a:t>
            </a:r>
            <a:endParaRPr lang="en-US" sz="2000"/>
          </a:p>
        </p:txBody>
      </p:sp>
      <p:sp>
        <p:nvSpPr>
          <p:cNvPr id="110636" name="Rectangle 66"/>
          <p:cNvSpPr>
            <a:spLocks noChangeArrowheads="1"/>
          </p:cNvSpPr>
          <p:nvPr/>
        </p:nvSpPr>
        <p:spPr bwMode="auto">
          <a:xfrm>
            <a:off x="3987800" y="3757613"/>
            <a:ext cx="812800" cy="83185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37" name="Rectangle 67"/>
          <p:cNvSpPr>
            <a:spLocks noChangeArrowheads="1"/>
          </p:cNvSpPr>
          <p:nvPr/>
        </p:nvSpPr>
        <p:spPr bwMode="auto">
          <a:xfrm>
            <a:off x="3987800" y="3757613"/>
            <a:ext cx="812800" cy="831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38" name="Rectangle 68"/>
          <p:cNvSpPr>
            <a:spLocks noChangeArrowheads="1"/>
          </p:cNvSpPr>
          <p:nvPr/>
        </p:nvSpPr>
        <p:spPr bwMode="auto">
          <a:xfrm>
            <a:off x="4075113" y="3763963"/>
            <a:ext cx="6413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Scalar</a:t>
            </a:r>
            <a:endParaRPr lang="en-US" sz="2000"/>
          </a:p>
        </p:txBody>
      </p:sp>
      <p:sp>
        <p:nvSpPr>
          <p:cNvPr id="110639" name="Rectangle 69"/>
          <p:cNvSpPr>
            <a:spLocks noChangeArrowheads="1"/>
          </p:cNvSpPr>
          <p:nvPr/>
        </p:nvSpPr>
        <p:spPr bwMode="auto">
          <a:xfrm>
            <a:off x="4041775" y="4025900"/>
            <a:ext cx="7254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Thread</a:t>
            </a:r>
            <a:endParaRPr lang="en-US" sz="2000"/>
          </a:p>
        </p:txBody>
      </p:sp>
      <p:sp>
        <p:nvSpPr>
          <p:cNvPr id="110640" name="Rectangle 70"/>
          <p:cNvSpPr>
            <a:spLocks noChangeArrowheads="1"/>
          </p:cNvSpPr>
          <p:nvPr/>
        </p:nvSpPr>
        <p:spPr bwMode="auto">
          <a:xfrm>
            <a:off x="4319588" y="4305300"/>
            <a:ext cx="157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000">
                <a:solidFill>
                  <a:srgbClr val="000000"/>
                </a:solidFill>
              </a:rPr>
              <a:t>Z</a:t>
            </a:r>
            <a:endParaRPr lang="en-US" sz="2000"/>
          </a:p>
        </p:txBody>
      </p:sp>
      <p:sp>
        <p:nvSpPr>
          <p:cNvPr id="110641" name="Freeform 71"/>
          <p:cNvSpPr>
            <a:spLocks/>
          </p:cNvSpPr>
          <p:nvPr/>
        </p:nvSpPr>
        <p:spPr bwMode="auto">
          <a:xfrm>
            <a:off x="3378200" y="4157663"/>
            <a:ext cx="50800" cy="50800"/>
          </a:xfrm>
          <a:custGeom>
            <a:avLst/>
            <a:gdLst>
              <a:gd name="T0" fmla="*/ 0 w 49"/>
              <a:gd name="T1" fmla="*/ 2147483647 h 49"/>
              <a:gd name="T2" fmla="*/ 2147483647 w 49"/>
              <a:gd name="T3" fmla="*/ 0 h 49"/>
              <a:gd name="T4" fmla="*/ 2147483647 w 49"/>
              <a:gd name="T5" fmla="*/ 2147483647 h 49"/>
              <a:gd name="T6" fmla="*/ 2147483647 w 49"/>
              <a:gd name="T7" fmla="*/ 2147483647 h 49"/>
              <a:gd name="T8" fmla="*/ 2147483647 w 49"/>
              <a:gd name="T9" fmla="*/ 2147483647 h 49"/>
              <a:gd name="T10" fmla="*/ 0 w 49"/>
              <a:gd name="T11" fmla="*/ 2147483647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42" name="Freeform 72"/>
          <p:cNvSpPr>
            <a:spLocks/>
          </p:cNvSpPr>
          <p:nvPr/>
        </p:nvSpPr>
        <p:spPr bwMode="auto">
          <a:xfrm>
            <a:off x="3378200" y="4157663"/>
            <a:ext cx="50800" cy="50800"/>
          </a:xfrm>
          <a:custGeom>
            <a:avLst/>
            <a:gdLst>
              <a:gd name="T0" fmla="*/ 0 w 32"/>
              <a:gd name="T1" fmla="*/ 2147483647 h 32"/>
              <a:gd name="T2" fmla="*/ 2147483647 w 32"/>
              <a:gd name="T3" fmla="*/ 0 h 32"/>
              <a:gd name="T4" fmla="*/ 2147483647 w 32"/>
              <a:gd name="T5" fmla="*/ 2147483647 h 32"/>
              <a:gd name="T6" fmla="*/ 2147483647 w 32"/>
              <a:gd name="T7" fmla="*/ 2147483647 h 32"/>
              <a:gd name="T8" fmla="*/ 2147483647 w 32"/>
              <a:gd name="T9" fmla="*/ 2147483647 h 32"/>
              <a:gd name="T10" fmla="*/ 0 w 32"/>
              <a:gd name="T11" fmla="*/ 2147483647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43" name="Freeform 73"/>
          <p:cNvSpPr>
            <a:spLocks/>
          </p:cNvSpPr>
          <p:nvPr/>
        </p:nvSpPr>
        <p:spPr bwMode="auto">
          <a:xfrm>
            <a:off x="3581400" y="4157663"/>
            <a:ext cx="50800" cy="50800"/>
          </a:xfrm>
          <a:custGeom>
            <a:avLst/>
            <a:gdLst>
              <a:gd name="T0" fmla="*/ 0 w 49"/>
              <a:gd name="T1" fmla="*/ 2147483647 h 49"/>
              <a:gd name="T2" fmla="*/ 2147483647 w 49"/>
              <a:gd name="T3" fmla="*/ 0 h 49"/>
              <a:gd name="T4" fmla="*/ 2147483647 w 49"/>
              <a:gd name="T5" fmla="*/ 2147483647 h 49"/>
              <a:gd name="T6" fmla="*/ 2147483647 w 49"/>
              <a:gd name="T7" fmla="*/ 2147483647 h 49"/>
              <a:gd name="T8" fmla="*/ 2147483647 w 49"/>
              <a:gd name="T9" fmla="*/ 2147483647 h 49"/>
              <a:gd name="T10" fmla="*/ 0 w 49"/>
              <a:gd name="T11" fmla="*/ 2147483647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44" name="Freeform 74"/>
          <p:cNvSpPr>
            <a:spLocks/>
          </p:cNvSpPr>
          <p:nvPr/>
        </p:nvSpPr>
        <p:spPr bwMode="auto">
          <a:xfrm>
            <a:off x="3581400" y="4157663"/>
            <a:ext cx="50800" cy="50800"/>
          </a:xfrm>
          <a:custGeom>
            <a:avLst/>
            <a:gdLst>
              <a:gd name="T0" fmla="*/ 0 w 32"/>
              <a:gd name="T1" fmla="*/ 2147483647 h 32"/>
              <a:gd name="T2" fmla="*/ 2147483647 w 32"/>
              <a:gd name="T3" fmla="*/ 0 h 32"/>
              <a:gd name="T4" fmla="*/ 2147483647 w 32"/>
              <a:gd name="T5" fmla="*/ 2147483647 h 32"/>
              <a:gd name="T6" fmla="*/ 2147483647 w 32"/>
              <a:gd name="T7" fmla="*/ 2147483647 h 32"/>
              <a:gd name="T8" fmla="*/ 2147483647 w 32"/>
              <a:gd name="T9" fmla="*/ 2147483647 h 32"/>
              <a:gd name="T10" fmla="*/ 0 w 32"/>
              <a:gd name="T11" fmla="*/ 2147483647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45" name="Freeform 75"/>
          <p:cNvSpPr>
            <a:spLocks/>
          </p:cNvSpPr>
          <p:nvPr/>
        </p:nvSpPr>
        <p:spPr bwMode="auto">
          <a:xfrm>
            <a:off x="3784600" y="4157663"/>
            <a:ext cx="50800" cy="50800"/>
          </a:xfrm>
          <a:custGeom>
            <a:avLst/>
            <a:gdLst>
              <a:gd name="T0" fmla="*/ 0 w 50"/>
              <a:gd name="T1" fmla="*/ 2147483647 h 49"/>
              <a:gd name="T2" fmla="*/ 2147483647 w 50"/>
              <a:gd name="T3" fmla="*/ 0 h 49"/>
              <a:gd name="T4" fmla="*/ 2147483647 w 50"/>
              <a:gd name="T5" fmla="*/ 2147483647 h 49"/>
              <a:gd name="T6" fmla="*/ 2147483647 w 50"/>
              <a:gd name="T7" fmla="*/ 2147483647 h 49"/>
              <a:gd name="T8" fmla="*/ 2147483647 w 50"/>
              <a:gd name="T9" fmla="*/ 2147483647 h 49"/>
              <a:gd name="T10" fmla="*/ 0 w 50"/>
              <a:gd name="T11" fmla="*/ 2147483647 h 49"/>
              <a:gd name="T12" fmla="*/ 0 60000 65536"/>
              <a:gd name="T13" fmla="*/ 0 60000 65536"/>
              <a:gd name="T14" fmla="*/ 0 60000 65536"/>
              <a:gd name="T15" fmla="*/ 0 60000 65536"/>
              <a:gd name="T16" fmla="*/ 0 60000 65536"/>
              <a:gd name="T17" fmla="*/ 0 60000 65536"/>
              <a:gd name="T18" fmla="*/ 0 w 50"/>
              <a:gd name="T19" fmla="*/ 0 h 49"/>
              <a:gd name="T20" fmla="*/ 50 w 5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50" h="49">
                <a:moveTo>
                  <a:pt x="0" y="25"/>
                </a:moveTo>
                <a:cubicBezTo>
                  <a:pt x="0" y="11"/>
                  <a:pt x="11" y="0"/>
                  <a:pt x="25" y="0"/>
                </a:cubicBezTo>
                <a:cubicBezTo>
                  <a:pt x="39" y="0"/>
                  <a:pt x="50" y="11"/>
                  <a:pt x="50" y="25"/>
                </a:cubicBezTo>
                <a:cubicBezTo>
                  <a:pt x="50" y="25"/>
                  <a:pt x="50" y="25"/>
                  <a:pt x="50" y="25"/>
                </a:cubicBezTo>
                <a:cubicBezTo>
                  <a:pt x="50" y="38"/>
                  <a:pt x="39"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0646" name="Freeform 76"/>
          <p:cNvSpPr>
            <a:spLocks/>
          </p:cNvSpPr>
          <p:nvPr/>
        </p:nvSpPr>
        <p:spPr bwMode="auto">
          <a:xfrm>
            <a:off x="3784600" y="4157663"/>
            <a:ext cx="50800" cy="50800"/>
          </a:xfrm>
          <a:custGeom>
            <a:avLst/>
            <a:gdLst>
              <a:gd name="T0" fmla="*/ 0 w 32"/>
              <a:gd name="T1" fmla="*/ 2147483647 h 32"/>
              <a:gd name="T2" fmla="*/ 2147483647 w 32"/>
              <a:gd name="T3" fmla="*/ 0 h 32"/>
              <a:gd name="T4" fmla="*/ 2147483647 w 32"/>
              <a:gd name="T5" fmla="*/ 2147483647 h 32"/>
              <a:gd name="T6" fmla="*/ 2147483647 w 32"/>
              <a:gd name="T7" fmla="*/ 2147483647 h 32"/>
              <a:gd name="T8" fmla="*/ 2147483647 w 32"/>
              <a:gd name="T9" fmla="*/ 2147483647 h 32"/>
              <a:gd name="T10" fmla="*/ 0 w 32"/>
              <a:gd name="T11" fmla="*/ 2147483647 h 32"/>
              <a:gd name="T12" fmla="*/ 0 60000 65536"/>
              <a:gd name="T13" fmla="*/ 0 60000 65536"/>
              <a:gd name="T14" fmla="*/ 0 60000 65536"/>
              <a:gd name="T15" fmla="*/ 0 60000 65536"/>
              <a:gd name="T16" fmla="*/ 0 60000 65536"/>
              <a:gd name="T17" fmla="*/ 0 60000 65536"/>
              <a:gd name="T18" fmla="*/ 0 w 32"/>
              <a:gd name="T19" fmla="*/ 0 h 32"/>
              <a:gd name="T20" fmla="*/ 32 w 32"/>
              <a:gd name="T21" fmla="*/ 32 h 32"/>
            </a:gdLst>
            <a:ahLst/>
            <a:cxnLst>
              <a:cxn ang="T12">
                <a:pos x="T0" y="T1"/>
              </a:cxn>
              <a:cxn ang="T13">
                <a:pos x="T2" y="T3"/>
              </a:cxn>
              <a:cxn ang="T14">
                <a:pos x="T4" y="T5"/>
              </a:cxn>
              <a:cxn ang="T15">
                <a:pos x="T6" y="T7"/>
              </a:cxn>
              <a:cxn ang="T16">
                <a:pos x="T8" y="T9"/>
              </a:cxn>
              <a:cxn ang="T17">
                <a:pos x="T10" y="T11"/>
              </a:cxn>
            </a:cxnLst>
            <a:rect l="T18" t="T19" r="T20" b="T21"/>
            <a:pathLst>
              <a:path w="32" h="32">
                <a:moveTo>
                  <a:pt x="0" y="16"/>
                </a:moveTo>
                <a:cubicBezTo>
                  <a:pt x="0" y="7"/>
                  <a:pt x="7" y="0"/>
                  <a:pt x="16" y="0"/>
                </a:cubicBezTo>
                <a:cubicBezTo>
                  <a:pt x="25" y="0"/>
                  <a:pt x="32" y="7"/>
                  <a:pt x="32" y="16"/>
                </a:cubicBezTo>
                <a:cubicBezTo>
                  <a:pt x="32" y="16"/>
                  <a:pt x="32" y="16"/>
                  <a:pt x="32" y="16"/>
                </a:cubicBezTo>
                <a:cubicBezTo>
                  <a:pt x="32" y="25"/>
                  <a:pt x="25" y="32"/>
                  <a:pt x="16" y="32"/>
                </a:cubicBezTo>
                <a:cubicBezTo>
                  <a:pt x="7" y="32"/>
                  <a:pt x="0" y="25"/>
                  <a:pt x="0" y="16"/>
                </a:cubicBezTo>
              </a:path>
            </a:pathLst>
          </a:custGeom>
          <a:noFill/>
          <a:ln w="47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47" name="Rectangle 77"/>
          <p:cNvSpPr>
            <a:spLocks noChangeArrowheads="1"/>
          </p:cNvSpPr>
          <p:nvPr/>
        </p:nvSpPr>
        <p:spPr bwMode="auto">
          <a:xfrm>
            <a:off x="3035300" y="3268663"/>
            <a:ext cx="1968500" cy="417512"/>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sz="2000"/>
          </a:p>
        </p:txBody>
      </p:sp>
      <p:sp>
        <p:nvSpPr>
          <p:cNvPr id="110648" name="Rectangle 78"/>
          <p:cNvSpPr>
            <a:spLocks noChangeArrowheads="1"/>
          </p:cNvSpPr>
          <p:nvPr/>
        </p:nvSpPr>
        <p:spPr bwMode="auto">
          <a:xfrm>
            <a:off x="3035300" y="3268663"/>
            <a:ext cx="1968500" cy="417512"/>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2000"/>
          </a:p>
        </p:txBody>
      </p:sp>
      <p:sp>
        <p:nvSpPr>
          <p:cNvPr id="110649" name="Rectangle 79"/>
          <p:cNvSpPr>
            <a:spLocks noChangeArrowheads="1"/>
          </p:cNvSpPr>
          <p:nvPr/>
        </p:nvSpPr>
        <p:spPr bwMode="auto">
          <a:xfrm>
            <a:off x="3035300" y="3263900"/>
            <a:ext cx="19589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sz="2000" b="1">
                <a:solidFill>
                  <a:srgbClr val="FF0000"/>
                </a:solidFill>
              </a:rPr>
              <a:t>Common PC</a:t>
            </a:r>
          </a:p>
        </p:txBody>
      </p:sp>
      <p:sp>
        <p:nvSpPr>
          <p:cNvPr id="110650" name="Rectangle 80"/>
          <p:cNvSpPr>
            <a:spLocks noChangeArrowheads="1"/>
          </p:cNvSpPr>
          <p:nvPr/>
        </p:nvSpPr>
        <p:spPr bwMode="auto">
          <a:xfrm>
            <a:off x="6019800" y="4392613"/>
            <a:ext cx="2640013" cy="4508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0651" name="Rectangle 81"/>
          <p:cNvSpPr>
            <a:spLocks noChangeArrowheads="1"/>
          </p:cNvSpPr>
          <p:nvPr/>
        </p:nvSpPr>
        <p:spPr bwMode="auto">
          <a:xfrm>
            <a:off x="6019800" y="4392613"/>
            <a:ext cx="2640013" cy="450850"/>
          </a:xfrm>
          <a:prstGeom prst="rect">
            <a:avLst/>
          </a:prstGeom>
          <a:noFill/>
          <a:ln w="158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0652" name="Rectangle 82"/>
          <p:cNvSpPr>
            <a:spLocks noChangeArrowheads="1"/>
          </p:cNvSpPr>
          <p:nvPr/>
        </p:nvSpPr>
        <p:spPr bwMode="auto">
          <a:xfrm>
            <a:off x="6435725" y="4468813"/>
            <a:ext cx="1849438"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200" b="1">
                <a:solidFill>
                  <a:srgbClr val="000000"/>
                </a:solidFill>
              </a:rPr>
              <a:t>SIMD Pipeline</a:t>
            </a:r>
            <a:endParaRPr lang="en-US"/>
          </a:p>
        </p:txBody>
      </p:sp>
      <p:sp>
        <p:nvSpPr>
          <p:cNvPr id="2" name="TextBox 1"/>
          <p:cNvSpPr txBox="1"/>
          <p:nvPr/>
        </p:nvSpPr>
        <p:spPr>
          <a:xfrm>
            <a:off x="152400" y="4907340"/>
            <a:ext cx="8700669" cy="1569660"/>
          </a:xfrm>
          <a:prstGeom prst="rect">
            <a:avLst/>
          </a:prstGeom>
          <a:solidFill>
            <a:schemeClr val="accent3">
              <a:lumMod val="85000"/>
            </a:schemeClr>
          </a:solidFill>
        </p:spPr>
        <p:txBody>
          <a:bodyPr wrap="none" rtlCol="0">
            <a:spAutoFit/>
          </a:bodyPr>
          <a:lstStyle/>
          <a:p>
            <a:r>
              <a:rPr lang="en-US" sz="1200" dirty="0"/>
              <a:t>In SIMD, you need to specify the data array + an instruction (on which to operate the data on) + THE INSTRUCTION WIDTH.</a:t>
            </a:r>
            <a:br>
              <a:rPr lang="en-US" sz="1200" dirty="0"/>
            </a:br>
            <a:r>
              <a:rPr lang="en-US" sz="1200" dirty="0" err="1"/>
              <a:t>Eg</a:t>
            </a:r>
            <a:r>
              <a:rPr lang="en-US" sz="1200" dirty="0"/>
              <a:t>: You might want to add 2 integer arrays of length 16, then a SIMD instruction would look like </a:t>
            </a:r>
            <a:r>
              <a:rPr lang="en-US" sz="1200" dirty="0" smtClean="0"/>
              <a:t>(cooked up instruction)</a:t>
            </a:r>
            <a:r>
              <a:rPr lang="en-US" sz="1200" dirty="0"/>
              <a:t/>
            </a:r>
            <a:br>
              <a:rPr lang="en-US" sz="1200" dirty="0"/>
            </a:br>
            <a:r>
              <a:rPr lang="en-US" sz="1200" b="1" dirty="0"/>
              <a:t>add.16 arr1 arr2</a:t>
            </a:r>
            <a:br>
              <a:rPr lang="en-US" sz="1200" b="1" dirty="0"/>
            </a:br>
            <a:r>
              <a:rPr lang="en-US" sz="1200" dirty="0"/>
              <a:t>However, SIMT doesn't bother about the instruction width. So, essentially, you could write the above example as:</a:t>
            </a:r>
            <a:br>
              <a:rPr lang="en-US" sz="1200" dirty="0"/>
            </a:br>
            <a:r>
              <a:rPr lang="en-US" sz="1200" dirty="0"/>
              <a:t>arr1[</a:t>
            </a:r>
            <a:r>
              <a:rPr lang="en-US" sz="1200" dirty="0" err="1"/>
              <a:t>i</a:t>
            </a:r>
            <a:r>
              <a:rPr lang="en-US" sz="1200" dirty="0"/>
              <a:t>] + arr2[</a:t>
            </a:r>
            <a:r>
              <a:rPr lang="en-US" sz="1200" dirty="0" err="1"/>
              <a:t>i</a:t>
            </a:r>
            <a:r>
              <a:rPr lang="en-US" sz="1200" dirty="0" smtClean="0"/>
              <a:t>]  and </a:t>
            </a:r>
            <a:r>
              <a:rPr lang="en-US" sz="1200" dirty="0"/>
              <a:t>then launch as many threads as the length of the array, as you want.</a:t>
            </a:r>
            <a:br>
              <a:rPr lang="en-US" sz="1200" dirty="0"/>
            </a:br>
            <a:r>
              <a:rPr lang="en-US" sz="1200" dirty="0"/>
              <a:t/>
            </a:r>
            <a:br>
              <a:rPr lang="en-US" sz="1200" dirty="0"/>
            </a:br>
            <a:r>
              <a:rPr lang="en-US" sz="1200" dirty="0" smtClean="0"/>
              <a:t>Note </a:t>
            </a:r>
            <a:r>
              <a:rPr lang="en-US" sz="1200" dirty="0"/>
              <a:t>that, if the array size was, let us say, 32, then SIMD EXPECTS you to explicitly call two such 'add.16' instructions!</a:t>
            </a:r>
            <a:br>
              <a:rPr lang="en-US" sz="1200" dirty="0"/>
            </a:br>
            <a:r>
              <a:rPr lang="en-US" sz="1200" dirty="0"/>
              <a:t>Whereas, this is not the case with SIMT</a:t>
            </a:r>
            <a:r>
              <a:rPr lang="en-US" sz="1200" dirty="0" smtClean="0"/>
              <a:t>.</a:t>
            </a:r>
            <a:endParaRPr lang="en-US" sz="1200" dirty="0"/>
          </a:p>
        </p:txBody>
      </p:sp>
    </p:spTree>
    <p:extLst>
      <p:ext uri="{BB962C8B-B14F-4D97-AF65-F5344CB8AC3E}">
        <p14:creationId xmlns:p14="http://schemas.microsoft.com/office/powerpoint/2010/main" val="27857205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a:lstStyle/>
          <a:p>
            <a:r>
              <a:rPr lang="en-US">
                <a:latin typeface="Garamond" charset="0"/>
              </a:rPr>
              <a:t>Loop Iterations as Threads</a:t>
            </a:r>
          </a:p>
        </p:txBody>
      </p:sp>
      <p:sp>
        <p:nvSpPr>
          <p:cNvPr id="1126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7190436-2075-0C49-8FC3-DA298EBAAF87}" type="slidenum">
              <a:rPr lang="en-US" sz="1600">
                <a:latin typeface="Garamond" charset="0"/>
              </a:rPr>
              <a:pPr eaLnBrk="1" hangingPunct="1"/>
              <a:t>13</a:t>
            </a:fld>
            <a:endParaRPr lang="en-US" sz="1600">
              <a:latin typeface="Garamond" charset="0"/>
            </a:endParaRPr>
          </a:p>
        </p:txBody>
      </p:sp>
      <p:sp>
        <p:nvSpPr>
          <p:cNvPr id="112644" name="Text Box 3"/>
          <p:cNvSpPr txBox="1">
            <a:spLocks noChangeArrowheads="1"/>
          </p:cNvSpPr>
          <p:nvPr/>
        </p:nvSpPr>
        <p:spPr bwMode="auto">
          <a:xfrm>
            <a:off x="2819400" y="914400"/>
            <a:ext cx="30162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10000"/>
              </a:spcBef>
            </a:pPr>
            <a:r>
              <a:rPr lang="en-US" altLang="ko-KR" sz="1600" b="1">
                <a:latin typeface="Courier New" charset="0"/>
                <a:ea typeface="굴림" charset="0"/>
                <a:cs typeface="굴림" charset="0"/>
              </a:rPr>
              <a:t>for (i=0; i &lt; N; i++)</a:t>
            </a:r>
          </a:p>
          <a:p>
            <a:pPr eaLnBrk="1" hangingPunct="1">
              <a:spcBef>
                <a:spcPct val="10000"/>
              </a:spcBef>
            </a:pPr>
            <a:r>
              <a:rPr lang="en-US" altLang="ko-KR" sz="1600" b="1">
                <a:latin typeface="Courier New" charset="0"/>
                <a:ea typeface="굴림" charset="0"/>
                <a:cs typeface="굴림" charset="0"/>
              </a:rPr>
              <a:t>    C[i] = A[i] + B[i];</a:t>
            </a:r>
          </a:p>
        </p:txBody>
      </p:sp>
      <p:grpSp>
        <p:nvGrpSpPr>
          <p:cNvPr id="2" name="Group 4"/>
          <p:cNvGrpSpPr>
            <a:grpSpLocks/>
          </p:cNvGrpSpPr>
          <p:nvPr/>
        </p:nvGrpSpPr>
        <p:grpSpPr bwMode="auto">
          <a:xfrm>
            <a:off x="-61913" y="1462088"/>
            <a:ext cx="3138488" cy="5243512"/>
            <a:chOff x="-39" y="921"/>
            <a:chExt cx="1977" cy="3303"/>
          </a:xfrm>
        </p:grpSpPr>
        <p:grpSp>
          <p:nvGrpSpPr>
            <p:cNvPr id="112676" name="Group 8"/>
            <p:cNvGrpSpPr>
              <a:grpSpLocks/>
            </p:cNvGrpSpPr>
            <p:nvPr/>
          </p:nvGrpSpPr>
          <p:grpSpPr bwMode="auto">
            <a:xfrm>
              <a:off x="673" y="1258"/>
              <a:ext cx="1017" cy="1405"/>
              <a:chOff x="721" y="922"/>
              <a:chExt cx="1017" cy="1405"/>
            </a:xfrm>
          </p:grpSpPr>
          <p:sp>
            <p:nvSpPr>
              <p:cNvPr id="112690" name="AutoShape 6"/>
              <p:cNvSpPr>
                <a:spLocks noChangeArrowheads="1"/>
              </p:cNvSpPr>
              <p:nvPr/>
            </p:nvSpPr>
            <p:spPr bwMode="auto">
              <a:xfrm>
                <a:off x="721" y="922"/>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91" name="AutoShape 7"/>
              <p:cNvSpPr>
                <a:spLocks noChangeArrowheads="1"/>
              </p:cNvSpPr>
              <p:nvPr/>
            </p:nvSpPr>
            <p:spPr bwMode="auto">
              <a:xfrm>
                <a:off x="1297"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92" name="AutoShape 8"/>
              <p:cNvSpPr>
                <a:spLocks noChangeArrowheads="1"/>
              </p:cNvSpPr>
              <p:nvPr/>
            </p:nvSpPr>
            <p:spPr bwMode="auto">
              <a:xfrm>
                <a:off x="957" y="1642"/>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93" name="AutoShape 9"/>
              <p:cNvSpPr>
                <a:spLocks noChangeArrowheads="1"/>
              </p:cNvSpPr>
              <p:nvPr/>
            </p:nvSpPr>
            <p:spPr bwMode="auto">
              <a:xfrm>
                <a:off x="930" y="2074"/>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94" name="Line 10"/>
              <p:cNvSpPr>
                <a:spLocks noChangeShapeType="1"/>
              </p:cNvSpPr>
              <p:nvPr/>
            </p:nvSpPr>
            <p:spPr bwMode="auto">
              <a:xfrm>
                <a:off x="948" y="1200"/>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95" name="Line 11"/>
              <p:cNvSpPr>
                <a:spLocks noChangeShapeType="1"/>
              </p:cNvSpPr>
              <p:nvPr/>
            </p:nvSpPr>
            <p:spPr bwMode="auto">
              <a:xfrm flipH="1">
                <a:off x="1236" y="1488"/>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96" name="Line 12"/>
              <p:cNvSpPr>
                <a:spLocks noChangeShapeType="1"/>
              </p:cNvSpPr>
              <p:nvPr/>
            </p:nvSpPr>
            <p:spPr bwMode="auto">
              <a:xfrm>
                <a:off x="1188" y="1920"/>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grpSp>
          <p:nvGrpSpPr>
            <p:cNvPr id="112677" name="Group 13"/>
            <p:cNvGrpSpPr>
              <a:grpSpLocks/>
            </p:cNvGrpSpPr>
            <p:nvPr/>
          </p:nvGrpSpPr>
          <p:grpSpPr bwMode="auto">
            <a:xfrm>
              <a:off x="685" y="2746"/>
              <a:ext cx="1017" cy="1405"/>
              <a:chOff x="733" y="2410"/>
              <a:chExt cx="1017" cy="1405"/>
            </a:xfrm>
          </p:grpSpPr>
          <p:sp>
            <p:nvSpPr>
              <p:cNvPr id="112683" name="AutoShape 14"/>
              <p:cNvSpPr>
                <a:spLocks noChangeArrowheads="1"/>
              </p:cNvSpPr>
              <p:nvPr/>
            </p:nvSpPr>
            <p:spPr bwMode="auto">
              <a:xfrm>
                <a:off x="733" y="24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84" name="AutoShape 15"/>
              <p:cNvSpPr>
                <a:spLocks noChangeArrowheads="1"/>
              </p:cNvSpPr>
              <p:nvPr/>
            </p:nvSpPr>
            <p:spPr bwMode="auto">
              <a:xfrm>
                <a:off x="1309" y="2698"/>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85" name="AutoShape 16"/>
              <p:cNvSpPr>
                <a:spLocks noChangeArrowheads="1"/>
              </p:cNvSpPr>
              <p:nvPr/>
            </p:nvSpPr>
            <p:spPr bwMode="auto">
              <a:xfrm>
                <a:off x="969" y="3130"/>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86" name="AutoShape 17"/>
              <p:cNvSpPr>
                <a:spLocks noChangeArrowheads="1"/>
              </p:cNvSpPr>
              <p:nvPr/>
            </p:nvSpPr>
            <p:spPr bwMode="auto">
              <a:xfrm>
                <a:off x="942" y="3562"/>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87" name="Line 18"/>
              <p:cNvSpPr>
                <a:spLocks noChangeShapeType="1"/>
              </p:cNvSpPr>
              <p:nvPr/>
            </p:nvSpPr>
            <p:spPr bwMode="auto">
              <a:xfrm>
                <a:off x="960" y="2688"/>
                <a:ext cx="144" cy="432"/>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88" name="Line 19"/>
              <p:cNvSpPr>
                <a:spLocks noChangeShapeType="1"/>
              </p:cNvSpPr>
              <p:nvPr/>
            </p:nvSpPr>
            <p:spPr bwMode="auto">
              <a:xfrm flipH="1">
                <a:off x="1248" y="2976"/>
                <a:ext cx="192"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89" name="Line 20"/>
              <p:cNvSpPr>
                <a:spLocks noChangeShapeType="1"/>
              </p:cNvSpPr>
              <p:nvPr/>
            </p:nvSpPr>
            <p:spPr bwMode="auto">
              <a:xfrm>
                <a:off x="1200" y="3408"/>
                <a:ext cx="0"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112678" name="AutoShape 21"/>
            <p:cNvSpPr>
              <a:spLocks noChangeArrowheads="1"/>
            </p:cNvSpPr>
            <p:nvPr/>
          </p:nvSpPr>
          <p:spPr bwMode="auto">
            <a:xfrm>
              <a:off x="528" y="1200"/>
              <a:ext cx="1248" cy="1488"/>
            </a:xfrm>
            <a:prstGeom prst="roundRect">
              <a:avLst>
                <a:gd name="adj" fmla="val 16667"/>
              </a:avLst>
            </a:pr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79" name="AutoShape 22"/>
            <p:cNvSpPr>
              <a:spLocks noChangeArrowheads="1"/>
            </p:cNvSpPr>
            <p:nvPr/>
          </p:nvSpPr>
          <p:spPr bwMode="auto">
            <a:xfrm>
              <a:off x="480" y="2736"/>
              <a:ext cx="1296" cy="1488"/>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80" name="Text Box 23"/>
            <p:cNvSpPr txBox="1">
              <a:spLocks noChangeArrowheads="1"/>
            </p:cNvSpPr>
            <p:nvPr/>
          </p:nvSpPr>
          <p:spPr bwMode="auto">
            <a:xfrm>
              <a:off x="-39" y="1593"/>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1</a:t>
              </a:r>
            </a:p>
          </p:txBody>
        </p:sp>
        <p:sp>
          <p:nvSpPr>
            <p:cNvPr id="112681" name="Text Box 24"/>
            <p:cNvSpPr txBox="1">
              <a:spLocks noChangeArrowheads="1"/>
            </p:cNvSpPr>
            <p:nvPr/>
          </p:nvSpPr>
          <p:spPr bwMode="auto">
            <a:xfrm>
              <a:off x="-39" y="3081"/>
              <a:ext cx="57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2</a:t>
              </a:r>
            </a:p>
          </p:txBody>
        </p:sp>
        <p:sp>
          <p:nvSpPr>
            <p:cNvPr id="112682" name="Text Box 25"/>
            <p:cNvSpPr txBox="1">
              <a:spLocks noChangeArrowheads="1"/>
            </p:cNvSpPr>
            <p:nvPr/>
          </p:nvSpPr>
          <p:spPr bwMode="auto">
            <a:xfrm>
              <a:off x="146" y="921"/>
              <a:ext cx="17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i="1">
                  <a:latin typeface="Verdana" charset="0"/>
                  <a:ea typeface="굴림" charset="0"/>
                  <a:cs typeface="굴림" charset="0"/>
                </a:rPr>
                <a:t>Scalar Sequential Code</a:t>
              </a:r>
            </a:p>
          </p:txBody>
        </p:sp>
      </p:grpSp>
      <p:grpSp>
        <p:nvGrpSpPr>
          <p:cNvPr id="5" name="Group 27"/>
          <p:cNvGrpSpPr>
            <a:grpSpLocks/>
          </p:cNvGrpSpPr>
          <p:nvPr/>
        </p:nvGrpSpPr>
        <p:grpSpPr bwMode="auto">
          <a:xfrm>
            <a:off x="3089275" y="1385888"/>
            <a:ext cx="5988050" cy="3781425"/>
            <a:chOff x="1946" y="873"/>
            <a:chExt cx="3772" cy="2382"/>
          </a:xfrm>
        </p:grpSpPr>
        <p:sp>
          <p:nvSpPr>
            <p:cNvPr id="112648" name="AutoShape 28"/>
            <p:cNvSpPr>
              <a:spLocks noChangeArrowheads="1"/>
            </p:cNvSpPr>
            <p:nvPr/>
          </p:nvSpPr>
          <p:spPr bwMode="auto">
            <a:xfrm>
              <a:off x="2352" y="1536"/>
              <a:ext cx="3168" cy="384"/>
            </a:xfrm>
            <a:prstGeom prst="roundRect">
              <a:avLst>
                <a:gd name="adj" fmla="val 16667"/>
              </a:avLst>
            </a:prstGeom>
            <a:solidFill>
              <a:schemeClr val="accent1"/>
            </a:solidFill>
            <a:ln w="12700">
              <a:solidFill>
                <a:schemeClr val="tx1"/>
              </a:solidFill>
              <a:round/>
              <a:headEnd/>
              <a:tailEnd/>
            </a:ln>
          </p:spPr>
          <p:txBody>
            <a:bodyPr anchor="ctr">
              <a:spAutoFit/>
            </a:bodyPr>
            <a:lstStyle/>
            <a:p>
              <a:endParaRPr lang="en-US"/>
            </a:p>
          </p:txBody>
        </p:sp>
        <p:sp>
          <p:nvSpPr>
            <p:cNvPr id="112649" name="AutoShape 29"/>
            <p:cNvSpPr>
              <a:spLocks noChangeArrowheads="1"/>
            </p:cNvSpPr>
            <p:nvPr/>
          </p:nvSpPr>
          <p:spPr bwMode="auto">
            <a:xfrm>
              <a:off x="2354" y="1158"/>
              <a:ext cx="3164" cy="322"/>
            </a:xfrm>
            <a:prstGeom prst="roundRect">
              <a:avLst>
                <a:gd name="adj" fmla="val 16667"/>
              </a:avLst>
            </a:prstGeom>
            <a:solidFill>
              <a:srgbClr val="CCFF33"/>
            </a:solidFill>
            <a:ln w="12700">
              <a:solidFill>
                <a:schemeClr val="tx1"/>
              </a:solidFill>
              <a:round/>
              <a:headEnd/>
              <a:tailEnd/>
            </a:ln>
          </p:spPr>
          <p:txBody>
            <a:bodyPr anchor="ctr">
              <a:spAutoFit/>
            </a:bodyPr>
            <a:lstStyle/>
            <a:p>
              <a:endParaRPr lang="ko-KR" altLang="en-US" sz="2400">
                <a:latin typeface="Verdana" charset="0"/>
                <a:ea typeface="굴림" charset="0"/>
                <a:cs typeface="굴림" charset="0"/>
              </a:endParaRPr>
            </a:p>
          </p:txBody>
        </p:sp>
        <p:sp>
          <p:nvSpPr>
            <p:cNvPr id="112650" name="AutoShape 30"/>
            <p:cNvSpPr>
              <a:spLocks noChangeArrowheads="1"/>
            </p:cNvSpPr>
            <p:nvPr/>
          </p:nvSpPr>
          <p:spPr bwMode="auto">
            <a:xfrm>
              <a:off x="2352" y="1968"/>
              <a:ext cx="3168" cy="336"/>
            </a:xfrm>
            <a:prstGeom prst="roundRect">
              <a:avLst>
                <a:gd name="adj" fmla="val 16667"/>
              </a:avLst>
            </a:prstGeom>
            <a:solidFill>
              <a:srgbClr val="FF00FF"/>
            </a:solidFill>
            <a:ln w="12700">
              <a:solidFill>
                <a:schemeClr val="tx1"/>
              </a:solidFill>
              <a:round/>
              <a:headEnd/>
              <a:tailEnd/>
            </a:ln>
          </p:spPr>
          <p:txBody>
            <a:bodyPr anchor="ctr">
              <a:spAutoFit/>
            </a:bodyPr>
            <a:lstStyle/>
            <a:p>
              <a:endParaRPr lang="en-US"/>
            </a:p>
          </p:txBody>
        </p:sp>
        <p:sp>
          <p:nvSpPr>
            <p:cNvPr id="112651" name="AutoShape 31"/>
            <p:cNvSpPr>
              <a:spLocks noChangeArrowheads="1"/>
            </p:cNvSpPr>
            <p:nvPr/>
          </p:nvSpPr>
          <p:spPr bwMode="auto">
            <a:xfrm>
              <a:off x="2352" y="2400"/>
              <a:ext cx="3168" cy="288"/>
            </a:xfrm>
            <a:prstGeom prst="roundRect">
              <a:avLst>
                <a:gd name="adj" fmla="val 16667"/>
              </a:avLst>
            </a:prstGeom>
            <a:solidFill>
              <a:srgbClr val="FFFF66"/>
            </a:solidFill>
            <a:ln w="12700">
              <a:solidFill>
                <a:schemeClr val="tx1"/>
              </a:solidFill>
              <a:round/>
              <a:headEnd/>
              <a:tailEnd/>
            </a:ln>
          </p:spPr>
          <p:txBody>
            <a:bodyPr anchor="ctr">
              <a:spAutoFit/>
            </a:bodyPr>
            <a:lstStyle/>
            <a:p>
              <a:endParaRPr lang="en-US"/>
            </a:p>
          </p:txBody>
        </p:sp>
        <p:sp>
          <p:nvSpPr>
            <p:cNvPr id="112652" name="Text Box 32"/>
            <p:cNvSpPr txBox="1">
              <a:spLocks noChangeArrowheads="1"/>
            </p:cNvSpPr>
            <p:nvPr/>
          </p:nvSpPr>
          <p:spPr bwMode="auto">
            <a:xfrm>
              <a:off x="4590" y="3034"/>
              <a:ext cx="11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400" i="1">
                  <a:latin typeface="Verdana" charset="0"/>
                  <a:ea typeface="굴림" charset="0"/>
                  <a:cs typeface="굴림" charset="0"/>
                </a:rPr>
                <a:t>Vector Instruction</a:t>
              </a:r>
            </a:p>
          </p:txBody>
        </p:sp>
        <p:sp>
          <p:nvSpPr>
            <p:cNvPr id="112653" name="AutoShape 33"/>
            <p:cNvSpPr>
              <a:spLocks noChangeArrowheads="1"/>
            </p:cNvSpPr>
            <p:nvPr/>
          </p:nvSpPr>
          <p:spPr bwMode="auto">
            <a:xfrm>
              <a:off x="2653" y="1210"/>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54" name="AutoShape 34"/>
            <p:cNvSpPr>
              <a:spLocks noChangeArrowheads="1"/>
            </p:cNvSpPr>
            <p:nvPr/>
          </p:nvSpPr>
          <p:spPr bwMode="auto">
            <a:xfrm>
              <a:off x="3229" y="1594"/>
              <a:ext cx="441"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55" name="AutoShape 35"/>
            <p:cNvSpPr>
              <a:spLocks noChangeArrowheads="1"/>
            </p:cNvSpPr>
            <p:nvPr/>
          </p:nvSpPr>
          <p:spPr bwMode="auto">
            <a:xfrm>
              <a:off x="2889" y="2026"/>
              <a:ext cx="402"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56" name="AutoShape 36"/>
            <p:cNvSpPr>
              <a:spLocks noChangeArrowheads="1"/>
            </p:cNvSpPr>
            <p:nvPr/>
          </p:nvSpPr>
          <p:spPr bwMode="auto">
            <a:xfrm>
              <a:off x="2862" y="2410"/>
              <a:ext cx="504" cy="253"/>
            </a:xfrm>
            <a:prstGeom prst="roundRect">
              <a:avLst>
                <a:gd name="adj" fmla="val 16667"/>
              </a:avLst>
            </a:prstGeom>
            <a:solidFill>
              <a:schemeClr val="hlink"/>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57" name="Line 37"/>
            <p:cNvSpPr>
              <a:spLocks noChangeShapeType="1"/>
            </p:cNvSpPr>
            <p:nvPr/>
          </p:nvSpPr>
          <p:spPr bwMode="auto">
            <a:xfrm>
              <a:off x="2880" y="1488"/>
              <a:ext cx="144"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58" name="Line 38"/>
            <p:cNvSpPr>
              <a:spLocks noChangeShapeType="1"/>
            </p:cNvSpPr>
            <p:nvPr/>
          </p:nvSpPr>
          <p:spPr bwMode="auto">
            <a:xfrm flipH="1">
              <a:off x="3168" y="1872"/>
              <a:ext cx="144"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59" name="Line 39"/>
            <p:cNvSpPr>
              <a:spLocks noChangeShapeType="1"/>
            </p:cNvSpPr>
            <p:nvPr/>
          </p:nvSpPr>
          <p:spPr bwMode="auto">
            <a:xfrm>
              <a:off x="3120" y="2304"/>
              <a:ext cx="0"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0" name="AutoShape 40"/>
            <p:cNvSpPr>
              <a:spLocks noChangeArrowheads="1"/>
            </p:cNvSpPr>
            <p:nvPr/>
          </p:nvSpPr>
          <p:spPr bwMode="auto">
            <a:xfrm>
              <a:off x="3853" y="1210"/>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61" name="AutoShape 41"/>
            <p:cNvSpPr>
              <a:spLocks noChangeArrowheads="1"/>
            </p:cNvSpPr>
            <p:nvPr/>
          </p:nvSpPr>
          <p:spPr bwMode="auto">
            <a:xfrm>
              <a:off x="4429" y="1594"/>
              <a:ext cx="441"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load</a:t>
              </a:r>
            </a:p>
          </p:txBody>
        </p:sp>
        <p:sp>
          <p:nvSpPr>
            <p:cNvPr id="112662" name="AutoShape 42"/>
            <p:cNvSpPr>
              <a:spLocks noChangeArrowheads="1"/>
            </p:cNvSpPr>
            <p:nvPr/>
          </p:nvSpPr>
          <p:spPr bwMode="auto">
            <a:xfrm>
              <a:off x="4089" y="2026"/>
              <a:ext cx="402"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add</a:t>
              </a:r>
            </a:p>
          </p:txBody>
        </p:sp>
        <p:sp>
          <p:nvSpPr>
            <p:cNvPr id="112663" name="AutoShape 43"/>
            <p:cNvSpPr>
              <a:spLocks noChangeArrowheads="1"/>
            </p:cNvSpPr>
            <p:nvPr/>
          </p:nvSpPr>
          <p:spPr bwMode="auto">
            <a:xfrm>
              <a:off x="4062" y="2410"/>
              <a:ext cx="504" cy="253"/>
            </a:xfrm>
            <a:prstGeom prst="roundRect">
              <a:avLst>
                <a:gd name="adj" fmla="val 16667"/>
              </a:avLst>
            </a:prstGeom>
            <a:solidFill>
              <a:schemeClr val="accent2"/>
            </a:solidFill>
            <a:ln w="3175">
              <a:solidFill>
                <a:schemeClr val="tx1"/>
              </a:solidFill>
              <a:round/>
              <a:headEnd/>
              <a:tailEnd/>
            </a:ln>
          </p:spPr>
          <p:txBody>
            <a:bodyPr wrap="none" anchor="ctr">
              <a:spAutoFit/>
            </a:bodyPr>
            <a:lstStyle/>
            <a:p>
              <a:r>
                <a:rPr lang="en-US" altLang="ko-KR">
                  <a:solidFill>
                    <a:schemeClr val="bg1"/>
                  </a:solidFill>
                  <a:latin typeface="Verdana" charset="0"/>
                  <a:ea typeface="굴림" charset="0"/>
                  <a:cs typeface="굴림" charset="0"/>
                </a:rPr>
                <a:t>store</a:t>
              </a:r>
            </a:p>
          </p:txBody>
        </p:sp>
        <p:sp>
          <p:nvSpPr>
            <p:cNvPr id="112664" name="Line 44"/>
            <p:cNvSpPr>
              <a:spLocks noChangeShapeType="1"/>
            </p:cNvSpPr>
            <p:nvPr/>
          </p:nvSpPr>
          <p:spPr bwMode="auto">
            <a:xfrm>
              <a:off x="4032" y="1488"/>
              <a:ext cx="192" cy="528"/>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5" name="Line 45"/>
            <p:cNvSpPr>
              <a:spLocks noChangeShapeType="1"/>
            </p:cNvSpPr>
            <p:nvPr/>
          </p:nvSpPr>
          <p:spPr bwMode="auto">
            <a:xfrm flipH="1">
              <a:off x="4368" y="1872"/>
              <a:ext cx="144" cy="144"/>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6" name="Line 46"/>
            <p:cNvSpPr>
              <a:spLocks noChangeShapeType="1"/>
            </p:cNvSpPr>
            <p:nvPr/>
          </p:nvSpPr>
          <p:spPr bwMode="auto">
            <a:xfrm>
              <a:off x="4320" y="2304"/>
              <a:ext cx="0" cy="96"/>
            </a:xfrm>
            <a:prstGeom prst="line">
              <a:avLst/>
            </a:prstGeom>
            <a:noFill/>
            <a:ln w="31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67" name="AutoShape 47"/>
            <p:cNvSpPr>
              <a:spLocks noChangeArrowheads="1"/>
            </p:cNvSpPr>
            <p:nvPr/>
          </p:nvSpPr>
          <p:spPr bwMode="auto">
            <a:xfrm>
              <a:off x="2496" y="1152"/>
              <a:ext cx="1248" cy="1632"/>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68" name="AutoShape 48"/>
            <p:cNvSpPr>
              <a:spLocks noChangeArrowheads="1"/>
            </p:cNvSpPr>
            <p:nvPr/>
          </p:nvSpPr>
          <p:spPr bwMode="auto">
            <a:xfrm>
              <a:off x="3744" y="1152"/>
              <a:ext cx="1248" cy="1632"/>
            </a:xfrm>
            <a:prstGeom prst="roundRect">
              <a:avLst>
                <a:gd name="adj" fmla="val 16667"/>
              </a:avLst>
            </a:pr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en-US"/>
            </a:p>
          </p:txBody>
        </p:sp>
        <p:sp>
          <p:nvSpPr>
            <p:cNvPr id="112669" name="Text Box 49"/>
            <p:cNvSpPr txBox="1">
              <a:spLocks noChangeArrowheads="1"/>
            </p:cNvSpPr>
            <p:nvPr/>
          </p:nvSpPr>
          <p:spPr bwMode="auto">
            <a:xfrm>
              <a:off x="2496" y="2851"/>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1</a:t>
              </a:r>
            </a:p>
          </p:txBody>
        </p:sp>
        <p:sp>
          <p:nvSpPr>
            <p:cNvPr id="112670" name="Text Box 50"/>
            <p:cNvSpPr txBox="1">
              <a:spLocks noChangeArrowheads="1"/>
            </p:cNvSpPr>
            <p:nvPr/>
          </p:nvSpPr>
          <p:spPr bwMode="auto">
            <a:xfrm>
              <a:off x="3744" y="2851"/>
              <a:ext cx="43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a:latin typeface="Verdana" charset="0"/>
                  <a:ea typeface="굴림" charset="0"/>
                  <a:cs typeface="굴림" charset="0"/>
                </a:rPr>
                <a:t>Iter. 2</a:t>
              </a:r>
            </a:p>
          </p:txBody>
        </p:sp>
        <p:sp>
          <p:nvSpPr>
            <p:cNvPr id="112671" name="Text Box 51"/>
            <p:cNvSpPr txBox="1">
              <a:spLocks noChangeArrowheads="1"/>
            </p:cNvSpPr>
            <p:nvPr/>
          </p:nvSpPr>
          <p:spPr bwMode="auto">
            <a:xfrm>
              <a:off x="4122" y="873"/>
              <a:ext cx="128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1800" i="1">
                  <a:latin typeface="Verdana" charset="0"/>
                  <a:ea typeface="굴림" charset="0"/>
                  <a:cs typeface="굴림" charset="0"/>
                </a:rPr>
                <a:t>Vectorized Code</a:t>
              </a:r>
            </a:p>
          </p:txBody>
        </p:sp>
        <p:sp>
          <p:nvSpPr>
            <p:cNvPr id="112672" name="Line 52"/>
            <p:cNvSpPr>
              <a:spLocks noChangeShapeType="1"/>
            </p:cNvSpPr>
            <p:nvPr/>
          </p:nvSpPr>
          <p:spPr bwMode="auto">
            <a:xfrm>
              <a:off x="5088" y="2688"/>
              <a:ext cx="96" cy="384"/>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2673" name="Line 53"/>
            <p:cNvSpPr>
              <a:spLocks noChangeShapeType="1"/>
            </p:cNvSpPr>
            <p:nvPr/>
          </p:nvSpPr>
          <p:spPr bwMode="auto">
            <a:xfrm>
              <a:off x="2160" y="1536"/>
              <a:ext cx="0" cy="100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2674" name="Text Box 54"/>
            <p:cNvSpPr txBox="1">
              <a:spLocks noChangeArrowheads="1"/>
            </p:cNvSpPr>
            <p:nvPr/>
          </p:nvSpPr>
          <p:spPr bwMode="auto">
            <a:xfrm rot="-5400000">
              <a:off x="1816" y="1835"/>
              <a:ext cx="5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ltLang="ko-KR" sz="2000" i="1">
                  <a:latin typeface="Verdana" charset="0"/>
                  <a:ea typeface="굴림" charset="0"/>
                  <a:cs typeface="굴림" charset="0"/>
                </a:rPr>
                <a:t>Time</a:t>
              </a:r>
            </a:p>
          </p:txBody>
        </p:sp>
        <p:sp>
          <p:nvSpPr>
            <p:cNvPr id="112675" name="Line 55"/>
            <p:cNvSpPr>
              <a:spLocks noChangeShapeType="1"/>
            </p:cNvSpPr>
            <p:nvPr/>
          </p:nvSpPr>
          <p:spPr bwMode="auto">
            <a:xfrm>
              <a:off x="5088" y="1776"/>
              <a:ext cx="336" cy="0"/>
            </a:xfrm>
            <a:prstGeom prst="line">
              <a:avLst/>
            </a:prstGeom>
            <a:noFill/>
            <a:ln w="76200">
              <a:solidFill>
                <a:schemeClr val="tx1"/>
              </a:solidFill>
              <a:prstDash val="sysDot"/>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grpSp>
      <p:sp>
        <p:nvSpPr>
          <p:cNvPr id="112647" name="TextBox 59"/>
          <p:cNvSpPr txBox="1">
            <a:spLocks noChangeArrowheads="1"/>
          </p:cNvSpPr>
          <p:nvPr/>
        </p:nvSpPr>
        <p:spPr bwMode="auto">
          <a:xfrm>
            <a:off x="6172200" y="6535738"/>
            <a:ext cx="173831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Krste Asanovic</a:t>
            </a:r>
          </a:p>
        </p:txBody>
      </p:sp>
    </p:spTree>
    <p:extLst>
      <p:ext uri="{BB962C8B-B14F-4D97-AF65-F5344CB8AC3E}">
        <p14:creationId xmlns:p14="http://schemas.microsoft.com/office/powerpoint/2010/main" val="852582975"/>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Content Placeholder 1"/>
          <p:cNvSpPr>
            <a:spLocks noGrp="1"/>
          </p:cNvSpPr>
          <p:nvPr>
            <p:ph sz="quarter" idx="1"/>
          </p:nvPr>
        </p:nvSpPr>
        <p:spPr>
          <a:xfrm>
            <a:off x="228600" y="996950"/>
            <a:ext cx="8610600" cy="5194300"/>
          </a:xfrm>
        </p:spPr>
        <p:txBody>
          <a:bodyPr/>
          <a:lstStyle/>
          <a:p>
            <a:r>
              <a:rPr lang="en-US">
                <a:latin typeface="Tahoma" charset="0"/>
              </a:rPr>
              <a:t>Same instruction in different threads uses thread id to index and access different data elements</a:t>
            </a:r>
          </a:p>
          <a:p>
            <a:endParaRPr lang="en-US">
              <a:latin typeface="Tahoma" charset="0"/>
            </a:endParaRPr>
          </a:p>
        </p:txBody>
      </p:sp>
      <p:sp>
        <p:nvSpPr>
          <p:cNvPr id="113666" name="Title 2"/>
          <p:cNvSpPr>
            <a:spLocks noGrp="1"/>
          </p:cNvSpPr>
          <p:nvPr>
            <p:ph type="title"/>
          </p:nvPr>
        </p:nvSpPr>
        <p:spPr/>
        <p:txBody>
          <a:bodyPr/>
          <a:lstStyle/>
          <a:p>
            <a:r>
              <a:rPr lang="en-US">
                <a:latin typeface="Garamond" charset="0"/>
              </a:rPr>
              <a:t>SIMT Memory Access</a:t>
            </a:r>
          </a:p>
        </p:txBody>
      </p:sp>
      <p:sp>
        <p:nvSpPr>
          <p:cNvPr id="4" name="Content Placeholder 2"/>
          <p:cNvSpPr txBox="1">
            <a:spLocks/>
          </p:cNvSpPr>
          <p:nvPr/>
        </p:nvSpPr>
        <p:spPr>
          <a:xfrm>
            <a:off x="642938" y="2362200"/>
            <a:ext cx="7434262" cy="296863"/>
          </a:xfrm>
          <a:prstGeom prst="rect">
            <a:avLst/>
          </a:prstGeom>
        </p:spPr>
        <p:txBody>
          <a:bodyPr>
            <a:normAutofit/>
          </a:bodyPr>
          <a:lstStyle/>
          <a:p>
            <a:pPr marL="320040" indent="-320040" fontAlgn="auto">
              <a:spcBef>
                <a:spcPts val="700"/>
              </a:spcBef>
              <a:spcAft>
                <a:spcPts val="0"/>
              </a:spcAft>
              <a:buClr>
                <a:srgbClr val="EB6841"/>
              </a:buClr>
              <a:buSzPct val="60000"/>
              <a:defRPr/>
            </a:pPr>
            <a:r>
              <a:rPr lang="en-US" sz="1200" dirty="0">
                <a:latin typeface="+mn-lt"/>
                <a:ea typeface="+mn-ea"/>
                <a:cs typeface="+mn-cs"/>
              </a:rPr>
              <a:t>Let’s assume N=16, </a:t>
            </a:r>
            <a:r>
              <a:rPr lang="en-US" sz="1200" dirty="0" err="1">
                <a:latin typeface="+mn-lt"/>
                <a:ea typeface="+mn-ea"/>
                <a:cs typeface="+mn-cs"/>
              </a:rPr>
              <a:t>blockDim</a:t>
            </a:r>
            <a:r>
              <a:rPr lang="en-US" sz="1200" dirty="0">
                <a:latin typeface="+mn-lt"/>
                <a:ea typeface="+mn-ea"/>
                <a:cs typeface="+mn-cs"/>
              </a:rPr>
              <a:t>=4 </a:t>
            </a:r>
            <a:r>
              <a:rPr lang="en-US" sz="1200" dirty="0">
                <a:latin typeface="+mn-lt"/>
                <a:ea typeface="+mn-ea"/>
                <a:cs typeface="+mn-cs"/>
                <a:sym typeface="Wingdings" pitchFamily="2" charset="2"/>
              </a:rPr>
              <a:t> 4 blocks </a:t>
            </a:r>
            <a:endParaRPr lang="en-US" sz="1200" dirty="0">
              <a:latin typeface="+mn-lt"/>
              <a:ea typeface="+mn-ea"/>
              <a:cs typeface="+mn-cs"/>
            </a:endParaRPr>
          </a:p>
        </p:txBody>
      </p:sp>
      <p:sp>
        <p:nvSpPr>
          <p:cNvPr id="5" name="Rectangle 4"/>
          <p:cNvSpPr/>
          <p:nvPr/>
        </p:nvSpPr>
        <p:spPr>
          <a:xfrm>
            <a:off x="1017588"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0</a:t>
            </a:r>
          </a:p>
        </p:txBody>
      </p:sp>
      <p:sp>
        <p:nvSpPr>
          <p:cNvPr id="6" name="Rectangle 5"/>
          <p:cNvSpPr/>
          <p:nvPr/>
        </p:nvSpPr>
        <p:spPr>
          <a:xfrm>
            <a:off x="1406525" y="2759075"/>
            <a:ext cx="387350"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a:t>
            </a:r>
          </a:p>
        </p:txBody>
      </p:sp>
      <p:sp>
        <p:nvSpPr>
          <p:cNvPr id="7" name="Rectangle 6"/>
          <p:cNvSpPr/>
          <p:nvPr/>
        </p:nvSpPr>
        <p:spPr>
          <a:xfrm>
            <a:off x="1793875" y="27590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2</a:t>
            </a:r>
          </a:p>
        </p:txBody>
      </p:sp>
      <p:sp>
        <p:nvSpPr>
          <p:cNvPr id="8" name="Rectangle 7"/>
          <p:cNvSpPr/>
          <p:nvPr/>
        </p:nvSpPr>
        <p:spPr>
          <a:xfrm>
            <a:off x="2182813"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3</a:t>
            </a:r>
          </a:p>
        </p:txBody>
      </p:sp>
      <p:sp>
        <p:nvSpPr>
          <p:cNvPr id="9" name="Rectangle 8"/>
          <p:cNvSpPr/>
          <p:nvPr/>
        </p:nvSpPr>
        <p:spPr>
          <a:xfrm>
            <a:off x="498475"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0" name="Rectangle 9"/>
          <p:cNvSpPr/>
          <p:nvPr/>
        </p:nvSpPr>
        <p:spPr>
          <a:xfrm>
            <a:off x="887413" y="41179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1" name="Rectangle 10"/>
          <p:cNvSpPr/>
          <p:nvPr/>
        </p:nvSpPr>
        <p:spPr>
          <a:xfrm>
            <a:off x="1276350"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2" name="Rectangle 11"/>
          <p:cNvSpPr/>
          <p:nvPr/>
        </p:nvSpPr>
        <p:spPr>
          <a:xfrm>
            <a:off x="1665288" y="41179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3" name="Rectangle 12"/>
          <p:cNvSpPr/>
          <p:nvPr/>
        </p:nvSpPr>
        <p:spPr>
          <a:xfrm>
            <a:off x="2441575"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4" name="Rectangle 13"/>
          <p:cNvSpPr/>
          <p:nvPr/>
        </p:nvSpPr>
        <p:spPr>
          <a:xfrm>
            <a:off x="2830513" y="41179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5" name="Rectangle 14"/>
          <p:cNvSpPr/>
          <p:nvPr/>
        </p:nvSpPr>
        <p:spPr>
          <a:xfrm>
            <a:off x="3219450"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6" name="Rectangle 15"/>
          <p:cNvSpPr/>
          <p:nvPr/>
        </p:nvSpPr>
        <p:spPr>
          <a:xfrm>
            <a:off x="3608388" y="41179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7" name="Rectangle 16"/>
          <p:cNvSpPr/>
          <p:nvPr/>
        </p:nvSpPr>
        <p:spPr>
          <a:xfrm>
            <a:off x="4321175" y="4117975"/>
            <a:ext cx="387350"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8" name="Rectangle 17"/>
          <p:cNvSpPr/>
          <p:nvPr/>
        </p:nvSpPr>
        <p:spPr>
          <a:xfrm>
            <a:off x="4708525"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9" name="Rectangle 18"/>
          <p:cNvSpPr/>
          <p:nvPr/>
        </p:nvSpPr>
        <p:spPr>
          <a:xfrm>
            <a:off x="5097463" y="41179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0" name="Rectangle 19"/>
          <p:cNvSpPr/>
          <p:nvPr/>
        </p:nvSpPr>
        <p:spPr>
          <a:xfrm>
            <a:off x="5486400"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1" name="Rectangle 20"/>
          <p:cNvSpPr/>
          <p:nvPr/>
        </p:nvSpPr>
        <p:spPr>
          <a:xfrm>
            <a:off x="6264275" y="4117975"/>
            <a:ext cx="387350"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2" name="Rectangle 21"/>
          <p:cNvSpPr/>
          <p:nvPr/>
        </p:nvSpPr>
        <p:spPr>
          <a:xfrm>
            <a:off x="6651625"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3" name="Rectangle 22"/>
          <p:cNvSpPr/>
          <p:nvPr/>
        </p:nvSpPr>
        <p:spPr>
          <a:xfrm>
            <a:off x="7040563" y="41179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4" name="Rectangle 23"/>
          <p:cNvSpPr/>
          <p:nvPr/>
        </p:nvSpPr>
        <p:spPr>
          <a:xfrm>
            <a:off x="7429500" y="41179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25" name="Rectangle 24"/>
          <p:cNvSpPr/>
          <p:nvPr/>
        </p:nvSpPr>
        <p:spPr>
          <a:xfrm>
            <a:off x="2571750" y="27590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4</a:t>
            </a:r>
          </a:p>
        </p:txBody>
      </p:sp>
      <p:sp>
        <p:nvSpPr>
          <p:cNvPr id="26" name="Rectangle 25"/>
          <p:cNvSpPr/>
          <p:nvPr/>
        </p:nvSpPr>
        <p:spPr>
          <a:xfrm>
            <a:off x="2960688"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5</a:t>
            </a:r>
          </a:p>
        </p:txBody>
      </p:sp>
      <p:sp>
        <p:nvSpPr>
          <p:cNvPr id="27" name="Rectangle 26"/>
          <p:cNvSpPr/>
          <p:nvPr/>
        </p:nvSpPr>
        <p:spPr>
          <a:xfrm>
            <a:off x="3349625" y="2759075"/>
            <a:ext cx="387350"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6</a:t>
            </a:r>
          </a:p>
        </p:txBody>
      </p:sp>
      <p:sp>
        <p:nvSpPr>
          <p:cNvPr id="28" name="Rectangle 27"/>
          <p:cNvSpPr/>
          <p:nvPr/>
        </p:nvSpPr>
        <p:spPr>
          <a:xfrm>
            <a:off x="3736975" y="27590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7</a:t>
            </a:r>
          </a:p>
        </p:txBody>
      </p:sp>
      <p:sp>
        <p:nvSpPr>
          <p:cNvPr id="29" name="Rectangle 28"/>
          <p:cNvSpPr/>
          <p:nvPr/>
        </p:nvSpPr>
        <p:spPr>
          <a:xfrm>
            <a:off x="4125913"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8</a:t>
            </a:r>
          </a:p>
        </p:txBody>
      </p:sp>
      <p:sp>
        <p:nvSpPr>
          <p:cNvPr id="30" name="Rectangle 29"/>
          <p:cNvSpPr/>
          <p:nvPr/>
        </p:nvSpPr>
        <p:spPr>
          <a:xfrm>
            <a:off x="4514850" y="27590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9</a:t>
            </a:r>
          </a:p>
        </p:txBody>
      </p:sp>
      <p:sp>
        <p:nvSpPr>
          <p:cNvPr id="31" name="Rectangle 30"/>
          <p:cNvSpPr/>
          <p:nvPr/>
        </p:nvSpPr>
        <p:spPr>
          <a:xfrm>
            <a:off x="4903788"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10</a:t>
            </a:r>
          </a:p>
        </p:txBody>
      </p:sp>
      <p:sp>
        <p:nvSpPr>
          <p:cNvPr id="32" name="Rectangle 31"/>
          <p:cNvSpPr/>
          <p:nvPr/>
        </p:nvSpPr>
        <p:spPr>
          <a:xfrm>
            <a:off x="5292725" y="2759075"/>
            <a:ext cx="387350"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11</a:t>
            </a:r>
          </a:p>
        </p:txBody>
      </p:sp>
      <p:sp>
        <p:nvSpPr>
          <p:cNvPr id="33" name="Rectangle 32"/>
          <p:cNvSpPr/>
          <p:nvPr/>
        </p:nvSpPr>
        <p:spPr>
          <a:xfrm>
            <a:off x="5680075" y="27590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12</a:t>
            </a:r>
          </a:p>
        </p:txBody>
      </p:sp>
      <p:sp>
        <p:nvSpPr>
          <p:cNvPr id="34" name="Rectangle 33"/>
          <p:cNvSpPr/>
          <p:nvPr/>
        </p:nvSpPr>
        <p:spPr>
          <a:xfrm>
            <a:off x="6069013"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13</a:t>
            </a:r>
          </a:p>
        </p:txBody>
      </p:sp>
      <p:sp>
        <p:nvSpPr>
          <p:cNvPr id="35" name="Rectangle 34"/>
          <p:cNvSpPr/>
          <p:nvPr/>
        </p:nvSpPr>
        <p:spPr>
          <a:xfrm>
            <a:off x="6457950" y="2759075"/>
            <a:ext cx="388938"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14</a:t>
            </a:r>
          </a:p>
        </p:txBody>
      </p:sp>
      <p:sp>
        <p:nvSpPr>
          <p:cNvPr id="36" name="Rectangle 35"/>
          <p:cNvSpPr/>
          <p:nvPr/>
        </p:nvSpPr>
        <p:spPr>
          <a:xfrm>
            <a:off x="6846888" y="2759075"/>
            <a:ext cx="388937" cy="3032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15</a:t>
            </a:r>
          </a:p>
        </p:txBody>
      </p:sp>
      <p:sp>
        <p:nvSpPr>
          <p:cNvPr id="37" name="Rectangle 36"/>
          <p:cNvSpPr/>
          <p:nvPr/>
        </p:nvSpPr>
        <p:spPr>
          <a:xfrm>
            <a:off x="1017588"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0</a:t>
            </a:r>
          </a:p>
        </p:txBody>
      </p:sp>
      <p:sp>
        <p:nvSpPr>
          <p:cNvPr id="38" name="Rectangle 37"/>
          <p:cNvSpPr/>
          <p:nvPr/>
        </p:nvSpPr>
        <p:spPr>
          <a:xfrm>
            <a:off x="1406525" y="3213100"/>
            <a:ext cx="387350"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a:t>
            </a:r>
          </a:p>
        </p:txBody>
      </p:sp>
      <p:sp>
        <p:nvSpPr>
          <p:cNvPr id="39" name="Rectangle 38"/>
          <p:cNvSpPr/>
          <p:nvPr/>
        </p:nvSpPr>
        <p:spPr>
          <a:xfrm>
            <a:off x="1793875" y="32131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2</a:t>
            </a:r>
          </a:p>
        </p:txBody>
      </p:sp>
      <p:sp>
        <p:nvSpPr>
          <p:cNvPr id="40" name="Rectangle 39"/>
          <p:cNvSpPr/>
          <p:nvPr/>
        </p:nvSpPr>
        <p:spPr>
          <a:xfrm>
            <a:off x="2182813"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3</a:t>
            </a:r>
          </a:p>
        </p:txBody>
      </p:sp>
      <p:sp>
        <p:nvSpPr>
          <p:cNvPr id="41" name="Rectangle 40"/>
          <p:cNvSpPr/>
          <p:nvPr/>
        </p:nvSpPr>
        <p:spPr>
          <a:xfrm>
            <a:off x="2571750" y="32131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4</a:t>
            </a:r>
          </a:p>
        </p:txBody>
      </p:sp>
      <p:sp>
        <p:nvSpPr>
          <p:cNvPr id="42" name="Rectangle 41"/>
          <p:cNvSpPr/>
          <p:nvPr/>
        </p:nvSpPr>
        <p:spPr>
          <a:xfrm>
            <a:off x="2960688"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5</a:t>
            </a:r>
          </a:p>
        </p:txBody>
      </p:sp>
      <p:sp>
        <p:nvSpPr>
          <p:cNvPr id="43" name="Rectangle 42"/>
          <p:cNvSpPr/>
          <p:nvPr/>
        </p:nvSpPr>
        <p:spPr>
          <a:xfrm>
            <a:off x="3349625" y="3213100"/>
            <a:ext cx="387350"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6</a:t>
            </a:r>
          </a:p>
        </p:txBody>
      </p:sp>
      <p:sp>
        <p:nvSpPr>
          <p:cNvPr id="44" name="Rectangle 43"/>
          <p:cNvSpPr/>
          <p:nvPr/>
        </p:nvSpPr>
        <p:spPr>
          <a:xfrm>
            <a:off x="3736975" y="32131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7</a:t>
            </a:r>
          </a:p>
        </p:txBody>
      </p:sp>
      <p:sp>
        <p:nvSpPr>
          <p:cNvPr id="45" name="Rectangle 44"/>
          <p:cNvSpPr/>
          <p:nvPr/>
        </p:nvSpPr>
        <p:spPr>
          <a:xfrm>
            <a:off x="4125913"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8</a:t>
            </a:r>
          </a:p>
        </p:txBody>
      </p:sp>
      <p:sp>
        <p:nvSpPr>
          <p:cNvPr id="46" name="Rectangle 45"/>
          <p:cNvSpPr/>
          <p:nvPr/>
        </p:nvSpPr>
        <p:spPr>
          <a:xfrm>
            <a:off x="4514850" y="32131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9</a:t>
            </a:r>
          </a:p>
        </p:txBody>
      </p:sp>
      <p:sp>
        <p:nvSpPr>
          <p:cNvPr id="47" name="Rectangle 46"/>
          <p:cNvSpPr/>
          <p:nvPr/>
        </p:nvSpPr>
        <p:spPr>
          <a:xfrm>
            <a:off x="4903788"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10</a:t>
            </a:r>
          </a:p>
        </p:txBody>
      </p:sp>
      <p:sp>
        <p:nvSpPr>
          <p:cNvPr id="48" name="Rectangle 47"/>
          <p:cNvSpPr/>
          <p:nvPr/>
        </p:nvSpPr>
        <p:spPr>
          <a:xfrm>
            <a:off x="5292725" y="3213100"/>
            <a:ext cx="387350"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11</a:t>
            </a:r>
          </a:p>
        </p:txBody>
      </p:sp>
      <p:sp>
        <p:nvSpPr>
          <p:cNvPr id="49" name="Rectangle 48"/>
          <p:cNvSpPr/>
          <p:nvPr/>
        </p:nvSpPr>
        <p:spPr>
          <a:xfrm>
            <a:off x="5680075" y="32131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12</a:t>
            </a:r>
          </a:p>
        </p:txBody>
      </p:sp>
      <p:sp>
        <p:nvSpPr>
          <p:cNvPr id="50" name="Rectangle 49"/>
          <p:cNvSpPr/>
          <p:nvPr/>
        </p:nvSpPr>
        <p:spPr>
          <a:xfrm>
            <a:off x="6069013"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13</a:t>
            </a:r>
          </a:p>
        </p:txBody>
      </p:sp>
      <p:sp>
        <p:nvSpPr>
          <p:cNvPr id="51" name="Rectangle 50"/>
          <p:cNvSpPr/>
          <p:nvPr/>
        </p:nvSpPr>
        <p:spPr>
          <a:xfrm>
            <a:off x="6457950" y="32131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14</a:t>
            </a:r>
          </a:p>
        </p:txBody>
      </p:sp>
      <p:sp>
        <p:nvSpPr>
          <p:cNvPr id="52" name="Rectangle 51"/>
          <p:cNvSpPr/>
          <p:nvPr/>
        </p:nvSpPr>
        <p:spPr>
          <a:xfrm>
            <a:off x="6846888" y="32131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t>15</a:t>
            </a:r>
          </a:p>
        </p:txBody>
      </p:sp>
      <p:sp>
        <p:nvSpPr>
          <p:cNvPr id="53" name="Rectangle 52"/>
          <p:cNvSpPr/>
          <p:nvPr/>
        </p:nvSpPr>
        <p:spPr>
          <a:xfrm>
            <a:off x="498475"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4" name="Rectangle 53"/>
          <p:cNvSpPr/>
          <p:nvPr/>
        </p:nvSpPr>
        <p:spPr>
          <a:xfrm>
            <a:off x="887413" y="45720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5" name="Rectangle 54"/>
          <p:cNvSpPr/>
          <p:nvPr/>
        </p:nvSpPr>
        <p:spPr>
          <a:xfrm>
            <a:off x="1276350"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6" name="Rectangle 55"/>
          <p:cNvSpPr/>
          <p:nvPr/>
        </p:nvSpPr>
        <p:spPr>
          <a:xfrm>
            <a:off x="1665288" y="45720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7" name="Rectangle 56"/>
          <p:cNvSpPr/>
          <p:nvPr/>
        </p:nvSpPr>
        <p:spPr>
          <a:xfrm>
            <a:off x="2441575"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8" name="Rectangle 57"/>
          <p:cNvSpPr/>
          <p:nvPr/>
        </p:nvSpPr>
        <p:spPr>
          <a:xfrm>
            <a:off x="2830513" y="45720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59" name="Rectangle 58"/>
          <p:cNvSpPr/>
          <p:nvPr/>
        </p:nvSpPr>
        <p:spPr>
          <a:xfrm>
            <a:off x="3219450"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0" name="Rectangle 59"/>
          <p:cNvSpPr/>
          <p:nvPr/>
        </p:nvSpPr>
        <p:spPr>
          <a:xfrm>
            <a:off x="3608388" y="45720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1" name="Rectangle 60"/>
          <p:cNvSpPr/>
          <p:nvPr/>
        </p:nvSpPr>
        <p:spPr>
          <a:xfrm>
            <a:off x="4321175" y="4572000"/>
            <a:ext cx="387350"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2" name="Rectangle 61"/>
          <p:cNvSpPr/>
          <p:nvPr/>
        </p:nvSpPr>
        <p:spPr>
          <a:xfrm>
            <a:off x="4708525"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3" name="Rectangle 62"/>
          <p:cNvSpPr/>
          <p:nvPr/>
        </p:nvSpPr>
        <p:spPr>
          <a:xfrm>
            <a:off x="5097463" y="45720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4" name="Rectangle 63"/>
          <p:cNvSpPr/>
          <p:nvPr/>
        </p:nvSpPr>
        <p:spPr>
          <a:xfrm>
            <a:off x="5486400"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5" name="Rectangle 64"/>
          <p:cNvSpPr/>
          <p:nvPr/>
        </p:nvSpPr>
        <p:spPr>
          <a:xfrm>
            <a:off x="6264275" y="4572000"/>
            <a:ext cx="387350"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6" name="Rectangle 65"/>
          <p:cNvSpPr/>
          <p:nvPr/>
        </p:nvSpPr>
        <p:spPr>
          <a:xfrm>
            <a:off x="6651625"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7" name="Rectangle 66"/>
          <p:cNvSpPr/>
          <p:nvPr/>
        </p:nvSpPr>
        <p:spPr>
          <a:xfrm>
            <a:off x="7040563" y="4572000"/>
            <a:ext cx="388937"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68" name="Rectangle 67"/>
          <p:cNvSpPr/>
          <p:nvPr/>
        </p:nvSpPr>
        <p:spPr>
          <a:xfrm>
            <a:off x="7429500" y="4572000"/>
            <a:ext cx="388938" cy="30162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a:p>
        </p:txBody>
      </p:sp>
      <p:sp>
        <p:nvSpPr>
          <p:cNvPr id="113732" name="TextBox 70"/>
          <p:cNvSpPr txBox="1">
            <a:spLocks noChangeArrowheads="1"/>
          </p:cNvSpPr>
          <p:nvPr/>
        </p:nvSpPr>
        <p:spPr bwMode="auto">
          <a:xfrm>
            <a:off x="563563" y="2960688"/>
            <a:ext cx="365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b="1"/>
              <a:t>+</a:t>
            </a:r>
          </a:p>
        </p:txBody>
      </p:sp>
      <p:sp>
        <p:nvSpPr>
          <p:cNvPr id="113733" name="TextBox 73"/>
          <p:cNvSpPr txBox="1">
            <a:spLocks noChangeArrowheads="1"/>
          </p:cNvSpPr>
          <p:nvPr/>
        </p:nvSpPr>
        <p:spPr bwMode="auto">
          <a:xfrm>
            <a:off x="304800" y="43195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a:t>
            </a:r>
          </a:p>
        </p:txBody>
      </p:sp>
      <p:sp>
        <p:nvSpPr>
          <p:cNvPr id="113734" name="Freeform 10"/>
          <p:cNvSpPr>
            <a:spLocks/>
          </p:cNvSpPr>
          <p:nvPr/>
        </p:nvSpPr>
        <p:spPr bwMode="auto">
          <a:xfrm>
            <a:off x="563563"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35" name="Freeform 11"/>
          <p:cNvSpPr>
            <a:spLocks/>
          </p:cNvSpPr>
          <p:nvPr/>
        </p:nvSpPr>
        <p:spPr bwMode="auto">
          <a:xfrm>
            <a:off x="952500"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36" name="Freeform 12"/>
          <p:cNvSpPr>
            <a:spLocks/>
          </p:cNvSpPr>
          <p:nvPr/>
        </p:nvSpPr>
        <p:spPr bwMode="auto">
          <a:xfrm>
            <a:off x="1341438"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37" name="Freeform 14"/>
          <p:cNvSpPr>
            <a:spLocks/>
          </p:cNvSpPr>
          <p:nvPr/>
        </p:nvSpPr>
        <p:spPr bwMode="auto">
          <a:xfrm>
            <a:off x="1793875" y="4068763"/>
            <a:ext cx="274638"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38" name="TextBox 79"/>
          <p:cNvSpPr txBox="1">
            <a:spLocks noChangeArrowheads="1"/>
          </p:cNvSpPr>
          <p:nvPr/>
        </p:nvSpPr>
        <p:spPr bwMode="auto">
          <a:xfrm>
            <a:off x="2247900" y="43195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a:t>
            </a:r>
          </a:p>
        </p:txBody>
      </p:sp>
      <p:sp>
        <p:nvSpPr>
          <p:cNvPr id="113739" name="Freeform 10"/>
          <p:cNvSpPr>
            <a:spLocks/>
          </p:cNvSpPr>
          <p:nvPr/>
        </p:nvSpPr>
        <p:spPr bwMode="auto">
          <a:xfrm>
            <a:off x="2506663"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0" name="Freeform 11"/>
          <p:cNvSpPr>
            <a:spLocks/>
          </p:cNvSpPr>
          <p:nvPr/>
        </p:nvSpPr>
        <p:spPr bwMode="auto">
          <a:xfrm>
            <a:off x="2895600"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1" name="Freeform 12"/>
          <p:cNvSpPr>
            <a:spLocks/>
          </p:cNvSpPr>
          <p:nvPr/>
        </p:nvSpPr>
        <p:spPr bwMode="auto">
          <a:xfrm>
            <a:off x="3284538"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2" name="Freeform 14"/>
          <p:cNvSpPr>
            <a:spLocks/>
          </p:cNvSpPr>
          <p:nvPr/>
        </p:nvSpPr>
        <p:spPr bwMode="auto">
          <a:xfrm>
            <a:off x="3736975" y="4068763"/>
            <a:ext cx="274638"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3" name="TextBox 84"/>
          <p:cNvSpPr txBox="1">
            <a:spLocks noChangeArrowheads="1"/>
          </p:cNvSpPr>
          <p:nvPr/>
        </p:nvSpPr>
        <p:spPr bwMode="auto">
          <a:xfrm>
            <a:off x="4060825" y="4319588"/>
            <a:ext cx="3349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a:t>
            </a:r>
          </a:p>
        </p:txBody>
      </p:sp>
      <p:sp>
        <p:nvSpPr>
          <p:cNvPr id="113744" name="Freeform 10"/>
          <p:cNvSpPr>
            <a:spLocks/>
          </p:cNvSpPr>
          <p:nvPr/>
        </p:nvSpPr>
        <p:spPr bwMode="auto">
          <a:xfrm>
            <a:off x="4321175"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5" name="Freeform 11"/>
          <p:cNvSpPr>
            <a:spLocks/>
          </p:cNvSpPr>
          <p:nvPr/>
        </p:nvSpPr>
        <p:spPr bwMode="auto">
          <a:xfrm>
            <a:off x="4708525"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6" name="Freeform 12"/>
          <p:cNvSpPr>
            <a:spLocks/>
          </p:cNvSpPr>
          <p:nvPr/>
        </p:nvSpPr>
        <p:spPr bwMode="auto">
          <a:xfrm>
            <a:off x="5097463"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7" name="Freeform 14"/>
          <p:cNvSpPr>
            <a:spLocks/>
          </p:cNvSpPr>
          <p:nvPr/>
        </p:nvSpPr>
        <p:spPr bwMode="auto">
          <a:xfrm>
            <a:off x="5551488" y="4068763"/>
            <a:ext cx="274637"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48" name="TextBox 89"/>
          <p:cNvSpPr txBox="1">
            <a:spLocks noChangeArrowheads="1"/>
          </p:cNvSpPr>
          <p:nvPr/>
        </p:nvSpPr>
        <p:spPr bwMode="auto">
          <a:xfrm>
            <a:off x="5989638" y="4319588"/>
            <a:ext cx="333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a:t>
            </a:r>
          </a:p>
        </p:txBody>
      </p:sp>
      <p:sp>
        <p:nvSpPr>
          <p:cNvPr id="113749" name="Freeform 10"/>
          <p:cNvSpPr>
            <a:spLocks/>
          </p:cNvSpPr>
          <p:nvPr/>
        </p:nvSpPr>
        <p:spPr bwMode="auto">
          <a:xfrm>
            <a:off x="6248400"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50" name="Freeform 11"/>
          <p:cNvSpPr>
            <a:spLocks/>
          </p:cNvSpPr>
          <p:nvPr/>
        </p:nvSpPr>
        <p:spPr bwMode="auto">
          <a:xfrm>
            <a:off x="6637338"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51" name="Freeform 12"/>
          <p:cNvSpPr>
            <a:spLocks/>
          </p:cNvSpPr>
          <p:nvPr/>
        </p:nvSpPr>
        <p:spPr bwMode="auto">
          <a:xfrm>
            <a:off x="7026275" y="4068763"/>
            <a:ext cx="276225"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3752" name="Freeform 14"/>
          <p:cNvSpPr>
            <a:spLocks/>
          </p:cNvSpPr>
          <p:nvPr/>
        </p:nvSpPr>
        <p:spPr bwMode="auto">
          <a:xfrm>
            <a:off x="7478713" y="4068763"/>
            <a:ext cx="274637" cy="852487"/>
          </a:xfrm>
          <a:custGeom>
            <a:avLst/>
            <a:gdLst>
              <a:gd name="T0" fmla="*/ 2147483647 w 208"/>
              <a:gd name="T1" fmla="*/ 0 h 1536"/>
              <a:gd name="T2" fmla="*/ 2147483647 w 208"/>
              <a:gd name="T3" fmla="*/ 2147483647 h 1536"/>
              <a:gd name="T4" fmla="*/ 2147483647 w 208"/>
              <a:gd name="T5" fmla="*/ 2147483647 h 1536"/>
              <a:gd name="T6" fmla="*/ 2147483647 w 208"/>
              <a:gd name="T7" fmla="*/ 2147483647 h 1536"/>
              <a:gd name="T8" fmla="*/ 2147483647 w 208"/>
              <a:gd name="T9" fmla="*/ 2147483647 h 1536"/>
              <a:gd name="T10" fmla="*/ 2147483647 w 208"/>
              <a:gd name="T11" fmla="*/ 2147483647 h 1536"/>
              <a:gd name="T12" fmla="*/ 2147483647 w 208"/>
              <a:gd name="T13" fmla="*/ 2147483647 h 1536"/>
              <a:gd name="T14" fmla="*/ 2147483647 w 208"/>
              <a:gd name="T15" fmla="*/ 2147483647 h 1536"/>
              <a:gd name="T16" fmla="*/ 2147483647 w 208"/>
              <a:gd name="T17" fmla="*/ 2147483647 h 1536"/>
              <a:gd name="T18" fmla="*/ 2147483647 w 208"/>
              <a:gd name="T19" fmla="*/ 2147483647 h 1536"/>
              <a:gd name="T20" fmla="*/ 2147483647 w 208"/>
              <a:gd name="T21" fmla="*/ 2147483647 h 15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8" h="1536">
                <a:moveTo>
                  <a:pt x="56" y="0"/>
                </a:moveTo>
                <a:cubicBezTo>
                  <a:pt x="132" y="68"/>
                  <a:pt x="208" y="136"/>
                  <a:pt x="200" y="192"/>
                </a:cubicBezTo>
                <a:cubicBezTo>
                  <a:pt x="192" y="248"/>
                  <a:pt x="16" y="280"/>
                  <a:pt x="8" y="336"/>
                </a:cubicBezTo>
                <a:cubicBezTo>
                  <a:pt x="0" y="392"/>
                  <a:pt x="152" y="464"/>
                  <a:pt x="152" y="528"/>
                </a:cubicBezTo>
                <a:cubicBezTo>
                  <a:pt x="152" y="592"/>
                  <a:pt x="8" y="672"/>
                  <a:pt x="8" y="720"/>
                </a:cubicBezTo>
                <a:cubicBezTo>
                  <a:pt x="8" y="768"/>
                  <a:pt x="144" y="776"/>
                  <a:pt x="152" y="816"/>
                </a:cubicBezTo>
                <a:cubicBezTo>
                  <a:pt x="160" y="856"/>
                  <a:pt x="56" y="912"/>
                  <a:pt x="56" y="960"/>
                </a:cubicBezTo>
                <a:cubicBezTo>
                  <a:pt x="56" y="1008"/>
                  <a:pt x="160" y="1056"/>
                  <a:pt x="152" y="1104"/>
                </a:cubicBezTo>
                <a:cubicBezTo>
                  <a:pt x="144" y="1152"/>
                  <a:pt x="16" y="1208"/>
                  <a:pt x="8" y="1248"/>
                </a:cubicBezTo>
                <a:cubicBezTo>
                  <a:pt x="0" y="1288"/>
                  <a:pt x="96" y="1296"/>
                  <a:pt x="104" y="1344"/>
                </a:cubicBezTo>
                <a:cubicBezTo>
                  <a:pt x="112" y="1392"/>
                  <a:pt x="40" y="1496"/>
                  <a:pt x="56" y="1536"/>
                </a:cubicBezTo>
              </a:path>
            </a:pathLst>
          </a:custGeom>
          <a:noFill/>
          <a:ln w="25400">
            <a:solidFill>
              <a:schemeClr val="tx1"/>
            </a:solidFill>
            <a:round/>
            <a:headEnd type="none" w="med" len="med"/>
            <a:tailEnd type="triangle" w="med" len="lg"/>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95" name="Straight Connector 94"/>
          <p:cNvCxnSpPr/>
          <p:nvPr/>
        </p:nvCxnSpPr>
        <p:spPr>
          <a:xfrm rot="5400000">
            <a:off x="456407" y="3556793"/>
            <a:ext cx="603250" cy="519113"/>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p:cNvCxnSpPr/>
          <p:nvPr/>
        </p:nvCxnSpPr>
        <p:spPr>
          <a:xfrm rot="5400000">
            <a:off x="2011363" y="3557587"/>
            <a:ext cx="603250" cy="517525"/>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p:cNvCxnSpPr/>
          <p:nvPr/>
        </p:nvCxnSpPr>
        <p:spPr>
          <a:xfrm rot="5400000">
            <a:off x="2205038" y="3751262"/>
            <a:ext cx="603250" cy="130175"/>
          </a:xfrm>
          <a:prstGeom prst="line">
            <a:avLst/>
          </a:prstGeom>
        </p:spPr>
        <p:style>
          <a:lnRef idx="1">
            <a:schemeClr val="dk1"/>
          </a:lnRef>
          <a:fillRef idx="0">
            <a:schemeClr val="dk1"/>
          </a:fillRef>
          <a:effectRef idx="0">
            <a:schemeClr val="dk1"/>
          </a:effectRef>
          <a:fontRef idx="minor">
            <a:schemeClr val="tx1"/>
          </a:fontRef>
        </p:style>
      </p:cxnSp>
      <p:cxnSp>
        <p:nvCxnSpPr>
          <p:cNvPr id="98" name="Straight Connector 97"/>
          <p:cNvCxnSpPr/>
          <p:nvPr/>
        </p:nvCxnSpPr>
        <p:spPr>
          <a:xfrm rot="5400000">
            <a:off x="3752057" y="3694906"/>
            <a:ext cx="554038" cy="193675"/>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p:cNvCxnSpPr/>
          <p:nvPr/>
        </p:nvCxnSpPr>
        <p:spPr>
          <a:xfrm rot="16200000" flipH="1">
            <a:off x="3946525" y="3694113"/>
            <a:ext cx="554038" cy="195262"/>
          </a:xfrm>
          <a:prstGeom prst="line">
            <a:avLst/>
          </a:prstGeom>
        </p:spPr>
        <p:style>
          <a:lnRef idx="1">
            <a:schemeClr val="dk1"/>
          </a:lnRef>
          <a:fillRef idx="0">
            <a:schemeClr val="dk1"/>
          </a:fillRef>
          <a:effectRef idx="0">
            <a:schemeClr val="dk1"/>
          </a:effectRef>
          <a:fontRef idx="minor">
            <a:schemeClr val="tx1"/>
          </a:fontRef>
        </p:style>
      </p:cxnSp>
      <p:cxnSp>
        <p:nvCxnSpPr>
          <p:cNvPr id="100" name="Straight Connector 99"/>
          <p:cNvCxnSpPr/>
          <p:nvPr/>
        </p:nvCxnSpPr>
        <p:spPr>
          <a:xfrm rot="16200000" flipH="1">
            <a:off x="5703094" y="3556794"/>
            <a:ext cx="603250" cy="519112"/>
          </a:xfrm>
          <a:prstGeom prst="line">
            <a:avLst/>
          </a:prstGeom>
        </p:spPr>
        <p:style>
          <a:lnRef idx="1">
            <a:schemeClr val="dk1"/>
          </a:lnRef>
          <a:fillRef idx="0">
            <a:schemeClr val="dk1"/>
          </a:fillRef>
          <a:effectRef idx="0">
            <a:schemeClr val="dk1"/>
          </a:effectRef>
          <a:fontRef idx="minor">
            <a:schemeClr val="tx1"/>
          </a:fontRef>
        </p:style>
      </p:cxnSp>
      <p:cxnSp>
        <p:nvCxnSpPr>
          <p:cNvPr id="101" name="Straight Connector 100"/>
          <p:cNvCxnSpPr/>
          <p:nvPr/>
        </p:nvCxnSpPr>
        <p:spPr>
          <a:xfrm rot="16200000" flipH="1">
            <a:off x="5476082" y="3718718"/>
            <a:ext cx="603250" cy="195263"/>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p:cNvCxnSpPr/>
          <p:nvPr/>
        </p:nvCxnSpPr>
        <p:spPr>
          <a:xfrm rot="16200000" flipH="1">
            <a:off x="7225507" y="3525043"/>
            <a:ext cx="603250" cy="582613"/>
          </a:xfrm>
          <a:prstGeom prst="line">
            <a:avLst/>
          </a:prstGeom>
        </p:spPr>
        <p:style>
          <a:lnRef idx="1">
            <a:schemeClr val="dk1"/>
          </a:lnRef>
          <a:fillRef idx="0">
            <a:schemeClr val="dk1"/>
          </a:fillRef>
          <a:effectRef idx="0">
            <a:schemeClr val="dk1"/>
          </a:effectRef>
          <a:fontRef idx="minor">
            <a:schemeClr val="tx1"/>
          </a:fontRef>
        </p:style>
      </p:cxnSp>
      <p:sp>
        <p:nvSpPr>
          <p:cNvPr id="113761" name="TextBox 134"/>
          <p:cNvSpPr txBox="1">
            <a:spLocks noChangeArrowheads="1"/>
          </p:cNvSpPr>
          <p:nvPr/>
        </p:nvSpPr>
        <p:spPr bwMode="auto">
          <a:xfrm>
            <a:off x="152400" y="6535738"/>
            <a:ext cx="16525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Hyesoon Kim</a:t>
            </a:r>
          </a:p>
        </p:txBody>
      </p:sp>
    </p:spTree>
    <p:extLst>
      <p:ext uri="{BB962C8B-B14F-4D97-AF65-F5344CB8AC3E}">
        <p14:creationId xmlns:p14="http://schemas.microsoft.com/office/powerpoint/2010/main" val="190622403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2"/>
          <p:cNvSpPr>
            <a:spLocks noGrp="1"/>
          </p:cNvSpPr>
          <p:nvPr>
            <p:ph type="title"/>
          </p:nvPr>
        </p:nvSpPr>
        <p:spPr/>
        <p:txBody>
          <a:bodyPr/>
          <a:lstStyle/>
          <a:p>
            <a:r>
              <a:rPr lang="en-US">
                <a:latin typeface="Garamond" charset="0"/>
              </a:rPr>
              <a:t>Sample GPU SIMT Code (Simplified)</a:t>
            </a:r>
          </a:p>
        </p:txBody>
      </p:sp>
      <p:sp>
        <p:nvSpPr>
          <p:cNvPr id="21" name="Rounded Rectangle 20"/>
          <p:cNvSpPr/>
          <p:nvPr/>
        </p:nvSpPr>
        <p:spPr bwMode="auto">
          <a:xfrm>
            <a:off x="2533650" y="1905000"/>
            <a:ext cx="2614613" cy="762000"/>
          </a:xfrm>
          <a:prstGeom prst="roundRect">
            <a:avLst/>
          </a:prstGeom>
          <a:solidFill>
            <a:sysClr val="window" lastClr="FFFFFF"/>
          </a:solidFill>
          <a:ln w="25400" cap="flat" cmpd="sng" algn="ctr">
            <a:solidFill>
              <a:srgbClr val="4F81BD"/>
            </a:solidFill>
            <a:prstDash val="solid"/>
            <a:headEnd type="none" w="sm" len="sm"/>
            <a:tailEnd type="none" w="sm" len="sm"/>
          </a:ln>
          <a:effectLst/>
        </p:spPr>
        <p:txBody>
          <a:bodyPr wrap="none" anchor="ctr"/>
          <a:lstStyle/>
          <a:p>
            <a:pPr>
              <a:defRPr/>
            </a:pPr>
            <a:r>
              <a:rPr lang="en-US" sz="1400" kern="0" dirty="0">
                <a:solidFill>
                  <a:sysClr val="windowText" lastClr="000000"/>
                </a:solidFill>
                <a:latin typeface="Tahoma" pitchFamily="34" charset="0"/>
                <a:ea typeface="Tahoma" pitchFamily="34" charset="0"/>
                <a:cs typeface="Tahoma" pitchFamily="34" charset="0"/>
              </a:rPr>
              <a:t>for (ii = 0; ii &lt; 100; ++ii) {</a:t>
            </a:r>
          </a:p>
          <a:p>
            <a:pPr>
              <a:defRPr/>
            </a:pPr>
            <a:r>
              <a:rPr lang="en-US" sz="1400" kern="0" dirty="0">
                <a:solidFill>
                  <a:sysClr val="windowText" lastClr="000000"/>
                </a:solidFill>
                <a:latin typeface="Tahoma" pitchFamily="34" charset="0"/>
                <a:ea typeface="Tahoma" pitchFamily="34" charset="0"/>
                <a:cs typeface="Tahoma" pitchFamily="34" charset="0"/>
              </a:rPr>
              <a:t>C[ii] = A[ii] + B[ii];</a:t>
            </a:r>
          </a:p>
          <a:p>
            <a:pPr>
              <a:defRPr/>
            </a:pPr>
            <a:r>
              <a:rPr lang="en-US" sz="1400" kern="0" dirty="0">
                <a:solidFill>
                  <a:sysClr val="windowText" lastClr="000000"/>
                </a:solidFill>
                <a:latin typeface="Tahoma" pitchFamily="34" charset="0"/>
                <a:ea typeface="Tahoma" pitchFamily="34" charset="0"/>
                <a:cs typeface="Tahoma" pitchFamily="34" charset="0"/>
              </a:rPr>
              <a:t>}</a:t>
            </a:r>
          </a:p>
        </p:txBody>
      </p:sp>
      <p:sp>
        <p:nvSpPr>
          <p:cNvPr id="22" name="Rounded Rectangle 21"/>
          <p:cNvSpPr/>
          <p:nvPr/>
        </p:nvSpPr>
        <p:spPr bwMode="auto">
          <a:xfrm>
            <a:off x="2076450" y="3581400"/>
            <a:ext cx="4171950" cy="1655763"/>
          </a:xfrm>
          <a:prstGeom prst="roundRect">
            <a:avLst/>
          </a:prstGeom>
          <a:solidFill>
            <a:sysClr val="window" lastClr="FFFFFF"/>
          </a:solidFill>
          <a:ln w="25400" cap="flat" cmpd="sng" algn="ctr">
            <a:solidFill>
              <a:srgbClr val="9BBB59"/>
            </a:solidFill>
            <a:prstDash val="solid"/>
            <a:headEnd type="none" w="sm" len="sm"/>
            <a:tailEnd type="none" w="sm" len="sm"/>
          </a:ln>
          <a:effectLst/>
        </p:spPr>
        <p:txBody>
          <a:bodyPr wrap="none" anchor="ctr"/>
          <a:lstStyle/>
          <a:p>
            <a:pPr>
              <a:defRPr/>
            </a:pPr>
            <a:r>
              <a:rPr lang="en-US" sz="1400" kern="0" dirty="0">
                <a:solidFill>
                  <a:sysClr val="windowText" lastClr="000000"/>
                </a:solidFill>
                <a:latin typeface="Tahoma" pitchFamily="34" charset="0"/>
                <a:ea typeface="Tahoma" pitchFamily="34" charset="0"/>
                <a:cs typeface="Tahoma" pitchFamily="34" charset="0"/>
              </a:rPr>
              <a:t>// there are 100 threads</a:t>
            </a:r>
          </a:p>
          <a:p>
            <a:pPr>
              <a:defRPr/>
            </a:pPr>
            <a:r>
              <a:rPr lang="en-US" sz="1400" kern="0" dirty="0">
                <a:solidFill>
                  <a:sysClr val="windowText" lastClr="000000"/>
                </a:solidFill>
                <a:latin typeface="Tahoma" pitchFamily="34" charset="0"/>
                <a:ea typeface="Tahoma" pitchFamily="34" charset="0"/>
                <a:cs typeface="Tahoma" pitchFamily="34" charset="0"/>
              </a:rPr>
              <a:t>__global__ void </a:t>
            </a:r>
            <a:r>
              <a:rPr lang="en-US" sz="1400" kern="0" dirty="0" err="1">
                <a:solidFill>
                  <a:sysClr val="windowText" lastClr="000000"/>
                </a:solidFill>
                <a:latin typeface="Tahoma" pitchFamily="34" charset="0"/>
                <a:ea typeface="Tahoma" pitchFamily="34" charset="0"/>
                <a:cs typeface="Tahoma" pitchFamily="34" charset="0"/>
              </a:rPr>
              <a:t>KernelFunction</a:t>
            </a:r>
            <a:r>
              <a:rPr lang="en-US" sz="1400" kern="0" dirty="0">
                <a:solidFill>
                  <a:sysClr val="windowText" lastClr="000000"/>
                </a:solidFill>
                <a:latin typeface="Tahoma" pitchFamily="34" charset="0"/>
                <a:ea typeface="Tahoma" pitchFamily="34" charset="0"/>
                <a:cs typeface="Tahoma" pitchFamily="34" charset="0"/>
              </a:rPr>
              <a:t>(…) {</a:t>
            </a:r>
          </a:p>
          <a:p>
            <a:pPr>
              <a:defRPr/>
            </a:pP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rgbClr val="FF0000"/>
                </a:solidFill>
                <a:latin typeface="Tahoma" pitchFamily="34" charset="0"/>
                <a:ea typeface="Tahoma" pitchFamily="34" charset="0"/>
                <a:cs typeface="Tahoma" pitchFamily="34" charset="0"/>
              </a:rPr>
              <a:t>int</a:t>
            </a:r>
            <a:r>
              <a:rPr lang="en-US" sz="1400" kern="0" dirty="0">
                <a:solidFill>
                  <a:srgbClr val="FF0000"/>
                </a:solidFill>
                <a:latin typeface="Tahoma" pitchFamily="34" charset="0"/>
                <a:ea typeface="Tahoma" pitchFamily="34" charset="0"/>
                <a:cs typeface="Tahoma" pitchFamily="34" charset="0"/>
              </a:rPr>
              <a:t> </a:t>
            </a:r>
            <a:r>
              <a:rPr lang="en-US" sz="1400" kern="0" dirty="0" err="1">
                <a:solidFill>
                  <a:srgbClr val="FF0000"/>
                </a:solidFill>
                <a:latin typeface="Tahoma" pitchFamily="34" charset="0"/>
                <a:ea typeface="Tahoma" pitchFamily="34" charset="0"/>
                <a:cs typeface="Tahoma" pitchFamily="34" charset="0"/>
              </a:rPr>
              <a:t>tid</a:t>
            </a:r>
            <a:r>
              <a:rPr lang="en-US" sz="1400" kern="0" dirty="0">
                <a:solidFill>
                  <a:srgbClr val="FF0000"/>
                </a:solidFill>
                <a:latin typeface="Tahoma" pitchFamily="34" charset="0"/>
                <a:ea typeface="Tahoma" pitchFamily="34" charset="0"/>
                <a:cs typeface="Tahoma" pitchFamily="34" charset="0"/>
              </a:rPr>
              <a:t> = </a:t>
            </a:r>
            <a:r>
              <a:rPr lang="en-US" sz="1400" kern="0" dirty="0" err="1">
                <a:solidFill>
                  <a:srgbClr val="FF0000"/>
                </a:solidFill>
                <a:latin typeface="Tahoma" pitchFamily="34" charset="0"/>
                <a:ea typeface="Tahoma" pitchFamily="34" charset="0"/>
                <a:cs typeface="Tahoma" pitchFamily="34" charset="0"/>
              </a:rPr>
              <a:t>blockDim.x</a:t>
            </a:r>
            <a:r>
              <a:rPr lang="en-US" sz="1400" kern="0" dirty="0">
                <a:solidFill>
                  <a:srgbClr val="FF0000"/>
                </a:solidFill>
                <a:latin typeface="Tahoma" pitchFamily="34" charset="0"/>
                <a:ea typeface="Tahoma" pitchFamily="34" charset="0"/>
                <a:cs typeface="Tahoma" pitchFamily="34" charset="0"/>
              </a:rPr>
              <a:t> * </a:t>
            </a:r>
            <a:r>
              <a:rPr lang="en-US" sz="1400" kern="0" dirty="0" err="1">
                <a:solidFill>
                  <a:srgbClr val="FF0000"/>
                </a:solidFill>
                <a:latin typeface="Tahoma" pitchFamily="34" charset="0"/>
                <a:ea typeface="Tahoma" pitchFamily="34" charset="0"/>
                <a:cs typeface="Tahoma" pitchFamily="34" charset="0"/>
              </a:rPr>
              <a:t>blockIdx.x</a:t>
            </a:r>
            <a:r>
              <a:rPr lang="en-US" sz="1400" kern="0" dirty="0">
                <a:solidFill>
                  <a:srgbClr val="FF0000"/>
                </a:solidFill>
                <a:latin typeface="Tahoma" pitchFamily="34" charset="0"/>
                <a:ea typeface="Tahoma" pitchFamily="34" charset="0"/>
                <a:cs typeface="Tahoma" pitchFamily="34" charset="0"/>
              </a:rPr>
              <a:t> + </a:t>
            </a:r>
            <a:r>
              <a:rPr lang="en-US" sz="1400" kern="0" dirty="0" err="1">
                <a:solidFill>
                  <a:srgbClr val="FF0000"/>
                </a:solidFill>
                <a:latin typeface="Tahoma" pitchFamily="34" charset="0"/>
                <a:ea typeface="Tahoma" pitchFamily="34" charset="0"/>
                <a:cs typeface="Tahoma" pitchFamily="34" charset="0"/>
              </a:rPr>
              <a:t>threadIdx.x</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int</a:t>
            </a: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varA</a:t>
            </a:r>
            <a:r>
              <a:rPr lang="en-US" sz="1400" kern="0" dirty="0">
                <a:solidFill>
                  <a:sysClr val="windowText" lastClr="000000"/>
                </a:solidFill>
                <a:latin typeface="Tahoma" pitchFamily="34" charset="0"/>
                <a:ea typeface="Tahoma" pitchFamily="34" charset="0"/>
                <a:cs typeface="Tahoma" pitchFamily="34" charset="0"/>
              </a:rPr>
              <a:t> = </a:t>
            </a:r>
            <a:r>
              <a:rPr lang="en-US" sz="1400" kern="0" dirty="0" err="1">
                <a:solidFill>
                  <a:sysClr val="windowText" lastClr="000000"/>
                </a:solidFill>
                <a:latin typeface="Tahoma" pitchFamily="34" charset="0"/>
                <a:ea typeface="Tahoma" pitchFamily="34" charset="0"/>
                <a:cs typeface="Tahoma" pitchFamily="34" charset="0"/>
              </a:rPr>
              <a:t>aa</a:t>
            </a:r>
            <a:r>
              <a:rPr lang="en-US" sz="1400" kern="0" dirty="0">
                <a:solidFill>
                  <a:sysClr val="windowText" lastClr="000000"/>
                </a:solidFill>
                <a:latin typeface="Tahoma" pitchFamily="34" charset="0"/>
                <a:ea typeface="Tahoma" pitchFamily="34" charset="0"/>
                <a:cs typeface="Tahoma" pitchFamily="34" charset="0"/>
              </a:rPr>
              <a:t>[</a:t>
            </a:r>
            <a:r>
              <a:rPr lang="en-US" sz="1400" kern="0" dirty="0" err="1">
                <a:solidFill>
                  <a:sysClr val="windowText" lastClr="000000"/>
                </a:solidFill>
                <a:latin typeface="Tahoma" pitchFamily="34" charset="0"/>
                <a:ea typeface="Tahoma" pitchFamily="34" charset="0"/>
                <a:cs typeface="Tahoma" pitchFamily="34" charset="0"/>
              </a:rPr>
              <a:t>tid</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int</a:t>
            </a:r>
            <a:r>
              <a:rPr lang="en-US" sz="1400" kern="0" dirty="0">
                <a:solidFill>
                  <a:sysClr val="windowText" lastClr="000000"/>
                </a:solidFill>
                <a:latin typeface="Tahoma" pitchFamily="34" charset="0"/>
                <a:ea typeface="Tahoma" pitchFamily="34" charset="0"/>
                <a:cs typeface="Tahoma" pitchFamily="34" charset="0"/>
              </a:rPr>
              <a:t> </a:t>
            </a:r>
            <a:r>
              <a:rPr lang="en-US" sz="1400" kern="0" dirty="0" err="1">
                <a:solidFill>
                  <a:sysClr val="windowText" lastClr="000000"/>
                </a:solidFill>
                <a:latin typeface="Tahoma" pitchFamily="34" charset="0"/>
                <a:ea typeface="Tahoma" pitchFamily="34" charset="0"/>
                <a:cs typeface="Tahoma" pitchFamily="34" charset="0"/>
              </a:rPr>
              <a:t>varB</a:t>
            </a:r>
            <a:r>
              <a:rPr lang="en-US" sz="1400" kern="0" dirty="0">
                <a:solidFill>
                  <a:sysClr val="windowText" lastClr="000000"/>
                </a:solidFill>
                <a:latin typeface="Tahoma" pitchFamily="34" charset="0"/>
                <a:ea typeface="Tahoma" pitchFamily="34" charset="0"/>
                <a:cs typeface="Tahoma" pitchFamily="34" charset="0"/>
              </a:rPr>
              <a:t> = bb[</a:t>
            </a:r>
            <a:r>
              <a:rPr lang="en-US" sz="1400" kern="0" dirty="0" err="1">
                <a:solidFill>
                  <a:sysClr val="windowText" lastClr="000000"/>
                </a:solidFill>
                <a:latin typeface="Tahoma" pitchFamily="34" charset="0"/>
                <a:ea typeface="Tahoma" pitchFamily="34" charset="0"/>
                <a:cs typeface="Tahoma" pitchFamily="34" charset="0"/>
              </a:rPr>
              <a:t>tid</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  C[</a:t>
            </a:r>
            <a:r>
              <a:rPr lang="en-US" sz="1400" kern="0" dirty="0" err="1">
                <a:solidFill>
                  <a:sysClr val="windowText" lastClr="000000"/>
                </a:solidFill>
                <a:latin typeface="Tahoma" pitchFamily="34" charset="0"/>
                <a:ea typeface="Tahoma" pitchFamily="34" charset="0"/>
                <a:cs typeface="Tahoma" pitchFamily="34" charset="0"/>
              </a:rPr>
              <a:t>tid</a:t>
            </a:r>
            <a:r>
              <a:rPr lang="en-US" sz="1400" kern="0" dirty="0">
                <a:solidFill>
                  <a:sysClr val="windowText" lastClr="000000"/>
                </a:solidFill>
                <a:latin typeface="Tahoma" pitchFamily="34" charset="0"/>
                <a:ea typeface="Tahoma" pitchFamily="34" charset="0"/>
                <a:cs typeface="Tahoma" pitchFamily="34" charset="0"/>
              </a:rPr>
              <a:t>] = </a:t>
            </a:r>
            <a:r>
              <a:rPr lang="en-US" sz="1400" kern="0" dirty="0" err="1">
                <a:solidFill>
                  <a:sysClr val="windowText" lastClr="000000"/>
                </a:solidFill>
                <a:latin typeface="Tahoma" pitchFamily="34" charset="0"/>
                <a:ea typeface="Tahoma" pitchFamily="34" charset="0"/>
                <a:cs typeface="Tahoma" pitchFamily="34" charset="0"/>
              </a:rPr>
              <a:t>varA</a:t>
            </a:r>
            <a:r>
              <a:rPr lang="en-US" sz="1400" kern="0" dirty="0">
                <a:solidFill>
                  <a:sysClr val="windowText" lastClr="000000"/>
                </a:solidFill>
                <a:latin typeface="Tahoma" pitchFamily="34" charset="0"/>
                <a:ea typeface="Tahoma" pitchFamily="34" charset="0"/>
                <a:cs typeface="Tahoma" pitchFamily="34" charset="0"/>
              </a:rPr>
              <a:t> + </a:t>
            </a:r>
            <a:r>
              <a:rPr lang="en-US" sz="1400" kern="0" dirty="0" err="1">
                <a:solidFill>
                  <a:sysClr val="windowText" lastClr="000000"/>
                </a:solidFill>
                <a:latin typeface="Tahoma" pitchFamily="34" charset="0"/>
                <a:ea typeface="Tahoma" pitchFamily="34" charset="0"/>
                <a:cs typeface="Tahoma" pitchFamily="34" charset="0"/>
              </a:rPr>
              <a:t>varB</a:t>
            </a:r>
            <a:r>
              <a:rPr lang="en-US" sz="1400" kern="0" dirty="0">
                <a:solidFill>
                  <a:sysClr val="windowText" lastClr="000000"/>
                </a:solidFill>
                <a:latin typeface="Tahoma" pitchFamily="34" charset="0"/>
                <a:ea typeface="Tahoma" pitchFamily="34" charset="0"/>
                <a:cs typeface="Tahoma" pitchFamily="34" charset="0"/>
              </a:rPr>
              <a:t>;</a:t>
            </a:r>
          </a:p>
          <a:p>
            <a:pPr>
              <a:defRPr/>
            </a:pPr>
            <a:r>
              <a:rPr lang="en-US" sz="1400" kern="0" dirty="0">
                <a:solidFill>
                  <a:sysClr val="windowText" lastClr="000000"/>
                </a:solidFill>
                <a:latin typeface="Tahoma" pitchFamily="34" charset="0"/>
                <a:ea typeface="Tahoma" pitchFamily="34" charset="0"/>
                <a:cs typeface="Tahoma" pitchFamily="34" charset="0"/>
              </a:rPr>
              <a:t>}</a:t>
            </a:r>
          </a:p>
        </p:txBody>
      </p:sp>
      <p:sp>
        <p:nvSpPr>
          <p:cNvPr id="23" name="Down Arrow 22"/>
          <p:cNvSpPr/>
          <p:nvPr/>
        </p:nvSpPr>
        <p:spPr>
          <a:xfrm>
            <a:off x="3524250" y="2819400"/>
            <a:ext cx="609600" cy="533400"/>
          </a:xfrm>
          <a:prstGeom prst="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anchor="ctr"/>
          <a:lstStyle/>
          <a:p>
            <a:pPr algn="ctr" fontAlgn="auto">
              <a:spcBef>
                <a:spcPts val="0"/>
              </a:spcBef>
              <a:spcAft>
                <a:spcPts val="0"/>
              </a:spcAft>
              <a:defRPr/>
            </a:pPr>
            <a:endParaRPr lang="en-US" kern="0">
              <a:solidFill>
                <a:sysClr val="window" lastClr="FFFFFF"/>
              </a:solidFill>
              <a:latin typeface="Calibri"/>
              <a:ea typeface="+mn-ea"/>
              <a:cs typeface="+mn-cs"/>
            </a:endParaRPr>
          </a:p>
        </p:txBody>
      </p:sp>
      <p:sp>
        <p:nvSpPr>
          <p:cNvPr id="24" name="TextBox 23"/>
          <p:cNvSpPr txBox="1"/>
          <p:nvPr/>
        </p:nvSpPr>
        <p:spPr>
          <a:xfrm>
            <a:off x="2457450" y="1524000"/>
            <a:ext cx="1236663" cy="369888"/>
          </a:xfrm>
          <a:prstGeom prst="rect">
            <a:avLst/>
          </a:prstGeom>
          <a:noFill/>
        </p:spPr>
        <p:txBody>
          <a:bodyPr wrap="none">
            <a:spAutoFit/>
          </a:bodyPr>
          <a:lstStyle/>
          <a:p>
            <a:pPr fontAlgn="auto">
              <a:spcBef>
                <a:spcPts val="0"/>
              </a:spcBef>
              <a:spcAft>
                <a:spcPts val="0"/>
              </a:spcAft>
              <a:defRPr/>
            </a:pPr>
            <a:r>
              <a:rPr lang="en-US" kern="0" dirty="0">
                <a:solidFill>
                  <a:sysClr val="windowText" lastClr="000000"/>
                </a:solidFill>
              </a:rPr>
              <a:t>CPU code</a:t>
            </a:r>
          </a:p>
        </p:txBody>
      </p:sp>
      <p:sp>
        <p:nvSpPr>
          <p:cNvPr id="25" name="TextBox 24"/>
          <p:cNvSpPr txBox="1"/>
          <p:nvPr/>
        </p:nvSpPr>
        <p:spPr>
          <a:xfrm>
            <a:off x="2076450" y="3200400"/>
            <a:ext cx="1390650" cy="369888"/>
          </a:xfrm>
          <a:prstGeom prst="rect">
            <a:avLst/>
          </a:prstGeom>
          <a:noFill/>
        </p:spPr>
        <p:txBody>
          <a:bodyPr wrap="none">
            <a:spAutoFit/>
          </a:bodyPr>
          <a:lstStyle/>
          <a:p>
            <a:pPr fontAlgn="auto">
              <a:spcBef>
                <a:spcPts val="0"/>
              </a:spcBef>
              <a:spcAft>
                <a:spcPts val="0"/>
              </a:spcAft>
              <a:defRPr/>
            </a:pPr>
            <a:r>
              <a:rPr lang="en-US" kern="0" dirty="0">
                <a:solidFill>
                  <a:sysClr val="windowText" lastClr="000000"/>
                </a:solidFill>
              </a:rPr>
              <a:t>CUDA code</a:t>
            </a:r>
          </a:p>
        </p:txBody>
      </p:sp>
      <p:sp>
        <p:nvSpPr>
          <p:cNvPr id="114695" name="TextBox 134"/>
          <p:cNvSpPr txBox="1">
            <a:spLocks noChangeArrowheads="1"/>
          </p:cNvSpPr>
          <p:nvPr/>
        </p:nvSpPr>
        <p:spPr bwMode="auto">
          <a:xfrm>
            <a:off x="152400" y="6535738"/>
            <a:ext cx="16525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Hyesoon Kim</a:t>
            </a:r>
          </a:p>
        </p:txBody>
      </p:sp>
    </p:spTree>
    <p:extLst>
      <p:ext uri="{BB962C8B-B14F-4D97-AF65-F5344CB8AC3E}">
        <p14:creationId xmlns:p14="http://schemas.microsoft.com/office/powerpoint/2010/main" val="32762165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atin typeface="Garamond" charset="0"/>
              </a:rPr>
              <a:t>Sample GPU Program (Less Simplified)</a:t>
            </a:r>
          </a:p>
        </p:txBody>
      </p:sp>
      <p:sp>
        <p:nvSpPr>
          <p:cNvPr id="11571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CDBA85-BA43-3449-B5A6-04B2C673BBF0}" type="slidenum">
              <a:rPr lang="en-US" sz="1600">
                <a:solidFill>
                  <a:srgbClr val="000000"/>
                </a:solidFill>
                <a:latin typeface="Garamond" charset="0"/>
                <a:cs typeface="Arial" charset="0"/>
              </a:rPr>
              <a:pPr eaLnBrk="1" hangingPunct="1"/>
              <a:t>16</a:t>
            </a:fld>
            <a:endParaRPr lang="en-US" sz="1600">
              <a:solidFill>
                <a:srgbClr val="000000"/>
              </a:solidFill>
              <a:latin typeface="Garamond" charset="0"/>
              <a:cs typeface="Arial" charset="0"/>
            </a:endParaRPr>
          </a:p>
        </p:txBody>
      </p:sp>
      <p:pic>
        <p:nvPicPr>
          <p:cNvPr id="11571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93800"/>
            <a:ext cx="9144000"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TextBox 134"/>
          <p:cNvSpPr txBox="1">
            <a:spLocks noChangeArrowheads="1"/>
          </p:cNvSpPr>
          <p:nvPr/>
        </p:nvSpPr>
        <p:spPr bwMode="auto">
          <a:xfrm>
            <a:off x="152400" y="6535738"/>
            <a:ext cx="165258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Hyesoon Kim</a:t>
            </a:r>
          </a:p>
        </p:txBody>
      </p:sp>
    </p:spTree>
    <p:extLst>
      <p:ext uri="{BB962C8B-B14F-4D97-AF65-F5344CB8AC3E}">
        <p14:creationId xmlns:p14="http://schemas.microsoft.com/office/powerpoint/2010/main" val="20848087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a:lstStyle/>
          <a:p>
            <a:r>
              <a:rPr lang="en-US">
                <a:latin typeface="Garamond" charset="0"/>
              </a:rPr>
              <a:t>Latency Hiding with </a:t>
            </a:r>
            <a:r>
              <a:rPr lang="ja-JP" altLang="en-US">
                <a:latin typeface="Garamond" charset="0"/>
              </a:rPr>
              <a:t>“</a:t>
            </a:r>
            <a:r>
              <a:rPr lang="en-US" altLang="ja-JP">
                <a:latin typeface="Garamond" charset="0"/>
              </a:rPr>
              <a:t>Thread Warps</a:t>
            </a:r>
            <a:r>
              <a:rPr lang="ja-JP" altLang="en-US">
                <a:latin typeface="Garamond" charset="0"/>
              </a:rPr>
              <a:t>”</a:t>
            </a:r>
            <a:endParaRPr lang="en-US">
              <a:latin typeface="Garamond" charset="0"/>
            </a:endParaRPr>
          </a:p>
        </p:txBody>
      </p:sp>
      <p:sp>
        <p:nvSpPr>
          <p:cNvPr id="116738" name="Content Placeholder 2"/>
          <p:cNvSpPr>
            <a:spLocks noGrp="1"/>
          </p:cNvSpPr>
          <p:nvPr>
            <p:ph idx="1"/>
          </p:nvPr>
        </p:nvSpPr>
        <p:spPr>
          <a:xfrm>
            <a:off x="228600" y="996950"/>
            <a:ext cx="4572000" cy="5194300"/>
          </a:xfrm>
        </p:spPr>
        <p:txBody>
          <a:bodyPr/>
          <a:lstStyle/>
          <a:p>
            <a:r>
              <a:rPr lang="en-US">
                <a:latin typeface="Tahoma" charset="0"/>
              </a:rPr>
              <a:t>Warp: A set of threads that execute the same instruction (on different data elements)</a:t>
            </a:r>
          </a:p>
          <a:p>
            <a:endParaRPr lang="en-US">
              <a:latin typeface="Tahoma" charset="0"/>
            </a:endParaRPr>
          </a:p>
          <a:p>
            <a:pPr>
              <a:lnSpc>
                <a:spcPct val="90000"/>
              </a:lnSpc>
            </a:pPr>
            <a:r>
              <a:rPr lang="en-CA" altLang="ja-JP">
                <a:latin typeface="Tahoma" charset="0"/>
              </a:rPr>
              <a:t>Fine-grained multithreading</a:t>
            </a:r>
          </a:p>
          <a:p>
            <a:pPr lvl="1"/>
            <a:r>
              <a:rPr lang="en-US" sz="2000">
                <a:latin typeface="Tahoma" charset="0"/>
                <a:ea typeface="ＭＳ Ｐゴシック" charset="0"/>
              </a:rPr>
              <a:t>One instruction per thread in pipeline at a time (No branch prediction)</a:t>
            </a:r>
          </a:p>
          <a:p>
            <a:pPr lvl="1"/>
            <a:r>
              <a:rPr lang="en-US" sz="2000">
                <a:latin typeface="Tahoma" charset="0"/>
                <a:ea typeface="ＭＳ Ｐゴシック" charset="0"/>
              </a:rPr>
              <a:t>Interleave warp execution to hide latencies</a:t>
            </a:r>
          </a:p>
          <a:p>
            <a:r>
              <a:rPr lang="en-US" sz="2000">
                <a:latin typeface="Tahoma" charset="0"/>
              </a:rPr>
              <a:t>Register values of all threads stay in register file</a:t>
            </a:r>
          </a:p>
          <a:p>
            <a:r>
              <a:rPr lang="en-US" sz="2000">
                <a:latin typeface="Tahoma" charset="0"/>
              </a:rPr>
              <a:t>No OS context switching</a:t>
            </a:r>
          </a:p>
          <a:p>
            <a:r>
              <a:rPr lang="en-US" sz="2000">
                <a:latin typeface="Tahoma" charset="0"/>
              </a:rPr>
              <a:t>Memory latency hiding</a:t>
            </a:r>
          </a:p>
          <a:p>
            <a:pPr lvl="1"/>
            <a:r>
              <a:rPr lang="en-US" sz="1800">
                <a:latin typeface="Tahoma" charset="0"/>
                <a:ea typeface="ＭＳ Ｐゴシック" charset="0"/>
              </a:rPr>
              <a:t>Graphics has millions of pixels</a:t>
            </a:r>
          </a:p>
          <a:p>
            <a:pPr lvl="1">
              <a:lnSpc>
                <a:spcPct val="90000"/>
              </a:lnSpc>
            </a:pPr>
            <a:endParaRPr lang="en-CA" altLang="ja-JP">
              <a:latin typeface="Tahoma" charset="0"/>
              <a:ea typeface="ＭＳ Ｐゴシック" charset="0"/>
              <a:cs typeface="ＭＳ Ｐゴシック" charset="0"/>
            </a:endParaRPr>
          </a:p>
          <a:p>
            <a:endParaRPr lang="en-US">
              <a:latin typeface="Tahoma" charset="0"/>
            </a:endParaRPr>
          </a:p>
          <a:p>
            <a:endParaRPr lang="en-US">
              <a:latin typeface="Tahoma" charset="0"/>
            </a:endParaRPr>
          </a:p>
        </p:txBody>
      </p:sp>
      <p:sp>
        <p:nvSpPr>
          <p:cNvPr id="11673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FC0532-AA28-EF44-9D3E-61CEE9E7E0A5}" type="slidenum">
              <a:rPr lang="en-US" sz="1600">
                <a:latin typeface="Garamond" charset="0"/>
              </a:rPr>
              <a:pPr eaLnBrk="1" hangingPunct="1"/>
              <a:t>17</a:t>
            </a:fld>
            <a:endParaRPr lang="en-US" sz="1600">
              <a:latin typeface="Garamond" charset="0"/>
            </a:endParaRPr>
          </a:p>
        </p:txBody>
      </p:sp>
      <p:grpSp>
        <p:nvGrpSpPr>
          <p:cNvPr id="116740" name="Group 4"/>
          <p:cNvGrpSpPr>
            <a:grpSpLocks/>
          </p:cNvGrpSpPr>
          <p:nvPr/>
        </p:nvGrpSpPr>
        <p:grpSpPr bwMode="auto">
          <a:xfrm>
            <a:off x="4725988" y="1585913"/>
            <a:ext cx="3870325" cy="4456112"/>
            <a:chOff x="2976" y="950"/>
            <a:chExt cx="2438" cy="2807"/>
          </a:xfrm>
        </p:grpSpPr>
        <p:sp>
          <p:nvSpPr>
            <p:cNvPr id="116742" name="AutoShape 5"/>
            <p:cNvSpPr>
              <a:spLocks noChangeAspect="1" noChangeArrowheads="1" noTextEdit="1"/>
            </p:cNvSpPr>
            <p:nvPr/>
          </p:nvSpPr>
          <p:spPr bwMode="auto">
            <a:xfrm>
              <a:off x="2976" y="960"/>
              <a:ext cx="2406" cy="2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3" name="Rectangle 6"/>
            <p:cNvSpPr>
              <a:spLocks noChangeArrowheads="1"/>
            </p:cNvSpPr>
            <p:nvPr/>
          </p:nvSpPr>
          <p:spPr bwMode="auto">
            <a:xfrm>
              <a:off x="3079" y="1735"/>
              <a:ext cx="1125" cy="1949"/>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4" name="Rectangle 7"/>
            <p:cNvSpPr>
              <a:spLocks noChangeArrowheads="1"/>
            </p:cNvSpPr>
            <p:nvPr/>
          </p:nvSpPr>
          <p:spPr bwMode="auto">
            <a:xfrm>
              <a:off x="3079" y="1735"/>
              <a:ext cx="1125" cy="1949"/>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45" name="Rectangle 8"/>
            <p:cNvSpPr>
              <a:spLocks noChangeArrowheads="1"/>
            </p:cNvSpPr>
            <p:nvPr/>
          </p:nvSpPr>
          <p:spPr bwMode="auto">
            <a:xfrm>
              <a:off x="3166" y="2038"/>
              <a:ext cx="951" cy="1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6" name="Rectangle 9"/>
            <p:cNvSpPr>
              <a:spLocks noChangeArrowheads="1"/>
            </p:cNvSpPr>
            <p:nvPr/>
          </p:nvSpPr>
          <p:spPr bwMode="auto">
            <a:xfrm>
              <a:off x="3166" y="2038"/>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47" name="Rectangle 10"/>
            <p:cNvSpPr>
              <a:spLocks noChangeArrowheads="1"/>
            </p:cNvSpPr>
            <p:nvPr/>
          </p:nvSpPr>
          <p:spPr bwMode="auto">
            <a:xfrm>
              <a:off x="3444" y="2035"/>
              <a:ext cx="41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Decode</a:t>
              </a:r>
              <a:endParaRPr lang="en-US"/>
            </a:p>
          </p:txBody>
        </p:sp>
        <p:sp>
          <p:nvSpPr>
            <p:cNvPr id="116748" name="Rectangle 11"/>
            <p:cNvSpPr>
              <a:spLocks noChangeArrowheads="1"/>
            </p:cNvSpPr>
            <p:nvPr/>
          </p:nvSpPr>
          <p:spPr bwMode="auto">
            <a:xfrm>
              <a:off x="3166" y="2255"/>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49" name="Rectangle 12"/>
            <p:cNvSpPr>
              <a:spLocks noChangeArrowheads="1"/>
            </p:cNvSpPr>
            <p:nvPr/>
          </p:nvSpPr>
          <p:spPr bwMode="auto">
            <a:xfrm>
              <a:off x="3166" y="2255"/>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0" name="Rectangle 13"/>
            <p:cNvSpPr>
              <a:spLocks noChangeArrowheads="1"/>
            </p:cNvSpPr>
            <p:nvPr/>
          </p:nvSpPr>
          <p:spPr bwMode="auto">
            <a:xfrm rot="5400000">
              <a:off x="3215" y="228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a:t>
              </a:r>
              <a:endParaRPr lang="en-US"/>
            </a:p>
          </p:txBody>
        </p:sp>
        <p:sp>
          <p:nvSpPr>
            <p:cNvPr id="116751" name="Rectangle 14"/>
            <p:cNvSpPr>
              <a:spLocks noChangeArrowheads="1"/>
            </p:cNvSpPr>
            <p:nvPr/>
          </p:nvSpPr>
          <p:spPr bwMode="auto">
            <a:xfrm rot="5400000">
              <a:off x="3222" y="235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F</a:t>
              </a:r>
              <a:endParaRPr lang="en-US"/>
            </a:p>
          </p:txBody>
        </p:sp>
        <p:sp>
          <p:nvSpPr>
            <p:cNvPr id="116752" name="Rectangle 15"/>
            <p:cNvSpPr>
              <a:spLocks noChangeArrowheads="1"/>
            </p:cNvSpPr>
            <p:nvPr/>
          </p:nvSpPr>
          <p:spPr bwMode="auto">
            <a:xfrm>
              <a:off x="3944" y="2255"/>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53" name="Rectangle 16"/>
            <p:cNvSpPr>
              <a:spLocks noChangeArrowheads="1"/>
            </p:cNvSpPr>
            <p:nvPr/>
          </p:nvSpPr>
          <p:spPr bwMode="auto">
            <a:xfrm>
              <a:off x="3944" y="2255"/>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4" name="Rectangle 17"/>
            <p:cNvSpPr>
              <a:spLocks noChangeArrowheads="1"/>
            </p:cNvSpPr>
            <p:nvPr/>
          </p:nvSpPr>
          <p:spPr bwMode="auto">
            <a:xfrm rot="5400000">
              <a:off x="3997" y="2280"/>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a:t>
              </a:r>
              <a:endParaRPr lang="en-US"/>
            </a:p>
          </p:txBody>
        </p:sp>
        <p:sp>
          <p:nvSpPr>
            <p:cNvPr id="116755" name="Rectangle 18"/>
            <p:cNvSpPr>
              <a:spLocks noChangeArrowheads="1"/>
            </p:cNvSpPr>
            <p:nvPr/>
          </p:nvSpPr>
          <p:spPr bwMode="auto">
            <a:xfrm rot="5400000">
              <a:off x="4004" y="2343"/>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F</a:t>
              </a:r>
              <a:endParaRPr lang="en-US"/>
            </a:p>
          </p:txBody>
        </p:sp>
        <p:sp>
          <p:nvSpPr>
            <p:cNvPr id="116756" name="Rectangle 19"/>
            <p:cNvSpPr>
              <a:spLocks noChangeArrowheads="1"/>
            </p:cNvSpPr>
            <p:nvPr/>
          </p:nvSpPr>
          <p:spPr bwMode="auto">
            <a:xfrm>
              <a:off x="3425" y="2255"/>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57" name="Rectangle 20"/>
            <p:cNvSpPr>
              <a:spLocks noChangeArrowheads="1"/>
            </p:cNvSpPr>
            <p:nvPr/>
          </p:nvSpPr>
          <p:spPr bwMode="auto">
            <a:xfrm>
              <a:off x="3425" y="2255"/>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58" name="Rectangle 21"/>
            <p:cNvSpPr>
              <a:spLocks noChangeArrowheads="1"/>
            </p:cNvSpPr>
            <p:nvPr/>
          </p:nvSpPr>
          <p:spPr bwMode="auto">
            <a:xfrm rot="5400000">
              <a:off x="3481" y="2287"/>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a:t>
              </a:r>
              <a:endParaRPr lang="en-US"/>
            </a:p>
          </p:txBody>
        </p:sp>
        <p:sp>
          <p:nvSpPr>
            <p:cNvPr id="116759" name="Rectangle 22"/>
            <p:cNvSpPr>
              <a:spLocks noChangeArrowheads="1"/>
            </p:cNvSpPr>
            <p:nvPr/>
          </p:nvSpPr>
          <p:spPr bwMode="auto">
            <a:xfrm rot="5400000">
              <a:off x="3488" y="2350"/>
              <a:ext cx="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F</a:t>
              </a:r>
              <a:endParaRPr lang="en-US"/>
            </a:p>
          </p:txBody>
        </p:sp>
        <p:sp>
          <p:nvSpPr>
            <p:cNvPr id="116760" name="Line 23"/>
            <p:cNvSpPr>
              <a:spLocks noChangeShapeType="1"/>
            </p:cNvSpPr>
            <p:nvPr/>
          </p:nvSpPr>
          <p:spPr bwMode="auto">
            <a:xfrm>
              <a:off x="3641" y="1951"/>
              <a:ext cx="1" cy="33"/>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61" name="Freeform 24"/>
            <p:cNvSpPr>
              <a:spLocks/>
            </p:cNvSpPr>
            <p:nvPr/>
          </p:nvSpPr>
          <p:spPr bwMode="auto">
            <a:xfrm>
              <a:off x="3606" y="1967"/>
              <a:ext cx="71" cy="71"/>
            </a:xfrm>
            <a:custGeom>
              <a:avLst/>
              <a:gdLst>
                <a:gd name="T0" fmla="*/ 0 w 164"/>
                <a:gd name="T1" fmla="*/ 0 h 164"/>
                <a:gd name="T2" fmla="*/ 0 w 164"/>
                <a:gd name="T3" fmla="*/ 0 h 164"/>
                <a:gd name="T4" fmla="*/ 0 w 164"/>
                <a:gd name="T5" fmla="*/ 0 h 164"/>
                <a:gd name="T6" fmla="*/ 0 w 164"/>
                <a:gd name="T7" fmla="*/ 0 h 164"/>
                <a:gd name="T8" fmla="*/ 0 60000 65536"/>
                <a:gd name="T9" fmla="*/ 0 60000 65536"/>
                <a:gd name="T10" fmla="*/ 0 60000 65536"/>
                <a:gd name="T11" fmla="*/ 0 60000 65536"/>
                <a:gd name="T12" fmla="*/ 0 w 164"/>
                <a:gd name="T13" fmla="*/ 0 h 164"/>
                <a:gd name="T14" fmla="*/ 164 w 164"/>
                <a:gd name="T15" fmla="*/ 164 h 164"/>
              </a:gdLst>
              <a:ahLst/>
              <a:cxnLst>
                <a:cxn ang="T8">
                  <a:pos x="T0" y="T1"/>
                </a:cxn>
                <a:cxn ang="T9">
                  <a:pos x="T2" y="T3"/>
                </a:cxn>
                <a:cxn ang="T10">
                  <a:pos x="T4" y="T5"/>
                </a:cxn>
                <a:cxn ang="T11">
                  <a:pos x="T6" y="T7"/>
                </a:cxn>
              </a:cxnLst>
              <a:rect l="T12" t="T13" r="T14" b="T15"/>
              <a:pathLst>
                <a:path w="164" h="164">
                  <a:moveTo>
                    <a:pt x="82" y="164"/>
                  </a:moveTo>
                  <a:lnTo>
                    <a:pt x="0" y="0"/>
                  </a:lnTo>
                  <a:cubicBezTo>
                    <a:pt x="52" y="26"/>
                    <a:pt x="113" y="26"/>
                    <a:pt x="164" y="0"/>
                  </a:cubicBezTo>
                  <a:lnTo>
                    <a:pt x="82" y="164"/>
                  </a:lnTo>
                  <a:close/>
                </a:path>
              </a:pathLst>
            </a:custGeom>
            <a:solidFill>
              <a:srgbClr val="000000"/>
            </a:solidFill>
            <a:ln w="0">
              <a:solidFill>
                <a:srgbClr val="000000"/>
              </a:solidFill>
              <a:round/>
              <a:headEnd/>
              <a:tailEnd/>
            </a:ln>
          </p:spPr>
          <p:txBody>
            <a:bodyPr/>
            <a:lstStyle/>
            <a:p>
              <a:endParaRPr lang="en-US"/>
            </a:p>
          </p:txBody>
        </p:sp>
        <p:sp>
          <p:nvSpPr>
            <p:cNvPr id="116762" name="Rectangle 25"/>
            <p:cNvSpPr>
              <a:spLocks noChangeArrowheads="1"/>
            </p:cNvSpPr>
            <p:nvPr/>
          </p:nvSpPr>
          <p:spPr bwMode="auto">
            <a:xfrm>
              <a:off x="3166" y="2601"/>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63" name="Rectangle 26"/>
            <p:cNvSpPr>
              <a:spLocks noChangeArrowheads="1"/>
            </p:cNvSpPr>
            <p:nvPr/>
          </p:nvSpPr>
          <p:spPr bwMode="auto">
            <a:xfrm>
              <a:off x="3166" y="2601"/>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64" name="Rectangle 27"/>
            <p:cNvSpPr>
              <a:spLocks noChangeArrowheads="1"/>
            </p:cNvSpPr>
            <p:nvPr/>
          </p:nvSpPr>
          <p:spPr bwMode="auto">
            <a:xfrm rot="5400000">
              <a:off x="3219" y="2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A</a:t>
              </a:r>
              <a:endParaRPr lang="en-US"/>
            </a:p>
          </p:txBody>
        </p:sp>
        <p:sp>
          <p:nvSpPr>
            <p:cNvPr id="116765" name="Rectangle 28"/>
            <p:cNvSpPr>
              <a:spLocks noChangeArrowheads="1"/>
            </p:cNvSpPr>
            <p:nvPr/>
          </p:nvSpPr>
          <p:spPr bwMode="auto">
            <a:xfrm rot="5400000">
              <a:off x="3225" y="266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L</a:t>
              </a:r>
              <a:endParaRPr lang="en-US"/>
            </a:p>
          </p:txBody>
        </p:sp>
        <p:sp>
          <p:nvSpPr>
            <p:cNvPr id="116766" name="Rectangle 29"/>
            <p:cNvSpPr>
              <a:spLocks noChangeArrowheads="1"/>
            </p:cNvSpPr>
            <p:nvPr/>
          </p:nvSpPr>
          <p:spPr bwMode="auto">
            <a:xfrm rot="5400000">
              <a:off x="3215" y="272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U</a:t>
              </a:r>
              <a:endParaRPr lang="en-US"/>
            </a:p>
          </p:txBody>
        </p:sp>
        <p:sp>
          <p:nvSpPr>
            <p:cNvPr id="116767" name="Rectangle 30"/>
            <p:cNvSpPr>
              <a:spLocks noChangeArrowheads="1"/>
            </p:cNvSpPr>
            <p:nvPr/>
          </p:nvSpPr>
          <p:spPr bwMode="auto">
            <a:xfrm>
              <a:off x="3425" y="2601"/>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68" name="Rectangle 31"/>
            <p:cNvSpPr>
              <a:spLocks noChangeArrowheads="1"/>
            </p:cNvSpPr>
            <p:nvPr/>
          </p:nvSpPr>
          <p:spPr bwMode="auto">
            <a:xfrm>
              <a:off x="3425" y="2601"/>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69" name="Rectangle 32"/>
            <p:cNvSpPr>
              <a:spLocks noChangeArrowheads="1"/>
            </p:cNvSpPr>
            <p:nvPr/>
          </p:nvSpPr>
          <p:spPr bwMode="auto">
            <a:xfrm rot="5400000">
              <a:off x="3485" y="2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A</a:t>
              </a:r>
              <a:endParaRPr lang="en-US"/>
            </a:p>
          </p:txBody>
        </p:sp>
        <p:sp>
          <p:nvSpPr>
            <p:cNvPr id="116770" name="Rectangle 33"/>
            <p:cNvSpPr>
              <a:spLocks noChangeArrowheads="1"/>
            </p:cNvSpPr>
            <p:nvPr/>
          </p:nvSpPr>
          <p:spPr bwMode="auto">
            <a:xfrm rot="5400000">
              <a:off x="3491" y="266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L</a:t>
              </a:r>
              <a:endParaRPr lang="en-US"/>
            </a:p>
          </p:txBody>
        </p:sp>
        <p:sp>
          <p:nvSpPr>
            <p:cNvPr id="116771" name="Rectangle 34"/>
            <p:cNvSpPr>
              <a:spLocks noChangeArrowheads="1"/>
            </p:cNvSpPr>
            <p:nvPr/>
          </p:nvSpPr>
          <p:spPr bwMode="auto">
            <a:xfrm rot="5400000">
              <a:off x="3481" y="272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U</a:t>
              </a:r>
              <a:endParaRPr lang="en-US"/>
            </a:p>
          </p:txBody>
        </p:sp>
        <p:sp>
          <p:nvSpPr>
            <p:cNvPr id="116772" name="Rectangle 35"/>
            <p:cNvSpPr>
              <a:spLocks noChangeArrowheads="1"/>
            </p:cNvSpPr>
            <p:nvPr/>
          </p:nvSpPr>
          <p:spPr bwMode="auto">
            <a:xfrm>
              <a:off x="3944" y="2601"/>
              <a:ext cx="173" cy="26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73" name="Rectangle 36"/>
            <p:cNvSpPr>
              <a:spLocks noChangeArrowheads="1"/>
            </p:cNvSpPr>
            <p:nvPr/>
          </p:nvSpPr>
          <p:spPr bwMode="auto">
            <a:xfrm>
              <a:off x="3944" y="2601"/>
              <a:ext cx="173" cy="26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74" name="Rectangle 37"/>
            <p:cNvSpPr>
              <a:spLocks noChangeArrowheads="1"/>
            </p:cNvSpPr>
            <p:nvPr/>
          </p:nvSpPr>
          <p:spPr bwMode="auto">
            <a:xfrm rot="5400000">
              <a:off x="4001" y="2605"/>
              <a:ext cx="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A</a:t>
              </a:r>
              <a:endParaRPr lang="en-US"/>
            </a:p>
          </p:txBody>
        </p:sp>
        <p:sp>
          <p:nvSpPr>
            <p:cNvPr id="116775" name="Rectangle 38"/>
            <p:cNvSpPr>
              <a:spLocks noChangeArrowheads="1"/>
            </p:cNvSpPr>
            <p:nvPr/>
          </p:nvSpPr>
          <p:spPr bwMode="auto">
            <a:xfrm rot="5400000">
              <a:off x="4007" y="2661"/>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L</a:t>
              </a:r>
              <a:endParaRPr lang="en-US"/>
            </a:p>
          </p:txBody>
        </p:sp>
        <p:sp>
          <p:nvSpPr>
            <p:cNvPr id="116776" name="Rectangle 39"/>
            <p:cNvSpPr>
              <a:spLocks noChangeArrowheads="1"/>
            </p:cNvSpPr>
            <p:nvPr/>
          </p:nvSpPr>
          <p:spPr bwMode="auto">
            <a:xfrm rot="5400000">
              <a:off x="3997" y="2726"/>
              <a:ext cx="8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U</a:t>
              </a:r>
              <a:endParaRPr lang="en-US"/>
            </a:p>
          </p:txBody>
        </p:sp>
        <p:sp>
          <p:nvSpPr>
            <p:cNvPr id="116777" name="Line 40"/>
            <p:cNvSpPr>
              <a:spLocks noChangeShapeType="1"/>
            </p:cNvSpPr>
            <p:nvPr/>
          </p:nvSpPr>
          <p:spPr bwMode="auto">
            <a:xfrm>
              <a:off x="3252" y="2515"/>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78" name="Freeform 41"/>
            <p:cNvSpPr>
              <a:spLocks/>
            </p:cNvSpPr>
            <p:nvPr/>
          </p:nvSpPr>
          <p:spPr bwMode="auto">
            <a:xfrm>
              <a:off x="3221" y="2539"/>
              <a:ext cx="63" cy="62"/>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79" name="Line 42"/>
            <p:cNvSpPr>
              <a:spLocks noChangeShapeType="1"/>
            </p:cNvSpPr>
            <p:nvPr/>
          </p:nvSpPr>
          <p:spPr bwMode="auto">
            <a:xfrm>
              <a:off x="3512" y="2515"/>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0" name="Freeform 43"/>
            <p:cNvSpPr>
              <a:spLocks/>
            </p:cNvSpPr>
            <p:nvPr/>
          </p:nvSpPr>
          <p:spPr bwMode="auto">
            <a:xfrm>
              <a:off x="3481" y="2539"/>
              <a:ext cx="62" cy="62"/>
            </a:xfrm>
            <a:custGeom>
              <a:avLst/>
              <a:gdLst>
                <a:gd name="T0" fmla="*/ 0 w 142"/>
                <a:gd name="T1" fmla="*/ 0 h 143"/>
                <a:gd name="T2" fmla="*/ 0 w 142"/>
                <a:gd name="T3" fmla="*/ 0 h 143"/>
                <a:gd name="T4" fmla="*/ 0 w 142"/>
                <a:gd name="T5" fmla="*/ 0 h 143"/>
                <a:gd name="T6" fmla="*/ 0 w 142"/>
                <a:gd name="T7" fmla="*/ 0 h 143"/>
                <a:gd name="T8" fmla="*/ 0 60000 65536"/>
                <a:gd name="T9" fmla="*/ 0 60000 65536"/>
                <a:gd name="T10" fmla="*/ 0 60000 65536"/>
                <a:gd name="T11" fmla="*/ 0 60000 65536"/>
                <a:gd name="T12" fmla="*/ 0 w 142"/>
                <a:gd name="T13" fmla="*/ 0 h 143"/>
                <a:gd name="T14" fmla="*/ 142 w 142"/>
                <a:gd name="T15" fmla="*/ 143 h 143"/>
              </a:gdLst>
              <a:ahLst/>
              <a:cxnLst>
                <a:cxn ang="T8">
                  <a:pos x="T0" y="T1"/>
                </a:cxn>
                <a:cxn ang="T9">
                  <a:pos x="T2" y="T3"/>
                </a:cxn>
                <a:cxn ang="T10">
                  <a:pos x="T4" y="T5"/>
                </a:cxn>
                <a:cxn ang="T11">
                  <a:pos x="T6" y="T7"/>
                </a:cxn>
              </a:cxnLst>
              <a:rect l="T12" t="T13" r="T14" b="T15"/>
              <a:pathLst>
                <a:path w="142" h="143">
                  <a:moveTo>
                    <a:pt x="71" y="143"/>
                  </a:moveTo>
                  <a:lnTo>
                    <a:pt x="0" y="0"/>
                  </a:lnTo>
                  <a:cubicBezTo>
                    <a:pt x="44" y="22"/>
                    <a:pt x="97" y="22"/>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1" name="Line 44"/>
            <p:cNvSpPr>
              <a:spLocks noChangeShapeType="1"/>
            </p:cNvSpPr>
            <p:nvPr/>
          </p:nvSpPr>
          <p:spPr bwMode="auto">
            <a:xfrm>
              <a:off x="4030" y="2515"/>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2" name="Freeform 45"/>
            <p:cNvSpPr>
              <a:spLocks/>
            </p:cNvSpPr>
            <p:nvPr/>
          </p:nvSpPr>
          <p:spPr bwMode="auto">
            <a:xfrm>
              <a:off x="3999" y="2539"/>
              <a:ext cx="63" cy="62"/>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3" name="Line 46"/>
            <p:cNvSpPr>
              <a:spLocks noChangeShapeType="1"/>
            </p:cNvSpPr>
            <p:nvPr/>
          </p:nvSpPr>
          <p:spPr bwMode="auto">
            <a:xfrm>
              <a:off x="3252" y="2168"/>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4" name="Freeform 47"/>
            <p:cNvSpPr>
              <a:spLocks/>
            </p:cNvSpPr>
            <p:nvPr/>
          </p:nvSpPr>
          <p:spPr bwMode="auto">
            <a:xfrm>
              <a:off x="3221" y="2192"/>
              <a:ext cx="63" cy="63"/>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3"/>
                    <a:pt x="98" y="23"/>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5" name="Line 48"/>
            <p:cNvSpPr>
              <a:spLocks noChangeShapeType="1"/>
            </p:cNvSpPr>
            <p:nvPr/>
          </p:nvSpPr>
          <p:spPr bwMode="auto">
            <a:xfrm>
              <a:off x="3512" y="2168"/>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6" name="Freeform 49"/>
            <p:cNvSpPr>
              <a:spLocks/>
            </p:cNvSpPr>
            <p:nvPr/>
          </p:nvSpPr>
          <p:spPr bwMode="auto">
            <a:xfrm>
              <a:off x="3481" y="2192"/>
              <a:ext cx="62" cy="63"/>
            </a:xfrm>
            <a:custGeom>
              <a:avLst/>
              <a:gdLst>
                <a:gd name="T0" fmla="*/ 0 w 142"/>
                <a:gd name="T1" fmla="*/ 0 h 143"/>
                <a:gd name="T2" fmla="*/ 0 w 142"/>
                <a:gd name="T3" fmla="*/ 0 h 143"/>
                <a:gd name="T4" fmla="*/ 0 w 142"/>
                <a:gd name="T5" fmla="*/ 0 h 143"/>
                <a:gd name="T6" fmla="*/ 0 w 142"/>
                <a:gd name="T7" fmla="*/ 0 h 143"/>
                <a:gd name="T8" fmla="*/ 0 60000 65536"/>
                <a:gd name="T9" fmla="*/ 0 60000 65536"/>
                <a:gd name="T10" fmla="*/ 0 60000 65536"/>
                <a:gd name="T11" fmla="*/ 0 60000 65536"/>
                <a:gd name="T12" fmla="*/ 0 w 142"/>
                <a:gd name="T13" fmla="*/ 0 h 143"/>
                <a:gd name="T14" fmla="*/ 142 w 142"/>
                <a:gd name="T15" fmla="*/ 143 h 143"/>
              </a:gdLst>
              <a:ahLst/>
              <a:cxnLst>
                <a:cxn ang="T8">
                  <a:pos x="T0" y="T1"/>
                </a:cxn>
                <a:cxn ang="T9">
                  <a:pos x="T2" y="T3"/>
                </a:cxn>
                <a:cxn ang="T10">
                  <a:pos x="T4" y="T5"/>
                </a:cxn>
                <a:cxn ang="T11">
                  <a:pos x="T6" y="T7"/>
                </a:cxn>
              </a:cxnLst>
              <a:rect l="T12" t="T13" r="T14" b="T15"/>
              <a:pathLst>
                <a:path w="142" h="143">
                  <a:moveTo>
                    <a:pt x="71" y="143"/>
                  </a:moveTo>
                  <a:lnTo>
                    <a:pt x="0" y="0"/>
                  </a:lnTo>
                  <a:cubicBezTo>
                    <a:pt x="44" y="23"/>
                    <a:pt x="97" y="23"/>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7" name="Line 50"/>
            <p:cNvSpPr>
              <a:spLocks noChangeShapeType="1"/>
            </p:cNvSpPr>
            <p:nvPr/>
          </p:nvSpPr>
          <p:spPr bwMode="auto">
            <a:xfrm>
              <a:off x="4030" y="2168"/>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88" name="Freeform 51"/>
            <p:cNvSpPr>
              <a:spLocks/>
            </p:cNvSpPr>
            <p:nvPr/>
          </p:nvSpPr>
          <p:spPr bwMode="auto">
            <a:xfrm>
              <a:off x="3999" y="2192"/>
              <a:ext cx="63" cy="63"/>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3"/>
                    <a:pt x="98" y="23"/>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89" name="Rectangle 52"/>
            <p:cNvSpPr>
              <a:spLocks noChangeArrowheads="1"/>
            </p:cNvSpPr>
            <p:nvPr/>
          </p:nvSpPr>
          <p:spPr bwMode="auto">
            <a:xfrm>
              <a:off x="3166" y="2948"/>
              <a:ext cx="951" cy="1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790" name="Rectangle 53"/>
            <p:cNvSpPr>
              <a:spLocks noChangeArrowheads="1"/>
            </p:cNvSpPr>
            <p:nvPr/>
          </p:nvSpPr>
          <p:spPr bwMode="auto">
            <a:xfrm>
              <a:off x="3166" y="2948"/>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91" name="Rectangle 54"/>
            <p:cNvSpPr>
              <a:spLocks noChangeArrowheads="1"/>
            </p:cNvSpPr>
            <p:nvPr/>
          </p:nvSpPr>
          <p:spPr bwMode="auto">
            <a:xfrm>
              <a:off x="3416" y="2942"/>
              <a:ext cx="47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D-Cache</a:t>
              </a:r>
              <a:endParaRPr lang="en-US"/>
            </a:p>
          </p:txBody>
        </p:sp>
        <p:sp>
          <p:nvSpPr>
            <p:cNvPr id="116792" name="Line 55"/>
            <p:cNvSpPr>
              <a:spLocks noChangeShapeType="1"/>
            </p:cNvSpPr>
            <p:nvPr/>
          </p:nvSpPr>
          <p:spPr bwMode="auto">
            <a:xfrm>
              <a:off x="3252" y="2861"/>
              <a:ext cx="1" cy="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3" name="Freeform 56"/>
            <p:cNvSpPr>
              <a:spLocks/>
            </p:cNvSpPr>
            <p:nvPr/>
          </p:nvSpPr>
          <p:spPr bwMode="auto">
            <a:xfrm>
              <a:off x="3221" y="2886"/>
              <a:ext cx="63" cy="62"/>
            </a:xfrm>
            <a:custGeom>
              <a:avLst/>
              <a:gdLst>
                <a:gd name="T0" fmla="*/ 0 w 143"/>
                <a:gd name="T1" fmla="*/ 0 h 143"/>
                <a:gd name="T2" fmla="*/ 0 w 143"/>
                <a:gd name="T3" fmla="*/ 0 h 143"/>
                <a:gd name="T4" fmla="*/ 0 w 143"/>
                <a:gd name="T5" fmla="*/ 0 h 143"/>
                <a:gd name="T6" fmla="*/ 0 w 143"/>
                <a:gd name="T7" fmla="*/ 0 h 143"/>
                <a:gd name="T8" fmla="*/ 0 w 143"/>
                <a:gd name="T9" fmla="*/ 0 h 143"/>
                <a:gd name="T10" fmla="*/ 0 60000 65536"/>
                <a:gd name="T11" fmla="*/ 0 60000 65536"/>
                <a:gd name="T12" fmla="*/ 0 60000 65536"/>
                <a:gd name="T13" fmla="*/ 0 60000 65536"/>
                <a:gd name="T14" fmla="*/ 0 60000 65536"/>
                <a:gd name="T15" fmla="*/ 0 w 143"/>
                <a:gd name="T16" fmla="*/ 0 h 143"/>
                <a:gd name="T17" fmla="*/ 143 w 143"/>
                <a:gd name="T18" fmla="*/ 143 h 143"/>
              </a:gdLst>
              <a:ahLst/>
              <a:cxnLst>
                <a:cxn ang="T10">
                  <a:pos x="T0" y="T1"/>
                </a:cxn>
                <a:cxn ang="T11">
                  <a:pos x="T2" y="T3"/>
                </a:cxn>
                <a:cxn ang="T12">
                  <a:pos x="T4" y="T5"/>
                </a:cxn>
                <a:cxn ang="T13">
                  <a:pos x="T6" y="T7"/>
                </a:cxn>
                <a:cxn ang="T14">
                  <a:pos x="T8" y="T9"/>
                </a:cxn>
              </a:cxnLst>
              <a:rect l="T15" t="T16" r="T17" b="T18"/>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94" name="Line 57"/>
            <p:cNvSpPr>
              <a:spLocks noChangeShapeType="1"/>
            </p:cNvSpPr>
            <p:nvPr/>
          </p:nvSpPr>
          <p:spPr bwMode="auto">
            <a:xfrm>
              <a:off x="3512" y="2861"/>
              <a:ext cx="1" cy="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5" name="Freeform 58"/>
            <p:cNvSpPr>
              <a:spLocks/>
            </p:cNvSpPr>
            <p:nvPr/>
          </p:nvSpPr>
          <p:spPr bwMode="auto">
            <a:xfrm>
              <a:off x="3481" y="2886"/>
              <a:ext cx="62" cy="62"/>
            </a:xfrm>
            <a:custGeom>
              <a:avLst/>
              <a:gdLst>
                <a:gd name="T0" fmla="*/ 0 w 142"/>
                <a:gd name="T1" fmla="*/ 0 h 143"/>
                <a:gd name="T2" fmla="*/ 0 w 142"/>
                <a:gd name="T3" fmla="*/ 0 h 143"/>
                <a:gd name="T4" fmla="*/ 0 w 142"/>
                <a:gd name="T5" fmla="*/ 0 h 143"/>
                <a:gd name="T6" fmla="*/ 0 w 142"/>
                <a:gd name="T7" fmla="*/ 0 h 143"/>
                <a:gd name="T8" fmla="*/ 0 w 142"/>
                <a:gd name="T9" fmla="*/ 0 h 143"/>
                <a:gd name="T10" fmla="*/ 0 60000 65536"/>
                <a:gd name="T11" fmla="*/ 0 60000 65536"/>
                <a:gd name="T12" fmla="*/ 0 60000 65536"/>
                <a:gd name="T13" fmla="*/ 0 60000 65536"/>
                <a:gd name="T14" fmla="*/ 0 60000 65536"/>
                <a:gd name="T15" fmla="*/ 0 w 142"/>
                <a:gd name="T16" fmla="*/ 0 h 143"/>
                <a:gd name="T17" fmla="*/ 142 w 142"/>
                <a:gd name="T18" fmla="*/ 143 h 143"/>
              </a:gdLst>
              <a:ahLst/>
              <a:cxnLst>
                <a:cxn ang="T10">
                  <a:pos x="T0" y="T1"/>
                </a:cxn>
                <a:cxn ang="T11">
                  <a:pos x="T2" y="T3"/>
                </a:cxn>
                <a:cxn ang="T12">
                  <a:pos x="T4" y="T5"/>
                </a:cxn>
                <a:cxn ang="T13">
                  <a:pos x="T6" y="T7"/>
                </a:cxn>
                <a:cxn ang="T14">
                  <a:pos x="T8" y="T9"/>
                </a:cxn>
              </a:cxnLst>
              <a:rect l="T15" t="T16" r="T17" b="T18"/>
              <a:pathLst>
                <a:path w="142" h="143">
                  <a:moveTo>
                    <a:pt x="71" y="143"/>
                  </a:moveTo>
                  <a:lnTo>
                    <a:pt x="0" y="0"/>
                  </a:lnTo>
                  <a:cubicBezTo>
                    <a:pt x="44" y="22"/>
                    <a:pt x="97" y="22"/>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96" name="Line 59"/>
            <p:cNvSpPr>
              <a:spLocks noChangeShapeType="1"/>
            </p:cNvSpPr>
            <p:nvPr/>
          </p:nvSpPr>
          <p:spPr bwMode="auto">
            <a:xfrm>
              <a:off x="4030" y="2861"/>
              <a:ext cx="1" cy="40"/>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797" name="Freeform 60"/>
            <p:cNvSpPr>
              <a:spLocks/>
            </p:cNvSpPr>
            <p:nvPr/>
          </p:nvSpPr>
          <p:spPr bwMode="auto">
            <a:xfrm>
              <a:off x="3999" y="2886"/>
              <a:ext cx="63" cy="62"/>
            </a:xfrm>
            <a:custGeom>
              <a:avLst/>
              <a:gdLst>
                <a:gd name="T0" fmla="*/ 0 w 143"/>
                <a:gd name="T1" fmla="*/ 0 h 143"/>
                <a:gd name="T2" fmla="*/ 0 w 143"/>
                <a:gd name="T3" fmla="*/ 0 h 143"/>
                <a:gd name="T4" fmla="*/ 0 w 143"/>
                <a:gd name="T5" fmla="*/ 0 h 143"/>
                <a:gd name="T6" fmla="*/ 0 w 143"/>
                <a:gd name="T7" fmla="*/ 0 h 143"/>
                <a:gd name="T8" fmla="*/ 0 w 143"/>
                <a:gd name="T9" fmla="*/ 0 h 143"/>
                <a:gd name="T10" fmla="*/ 0 60000 65536"/>
                <a:gd name="T11" fmla="*/ 0 60000 65536"/>
                <a:gd name="T12" fmla="*/ 0 60000 65536"/>
                <a:gd name="T13" fmla="*/ 0 60000 65536"/>
                <a:gd name="T14" fmla="*/ 0 60000 65536"/>
                <a:gd name="T15" fmla="*/ 0 w 143"/>
                <a:gd name="T16" fmla="*/ 0 h 143"/>
                <a:gd name="T17" fmla="*/ 143 w 143"/>
                <a:gd name="T18" fmla="*/ 143 h 143"/>
              </a:gdLst>
              <a:ahLst/>
              <a:cxnLst>
                <a:cxn ang="T10">
                  <a:pos x="T0" y="T1"/>
                </a:cxn>
                <a:cxn ang="T11">
                  <a:pos x="T2" y="T3"/>
                </a:cxn>
                <a:cxn ang="T12">
                  <a:pos x="T4" y="T5"/>
                </a:cxn>
                <a:cxn ang="T13">
                  <a:pos x="T6" y="T7"/>
                </a:cxn>
                <a:cxn ang="T14">
                  <a:pos x="T8" y="T9"/>
                </a:cxn>
              </a:cxnLst>
              <a:rect l="T15" t="T16" r="T17" b="T18"/>
              <a:pathLst>
                <a:path w="143" h="143">
                  <a:moveTo>
                    <a:pt x="71" y="143"/>
                  </a:moveTo>
                  <a:lnTo>
                    <a:pt x="0" y="0"/>
                  </a:lnTo>
                  <a:cubicBezTo>
                    <a:pt x="45" y="22"/>
                    <a:pt x="98" y="22"/>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798" name="Freeform 61"/>
            <p:cNvSpPr>
              <a:spLocks/>
            </p:cNvSpPr>
            <p:nvPr/>
          </p:nvSpPr>
          <p:spPr bwMode="auto">
            <a:xfrm>
              <a:off x="3339" y="3294"/>
              <a:ext cx="605" cy="87"/>
            </a:xfrm>
            <a:custGeom>
              <a:avLst/>
              <a:gdLst>
                <a:gd name="T0" fmla="*/ 0 w 605"/>
                <a:gd name="T1" fmla="*/ 0 h 87"/>
                <a:gd name="T2" fmla="*/ 605 w 605"/>
                <a:gd name="T3" fmla="*/ 0 h 87"/>
                <a:gd name="T4" fmla="*/ 504 w 605"/>
                <a:gd name="T5" fmla="*/ 87 h 87"/>
                <a:gd name="T6" fmla="*/ 101 w 605"/>
                <a:gd name="T7" fmla="*/ 87 h 87"/>
                <a:gd name="T8" fmla="*/ 0 w 605"/>
                <a:gd name="T9" fmla="*/ 0 h 87"/>
                <a:gd name="T10" fmla="*/ 0 60000 65536"/>
                <a:gd name="T11" fmla="*/ 0 60000 65536"/>
                <a:gd name="T12" fmla="*/ 0 60000 65536"/>
                <a:gd name="T13" fmla="*/ 0 60000 65536"/>
                <a:gd name="T14" fmla="*/ 0 60000 65536"/>
                <a:gd name="T15" fmla="*/ 0 w 605"/>
                <a:gd name="T16" fmla="*/ 0 h 87"/>
                <a:gd name="T17" fmla="*/ 605 w 605"/>
                <a:gd name="T18" fmla="*/ 87 h 87"/>
              </a:gdLst>
              <a:ahLst/>
              <a:cxnLst>
                <a:cxn ang="T10">
                  <a:pos x="T0" y="T1"/>
                </a:cxn>
                <a:cxn ang="T11">
                  <a:pos x="T2" y="T3"/>
                </a:cxn>
                <a:cxn ang="T12">
                  <a:pos x="T4" y="T5"/>
                </a:cxn>
                <a:cxn ang="T13">
                  <a:pos x="T6" y="T7"/>
                </a:cxn>
                <a:cxn ang="T14">
                  <a:pos x="T8" y="T9"/>
                </a:cxn>
              </a:cxnLst>
              <a:rect l="T15" t="T16" r="T17" b="T18"/>
              <a:pathLst>
                <a:path w="605" h="87">
                  <a:moveTo>
                    <a:pt x="0" y="0"/>
                  </a:moveTo>
                  <a:lnTo>
                    <a:pt x="605" y="0"/>
                  </a:lnTo>
                  <a:lnTo>
                    <a:pt x="504" y="87"/>
                  </a:lnTo>
                  <a:lnTo>
                    <a:pt x="101" y="87"/>
                  </a:lnTo>
                  <a:lnTo>
                    <a:pt x="0" y="0"/>
                  </a:ln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799" name="Line 62"/>
            <p:cNvSpPr>
              <a:spLocks noChangeShapeType="1"/>
            </p:cNvSpPr>
            <p:nvPr/>
          </p:nvSpPr>
          <p:spPr bwMode="auto">
            <a:xfrm>
              <a:off x="3641" y="3381"/>
              <a:ext cx="1" cy="3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00" name="Freeform 63"/>
            <p:cNvSpPr>
              <a:spLocks/>
            </p:cNvSpPr>
            <p:nvPr/>
          </p:nvSpPr>
          <p:spPr bwMode="auto">
            <a:xfrm>
              <a:off x="3610" y="3405"/>
              <a:ext cx="63" cy="63"/>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1" y="143"/>
                  </a:moveTo>
                  <a:lnTo>
                    <a:pt x="0" y="0"/>
                  </a:lnTo>
                  <a:cubicBezTo>
                    <a:pt x="45" y="23"/>
                    <a:pt x="98" y="23"/>
                    <a:pt x="143"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801" name="Rectangle 64"/>
            <p:cNvSpPr>
              <a:spLocks noChangeArrowheads="1"/>
            </p:cNvSpPr>
            <p:nvPr/>
          </p:nvSpPr>
          <p:spPr bwMode="auto">
            <a:xfrm>
              <a:off x="4376" y="3403"/>
              <a:ext cx="952" cy="130"/>
            </a:xfrm>
            <a:prstGeom prst="rect">
              <a:avLst/>
            </a:prstGeom>
            <a:solidFill>
              <a:srgbClr val="BFD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02" name="Rectangle 65"/>
            <p:cNvSpPr>
              <a:spLocks noChangeArrowheads="1"/>
            </p:cNvSpPr>
            <p:nvPr/>
          </p:nvSpPr>
          <p:spPr bwMode="auto">
            <a:xfrm>
              <a:off x="4376" y="3403"/>
              <a:ext cx="952"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03" name="Rectangle 66"/>
            <p:cNvSpPr>
              <a:spLocks noChangeArrowheads="1"/>
            </p:cNvSpPr>
            <p:nvPr/>
          </p:nvSpPr>
          <p:spPr bwMode="auto">
            <a:xfrm>
              <a:off x="4470" y="3396"/>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6</a:t>
              </a:r>
              <a:endParaRPr lang="en-US"/>
            </a:p>
          </p:txBody>
        </p:sp>
        <p:sp>
          <p:nvSpPr>
            <p:cNvPr id="116804" name="Rectangle 67"/>
            <p:cNvSpPr>
              <a:spLocks noChangeArrowheads="1"/>
            </p:cNvSpPr>
            <p:nvPr/>
          </p:nvSpPr>
          <p:spPr bwMode="auto">
            <a:xfrm>
              <a:off x="4376" y="2991"/>
              <a:ext cx="952" cy="130"/>
            </a:xfrm>
            <a:prstGeom prst="rect">
              <a:avLst/>
            </a:prstGeom>
            <a:solidFill>
              <a:srgbClr val="D5EA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05" name="Rectangle 68"/>
            <p:cNvSpPr>
              <a:spLocks noChangeArrowheads="1"/>
            </p:cNvSpPr>
            <p:nvPr/>
          </p:nvSpPr>
          <p:spPr bwMode="auto">
            <a:xfrm>
              <a:off x="4376" y="2991"/>
              <a:ext cx="952"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06" name="Rectangle 69"/>
            <p:cNvSpPr>
              <a:spLocks noChangeArrowheads="1"/>
            </p:cNvSpPr>
            <p:nvPr/>
          </p:nvSpPr>
          <p:spPr bwMode="auto">
            <a:xfrm>
              <a:off x="4470" y="2984"/>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1</a:t>
              </a:r>
              <a:endParaRPr lang="en-US"/>
            </a:p>
          </p:txBody>
        </p:sp>
        <p:sp>
          <p:nvSpPr>
            <p:cNvPr id="116807" name="Rectangle 70"/>
            <p:cNvSpPr>
              <a:spLocks noChangeArrowheads="1"/>
            </p:cNvSpPr>
            <p:nvPr/>
          </p:nvSpPr>
          <p:spPr bwMode="auto">
            <a:xfrm>
              <a:off x="4376" y="3121"/>
              <a:ext cx="952" cy="130"/>
            </a:xfrm>
            <a:prstGeom prst="rect">
              <a:avLst/>
            </a:prstGeom>
            <a:solidFill>
              <a:srgbClr val="EAF4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08" name="Rectangle 71"/>
            <p:cNvSpPr>
              <a:spLocks noChangeArrowheads="1"/>
            </p:cNvSpPr>
            <p:nvPr/>
          </p:nvSpPr>
          <p:spPr bwMode="auto">
            <a:xfrm>
              <a:off x="4376" y="3121"/>
              <a:ext cx="952"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09" name="Rectangle 72"/>
            <p:cNvSpPr>
              <a:spLocks noChangeArrowheads="1"/>
            </p:cNvSpPr>
            <p:nvPr/>
          </p:nvSpPr>
          <p:spPr bwMode="auto">
            <a:xfrm>
              <a:off x="4470" y="3117"/>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2</a:t>
              </a:r>
              <a:endParaRPr lang="en-US"/>
            </a:p>
          </p:txBody>
        </p:sp>
        <p:sp>
          <p:nvSpPr>
            <p:cNvPr id="116810" name="Freeform 73"/>
            <p:cNvSpPr>
              <a:spLocks/>
            </p:cNvSpPr>
            <p:nvPr/>
          </p:nvSpPr>
          <p:spPr bwMode="auto">
            <a:xfrm>
              <a:off x="4117" y="2905"/>
              <a:ext cx="735" cy="108"/>
            </a:xfrm>
            <a:custGeom>
              <a:avLst/>
              <a:gdLst>
                <a:gd name="T0" fmla="*/ 0 w 1685"/>
                <a:gd name="T1" fmla="*/ 0 h 248"/>
                <a:gd name="T2" fmla="*/ 0 w 1685"/>
                <a:gd name="T3" fmla="*/ 0 h 248"/>
                <a:gd name="T4" fmla="*/ 0 w 1685"/>
                <a:gd name="T5" fmla="*/ 0 h 248"/>
                <a:gd name="T6" fmla="*/ 0 w 1685"/>
                <a:gd name="T7" fmla="*/ 0 h 248"/>
                <a:gd name="T8" fmla="*/ 0 w 1685"/>
                <a:gd name="T9" fmla="*/ 0 h 248"/>
                <a:gd name="T10" fmla="*/ 0 w 1685"/>
                <a:gd name="T11" fmla="*/ 0 h 248"/>
                <a:gd name="T12" fmla="*/ 0 w 1685"/>
                <a:gd name="T13" fmla="*/ 0 h 248"/>
                <a:gd name="T14" fmla="*/ 0 w 1685"/>
                <a:gd name="T15" fmla="*/ 0 h 248"/>
                <a:gd name="T16" fmla="*/ 0 w 1685"/>
                <a:gd name="T17" fmla="*/ 0 h 24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685"/>
                <a:gd name="T28" fmla="*/ 0 h 248"/>
                <a:gd name="T29" fmla="*/ 1685 w 1685"/>
                <a:gd name="T30" fmla="*/ 248 h 24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685" h="248">
                  <a:moveTo>
                    <a:pt x="1685" y="198"/>
                  </a:moveTo>
                  <a:lnTo>
                    <a:pt x="1685" y="99"/>
                  </a:lnTo>
                  <a:cubicBezTo>
                    <a:pt x="1685" y="44"/>
                    <a:pt x="1640" y="0"/>
                    <a:pt x="1586" y="0"/>
                  </a:cubicBezTo>
                  <a:lnTo>
                    <a:pt x="520" y="0"/>
                  </a:lnTo>
                  <a:cubicBezTo>
                    <a:pt x="452" y="0"/>
                    <a:pt x="396" y="55"/>
                    <a:pt x="396" y="124"/>
                  </a:cubicBezTo>
                  <a:cubicBezTo>
                    <a:pt x="396" y="192"/>
                    <a:pt x="341" y="248"/>
                    <a:pt x="272" y="248"/>
                  </a:cubicBezTo>
                  <a:lnTo>
                    <a:pt x="0" y="248"/>
                  </a:ln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1" name="Freeform 74"/>
            <p:cNvSpPr>
              <a:spLocks/>
            </p:cNvSpPr>
            <p:nvPr/>
          </p:nvSpPr>
          <p:spPr bwMode="auto">
            <a:xfrm>
              <a:off x="4821" y="2929"/>
              <a:ext cx="62" cy="62"/>
            </a:xfrm>
            <a:custGeom>
              <a:avLst/>
              <a:gdLst>
                <a:gd name="T0" fmla="*/ 0 w 143"/>
                <a:gd name="T1" fmla="*/ 0 h 143"/>
                <a:gd name="T2" fmla="*/ 0 w 143"/>
                <a:gd name="T3" fmla="*/ 0 h 143"/>
                <a:gd name="T4" fmla="*/ 0 w 143"/>
                <a:gd name="T5" fmla="*/ 0 h 143"/>
                <a:gd name="T6" fmla="*/ 0 w 143"/>
                <a:gd name="T7" fmla="*/ 0 h 143"/>
                <a:gd name="T8" fmla="*/ 0 60000 65536"/>
                <a:gd name="T9" fmla="*/ 0 60000 65536"/>
                <a:gd name="T10" fmla="*/ 0 60000 65536"/>
                <a:gd name="T11" fmla="*/ 0 60000 65536"/>
                <a:gd name="T12" fmla="*/ 0 w 143"/>
                <a:gd name="T13" fmla="*/ 0 h 143"/>
                <a:gd name="T14" fmla="*/ 143 w 143"/>
                <a:gd name="T15" fmla="*/ 143 h 143"/>
              </a:gdLst>
              <a:ahLst/>
              <a:cxnLst>
                <a:cxn ang="T8">
                  <a:pos x="T0" y="T1"/>
                </a:cxn>
                <a:cxn ang="T9">
                  <a:pos x="T2" y="T3"/>
                </a:cxn>
                <a:cxn ang="T10">
                  <a:pos x="T4" y="T5"/>
                </a:cxn>
                <a:cxn ang="T11">
                  <a:pos x="T6" y="T7"/>
                </a:cxn>
              </a:cxnLst>
              <a:rect l="T12" t="T13" r="T14" b="T15"/>
              <a:pathLst>
                <a:path w="143" h="143">
                  <a:moveTo>
                    <a:pt x="72" y="143"/>
                  </a:moveTo>
                  <a:lnTo>
                    <a:pt x="0" y="0"/>
                  </a:lnTo>
                  <a:cubicBezTo>
                    <a:pt x="45" y="23"/>
                    <a:pt x="98" y="23"/>
                    <a:pt x="143" y="0"/>
                  </a:cubicBezTo>
                  <a:lnTo>
                    <a:pt x="72" y="143"/>
                  </a:lnTo>
                  <a:close/>
                </a:path>
              </a:pathLst>
            </a:custGeom>
            <a:solidFill>
              <a:srgbClr val="000000"/>
            </a:solidFill>
            <a:ln w="0">
              <a:solidFill>
                <a:srgbClr val="000000"/>
              </a:solidFill>
              <a:round/>
              <a:headEnd/>
              <a:tailEnd/>
            </a:ln>
          </p:spPr>
          <p:txBody>
            <a:bodyPr/>
            <a:lstStyle/>
            <a:p>
              <a:endParaRPr lang="en-US"/>
            </a:p>
          </p:txBody>
        </p:sp>
        <p:sp>
          <p:nvSpPr>
            <p:cNvPr id="116812" name="Freeform 75"/>
            <p:cNvSpPr>
              <a:spLocks/>
            </p:cNvSpPr>
            <p:nvPr/>
          </p:nvSpPr>
          <p:spPr bwMode="auto">
            <a:xfrm>
              <a:off x="4841" y="3273"/>
              <a:ext cx="22" cy="21"/>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4"/>
                  </a:moveTo>
                  <a:cubicBezTo>
                    <a:pt x="0" y="11"/>
                    <a:pt x="11" y="0"/>
                    <a:pt x="25" y="0"/>
                  </a:cubicBezTo>
                  <a:cubicBezTo>
                    <a:pt x="38" y="0"/>
                    <a:pt x="49" y="11"/>
                    <a:pt x="49" y="24"/>
                  </a:cubicBezTo>
                  <a:cubicBezTo>
                    <a:pt x="49" y="24"/>
                    <a:pt x="49" y="24"/>
                    <a:pt x="49" y="24"/>
                  </a:cubicBezTo>
                  <a:cubicBezTo>
                    <a:pt x="49" y="38"/>
                    <a:pt x="38" y="49"/>
                    <a:pt x="25" y="49"/>
                  </a:cubicBezTo>
                  <a:cubicBezTo>
                    <a:pt x="11" y="49"/>
                    <a:pt x="0" y="38"/>
                    <a:pt x="0" y="24"/>
                  </a:cubicBezTo>
                </a:path>
              </a:pathLst>
            </a:custGeom>
            <a:solidFill>
              <a:srgbClr val="000000"/>
            </a:solidFill>
            <a:ln w="0">
              <a:solidFill>
                <a:srgbClr val="000000"/>
              </a:solidFill>
              <a:round/>
              <a:headEnd/>
              <a:tailEnd/>
            </a:ln>
          </p:spPr>
          <p:txBody>
            <a:bodyPr/>
            <a:lstStyle/>
            <a:p>
              <a:endParaRPr lang="en-US"/>
            </a:p>
          </p:txBody>
        </p:sp>
        <p:sp>
          <p:nvSpPr>
            <p:cNvPr id="116813" name="Freeform 76"/>
            <p:cNvSpPr>
              <a:spLocks/>
            </p:cNvSpPr>
            <p:nvPr/>
          </p:nvSpPr>
          <p:spPr bwMode="auto">
            <a:xfrm>
              <a:off x="4841" y="3273"/>
              <a:ext cx="22" cy="21"/>
            </a:xfrm>
            <a:custGeom>
              <a:avLst/>
              <a:gdLst>
                <a:gd name="T0" fmla="*/ 0 w 22"/>
                <a:gd name="T1" fmla="*/ 10 h 21"/>
                <a:gd name="T2" fmla="*/ 11 w 22"/>
                <a:gd name="T3" fmla="*/ 0 h 21"/>
                <a:gd name="T4" fmla="*/ 22 w 22"/>
                <a:gd name="T5" fmla="*/ 10 h 21"/>
                <a:gd name="T6" fmla="*/ 22 w 22"/>
                <a:gd name="T7" fmla="*/ 10 h 21"/>
                <a:gd name="T8" fmla="*/ 11 w 22"/>
                <a:gd name="T9" fmla="*/ 21 h 21"/>
                <a:gd name="T10" fmla="*/ 0 w 22"/>
                <a:gd name="T11" fmla="*/ 10 h 21"/>
                <a:gd name="T12" fmla="*/ 0 60000 65536"/>
                <a:gd name="T13" fmla="*/ 0 60000 65536"/>
                <a:gd name="T14" fmla="*/ 0 60000 65536"/>
                <a:gd name="T15" fmla="*/ 0 60000 65536"/>
                <a:gd name="T16" fmla="*/ 0 60000 65536"/>
                <a:gd name="T17" fmla="*/ 0 60000 65536"/>
                <a:gd name="T18" fmla="*/ 0 w 22"/>
                <a:gd name="T19" fmla="*/ 0 h 21"/>
                <a:gd name="T20" fmla="*/ 22 w 22"/>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2" h="21">
                  <a:moveTo>
                    <a:pt x="0" y="10"/>
                  </a:moveTo>
                  <a:cubicBezTo>
                    <a:pt x="0" y="5"/>
                    <a:pt x="5" y="0"/>
                    <a:pt x="11" y="0"/>
                  </a:cubicBezTo>
                  <a:cubicBezTo>
                    <a:pt x="17" y="0"/>
                    <a:pt x="22" y="5"/>
                    <a:pt x="22" y="10"/>
                  </a:cubicBezTo>
                  <a:cubicBezTo>
                    <a:pt x="22" y="10"/>
                    <a:pt x="22" y="10"/>
                    <a:pt x="22" y="10"/>
                  </a:cubicBezTo>
                  <a:cubicBezTo>
                    <a:pt x="22" y="17"/>
                    <a:pt x="17" y="21"/>
                    <a:pt x="11" y="21"/>
                  </a:cubicBezTo>
                  <a:cubicBezTo>
                    <a:pt x="5" y="21"/>
                    <a:pt x="0" y="17"/>
                    <a:pt x="0" y="10"/>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4" name="Line 77"/>
            <p:cNvSpPr>
              <a:spLocks noChangeShapeType="1"/>
            </p:cNvSpPr>
            <p:nvPr/>
          </p:nvSpPr>
          <p:spPr bwMode="auto">
            <a:xfrm>
              <a:off x="3512" y="3078"/>
              <a:ext cx="1" cy="169"/>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15" name="Freeform 78"/>
            <p:cNvSpPr>
              <a:spLocks/>
            </p:cNvSpPr>
            <p:nvPr/>
          </p:nvSpPr>
          <p:spPr bwMode="auto">
            <a:xfrm>
              <a:off x="3481" y="3232"/>
              <a:ext cx="62" cy="62"/>
            </a:xfrm>
            <a:custGeom>
              <a:avLst/>
              <a:gdLst>
                <a:gd name="T0" fmla="*/ 0 w 142"/>
                <a:gd name="T1" fmla="*/ 0 h 143"/>
                <a:gd name="T2" fmla="*/ 0 w 142"/>
                <a:gd name="T3" fmla="*/ 0 h 143"/>
                <a:gd name="T4" fmla="*/ 0 w 142"/>
                <a:gd name="T5" fmla="*/ 0 h 143"/>
                <a:gd name="T6" fmla="*/ 0 w 142"/>
                <a:gd name="T7" fmla="*/ 0 h 143"/>
                <a:gd name="T8" fmla="*/ 0 w 142"/>
                <a:gd name="T9" fmla="*/ 0 h 143"/>
                <a:gd name="T10" fmla="*/ 0 60000 65536"/>
                <a:gd name="T11" fmla="*/ 0 60000 65536"/>
                <a:gd name="T12" fmla="*/ 0 60000 65536"/>
                <a:gd name="T13" fmla="*/ 0 60000 65536"/>
                <a:gd name="T14" fmla="*/ 0 60000 65536"/>
                <a:gd name="T15" fmla="*/ 0 w 142"/>
                <a:gd name="T16" fmla="*/ 0 h 143"/>
                <a:gd name="T17" fmla="*/ 142 w 142"/>
                <a:gd name="T18" fmla="*/ 143 h 143"/>
              </a:gdLst>
              <a:ahLst/>
              <a:cxnLst>
                <a:cxn ang="T10">
                  <a:pos x="T0" y="T1"/>
                </a:cxn>
                <a:cxn ang="T11">
                  <a:pos x="T2" y="T3"/>
                </a:cxn>
                <a:cxn ang="T12">
                  <a:pos x="T4" y="T5"/>
                </a:cxn>
                <a:cxn ang="T13">
                  <a:pos x="T6" y="T7"/>
                </a:cxn>
                <a:cxn ang="T14">
                  <a:pos x="T8" y="T9"/>
                </a:cxn>
              </a:cxnLst>
              <a:rect l="T15" t="T16" r="T17" b="T18"/>
              <a:pathLst>
                <a:path w="142" h="143">
                  <a:moveTo>
                    <a:pt x="71" y="143"/>
                  </a:moveTo>
                  <a:lnTo>
                    <a:pt x="0" y="0"/>
                  </a:lnTo>
                  <a:cubicBezTo>
                    <a:pt x="44" y="23"/>
                    <a:pt x="97" y="23"/>
                    <a:pt x="142" y="0"/>
                  </a:cubicBezTo>
                  <a:lnTo>
                    <a:pt x="71" y="143"/>
                  </a:lnTo>
                  <a:close/>
                </a:path>
              </a:pathLst>
            </a:custGeom>
            <a:solidFill>
              <a:srgbClr val="000000"/>
            </a:solidFill>
            <a:ln w="0">
              <a:solidFill>
                <a:srgbClr val="000000"/>
              </a:solidFill>
              <a:round/>
              <a:headEnd/>
              <a:tailEnd/>
            </a:ln>
          </p:spPr>
          <p:txBody>
            <a:bodyPr/>
            <a:lstStyle/>
            <a:p>
              <a:endParaRPr lang="en-US"/>
            </a:p>
          </p:txBody>
        </p:sp>
        <p:sp>
          <p:nvSpPr>
            <p:cNvPr id="116816" name="Freeform 79"/>
            <p:cNvSpPr>
              <a:spLocks/>
            </p:cNvSpPr>
            <p:nvPr/>
          </p:nvSpPr>
          <p:spPr bwMode="auto">
            <a:xfrm>
              <a:off x="4269" y="2991"/>
              <a:ext cx="86" cy="542"/>
            </a:xfrm>
            <a:custGeom>
              <a:avLst/>
              <a:gdLst>
                <a:gd name="T0" fmla="*/ 0 w 198"/>
                <a:gd name="T1" fmla="*/ 0 h 1241"/>
                <a:gd name="T2" fmla="*/ 0 w 198"/>
                <a:gd name="T3" fmla="*/ 0 h 1241"/>
                <a:gd name="T4" fmla="*/ 0 w 198"/>
                <a:gd name="T5" fmla="*/ 0 h 1241"/>
                <a:gd name="T6" fmla="*/ 0 w 198"/>
                <a:gd name="T7" fmla="*/ 0 h 1241"/>
                <a:gd name="T8" fmla="*/ 0 w 198"/>
                <a:gd name="T9" fmla="*/ 0 h 1241"/>
                <a:gd name="T10" fmla="*/ 0 w 198"/>
                <a:gd name="T11" fmla="*/ 0 h 1241"/>
                <a:gd name="T12" fmla="*/ 0 w 198"/>
                <a:gd name="T13" fmla="*/ 0 h 1241"/>
                <a:gd name="T14" fmla="*/ 0 w 198"/>
                <a:gd name="T15" fmla="*/ 0 h 1241"/>
                <a:gd name="T16" fmla="*/ 0 w 198"/>
                <a:gd name="T17" fmla="*/ 0 h 1241"/>
                <a:gd name="T18" fmla="*/ 0 w 198"/>
                <a:gd name="T19" fmla="*/ 0 h 1241"/>
                <a:gd name="T20" fmla="*/ 0 w 198"/>
                <a:gd name="T21" fmla="*/ 0 h 1241"/>
                <a:gd name="T22" fmla="*/ 0 w 198"/>
                <a:gd name="T23" fmla="*/ 0 h 1241"/>
                <a:gd name="T24" fmla="*/ 0 w 198"/>
                <a:gd name="T25" fmla="*/ 0 h 124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8"/>
                <a:gd name="T40" fmla="*/ 0 h 1241"/>
                <a:gd name="T41" fmla="*/ 198 w 198"/>
                <a:gd name="T42" fmla="*/ 1241 h 124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8" h="1241">
                  <a:moveTo>
                    <a:pt x="198" y="0"/>
                  </a:moveTo>
                  <a:cubicBezTo>
                    <a:pt x="143" y="0"/>
                    <a:pt x="99" y="45"/>
                    <a:pt x="99" y="99"/>
                  </a:cubicBezTo>
                  <a:cubicBezTo>
                    <a:pt x="99" y="99"/>
                    <a:pt x="99" y="99"/>
                    <a:pt x="99" y="99"/>
                  </a:cubicBezTo>
                  <a:lnTo>
                    <a:pt x="99" y="248"/>
                  </a:lnTo>
                  <a:cubicBezTo>
                    <a:pt x="99" y="303"/>
                    <a:pt x="54" y="348"/>
                    <a:pt x="0" y="348"/>
                  </a:cubicBezTo>
                  <a:cubicBezTo>
                    <a:pt x="0" y="348"/>
                    <a:pt x="0" y="348"/>
                    <a:pt x="0" y="348"/>
                  </a:cubicBezTo>
                  <a:cubicBezTo>
                    <a:pt x="54" y="348"/>
                    <a:pt x="99" y="392"/>
                    <a:pt x="99" y="447"/>
                  </a:cubicBezTo>
                  <a:cubicBezTo>
                    <a:pt x="99" y="447"/>
                    <a:pt x="99" y="447"/>
                    <a:pt x="99" y="447"/>
                  </a:cubicBezTo>
                  <a:lnTo>
                    <a:pt x="99" y="1142"/>
                  </a:lnTo>
                  <a:cubicBezTo>
                    <a:pt x="99" y="1197"/>
                    <a:pt x="143" y="1241"/>
                    <a:pt x="198" y="1241"/>
                  </a:cubicBezTo>
                  <a:cubicBezTo>
                    <a:pt x="198" y="1241"/>
                    <a:pt x="198" y="1241"/>
                    <a:pt x="198" y="1241"/>
                  </a:cubicBez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7" name="Freeform 80"/>
            <p:cNvSpPr>
              <a:spLocks/>
            </p:cNvSpPr>
            <p:nvPr/>
          </p:nvSpPr>
          <p:spPr bwMode="auto">
            <a:xfrm>
              <a:off x="3728" y="3146"/>
              <a:ext cx="544" cy="101"/>
            </a:xfrm>
            <a:custGeom>
              <a:avLst/>
              <a:gdLst>
                <a:gd name="T0" fmla="*/ 544 w 544"/>
                <a:gd name="T1" fmla="*/ 0 h 101"/>
                <a:gd name="T2" fmla="*/ 0 w 544"/>
                <a:gd name="T3" fmla="*/ 0 h 101"/>
                <a:gd name="T4" fmla="*/ 0 w 544"/>
                <a:gd name="T5" fmla="*/ 101 h 101"/>
                <a:gd name="T6" fmla="*/ 0 60000 65536"/>
                <a:gd name="T7" fmla="*/ 0 60000 65536"/>
                <a:gd name="T8" fmla="*/ 0 60000 65536"/>
                <a:gd name="T9" fmla="*/ 0 w 544"/>
                <a:gd name="T10" fmla="*/ 0 h 101"/>
                <a:gd name="T11" fmla="*/ 544 w 544"/>
                <a:gd name="T12" fmla="*/ 101 h 101"/>
              </a:gdLst>
              <a:ahLst/>
              <a:cxnLst>
                <a:cxn ang="T6">
                  <a:pos x="T0" y="T1"/>
                </a:cxn>
                <a:cxn ang="T7">
                  <a:pos x="T2" y="T3"/>
                </a:cxn>
                <a:cxn ang="T8">
                  <a:pos x="T4" y="T5"/>
                </a:cxn>
              </a:cxnLst>
              <a:rect l="T9" t="T10" r="T11" b="T12"/>
              <a:pathLst>
                <a:path w="544" h="101">
                  <a:moveTo>
                    <a:pt x="544" y="0"/>
                  </a:moveTo>
                  <a:lnTo>
                    <a:pt x="0" y="0"/>
                  </a:lnTo>
                  <a:lnTo>
                    <a:pt x="0" y="101"/>
                  </a:lnTo>
                </a:path>
              </a:pathLst>
            </a:cu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18" name="Freeform 81"/>
            <p:cNvSpPr>
              <a:spLocks/>
            </p:cNvSpPr>
            <p:nvPr/>
          </p:nvSpPr>
          <p:spPr bwMode="auto">
            <a:xfrm>
              <a:off x="3697" y="3232"/>
              <a:ext cx="62" cy="62"/>
            </a:xfrm>
            <a:custGeom>
              <a:avLst/>
              <a:gdLst>
                <a:gd name="T0" fmla="*/ 0 w 143"/>
                <a:gd name="T1" fmla="*/ 0 h 143"/>
                <a:gd name="T2" fmla="*/ 0 w 143"/>
                <a:gd name="T3" fmla="*/ 0 h 143"/>
                <a:gd name="T4" fmla="*/ 0 w 143"/>
                <a:gd name="T5" fmla="*/ 0 h 143"/>
                <a:gd name="T6" fmla="*/ 0 w 143"/>
                <a:gd name="T7" fmla="*/ 0 h 143"/>
                <a:gd name="T8" fmla="*/ 0 w 143"/>
                <a:gd name="T9" fmla="*/ 0 h 143"/>
                <a:gd name="T10" fmla="*/ 0 60000 65536"/>
                <a:gd name="T11" fmla="*/ 0 60000 65536"/>
                <a:gd name="T12" fmla="*/ 0 60000 65536"/>
                <a:gd name="T13" fmla="*/ 0 60000 65536"/>
                <a:gd name="T14" fmla="*/ 0 60000 65536"/>
                <a:gd name="T15" fmla="*/ 0 w 143"/>
                <a:gd name="T16" fmla="*/ 0 h 143"/>
                <a:gd name="T17" fmla="*/ 143 w 143"/>
                <a:gd name="T18" fmla="*/ 143 h 143"/>
              </a:gdLst>
              <a:ahLst/>
              <a:cxnLst>
                <a:cxn ang="T10">
                  <a:pos x="T0" y="T1"/>
                </a:cxn>
                <a:cxn ang="T11">
                  <a:pos x="T2" y="T3"/>
                </a:cxn>
                <a:cxn ang="T12">
                  <a:pos x="T4" y="T5"/>
                </a:cxn>
                <a:cxn ang="T13">
                  <a:pos x="T6" y="T7"/>
                </a:cxn>
                <a:cxn ang="T14">
                  <a:pos x="T8" y="T9"/>
                </a:cxn>
              </a:cxnLst>
              <a:rect l="T15" t="T16" r="T17" b="T18"/>
              <a:pathLst>
                <a:path w="143" h="143">
                  <a:moveTo>
                    <a:pt x="72" y="143"/>
                  </a:moveTo>
                  <a:lnTo>
                    <a:pt x="0" y="0"/>
                  </a:lnTo>
                  <a:cubicBezTo>
                    <a:pt x="45" y="23"/>
                    <a:pt x="98" y="23"/>
                    <a:pt x="143" y="0"/>
                  </a:cubicBezTo>
                  <a:lnTo>
                    <a:pt x="72" y="143"/>
                  </a:lnTo>
                  <a:close/>
                </a:path>
              </a:pathLst>
            </a:custGeom>
            <a:solidFill>
              <a:srgbClr val="000000"/>
            </a:solidFill>
            <a:ln w="0">
              <a:solidFill>
                <a:srgbClr val="000000"/>
              </a:solidFill>
              <a:round/>
              <a:headEnd/>
              <a:tailEnd/>
            </a:ln>
          </p:spPr>
          <p:txBody>
            <a:bodyPr/>
            <a:lstStyle/>
            <a:p>
              <a:endParaRPr lang="en-US"/>
            </a:p>
          </p:txBody>
        </p:sp>
        <p:sp>
          <p:nvSpPr>
            <p:cNvPr id="116819" name="Rectangle 82"/>
            <p:cNvSpPr>
              <a:spLocks noChangeArrowheads="1"/>
            </p:cNvSpPr>
            <p:nvPr/>
          </p:nvSpPr>
          <p:spPr bwMode="auto">
            <a:xfrm>
              <a:off x="3842" y="3152"/>
              <a:ext cx="20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Data</a:t>
              </a:r>
              <a:endParaRPr lang="en-US"/>
            </a:p>
          </p:txBody>
        </p:sp>
        <p:sp>
          <p:nvSpPr>
            <p:cNvPr id="116820" name="Rectangle 83"/>
            <p:cNvSpPr>
              <a:spLocks noChangeArrowheads="1"/>
            </p:cNvSpPr>
            <p:nvPr/>
          </p:nvSpPr>
          <p:spPr bwMode="auto">
            <a:xfrm>
              <a:off x="3185" y="3110"/>
              <a:ext cx="30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All Hit?</a:t>
              </a:r>
              <a:endParaRPr lang="en-US"/>
            </a:p>
          </p:txBody>
        </p:sp>
        <p:sp>
          <p:nvSpPr>
            <p:cNvPr id="116821" name="Rectangle 84"/>
            <p:cNvSpPr>
              <a:spLocks noChangeArrowheads="1"/>
            </p:cNvSpPr>
            <p:nvPr/>
          </p:nvSpPr>
          <p:spPr bwMode="auto">
            <a:xfrm>
              <a:off x="4421" y="2782"/>
              <a:ext cx="25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200">
                  <a:solidFill>
                    <a:srgbClr val="000000"/>
                  </a:solidFill>
                </a:rPr>
                <a:t>Miss?</a:t>
              </a:r>
              <a:endParaRPr lang="en-US"/>
            </a:p>
          </p:txBody>
        </p:sp>
        <p:sp>
          <p:nvSpPr>
            <p:cNvPr id="116822" name="Freeform 85"/>
            <p:cNvSpPr>
              <a:spLocks/>
            </p:cNvSpPr>
            <p:nvPr/>
          </p:nvSpPr>
          <p:spPr bwMode="auto">
            <a:xfrm>
              <a:off x="4841" y="3316"/>
              <a:ext cx="22" cy="2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23" name="Freeform 86"/>
            <p:cNvSpPr>
              <a:spLocks/>
            </p:cNvSpPr>
            <p:nvPr/>
          </p:nvSpPr>
          <p:spPr bwMode="auto">
            <a:xfrm>
              <a:off x="4841" y="3316"/>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24" name="Freeform 87"/>
            <p:cNvSpPr>
              <a:spLocks/>
            </p:cNvSpPr>
            <p:nvPr/>
          </p:nvSpPr>
          <p:spPr bwMode="auto">
            <a:xfrm>
              <a:off x="4841" y="3359"/>
              <a:ext cx="22"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5" y="0"/>
                  </a:cubicBezTo>
                  <a:cubicBezTo>
                    <a:pt x="38" y="0"/>
                    <a:pt x="49" y="11"/>
                    <a:pt x="49" y="25"/>
                  </a:cubicBezTo>
                  <a:cubicBezTo>
                    <a:pt x="49" y="25"/>
                    <a:pt x="49" y="25"/>
                    <a:pt x="49" y="25"/>
                  </a:cubicBezTo>
                  <a:cubicBezTo>
                    <a:pt x="49" y="39"/>
                    <a:pt x="38" y="50"/>
                    <a:pt x="25"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25" name="Freeform 88"/>
            <p:cNvSpPr>
              <a:spLocks/>
            </p:cNvSpPr>
            <p:nvPr/>
          </p:nvSpPr>
          <p:spPr bwMode="auto">
            <a:xfrm>
              <a:off x="4841" y="3359"/>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26" name="Rectangle 89"/>
            <p:cNvSpPr>
              <a:spLocks noChangeArrowheads="1"/>
            </p:cNvSpPr>
            <p:nvPr/>
          </p:nvSpPr>
          <p:spPr bwMode="auto">
            <a:xfrm>
              <a:off x="4330" y="2496"/>
              <a:ext cx="98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Warps accessing</a:t>
              </a:r>
              <a:endParaRPr lang="en-US"/>
            </a:p>
          </p:txBody>
        </p:sp>
        <p:sp>
          <p:nvSpPr>
            <p:cNvPr id="116827" name="Rectangle 90"/>
            <p:cNvSpPr>
              <a:spLocks noChangeArrowheads="1"/>
            </p:cNvSpPr>
            <p:nvPr/>
          </p:nvSpPr>
          <p:spPr bwMode="auto">
            <a:xfrm>
              <a:off x="4372" y="2635"/>
              <a:ext cx="104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memory hierarchy</a:t>
              </a:r>
              <a:endParaRPr lang="en-US"/>
            </a:p>
          </p:txBody>
        </p:sp>
        <p:sp>
          <p:nvSpPr>
            <p:cNvPr id="116828" name="Rectangle 91"/>
            <p:cNvSpPr>
              <a:spLocks noChangeArrowheads="1"/>
            </p:cNvSpPr>
            <p:nvPr/>
          </p:nvSpPr>
          <p:spPr bwMode="auto">
            <a:xfrm>
              <a:off x="3079" y="998"/>
              <a:ext cx="1125" cy="69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29" name="Rectangle 92"/>
            <p:cNvSpPr>
              <a:spLocks noChangeArrowheads="1"/>
            </p:cNvSpPr>
            <p:nvPr/>
          </p:nvSpPr>
          <p:spPr bwMode="auto">
            <a:xfrm>
              <a:off x="3079" y="998"/>
              <a:ext cx="1125" cy="694"/>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0" name="Rectangle 93"/>
            <p:cNvSpPr>
              <a:spLocks noChangeArrowheads="1"/>
            </p:cNvSpPr>
            <p:nvPr/>
          </p:nvSpPr>
          <p:spPr bwMode="auto">
            <a:xfrm>
              <a:off x="3166" y="1085"/>
              <a:ext cx="951" cy="130"/>
            </a:xfrm>
            <a:prstGeom prst="rect">
              <a:avLst/>
            </a:prstGeom>
            <a:solidFill>
              <a:srgbClr val="FFBFD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31" name="Rectangle 94"/>
            <p:cNvSpPr>
              <a:spLocks noChangeArrowheads="1"/>
            </p:cNvSpPr>
            <p:nvPr/>
          </p:nvSpPr>
          <p:spPr bwMode="auto">
            <a:xfrm>
              <a:off x="3166" y="1085"/>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2" name="Rectangle 95"/>
            <p:cNvSpPr>
              <a:spLocks noChangeArrowheads="1"/>
            </p:cNvSpPr>
            <p:nvPr/>
          </p:nvSpPr>
          <p:spPr bwMode="auto">
            <a:xfrm>
              <a:off x="3255" y="1078"/>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3</a:t>
              </a:r>
              <a:endParaRPr lang="en-US"/>
            </a:p>
          </p:txBody>
        </p:sp>
        <p:sp>
          <p:nvSpPr>
            <p:cNvPr id="116833" name="Rectangle 96"/>
            <p:cNvSpPr>
              <a:spLocks noChangeArrowheads="1"/>
            </p:cNvSpPr>
            <p:nvPr/>
          </p:nvSpPr>
          <p:spPr bwMode="auto">
            <a:xfrm>
              <a:off x="3166" y="1215"/>
              <a:ext cx="951" cy="130"/>
            </a:xfrm>
            <a:prstGeom prst="rect">
              <a:avLst/>
            </a:prstGeom>
            <a:solidFill>
              <a:srgbClr val="F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34" name="Rectangle 97"/>
            <p:cNvSpPr>
              <a:spLocks noChangeArrowheads="1"/>
            </p:cNvSpPr>
            <p:nvPr/>
          </p:nvSpPr>
          <p:spPr bwMode="auto">
            <a:xfrm>
              <a:off x="3166" y="1215"/>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5" name="Rectangle 98"/>
            <p:cNvSpPr>
              <a:spLocks noChangeArrowheads="1"/>
            </p:cNvSpPr>
            <p:nvPr/>
          </p:nvSpPr>
          <p:spPr bwMode="auto">
            <a:xfrm>
              <a:off x="3255" y="1211"/>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8</a:t>
              </a:r>
              <a:endParaRPr lang="en-US"/>
            </a:p>
          </p:txBody>
        </p:sp>
        <p:sp>
          <p:nvSpPr>
            <p:cNvPr id="116836" name="Freeform 99"/>
            <p:cNvSpPr>
              <a:spLocks/>
            </p:cNvSpPr>
            <p:nvPr/>
          </p:nvSpPr>
          <p:spPr bwMode="auto">
            <a:xfrm>
              <a:off x="3631" y="1367"/>
              <a:ext cx="21" cy="21"/>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37" name="Freeform 100"/>
            <p:cNvSpPr>
              <a:spLocks/>
            </p:cNvSpPr>
            <p:nvPr/>
          </p:nvSpPr>
          <p:spPr bwMode="auto">
            <a:xfrm>
              <a:off x="3631" y="1367"/>
              <a:ext cx="21" cy="21"/>
            </a:xfrm>
            <a:custGeom>
              <a:avLst/>
              <a:gdLst>
                <a:gd name="T0" fmla="*/ 0 w 21"/>
                <a:gd name="T1" fmla="*/ 11 h 21"/>
                <a:gd name="T2" fmla="*/ 10 w 21"/>
                <a:gd name="T3" fmla="*/ 0 h 21"/>
                <a:gd name="T4" fmla="*/ 21 w 21"/>
                <a:gd name="T5" fmla="*/ 11 h 21"/>
                <a:gd name="T6" fmla="*/ 21 w 21"/>
                <a:gd name="T7" fmla="*/ 11 h 21"/>
                <a:gd name="T8" fmla="*/ 10 w 21"/>
                <a:gd name="T9" fmla="*/ 21 h 21"/>
                <a:gd name="T10" fmla="*/ 0 w 21"/>
                <a:gd name="T11" fmla="*/ 11 h 21"/>
                <a:gd name="T12" fmla="*/ 0 60000 65536"/>
                <a:gd name="T13" fmla="*/ 0 60000 65536"/>
                <a:gd name="T14" fmla="*/ 0 60000 65536"/>
                <a:gd name="T15" fmla="*/ 0 60000 65536"/>
                <a:gd name="T16" fmla="*/ 0 60000 65536"/>
                <a:gd name="T17" fmla="*/ 0 60000 65536"/>
                <a:gd name="T18" fmla="*/ 0 w 21"/>
                <a:gd name="T19" fmla="*/ 0 h 21"/>
                <a:gd name="T20" fmla="*/ 21 w 21"/>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 h="21">
                  <a:moveTo>
                    <a:pt x="0" y="11"/>
                  </a:moveTo>
                  <a:cubicBezTo>
                    <a:pt x="0" y="4"/>
                    <a:pt x="5" y="0"/>
                    <a:pt x="10" y="0"/>
                  </a:cubicBezTo>
                  <a:cubicBezTo>
                    <a:pt x="16" y="0"/>
                    <a:pt x="21" y="4"/>
                    <a:pt x="21" y="11"/>
                  </a:cubicBezTo>
                  <a:cubicBezTo>
                    <a:pt x="21" y="11"/>
                    <a:pt x="21" y="11"/>
                    <a:pt x="21" y="11"/>
                  </a:cubicBezTo>
                  <a:cubicBezTo>
                    <a:pt x="21" y="17"/>
                    <a:pt x="16" y="21"/>
                    <a:pt x="10" y="21"/>
                  </a:cubicBezTo>
                  <a:cubicBezTo>
                    <a:pt x="5" y="21"/>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38" name="Freeform 101"/>
            <p:cNvSpPr>
              <a:spLocks/>
            </p:cNvSpPr>
            <p:nvPr/>
          </p:nvSpPr>
          <p:spPr bwMode="auto">
            <a:xfrm>
              <a:off x="3631" y="1410"/>
              <a:ext cx="21"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1"/>
                    <a:pt x="11" y="0"/>
                    <a:pt x="24" y="0"/>
                  </a:cubicBezTo>
                  <a:cubicBezTo>
                    <a:pt x="38" y="0"/>
                    <a:pt x="49" y="11"/>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39" name="Freeform 102"/>
            <p:cNvSpPr>
              <a:spLocks/>
            </p:cNvSpPr>
            <p:nvPr/>
          </p:nvSpPr>
          <p:spPr bwMode="auto">
            <a:xfrm>
              <a:off x="3631" y="1410"/>
              <a:ext cx="21" cy="22"/>
            </a:xfrm>
            <a:custGeom>
              <a:avLst/>
              <a:gdLst>
                <a:gd name="T0" fmla="*/ 0 w 21"/>
                <a:gd name="T1" fmla="*/ 11 h 22"/>
                <a:gd name="T2" fmla="*/ 10 w 21"/>
                <a:gd name="T3" fmla="*/ 0 h 22"/>
                <a:gd name="T4" fmla="*/ 21 w 21"/>
                <a:gd name="T5" fmla="*/ 11 h 22"/>
                <a:gd name="T6" fmla="*/ 21 w 21"/>
                <a:gd name="T7" fmla="*/ 11 h 22"/>
                <a:gd name="T8" fmla="*/ 10 w 21"/>
                <a:gd name="T9" fmla="*/ 22 h 22"/>
                <a:gd name="T10" fmla="*/ 0 w 21"/>
                <a:gd name="T11" fmla="*/ 11 h 22"/>
                <a:gd name="T12" fmla="*/ 0 60000 65536"/>
                <a:gd name="T13" fmla="*/ 0 60000 65536"/>
                <a:gd name="T14" fmla="*/ 0 60000 65536"/>
                <a:gd name="T15" fmla="*/ 0 60000 65536"/>
                <a:gd name="T16" fmla="*/ 0 60000 65536"/>
                <a:gd name="T17" fmla="*/ 0 60000 65536"/>
                <a:gd name="T18" fmla="*/ 0 w 21"/>
                <a:gd name="T19" fmla="*/ 0 h 22"/>
                <a:gd name="T20" fmla="*/ 21 w 2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1" h="22">
                  <a:moveTo>
                    <a:pt x="0" y="11"/>
                  </a:moveTo>
                  <a:cubicBezTo>
                    <a:pt x="0" y="5"/>
                    <a:pt x="5" y="0"/>
                    <a:pt x="10" y="0"/>
                  </a:cubicBezTo>
                  <a:cubicBezTo>
                    <a:pt x="16" y="0"/>
                    <a:pt x="21" y="5"/>
                    <a:pt x="21" y="11"/>
                  </a:cubicBezTo>
                  <a:cubicBezTo>
                    <a:pt x="21" y="11"/>
                    <a:pt x="21" y="11"/>
                    <a:pt x="21" y="11"/>
                  </a:cubicBezTo>
                  <a:cubicBezTo>
                    <a:pt x="21" y="17"/>
                    <a:pt x="16" y="22"/>
                    <a:pt x="10"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0" name="Freeform 103"/>
            <p:cNvSpPr>
              <a:spLocks/>
            </p:cNvSpPr>
            <p:nvPr/>
          </p:nvSpPr>
          <p:spPr bwMode="auto">
            <a:xfrm>
              <a:off x="3631" y="1453"/>
              <a:ext cx="21" cy="22"/>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4"/>
                  </a:moveTo>
                  <a:cubicBezTo>
                    <a:pt x="0" y="11"/>
                    <a:pt x="11" y="0"/>
                    <a:pt x="24" y="0"/>
                  </a:cubicBezTo>
                  <a:cubicBezTo>
                    <a:pt x="38" y="0"/>
                    <a:pt x="49" y="11"/>
                    <a:pt x="49" y="24"/>
                  </a:cubicBezTo>
                  <a:cubicBezTo>
                    <a:pt x="49" y="24"/>
                    <a:pt x="49" y="24"/>
                    <a:pt x="49" y="24"/>
                  </a:cubicBezTo>
                  <a:cubicBezTo>
                    <a:pt x="49" y="38"/>
                    <a:pt x="38" y="49"/>
                    <a:pt x="24" y="49"/>
                  </a:cubicBezTo>
                  <a:cubicBezTo>
                    <a:pt x="11" y="49"/>
                    <a:pt x="0" y="38"/>
                    <a:pt x="0" y="24"/>
                  </a:cubicBezTo>
                </a:path>
              </a:pathLst>
            </a:custGeom>
            <a:solidFill>
              <a:srgbClr val="000000"/>
            </a:solidFill>
            <a:ln w="0">
              <a:solidFill>
                <a:srgbClr val="000000"/>
              </a:solidFill>
              <a:round/>
              <a:headEnd/>
              <a:tailEnd/>
            </a:ln>
          </p:spPr>
          <p:txBody>
            <a:bodyPr/>
            <a:lstStyle/>
            <a:p>
              <a:endParaRPr lang="en-US"/>
            </a:p>
          </p:txBody>
        </p:sp>
        <p:sp>
          <p:nvSpPr>
            <p:cNvPr id="116841" name="Freeform 104"/>
            <p:cNvSpPr>
              <a:spLocks/>
            </p:cNvSpPr>
            <p:nvPr/>
          </p:nvSpPr>
          <p:spPr bwMode="auto">
            <a:xfrm>
              <a:off x="3631" y="1453"/>
              <a:ext cx="21" cy="22"/>
            </a:xfrm>
            <a:custGeom>
              <a:avLst/>
              <a:gdLst>
                <a:gd name="T0" fmla="*/ 0 w 21"/>
                <a:gd name="T1" fmla="*/ 11 h 22"/>
                <a:gd name="T2" fmla="*/ 10 w 21"/>
                <a:gd name="T3" fmla="*/ 0 h 22"/>
                <a:gd name="T4" fmla="*/ 21 w 21"/>
                <a:gd name="T5" fmla="*/ 11 h 22"/>
                <a:gd name="T6" fmla="*/ 21 w 21"/>
                <a:gd name="T7" fmla="*/ 11 h 22"/>
                <a:gd name="T8" fmla="*/ 10 w 21"/>
                <a:gd name="T9" fmla="*/ 22 h 22"/>
                <a:gd name="T10" fmla="*/ 0 w 21"/>
                <a:gd name="T11" fmla="*/ 11 h 22"/>
                <a:gd name="T12" fmla="*/ 0 60000 65536"/>
                <a:gd name="T13" fmla="*/ 0 60000 65536"/>
                <a:gd name="T14" fmla="*/ 0 60000 65536"/>
                <a:gd name="T15" fmla="*/ 0 60000 65536"/>
                <a:gd name="T16" fmla="*/ 0 60000 65536"/>
                <a:gd name="T17" fmla="*/ 0 60000 65536"/>
                <a:gd name="T18" fmla="*/ 0 w 21"/>
                <a:gd name="T19" fmla="*/ 0 h 22"/>
                <a:gd name="T20" fmla="*/ 21 w 2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1" h="22">
                  <a:moveTo>
                    <a:pt x="0" y="11"/>
                  </a:moveTo>
                  <a:cubicBezTo>
                    <a:pt x="0" y="5"/>
                    <a:pt x="5" y="0"/>
                    <a:pt x="10" y="0"/>
                  </a:cubicBezTo>
                  <a:cubicBezTo>
                    <a:pt x="16" y="0"/>
                    <a:pt x="21" y="5"/>
                    <a:pt x="21" y="11"/>
                  </a:cubicBezTo>
                  <a:cubicBezTo>
                    <a:pt x="21" y="11"/>
                    <a:pt x="21" y="11"/>
                    <a:pt x="21" y="11"/>
                  </a:cubicBezTo>
                  <a:cubicBezTo>
                    <a:pt x="21" y="17"/>
                    <a:pt x="16" y="22"/>
                    <a:pt x="10"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2" name="Line 105"/>
            <p:cNvSpPr>
              <a:spLocks noChangeShapeType="1"/>
            </p:cNvSpPr>
            <p:nvPr/>
          </p:nvSpPr>
          <p:spPr bwMode="auto">
            <a:xfrm>
              <a:off x="3641" y="1627"/>
              <a:ext cx="1" cy="140"/>
            </a:xfrm>
            <a:prstGeom prst="line">
              <a:avLst/>
            </a:prstGeom>
            <a:noFill/>
            <a:ln w="1746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6843" name="Freeform 106"/>
            <p:cNvSpPr>
              <a:spLocks/>
            </p:cNvSpPr>
            <p:nvPr/>
          </p:nvSpPr>
          <p:spPr bwMode="auto">
            <a:xfrm>
              <a:off x="3606" y="1750"/>
              <a:ext cx="71" cy="72"/>
            </a:xfrm>
            <a:custGeom>
              <a:avLst/>
              <a:gdLst>
                <a:gd name="T0" fmla="*/ 0 w 164"/>
                <a:gd name="T1" fmla="*/ 0 h 165"/>
                <a:gd name="T2" fmla="*/ 0 w 164"/>
                <a:gd name="T3" fmla="*/ 0 h 165"/>
                <a:gd name="T4" fmla="*/ 0 w 164"/>
                <a:gd name="T5" fmla="*/ 0 h 165"/>
                <a:gd name="T6" fmla="*/ 0 w 164"/>
                <a:gd name="T7" fmla="*/ 0 h 165"/>
                <a:gd name="T8" fmla="*/ 0 w 164"/>
                <a:gd name="T9" fmla="*/ 0 h 165"/>
                <a:gd name="T10" fmla="*/ 0 60000 65536"/>
                <a:gd name="T11" fmla="*/ 0 60000 65536"/>
                <a:gd name="T12" fmla="*/ 0 60000 65536"/>
                <a:gd name="T13" fmla="*/ 0 60000 65536"/>
                <a:gd name="T14" fmla="*/ 0 60000 65536"/>
                <a:gd name="T15" fmla="*/ 0 w 164"/>
                <a:gd name="T16" fmla="*/ 0 h 165"/>
                <a:gd name="T17" fmla="*/ 164 w 164"/>
                <a:gd name="T18" fmla="*/ 165 h 165"/>
              </a:gdLst>
              <a:ahLst/>
              <a:cxnLst>
                <a:cxn ang="T10">
                  <a:pos x="T0" y="T1"/>
                </a:cxn>
                <a:cxn ang="T11">
                  <a:pos x="T2" y="T3"/>
                </a:cxn>
                <a:cxn ang="T12">
                  <a:pos x="T4" y="T5"/>
                </a:cxn>
                <a:cxn ang="T13">
                  <a:pos x="T6" y="T7"/>
                </a:cxn>
                <a:cxn ang="T14">
                  <a:pos x="T8" y="T9"/>
                </a:cxn>
              </a:cxnLst>
              <a:rect l="T15" t="T16" r="T17" b="T18"/>
              <a:pathLst>
                <a:path w="164" h="165">
                  <a:moveTo>
                    <a:pt x="82" y="165"/>
                  </a:moveTo>
                  <a:lnTo>
                    <a:pt x="0" y="0"/>
                  </a:lnTo>
                  <a:cubicBezTo>
                    <a:pt x="52" y="26"/>
                    <a:pt x="113" y="26"/>
                    <a:pt x="164" y="0"/>
                  </a:cubicBezTo>
                  <a:lnTo>
                    <a:pt x="82" y="165"/>
                  </a:lnTo>
                  <a:close/>
                </a:path>
              </a:pathLst>
            </a:custGeom>
            <a:solidFill>
              <a:srgbClr val="000000"/>
            </a:solidFill>
            <a:ln w="0">
              <a:solidFill>
                <a:srgbClr val="000000"/>
              </a:solidFill>
              <a:round/>
              <a:headEnd/>
              <a:tailEnd/>
            </a:ln>
          </p:spPr>
          <p:txBody>
            <a:bodyPr/>
            <a:lstStyle/>
            <a:p>
              <a:endParaRPr lang="en-US"/>
            </a:p>
          </p:txBody>
        </p:sp>
        <p:sp>
          <p:nvSpPr>
            <p:cNvPr id="116844" name="Freeform 107"/>
            <p:cNvSpPr>
              <a:spLocks/>
            </p:cNvSpPr>
            <p:nvPr/>
          </p:nvSpPr>
          <p:spPr bwMode="auto">
            <a:xfrm>
              <a:off x="2993" y="950"/>
              <a:ext cx="648" cy="2807"/>
            </a:xfrm>
            <a:custGeom>
              <a:avLst/>
              <a:gdLst>
                <a:gd name="T0" fmla="*/ 648 w 648"/>
                <a:gd name="T1" fmla="*/ 3311 h 2751"/>
                <a:gd name="T2" fmla="*/ 648 w 648"/>
                <a:gd name="T3" fmla="*/ 3502 h 2751"/>
                <a:gd name="T4" fmla="*/ 0 w 648"/>
                <a:gd name="T5" fmla="*/ 3502 h 2751"/>
                <a:gd name="T6" fmla="*/ 0 w 648"/>
                <a:gd name="T7" fmla="*/ 0 h 2751"/>
                <a:gd name="T8" fmla="*/ 648 w 648"/>
                <a:gd name="T9" fmla="*/ 0 h 2751"/>
                <a:gd name="T10" fmla="*/ 648 w 648"/>
                <a:gd name="T11" fmla="*/ 70 h 2751"/>
                <a:gd name="T12" fmla="*/ 0 60000 65536"/>
                <a:gd name="T13" fmla="*/ 0 60000 65536"/>
                <a:gd name="T14" fmla="*/ 0 60000 65536"/>
                <a:gd name="T15" fmla="*/ 0 60000 65536"/>
                <a:gd name="T16" fmla="*/ 0 60000 65536"/>
                <a:gd name="T17" fmla="*/ 0 60000 65536"/>
                <a:gd name="T18" fmla="*/ 0 w 648"/>
                <a:gd name="T19" fmla="*/ 0 h 2751"/>
                <a:gd name="T20" fmla="*/ 648 w 648"/>
                <a:gd name="T21" fmla="*/ 2751 h 2751"/>
              </a:gdLst>
              <a:ahLst/>
              <a:cxnLst>
                <a:cxn ang="T12">
                  <a:pos x="T0" y="T1"/>
                </a:cxn>
                <a:cxn ang="T13">
                  <a:pos x="T2" y="T3"/>
                </a:cxn>
                <a:cxn ang="T14">
                  <a:pos x="T4" y="T5"/>
                </a:cxn>
                <a:cxn ang="T15">
                  <a:pos x="T6" y="T7"/>
                </a:cxn>
                <a:cxn ang="T16">
                  <a:pos x="T8" y="T9"/>
                </a:cxn>
                <a:cxn ang="T17">
                  <a:pos x="T10" y="T11"/>
                </a:cxn>
              </a:cxnLst>
              <a:rect l="T18" t="T19" r="T20" b="T21"/>
              <a:pathLst>
                <a:path w="648" h="2751">
                  <a:moveTo>
                    <a:pt x="648" y="2600"/>
                  </a:moveTo>
                  <a:lnTo>
                    <a:pt x="648" y="2751"/>
                  </a:lnTo>
                  <a:lnTo>
                    <a:pt x="0" y="2751"/>
                  </a:lnTo>
                  <a:lnTo>
                    <a:pt x="0" y="0"/>
                  </a:lnTo>
                  <a:lnTo>
                    <a:pt x="648" y="0"/>
                  </a:lnTo>
                  <a:lnTo>
                    <a:pt x="648" y="58"/>
                  </a:lnTo>
                </a:path>
              </a:pathLst>
            </a:custGeom>
            <a:noFill/>
            <a:ln w="1746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5" name="Freeform 108"/>
            <p:cNvSpPr>
              <a:spLocks/>
            </p:cNvSpPr>
            <p:nvPr/>
          </p:nvSpPr>
          <p:spPr bwMode="auto">
            <a:xfrm>
              <a:off x="3606" y="1018"/>
              <a:ext cx="71" cy="72"/>
            </a:xfrm>
            <a:custGeom>
              <a:avLst/>
              <a:gdLst>
                <a:gd name="T0" fmla="*/ 0 w 164"/>
                <a:gd name="T1" fmla="*/ 0 h 165"/>
                <a:gd name="T2" fmla="*/ 0 w 164"/>
                <a:gd name="T3" fmla="*/ 0 h 165"/>
                <a:gd name="T4" fmla="*/ 0 w 164"/>
                <a:gd name="T5" fmla="*/ 0 h 165"/>
                <a:gd name="T6" fmla="*/ 0 w 164"/>
                <a:gd name="T7" fmla="*/ 0 h 165"/>
                <a:gd name="T8" fmla="*/ 0 w 164"/>
                <a:gd name="T9" fmla="*/ 0 h 165"/>
                <a:gd name="T10" fmla="*/ 0 60000 65536"/>
                <a:gd name="T11" fmla="*/ 0 60000 65536"/>
                <a:gd name="T12" fmla="*/ 0 60000 65536"/>
                <a:gd name="T13" fmla="*/ 0 60000 65536"/>
                <a:gd name="T14" fmla="*/ 0 60000 65536"/>
                <a:gd name="T15" fmla="*/ 0 w 164"/>
                <a:gd name="T16" fmla="*/ 0 h 165"/>
                <a:gd name="T17" fmla="*/ 164 w 164"/>
                <a:gd name="T18" fmla="*/ 165 h 165"/>
              </a:gdLst>
              <a:ahLst/>
              <a:cxnLst>
                <a:cxn ang="T10">
                  <a:pos x="T0" y="T1"/>
                </a:cxn>
                <a:cxn ang="T11">
                  <a:pos x="T2" y="T3"/>
                </a:cxn>
                <a:cxn ang="T12">
                  <a:pos x="T4" y="T5"/>
                </a:cxn>
                <a:cxn ang="T13">
                  <a:pos x="T6" y="T7"/>
                </a:cxn>
                <a:cxn ang="T14">
                  <a:pos x="T8" y="T9"/>
                </a:cxn>
              </a:cxnLst>
              <a:rect l="T15" t="T16" r="T17" b="T18"/>
              <a:pathLst>
                <a:path w="164" h="165">
                  <a:moveTo>
                    <a:pt x="82" y="165"/>
                  </a:moveTo>
                  <a:lnTo>
                    <a:pt x="0" y="0"/>
                  </a:lnTo>
                  <a:cubicBezTo>
                    <a:pt x="52" y="26"/>
                    <a:pt x="113" y="26"/>
                    <a:pt x="164" y="0"/>
                  </a:cubicBezTo>
                  <a:lnTo>
                    <a:pt x="82" y="165"/>
                  </a:lnTo>
                  <a:close/>
                </a:path>
              </a:pathLst>
            </a:custGeom>
            <a:solidFill>
              <a:srgbClr val="000000"/>
            </a:solidFill>
            <a:ln w="0">
              <a:solidFill>
                <a:srgbClr val="000000"/>
              </a:solidFill>
              <a:round/>
              <a:headEnd/>
              <a:tailEnd/>
            </a:ln>
          </p:spPr>
          <p:txBody>
            <a:bodyPr/>
            <a:lstStyle/>
            <a:p>
              <a:endParaRPr lang="en-US"/>
            </a:p>
          </p:txBody>
        </p:sp>
        <p:sp>
          <p:nvSpPr>
            <p:cNvPr id="116846" name="Rectangle 109"/>
            <p:cNvSpPr>
              <a:spLocks noChangeArrowheads="1"/>
            </p:cNvSpPr>
            <p:nvPr/>
          </p:nvSpPr>
          <p:spPr bwMode="auto">
            <a:xfrm>
              <a:off x="3166" y="3468"/>
              <a:ext cx="951" cy="13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47" name="Rectangle 110"/>
            <p:cNvSpPr>
              <a:spLocks noChangeArrowheads="1"/>
            </p:cNvSpPr>
            <p:nvPr/>
          </p:nvSpPr>
          <p:spPr bwMode="auto">
            <a:xfrm>
              <a:off x="3166" y="3468"/>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48" name="Rectangle 111"/>
            <p:cNvSpPr>
              <a:spLocks noChangeArrowheads="1"/>
            </p:cNvSpPr>
            <p:nvPr/>
          </p:nvSpPr>
          <p:spPr bwMode="auto">
            <a:xfrm>
              <a:off x="3388" y="3459"/>
              <a:ext cx="5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Writeback</a:t>
              </a:r>
              <a:endParaRPr lang="en-US"/>
            </a:p>
          </p:txBody>
        </p:sp>
        <p:sp>
          <p:nvSpPr>
            <p:cNvPr id="116849" name="Rectangle 112"/>
            <p:cNvSpPr>
              <a:spLocks noChangeArrowheads="1"/>
            </p:cNvSpPr>
            <p:nvPr/>
          </p:nvSpPr>
          <p:spPr bwMode="auto">
            <a:xfrm>
              <a:off x="4344" y="1023"/>
              <a:ext cx="91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Warps available</a:t>
              </a:r>
              <a:endParaRPr lang="en-US"/>
            </a:p>
          </p:txBody>
        </p:sp>
        <p:sp>
          <p:nvSpPr>
            <p:cNvPr id="116850" name="Rectangle 113"/>
            <p:cNvSpPr>
              <a:spLocks noChangeArrowheads="1"/>
            </p:cNvSpPr>
            <p:nvPr/>
          </p:nvSpPr>
          <p:spPr bwMode="auto">
            <a:xfrm>
              <a:off x="4435" y="1162"/>
              <a:ext cx="82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for scheduling</a:t>
              </a:r>
              <a:endParaRPr lang="en-US"/>
            </a:p>
          </p:txBody>
        </p:sp>
        <p:sp>
          <p:nvSpPr>
            <p:cNvPr id="116851" name="Freeform 114"/>
            <p:cNvSpPr>
              <a:spLocks/>
            </p:cNvSpPr>
            <p:nvPr/>
          </p:nvSpPr>
          <p:spPr bwMode="auto">
            <a:xfrm>
              <a:off x="3674" y="2374"/>
              <a:ext cx="21"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4" y="0"/>
                  </a:cubicBezTo>
                  <a:cubicBezTo>
                    <a:pt x="38" y="0"/>
                    <a:pt x="49" y="12"/>
                    <a:pt x="49" y="25"/>
                  </a:cubicBezTo>
                  <a:cubicBezTo>
                    <a:pt x="49" y="25"/>
                    <a:pt x="49" y="25"/>
                    <a:pt x="49" y="25"/>
                  </a:cubicBezTo>
                  <a:cubicBezTo>
                    <a:pt x="49" y="39"/>
                    <a:pt x="38" y="50"/>
                    <a:pt x="24"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52" name="Freeform 115"/>
            <p:cNvSpPr>
              <a:spLocks/>
            </p:cNvSpPr>
            <p:nvPr/>
          </p:nvSpPr>
          <p:spPr bwMode="auto">
            <a:xfrm>
              <a:off x="3674" y="2374"/>
              <a:ext cx="21" cy="22"/>
            </a:xfrm>
            <a:custGeom>
              <a:avLst/>
              <a:gdLst>
                <a:gd name="T0" fmla="*/ 0 w 21"/>
                <a:gd name="T1" fmla="*/ 11 h 22"/>
                <a:gd name="T2" fmla="*/ 10 w 21"/>
                <a:gd name="T3" fmla="*/ 0 h 22"/>
                <a:gd name="T4" fmla="*/ 21 w 21"/>
                <a:gd name="T5" fmla="*/ 11 h 22"/>
                <a:gd name="T6" fmla="*/ 21 w 21"/>
                <a:gd name="T7" fmla="*/ 11 h 22"/>
                <a:gd name="T8" fmla="*/ 10 w 21"/>
                <a:gd name="T9" fmla="*/ 22 h 22"/>
                <a:gd name="T10" fmla="*/ 0 w 21"/>
                <a:gd name="T11" fmla="*/ 11 h 22"/>
                <a:gd name="T12" fmla="*/ 0 60000 65536"/>
                <a:gd name="T13" fmla="*/ 0 60000 65536"/>
                <a:gd name="T14" fmla="*/ 0 60000 65536"/>
                <a:gd name="T15" fmla="*/ 0 60000 65536"/>
                <a:gd name="T16" fmla="*/ 0 60000 65536"/>
                <a:gd name="T17" fmla="*/ 0 60000 65536"/>
                <a:gd name="T18" fmla="*/ 0 w 21"/>
                <a:gd name="T19" fmla="*/ 0 h 22"/>
                <a:gd name="T20" fmla="*/ 21 w 21"/>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1" h="22">
                  <a:moveTo>
                    <a:pt x="0" y="11"/>
                  </a:moveTo>
                  <a:cubicBezTo>
                    <a:pt x="0" y="5"/>
                    <a:pt x="5" y="0"/>
                    <a:pt x="10" y="0"/>
                  </a:cubicBezTo>
                  <a:cubicBezTo>
                    <a:pt x="17" y="0"/>
                    <a:pt x="21" y="5"/>
                    <a:pt x="21" y="11"/>
                  </a:cubicBezTo>
                  <a:cubicBezTo>
                    <a:pt x="21" y="11"/>
                    <a:pt x="21" y="11"/>
                    <a:pt x="21" y="11"/>
                  </a:cubicBezTo>
                  <a:cubicBezTo>
                    <a:pt x="21" y="17"/>
                    <a:pt x="17" y="22"/>
                    <a:pt x="10"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3" name="Freeform 116"/>
            <p:cNvSpPr>
              <a:spLocks/>
            </p:cNvSpPr>
            <p:nvPr/>
          </p:nvSpPr>
          <p:spPr bwMode="auto">
            <a:xfrm>
              <a:off x="3760" y="2374"/>
              <a:ext cx="22" cy="22"/>
            </a:xfrm>
            <a:custGeom>
              <a:avLst/>
              <a:gdLst>
                <a:gd name="T0" fmla="*/ 0 w 49"/>
                <a:gd name="T1" fmla="*/ 0 h 50"/>
                <a:gd name="T2" fmla="*/ 0 w 49"/>
                <a:gd name="T3" fmla="*/ 0 h 50"/>
                <a:gd name="T4" fmla="*/ 0 w 49"/>
                <a:gd name="T5" fmla="*/ 0 h 50"/>
                <a:gd name="T6" fmla="*/ 0 w 49"/>
                <a:gd name="T7" fmla="*/ 0 h 50"/>
                <a:gd name="T8" fmla="*/ 0 w 49"/>
                <a:gd name="T9" fmla="*/ 0 h 50"/>
                <a:gd name="T10" fmla="*/ 0 w 49"/>
                <a:gd name="T11" fmla="*/ 0 h 50"/>
                <a:gd name="T12" fmla="*/ 0 60000 65536"/>
                <a:gd name="T13" fmla="*/ 0 60000 65536"/>
                <a:gd name="T14" fmla="*/ 0 60000 65536"/>
                <a:gd name="T15" fmla="*/ 0 60000 65536"/>
                <a:gd name="T16" fmla="*/ 0 60000 65536"/>
                <a:gd name="T17" fmla="*/ 0 60000 65536"/>
                <a:gd name="T18" fmla="*/ 0 w 49"/>
                <a:gd name="T19" fmla="*/ 0 h 50"/>
                <a:gd name="T20" fmla="*/ 49 w 49"/>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49" h="50">
                  <a:moveTo>
                    <a:pt x="0" y="25"/>
                  </a:moveTo>
                  <a:cubicBezTo>
                    <a:pt x="0" y="12"/>
                    <a:pt x="11" y="0"/>
                    <a:pt x="25" y="0"/>
                  </a:cubicBezTo>
                  <a:cubicBezTo>
                    <a:pt x="38" y="0"/>
                    <a:pt x="49" y="12"/>
                    <a:pt x="49" y="25"/>
                  </a:cubicBezTo>
                  <a:cubicBezTo>
                    <a:pt x="49" y="25"/>
                    <a:pt x="49" y="25"/>
                    <a:pt x="49" y="25"/>
                  </a:cubicBezTo>
                  <a:cubicBezTo>
                    <a:pt x="49" y="39"/>
                    <a:pt x="38" y="50"/>
                    <a:pt x="25"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54" name="Freeform 117"/>
            <p:cNvSpPr>
              <a:spLocks/>
            </p:cNvSpPr>
            <p:nvPr/>
          </p:nvSpPr>
          <p:spPr bwMode="auto">
            <a:xfrm>
              <a:off x="3760" y="2374"/>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5" name="Freeform 118"/>
            <p:cNvSpPr>
              <a:spLocks/>
            </p:cNvSpPr>
            <p:nvPr/>
          </p:nvSpPr>
          <p:spPr bwMode="auto">
            <a:xfrm>
              <a:off x="3847" y="2374"/>
              <a:ext cx="22" cy="22"/>
            </a:xfrm>
            <a:custGeom>
              <a:avLst/>
              <a:gdLst>
                <a:gd name="T0" fmla="*/ 0 w 50"/>
                <a:gd name="T1" fmla="*/ 0 h 50"/>
                <a:gd name="T2" fmla="*/ 0 w 50"/>
                <a:gd name="T3" fmla="*/ 0 h 50"/>
                <a:gd name="T4" fmla="*/ 0 w 50"/>
                <a:gd name="T5" fmla="*/ 0 h 50"/>
                <a:gd name="T6" fmla="*/ 0 w 50"/>
                <a:gd name="T7" fmla="*/ 0 h 50"/>
                <a:gd name="T8" fmla="*/ 0 w 50"/>
                <a:gd name="T9" fmla="*/ 0 h 50"/>
                <a:gd name="T10" fmla="*/ 0 w 50"/>
                <a:gd name="T11" fmla="*/ 0 h 50"/>
                <a:gd name="T12" fmla="*/ 0 60000 65536"/>
                <a:gd name="T13" fmla="*/ 0 60000 65536"/>
                <a:gd name="T14" fmla="*/ 0 60000 65536"/>
                <a:gd name="T15" fmla="*/ 0 60000 65536"/>
                <a:gd name="T16" fmla="*/ 0 60000 65536"/>
                <a:gd name="T17" fmla="*/ 0 60000 65536"/>
                <a:gd name="T18" fmla="*/ 0 w 50"/>
                <a:gd name="T19" fmla="*/ 0 h 50"/>
                <a:gd name="T20" fmla="*/ 50 w 50"/>
                <a:gd name="T21" fmla="*/ 50 h 50"/>
              </a:gdLst>
              <a:ahLst/>
              <a:cxnLst>
                <a:cxn ang="T12">
                  <a:pos x="T0" y="T1"/>
                </a:cxn>
                <a:cxn ang="T13">
                  <a:pos x="T2" y="T3"/>
                </a:cxn>
                <a:cxn ang="T14">
                  <a:pos x="T4" y="T5"/>
                </a:cxn>
                <a:cxn ang="T15">
                  <a:pos x="T6" y="T7"/>
                </a:cxn>
                <a:cxn ang="T16">
                  <a:pos x="T8" y="T9"/>
                </a:cxn>
                <a:cxn ang="T17">
                  <a:pos x="T10" y="T11"/>
                </a:cxn>
              </a:cxnLst>
              <a:rect l="T18" t="T19" r="T20" b="T21"/>
              <a:pathLst>
                <a:path w="50" h="50">
                  <a:moveTo>
                    <a:pt x="0" y="25"/>
                  </a:moveTo>
                  <a:cubicBezTo>
                    <a:pt x="0" y="12"/>
                    <a:pt x="11" y="0"/>
                    <a:pt x="25" y="0"/>
                  </a:cubicBezTo>
                  <a:cubicBezTo>
                    <a:pt x="39" y="0"/>
                    <a:pt x="50" y="12"/>
                    <a:pt x="50" y="25"/>
                  </a:cubicBezTo>
                  <a:cubicBezTo>
                    <a:pt x="50" y="25"/>
                    <a:pt x="50" y="25"/>
                    <a:pt x="50" y="25"/>
                  </a:cubicBezTo>
                  <a:cubicBezTo>
                    <a:pt x="50" y="39"/>
                    <a:pt x="39" y="50"/>
                    <a:pt x="25" y="50"/>
                  </a:cubicBezTo>
                  <a:cubicBezTo>
                    <a:pt x="11" y="50"/>
                    <a:pt x="0" y="39"/>
                    <a:pt x="0" y="25"/>
                  </a:cubicBezTo>
                </a:path>
              </a:pathLst>
            </a:custGeom>
            <a:solidFill>
              <a:srgbClr val="000000"/>
            </a:solidFill>
            <a:ln w="0">
              <a:solidFill>
                <a:srgbClr val="000000"/>
              </a:solidFill>
              <a:round/>
              <a:headEnd/>
              <a:tailEnd/>
            </a:ln>
          </p:spPr>
          <p:txBody>
            <a:bodyPr/>
            <a:lstStyle/>
            <a:p>
              <a:endParaRPr lang="en-US"/>
            </a:p>
          </p:txBody>
        </p:sp>
        <p:sp>
          <p:nvSpPr>
            <p:cNvPr id="116856" name="Freeform 119"/>
            <p:cNvSpPr>
              <a:spLocks/>
            </p:cNvSpPr>
            <p:nvPr/>
          </p:nvSpPr>
          <p:spPr bwMode="auto">
            <a:xfrm>
              <a:off x="3847" y="2374"/>
              <a:ext cx="22" cy="22"/>
            </a:xfrm>
            <a:custGeom>
              <a:avLst/>
              <a:gdLst>
                <a:gd name="T0" fmla="*/ 0 w 22"/>
                <a:gd name="T1" fmla="*/ 11 h 22"/>
                <a:gd name="T2" fmla="*/ 11 w 22"/>
                <a:gd name="T3" fmla="*/ 0 h 22"/>
                <a:gd name="T4" fmla="*/ 22 w 22"/>
                <a:gd name="T5" fmla="*/ 11 h 22"/>
                <a:gd name="T6" fmla="*/ 22 w 22"/>
                <a:gd name="T7" fmla="*/ 11 h 22"/>
                <a:gd name="T8" fmla="*/ 11 w 22"/>
                <a:gd name="T9" fmla="*/ 22 h 22"/>
                <a:gd name="T10" fmla="*/ 0 w 22"/>
                <a:gd name="T11" fmla="*/ 11 h 22"/>
                <a:gd name="T12" fmla="*/ 0 60000 65536"/>
                <a:gd name="T13" fmla="*/ 0 60000 65536"/>
                <a:gd name="T14" fmla="*/ 0 60000 65536"/>
                <a:gd name="T15" fmla="*/ 0 60000 65536"/>
                <a:gd name="T16" fmla="*/ 0 60000 65536"/>
                <a:gd name="T17" fmla="*/ 0 60000 65536"/>
                <a:gd name="T18" fmla="*/ 0 w 22"/>
                <a:gd name="T19" fmla="*/ 0 h 22"/>
                <a:gd name="T20" fmla="*/ 22 w 22"/>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2" h="22">
                  <a:moveTo>
                    <a:pt x="0" y="11"/>
                  </a:moveTo>
                  <a:cubicBezTo>
                    <a:pt x="0" y="5"/>
                    <a:pt x="5" y="0"/>
                    <a:pt x="11" y="0"/>
                  </a:cubicBezTo>
                  <a:cubicBezTo>
                    <a:pt x="17" y="0"/>
                    <a:pt x="22" y="5"/>
                    <a:pt x="22" y="11"/>
                  </a:cubicBezTo>
                  <a:cubicBezTo>
                    <a:pt x="22" y="11"/>
                    <a:pt x="22" y="11"/>
                    <a:pt x="22" y="11"/>
                  </a:cubicBezTo>
                  <a:cubicBezTo>
                    <a:pt x="22" y="17"/>
                    <a:pt x="17" y="22"/>
                    <a:pt x="11" y="22"/>
                  </a:cubicBezTo>
                  <a:cubicBezTo>
                    <a:pt x="5" y="22"/>
                    <a:pt x="0" y="17"/>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7" name="Freeform 120"/>
            <p:cNvSpPr>
              <a:spLocks/>
            </p:cNvSpPr>
            <p:nvPr/>
          </p:nvSpPr>
          <p:spPr bwMode="auto">
            <a:xfrm>
              <a:off x="3674" y="2721"/>
              <a:ext cx="21" cy="21"/>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4" y="0"/>
                  </a:cubicBezTo>
                  <a:cubicBezTo>
                    <a:pt x="38" y="0"/>
                    <a:pt x="49" y="11"/>
                    <a:pt x="49" y="25"/>
                  </a:cubicBezTo>
                  <a:cubicBezTo>
                    <a:pt x="49" y="25"/>
                    <a:pt x="49" y="25"/>
                    <a:pt x="49" y="25"/>
                  </a:cubicBezTo>
                  <a:cubicBezTo>
                    <a:pt x="49" y="38"/>
                    <a:pt x="38" y="49"/>
                    <a:pt x="24"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58" name="Freeform 121"/>
            <p:cNvSpPr>
              <a:spLocks/>
            </p:cNvSpPr>
            <p:nvPr/>
          </p:nvSpPr>
          <p:spPr bwMode="auto">
            <a:xfrm>
              <a:off x="3674" y="2721"/>
              <a:ext cx="21" cy="21"/>
            </a:xfrm>
            <a:custGeom>
              <a:avLst/>
              <a:gdLst>
                <a:gd name="T0" fmla="*/ 0 w 21"/>
                <a:gd name="T1" fmla="*/ 11 h 21"/>
                <a:gd name="T2" fmla="*/ 10 w 21"/>
                <a:gd name="T3" fmla="*/ 0 h 21"/>
                <a:gd name="T4" fmla="*/ 21 w 21"/>
                <a:gd name="T5" fmla="*/ 11 h 21"/>
                <a:gd name="T6" fmla="*/ 21 w 21"/>
                <a:gd name="T7" fmla="*/ 11 h 21"/>
                <a:gd name="T8" fmla="*/ 10 w 21"/>
                <a:gd name="T9" fmla="*/ 21 h 21"/>
                <a:gd name="T10" fmla="*/ 0 w 21"/>
                <a:gd name="T11" fmla="*/ 11 h 21"/>
                <a:gd name="T12" fmla="*/ 0 60000 65536"/>
                <a:gd name="T13" fmla="*/ 0 60000 65536"/>
                <a:gd name="T14" fmla="*/ 0 60000 65536"/>
                <a:gd name="T15" fmla="*/ 0 60000 65536"/>
                <a:gd name="T16" fmla="*/ 0 60000 65536"/>
                <a:gd name="T17" fmla="*/ 0 60000 65536"/>
                <a:gd name="T18" fmla="*/ 0 w 21"/>
                <a:gd name="T19" fmla="*/ 0 h 21"/>
                <a:gd name="T20" fmla="*/ 21 w 21"/>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1" h="21">
                  <a:moveTo>
                    <a:pt x="0" y="11"/>
                  </a:moveTo>
                  <a:cubicBezTo>
                    <a:pt x="0" y="4"/>
                    <a:pt x="5" y="0"/>
                    <a:pt x="10" y="0"/>
                  </a:cubicBezTo>
                  <a:cubicBezTo>
                    <a:pt x="17" y="0"/>
                    <a:pt x="21" y="4"/>
                    <a:pt x="21" y="11"/>
                  </a:cubicBezTo>
                  <a:cubicBezTo>
                    <a:pt x="21" y="11"/>
                    <a:pt x="21" y="11"/>
                    <a:pt x="21" y="11"/>
                  </a:cubicBezTo>
                  <a:cubicBezTo>
                    <a:pt x="21" y="16"/>
                    <a:pt x="17" y="21"/>
                    <a:pt x="10" y="21"/>
                  </a:cubicBezTo>
                  <a:cubicBezTo>
                    <a:pt x="5" y="21"/>
                    <a:pt x="0" y="16"/>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59" name="Freeform 122"/>
            <p:cNvSpPr>
              <a:spLocks/>
            </p:cNvSpPr>
            <p:nvPr/>
          </p:nvSpPr>
          <p:spPr bwMode="auto">
            <a:xfrm>
              <a:off x="3760" y="2721"/>
              <a:ext cx="22" cy="21"/>
            </a:xfrm>
            <a:custGeom>
              <a:avLst/>
              <a:gdLst>
                <a:gd name="T0" fmla="*/ 0 w 49"/>
                <a:gd name="T1" fmla="*/ 0 h 49"/>
                <a:gd name="T2" fmla="*/ 0 w 49"/>
                <a:gd name="T3" fmla="*/ 0 h 49"/>
                <a:gd name="T4" fmla="*/ 0 w 49"/>
                <a:gd name="T5" fmla="*/ 0 h 49"/>
                <a:gd name="T6" fmla="*/ 0 w 49"/>
                <a:gd name="T7" fmla="*/ 0 h 49"/>
                <a:gd name="T8" fmla="*/ 0 w 49"/>
                <a:gd name="T9" fmla="*/ 0 h 49"/>
                <a:gd name="T10" fmla="*/ 0 w 49"/>
                <a:gd name="T11" fmla="*/ 0 h 49"/>
                <a:gd name="T12" fmla="*/ 0 60000 65536"/>
                <a:gd name="T13" fmla="*/ 0 60000 65536"/>
                <a:gd name="T14" fmla="*/ 0 60000 65536"/>
                <a:gd name="T15" fmla="*/ 0 60000 65536"/>
                <a:gd name="T16" fmla="*/ 0 60000 65536"/>
                <a:gd name="T17" fmla="*/ 0 60000 65536"/>
                <a:gd name="T18" fmla="*/ 0 w 49"/>
                <a:gd name="T19" fmla="*/ 0 h 49"/>
                <a:gd name="T20" fmla="*/ 49 w 49"/>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49" h="49">
                  <a:moveTo>
                    <a:pt x="0" y="25"/>
                  </a:moveTo>
                  <a:cubicBezTo>
                    <a:pt x="0" y="11"/>
                    <a:pt x="11" y="0"/>
                    <a:pt x="25" y="0"/>
                  </a:cubicBezTo>
                  <a:cubicBezTo>
                    <a:pt x="38" y="0"/>
                    <a:pt x="49" y="11"/>
                    <a:pt x="49" y="25"/>
                  </a:cubicBezTo>
                  <a:cubicBezTo>
                    <a:pt x="49" y="25"/>
                    <a:pt x="49" y="25"/>
                    <a:pt x="49" y="25"/>
                  </a:cubicBezTo>
                  <a:cubicBezTo>
                    <a:pt x="49" y="38"/>
                    <a:pt x="38"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60" name="Freeform 123"/>
            <p:cNvSpPr>
              <a:spLocks/>
            </p:cNvSpPr>
            <p:nvPr/>
          </p:nvSpPr>
          <p:spPr bwMode="auto">
            <a:xfrm>
              <a:off x="3760" y="2721"/>
              <a:ext cx="22" cy="21"/>
            </a:xfrm>
            <a:custGeom>
              <a:avLst/>
              <a:gdLst>
                <a:gd name="T0" fmla="*/ 0 w 22"/>
                <a:gd name="T1" fmla="*/ 11 h 21"/>
                <a:gd name="T2" fmla="*/ 11 w 22"/>
                <a:gd name="T3" fmla="*/ 0 h 21"/>
                <a:gd name="T4" fmla="*/ 22 w 22"/>
                <a:gd name="T5" fmla="*/ 11 h 21"/>
                <a:gd name="T6" fmla="*/ 22 w 22"/>
                <a:gd name="T7" fmla="*/ 11 h 21"/>
                <a:gd name="T8" fmla="*/ 11 w 22"/>
                <a:gd name="T9" fmla="*/ 21 h 21"/>
                <a:gd name="T10" fmla="*/ 0 w 22"/>
                <a:gd name="T11" fmla="*/ 11 h 21"/>
                <a:gd name="T12" fmla="*/ 0 60000 65536"/>
                <a:gd name="T13" fmla="*/ 0 60000 65536"/>
                <a:gd name="T14" fmla="*/ 0 60000 65536"/>
                <a:gd name="T15" fmla="*/ 0 60000 65536"/>
                <a:gd name="T16" fmla="*/ 0 60000 65536"/>
                <a:gd name="T17" fmla="*/ 0 60000 65536"/>
                <a:gd name="T18" fmla="*/ 0 w 22"/>
                <a:gd name="T19" fmla="*/ 0 h 21"/>
                <a:gd name="T20" fmla="*/ 22 w 22"/>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2" h="21">
                  <a:moveTo>
                    <a:pt x="0" y="11"/>
                  </a:moveTo>
                  <a:cubicBezTo>
                    <a:pt x="0" y="4"/>
                    <a:pt x="5" y="0"/>
                    <a:pt x="11" y="0"/>
                  </a:cubicBezTo>
                  <a:cubicBezTo>
                    <a:pt x="17" y="0"/>
                    <a:pt x="22" y="4"/>
                    <a:pt x="22" y="11"/>
                  </a:cubicBezTo>
                  <a:cubicBezTo>
                    <a:pt x="22" y="11"/>
                    <a:pt x="22" y="11"/>
                    <a:pt x="22" y="11"/>
                  </a:cubicBezTo>
                  <a:cubicBezTo>
                    <a:pt x="22" y="16"/>
                    <a:pt x="17" y="21"/>
                    <a:pt x="11" y="21"/>
                  </a:cubicBezTo>
                  <a:cubicBezTo>
                    <a:pt x="5" y="21"/>
                    <a:pt x="0" y="16"/>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1" name="Freeform 124"/>
            <p:cNvSpPr>
              <a:spLocks/>
            </p:cNvSpPr>
            <p:nvPr/>
          </p:nvSpPr>
          <p:spPr bwMode="auto">
            <a:xfrm>
              <a:off x="3847" y="2721"/>
              <a:ext cx="22" cy="21"/>
            </a:xfrm>
            <a:custGeom>
              <a:avLst/>
              <a:gdLst>
                <a:gd name="T0" fmla="*/ 0 w 50"/>
                <a:gd name="T1" fmla="*/ 0 h 49"/>
                <a:gd name="T2" fmla="*/ 0 w 50"/>
                <a:gd name="T3" fmla="*/ 0 h 49"/>
                <a:gd name="T4" fmla="*/ 0 w 50"/>
                <a:gd name="T5" fmla="*/ 0 h 49"/>
                <a:gd name="T6" fmla="*/ 0 w 50"/>
                <a:gd name="T7" fmla="*/ 0 h 49"/>
                <a:gd name="T8" fmla="*/ 0 w 50"/>
                <a:gd name="T9" fmla="*/ 0 h 49"/>
                <a:gd name="T10" fmla="*/ 0 w 50"/>
                <a:gd name="T11" fmla="*/ 0 h 49"/>
                <a:gd name="T12" fmla="*/ 0 60000 65536"/>
                <a:gd name="T13" fmla="*/ 0 60000 65536"/>
                <a:gd name="T14" fmla="*/ 0 60000 65536"/>
                <a:gd name="T15" fmla="*/ 0 60000 65536"/>
                <a:gd name="T16" fmla="*/ 0 60000 65536"/>
                <a:gd name="T17" fmla="*/ 0 60000 65536"/>
                <a:gd name="T18" fmla="*/ 0 w 50"/>
                <a:gd name="T19" fmla="*/ 0 h 49"/>
                <a:gd name="T20" fmla="*/ 50 w 50"/>
                <a:gd name="T21" fmla="*/ 49 h 49"/>
              </a:gdLst>
              <a:ahLst/>
              <a:cxnLst>
                <a:cxn ang="T12">
                  <a:pos x="T0" y="T1"/>
                </a:cxn>
                <a:cxn ang="T13">
                  <a:pos x="T2" y="T3"/>
                </a:cxn>
                <a:cxn ang="T14">
                  <a:pos x="T4" y="T5"/>
                </a:cxn>
                <a:cxn ang="T15">
                  <a:pos x="T6" y="T7"/>
                </a:cxn>
                <a:cxn ang="T16">
                  <a:pos x="T8" y="T9"/>
                </a:cxn>
                <a:cxn ang="T17">
                  <a:pos x="T10" y="T11"/>
                </a:cxn>
              </a:cxnLst>
              <a:rect l="T18" t="T19" r="T20" b="T21"/>
              <a:pathLst>
                <a:path w="50" h="49">
                  <a:moveTo>
                    <a:pt x="0" y="25"/>
                  </a:moveTo>
                  <a:cubicBezTo>
                    <a:pt x="0" y="11"/>
                    <a:pt x="11" y="0"/>
                    <a:pt x="25" y="0"/>
                  </a:cubicBezTo>
                  <a:cubicBezTo>
                    <a:pt x="39" y="0"/>
                    <a:pt x="50" y="11"/>
                    <a:pt x="50" y="25"/>
                  </a:cubicBezTo>
                  <a:cubicBezTo>
                    <a:pt x="50" y="25"/>
                    <a:pt x="50" y="25"/>
                    <a:pt x="50" y="25"/>
                  </a:cubicBezTo>
                  <a:cubicBezTo>
                    <a:pt x="50" y="38"/>
                    <a:pt x="39" y="49"/>
                    <a:pt x="25" y="49"/>
                  </a:cubicBezTo>
                  <a:cubicBezTo>
                    <a:pt x="11" y="49"/>
                    <a:pt x="0" y="38"/>
                    <a:pt x="0" y="25"/>
                  </a:cubicBezTo>
                </a:path>
              </a:pathLst>
            </a:custGeom>
            <a:solidFill>
              <a:srgbClr val="000000"/>
            </a:solidFill>
            <a:ln w="0">
              <a:solidFill>
                <a:srgbClr val="000000"/>
              </a:solidFill>
              <a:round/>
              <a:headEnd/>
              <a:tailEnd/>
            </a:ln>
          </p:spPr>
          <p:txBody>
            <a:bodyPr/>
            <a:lstStyle/>
            <a:p>
              <a:endParaRPr lang="en-US"/>
            </a:p>
          </p:txBody>
        </p:sp>
        <p:sp>
          <p:nvSpPr>
            <p:cNvPr id="116862" name="Freeform 125"/>
            <p:cNvSpPr>
              <a:spLocks/>
            </p:cNvSpPr>
            <p:nvPr/>
          </p:nvSpPr>
          <p:spPr bwMode="auto">
            <a:xfrm>
              <a:off x="3847" y="2721"/>
              <a:ext cx="22" cy="21"/>
            </a:xfrm>
            <a:custGeom>
              <a:avLst/>
              <a:gdLst>
                <a:gd name="T0" fmla="*/ 0 w 22"/>
                <a:gd name="T1" fmla="*/ 11 h 21"/>
                <a:gd name="T2" fmla="*/ 11 w 22"/>
                <a:gd name="T3" fmla="*/ 0 h 21"/>
                <a:gd name="T4" fmla="*/ 22 w 22"/>
                <a:gd name="T5" fmla="*/ 11 h 21"/>
                <a:gd name="T6" fmla="*/ 22 w 22"/>
                <a:gd name="T7" fmla="*/ 11 h 21"/>
                <a:gd name="T8" fmla="*/ 11 w 22"/>
                <a:gd name="T9" fmla="*/ 21 h 21"/>
                <a:gd name="T10" fmla="*/ 0 w 22"/>
                <a:gd name="T11" fmla="*/ 11 h 21"/>
                <a:gd name="T12" fmla="*/ 0 60000 65536"/>
                <a:gd name="T13" fmla="*/ 0 60000 65536"/>
                <a:gd name="T14" fmla="*/ 0 60000 65536"/>
                <a:gd name="T15" fmla="*/ 0 60000 65536"/>
                <a:gd name="T16" fmla="*/ 0 60000 65536"/>
                <a:gd name="T17" fmla="*/ 0 60000 65536"/>
                <a:gd name="T18" fmla="*/ 0 w 22"/>
                <a:gd name="T19" fmla="*/ 0 h 21"/>
                <a:gd name="T20" fmla="*/ 22 w 22"/>
                <a:gd name="T21" fmla="*/ 21 h 21"/>
              </a:gdLst>
              <a:ahLst/>
              <a:cxnLst>
                <a:cxn ang="T12">
                  <a:pos x="T0" y="T1"/>
                </a:cxn>
                <a:cxn ang="T13">
                  <a:pos x="T2" y="T3"/>
                </a:cxn>
                <a:cxn ang="T14">
                  <a:pos x="T4" y="T5"/>
                </a:cxn>
                <a:cxn ang="T15">
                  <a:pos x="T6" y="T7"/>
                </a:cxn>
                <a:cxn ang="T16">
                  <a:pos x="T8" y="T9"/>
                </a:cxn>
                <a:cxn ang="T17">
                  <a:pos x="T10" y="T11"/>
                </a:cxn>
              </a:cxnLst>
              <a:rect l="T18" t="T19" r="T20" b="T21"/>
              <a:pathLst>
                <a:path w="22" h="21">
                  <a:moveTo>
                    <a:pt x="0" y="11"/>
                  </a:moveTo>
                  <a:cubicBezTo>
                    <a:pt x="0" y="4"/>
                    <a:pt x="5" y="0"/>
                    <a:pt x="11" y="0"/>
                  </a:cubicBezTo>
                  <a:cubicBezTo>
                    <a:pt x="17" y="0"/>
                    <a:pt x="22" y="4"/>
                    <a:pt x="22" y="11"/>
                  </a:cubicBezTo>
                  <a:cubicBezTo>
                    <a:pt x="22" y="11"/>
                    <a:pt x="22" y="11"/>
                    <a:pt x="22" y="11"/>
                  </a:cubicBezTo>
                  <a:cubicBezTo>
                    <a:pt x="22" y="16"/>
                    <a:pt x="17" y="21"/>
                    <a:pt x="11" y="21"/>
                  </a:cubicBezTo>
                  <a:cubicBezTo>
                    <a:pt x="5" y="21"/>
                    <a:pt x="0" y="16"/>
                    <a:pt x="0" y="11"/>
                  </a:cubicBezTo>
                </a:path>
              </a:pathLst>
            </a:custGeom>
            <a:noFill/>
            <a:ln w="3175"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3" name="Rectangle 126"/>
            <p:cNvSpPr>
              <a:spLocks noChangeArrowheads="1"/>
            </p:cNvSpPr>
            <p:nvPr/>
          </p:nvSpPr>
          <p:spPr bwMode="auto">
            <a:xfrm>
              <a:off x="3166" y="1497"/>
              <a:ext cx="951" cy="130"/>
            </a:xfrm>
            <a:prstGeom prst="rect">
              <a:avLst/>
            </a:prstGeom>
            <a:solidFill>
              <a:srgbClr val="FFEAF4"/>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64" name="Rectangle 127"/>
            <p:cNvSpPr>
              <a:spLocks noChangeArrowheads="1"/>
            </p:cNvSpPr>
            <p:nvPr/>
          </p:nvSpPr>
          <p:spPr bwMode="auto">
            <a:xfrm>
              <a:off x="3166" y="1497"/>
              <a:ext cx="951" cy="130"/>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5" name="Rectangle 128"/>
            <p:cNvSpPr>
              <a:spLocks noChangeArrowheads="1"/>
            </p:cNvSpPr>
            <p:nvPr/>
          </p:nvSpPr>
          <p:spPr bwMode="auto">
            <a:xfrm>
              <a:off x="3255" y="1490"/>
              <a:ext cx="80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Thread Warp 7</a:t>
              </a:r>
              <a:endParaRPr lang="en-US"/>
            </a:p>
          </p:txBody>
        </p:sp>
        <p:sp>
          <p:nvSpPr>
            <p:cNvPr id="116866" name="Rectangle 129"/>
            <p:cNvSpPr>
              <a:spLocks noChangeArrowheads="1"/>
            </p:cNvSpPr>
            <p:nvPr/>
          </p:nvSpPr>
          <p:spPr bwMode="auto">
            <a:xfrm>
              <a:off x="3166" y="1822"/>
              <a:ext cx="951" cy="12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867" name="Rectangle 130"/>
            <p:cNvSpPr>
              <a:spLocks noChangeArrowheads="1"/>
            </p:cNvSpPr>
            <p:nvPr/>
          </p:nvSpPr>
          <p:spPr bwMode="auto">
            <a:xfrm>
              <a:off x="3166" y="1822"/>
              <a:ext cx="951" cy="129"/>
            </a:xfrm>
            <a:prstGeom prst="rect">
              <a:avLst/>
            </a:prstGeom>
            <a:noFill/>
            <a:ln w="11113" cap="rnd">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6868" name="Rectangle 131"/>
            <p:cNvSpPr>
              <a:spLocks noChangeArrowheads="1"/>
            </p:cNvSpPr>
            <p:nvPr/>
          </p:nvSpPr>
          <p:spPr bwMode="auto">
            <a:xfrm>
              <a:off x="3465" y="1818"/>
              <a:ext cx="37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I-Fetch</a:t>
              </a:r>
              <a:endParaRPr lang="en-US"/>
            </a:p>
          </p:txBody>
        </p:sp>
        <p:sp>
          <p:nvSpPr>
            <p:cNvPr id="116869" name="Rectangle 132"/>
            <p:cNvSpPr>
              <a:spLocks noChangeArrowheads="1"/>
            </p:cNvSpPr>
            <p:nvPr/>
          </p:nvSpPr>
          <p:spPr bwMode="auto">
            <a:xfrm>
              <a:off x="4421" y="1560"/>
              <a:ext cx="7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500" b="1">
                  <a:solidFill>
                    <a:srgbClr val="000000"/>
                  </a:solidFill>
                </a:rPr>
                <a:t>SIMD Pipeline</a:t>
              </a:r>
              <a:endParaRPr lang="en-US"/>
            </a:p>
          </p:txBody>
        </p:sp>
        <p:sp>
          <p:nvSpPr>
            <p:cNvPr id="116870" name="Line 133"/>
            <p:cNvSpPr>
              <a:spLocks noChangeShapeType="1"/>
            </p:cNvSpPr>
            <p:nvPr/>
          </p:nvSpPr>
          <p:spPr bwMode="auto">
            <a:xfrm flipV="1">
              <a:off x="4204" y="1648"/>
              <a:ext cx="172" cy="87"/>
            </a:xfrm>
            <a:prstGeom prst="line">
              <a:avLst/>
            </a:prstGeom>
            <a:noFill/>
            <a:ln w="11113"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16741" name="TextBox 134"/>
          <p:cNvSpPr txBox="1">
            <a:spLocks noChangeArrowheads="1"/>
          </p:cNvSpPr>
          <p:nvPr/>
        </p:nvSpPr>
        <p:spPr bwMode="auto">
          <a:xfrm>
            <a:off x="152400" y="6535738"/>
            <a:ext cx="1544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Tor Aamodt</a:t>
            </a:r>
          </a:p>
        </p:txBody>
      </p:sp>
    </p:spTree>
    <p:extLst>
      <p:ext uri="{BB962C8B-B14F-4D97-AF65-F5344CB8AC3E}">
        <p14:creationId xmlns:p14="http://schemas.microsoft.com/office/powerpoint/2010/main" val="379891183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p:cNvSpPr>
            <a:spLocks noGrp="1"/>
          </p:cNvSpPr>
          <p:nvPr>
            <p:ph type="title"/>
          </p:nvPr>
        </p:nvSpPr>
        <p:spPr/>
        <p:txBody>
          <a:bodyPr/>
          <a:lstStyle/>
          <a:p>
            <a:r>
              <a:rPr lang="en-US">
                <a:latin typeface="Garamond" charset="0"/>
              </a:rPr>
              <a:t>Warp-based SIMD vs. Traditional SIMD</a:t>
            </a:r>
          </a:p>
        </p:txBody>
      </p:sp>
      <p:sp>
        <p:nvSpPr>
          <p:cNvPr id="3" name="Content Placeholder 2"/>
          <p:cNvSpPr>
            <a:spLocks noGrp="1"/>
          </p:cNvSpPr>
          <p:nvPr>
            <p:ph idx="1"/>
          </p:nvPr>
        </p:nvSpPr>
        <p:spPr>
          <a:xfrm>
            <a:off x="228600" y="838200"/>
            <a:ext cx="8610600" cy="5194300"/>
          </a:xfrm>
        </p:spPr>
        <p:txBody>
          <a:bodyPr/>
          <a:lstStyle/>
          <a:p>
            <a:r>
              <a:rPr lang="en-US" sz="2200">
                <a:latin typeface="Tahoma" charset="0"/>
              </a:rPr>
              <a:t>Traditional SIMD contains a single thread </a:t>
            </a:r>
          </a:p>
          <a:p>
            <a:pPr lvl="1"/>
            <a:r>
              <a:rPr lang="en-US" sz="1900">
                <a:latin typeface="Tahoma" charset="0"/>
                <a:ea typeface="ＭＳ Ｐゴシック" charset="0"/>
              </a:rPr>
              <a:t>Lock step</a:t>
            </a:r>
          </a:p>
          <a:p>
            <a:pPr lvl="1"/>
            <a:r>
              <a:rPr lang="en-US" sz="1900">
                <a:latin typeface="Tahoma" charset="0"/>
                <a:ea typeface="ＭＳ Ｐゴシック" charset="0"/>
              </a:rPr>
              <a:t>Programming model is SIMD (no threads) </a:t>
            </a:r>
            <a:r>
              <a:rPr lang="en-US" sz="1900">
                <a:latin typeface="Tahoma" charset="0"/>
                <a:ea typeface="ＭＳ Ｐゴシック" charset="0"/>
                <a:sym typeface="Wingdings" charset="0"/>
              </a:rPr>
              <a:t> SW needs to know vector length</a:t>
            </a:r>
            <a:endParaRPr lang="en-US" sz="1900">
              <a:latin typeface="Tahoma" charset="0"/>
              <a:ea typeface="ＭＳ Ｐゴシック" charset="0"/>
            </a:endParaRPr>
          </a:p>
          <a:p>
            <a:pPr lvl="1"/>
            <a:r>
              <a:rPr lang="en-US" sz="1900">
                <a:latin typeface="Tahoma" charset="0"/>
                <a:ea typeface="ＭＳ Ｐゴシック" charset="0"/>
              </a:rPr>
              <a:t>ISA contains vector/SIMD instructions</a:t>
            </a:r>
          </a:p>
          <a:p>
            <a:pPr lvl="1"/>
            <a:endParaRPr lang="en-US">
              <a:latin typeface="Tahoma" charset="0"/>
              <a:ea typeface="ＭＳ Ｐゴシック" charset="0"/>
            </a:endParaRPr>
          </a:p>
          <a:p>
            <a:r>
              <a:rPr lang="en-US" sz="2200">
                <a:latin typeface="Tahoma" charset="0"/>
              </a:rPr>
              <a:t>Warp-based SIMD consists of multiple scalar threads executing in a SIMD manner (i.e., same instruction executed by all threads)</a:t>
            </a:r>
          </a:p>
          <a:p>
            <a:pPr lvl="1"/>
            <a:r>
              <a:rPr lang="en-US" sz="2000">
                <a:latin typeface="Tahoma" charset="0"/>
                <a:ea typeface="ＭＳ Ｐゴシック" charset="0"/>
              </a:rPr>
              <a:t>Does not have to be lock step</a:t>
            </a:r>
          </a:p>
          <a:p>
            <a:pPr lvl="1"/>
            <a:r>
              <a:rPr lang="en-US" sz="2000">
                <a:latin typeface="Tahoma" charset="0"/>
                <a:ea typeface="ＭＳ Ｐゴシック" charset="0"/>
              </a:rPr>
              <a:t>Each thread can be treated individually (i.e., placed in a different warp) </a:t>
            </a:r>
            <a:r>
              <a:rPr lang="en-US" sz="2000">
                <a:latin typeface="Tahoma" charset="0"/>
                <a:ea typeface="ＭＳ Ｐゴシック" charset="0"/>
                <a:sym typeface="Wingdings" charset="0"/>
              </a:rPr>
              <a:t> programming model not SIMD</a:t>
            </a:r>
            <a:endParaRPr lang="en-US" sz="2000">
              <a:latin typeface="Tahoma" charset="0"/>
              <a:ea typeface="ＭＳ Ｐゴシック" charset="0"/>
            </a:endParaRPr>
          </a:p>
          <a:p>
            <a:pPr lvl="2"/>
            <a:r>
              <a:rPr lang="en-US">
                <a:latin typeface="Tahoma" charset="0"/>
                <a:ea typeface="ＭＳ Ｐゴシック" charset="0"/>
              </a:rPr>
              <a:t>SW does not need to know vector length</a:t>
            </a:r>
          </a:p>
          <a:p>
            <a:pPr lvl="2"/>
            <a:r>
              <a:rPr lang="en-US">
                <a:latin typeface="Tahoma" charset="0"/>
                <a:ea typeface="ＭＳ Ｐゴシック" charset="0"/>
              </a:rPr>
              <a:t>Enables memory and branch latency tolerance</a:t>
            </a:r>
          </a:p>
          <a:p>
            <a:pPr lvl="1"/>
            <a:r>
              <a:rPr lang="en-US" sz="2000">
                <a:latin typeface="Tahoma" charset="0"/>
                <a:ea typeface="ＭＳ Ｐゴシック" charset="0"/>
              </a:rPr>
              <a:t>ISA is scalar </a:t>
            </a:r>
            <a:r>
              <a:rPr lang="en-US" sz="2000">
                <a:latin typeface="Tahoma" charset="0"/>
                <a:ea typeface="ＭＳ Ｐゴシック" charset="0"/>
                <a:sym typeface="Wingdings" charset="0"/>
              </a:rPr>
              <a:t> vector instructions formed dynamically</a:t>
            </a:r>
          </a:p>
          <a:p>
            <a:pPr lvl="1"/>
            <a:r>
              <a:rPr lang="en-US" sz="2000">
                <a:latin typeface="Tahoma" charset="0"/>
                <a:ea typeface="ＭＳ Ｐゴシック" charset="0"/>
              </a:rPr>
              <a:t>Essentially, it is SPMD programming model implemented on SIMD hardware</a:t>
            </a:r>
          </a:p>
        </p:txBody>
      </p:sp>
      <p:sp>
        <p:nvSpPr>
          <p:cNvPr id="1187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C95D602-AF8E-4942-BA40-2A9CE3E87161}" type="slidenum">
              <a:rPr lang="en-US" sz="1600">
                <a:latin typeface="Garamond" charset="0"/>
              </a:rPr>
              <a:pPr eaLnBrk="1" hangingPunct="1"/>
              <a:t>18</a:t>
            </a:fld>
            <a:endParaRPr lang="en-US" sz="1600">
              <a:latin typeface="Garamond" charset="0"/>
            </a:endParaRPr>
          </a:p>
        </p:txBody>
      </p:sp>
    </p:spTree>
    <p:extLst>
      <p:ext uri="{BB962C8B-B14F-4D97-AF65-F5344CB8AC3E}">
        <p14:creationId xmlns:p14="http://schemas.microsoft.com/office/powerpoint/2010/main" val="262882523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Title 1"/>
          <p:cNvSpPr>
            <a:spLocks noGrp="1"/>
          </p:cNvSpPr>
          <p:nvPr>
            <p:ph type="title"/>
          </p:nvPr>
        </p:nvSpPr>
        <p:spPr/>
        <p:txBody>
          <a:bodyPr/>
          <a:lstStyle/>
          <a:p>
            <a:r>
              <a:rPr lang="en-US">
                <a:latin typeface="Garamond" charset="0"/>
              </a:rPr>
              <a:t>SPMD</a:t>
            </a:r>
          </a:p>
        </p:txBody>
      </p:sp>
      <p:sp>
        <p:nvSpPr>
          <p:cNvPr id="3" name="Content Placeholder 2"/>
          <p:cNvSpPr>
            <a:spLocks noGrp="1"/>
          </p:cNvSpPr>
          <p:nvPr>
            <p:ph idx="1"/>
          </p:nvPr>
        </p:nvSpPr>
        <p:spPr>
          <a:xfrm>
            <a:off x="228600" y="890588"/>
            <a:ext cx="8915400" cy="5194300"/>
          </a:xfrm>
        </p:spPr>
        <p:txBody>
          <a:bodyPr/>
          <a:lstStyle/>
          <a:p>
            <a:r>
              <a:rPr lang="en-US">
                <a:latin typeface="Tahoma" charset="0"/>
              </a:rPr>
              <a:t>Single procedure/program, multiple data </a:t>
            </a:r>
          </a:p>
          <a:p>
            <a:pPr lvl="1"/>
            <a:r>
              <a:rPr lang="en-US">
                <a:latin typeface="Tahoma" charset="0"/>
                <a:ea typeface="ＭＳ Ｐゴシック" charset="0"/>
              </a:rPr>
              <a:t>This is a programming model rather than computer organization</a:t>
            </a:r>
          </a:p>
          <a:p>
            <a:endParaRPr lang="en-US">
              <a:latin typeface="Tahoma" charset="0"/>
            </a:endParaRPr>
          </a:p>
          <a:p>
            <a:r>
              <a:rPr lang="en-US" sz="2200">
                <a:latin typeface="Tahoma" charset="0"/>
              </a:rPr>
              <a:t>Each processing element executes the same procedure, except on different data elements</a:t>
            </a:r>
          </a:p>
          <a:p>
            <a:pPr lvl="1"/>
            <a:r>
              <a:rPr lang="en-US" sz="2000">
                <a:latin typeface="Tahoma" charset="0"/>
                <a:ea typeface="ＭＳ Ｐゴシック" charset="0"/>
              </a:rPr>
              <a:t>Procedures can synchronize at certain points in program, e.g. barriers</a:t>
            </a:r>
          </a:p>
          <a:p>
            <a:endParaRPr lang="en-US">
              <a:latin typeface="Tahoma" charset="0"/>
            </a:endParaRPr>
          </a:p>
          <a:p>
            <a:r>
              <a:rPr lang="en-US">
                <a:latin typeface="Tahoma" charset="0"/>
              </a:rPr>
              <a:t>Essentially, multiple instruction streams execute the same program</a:t>
            </a:r>
          </a:p>
          <a:p>
            <a:pPr lvl="1"/>
            <a:r>
              <a:rPr lang="en-US" sz="2000">
                <a:latin typeface="Tahoma" charset="0"/>
                <a:ea typeface="ＭＳ Ｐゴシック" charset="0"/>
              </a:rPr>
              <a:t>Each program/procedure can 1) execute a different control-flow path, 2) work on different data, at run-time</a:t>
            </a:r>
          </a:p>
          <a:p>
            <a:pPr lvl="1"/>
            <a:r>
              <a:rPr lang="en-US" sz="2000">
                <a:latin typeface="Tahoma" charset="0"/>
                <a:ea typeface="ＭＳ Ｐゴシック" charset="0"/>
              </a:rPr>
              <a:t>Many scientific applications programmed this way and run on MIMD computers (multiprocessors)</a:t>
            </a:r>
          </a:p>
          <a:p>
            <a:pPr lvl="1"/>
            <a:r>
              <a:rPr lang="en-US" sz="2000">
                <a:latin typeface="Tahoma" charset="0"/>
                <a:ea typeface="ＭＳ Ｐゴシック" charset="0"/>
              </a:rPr>
              <a:t>Modern GPUs programmed in a similar way on a SIMD computer</a:t>
            </a:r>
          </a:p>
          <a:p>
            <a:pPr lvl="1"/>
            <a:endParaRPr lang="en-US" sz="2000">
              <a:latin typeface="Tahoma" charset="0"/>
              <a:ea typeface="ＭＳ Ｐゴシック" charset="0"/>
            </a:endParaRPr>
          </a:p>
        </p:txBody>
      </p:sp>
      <p:sp>
        <p:nvSpPr>
          <p:cNvPr id="1198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6356BD-61FF-8348-921D-028E9BA75469}" type="slidenum">
              <a:rPr lang="en-US" sz="1600">
                <a:latin typeface="Garamond" charset="0"/>
                <a:cs typeface="Arial" charset="0"/>
              </a:rPr>
              <a:pPr eaLnBrk="1" hangingPunct="1"/>
              <a:t>19</a:t>
            </a:fld>
            <a:endParaRPr lang="en-US" sz="1600">
              <a:latin typeface="Garamond" charset="0"/>
              <a:cs typeface="Arial" charset="0"/>
            </a:endParaRPr>
          </a:p>
        </p:txBody>
      </p:sp>
    </p:spTree>
    <p:extLst>
      <p:ext uri="{BB962C8B-B14F-4D97-AF65-F5344CB8AC3E}">
        <p14:creationId xmlns:p14="http://schemas.microsoft.com/office/powerpoint/2010/main" val="385433225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dirty="0" smtClean="0">
                <a:latin typeface="Garamond" charset="0"/>
              </a:rPr>
              <a:t>Course Grade Thus Far (Out of 80pts)</a:t>
            </a:r>
            <a:endParaRPr lang="en-US" dirty="0">
              <a:latin typeface="Garamond" charset="0"/>
            </a:endParaRPr>
          </a:p>
        </p:txBody>
      </p:sp>
      <p:sp>
        <p:nvSpPr>
          <p:cNvPr id="109570" name="Content Placeholder 2"/>
          <p:cNvSpPr>
            <a:spLocks noGrp="1"/>
          </p:cNvSpPr>
          <p:nvPr>
            <p:ph idx="1"/>
          </p:nvPr>
        </p:nvSpPr>
        <p:spPr>
          <a:xfrm>
            <a:off x="228600" y="996950"/>
            <a:ext cx="8610600" cy="450850"/>
          </a:xfrm>
        </p:spPr>
        <p:txBody>
          <a:bodyPr/>
          <a:lstStyle/>
          <a:p>
            <a:r>
              <a:rPr lang="en-US" dirty="0" smtClean="0">
                <a:latin typeface="Tahoma" charset="0"/>
              </a:rPr>
              <a:t>Max: 93.1   Mean: 71.3   Median: 74.5  </a:t>
            </a:r>
            <a:endParaRPr lang="en-US" dirty="0">
              <a:latin typeface="Tahoma" charset="0"/>
            </a:endParaRPr>
          </a:p>
        </p:txBody>
      </p:sp>
      <p:sp>
        <p:nvSpPr>
          <p:cNvPr id="109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414D1A-6DC7-F64E-BE20-35D342762982}" type="slidenum">
              <a:rPr lang="en-US" sz="1600">
                <a:latin typeface="Garamond" charset="0"/>
              </a:rPr>
              <a:pPr eaLnBrk="1" hangingPunct="1"/>
              <a:t>2</a:t>
            </a:fld>
            <a:endParaRPr lang="en-US" sz="1600">
              <a:latin typeface="Garamond" charset="0"/>
            </a:endParaRPr>
          </a:p>
        </p:txBody>
      </p:sp>
      <p:graphicFrame>
        <p:nvGraphicFramePr>
          <p:cNvPr id="6" name="Chart 5"/>
          <p:cNvGraphicFramePr>
            <a:graphicFrameLocks/>
          </p:cNvGraphicFramePr>
          <p:nvPr>
            <p:extLst>
              <p:ext uri="{D42A27DB-BD31-4B8C-83A1-F6EECF244321}">
                <p14:modId xmlns:p14="http://schemas.microsoft.com/office/powerpoint/2010/main" val="4146770564"/>
              </p:ext>
            </p:extLst>
          </p:nvPr>
        </p:nvGraphicFramePr>
        <p:xfrm>
          <a:off x="219647" y="1600200"/>
          <a:ext cx="8737600" cy="29083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p:cNvGraphicFramePr>
            <a:graphicFrameLocks noGrp="1"/>
          </p:cNvGraphicFramePr>
          <p:nvPr>
            <p:extLst>
              <p:ext uri="{D42A27DB-BD31-4B8C-83A1-F6EECF244321}">
                <p14:modId xmlns:p14="http://schemas.microsoft.com/office/powerpoint/2010/main" val="562140793"/>
              </p:ext>
            </p:extLst>
          </p:nvPr>
        </p:nvGraphicFramePr>
        <p:xfrm>
          <a:off x="2971800" y="4572000"/>
          <a:ext cx="3276600" cy="1795780"/>
        </p:xfrm>
        <a:graphic>
          <a:graphicData uri="http://schemas.openxmlformats.org/drawingml/2006/table">
            <a:tbl>
              <a:tblPr/>
              <a:tblGrid>
                <a:gridCol w="1092200"/>
                <a:gridCol w="1092200"/>
                <a:gridCol w="1092200"/>
              </a:tblGrid>
              <a:tr h="242581">
                <a:tc>
                  <a:txBody>
                    <a:bodyPr/>
                    <a:lstStyle/>
                    <a:p>
                      <a:pPr algn="ctr" fontAlgn="b"/>
                      <a:r>
                        <a:rPr lang="en-US" sz="1600" b="1" i="0" u="none" strike="noStrike">
                          <a:solidFill>
                            <a:srgbClr val="FFFFFF"/>
                          </a:solidFill>
                          <a:effectLst/>
                          <a:latin typeface="Arial"/>
                        </a:rPr>
                        <a:t>Range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effectLst/>
                          <a:latin typeface="Arial"/>
                        </a:rPr>
                        <a:t>Students</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600" b="1" i="0" u="none" strike="noStrike">
                          <a:solidFill>
                            <a:srgbClr val="FFFFFF"/>
                          </a:solidFill>
                          <a:effectLst/>
                          <a:latin typeface="Arial"/>
                        </a:rPr>
                        <a:t>Grade</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000000"/>
                    </a:solidFill>
                  </a:tcPr>
                </a:tc>
              </a:tr>
              <a:tr h="242581">
                <a:tc>
                  <a:txBody>
                    <a:bodyPr/>
                    <a:lstStyle/>
                    <a:p>
                      <a:pPr algn="ctr" fontAlgn="b"/>
                      <a:r>
                        <a:rPr lang="en-US" sz="1600" b="0" i="0" u="none" strike="noStrike">
                          <a:effectLst/>
                          <a:latin typeface="Arial"/>
                        </a:rPr>
                        <a:t>80+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effectLst/>
                          <a:latin typeface="Arial"/>
                        </a:rPr>
                        <a:t>25</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effectLst/>
                          <a:latin typeface="Arial"/>
                        </a:rPr>
                        <a:t> 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r>
              <a:tr h="242581">
                <a:tc>
                  <a:txBody>
                    <a:bodyPr/>
                    <a:lstStyle/>
                    <a:p>
                      <a:pPr algn="ctr" fontAlgn="b"/>
                      <a:r>
                        <a:rPr lang="en-US" sz="1600" b="0" i="0" u="none" strike="noStrike">
                          <a:effectLst/>
                          <a:latin typeface="Arial"/>
                        </a:rPr>
                        <a:t>72-80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11</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A</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2581">
                <a:tc>
                  <a:txBody>
                    <a:bodyPr/>
                    <a:lstStyle/>
                    <a:p>
                      <a:pPr algn="ctr" fontAlgn="b"/>
                      <a:r>
                        <a:rPr lang="en-US" sz="1600" b="0" i="0" u="none" strike="noStrike">
                          <a:effectLst/>
                          <a:latin typeface="Arial"/>
                        </a:rPr>
                        <a:t>64-72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B</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2581">
                <a:tc>
                  <a:txBody>
                    <a:bodyPr/>
                    <a:lstStyle/>
                    <a:p>
                      <a:pPr algn="ctr" fontAlgn="b"/>
                      <a:r>
                        <a:rPr lang="en-US" sz="1600" b="0" i="0" u="none" strike="noStrike">
                          <a:effectLst/>
                          <a:latin typeface="Arial"/>
                        </a:rPr>
                        <a:t>56-64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dirty="0">
                          <a:effectLst/>
                          <a:latin typeface="Arial"/>
                        </a:rPr>
                        <a:t>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2581">
                <a:tc>
                  <a:txBody>
                    <a:bodyPr/>
                    <a:lstStyle/>
                    <a:p>
                      <a:pPr algn="ctr" fontAlgn="b"/>
                      <a:r>
                        <a:rPr lang="en-US" sz="1600" b="0" i="0" u="none" strike="noStrike">
                          <a:effectLst/>
                          <a:latin typeface="Arial"/>
                        </a:rPr>
                        <a:t>48-56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6</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600" b="0" i="0" u="none" strike="noStrike">
                          <a:effectLst/>
                          <a:latin typeface="Arial"/>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r>
              <a:tr h="242581">
                <a:tc>
                  <a:txBody>
                    <a:bodyPr/>
                    <a:lstStyle/>
                    <a:p>
                      <a:pPr algn="ctr" fontAlgn="b"/>
                      <a:r>
                        <a:rPr lang="en-US" sz="1600" b="0" i="0" u="none" strike="noStrike">
                          <a:effectLst/>
                          <a:latin typeface="Arial"/>
                        </a:rPr>
                        <a:t>&lt;48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effectLst/>
                          <a:latin typeface="Arial"/>
                        </a:rPr>
                        <a:t>4</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effectLst/>
                          <a:latin typeface="Arial"/>
                        </a:rPr>
                        <a:t>F</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7370039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sz="3200">
                <a:latin typeface="Garamond" charset="0"/>
              </a:rPr>
              <a:t>Branch Divergence Problem in Warp-based SIMD</a:t>
            </a:r>
          </a:p>
        </p:txBody>
      </p:sp>
      <p:sp>
        <p:nvSpPr>
          <p:cNvPr id="122882" name="Content Placeholder 2"/>
          <p:cNvSpPr>
            <a:spLocks noGrp="1"/>
          </p:cNvSpPr>
          <p:nvPr>
            <p:ph idx="1"/>
          </p:nvPr>
        </p:nvSpPr>
        <p:spPr>
          <a:xfrm>
            <a:off x="228600" y="996950"/>
            <a:ext cx="8610600" cy="5194300"/>
          </a:xfrm>
        </p:spPr>
        <p:txBody>
          <a:bodyPr/>
          <a:lstStyle/>
          <a:p>
            <a:r>
              <a:rPr lang="en-CA">
                <a:latin typeface="Arial  " charset="0"/>
              </a:rPr>
              <a:t>SPMD Execution on SIMD Hardware </a:t>
            </a:r>
          </a:p>
          <a:p>
            <a:pPr lvl="1"/>
            <a:r>
              <a:rPr lang="en-CA">
                <a:latin typeface="Arial  " charset="0"/>
                <a:ea typeface="ＭＳ Ｐゴシック" charset="0"/>
              </a:rPr>
              <a:t>NVIDIA calls this “Single Instruction, Multiple Thread” (“SIMT”) execution</a:t>
            </a:r>
            <a:endParaRPr lang="en-US">
              <a:latin typeface="Tahoma" charset="0"/>
              <a:ea typeface="ＭＳ Ｐゴシック" charset="0"/>
            </a:endParaRPr>
          </a:p>
        </p:txBody>
      </p:sp>
      <p:sp>
        <p:nvSpPr>
          <p:cNvPr id="1228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A991E19-076F-3C45-98E4-6FC18AA51663}" type="slidenum">
              <a:rPr lang="en-US" sz="1600">
                <a:latin typeface="Garamond" charset="0"/>
              </a:rPr>
              <a:pPr eaLnBrk="1" hangingPunct="1"/>
              <a:t>20</a:t>
            </a:fld>
            <a:endParaRPr lang="en-US" sz="1600">
              <a:latin typeface="Garamond" charset="0"/>
            </a:endParaRPr>
          </a:p>
        </p:txBody>
      </p:sp>
      <p:grpSp>
        <p:nvGrpSpPr>
          <p:cNvPr id="2" name="Group 82"/>
          <p:cNvGrpSpPr>
            <a:grpSpLocks/>
          </p:cNvGrpSpPr>
          <p:nvPr/>
        </p:nvGrpSpPr>
        <p:grpSpPr bwMode="auto">
          <a:xfrm>
            <a:off x="3957638" y="3409950"/>
            <a:ext cx="4648200" cy="1143000"/>
            <a:chOff x="2541" y="1241"/>
            <a:chExt cx="2928" cy="720"/>
          </a:xfrm>
        </p:grpSpPr>
        <p:sp>
          <p:nvSpPr>
            <p:cNvPr id="122913" name="Rectangle 74"/>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lstStyle/>
            <a:p>
              <a:endParaRPr lang="en-US"/>
            </a:p>
          </p:txBody>
        </p:sp>
        <p:sp>
          <p:nvSpPr>
            <p:cNvPr id="122914" name="Rectangle 75"/>
            <p:cNvSpPr>
              <a:spLocks noChangeArrowheads="1"/>
            </p:cNvSpPr>
            <p:nvPr/>
          </p:nvSpPr>
          <p:spPr bwMode="auto">
            <a:xfrm>
              <a:off x="2605" y="1280"/>
              <a:ext cx="7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Thread Warp</a:t>
              </a:r>
              <a:endParaRPr lang="en-US"/>
            </a:p>
          </p:txBody>
        </p:sp>
        <p:sp>
          <p:nvSpPr>
            <p:cNvPr id="122915" name="Rectangle 76"/>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lstStyle/>
            <a:p>
              <a:pPr algn="ctr"/>
              <a:r>
                <a:rPr lang="en-US"/>
                <a:t>Common PC</a:t>
              </a:r>
            </a:p>
          </p:txBody>
        </p:sp>
      </p:grpSp>
      <p:sp>
        <p:nvSpPr>
          <p:cNvPr id="9" name="Rectangle 51"/>
          <p:cNvSpPr>
            <a:spLocks noChangeArrowheads="1"/>
          </p:cNvSpPr>
          <p:nvPr/>
        </p:nvSpPr>
        <p:spPr bwMode="auto">
          <a:xfrm>
            <a:off x="5378450"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2</a:t>
            </a:r>
          </a:p>
        </p:txBody>
      </p:sp>
      <p:sp>
        <p:nvSpPr>
          <p:cNvPr id="10" name="Rectangle 52"/>
          <p:cNvSpPr>
            <a:spLocks noChangeArrowheads="1"/>
          </p:cNvSpPr>
          <p:nvPr/>
        </p:nvSpPr>
        <p:spPr bwMode="auto">
          <a:xfrm>
            <a:off x="6223000"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3</a:t>
            </a:r>
          </a:p>
        </p:txBody>
      </p:sp>
      <p:sp>
        <p:nvSpPr>
          <p:cNvPr id="11" name="Rectangle 53"/>
          <p:cNvSpPr>
            <a:spLocks noChangeArrowheads="1"/>
          </p:cNvSpPr>
          <p:nvPr/>
        </p:nvSpPr>
        <p:spPr bwMode="auto">
          <a:xfrm>
            <a:off x="7069138"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4</a:t>
            </a:r>
          </a:p>
        </p:txBody>
      </p:sp>
      <p:sp>
        <p:nvSpPr>
          <p:cNvPr id="12" name="Rectangle 55"/>
          <p:cNvSpPr>
            <a:spLocks noChangeArrowheads="1"/>
          </p:cNvSpPr>
          <p:nvPr/>
        </p:nvSpPr>
        <p:spPr bwMode="auto">
          <a:xfrm>
            <a:off x="4533900" y="3910013"/>
            <a:ext cx="838200" cy="533400"/>
          </a:xfrm>
          <a:prstGeom prst="rect">
            <a:avLst/>
          </a:prstGeom>
          <a:solidFill>
            <a:srgbClr val="FFEAF4"/>
          </a:solidFill>
          <a:ln w="17526" cap="rnd">
            <a:solidFill>
              <a:srgbClr val="000000"/>
            </a:solidFill>
            <a:round/>
            <a:headEnd/>
            <a:tailEnd/>
          </a:ln>
        </p:spPr>
        <p:txBody>
          <a:bodyPr lIns="0" rIns="0" anchor="ctr"/>
          <a:lstStyle/>
          <a:p>
            <a:pPr algn="ctr"/>
            <a:r>
              <a:rPr lang="en-US"/>
              <a:t>Thread</a:t>
            </a:r>
          </a:p>
          <a:p>
            <a:pPr algn="ctr"/>
            <a:r>
              <a:rPr lang="en-US"/>
              <a:t>1</a:t>
            </a:r>
          </a:p>
        </p:txBody>
      </p:sp>
      <p:grpSp>
        <p:nvGrpSpPr>
          <p:cNvPr id="122889" name="Group 85"/>
          <p:cNvGrpSpPr>
            <a:grpSpLocks/>
          </p:cNvGrpSpPr>
          <p:nvPr/>
        </p:nvGrpSpPr>
        <p:grpSpPr bwMode="auto">
          <a:xfrm>
            <a:off x="1076325" y="2897188"/>
            <a:ext cx="2509838" cy="2689225"/>
            <a:chOff x="678" y="1595"/>
            <a:chExt cx="1581" cy="1694"/>
          </a:xfrm>
        </p:grpSpPr>
        <p:sp>
          <p:nvSpPr>
            <p:cNvPr id="122897" name="Rectangle 6"/>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0" tIns="0" rIns="0" bIns="0" anchor="ctr"/>
            <a:lstStyle/>
            <a:p>
              <a:pPr algn="ctr"/>
              <a:r>
                <a:rPr lang="en-US"/>
                <a:t>B</a:t>
              </a:r>
            </a:p>
          </p:txBody>
        </p:sp>
        <p:sp>
          <p:nvSpPr>
            <p:cNvPr id="122898" name="Rectangle 9"/>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0" tIns="0" rIns="0" bIns="0" anchor="ctr"/>
            <a:lstStyle/>
            <a:p>
              <a:pPr algn="ctr"/>
              <a:r>
                <a:rPr lang="en-US"/>
                <a:t>C</a:t>
              </a:r>
            </a:p>
          </p:txBody>
        </p:sp>
        <p:sp>
          <p:nvSpPr>
            <p:cNvPr id="122899" name="Rectangle 12"/>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0" tIns="0" rIns="0" bIns="0" anchor="ctr"/>
            <a:lstStyle/>
            <a:p>
              <a:pPr algn="ctr"/>
              <a:r>
                <a:rPr lang="en-US"/>
                <a:t>D</a:t>
              </a:r>
            </a:p>
          </p:txBody>
        </p:sp>
        <p:sp>
          <p:nvSpPr>
            <p:cNvPr id="122900" name="Rectangle 15"/>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0" tIns="0" rIns="0" bIns="0" anchor="ctr"/>
            <a:lstStyle/>
            <a:p>
              <a:pPr algn="ctr"/>
              <a:r>
                <a:rPr lang="en-US"/>
                <a:t>E</a:t>
              </a:r>
            </a:p>
          </p:txBody>
        </p:sp>
        <p:sp>
          <p:nvSpPr>
            <p:cNvPr id="122901" name="Rectangle 30"/>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0" tIns="0" rIns="0" bIns="0" anchor="ctr"/>
            <a:lstStyle/>
            <a:p>
              <a:pPr algn="ctr"/>
              <a:r>
                <a:rPr lang="en-US"/>
                <a:t>F</a:t>
              </a:r>
            </a:p>
          </p:txBody>
        </p:sp>
        <p:sp>
          <p:nvSpPr>
            <p:cNvPr id="122902" name="Rectangle 33"/>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0" tIns="0" rIns="0" bIns="0" anchor="ctr"/>
            <a:lstStyle/>
            <a:p>
              <a:pPr algn="ctr"/>
              <a:r>
                <a:rPr lang="en-US"/>
                <a:t>A</a:t>
              </a:r>
            </a:p>
          </p:txBody>
        </p:sp>
        <p:sp>
          <p:nvSpPr>
            <p:cNvPr id="122903" name="Rectangle 40"/>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0" tIns="0" rIns="0" bIns="0" anchor="ctr"/>
            <a:lstStyle/>
            <a:p>
              <a:pPr algn="ctr"/>
              <a:r>
                <a:rPr lang="en-US"/>
                <a:t>G</a:t>
              </a:r>
            </a:p>
          </p:txBody>
        </p:sp>
        <p:cxnSp>
          <p:nvCxnSpPr>
            <p:cNvPr id="122904" name="AutoShape 57"/>
            <p:cNvCxnSpPr>
              <a:cxnSpLocks noChangeShapeType="1"/>
              <a:stCxn id="122897" idx="2"/>
              <a:endCxn id="122899" idx="0"/>
            </p:cNvCxnSpPr>
            <p:nvPr/>
          </p:nvCxnSpPr>
          <p:spPr bwMode="auto">
            <a:xfrm>
              <a:off x="1179" y="2225"/>
              <a:ext cx="289"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5" name="AutoShape 58"/>
            <p:cNvCxnSpPr>
              <a:cxnSpLocks noChangeShapeType="1"/>
              <a:stCxn id="122897" idx="2"/>
              <a:endCxn id="122898" idx="0"/>
            </p:cNvCxnSpPr>
            <p:nvPr/>
          </p:nvCxnSpPr>
          <p:spPr bwMode="auto">
            <a:xfrm flipH="1">
              <a:off x="912" y="2225"/>
              <a:ext cx="267"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6" name="AutoShape 59"/>
            <p:cNvCxnSpPr>
              <a:cxnSpLocks noChangeShapeType="1"/>
              <a:stCxn id="122899" idx="2"/>
              <a:endCxn id="122900" idx="0"/>
            </p:cNvCxnSpPr>
            <p:nvPr/>
          </p:nvCxnSpPr>
          <p:spPr bwMode="auto">
            <a:xfrm flipH="1">
              <a:off x="1179" y="2558"/>
              <a:ext cx="289"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7" name="AutoShape 60"/>
            <p:cNvCxnSpPr>
              <a:cxnSpLocks noChangeShapeType="1"/>
              <a:stCxn id="122898" idx="2"/>
              <a:endCxn id="122900" idx="0"/>
            </p:cNvCxnSpPr>
            <p:nvPr/>
          </p:nvCxnSpPr>
          <p:spPr bwMode="auto">
            <a:xfrm>
              <a:off x="912" y="2558"/>
              <a:ext cx="267"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8" name="AutoShape 61"/>
            <p:cNvCxnSpPr>
              <a:cxnSpLocks noChangeShapeType="1"/>
              <a:stCxn id="122902" idx="2"/>
              <a:endCxn id="122901" idx="0"/>
            </p:cNvCxnSpPr>
            <p:nvPr/>
          </p:nvCxnSpPr>
          <p:spPr bwMode="auto">
            <a:xfrm>
              <a:off x="1469" y="1788"/>
              <a:ext cx="556" cy="58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09" name="AutoShape 62"/>
            <p:cNvCxnSpPr>
              <a:cxnSpLocks noChangeShapeType="1"/>
              <a:stCxn id="122902" idx="2"/>
              <a:endCxn id="122897" idx="0"/>
            </p:cNvCxnSpPr>
            <p:nvPr/>
          </p:nvCxnSpPr>
          <p:spPr bwMode="auto">
            <a:xfrm flipH="1">
              <a:off x="1179" y="1788"/>
              <a:ext cx="290" cy="24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10" name="AutoShape 63"/>
            <p:cNvCxnSpPr>
              <a:cxnSpLocks noChangeShapeType="1"/>
              <a:stCxn id="122901" idx="2"/>
              <a:endCxn id="122903" idx="0"/>
            </p:cNvCxnSpPr>
            <p:nvPr/>
          </p:nvCxnSpPr>
          <p:spPr bwMode="auto">
            <a:xfrm flipH="1">
              <a:off x="1469" y="2564"/>
              <a:ext cx="556" cy="53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11" name="AutoShape 64"/>
            <p:cNvCxnSpPr>
              <a:cxnSpLocks noChangeShapeType="1"/>
              <a:stCxn id="122900" idx="2"/>
              <a:endCxn id="122903" idx="0"/>
            </p:cNvCxnSpPr>
            <p:nvPr/>
          </p:nvCxnSpPr>
          <p:spPr bwMode="auto">
            <a:xfrm>
              <a:off x="1179" y="2951"/>
              <a:ext cx="290"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2912" name="AutoShape 66"/>
            <p:cNvCxnSpPr>
              <a:cxnSpLocks noChangeShapeType="1"/>
              <a:stCxn id="122903" idx="2"/>
              <a:endCxn id="122902" idx="0"/>
            </p:cNvCxnSpPr>
            <p:nvPr/>
          </p:nvCxnSpPr>
          <p:spPr bwMode="auto">
            <a:xfrm rot="5400000" flipH="1" flipV="1">
              <a:off x="623" y="2441"/>
              <a:ext cx="1694" cy="1"/>
            </a:xfrm>
            <a:prstGeom prst="curvedConnector5">
              <a:avLst>
                <a:gd name="adj1" fmla="val -7968"/>
                <a:gd name="adj2" fmla="val -102600000"/>
                <a:gd name="adj3" fmla="val 107968"/>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30" name="Freeform 68"/>
          <p:cNvSpPr>
            <a:spLocks/>
          </p:cNvSpPr>
          <p:nvPr/>
        </p:nvSpPr>
        <p:spPr bwMode="auto">
          <a:xfrm>
            <a:off x="1422400" y="3063875"/>
            <a:ext cx="852488" cy="2419350"/>
          </a:xfrm>
          <a:custGeom>
            <a:avLst/>
            <a:gdLst>
              <a:gd name="T0" fmla="*/ 2147483647 w 537"/>
              <a:gd name="T1" fmla="*/ 0 h 1524"/>
              <a:gd name="T2" fmla="*/ 2147483647 w 537"/>
              <a:gd name="T3" fmla="*/ 2147483647 h 1524"/>
              <a:gd name="T4" fmla="*/ 2147483647 w 537"/>
              <a:gd name="T5" fmla="*/ 2147483647 h 1524"/>
              <a:gd name="T6" fmla="*/ 2147483647 w 537"/>
              <a:gd name="T7" fmla="*/ 2147483647 h 1524"/>
              <a:gd name="T8" fmla="*/ 2147483647 w 537"/>
              <a:gd name="T9" fmla="*/ 2147483647 h 1524"/>
              <a:gd name="T10" fmla="*/ 0 60000 65536"/>
              <a:gd name="T11" fmla="*/ 0 60000 65536"/>
              <a:gd name="T12" fmla="*/ 0 60000 65536"/>
              <a:gd name="T13" fmla="*/ 0 60000 65536"/>
              <a:gd name="T14" fmla="*/ 0 60000 65536"/>
              <a:gd name="T15" fmla="*/ 0 w 537"/>
              <a:gd name="T16" fmla="*/ 0 h 1524"/>
              <a:gd name="T17" fmla="*/ 537 w 537"/>
              <a:gd name="T18" fmla="*/ 1524 h 1524"/>
            </a:gdLst>
            <a:ahLst/>
            <a:cxnLst>
              <a:cxn ang="T10">
                <a:pos x="T0" y="T1"/>
              </a:cxn>
              <a:cxn ang="T11">
                <a:pos x="T2" y="T3"/>
              </a:cxn>
              <a:cxn ang="T12">
                <a:pos x="T4" y="T5"/>
              </a:cxn>
              <a:cxn ang="T13">
                <a:pos x="T6" y="T7"/>
              </a:cxn>
              <a:cxn ang="T14">
                <a:pos x="T8" y="T9"/>
              </a:cxn>
            </a:cxnLst>
            <a:rect l="T15" t="T16" r="T17" b="T18"/>
            <a:pathLst>
              <a:path w="537" h="1524">
                <a:moveTo>
                  <a:pt x="537" y="0"/>
                </a:moveTo>
                <a:cubicBezTo>
                  <a:pt x="436" y="153"/>
                  <a:pt x="335" y="307"/>
                  <a:pt x="246" y="436"/>
                </a:cubicBezTo>
                <a:cubicBezTo>
                  <a:pt x="157" y="565"/>
                  <a:pt x="8" y="649"/>
                  <a:pt x="4" y="774"/>
                </a:cubicBezTo>
                <a:cubicBezTo>
                  <a:pt x="0" y="899"/>
                  <a:pt x="133" y="1061"/>
                  <a:pt x="222" y="1186"/>
                </a:cubicBezTo>
                <a:cubicBezTo>
                  <a:pt x="311" y="1311"/>
                  <a:pt x="424" y="1417"/>
                  <a:pt x="537" y="1524"/>
                </a:cubicBez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 name="Freeform 71"/>
          <p:cNvSpPr>
            <a:spLocks/>
          </p:cNvSpPr>
          <p:nvPr/>
        </p:nvSpPr>
        <p:spPr bwMode="auto">
          <a:xfrm>
            <a:off x="1844675" y="3063875"/>
            <a:ext cx="468313" cy="2381250"/>
          </a:xfrm>
          <a:custGeom>
            <a:avLst/>
            <a:gdLst>
              <a:gd name="T0" fmla="*/ 2147483647 w 295"/>
              <a:gd name="T1" fmla="*/ 0 h 1500"/>
              <a:gd name="T2" fmla="*/ 0 w 295"/>
              <a:gd name="T3" fmla="*/ 2147483647 h 1500"/>
              <a:gd name="T4" fmla="*/ 2147483647 w 295"/>
              <a:gd name="T5" fmla="*/ 2147483647 h 1500"/>
              <a:gd name="T6" fmla="*/ 2147483647 w 295"/>
              <a:gd name="T7" fmla="*/ 2147483647 h 1500"/>
              <a:gd name="T8" fmla="*/ 2147483647 w 295"/>
              <a:gd name="T9" fmla="*/ 2147483647 h 1500"/>
              <a:gd name="T10" fmla="*/ 0 60000 65536"/>
              <a:gd name="T11" fmla="*/ 0 60000 65536"/>
              <a:gd name="T12" fmla="*/ 0 60000 65536"/>
              <a:gd name="T13" fmla="*/ 0 60000 65536"/>
              <a:gd name="T14" fmla="*/ 0 60000 65536"/>
              <a:gd name="T15" fmla="*/ 0 w 295"/>
              <a:gd name="T16" fmla="*/ 0 h 1500"/>
              <a:gd name="T17" fmla="*/ 295 w 295"/>
              <a:gd name="T18" fmla="*/ 1500 h 1500"/>
            </a:gdLst>
            <a:ahLst/>
            <a:cxnLst>
              <a:cxn ang="T10">
                <a:pos x="T0" y="T1"/>
              </a:cxn>
              <a:cxn ang="T11">
                <a:pos x="T2" y="T3"/>
              </a:cxn>
              <a:cxn ang="T12">
                <a:pos x="T4" y="T5"/>
              </a:cxn>
              <a:cxn ang="T13">
                <a:pos x="T6" y="T7"/>
              </a:cxn>
              <a:cxn ang="T14">
                <a:pos x="T8" y="T9"/>
              </a:cxn>
            </a:cxnLst>
            <a:rect l="T15" t="T16" r="T17" b="T18"/>
            <a:pathLst>
              <a:path w="295" h="1500">
                <a:moveTo>
                  <a:pt x="291" y="0"/>
                </a:moveTo>
                <a:cubicBezTo>
                  <a:pt x="145" y="155"/>
                  <a:pt x="0" y="311"/>
                  <a:pt x="0" y="436"/>
                </a:cubicBezTo>
                <a:cubicBezTo>
                  <a:pt x="0" y="561"/>
                  <a:pt x="287" y="629"/>
                  <a:pt x="291" y="750"/>
                </a:cubicBezTo>
                <a:cubicBezTo>
                  <a:pt x="295" y="871"/>
                  <a:pt x="25" y="1037"/>
                  <a:pt x="25" y="1162"/>
                </a:cubicBezTo>
                <a:cubicBezTo>
                  <a:pt x="25" y="1287"/>
                  <a:pt x="158" y="1393"/>
                  <a:pt x="291" y="1500"/>
                </a:cubicBezTo>
              </a:path>
            </a:pathLst>
          </a:custGeom>
          <a:noFill/>
          <a:ln w="38100">
            <a:solidFill>
              <a:srgbClr val="66FF33"/>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 name="Freeform 72"/>
          <p:cNvSpPr>
            <a:spLocks/>
          </p:cNvSpPr>
          <p:nvPr/>
        </p:nvSpPr>
        <p:spPr bwMode="auto">
          <a:xfrm>
            <a:off x="2344738" y="3063875"/>
            <a:ext cx="884237" cy="2381250"/>
          </a:xfrm>
          <a:custGeom>
            <a:avLst/>
            <a:gdLst>
              <a:gd name="T0" fmla="*/ 0 w 557"/>
              <a:gd name="T1" fmla="*/ 0 h 1500"/>
              <a:gd name="T2" fmla="*/ 2147483647 w 557"/>
              <a:gd name="T3" fmla="*/ 2147483647 h 1500"/>
              <a:gd name="T4" fmla="*/ 0 w 557"/>
              <a:gd name="T5" fmla="*/ 2147483647 h 1500"/>
              <a:gd name="T6" fmla="*/ 0 60000 65536"/>
              <a:gd name="T7" fmla="*/ 0 60000 65536"/>
              <a:gd name="T8" fmla="*/ 0 60000 65536"/>
              <a:gd name="T9" fmla="*/ 0 w 557"/>
              <a:gd name="T10" fmla="*/ 0 h 1500"/>
              <a:gd name="T11" fmla="*/ 557 w 557"/>
              <a:gd name="T12" fmla="*/ 1500 h 1500"/>
            </a:gdLst>
            <a:ahLst/>
            <a:cxnLst>
              <a:cxn ang="T6">
                <a:pos x="T0" y="T1"/>
              </a:cxn>
              <a:cxn ang="T7">
                <a:pos x="T2" y="T3"/>
              </a:cxn>
              <a:cxn ang="T8">
                <a:pos x="T4" y="T5"/>
              </a:cxn>
            </a:cxnLst>
            <a:rect l="T9" t="T10" r="T11" b="T12"/>
            <a:pathLst>
              <a:path w="557" h="1500">
                <a:moveTo>
                  <a:pt x="0" y="0"/>
                </a:moveTo>
                <a:cubicBezTo>
                  <a:pt x="93" y="130"/>
                  <a:pt x="557" y="528"/>
                  <a:pt x="557" y="778"/>
                </a:cubicBezTo>
                <a:cubicBezTo>
                  <a:pt x="557" y="1028"/>
                  <a:pt x="116" y="1350"/>
                  <a:pt x="0" y="1500"/>
                </a:cubicBezTo>
              </a:path>
            </a:pathLst>
          </a:custGeom>
          <a:noFill/>
          <a:ln w="38100">
            <a:solidFill>
              <a:srgbClr val="66FF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3" name="Freeform 84"/>
          <p:cNvSpPr>
            <a:spLocks/>
          </p:cNvSpPr>
          <p:nvPr/>
        </p:nvSpPr>
        <p:spPr bwMode="auto">
          <a:xfrm>
            <a:off x="1922463" y="3103563"/>
            <a:ext cx="468312" cy="2381250"/>
          </a:xfrm>
          <a:custGeom>
            <a:avLst/>
            <a:gdLst>
              <a:gd name="T0" fmla="*/ 2147483647 w 295"/>
              <a:gd name="T1" fmla="*/ 0 h 1500"/>
              <a:gd name="T2" fmla="*/ 0 w 295"/>
              <a:gd name="T3" fmla="*/ 2147483647 h 1500"/>
              <a:gd name="T4" fmla="*/ 2147483647 w 295"/>
              <a:gd name="T5" fmla="*/ 2147483647 h 1500"/>
              <a:gd name="T6" fmla="*/ 2147483647 w 295"/>
              <a:gd name="T7" fmla="*/ 2147483647 h 1500"/>
              <a:gd name="T8" fmla="*/ 2147483647 w 295"/>
              <a:gd name="T9" fmla="*/ 2147483647 h 1500"/>
              <a:gd name="T10" fmla="*/ 0 60000 65536"/>
              <a:gd name="T11" fmla="*/ 0 60000 65536"/>
              <a:gd name="T12" fmla="*/ 0 60000 65536"/>
              <a:gd name="T13" fmla="*/ 0 60000 65536"/>
              <a:gd name="T14" fmla="*/ 0 60000 65536"/>
              <a:gd name="T15" fmla="*/ 0 w 295"/>
              <a:gd name="T16" fmla="*/ 0 h 1500"/>
              <a:gd name="T17" fmla="*/ 295 w 295"/>
              <a:gd name="T18" fmla="*/ 1500 h 1500"/>
            </a:gdLst>
            <a:ahLst/>
            <a:cxnLst>
              <a:cxn ang="T10">
                <a:pos x="T0" y="T1"/>
              </a:cxn>
              <a:cxn ang="T11">
                <a:pos x="T2" y="T3"/>
              </a:cxn>
              <a:cxn ang="T12">
                <a:pos x="T4" y="T5"/>
              </a:cxn>
              <a:cxn ang="T13">
                <a:pos x="T6" y="T7"/>
              </a:cxn>
              <a:cxn ang="T14">
                <a:pos x="T8" y="T9"/>
              </a:cxn>
            </a:cxnLst>
            <a:rect l="T15" t="T16" r="T17" b="T18"/>
            <a:pathLst>
              <a:path w="295" h="1500">
                <a:moveTo>
                  <a:pt x="291" y="0"/>
                </a:moveTo>
                <a:cubicBezTo>
                  <a:pt x="145" y="155"/>
                  <a:pt x="0" y="311"/>
                  <a:pt x="0" y="436"/>
                </a:cubicBezTo>
                <a:cubicBezTo>
                  <a:pt x="0" y="561"/>
                  <a:pt x="287" y="629"/>
                  <a:pt x="291" y="750"/>
                </a:cubicBezTo>
                <a:cubicBezTo>
                  <a:pt x="295" y="871"/>
                  <a:pt x="25" y="1037"/>
                  <a:pt x="25" y="1162"/>
                </a:cubicBezTo>
                <a:cubicBezTo>
                  <a:pt x="25" y="1287"/>
                  <a:pt x="158" y="1393"/>
                  <a:pt x="291" y="1500"/>
                </a:cubicBezTo>
              </a:path>
            </a:pathLst>
          </a:custGeom>
          <a:noFill/>
          <a:ln w="381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2894" name="Line 86"/>
          <p:cNvSpPr>
            <a:spLocks noChangeShapeType="1"/>
          </p:cNvSpPr>
          <p:nvPr/>
        </p:nvSpPr>
        <p:spPr bwMode="auto">
          <a:xfrm>
            <a:off x="2344738" y="2527300"/>
            <a:ext cx="0" cy="34448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2895" name="Line 87"/>
          <p:cNvSpPr>
            <a:spLocks noChangeShapeType="1"/>
          </p:cNvSpPr>
          <p:nvPr/>
        </p:nvSpPr>
        <p:spPr bwMode="auto">
          <a:xfrm>
            <a:off x="2344738" y="5599113"/>
            <a:ext cx="0" cy="34448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2896" name="TextBox 35"/>
          <p:cNvSpPr txBox="1">
            <a:spLocks noChangeArrowheads="1"/>
          </p:cNvSpPr>
          <p:nvPr/>
        </p:nvSpPr>
        <p:spPr bwMode="auto">
          <a:xfrm>
            <a:off x="152400" y="6553200"/>
            <a:ext cx="15446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Tor Aamodt</a:t>
            </a:r>
          </a:p>
        </p:txBody>
      </p:sp>
    </p:spTree>
    <p:extLst>
      <p:ext uri="{BB962C8B-B14F-4D97-AF65-F5344CB8AC3E}">
        <p14:creationId xmlns:p14="http://schemas.microsoft.com/office/powerpoint/2010/main" val="344119844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mph" presetSubtype="1" nodeType="clickEffect">
                                  <p:stCondLst>
                                    <p:cond delay="0"/>
                                  </p:stCondLst>
                                  <p:childTnLst>
                                    <p:set>
                                      <p:cBhvr>
                                        <p:cTn id="12" dur="indefinite"/>
                                        <p:tgtEl>
                                          <p:spTgt spid="30"/>
                                        </p:tgtEl>
                                        <p:attrNameLst>
                                          <p:attrName>stroke.color</p:attrName>
                                        </p:attrNameLst>
                                      </p:cBhvr>
                                      <p:to>
                                        <p:clrVal>
                                          <a:srgbClr val="C0C000"/>
                                        </p:clrVal>
                                      </p:to>
                                    </p:set>
                                    <p:set>
                                      <p:cBhvr>
                                        <p:cTn id="13" dur="indefinite"/>
                                        <p:tgtEl>
                                          <p:spTgt spid="30"/>
                                        </p:tgtEl>
                                        <p:attrNameLst>
                                          <p:attrName>stroke.on</p:attrName>
                                        </p:attrNameLst>
                                      </p:cBhvr>
                                      <p:to>
                                        <p:strVal val="true"/>
                                      </p:to>
                                    </p:set>
                                  </p:childTnLst>
                                </p:cTn>
                              </p:par>
                              <p:par>
                                <p:cTn id="14" presetID="1" presetClass="entr" presetSubtype="0"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7" presetClass="emph" presetSubtype="1" nodeType="clickEffect">
                                  <p:stCondLst>
                                    <p:cond delay="0"/>
                                  </p:stCondLst>
                                  <p:childTnLst>
                                    <p:set>
                                      <p:cBhvr>
                                        <p:cTn id="21" dur="indefinite"/>
                                        <p:tgtEl>
                                          <p:spTgt spid="31"/>
                                        </p:tgtEl>
                                        <p:attrNameLst>
                                          <p:attrName>stroke.color</p:attrName>
                                        </p:attrNameLst>
                                      </p:cBhvr>
                                      <p:to>
                                        <p:clrVal>
                                          <a:srgbClr val="C0C000"/>
                                        </p:clrVal>
                                      </p:to>
                                    </p:set>
                                    <p:set>
                                      <p:cBhvr>
                                        <p:cTn id="22" dur="indefinite"/>
                                        <p:tgtEl>
                                          <p:spTgt spid="31"/>
                                        </p:tgtEl>
                                        <p:attrNameLst>
                                          <p:attrName>stroke.on</p:attrName>
                                        </p:attrNameLst>
                                      </p:cBhvr>
                                      <p:to>
                                        <p:strVal val="tru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mph" presetSubtype="1" nodeType="clickEffect">
                                  <p:stCondLst>
                                    <p:cond delay="0"/>
                                  </p:stCondLst>
                                  <p:childTnLst>
                                    <p:set>
                                      <p:cBhvr>
                                        <p:cTn id="30" dur="indefinite"/>
                                        <p:tgtEl>
                                          <p:spTgt spid="33"/>
                                        </p:tgtEl>
                                        <p:attrNameLst>
                                          <p:attrName>stroke.color</p:attrName>
                                        </p:attrNameLst>
                                      </p:cBhvr>
                                      <p:to>
                                        <p:clrVal>
                                          <a:srgbClr val="C0C000"/>
                                        </p:clrVal>
                                      </p:to>
                                    </p:set>
                                    <p:set>
                                      <p:cBhvr>
                                        <p:cTn id="31" dur="indefinite"/>
                                        <p:tgtEl>
                                          <p:spTgt spid="33"/>
                                        </p:tgtEl>
                                        <p:attrNameLst>
                                          <p:attrName>stroke.on</p:attrName>
                                        </p:attrNameLst>
                                      </p:cBhvr>
                                      <p:to>
                                        <p:strVal val="tru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par>
                                <p:cTn id="40" presetID="7" presetClass="emph" presetSubtype="2" fill="hold" nodeType="withEffect">
                                  <p:stCondLst>
                                    <p:cond delay="0"/>
                                  </p:stCondLst>
                                  <p:childTnLst>
                                    <p:animClr clrSpc="rgb" dir="cw">
                                      <p:cBhvr>
                                        <p:cTn id="41" dur="500" fill="hold"/>
                                        <p:tgtEl>
                                          <p:spTgt spid="32"/>
                                        </p:tgtEl>
                                        <p:attrNameLst>
                                          <p:attrName>stroke.color</p:attrName>
                                        </p:attrNameLst>
                                      </p:cBhvr>
                                      <p:to>
                                        <a:srgbClr val="66FFFF"/>
                                      </p:to>
                                    </p:animClr>
                                    <p:set>
                                      <p:cBhvr>
                                        <p:cTn id="42" dur="500" fill="hold"/>
                                        <p:tgtEl>
                                          <p:spTgt spid="32"/>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31"/>
                                        </p:tgtEl>
                                        <p:attrNameLst>
                                          <p:attrName>stroke.color</p:attrName>
                                        </p:attrNameLst>
                                      </p:cBhvr>
                                      <p:to>
                                        <p:clrVal>
                                          <a:srgbClr val="FF6600"/>
                                        </p:clrVal>
                                      </p:to>
                                    </p:set>
                                    <p:set>
                                      <p:cBhvr>
                                        <p:cTn id="45" dur="indefinite"/>
                                        <p:tgtEl>
                                          <p:spTgt spid="31"/>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30"/>
                                        </p:tgtEl>
                                        <p:attrNameLst>
                                          <p:attrName>stroke.color</p:attrName>
                                        </p:attrNameLst>
                                      </p:cBhvr>
                                      <p:to>
                                        <p:clrVal>
                                          <a:srgbClr val="00FF00"/>
                                        </p:clrVal>
                                      </p:to>
                                    </p:set>
                                    <p:set>
                                      <p:cBhvr>
                                        <p:cTn id="48" dur="indefinite"/>
                                        <p:tgtEl>
                                          <p:spTgt spid="30"/>
                                        </p:tgtEl>
                                        <p:attrNameLst>
                                          <p:attrName>stroke.on</p:attrName>
                                        </p:attrNameLst>
                                      </p:cBhvr>
                                      <p:to>
                                        <p:strVal val="true"/>
                                      </p:to>
                                    </p:set>
                                  </p:childTnLst>
                                </p:cTn>
                              </p:par>
                              <p:par>
                                <p:cTn id="49" presetID="7" presetClass="emph" presetSubtype="1" nodeType="withEffect">
                                  <p:stCondLst>
                                    <p:cond delay="0"/>
                                  </p:stCondLst>
                                  <p:childTnLst>
                                    <p:set>
                                      <p:cBhvr>
                                        <p:cTn id="50" dur="indefinite"/>
                                        <p:tgtEl>
                                          <p:spTgt spid="33"/>
                                        </p:tgtEl>
                                        <p:attrNameLst>
                                          <p:attrName>stroke.color</p:attrName>
                                        </p:attrNameLst>
                                      </p:cBhvr>
                                      <p:to>
                                        <p:clrVal>
                                          <a:srgbClr val="00FF00"/>
                                        </p:clrVal>
                                      </p:to>
                                    </p:set>
                                    <p:set>
                                      <p:cBhvr>
                                        <p:cTn id="51" dur="indefinite"/>
                                        <p:tgtEl>
                                          <p:spTgt spid="3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30" grpId="0" animBg="1"/>
      <p:bldP spid="31" grpId="0" animBg="1"/>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Garamond" charset="0"/>
              </a:rPr>
              <a:t>Control Flow Problem in GPUs/SIMD</a:t>
            </a:r>
          </a:p>
        </p:txBody>
      </p:sp>
      <p:sp>
        <p:nvSpPr>
          <p:cNvPr id="123906" name="Content Placeholder 2"/>
          <p:cNvSpPr>
            <a:spLocks noGrp="1"/>
          </p:cNvSpPr>
          <p:nvPr>
            <p:ph idx="1"/>
          </p:nvPr>
        </p:nvSpPr>
        <p:spPr>
          <a:xfrm>
            <a:off x="228600" y="996950"/>
            <a:ext cx="3962400" cy="5194300"/>
          </a:xfrm>
        </p:spPr>
        <p:txBody>
          <a:bodyPr/>
          <a:lstStyle/>
          <a:p>
            <a:r>
              <a:rPr lang="en-US" sz="2600">
                <a:latin typeface="Tahoma" charset="0"/>
              </a:rPr>
              <a:t>GPU uses SIMD pipeline to save area on control logic.</a:t>
            </a:r>
          </a:p>
          <a:p>
            <a:pPr lvl="1"/>
            <a:r>
              <a:rPr lang="en-US">
                <a:latin typeface="Tahoma" charset="0"/>
                <a:ea typeface="ＭＳ Ｐゴシック" charset="0"/>
              </a:rPr>
              <a:t>Group scalar threads into warps</a:t>
            </a:r>
          </a:p>
          <a:p>
            <a:endParaRPr lang="en-US" sz="2600" i="1" u="sng">
              <a:latin typeface="Tahoma" charset="0"/>
            </a:endParaRPr>
          </a:p>
          <a:p>
            <a:r>
              <a:rPr lang="en-US" sz="2600">
                <a:latin typeface="Tahoma" charset="0"/>
              </a:rPr>
              <a:t>Branch divergence occurs when threads inside warps branch to different execution paths.</a:t>
            </a:r>
          </a:p>
          <a:p>
            <a:endParaRPr lang="en-US">
              <a:latin typeface="Tahoma" charset="0"/>
            </a:endParaRPr>
          </a:p>
        </p:txBody>
      </p:sp>
      <p:sp>
        <p:nvSpPr>
          <p:cNvPr id="1239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63C67B49-6B0D-8340-A8DC-E9CEB9B7570D}" type="slidenum">
              <a:rPr lang="en-US" sz="1600">
                <a:latin typeface="Garamond" charset="0"/>
              </a:rPr>
              <a:pPr eaLnBrk="1" hangingPunct="1"/>
              <a:t>21</a:t>
            </a:fld>
            <a:endParaRPr lang="en-US" sz="1600">
              <a:latin typeface="Garamond" charset="0"/>
            </a:endParaRPr>
          </a:p>
        </p:txBody>
      </p:sp>
      <p:grpSp>
        <p:nvGrpSpPr>
          <p:cNvPr id="2" name="Group 94"/>
          <p:cNvGrpSpPr>
            <a:grpSpLocks/>
          </p:cNvGrpSpPr>
          <p:nvPr/>
        </p:nvGrpSpPr>
        <p:grpSpPr bwMode="auto">
          <a:xfrm>
            <a:off x="6262688" y="1776413"/>
            <a:ext cx="2265362" cy="576262"/>
            <a:chOff x="3944" y="1361"/>
            <a:chExt cx="1427" cy="363"/>
          </a:xfrm>
        </p:grpSpPr>
        <p:sp>
          <p:nvSpPr>
            <p:cNvPr id="123962" name="Rectangle 12"/>
            <p:cNvSpPr>
              <a:spLocks noChangeArrowheads="1"/>
            </p:cNvSpPr>
            <p:nvPr/>
          </p:nvSpPr>
          <p:spPr bwMode="auto">
            <a:xfrm>
              <a:off x="3944" y="1361"/>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63" name="Line 4"/>
            <p:cNvSpPr>
              <a:spLocks noChangeShapeType="1"/>
            </p:cNvSpPr>
            <p:nvPr/>
          </p:nvSpPr>
          <p:spPr bwMode="auto">
            <a:xfrm>
              <a:off x="4065"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4" name="Line 5"/>
            <p:cNvSpPr>
              <a:spLocks noChangeShapeType="1"/>
            </p:cNvSpPr>
            <p:nvPr/>
          </p:nvSpPr>
          <p:spPr bwMode="auto">
            <a:xfrm>
              <a:off x="4234"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5" name="Line 6"/>
            <p:cNvSpPr>
              <a:spLocks noChangeShapeType="1"/>
            </p:cNvSpPr>
            <p:nvPr/>
          </p:nvSpPr>
          <p:spPr bwMode="auto">
            <a:xfrm>
              <a:off x="4404"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6" name="Line 7"/>
            <p:cNvSpPr>
              <a:spLocks noChangeShapeType="1"/>
            </p:cNvSpPr>
            <p:nvPr/>
          </p:nvSpPr>
          <p:spPr bwMode="auto">
            <a:xfrm>
              <a:off x="4573"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7" name="Line 8"/>
            <p:cNvSpPr>
              <a:spLocks noChangeShapeType="1"/>
            </p:cNvSpPr>
            <p:nvPr/>
          </p:nvSpPr>
          <p:spPr bwMode="auto">
            <a:xfrm>
              <a:off x="4742"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8" name="Line 9"/>
            <p:cNvSpPr>
              <a:spLocks noChangeShapeType="1"/>
            </p:cNvSpPr>
            <p:nvPr/>
          </p:nvSpPr>
          <p:spPr bwMode="auto">
            <a:xfrm>
              <a:off x="4911"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9" name="Line 10"/>
            <p:cNvSpPr>
              <a:spLocks noChangeShapeType="1"/>
            </p:cNvSpPr>
            <p:nvPr/>
          </p:nvSpPr>
          <p:spPr bwMode="auto">
            <a:xfrm>
              <a:off x="5081"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70" name="Line 11"/>
            <p:cNvSpPr>
              <a:spLocks noChangeShapeType="1"/>
            </p:cNvSpPr>
            <p:nvPr/>
          </p:nvSpPr>
          <p:spPr bwMode="auto">
            <a:xfrm>
              <a:off x="5250" y="1410"/>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3" name="Group 95"/>
          <p:cNvGrpSpPr>
            <a:grpSpLocks/>
          </p:cNvGrpSpPr>
          <p:nvPr/>
        </p:nvGrpSpPr>
        <p:grpSpPr bwMode="auto">
          <a:xfrm>
            <a:off x="6262688" y="2468563"/>
            <a:ext cx="2265362" cy="576262"/>
            <a:chOff x="3944" y="1797"/>
            <a:chExt cx="1427" cy="363"/>
          </a:xfrm>
        </p:grpSpPr>
        <p:sp>
          <p:nvSpPr>
            <p:cNvPr id="123953" name="Rectangle 13"/>
            <p:cNvSpPr>
              <a:spLocks noChangeArrowheads="1"/>
            </p:cNvSpPr>
            <p:nvPr/>
          </p:nvSpPr>
          <p:spPr bwMode="auto">
            <a:xfrm>
              <a:off x="3944" y="1797"/>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54" name="Line 14"/>
            <p:cNvSpPr>
              <a:spLocks noChangeShapeType="1"/>
            </p:cNvSpPr>
            <p:nvPr/>
          </p:nvSpPr>
          <p:spPr bwMode="auto">
            <a:xfrm>
              <a:off x="4065"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5" name="Line 15"/>
            <p:cNvSpPr>
              <a:spLocks noChangeShapeType="1"/>
            </p:cNvSpPr>
            <p:nvPr/>
          </p:nvSpPr>
          <p:spPr bwMode="auto">
            <a:xfrm>
              <a:off x="4234"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6" name="Line 16"/>
            <p:cNvSpPr>
              <a:spLocks noChangeShapeType="1"/>
            </p:cNvSpPr>
            <p:nvPr/>
          </p:nvSpPr>
          <p:spPr bwMode="auto">
            <a:xfrm>
              <a:off x="4404"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7" name="Line 17"/>
            <p:cNvSpPr>
              <a:spLocks noChangeShapeType="1"/>
            </p:cNvSpPr>
            <p:nvPr/>
          </p:nvSpPr>
          <p:spPr bwMode="auto">
            <a:xfrm>
              <a:off x="4573"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8" name="Line 18"/>
            <p:cNvSpPr>
              <a:spLocks noChangeShapeType="1"/>
            </p:cNvSpPr>
            <p:nvPr/>
          </p:nvSpPr>
          <p:spPr bwMode="auto">
            <a:xfrm>
              <a:off x="4742"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9" name="Line 19"/>
            <p:cNvSpPr>
              <a:spLocks noChangeShapeType="1"/>
            </p:cNvSpPr>
            <p:nvPr/>
          </p:nvSpPr>
          <p:spPr bwMode="auto">
            <a:xfrm>
              <a:off x="4911"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0" name="Line 20"/>
            <p:cNvSpPr>
              <a:spLocks noChangeShapeType="1"/>
            </p:cNvSpPr>
            <p:nvPr/>
          </p:nvSpPr>
          <p:spPr bwMode="auto">
            <a:xfrm>
              <a:off x="5081"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61" name="Line 21"/>
            <p:cNvSpPr>
              <a:spLocks noChangeShapeType="1"/>
            </p:cNvSpPr>
            <p:nvPr/>
          </p:nvSpPr>
          <p:spPr bwMode="auto">
            <a:xfrm>
              <a:off x="5250" y="1846"/>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4" name="Group 96"/>
          <p:cNvGrpSpPr>
            <a:grpSpLocks/>
          </p:cNvGrpSpPr>
          <p:nvPr/>
        </p:nvGrpSpPr>
        <p:grpSpPr bwMode="auto">
          <a:xfrm>
            <a:off x="6262688" y="3159125"/>
            <a:ext cx="2265362" cy="576263"/>
            <a:chOff x="3944" y="2232"/>
            <a:chExt cx="1427" cy="363"/>
          </a:xfrm>
        </p:grpSpPr>
        <p:sp>
          <p:nvSpPr>
            <p:cNvPr id="123948" name="Rectangle 31"/>
            <p:cNvSpPr>
              <a:spLocks noChangeArrowheads="1"/>
            </p:cNvSpPr>
            <p:nvPr/>
          </p:nvSpPr>
          <p:spPr bwMode="auto">
            <a:xfrm>
              <a:off x="3944" y="2232"/>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49" name="Line 32"/>
            <p:cNvSpPr>
              <a:spLocks noChangeShapeType="1"/>
            </p:cNvSpPr>
            <p:nvPr/>
          </p:nvSpPr>
          <p:spPr bwMode="auto">
            <a:xfrm>
              <a:off x="4065"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0" name="Line 34"/>
            <p:cNvSpPr>
              <a:spLocks noChangeShapeType="1"/>
            </p:cNvSpPr>
            <p:nvPr/>
          </p:nvSpPr>
          <p:spPr bwMode="auto">
            <a:xfrm>
              <a:off x="4404"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1" name="Line 35"/>
            <p:cNvSpPr>
              <a:spLocks noChangeShapeType="1"/>
            </p:cNvSpPr>
            <p:nvPr/>
          </p:nvSpPr>
          <p:spPr bwMode="auto">
            <a:xfrm>
              <a:off x="4573"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52" name="Line 39"/>
            <p:cNvSpPr>
              <a:spLocks noChangeShapeType="1"/>
            </p:cNvSpPr>
            <p:nvPr/>
          </p:nvSpPr>
          <p:spPr bwMode="auto">
            <a:xfrm>
              <a:off x="5250" y="2281"/>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5" name="Group 97"/>
          <p:cNvGrpSpPr>
            <a:grpSpLocks/>
          </p:cNvGrpSpPr>
          <p:nvPr/>
        </p:nvGrpSpPr>
        <p:grpSpPr bwMode="auto">
          <a:xfrm>
            <a:off x="6262688" y="3851275"/>
            <a:ext cx="2265362" cy="576263"/>
            <a:chOff x="3944" y="2668"/>
            <a:chExt cx="1427" cy="363"/>
          </a:xfrm>
        </p:grpSpPr>
        <p:sp>
          <p:nvSpPr>
            <p:cNvPr id="123943" name="Rectangle 40"/>
            <p:cNvSpPr>
              <a:spLocks noChangeArrowheads="1"/>
            </p:cNvSpPr>
            <p:nvPr/>
          </p:nvSpPr>
          <p:spPr bwMode="auto">
            <a:xfrm>
              <a:off x="3944" y="2668"/>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44" name="Line 42"/>
            <p:cNvSpPr>
              <a:spLocks noChangeShapeType="1"/>
            </p:cNvSpPr>
            <p:nvPr/>
          </p:nvSpPr>
          <p:spPr bwMode="auto">
            <a:xfrm>
              <a:off x="4234"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5" name="Line 45"/>
            <p:cNvSpPr>
              <a:spLocks noChangeShapeType="1"/>
            </p:cNvSpPr>
            <p:nvPr/>
          </p:nvSpPr>
          <p:spPr bwMode="auto">
            <a:xfrm>
              <a:off x="4742"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6" name="Line 46"/>
            <p:cNvSpPr>
              <a:spLocks noChangeShapeType="1"/>
            </p:cNvSpPr>
            <p:nvPr/>
          </p:nvSpPr>
          <p:spPr bwMode="auto">
            <a:xfrm>
              <a:off x="4911"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7" name="Line 47"/>
            <p:cNvSpPr>
              <a:spLocks noChangeShapeType="1"/>
            </p:cNvSpPr>
            <p:nvPr/>
          </p:nvSpPr>
          <p:spPr bwMode="auto">
            <a:xfrm>
              <a:off x="5081" y="2717"/>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6" name="Group 98"/>
          <p:cNvGrpSpPr>
            <a:grpSpLocks/>
          </p:cNvGrpSpPr>
          <p:nvPr/>
        </p:nvGrpSpPr>
        <p:grpSpPr bwMode="auto">
          <a:xfrm>
            <a:off x="6262688" y="4541838"/>
            <a:ext cx="2265362" cy="576262"/>
            <a:chOff x="3944" y="3103"/>
            <a:chExt cx="1427" cy="363"/>
          </a:xfrm>
        </p:grpSpPr>
        <p:sp>
          <p:nvSpPr>
            <p:cNvPr id="123934" name="Rectangle 49"/>
            <p:cNvSpPr>
              <a:spLocks noChangeArrowheads="1"/>
            </p:cNvSpPr>
            <p:nvPr/>
          </p:nvSpPr>
          <p:spPr bwMode="auto">
            <a:xfrm>
              <a:off x="3944" y="3103"/>
              <a:ext cx="1427" cy="3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23935" name="Line 50"/>
            <p:cNvSpPr>
              <a:spLocks noChangeShapeType="1"/>
            </p:cNvSpPr>
            <p:nvPr/>
          </p:nvSpPr>
          <p:spPr bwMode="auto">
            <a:xfrm>
              <a:off x="4065"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6" name="Line 51"/>
            <p:cNvSpPr>
              <a:spLocks noChangeShapeType="1"/>
            </p:cNvSpPr>
            <p:nvPr/>
          </p:nvSpPr>
          <p:spPr bwMode="auto">
            <a:xfrm>
              <a:off x="4234"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7" name="Line 52"/>
            <p:cNvSpPr>
              <a:spLocks noChangeShapeType="1"/>
            </p:cNvSpPr>
            <p:nvPr/>
          </p:nvSpPr>
          <p:spPr bwMode="auto">
            <a:xfrm>
              <a:off x="4404"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8" name="Line 53"/>
            <p:cNvSpPr>
              <a:spLocks noChangeShapeType="1"/>
            </p:cNvSpPr>
            <p:nvPr/>
          </p:nvSpPr>
          <p:spPr bwMode="auto">
            <a:xfrm>
              <a:off x="4573"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39" name="Line 54"/>
            <p:cNvSpPr>
              <a:spLocks noChangeShapeType="1"/>
            </p:cNvSpPr>
            <p:nvPr/>
          </p:nvSpPr>
          <p:spPr bwMode="auto">
            <a:xfrm>
              <a:off x="4742"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0" name="Line 55"/>
            <p:cNvSpPr>
              <a:spLocks noChangeShapeType="1"/>
            </p:cNvSpPr>
            <p:nvPr/>
          </p:nvSpPr>
          <p:spPr bwMode="auto">
            <a:xfrm>
              <a:off x="4911"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1" name="Line 56"/>
            <p:cNvSpPr>
              <a:spLocks noChangeShapeType="1"/>
            </p:cNvSpPr>
            <p:nvPr/>
          </p:nvSpPr>
          <p:spPr bwMode="auto">
            <a:xfrm>
              <a:off x="5081"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942" name="Line 57"/>
            <p:cNvSpPr>
              <a:spLocks noChangeShapeType="1"/>
            </p:cNvSpPr>
            <p:nvPr/>
          </p:nvSpPr>
          <p:spPr bwMode="auto">
            <a:xfrm>
              <a:off x="5250" y="3152"/>
              <a:ext cx="0" cy="266"/>
            </a:xfrm>
            <a:prstGeom prst="line">
              <a:avLst/>
            </a:prstGeom>
            <a:noFill/>
            <a:ln w="38100">
              <a:solidFill>
                <a:srgbClr val="0033CC"/>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48" name="Rectangle 58"/>
          <p:cNvSpPr>
            <a:spLocks noChangeArrowheads="1"/>
          </p:cNvSpPr>
          <p:nvPr/>
        </p:nvSpPr>
        <p:spPr bwMode="auto">
          <a:xfrm>
            <a:off x="6186488" y="3121025"/>
            <a:ext cx="2419350" cy="13446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23914" name="Group 79"/>
          <p:cNvGrpSpPr>
            <a:grpSpLocks/>
          </p:cNvGrpSpPr>
          <p:nvPr/>
        </p:nvGrpSpPr>
        <p:grpSpPr bwMode="auto">
          <a:xfrm>
            <a:off x="4765675" y="1892300"/>
            <a:ext cx="1343025" cy="3073400"/>
            <a:chOff x="3001" y="1193"/>
            <a:chExt cx="846" cy="1936"/>
          </a:xfrm>
        </p:grpSpPr>
        <p:sp>
          <p:nvSpPr>
            <p:cNvPr id="123924" name="Rectangle 59"/>
            <p:cNvSpPr>
              <a:spLocks noChangeArrowheads="1"/>
            </p:cNvSpPr>
            <p:nvPr/>
          </p:nvSpPr>
          <p:spPr bwMode="auto">
            <a:xfrm>
              <a:off x="3170" y="1193"/>
              <a:ext cx="508" cy="194"/>
            </a:xfrm>
            <a:prstGeom prst="rect">
              <a:avLst/>
            </a:prstGeom>
            <a:solidFill>
              <a:srgbClr val="CCCCFF"/>
            </a:solidFill>
            <a:ln w="28575">
              <a:solidFill>
                <a:schemeClr val="tx1"/>
              </a:solidFill>
              <a:miter lim="800000"/>
              <a:headEnd/>
              <a:tailEnd/>
            </a:ln>
          </p:spPr>
          <p:txBody>
            <a:bodyPr wrap="none" anchor="ctr"/>
            <a:lstStyle/>
            <a:p>
              <a:endParaRPr lang="en-US"/>
            </a:p>
          </p:txBody>
        </p:sp>
        <p:sp>
          <p:nvSpPr>
            <p:cNvPr id="123925" name="Rectangle 64"/>
            <p:cNvSpPr>
              <a:spLocks noChangeArrowheads="1"/>
            </p:cNvSpPr>
            <p:nvPr/>
          </p:nvSpPr>
          <p:spPr bwMode="auto">
            <a:xfrm>
              <a:off x="3170" y="1629"/>
              <a:ext cx="508" cy="194"/>
            </a:xfrm>
            <a:prstGeom prst="rect">
              <a:avLst/>
            </a:prstGeom>
            <a:solidFill>
              <a:srgbClr val="CCCCFF"/>
            </a:solidFill>
            <a:ln w="28575">
              <a:solidFill>
                <a:schemeClr val="tx1"/>
              </a:solidFill>
              <a:miter lim="800000"/>
              <a:headEnd/>
              <a:tailEnd/>
            </a:ln>
          </p:spPr>
          <p:txBody>
            <a:bodyPr wrap="none" anchor="ctr"/>
            <a:lstStyle/>
            <a:p>
              <a:pPr algn="ctr"/>
              <a:r>
                <a:rPr lang="en-US"/>
                <a:t>Branch</a:t>
              </a:r>
            </a:p>
          </p:txBody>
        </p:sp>
        <p:sp>
          <p:nvSpPr>
            <p:cNvPr id="123926" name="Rectangle 65"/>
            <p:cNvSpPr>
              <a:spLocks noChangeArrowheads="1"/>
            </p:cNvSpPr>
            <p:nvPr/>
          </p:nvSpPr>
          <p:spPr bwMode="auto">
            <a:xfrm>
              <a:off x="3339" y="2064"/>
              <a:ext cx="508" cy="194"/>
            </a:xfrm>
            <a:prstGeom prst="rect">
              <a:avLst/>
            </a:prstGeom>
            <a:solidFill>
              <a:srgbClr val="CCCCFF"/>
            </a:solidFill>
            <a:ln w="28575">
              <a:solidFill>
                <a:schemeClr val="tx1"/>
              </a:solidFill>
              <a:miter lim="800000"/>
              <a:headEnd/>
              <a:tailEnd/>
            </a:ln>
          </p:spPr>
          <p:txBody>
            <a:bodyPr wrap="none" anchor="ctr"/>
            <a:lstStyle/>
            <a:p>
              <a:pPr algn="ctr"/>
              <a:r>
                <a:rPr lang="en-US"/>
                <a:t>Path A</a:t>
              </a:r>
            </a:p>
          </p:txBody>
        </p:sp>
        <p:sp>
          <p:nvSpPr>
            <p:cNvPr id="123927" name="Rectangle 66"/>
            <p:cNvSpPr>
              <a:spLocks noChangeArrowheads="1"/>
            </p:cNvSpPr>
            <p:nvPr/>
          </p:nvSpPr>
          <p:spPr bwMode="auto">
            <a:xfrm>
              <a:off x="3001" y="2499"/>
              <a:ext cx="508" cy="194"/>
            </a:xfrm>
            <a:prstGeom prst="rect">
              <a:avLst/>
            </a:prstGeom>
            <a:solidFill>
              <a:srgbClr val="CCCCFF"/>
            </a:solidFill>
            <a:ln w="28575">
              <a:solidFill>
                <a:schemeClr val="tx1"/>
              </a:solidFill>
              <a:miter lim="800000"/>
              <a:headEnd/>
              <a:tailEnd/>
            </a:ln>
          </p:spPr>
          <p:txBody>
            <a:bodyPr wrap="none" anchor="ctr"/>
            <a:lstStyle/>
            <a:p>
              <a:pPr algn="ctr"/>
              <a:r>
                <a:rPr lang="en-US"/>
                <a:t>Path B</a:t>
              </a:r>
            </a:p>
          </p:txBody>
        </p:sp>
        <p:sp>
          <p:nvSpPr>
            <p:cNvPr id="123928" name="Rectangle 67"/>
            <p:cNvSpPr>
              <a:spLocks noChangeArrowheads="1"/>
            </p:cNvSpPr>
            <p:nvPr/>
          </p:nvSpPr>
          <p:spPr bwMode="auto">
            <a:xfrm>
              <a:off x="3170" y="2935"/>
              <a:ext cx="508" cy="194"/>
            </a:xfrm>
            <a:prstGeom prst="rect">
              <a:avLst/>
            </a:prstGeom>
            <a:solidFill>
              <a:srgbClr val="CCCCFF"/>
            </a:solidFill>
            <a:ln w="28575">
              <a:solidFill>
                <a:schemeClr val="tx1"/>
              </a:solidFill>
              <a:miter lim="800000"/>
              <a:headEnd/>
              <a:tailEnd/>
            </a:ln>
          </p:spPr>
          <p:txBody>
            <a:bodyPr wrap="none" anchor="ctr"/>
            <a:lstStyle/>
            <a:p>
              <a:endParaRPr lang="en-US"/>
            </a:p>
          </p:txBody>
        </p:sp>
        <p:cxnSp>
          <p:nvCxnSpPr>
            <p:cNvPr id="123929" name="AutoShape 68"/>
            <p:cNvCxnSpPr>
              <a:cxnSpLocks noChangeShapeType="1"/>
              <a:stCxn id="123924" idx="2"/>
              <a:endCxn id="123925" idx="0"/>
            </p:cNvCxnSpPr>
            <p:nvPr/>
          </p:nvCxnSpPr>
          <p:spPr bwMode="auto">
            <a:xfrm rot="5400000">
              <a:off x="3312" y="1508"/>
              <a:ext cx="224" cy="0"/>
            </a:xfrm>
            <a:prstGeom prst="straightConnector1">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0" name="AutoShape 75"/>
            <p:cNvCxnSpPr>
              <a:cxnSpLocks noChangeShapeType="1"/>
              <a:stCxn id="123925" idx="2"/>
              <a:endCxn id="123927" idx="0"/>
            </p:cNvCxnSpPr>
            <p:nvPr/>
          </p:nvCxnSpPr>
          <p:spPr bwMode="auto">
            <a:xfrm rot="5400000">
              <a:off x="3011" y="2076"/>
              <a:ext cx="658" cy="169"/>
            </a:xfrm>
            <a:prstGeom prst="curvedConnector3">
              <a:avLst>
                <a:gd name="adj1" fmla="val 2006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1" name="AutoShape 76"/>
            <p:cNvCxnSpPr>
              <a:cxnSpLocks noChangeShapeType="1"/>
              <a:stCxn id="123925" idx="2"/>
              <a:endCxn id="123926" idx="0"/>
            </p:cNvCxnSpPr>
            <p:nvPr/>
          </p:nvCxnSpPr>
          <p:spPr bwMode="auto">
            <a:xfrm rot="16200000" flipH="1">
              <a:off x="3397" y="1859"/>
              <a:ext cx="223" cy="169"/>
            </a:xfrm>
            <a:prstGeom prst="curvedConnector3">
              <a:avLst>
                <a:gd name="adj1" fmla="val 49778"/>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2" name="AutoShape 77"/>
            <p:cNvCxnSpPr>
              <a:cxnSpLocks noChangeShapeType="1"/>
              <a:stCxn id="123926" idx="2"/>
              <a:endCxn id="123928" idx="0"/>
            </p:cNvCxnSpPr>
            <p:nvPr/>
          </p:nvCxnSpPr>
          <p:spPr bwMode="auto">
            <a:xfrm rot="5400000">
              <a:off x="3179" y="2512"/>
              <a:ext cx="659" cy="169"/>
            </a:xfrm>
            <a:prstGeom prst="curvedConnector3">
              <a:avLst>
                <a:gd name="adj1" fmla="val 82852"/>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3933" name="AutoShape 78"/>
            <p:cNvCxnSpPr>
              <a:cxnSpLocks noChangeShapeType="1"/>
              <a:stCxn id="123927" idx="2"/>
              <a:endCxn id="123928" idx="0"/>
            </p:cNvCxnSpPr>
            <p:nvPr/>
          </p:nvCxnSpPr>
          <p:spPr bwMode="auto">
            <a:xfrm rot="16200000" flipH="1">
              <a:off x="3228" y="2729"/>
              <a:ext cx="224" cy="169"/>
            </a:xfrm>
            <a:prstGeom prst="curvedConnector3">
              <a:avLst>
                <a:gd name="adj1" fmla="val 50000"/>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cxnSp>
      </p:grpSp>
      <p:sp>
        <p:nvSpPr>
          <p:cNvPr id="60" name="Rectangle 84"/>
          <p:cNvSpPr>
            <a:spLocks noChangeArrowheads="1"/>
          </p:cNvSpPr>
          <p:nvPr/>
        </p:nvSpPr>
        <p:spPr bwMode="auto">
          <a:xfrm>
            <a:off x="5033963" y="1892300"/>
            <a:ext cx="806450" cy="307975"/>
          </a:xfrm>
          <a:prstGeom prst="rect">
            <a:avLst/>
          </a:prstGeom>
          <a:solidFill>
            <a:srgbClr val="FF6699"/>
          </a:solidFill>
          <a:ln w="28575">
            <a:solidFill>
              <a:schemeClr val="tx1"/>
            </a:solidFill>
            <a:miter lim="800000"/>
            <a:headEnd/>
            <a:tailEnd/>
          </a:ln>
        </p:spPr>
        <p:txBody>
          <a:bodyPr wrap="none" anchor="ctr"/>
          <a:lstStyle/>
          <a:p>
            <a:endParaRPr lang="en-US"/>
          </a:p>
        </p:txBody>
      </p:sp>
      <p:sp>
        <p:nvSpPr>
          <p:cNvPr id="61" name="Rectangle 85"/>
          <p:cNvSpPr>
            <a:spLocks noChangeArrowheads="1"/>
          </p:cNvSpPr>
          <p:nvPr/>
        </p:nvSpPr>
        <p:spPr bwMode="auto">
          <a:xfrm>
            <a:off x="5033963" y="2584450"/>
            <a:ext cx="806450" cy="307975"/>
          </a:xfrm>
          <a:prstGeom prst="rect">
            <a:avLst/>
          </a:prstGeom>
          <a:solidFill>
            <a:srgbClr val="FF6699"/>
          </a:solidFill>
          <a:ln w="28575">
            <a:solidFill>
              <a:schemeClr val="tx1"/>
            </a:solidFill>
            <a:miter lim="800000"/>
            <a:headEnd/>
            <a:tailEnd/>
          </a:ln>
        </p:spPr>
        <p:txBody>
          <a:bodyPr wrap="none" anchor="ctr"/>
          <a:lstStyle/>
          <a:p>
            <a:pPr algn="ctr"/>
            <a:r>
              <a:rPr lang="en-US"/>
              <a:t>Branch</a:t>
            </a:r>
          </a:p>
        </p:txBody>
      </p:sp>
      <p:sp>
        <p:nvSpPr>
          <p:cNvPr id="62" name="Rectangle 86"/>
          <p:cNvSpPr>
            <a:spLocks noChangeArrowheads="1"/>
          </p:cNvSpPr>
          <p:nvPr/>
        </p:nvSpPr>
        <p:spPr bwMode="auto">
          <a:xfrm>
            <a:off x="5302250" y="3275013"/>
            <a:ext cx="806450" cy="307975"/>
          </a:xfrm>
          <a:prstGeom prst="rect">
            <a:avLst/>
          </a:prstGeom>
          <a:solidFill>
            <a:srgbClr val="FF6699"/>
          </a:solidFill>
          <a:ln w="28575">
            <a:solidFill>
              <a:schemeClr val="tx1"/>
            </a:solidFill>
            <a:miter lim="800000"/>
            <a:headEnd/>
            <a:tailEnd/>
          </a:ln>
        </p:spPr>
        <p:txBody>
          <a:bodyPr wrap="none" anchor="ctr"/>
          <a:lstStyle/>
          <a:p>
            <a:pPr algn="ctr"/>
            <a:r>
              <a:rPr lang="en-US"/>
              <a:t>Path A</a:t>
            </a:r>
          </a:p>
        </p:txBody>
      </p:sp>
      <p:sp>
        <p:nvSpPr>
          <p:cNvPr id="63" name="Rectangle 87"/>
          <p:cNvSpPr>
            <a:spLocks noChangeArrowheads="1"/>
          </p:cNvSpPr>
          <p:nvPr/>
        </p:nvSpPr>
        <p:spPr bwMode="auto">
          <a:xfrm>
            <a:off x="4765675" y="3965575"/>
            <a:ext cx="806450" cy="307975"/>
          </a:xfrm>
          <a:prstGeom prst="rect">
            <a:avLst/>
          </a:prstGeom>
          <a:solidFill>
            <a:srgbClr val="FF6699"/>
          </a:solidFill>
          <a:ln w="28575">
            <a:solidFill>
              <a:schemeClr val="tx1"/>
            </a:solidFill>
            <a:miter lim="800000"/>
            <a:headEnd/>
            <a:tailEnd/>
          </a:ln>
        </p:spPr>
        <p:txBody>
          <a:bodyPr wrap="none" anchor="ctr"/>
          <a:lstStyle/>
          <a:p>
            <a:pPr algn="ctr"/>
            <a:r>
              <a:rPr lang="en-US"/>
              <a:t>Path B</a:t>
            </a:r>
          </a:p>
        </p:txBody>
      </p:sp>
      <p:sp>
        <p:nvSpPr>
          <p:cNvPr id="64" name="Rectangle 88"/>
          <p:cNvSpPr>
            <a:spLocks noChangeArrowheads="1"/>
          </p:cNvSpPr>
          <p:nvPr/>
        </p:nvSpPr>
        <p:spPr bwMode="auto">
          <a:xfrm>
            <a:off x="5033963" y="4657725"/>
            <a:ext cx="806450" cy="307975"/>
          </a:xfrm>
          <a:prstGeom prst="rect">
            <a:avLst/>
          </a:prstGeom>
          <a:solidFill>
            <a:srgbClr val="FF6699"/>
          </a:solidFill>
          <a:ln w="28575">
            <a:solidFill>
              <a:schemeClr val="tx1"/>
            </a:solidFill>
            <a:miter lim="800000"/>
            <a:headEnd/>
            <a:tailEnd/>
          </a:ln>
        </p:spPr>
        <p:txBody>
          <a:bodyPr wrap="none" anchor="ctr"/>
          <a:lstStyle/>
          <a:p>
            <a:endParaRPr lang="en-US"/>
          </a:p>
        </p:txBody>
      </p:sp>
      <p:grpSp>
        <p:nvGrpSpPr>
          <p:cNvPr id="8" name="Group 102"/>
          <p:cNvGrpSpPr>
            <a:grpSpLocks/>
          </p:cNvGrpSpPr>
          <p:nvPr/>
        </p:nvGrpSpPr>
        <p:grpSpPr bwMode="auto">
          <a:xfrm>
            <a:off x="5073650" y="2814638"/>
            <a:ext cx="690563" cy="384175"/>
            <a:chOff x="3195" y="2015"/>
            <a:chExt cx="435" cy="242"/>
          </a:xfrm>
        </p:grpSpPr>
        <p:sp>
          <p:nvSpPr>
            <p:cNvPr id="123922" name="AutoShape 100"/>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US"/>
            </a:p>
          </p:txBody>
        </p:sp>
        <p:sp>
          <p:nvSpPr>
            <p:cNvPr id="123923" name="AutoShape 101"/>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US"/>
            </a:p>
          </p:txBody>
        </p:sp>
      </p:grpSp>
      <p:sp>
        <p:nvSpPr>
          <p:cNvPr id="123921" name="TextBox 67"/>
          <p:cNvSpPr txBox="1">
            <a:spLocks noChangeArrowheads="1"/>
          </p:cNvSpPr>
          <p:nvPr/>
        </p:nvSpPr>
        <p:spPr bwMode="auto">
          <a:xfrm>
            <a:off x="152400" y="6553200"/>
            <a:ext cx="15446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Tor Aamodt</a:t>
            </a:r>
          </a:p>
        </p:txBody>
      </p:sp>
    </p:spTree>
    <p:extLst>
      <p:ext uri="{BB962C8B-B14F-4D97-AF65-F5344CB8AC3E}">
        <p14:creationId xmlns:p14="http://schemas.microsoft.com/office/powerpoint/2010/main" val="168384590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60"/>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6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Garamond" charset="0"/>
                <a:ea typeface="ＭＳ Ｐゴシック" charset="0"/>
                <a:cs typeface="ＭＳ Ｐゴシック" charset="0"/>
              </a:rPr>
              <a:t>Branch Divergence Handling (I)</a:t>
            </a:r>
          </a:p>
        </p:txBody>
      </p:sp>
      <p:sp>
        <p:nvSpPr>
          <p:cNvPr id="124930" name="Content Placeholder 2"/>
          <p:cNvSpPr>
            <a:spLocks noGrp="1"/>
          </p:cNvSpPr>
          <p:nvPr>
            <p:ph idx="1"/>
          </p:nvPr>
        </p:nvSpPr>
        <p:spPr>
          <a:xfrm>
            <a:off x="228600" y="996950"/>
            <a:ext cx="8610600" cy="5194300"/>
          </a:xfrm>
        </p:spPr>
        <p:txBody>
          <a:bodyPr/>
          <a:lstStyle/>
          <a:p>
            <a:endParaRPr lang="en-US">
              <a:latin typeface="Tahoma" charset="0"/>
              <a:ea typeface="ＭＳ Ｐゴシック" charset="0"/>
              <a:cs typeface="ＭＳ Ｐゴシック" charset="0"/>
            </a:endParaRPr>
          </a:p>
        </p:txBody>
      </p:sp>
      <p:sp>
        <p:nvSpPr>
          <p:cNvPr id="1249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6442FBA-723F-FF46-A76F-0815AD37E8E1}" type="slidenum">
              <a:rPr lang="en-US" sz="1600">
                <a:solidFill>
                  <a:srgbClr val="000000"/>
                </a:solidFill>
                <a:latin typeface="Garamond" charset="0"/>
              </a:rPr>
              <a:pPr eaLnBrk="1" hangingPunct="1"/>
              <a:t>22</a:t>
            </a:fld>
            <a:endParaRPr lang="en-US" sz="1600">
              <a:solidFill>
                <a:srgbClr val="000000"/>
              </a:solidFill>
              <a:latin typeface="Garamond" charset="0"/>
            </a:endParaRPr>
          </a:p>
        </p:txBody>
      </p:sp>
      <p:grpSp>
        <p:nvGrpSpPr>
          <p:cNvPr id="2" name="Group 355"/>
          <p:cNvGrpSpPr>
            <a:grpSpLocks/>
          </p:cNvGrpSpPr>
          <p:nvPr/>
        </p:nvGrpSpPr>
        <p:grpSpPr bwMode="auto">
          <a:xfrm>
            <a:off x="4187825" y="2084388"/>
            <a:ext cx="4300538" cy="192087"/>
            <a:chOff x="195" y="3273"/>
            <a:chExt cx="2709" cy="121"/>
          </a:xfrm>
        </p:grpSpPr>
        <p:grpSp>
          <p:nvGrpSpPr>
            <p:cNvPr id="125129" name="Group 346"/>
            <p:cNvGrpSpPr>
              <a:grpSpLocks/>
            </p:cNvGrpSpPr>
            <p:nvPr/>
          </p:nvGrpSpPr>
          <p:grpSpPr bwMode="auto">
            <a:xfrm>
              <a:off x="678" y="3273"/>
              <a:ext cx="2226" cy="121"/>
              <a:chOff x="3122" y="1652"/>
              <a:chExt cx="2226" cy="121"/>
            </a:xfrm>
          </p:grpSpPr>
          <p:sp>
            <p:nvSpPr>
              <p:cNvPr id="125133" name="Rectangle 347"/>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134" name="Rectangle 348"/>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G</a:t>
                </a:r>
              </a:p>
            </p:txBody>
          </p:sp>
          <p:sp>
            <p:nvSpPr>
              <p:cNvPr id="125135" name="Rectangle 349"/>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5130" name="Group 350"/>
            <p:cNvGrpSpPr>
              <a:grpSpLocks/>
            </p:cNvGrpSpPr>
            <p:nvPr/>
          </p:nvGrpSpPr>
          <p:grpSpPr bwMode="auto">
            <a:xfrm>
              <a:off x="195" y="3273"/>
              <a:ext cx="478" cy="121"/>
              <a:chOff x="2638" y="1313"/>
              <a:chExt cx="478" cy="121"/>
            </a:xfrm>
          </p:grpSpPr>
          <p:cxnSp>
            <p:nvCxnSpPr>
              <p:cNvPr id="125131" name="AutoShape 351"/>
              <p:cNvCxnSpPr>
                <a:cxnSpLocks noChangeShapeType="1"/>
                <a:stCxn id="125132" idx="3"/>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132" name="Rectangle 352"/>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124933" name="Group 118"/>
          <p:cNvGrpSpPr>
            <a:grpSpLocks/>
          </p:cNvGrpSpPr>
          <p:nvPr/>
        </p:nvGrpSpPr>
        <p:grpSpPr bwMode="auto">
          <a:xfrm>
            <a:off x="1076325" y="1725613"/>
            <a:ext cx="2509838" cy="2689225"/>
            <a:chOff x="678" y="1595"/>
            <a:chExt cx="1581" cy="1694"/>
          </a:xfrm>
        </p:grpSpPr>
        <p:sp>
          <p:nvSpPr>
            <p:cNvPr id="125113" name="Rectangle 119"/>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B</a:t>
              </a:r>
            </a:p>
          </p:txBody>
        </p:sp>
        <p:sp>
          <p:nvSpPr>
            <p:cNvPr id="125114" name="Rectangle 120"/>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C</a:t>
              </a:r>
            </a:p>
          </p:txBody>
        </p:sp>
        <p:sp>
          <p:nvSpPr>
            <p:cNvPr id="125115" name="Rectangle 121"/>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D</a:t>
              </a:r>
            </a:p>
          </p:txBody>
        </p:sp>
        <p:sp>
          <p:nvSpPr>
            <p:cNvPr id="125116" name="Rectangle 122"/>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E</a:t>
              </a:r>
            </a:p>
          </p:txBody>
        </p:sp>
        <p:sp>
          <p:nvSpPr>
            <p:cNvPr id="125117" name="Rectangle 123"/>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F</a:t>
              </a:r>
            </a:p>
          </p:txBody>
        </p:sp>
        <p:sp>
          <p:nvSpPr>
            <p:cNvPr id="125118" name="Rectangle 124"/>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A</a:t>
              </a:r>
            </a:p>
          </p:txBody>
        </p:sp>
        <p:sp>
          <p:nvSpPr>
            <p:cNvPr id="125119" name="Rectangle 125"/>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36576" tIns="0" rIns="0" bIns="0" anchor="ctr"/>
            <a:lstStyle/>
            <a:p>
              <a:r>
                <a:rPr lang="en-US" sz="1600">
                  <a:solidFill>
                    <a:srgbClr val="000000"/>
                  </a:solidFill>
                </a:rPr>
                <a:t>G</a:t>
              </a:r>
            </a:p>
          </p:txBody>
        </p:sp>
        <p:cxnSp>
          <p:nvCxnSpPr>
            <p:cNvPr id="125120" name="AutoShape 126"/>
            <p:cNvCxnSpPr>
              <a:cxnSpLocks noChangeShapeType="1"/>
              <a:stCxn id="125113" idx="2"/>
              <a:endCxn id="125115" idx="0"/>
            </p:cNvCxnSpPr>
            <p:nvPr/>
          </p:nvCxnSpPr>
          <p:spPr bwMode="auto">
            <a:xfrm>
              <a:off x="1179" y="2225"/>
              <a:ext cx="289"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1" name="AutoShape 127"/>
            <p:cNvCxnSpPr>
              <a:cxnSpLocks noChangeShapeType="1"/>
              <a:stCxn id="125113" idx="2"/>
              <a:endCxn id="125114" idx="0"/>
            </p:cNvCxnSpPr>
            <p:nvPr/>
          </p:nvCxnSpPr>
          <p:spPr bwMode="auto">
            <a:xfrm flipH="1">
              <a:off x="912" y="2225"/>
              <a:ext cx="267"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2" name="AutoShape 128"/>
            <p:cNvCxnSpPr>
              <a:cxnSpLocks noChangeShapeType="1"/>
              <a:stCxn id="125115" idx="2"/>
              <a:endCxn id="125116" idx="0"/>
            </p:cNvCxnSpPr>
            <p:nvPr/>
          </p:nvCxnSpPr>
          <p:spPr bwMode="auto">
            <a:xfrm flipH="1">
              <a:off x="1179" y="2558"/>
              <a:ext cx="289"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3" name="AutoShape 129"/>
            <p:cNvCxnSpPr>
              <a:cxnSpLocks noChangeShapeType="1"/>
              <a:stCxn id="125114" idx="2"/>
              <a:endCxn id="125116" idx="0"/>
            </p:cNvCxnSpPr>
            <p:nvPr/>
          </p:nvCxnSpPr>
          <p:spPr bwMode="auto">
            <a:xfrm>
              <a:off x="912" y="2558"/>
              <a:ext cx="267" cy="1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4" name="AutoShape 130"/>
            <p:cNvCxnSpPr>
              <a:cxnSpLocks noChangeShapeType="1"/>
              <a:stCxn id="125118" idx="2"/>
              <a:endCxn id="125117" idx="0"/>
            </p:cNvCxnSpPr>
            <p:nvPr/>
          </p:nvCxnSpPr>
          <p:spPr bwMode="auto">
            <a:xfrm>
              <a:off x="1469" y="1788"/>
              <a:ext cx="556" cy="58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5" name="AutoShape 131"/>
            <p:cNvCxnSpPr>
              <a:cxnSpLocks noChangeShapeType="1"/>
              <a:stCxn id="125118" idx="2"/>
              <a:endCxn id="125113" idx="0"/>
            </p:cNvCxnSpPr>
            <p:nvPr/>
          </p:nvCxnSpPr>
          <p:spPr bwMode="auto">
            <a:xfrm flipH="1">
              <a:off x="1179" y="1788"/>
              <a:ext cx="290" cy="242"/>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6" name="AutoShape 132"/>
            <p:cNvCxnSpPr>
              <a:cxnSpLocks noChangeShapeType="1"/>
              <a:stCxn id="125117" idx="2"/>
              <a:endCxn id="125119" idx="0"/>
            </p:cNvCxnSpPr>
            <p:nvPr/>
          </p:nvCxnSpPr>
          <p:spPr bwMode="auto">
            <a:xfrm flipH="1">
              <a:off x="1469" y="2564"/>
              <a:ext cx="556" cy="531"/>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7" name="AutoShape 133"/>
            <p:cNvCxnSpPr>
              <a:cxnSpLocks noChangeShapeType="1"/>
              <a:stCxn id="125116" idx="2"/>
              <a:endCxn id="125119" idx="0"/>
            </p:cNvCxnSpPr>
            <p:nvPr/>
          </p:nvCxnSpPr>
          <p:spPr bwMode="auto">
            <a:xfrm>
              <a:off x="1179" y="2951"/>
              <a:ext cx="290" cy="144"/>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25128" name="AutoShape 134"/>
            <p:cNvCxnSpPr>
              <a:cxnSpLocks noChangeShapeType="1"/>
              <a:stCxn id="125119" idx="2"/>
              <a:endCxn id="125118" idx="0"/>
            </p:cNvCxnSpPr>
            <p:nvPr/>
          </p:nvCxnSpPr>
          <p:spPr bwMode="auto">
            <a:xfrm rot="5400000" flipH="1" flipV="1">
              <a:off x="623" y="2441"/>
              <a:ext cx="1694" cy="1"/>
            </a:xfrm>
            <a:prstGeom prst="curvedConnector5">
              <a:avLst>
                <a:gd name="adj1" fmla="val -7968"/>
                <a:gd name="adj2" fmla="val -102600000"/>
                <a:gd name="adj3" fmla="val 107968"/>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6" name="Group 135"/>
          <p:cNvGrpSpPr>
            <a:grpSpLocks/>
          </p:cNvGrpSpPr>
          <p:nvPr/>
        </p:nvGrpSpPr>
        <p:grpSpPr bwMode="auto">
          <a:xfrm>
            <a:off x="4111625" y="3121025"/>
            <a:ext cx="4648200" cy="1143000"/>
            <a:chOff x="2590" y="1797"/>
            <a:chExt cx="2928" cy="720"/>
          </a:xfrm>
        </p:grpSpPr>
        <p:grpSp>
          <p:nvGrpSpPr>
            <p:cNvPr id="125105" name="Group 110"/>
            <p:cNvGrpSpPr>
              <a:grpSpLocks/>
            </p:cNvGrpSpPr>
            <p:nvPr/>
          </p:nvGrpSpPr>
          <p:grpSpPr bwMode="auto">
            <a:xfrm>
              <a:off x="2590" y="1797"/>
              <a:ext cx="2928" cy="720"/>
              <a:chOff x="2541" y="1241"/>
              <a:chExt cx="2928" cy="720"/>
            </a:xfrm>
          </p:grpSpPr>
          <p:sp>
            <p:nvSpPr>
              <p:cNvPr id="125110" name="Rectangle 111"/>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lstStyle/>
              <a:p>
                <a:endParaRPr lang="en-US">
                  <a:solidFill>
                    <a:srgbClr val="000000"/>
                  </a:solidFill>
                </a:endParaRPr>
              </a:p>
            </p:txBody>
          </p:sp>
          <p:sp>
            <p:nvSpPr>
              <p:cNvPr id="125111" name="Rectangle 112"/>
              <p:cNvSpPr>
                <a:spLocks noChangeArrowheads="1"/>
              </p:cNvSpPr>
              <p:nvPr/>
            </p:nvSpPr>
            <p:spPr bwMode="auto">
              <a:xfrm>
                <a:off x="2605" y="1280"/>
                <a:ext cx="75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Thread Warp</a:t>
                </a:r>
              </a:p>
            </p:txBody>
          </p:sp>
          <p:sp>
            <p:nvSpPr>
              <p:cNvPr id="125112" name="Rectangle 113"/>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lstStyle/>
              <a:p>
                <a:pPr algn="ctr"/>
                <a:r>
                  <a:rPr lang="en-US">
                    <a:solidFill>
                      <a:srgbClr val="000000"/>
                    </a:solidFill>
                  </a:rPr>
                  <a:t>Common PC</a:t>
                </a:r>
              </a:p>
            </p:txBody>
          </p:sp>
        </p:grpSp>
        <p:sp>
          <p:nvSpPr>
            <p:cNvPr id="125106" name="Rectangle 114"/>
            <p:cNvSpPr>
              <a:spLocks noChangeArrowheads="1"/>
            </p:cNvSpPr>
            <p:nvPr/>
          </p:nvSpPr>
          <p:spPr bwMode="auto">
            <a:xfrm>
              <a:off x="3485"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2</a:t>
              </a:r>
            </a:p>
          </p:txBody>
        </p:sp>
        <p:sp>
          <p:nvSpPr>
            <p:cNvPr id="125107" name="Rectangle 115"/>
            <p:cNvSpPr>
              <a:spLocks noChangeArrowheads="1"/>
            </p:cNvSpPr>
            <p:nvPr/>
          </p:nvSpPr>
          <p:spPr bwMode="auto">
            <a:xfrm>
              <a:off x="4017"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3</a:t>
              </a:r>
            </a:p>
          </p:txBody>
        </p:sp>
        <p:sp>
          <p:nvSpPr>
            <p:cNvPr id="125108" name="Rectangle 116"/>
            <p:cNvSpPr>
              <a:spLocks noChangeArrowheads="1"/>
            </p:cNvSpPr>
            <p:nvPr/>
          </p:nvSpPr>
          <p:spPr bwMode="auto">
            <a:xfrm>
              <a:off x="4550"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4</a:t>
              </a:r>
            </a:p>
          </p:txBody>
        </p:sp>
        <p:sp>
          <p:nvSpPr>
            <p:cNvPr id="125109" name="Rectangle 117"/>
            <p:cNvSpPr>
              <a:spLocks noChangeArrowheads="1"/>
            </p:cNvSpPr>
            <p:nvPr/>
          </p:nvSpPr>
          <p:spPr bwMode="auto">
            <a:xfrm>
              <a:off x="2953" y="2112"/>
              <a:ext cx="528" cy="336"/>
            </a:xfrm>
            <a:prstGeom prst="rect">
              <a:avLst/>
            </a:prstGeom>
            <a:solidFill>
              <a:srgbClr val="FFEAF4"/>
            </a:solidFill>
            <a:ln w="17526" cap="rnd">
              <a:solidFill>
                <a:srgbClr val="000000"/>
              </a:solidFill>
              <a:round/>
              <a:headEnd/>
              <a:tailEnd/>
            </a:ln>
          </p:spPr>
          <p:txBody>
            <a:bodyPr lIns="0" rIns="0" anchor="ctr"/>
            <a:lstStyle/>
            <a:p>
              <a:pPr algn="ctr"/>
              <a:r>
                <a:rPr lang="en-US">
                  <a:solidFill>
                    <a:srgbClr val="000000"/>
                  </a:solidFill>
                </a:rPr>
                <a:t>Thread</a:t>
              </a:r>
            </a:p>
            <a:p>
              <a:pPr algn="ctr"/>
              <a:r>
                <a:rPr lang="en-US">
                  <a:solidFill>
                    <a:srgbClr val="000000"/>
                  </a:solidFill>
                </a:rPr>
                <a:t>1</a:t>
              </a:r>
            </a:p>
          </p:txBody>
        </p:sp>
      </p:grpSp>
      <p:sp>
        <p:nvSpPr>
          <p:cNvPr id="39" name="Rectangle 138"/>
          <p:cNvSpPr>
            <a:spLocks noChangeArrowheads="1"/>
          </p:cNvSpPr>
          <p:nvPr/>
        </p:nvSpPr>
        <p:spPr bwMode="auto">
          <a:xfrm>
            <a:off x="1500188" y="2430463"/>
            <a:ext cx="742950" cy="280987"/>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B/1111</a:t>
            </a:r>
          </a:p>
        </p:txBody>
      </p:sp>
      <p:sp>
        <p:nvSpPr>
          <p:cNvPr id="40" name="Rectangle 139"/>
          <p:cNvSpPr>
            <a:spLocks noChangeArrowheads="1"/>
          </p:cNvSpPr>
          <p:nvPr/>
        </p:nvSpPr>
        <p:spPr bwMode="auto">
          <a:xfrm>
            <a:off x="1076325" y="2968625"/>
            <a:ext cx="742950" cy="271463"/>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C/1001</a:t>
            </a:r>
          </a:p>
        </p:txBody>
      </p:sp>
      <p:sp>
        <p:nvSpPr>
          <p:cNvPr id="41" name="Rectangle 140"/>
          <p:cNvSpPr>
            <a:spLocks noChangeArrowheads="1"/>
          </p:cNvSpPr>
          <p:nvPr/>
        </p:nvSpPr>
        <p:spPr bwMode="auto">
          <a:xfrm>
            <a:off x="1960563" y="2968625"/>
            <a:ext cx="738187" cy="271463"/>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D/0110</a:t>
            </a:r>
          </a:p>
        </p:txBody>
      </p:sp>
      <p:sp>
        <p:nvSpPr>
          <p:cNvPr id="42" name="Rectangle 141"/>
          <p:cNvSpPr>
            <a:spLocks noChangeArrowheads="1"/>
          </p:cNvSpPr>
          <p:nvPr/>
        </p:nvSpPr>
        <p:spPr bwMode="auto">
          <a:xfrm>
            <a:off x="1500188" y="3582988"/>
            <a:ext cx="742950" cy="280987"/>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E/1111</a:t>
            </a:r>
          </a:p>
        </p:txBody>
      </p:sp>
      <p:sp>
        <p:nvSpPr>
          <p:cNvPr id="43" name="Rectangle 143"/>
          <p:cNvSpPr>
            <a:spLocks noChangeArrowheads="1"/>
          </p:cNvSpPr>
          <p:nvPr/>
        </p:nvSpPr>
        <p:spPr bwMode="auto">
          <a:xfrm>
            <a:off x="1960563" y="1739900"/>
            <a:ext cx="742950" cy="277813"/>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A/1111</a:t>
            </a:r>
          </a:p>
        </p:txBody>
      </p:sp>
      <p:sp>
        <p:nvSpPr>
          <p:cNvPr id="44" name="Rectangle 144"/>
          <p:cNvSpPr>
            <a:spLocks noChangeArrowheads="1"/>
          </p:cNvSpPr>
          <p:nvPr/>
        </p:nvSpPr>
        <p:spPr bwMode="auto">
          <a:xfrm>
            <a:off x="1960563" y="4121150"/>
            <a:ext cx="742950" cy="279400"/>
          </a:xfrm>
          <a:prstGeom prst="rect">
            <a:avLst/>
          </a:prstGeom>
          <a:solidFill>
            <a:srgbClr val="CCCCFF"/>
          </a:solidFill>
          <a:ln w="28575">
            <a:solidFill>
              <a:schemeClr val="tx1"/>
            </a:solidFill>
            <a:miter lim="800000"/>
            <a:headEnd/>
            <a:tailEnd/>
          </a:ln>
        </p:spPr>
        <p:txBody>
          <a:bodyPr lIns="0" tIns="0" rIns="0" bIns="0"/>
          <a:lstStyle/>
          <a:p>
            <a:pPr algn="ctr"/>
            <a:r>
              <a:rPr lang="en-US" sz="1600">
                <a:solidFill>
                  <a:srgbClr val="000000"/>
                </a:solidFill>
              </a:rPr>
              <a:t>G/1111</a:t>
            </a:r>
          </a:p>
        </p:txBody>
      </p:sp>
      <p:grpSp>
        <p:nvGrpSpPr>
          <p:cNvPr id="8" name="Group 261"/>
          <p:cNvGrpSpPr>
            <a:grpSpLocks/>
          </p:cNvGrpSpPr>
          <p:nvPr/>
        </p:nvGrpSpPr>
        <p:grpSpPr bwMode="auto">
          <a:xfrm>
            <a:off x="4187825" y="2084388"/>
            <a:ext cx="4302125" cy="192087"/>
            <a:chOff x="2638" y="1313"/>
            <a:chExt cx="2710" cy="121"/>
          </a:xfrm>
        </p:grpSpPr>
        <p:grpSp>
          <p:nvGrpSpPr>
            <p:cNvPr id="125098" name="Group 225"/>
            <p:cNvGrpSpPr>
              <a:grpSpLocks/>
            </p:cNvGrpSpPr>
            <p:nvPr/>
          </p:nvGrpSpPr>
          <p:grpSpPr bwMode="auto">
            <a:xfrm>
              <a:off x="3122" y="1313"/>
              <a:ext cx="2226" cy="121"/>
              <a:chOff x="3122" y="1652"/>
              <a:chExt cx="2226" cy="121"/>
            </a:xfrm>
          </p:grpSpPr>
          <p:sp>
            <p:nvSpPr>
              <p:cNvPr id="125102" name="Rectangle 226"/>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103" name="Rectangle 227"/>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a:t>
                </a:r>
              </a:p>
            </p:txBody>
          </p:sp>
          <p:sp>
            <p:nvSpPr>
              <p:cNvPr id="125104" name="Rectangle 228"/>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5099" name="Group 232"/>
            <p:cNvGrpSpPr>
              <a:grpSpLocks/>
            </p:cNvGrpSpPr>
            <p:nvPr/>
          </p:nvGrpSpPr>
          <p:grpSpPr bwMode="auto">
            <a:xfrm>
              <a:off x="2638" y="1313"/>
              <a:ext cx="478" cy="121"/>
              <a:chOff x="2638" y="1313"/>
              <a:chExt cx="478" cy="121"/>
            </a:xfrm>
          </p:grpSpPr>
          <p:cxnSp>
            <p:nvCxnSpPr>
              <p:cNvPr id="125100" name="AutoShape 219"/>
              <p:cNvCxnSpPr>
                <a:cxnSpLocks noChangeShapeType="1"/>
                <a:stCxn id="125101" idx="3"/>
                <a:endCxn id="125102"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101" name="Rectangle 229"/>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11" name="Group 262"/>
          <p:cNvGrpSpPr>
            <a:grpSpLocks/>
          </p:cNvGrpSpPr>
          <p:nvPr/>
        </p:nvGrpSpPr>
        <p:grpSpPr bwMode="auto">
          <a:xfrm>
            <a:off x="4187825" y="2084388"/>
            <a:ext cx="4302125" cy="576262"/>
            <a:chOff x="2638" y="1434"/>
            <a:chExt cx="2710" cy="363"/>
          </a:xfrm>
        </p:grpSpPr>
        <p:grpSp>
          <p:nvGrpSpPr>
            <p:cNvPr id="125083" name="Group 233"/>
            <p:cNvGrpSpPr>
              <a:grpSpLocks/>
            </p:cNvGrpSpPr>
            <p:nvPr/>
          </p:nvGrpSpPr>
          <p:grpSpPr bwMode="auto">
            <a:xfrm>
              <a:off x="3122" y="1555"/>
              <a:ext cx="2226" cy="121"/>
              <a:chOff x="3122" y="1652"/>
              <a:chExt cx="2226" cy="121"/>
            </a:xfrm>
          </p:grpSpPr>
          <p:sp>
            <p:nvSpPr>
              <p:cNvPr id="125095" name="Rectangle 234"/>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96" name="Rectangle 235"/>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D</a:t>
                </a:r>
              </a:p>
            </p:txBody>
          </p:sp>
          <p:sp>
            <p:nvSpPr>
              <p:cNvPr id="125097" name="Rectangle 236"/>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0110</a:t>
                </a:r>
              </a:p>
            </p:txBody>
          </p:sp>
        </p:grpSp>
        <p:grpSp>
          <p:nvGrpSpPr>
            <p:cNvPr id="125084" name="Group 240"/>
            <p:cNvGrpSpPr>
              <a:grpSpLocks/>
            </p:cNvGrpSpPr>
            <p:nvPr/>
          </p:nvGrpSpPr>
          <p:grpSpPr bwMode="auto">
            <a:xfrm>
              <a:off x="3122" y="1676"/>
              <a:ext cx="2226" cy="121"/>
              <a:chOff x="3122" y="1652"/>
              <a:chExt cx="2226" cy="121"/>
            </a:xfrm>
          </p:grpSpPr>
          <p:sp>
            <p:nvSpPr>
              <p:cNvPr id="125092" name="Rectangle 24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93" name="Rectangle 24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C</a:t>
                </a:r>
              </a:p>
            </p:txBody>
          </p:sp>
          <p:sp>
            <p:nvSpPr>
              <p:cNvPr id="125094" name="Rectangle 24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1001</a:t>
                </a:r>
              </a:p>
            </p:txBody>
          </p:sp>
        </p:grpSp>
        <p:grpSp>
          <p:nvGrpSpPr>
            <p:cNvPr id="125085" name="Group 244"/>
            <p:cNvGrpSpPr>
              <a:grpSpLocks/>
            </p:cNvGrpSpPr>
            <p:nvPr/>
          </p:nvGrpSpPr>
          <p:grpSpPr bwMode="auto">
            <a:xfrm>
              <a:off x="2638" y="1676"/>
              <a:ext cx="478" cy="121"/>
              <a:chOff x="2638" y="1313"/>
              <a:chExt cx="478" cy="121"/>
            </a:xfrm>
          </p:grpSpPr>
          <p:cxnSp>
            <p:nvCxnSpPr>
              <p:cNvPr id="125090" name="AutoShape 245"/>
              <p:cNvCxnSpPr>
                <a:cxnSpLocks noChangeShapeType="1"/>
                <a:stCxn id="125091" idx="3"/>
                <a:endCxn id="125092"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091" name="Rectangle 246"/>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nvGrpSpPr>
            <p:cNvPr id="125086" name="Group 223"/>
            <p:cNvGrpSpPr>
              <a:grpSpLocks/>
            </p:cNvGrpSpPr>
            <p:nvPr/>
          </p:nvGrpSpPr>
          <p:grpSpPr bwMode="auto">
            <a:xfrm>
              <a:off x="3122" y="1434"/>
              <a:ext cx="2226" cy="121"/>
              <a:chOff x="3122" y="1652"/>
              <a:chExt cx="2226" cy="121"/>
            </a:xfrm>
          </p:grpSpPr>
          <p:sp>
            <p:nvSpPr>
              <p:cNvPr id="125087" name="Rectangle 220"/>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088" name="Rectangle 221"/>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89" name="Rectangle 222"/>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grpSp>
        <p:nvGrpSpPr>
          <p:cNvPr id="16" name="Group 354"/>
          <p:cNvGrpSpPr>
            <a:grpSpLocks/>
          </p:cNvGrpSpPr>
          <p:nvPr/>
        </p:nvGrpSpPr>
        <p:grpSpPr bwMode="auto">
          <a:xfrm>
            <a:off x="4187825" y="2084388"/>
            <a:ext cx="4302125" cy="384175"/>
            <a:chOff x="291" y="2934"/>
            <a:chExt cx="2710" cy="242"/>
          </a:xfrm>
        </p:grpSpPr>
        <p:grpSp>
          <p:nvGrpSpPr>
            <p:cNvPr id="125072" name="Group 331"/>
            <p:cNvGrpSpPr>
              <a:grpSpLocks/>
            </p:cNvGrpSpPr>
            <p:nvPr/>
          </p:nvGrpSpPr>
          <p:grpSpPr bwMode="auto">
            <a:xfrm>
              <a:off x="775" y="3055"/>
              <a:ext cx="2226" cy="121"/>
              <a:chOff x="3122" y="1652"/>
              <a:chExt cx="2226" cy="121"/>
            </a:xfrm>
          </p:grpSpPr>
          <p:sp>
            <p:nvSpPr>
              <p:cNvPr id="125080" name="Rectangle 33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81" name="Rectangle 33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D</a:t>
                </a:r>
              </a:p>
            </p:txBody>
          </p:sp>
          <p:sp>
            <p:nvSpPr>
              <p:cNvPr id="125082" name="Rectangle 33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0110</a:t>
                </a:r>
              </a:p>
            </p:txBody>
          </p:sp>
        </p:grpSp>
        <p:grpSp>
          <p:nvGrpSpPr>
            <p:cNvPr id="125073" name="Group 339"/>
            <p:cNvGrpSpPr>
              <a:grpSpLocks/>
            </p:cNvGrpSpPr>
            <p:nvPr/>
          </p:nvGrpSpPr>
          <p:grpSpPr bwMode="auto">
            <a:xfrm>
              <a:off x="291" y="3055"/>
              <a:ext cx="478" cy="121"/>
              <a:chOff x="2638" y="1313"/>
              <a:chExt cx="478" cy="121"/>
            </a:xfrm>
          </p:grpSpPr>
          <p:cxnSp>
            <p:nvCxnSpPr>
              <p:cNvPr id="125078" name="AutoShape 340"/>
              <p:cNvCxnSpPr>
                <a:cxnSpLocks noChangeShapeType="1"/>
                <a:stCxn id="125079" idx="3"/>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5079" name="Rectangle 341"/>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nvGrpSpPr>
            <p:cNvPr id="125074" name="Group 342"/>
            <p:cNvGrpSpPr>
              <a:grpSpLocks/>
            </p:cNvGrpSpPr>
            <p:nvPr/>
          </p:nvGrpSpPr>
          <p:grpSpPr bwMode="auto">
            <a:xfrm>
              <a:off x="775" y="2934"/>
              <a:ext cx="2226" cy="121"/>
              <a:chOff x="3122" y="1652"/>
              <a:chExt cx="2226" cy="121"/>
            </a:xfrm>
          </p:grpSpPr>
          <p:sp>
            <p:nvSpPr>
              <p:cNvPr id="125075" name="Rectangle 34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5076" name="Rectangle 34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5077" name="Rectangle 34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grpSp>
        <p:nvGrpSpPr>
          <p:cNvPr id="20" name="Group 452"/>
          <p:cNvGrpSpPr>
            <a:grpSpLocks/>
          </p:cNvGrpSpPr>
          <p:nvPr/>
        </p:nvGrpSpPr>
        <p:grpSpPr bwMode="auto">
          <a:xfrm>
            <a:off x="2187575" y="4735513"/>
            <a:ext cx="481013" cy="1069975"/>
            <a:chOff x="1384" y="2855"/>
            <a:chExt cx="303" cy="674"/>
          </a:xfrm>
        </p:grpSpPr>
        <p:sp>
          <p:nvSpPr>
            <p:cNvPr id="125061" name="Rectangle 362"/>
            <p:cNvSpPr>
              <a:spLocks noChangeArrowheads="1"/>
            </p:cNvSpPr>
            <p:nvPr/>
          </p:nvSpPr>
          <p:spPr bwMode="auto">
            <a:xfrm>
              <a:off x="1387" y="3005"/>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62" name="Freeform 363"/>
            <p:cNvSpPr>
              <a:spLocks noEditPoints="1"/>
            </p:cNvSpPr>
            <p:nvPr/>
          </p:nvSpPr>
          <p:spPr bwMode="auto">
            <a:xfrm>
              <a:off x="1384"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89" y="16"/>
                  </a:lnTo>
                  <a:cubicBezTo>
                    <a:pt x="785" y="16"/>
                    <a:pt x="781" y="12"/>
                    <a:pt x="781" y="8"/>
                  </a:cubicBezTo>
                  <a:cubicBezTo>
                    <a:pt x="781" y="3"/>
                    <a:pt x="785" y="0"/>
                    <a:pt x="789" y="0"/>
                  </a:cubicBezTo>
                  <a:lnTo>
                    <a:pt x="801" y="0"/>
                  </a:lnTo>
                  <a:cubicBezTo>
                    <a:pt x="805" y="0"/>
                    <a:pt x="809" y="3"/>
                    <a:pt x="809" y="8"/>
                  </a:cubicBezTo>
                  <a:lnTo>
                    <a:pt x="809" y="108"/>
                  </a:lnTo>
                  <a:cubicBezTo>
                    <a:pt x="809" y="113"/>
                    <a:pt x="805" y="116"/>
                    <a:pt x="801" y="116"/>
                  </a:cubicBezTo>
                  <a:cubicBezTo>
                    <a:pt x="796" y="116"/>
                    <a:pt x="793" y="113"/>
                    <a:pt x="793" y="108"/>
                  </a:cubicBezTo>
                  <a:close/>
                  <a:moveTo>
                    <a:pt x="709" y="16"/>
                  </a:moveTo>
                  <a:lnTo>
                    <a:pt x="597" y="16"/>
                  </a:lnTo>
                  <a:cubicBezTo>
                    <a:pt x="593" y="16"/>
                    <a:pt x="589" y="12"/>
                    <a:pt x="589" y="8"/>
                  </a:cubicBezTo>
                  <a:cubicBezTo>
                    <a:pt x="589" y="3"/>
                    <a:pt x="593" y="0"/>
                    <a:pt x="597" y="0"/>
                  </a:cubicBezTo>
                  <a:lnTo>
                    <a:pt x="709" y="0"/>
                  </a:lnTo>
                  <a:cubicBezTo>
                    <a:pt x="714" y="0"/>
                    <a:pt x="717" y="3"/>
                    <a:pt x="717" y="8"/>
                  </a:cubicBezTo>
                  <a:cubicBezTo>
                    <a:pt x="717" y="12"/>
                    <a:pt x="714" y="16"/>
                    <a:pt x="709" y="16"/>
                  </a:cubicBezTo>
                  <a:close/>
                  <a:moveTo>
                    <a:pt x="517" y="16"/>
                  </a:moveTo>
                  <a:lnTo>
                    <a:pt x="405" y="16"/>
                  </a:lnTo>
                  <a:cubicBezTo>
                    <a:pt x="401" y="16"/>
                    <a:pt x="397" y="12"/>
                    <a:pt x="397" y="8"/>
                  </a:cubicBezTo>
                  <a:cubicBezTo>
                    <a:pt x="397" y="3"/>
                    <a:pt x="401" y="0"/>
                    <a:pt x="405" y="0"/>
                  </a:cubicBezTo>
                  <a:lnTo>
                    <a:pt x="517" y="0"/>
                  </a:lnTo>
                  <a:cubicBezTo>
                    <a:pt x="522" y="0"/>
                    <a:pt x="525" y="3"/>
                    <a:pt x="525" y="8"/>
                  </a:cubicBezTo>
                  <a:cubicBezTo>
                    <a:pt x="525" y="12"/>
                    <a:pt x="522" y="16"/>
                    <a:pt x="517" y="16"/>
                  </a:cubicBezTo>
                  <a:close/>
                  <a:moveTo>
                    <a:pt x="325" y="16"/>
                  </a:moveTo>
                  <a:lnTo>
                    <a:pt x="213" y="16"/>
                  </a:lnTo>
                  <a:cubicBezTo>
                    <a:pt x="209" y="16"/>
                    <a:pt x="205" y="12"/>
                    <a:pt x="205" y="8"/>
                  </a:cubicBezTo>
                  <a:cubicBezTo>
                    <a:pt x="205" y="3"/>
                    <a:pt x="209" y="0"/>
                    <a:pt x="213" y="0"/>
                  </a:cubicBezTo>
                  <a:lnTo>
                    <a:pt x="325" y="0"/>
                  </a:lnTo>
                  <a:cubicBezTo>
                    <a:pt x="330" y="0"/>
                    <a:pt x="333" y="3"/>
                    <a:pt x="333" y="8"/>
                  </a:cubicBezTo>
                  <a:cubicBezTo>
                    <a:pt x="333" y="12"/>
                    <a:pt x="330" y="16"/>
                    <a:pt x="325" y="16"/>
                  </a:cubicBezTo>
                  <a:close/>
                  <a:moveTo>
                    <a:pt x="133" y="16"/>
                  </a:moveTo>
                  <a:lnTo>
                    <a:pt x="21" y="16"/>
                  </a:lnTo>
                  <a:cubicBezTo>
                    <a:pt x="17" y="16"/>
                    <a:pt x="13" y="12"/>
                    <a:pt x="13" y="8"/>
                  </a:cubicBezTo>
                  <a:cubicBezTo>
                    <a:pt x="13" y="3"/>
                    <a:pt x="17" y="0"/>
                    <a:pt x="21" y="0"/>
                  </a:cubicBezTo>
                  <a:lnTo>
                    <a:pt x="133" y="0"/>
                  </a:lnTo>
                  <a:cubicBezTo>
                    <a:pt x="138" y="0"/>
                    <a:pt x="141" y="3"/>
                    <a:pt x="141" y="8"/>
                  </a:cubicBezTo>
                  <a:cubicBezTo>
                    <a:pt x="141" y="12"/>
                    <a:pt x="138" y="16"/>
                    <a:pt x="133" y="16"/>
                  </a:cubicBezTo>
                  <a:close/>
                </a:path>
              </a:pathLst>
            </a:custGeom>
            <a:solidFill>
              <a:srgbClr val="000000"/>
            </a:solidFill>
            <a:ln w="9525">
              <a:solidFill>
                <a:srgbClr val="000000"/>
              </a:solidFill>
              <a:bevel/>
              <a:headEnd/>
              <a:tailEnd/>
            </a:ln>
          </p:spPr>
          <p:txBody>
            <a:bodyPr/>
            <a:lstStyle/>
            <a:p>
              <a:endParaRPr lang="en-US"/>
            </a:p>
          </p:txBody>
        </p:sp>
        <p:sp>
          <p:nvSpPr>
            <p:cNvPr id="125063" name="Rectangle 364"/>
            <p:cNvSpPr>
              <a:spLocks noChangeArrowheads="1"/>
            </p:cNvSpPr>
            <p:nvPr/>
          </p:nvSpPr>
          <p:spPr bwMode="auto">
            <a:xfrm>
              <a:off x="1497" y="2855"/>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a:t>
              </a:r>
              <a:endParaRPr lang="en-US">
                <a:solidFill>
                  <a:srgbClr val="000000"/>
                </a:solidFill>
              </a:endParaRPr>
            </a:p>
          </p:txBody>
        </p:sp>
        <p:sp>
          <p:nvSpPr>
            <p:cNvPr id="125064" name="Line 365"/>
            <p:cNvSpPr>
              <a:spLocks noChangeShapeType="1"/>
            </p:cNvSpPr>
            <p:nvPr/>
          </p:nvSpPr>
          <p:spPr bwMode="auto">
            <a:xfrm>
              <a:off x="1461" y="307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5" name="Freeform 366"/>
            <p:cNvSpPr>
              <a:spLocks/>
            </p:cNvSpPr>
            <p:nvPr/>
          </p:nvSpPr>
          <p:spPr bwMode="auto">
            <a:xfrm>
              <a:off x="1555"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66" name="Line 367"/>
            <p:cNvSpPr>
              <a:spLocks noChangeShapeType="1"/>
            </p:cNvSpPr>
            <p:nvPr/>
          </p:nvSpPr>
          <p:spPr bwMode="auto">
            <a:xfrm>
              <a:off x="1455" y="3432"/>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7" name="Freeform 368"/>
            <p:cNvSpPr>
              <a:spLocks/>
            </p:cNvSpPr>
            <p:nvPr/>
          </p:nvSpPr>
          <p:spPr bwMode="auto">
            <a:xfrm>
              <a:off x="1549"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68" name="Line 369"/>
            <p:cNvSpPr>
              <a:spLocks noChangeShapeType="1"/>
            </p:cNvSpPr>
            <p:nvPr/>
          </p:nvSpPr>
          <p:spPr bwMode="auto">
            <a:xfrm>
              <a:off x="1455" y="3206"/>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9" name="Freeform 370"/>
            <p:cNvSpPr>
              <a:spLocks/>
            </p:cNvSpPr>
            <p:nvPr/>
          </p:nvSpPr>
          <p:spPr bwMode="auto">
            <a:xfrm>
              <a:off x="1549"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70" name="Line 371"/>
            <p:cNvSpPr>
              <a:spLocks noChangeShapeType="1"/>
            </p:cNvSpPr>
            <p:nvPr/>
          </p:nvSpPr>
          <p:spPr bwMode="auto">
            <a:xfrm>
              <a:off x="1455" y="331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71" name="Freeform 372"/>
            <p:cNvSpPr>
              <a:spLocks/>
            </p:cNvSpPr>
            <p:nvPr/>
          </p:nvSpPr>
          <p:spPr bwMode="auto">
            <a:xfrm>
              <a:off x="1549"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1" name="Group 455"/>
          <p:cNvGrpSpPr>
            <a:grpSpLocks/>
          </p:cNvGrpSpPr>
          <p:nvPr/>
        </p:nvGrpSpPr>
        <p:grpSpPr bwMode="auto">
          <a:xfrm>
            <a:off x="3859213" y="4735513"/>
            <a:ext cx="482600" cy="1069975"/>
            <a:chOff x="2437" y="2855"/>
            <a:chExt cx="304" cy="674"/>
          </a:xfrm>
        </p:grpSpPr>
        <p:sp>
          <p:nvSpPr>
            <p:cNvPr id="125054" name="Rectangle 395"/>
            <p:cNvSpPr>
              <a:spLocks noChangeArrowheads="1"/>
            </p:cNvSpPr>
            <p:nvPr/>
          </p:nvSpPr>
          <p:spPr bwMode="auto">
            <a:xfrm>
              <a:off x="2440" y="3005"/>
              <a:ext cx="298"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55" name="Freeform 396"/>
            <p:cNvSpPr>
              <a:spLocks noEditPoints="1"/>
            </p:cNvSpPr>
            <p:nvPr/>
          </p:nvSpPr>
          <p:spPr bwMode="auto">
            <a:xfrm>
              <a:off x="2437"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1 w 809"/>
                <a:gd name="T49" fmla="*/ 1 h 1406"/>
                <a:gd name="T50" fmla="*/ 1 w 809"/>
                <a:gd name="T51" fmla="*/ 1 h 1406"/>
                <a:gd name="T52" fmla="*/ 1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1 w 809"/>
                <a:gd name="T97" fmla="*/ 0 h 1406"/>
                <a:gd name="T98" fmla="*/ 1 w 809"/>
                <a:gd name="T99" fmla="*/ 0 h 1406"/>
                <a:gd name="T100" fmla="*/ 1 w 809"/>
                <a:gd name="T101" fmla="*/ 0 h 1406"/>
                <a:gd name="T102" fmla="*/ 0 w 809"/>
                <a:gd name="T103" fmla="*/ 0 h 1406"/>
                <a:gd name="T104" fmla="*/ 1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5" y="0"/>
                    <a:pt x="718" y="3"/>
                    <a:pt x="718" y="8"/>
                  </a:cubicBezTo>
                  <a:cubicBezTo>
                    <a:pt x="718" y="12"/>
                    <a:pt x="715" y="16"/>
                    <a:pt x="710" y="16"/>
                  </a:cubicBezTo>
                  <a:close/>
                  <a:moveTo>
                    <a:pt x="518" y="16"/>
                  </a:moveTo>
                  <a:lnTo>
                    <a:pt x="406" y="16"/>
                  </a:lnTo>
                  <a:cubicBezTo>
                    <a:pt x="402" y="16"/>
                    <a:pt x="398" y="12"/>
                    <a:pt x="398" y="8"/>
                  </a:cubicBezTo>
                  <a:cubicBezTo>
                    <a:pt x="398" y="3"/>
                    <a:pt x="402" y="0"/>
                    <a:pt x="406" y="0"/>
                  </a:cubicBezTo>
                  <a:lnTo>
                    <a:pt x="518" y="0"/>
                  </a:lnTo>
                  <a:cubicBezTo>
                    <a:pt x="523" y="0"/>
                    <a:pt x="526" y="3"/>
                    <a:pt x="526" y="8"/>
                  </a:cubicBezTo>
                  <a:cubicBezTo>
                    <a:pt x="526" y="12"/>
                    <a:pt x="523" y="16"/>
                    <a:pt x="518" y="16"/>
                  </a:cubicBezTo>
                  <a:close/>
                  <a:moveTo>
                    <a:pt x="326" y="16"/>
                  </a:moveTo>
                  <a:lnTo>
                    <a:pt x="214" y="16"/>
                  </a:lnTo>
                  <a:cubicBezTo>
                    <a:pt x="210" y="16"/>
                    <a:pt x="206" y="12"/>
                    <a:pt x="206" y="8"/>
                  </a:cubicBezTo>
                  <a:cubicBezTo>
                    <a:pt x="206" y="3"/>
                    <a:pt x="210" y="0"/>
                    <a:pt x="214" y="0"/>
                  </a:cubicBezTo>
                  <a:lnTo>
                    <a:pt x="326" y="0"/>
                  </a:lnTo>
                  <a:cubicBezTo>
                    <a:pt x="331" y="0"/>
                    <a:pt x="334" y="3"/>
                    <a:pt x="334" y="8"/>
                  </a:cubicBezTo>
                  <a:cubicBezTo>
                    <a:pt x="334" y="12"/>
                    <a:pt x="331" y="16"/>
                    <a:pt x="326" y="16"/>
                  </a:cubicBezTo>
                  <a:close/>
                  <a:moveTo>
                    <a:pt x="134" y="16"/>
                  </a:moveTo>
                  <a:lnTo>
                    <a:pt x="22" y="16"/>
                  </a:lnTo>
                  <a:cubicBezTo>
                    <a:pt x="18" y="16"/>
                    <a:pt x="14" y="12"/>
                    <a:pt x="14" y="8"/>
                  </a:cubicBezTo>
                  <a:cubicBezTo>
                    <a:pt x="14" y="3"/>
                    <a:pt x="18" y="0"/>
                    <a:pt x="22" y="0"/>
                  </a:cubicBezTo>
                  <a:lnTo>
                    <a:pt x="134" y="0"/>
                  </a:lnTo>
                  <a:cubicBezTo>
                    <a:pt x="139" y="0"/>
                    <a:pt x="142" y="3"/>
                    <a:pt x="142" y="8"/>
                  </a:cubicBezTo>
                  <a:cubicBezTo>
                    <a:pt x="142" y="12"/>
                    <a:pt x="139" y="16"/>
                    <a:pt x="134" y="16"/>
                  </a:cubicBezTo>
                  <a:close/>
                </a:path>
              </a:pathLst>
            </a:custGeom>
            <a:solidFill>
              <a:srgbClr val="000000"/>
            </a:solidFill>
            <a:ln w="9525">
              <a:solidFill>
                <a:srgbClr val="000000"/>
              </a:solidFill>
              <a:bevel/>
              <a:headEnd/>
              <a:tailEnd/>
            </a:ln>
          </p:spPr>
          <p:txBody>
            <a:bodyPr/>
            <a:lstStyle/>
            <a:p>
              <a:endParaRPr lang="en-US"/>
            </a:p>
          </p:txBody>
        </p:sp>
        <p:sp>
          <p:nvSpPr>
            <p:cNvPr id="125056" name="Rectangle 397"/>
            <p:cNvSpPr>
              <a:spLocks noChangeArrowheads="1"/>
            </p:cNvSpPr>
            <p:nvPr/>
          </p:nvSpPr>
          <p:spPr bwMode="auto">
            <a:xfrm>
              <a:off x="2547" y="2855"/>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D</a:t>
              </a:r>
              <a:endParaRPr lang="en-US">
                <a:solidFill>
                  <a:srgbClr val="000000"/>
                </a:solidFill>
              </a:endParaRPr>
            </a:p>
          </p:txBody>
        </p:sp>
        <p:sp>
          <p:nvSpPr>
            <p:cNvPr id="125057" name="Line 402"/>
            <p:cNvSpPr>
              <a:spLocks noChangeShapeType="1"/>
            </p:cNvSpPr>
            <p:nvPr/>
          </p:nvSpPr>
          <p:spPr bwMode="auto">
            <a:xfrm>
              <a:off x="2509" y="3206"/>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58" name="Freeform 403"/>
            <p:cNvSpPr>
              <a:spLocks/>
            </p:cNvSpPr>
            <p:nvPr/>
          </p:nvSpPr>
          <p:spPr bwMode="auto">
            <a:xfrm>
              <a:off x="2602" y="317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59" name="Line 404"/>
            <p:cNvSpPr>
              <a:spLocks noChangeShapeType="1"/>
            </p:cNvSpPr>
            <p:nvPr/>
          </p:nvSpPr>
          <p:spPr bwMode="auto">
            <a:xfrm>
              <a:off x="2509" y="3319"/>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60" name="Freeform 405"/>
            <p:cNvSpPr>
              <a:spLocks/>
            </p:cNvSpPr>
            <p:nvPr/>
          </p:nvSpPr>
          <p:spPr bwMode="auto">
            <a:xfrm>
              <a:off x="2602" y="3289"/>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2" name="Group 458"/>
          <p:cNvGrpSpPr>
            <a:grpSpLocks/>
          </p:cNvGrpSpPr>
          <p:nvPr/>
        </p:nvGrpSpPr>
        <p:grpSpPr bwMode="auto">
          <a:xfrm>
            <a:off x="4956175" y="4735513"/>
            <a:ext cx="482600" cy="1069975"/>
            <a:chOff x="3491" y="2855"/>
            <a:chExt cx="304" cy="674"/>
          </a:xfrm>
        </p:grpSpPr>
        <p:sp>
          <p:nvSpPr>
            <p:cNvPr id="125043" name="Rectangle 428"/>
            <p:cNvSpPr>
              <a:spLocks noChangeArrowheads="1"/>
            </p:cNvSpPr>
            <p:nvPr/>
          </p:nvSpPr>
          <p:spPr bwMode="auto">
            <a:xfrm>
              <a:off x="3494" y="3005"/>
              <a:ext cx="298"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44" name="Freeform 429"/>
            <p:cNvSpPr>
              <a:spLocks noEditPoints="1"/>
            </p:cNvSpPr>
            <p:nvPr/>
          </p:nvSpPr>
          <p:spPr bwMode="auto">
            <a:xfrm>
              <a:off x="3491"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1 w 809"/>
                <a:gd name="T49" fmla="*/ 1 h 1406"/>
                <a:gd name="T50" fmla="*/ 1 w 809"/>
                <a:gd name="T51" fmla="*/ 1 h 1406"/>
                <a:gd name="T52" fmla="*/ 1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1 w 809"/>
                <a:gd name="T97" fmla="*/ 0 h 1406"/>
                <a:gd name="T98" fmla="*/ 1 w 809"/>
                <a:gd name="T99" fmla="*/ 0 h 1406"/>
                <a:gd name="T100" fmla="*/ 1 w 809"/>
                <a:gd name="T101" fmla="*/ 0 h 1406"/>
                <a:gd name="T102" fmla="*/ 0 w 809"/>
                <a:gd name="T103" fmla="*/ 0 h 1406"/>
                <a:gd name="T104" fmla="*/ 1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5" y="1140"/>
                    <a:pt x="809" y="1144"/>
                    <a:pt x="809" y="1148"/>
                  </a:cubicBezTo>
                  <a:lnTo>
                    <a:pt x="809" y="1260"/>
                  </a:lnTo>
                  <a:cubicBezTo>
                    <a:pt x="809" y="1265"/>
                    <a:pt x="805" y="1268"/>
                    <a:pt x="801" y="1268"/>
                  </a:cubicBezTo>
                  <a:cubicBezTo>
                    <a:pt x="797" y="1268"/>
                    <a:pt x="793" y="1265"/>
                    <a:pt x="793" y="1260"/>
                  </a:cubicBezTo>
                  <a:close/>
                  <a:moveTo>
                    <a:pt x="793" y="1068"/>
                  </a:moveTo>
                  <a:lnTo>
                    <a:pt x="793" y="956"/>
                  </a:lnTo>
                  <a:cubicBezTo>
                    <a:pt x="793" y="952"/>
                    <a:pt x="797" y="948"/>
                    <a:pt x="801" y="948"/>
                  </a:cubicBezTo>
                  <a:cubicBezTo>
                    <a:pt x="805" y="948"/>
                    <a:pt x="809" y="952"/>
                    <a:pt x="809" y="956"/>
                  </a:cubicBezTo>
                  <a:lnTo>
                    <a:pt x="809" y="1068"/>
                  </a:lnTo>
                  <a:cubicBezTo>
                    <a:pt x="809" y="1073"/>
                    <a:pt x="805" y="1076"/>
                    <a:pt x="801" y="1076"/>
                  </a:cubicBezTo>
                  <a:cubicBezTo>
                    <a:pt x="797" y="1076"/>
                    <a:pt x="793" y="1073"/>
                    <a:pt x="793" y="1068"/>
                  </a:cubicBezTo>
                  <a:close/>
                  <a:moveTo>
                    <a:pt x="793" y="876"/>
                  </a:moveTo>
                  <a:lnTo>
                    <a:pt x="793" y="764"/>
                  </a:lnTo>
                  <a:cubicBezTo>
                    <a:pt x="793" y="760"/>
                    <a:pt x="797" y="756"/>
                    <a:pt x="801" y="756"/>
                  </a:cubicBezTo>
                  <a:cubicBezTo>
                    <a:pt x="805" y="756"/>
                    <a:pt x="809" y="760"/>
                    <a:pt x="809" y="764"/>
                  </a:cubicBezTo>
                  <a:lnTo>
                    <a:pt x="809" y="876"/>
                  </a:lnTo>
                  <a:cubicBezTo>
                    <a:pt x="809" y="881"/>
                    <a:pt x="805" y="884"/>
                    <a:pt x="801" y="884"/>
                  </a:cubicBezTo>
                  <a:cubicBezTo>
                    <a:pt x="797" y="884"/>
                    <a:pt x="793" y="881"/>
                    <a:pt x="793" y="876"/>
                  </a:cubicBezTo>
                  <a:close/>
                  <a:moveTo>
                    <a:pt x="793" y="684"/>
                  </a:moveTo>
                  <a:lnTo>
                    <a:pt x="793" y="572"/>
                  </a:lnTo>
                  <a:cubicBezTo>
                    <a:pt x="793" y="568"/>
                    <a:pt x="797" y="564"/>
                    <a:pt x="801" y="564"/>
                  </a:cubicBezTo>
                  <a:cubicBezTo>
                    <a:pt x="805" y="564"/>
                    <a:pt x="809" y="568"/>
                    <a:pt x="809" y="572"/>
                  </a:cubicBezTo>
                  <a:lnTo>
                    <a:pt x="809" y="684"/>
                  </a:lnTo>
                  <a:cubicBezTo>
                    <a:pt x="809" y="689"/>
                    <a:pt x="805" y="692"/>
                    <a:pt x="801" y="692"/>
                  </a:cubicBezTo>
                  <a:cubicBezTo>
                    <a:pt x="797" y="692"/>
                    <a:pt x="793" y="689"/>
                    <a:pt x="793" y="684"/>
                  </a:cubicBezTo>
                  <a:close/>
                  <a:moveTo>
                    <a:pt x="793" y="492"/>
                  </a:moveTo>
                  <a:lnTo>
                    <a:pt x="793" y="380"/>
                  </a:lnTo>
                  <a:cubicBezTo>
                    <a:pt x="793" y="376"/>
                    <a:pt x="797" y="372"/>
                    <a:pt x="801" y="372"/>
                  </a:cubicBezTo>
                  <a:cubicBezTo>
                    <a:pt x="805" y="372"/>
                    <a:pt x="809" y="376"/>
                    <a:pt x="809" y="380"/>
                  </a:cubicBezTo>
                  <a:lnTo>
                    <a:pt x="809" y="492"/>
                  </a:lnTo>
                  <a:cubicBezTo>
                    <a:pt x="809" y="497"/>
                    <a:pt x="805" y="500"/>
                    <a:pt x="801" y="500"/>
                  </a:cubicBezTo>
                  <a:cubicBezTo>
                    <a:pt x="797" y="500"/>
                    <a:pt x="793" y="497"/>
                    <a:pt x="793" y="492"/>
                  </a:cubicBezTo>
                  <a:close/>
                  <a:moveTo>
                    <a:pt x="793" y="300"/>
                  </a:moveTo>
                  <a:lnTo>
                    <a:pt x="793" y="188"/>
                  </a:lnTo>
                  <a:cubicBezTo>
                    <a:pt x="793" y="184"/>
                    <a:pt x="797" y="180"/>
                    <a:pt x="801" y="180"/>
                  </a:cubicBezTo>
                  <a:cubicBezTo>
                    <a:pt x="805" y="180"/>
                    <a:pt x="809" y="184"/>
                    <a:pt x="809" y="188"/>
                  </a:cubicBezTo>
                  <a:lnTo>
                    <a:pt x="809" y="300"/>
                  </a:lnTo>
                  <a:cubicBezTo>
                    <a:pt x="809" y="305"/>
                    <a:pt x="805"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5" y="0"/>
                    <a:pt x="809" y="3"/>
                    <a:pt x="809" y="8"/>
                  </a:cubicBezTo>
                  <a:lnTo>
                    <a:pt x="809" y="108"/>
                  </a:lnTo>
                  <a:cubicBezTo>
                    <a:pt x="809" y="113"/>
                    <a:pt x="805"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45" name="Rectangle 430"/>
            <p:cNvSpPr>
              <a:spLocks noChangeArrowheads="1"/>
            </p:cNvSpPr>
            <p:nvPr/>
          </p:nvSpPr>
          <p:spPr bwMode="auto">
            <a:xfrm>
              <a:off x="3597" y="2855"/>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G</a:t>
              </a:r>
              <a:endParaRPr lang="en-US">
                <a:solidFill>
                  <a:srgbClr val="000000"/>
                </a:solidFill>
              </a:endParaRPr>
            </a:p>
          </p:txBody>
        </p:sp>
        <p:sp>
          <p:nvSpPr>
            <p:cNvPr id="125046" name="Line 431"/>
            <p:cNvSpPr>
              <a:spLocks noChangeShapeType="1"/>
            </p:cNvSpPr>
            <p:nvPr/>
          </p:nvSpPr>
          <p:spPr bwMode="auto">
            <a:xfrm>
              <a:off x="3568" y="307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7" name="Freeform 432"/>
            <p:cNvSpPr>
              <a:spLocks/>
            </p:cNvSpPr>
            <p:nvPr/>
          </p:nvSpPr>
          <p:spPr bwMode="auto">
            <a:xfrm>
              <a:off x="3662"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48" name="Line 433"/>
            <p:cNvSpPr>
              <a:spLocks noChangeShapeType="1"/>
            </p:cNvSpPr>
            <p:nvPr/>
          </p:nvSpPr>
          <p:spPr bwMode="auto">
            <a:xfrm>
              <a:off x="3562" y="3432"/>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9" name="Freeform 434"/>
            <p:cNvSpPr>
              <a:spLocks/>
            </p:cNvSpPr>
            <p:nvPr/>
          </p:nvSpPr>
          <p:spPr bwMode="auto">
            <a:xfrm>
              <a:off x="3656"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50" name="Line 435"/>
            <p:cNvSpPr>
              <a:spLocks noChangeShapeType="1"/>
            </p:cNvSpPr>
            <p:nvPr/>
          </p:nvSpPr>
          <p:spPr bwMode="auto">
            <a:xfrm>
              <a:off x="3562" y="3206"/>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51" name="Freeform 436"/>
            <p:cNvSpPr>
              <a:spLocks/>
            </p:cNvSpPr>
            <p:nvPr/>
          </p:nvSpPr>
          <p:spPr bwMode="auto">
            <a:xfrm>
              <a:off x="3656"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52" name="Line 437"/>
            <p:cNvSpPr>
              <a:spLocks noChangeShapeType="1"/>
            </p:cNvSpPr>
            <p:nvPr/>
          </p:nvSpPr>
          <p:spPr bwMode="auto">
            <a:xfrm>
              <a:off x="3562" y="3319"/>
              <a:ext cx="102"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53" name="Freeform 438"/>
            <p:cNvSpPr>
              <a:spLocks/>
            </p:cNvSpPr>
            <p:nvPr/>
          </p:nvSpPr>
          <p:spPr bwMode="auto">
            <a:xfrm>
              <a:off x="3656"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3" name="Group 459"/>
          <p:cNvGrpSpPr>
            <a:grpSpLocks/>
          </p:cNvGrpSpPr>
          <p:nvPr/>
        </p:nvGrpSpPr>
        <p:grpSpPr bwMode="auto">
          <a:xfrm>
            <a:off x="5514975" y="4735513"/>
            <a:ext cx="481013" cy="1069975"/>
            <a:chOff x="3843" y="2855"/>
            <a:chExt cx="303" cy="674"/>
          </a:xfrm>
        </p:grpSpPr>
        <p:sp>
          <p:nvSpPr>
            <p:cNvPr id="125032" name="Rectangle 439"/>
            <p:cNvSpPr>
              <a:spLocks noChangeArrowheads="1"/>
            </p:cNvSpPr>
            <p:nvPr/>
          </p:nvSpPr>
          <p:spPr bwMode="auto">
            <a:xfrm>
              <a:off x="3846" y="3005"/>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33" name="Freeform 440"/>
            <p:cNvSpPr>
              <a:spLocks noEditPoints="1"/>
            </p:cNvSpPr>
            <p:nvPr/>
          </p:nvSpPr>
          <p:spPr bwMode="auto">
            <a:xfrm>
              <a:off x="3843"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34" name="Rectangle 441"/>
            <p:cNvSpPr>
              <a:spLocks noChangeArrowheads="1"/>
            </p:cNvSpPr>
            <p:nvPr/>
          </p:nvSpPr>
          <p:spPr bwMode="auto">
            <a:xfrm>
              <a:off x="3957" y="2855"/>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a:t>
              </a:r>
              <a:endParaRPr lang="en-US">
                <a:solidFill>
                  <a:srgbClr val="000000"/>
                </a:solidFill>
              </a:endParaRPr>
            </a:p>
          </p:txBody>
        </p:sp>
        <p:sp>
          <p:nvSpPr>
            <p:cNvPr id="125035" name="Line 442"/>
            <p:cNvSpPr>
              <a:spLocks noChangeShapeType="1"/>
            </p:cNvSpPr>
            <p:nvPr/>
          </p:nvSpPr>
          <p:spPr bwMode="auto">
            <a:xfrm>
              <a:off x="3920" y="3079"/>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36" name="Freeform 443"/>
            <p:cNvSpPr>
              <a:spLocks/>
            </p:cNvSpPr>
            <p:nvPr/>
          </p:nvSpPr>
          <p:spPr bwMode="auto">
            <a:xfrm>
              <a:off x="4014"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37" name="Line 444"/>
            <p:cNvSpPr>
              <a:spLocks noChangeShapeType="1"/>
            </p:cNvSpPr>
            <p:nvPr/>
          </p:nvSpPr>
          <p:spPr bwMode="auto">
            <a:xfrm>
              <a:off x="3914" y="3432"/>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38" name="Freeform 445"/>
            <p:cNvSpPr>
              <a:spLocks/>
            </p:cNvSpPr>
            <p:nvPr/>
          </p:nvSpPr>
          <p:spPr bwMode="auto">
            <a:xfrm>
              <a:off x="4008"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39" name="Line 446"/>
            <p:cNvSpPr>
              <a:spLocks noChangeShapeType="1"/>
            </p:cNvSpPr>
            <p:nvPr/>
          </p:nvSpPr>
          <p:spPr bwMode="auto">
            <a:xfrm>
              <a:off x="3914" y="3206"/>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0" name="Freeform 447"/>
            <p:cNvSpPr>
              <a:spLocks/>
            </p:cNvSpPr>
            <p:nvPr/>
          </p:nvSpPr>
          <p:spPr bwMode="auto">
            <a:xfrm>
              <a:off x="4008"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5041" name="Line 448"/>
            <p:cNvSpPr>
              <a:spLocks noChangeShapeType="1"/>
            </p:cNvSpPr>
            <p:nvPr/>
          </p:nvSpPr>
          <p:spPr bwMode="auto">
            <a:xfrm>
              <a:off x="3914" y="3319"/>
              <a:ext cx="101" cy="0"/>
            </a:xfrm>
            <a:prstGeom prst="line">
              <a:avLst/>
            </a:prstGeom>
            <a:noFill/>
            <a:ln w="15875" cap="rnd">
              <a:solidFill>
                <a:srgbClr val="33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42" name="Freeform 449"/>
            <p:cNvSpPr>
              <a:spLocks/>
            </p:cNvSpPr>
            <p:nvPr/>
          </p:nvSpPr>
          <p:spPr bwMode="auto">
            <a:xfrm>
              <a:off x="4008"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nvGrpSpPr>
          <p:cNvPr id="24" name="Group 460"/>
          <p:cNvGrpSpPr>
            <a:grpSpLocks/>
          </p:cNvGrpSpPr>
          <p:nvPr/>
        </p:nvGrpSpPr>
        <p:grpSpPr bwMode="auto">
          <a:xfrm>
            <a:off x="1450975" y="5360988"/>
            <a:ext cx="6429375" cy="801687"/>
            <a:chOff x="983" y="3228"/>
            <a:chExt cx="4050" cy="505"/>
          </a:xfrm>
        </p:grpSpPr>
        <p:sp>
          <p:nvSpPr>
            <p:cNvPr id="125029" name="Freeform 360"/>
            <p:cNvSpPr>
              <a:spLocks/>
            </p:cNvSpPr>
            <p:nvPr/>
          </p:nvSpPr>
          <p:spPr bwMode="auto">
            <a:xfrm>
              <a:off x="983" y="3569"/>
              <a:ext cx="3630" cy="149"/>
            </a:xfrm>
            <a:custGeom>
              <a:avLst/>
              <a:gdLst>
                <a:gd name="T0" fmla="*/ 3630 w 3630"/>
                <a:gd name="T1" fmla="*/ 74 h 149"/>
                <a:gd name="T2" fmla="*/ 3555 w 3630"/>
                <a:gd name="T3" fmla="*/ 0 h 149"/>
                <a:gd name="T4" fmla="*/ 3555 w 3630"/>
                <a:gd name="T5" fmla="*/ 49 h 149"/>
                <a:gd name="T6" fmla="*/ 0 w 3630"/>
                <a:gd name="T7" fmla="*/ 49 h 149"/>
                <a:gd name="T8" fmla="*/ 0 w 3630"/>
                <a:gd name="T9" fmla="*/ 100 h 149"/>
                <a:gd name="T10" fmla="*/ 3555 w 3630"/>
                <a:gd name="T11" fmla="*/ 100 h 149"/>
                <a:gd name="T12" fmla="*/ 3555 w 3630"/>
                <a:gd name="T13" fmla="*/ 149 h 149"/>
                <a:gd name="T14" fmla="*/ 3630 w 3630"/>
                <a:gd name="T15" fmla="*/ 74 h 149"/>
                <a:gd name="T16" fmla="*/ 0 60000 65536"/>
                <a:gd name="T17" fmla="*/ 0 60000 65536"/>
                <a:gd name="T18" fmla="*/ 0 60000 65536"/>
                <a:gd name="T19" fmla="*/ 0 60000 65536"/>
                <a:gd name="T20" fmla="*/ 0 60000 65536"/>
                <a:gd name="T21" fmla="*/ 0 60000 65536"/>
                <a:gd name="T22" fmla="*/ 0 60000 65536"/>
                <a:gd name="T23" fmla="*/ 0 60000 65536"/>
                <a:gd name="T24" fmla="*/ 0 w 3630"/>
                <a:gd name="T25" fmla="*/ 0 h 149"/>
                <a:gd name="T26" fmla="*/ 3630 w 363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0" h="149">
                  <a:moveTo>
                    <a:pt x="3630" y="74"/>
                  </a:moveTo>
                  <a:lnTo>
                    <a:pt x="3555" y="0"/>
                  </a:lnTo>
                  <a:lnTo>
                    <a:pt x="3555" y="49"/>
                  </a:lnTo>
                  <a:lnTo>
                    <a:pt x="0" y="49"/>
                  </a:lnTo>
                  <a:lnTo>
                    <a:pt x="0" y="100"/>
                  </a:lnTo>
                  <a:lnTo>
                    <a:pt x="3555" y="100"/>
                  </a:lnTo>
                  <a:lnTo>
                    <a:pt x="3555" y="149"/>
                  </a:lnTo>
                  <a:lnTo>
                    <a:pt x="3630" y="74"/>
                  </a:lnTo>
                  <a:close/>
                </a:path>
              </a:pathLst>
            </a:custGeom>
            <a:solidFill>
              <a:srgbClr val="CCFFCC"/>
            </a:solidFill>
            <a:ln w="15875" cap="rnd">
              <a:solidFill>
                <a:srgbClr val="000000"/>
              </a:solidFill>
              <a:round/>
              <a:headEnd/>
              <a:tailEnd/>
            </a:ln>
          </p:spPr>
          <p:txBody>
            <a:bodyPr/>
            <a:lstStyle/>
            <a:p>
              <a:endParaRPr lang="en-US"/>
            </a:p>
          </p:txBody>
        </p:sp>
        <p:sp>
          <p:nvSpPr>
            <p:cNvPr id="125030" name="Rectangle 361"/>
            <p:cNvSpPr>
              <a:spLocks noChangeArrowheads="1"/>
            </p:cNvSpPr>
            <p:nvPr/>
          </p:nvSpPr>
          <p:spPr bwMode="auto">
            <a:xfrm>
              <a:off x="4671" y="3539"/>
              <a:ext cx="36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sz="2000">
                  <a:solidFill>
                    <a:srgbClr val="000000"/>
                  </a:solidFill>
                </a:rPr>
                <a:t>Time</a:t>
              </a:r>
            </a:p>
          </p:txBody>
        </p:sp>
        <p:sp>
          <p:nvSpPr>
            <p:cNvPr id="125031" name="Freeform 450"/>
            <p:cNvSpPr>
              <a:spLocks noEditPoints="1"/>
            </p:cNvSpPr>
            <p:nvPr/>
          </p:nvSpPr>
          <p:spPr bwMode="auto">
            <a:xfrm>
              <a:off x="1014" y="3228"/>
              <a:ext cx="330" cy="33"/>
            </a:xfrm>
            <a:custGeom>
              <a:avLst/>
              <a:gdLst>
                <a:gd name="T0" fmla="*/ 0 w 882"/>
                <a:gd name="T1" fmla="*/ 0 h 88"/>
                <a:gd name="T2" fmla="*/ 0 w 882"/>
                <a:gd name="T3" fmla="*/ 0 h 88"/>
                <a:gd name="T4" fmla="*/ 0 w 882"/>
                <a:gd name="T5" fmla="*/ 0 h 88"/>
                <a:gd name="T6" fmla="*/ 0 w 882"/>
                <a:gd name="T7" fmla="*/ 0 h 88"/>
                <a:gd name="T8" fmla="*/ 0 w 882"/>
                <a:gd name="T9" fmla="*/ 0 h 88"/>
                <a:gd name="T10" fmla="*/ 0 w 882"/>
                <a:gd name="T11" fmla="*/ 0 h 88"/>
                <a:gd name="T12" fmla="*/ 0 w 882"/>
                <a:gd name="T13" fmla="*/ 0 h 88"/>
                <a:gd name="T14" fmla="*/ 0 w 882"/>
                <a:gd name="T15" fmla="*/ 0 h 88"/>
                <a:gd name="T16" fmla="*/ 0 w 882"/>
                <a:gd name="T17" fmla="*/ 0 h 88"/>
                <a:gd name="T18" fmla="*/ 0 w 882"/>
                <a:gd name="T19" fmla="*/ 0 h 88"/>
                <a:gd name="T20" fmla="*/ 0 w 882"/>
                <a:gd name="T21" fmla="*/ 0 h 88"/>
                <a:gd name="T22" fmla="*/ 0 w 882"/>
                <a:gd name="T23" fmla="*/ 0 h 88"/>
                <a:gd name="T24" fmla="*/ 0 w 882"/>
                <a:gd name="T25" fmla="*/ 0 h 88"/>
                <a:gd name="T26" fmla="*/ 0 w 882"/>
                <a:gd name="T27" fmla="*/ 0 h 88"/>
                <a:gd name="T28" fmla="*/ 0 w 882"/>
                <a:gd name="T29" fmla="*/ 0 h 88"/>
                <a:gd name="T30" fmla="*/ 0 w 882"/>
                <a:gd name="T31" fmla="*/ 0 h 88"/>
                <a:gd name="T32" fmla="*/ 0 w 882"/>
                <a:gd name="T33" fmla="*/ 0 h 88"/>
                <a:gd name="T34" fmla="*/ 0 w 882"/>
                <a:gd name="T35" fmla="*/ 0 h 88"/>
                <a:gd name="T36" fmla="*/ 0 w 882"/>
                <a:gd name="T37" fmla="*/ 0 h 88"/>
                <a:gd name="T38" fmla="*/ 0 w 882"/>
                <a:gd name="T39" fmla="*/ 0 h 88"/>
                <a:gd name="T40" fmla="*/ 0 w 882"/>
                <a:gd name="T41" fmla="*/ 0 h 88"/>
                <a:gd name="T42" fmla="*/ 1 w 882"/>
                <a:gd name="T43" fmla="*/ 0 h 88"/>
                <a:gd name="T44" fmla="*/ 1 w 882"/>
                <a:gd name="T45" fmla="*/ 0 h 88"/>
                <a:gd name="T46" fmla="*/ 1 w 882"/>
                <a:gd name="T47" fmla="*/ 0 h 88"/>
                <a:gd name="T48" fmla="*/ 1 w 882"/>
                <a:gd name="T49" fmla="*/ 0 h 88"/>
                <a:gd name="T50" fmla="*/ 1 w 882"/>
                <a:gd name="T51" fmla="*/ 0 h 88"/>
                <a:gd name="T52" fmla="*/ 1 w 882"/>
                <a:gd name="T53" fmla="*/ 0 h 88"/>
                <a:gd name="T54" fmla="*/ 1 w 882"/>
                <a:gd name="T55" fmla="*/ 0 h 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2"/>
                <a:gd name="T85" fmla="*/ 0 h 88"/>
                <a:gd name="T86" fmla="*/ 882 w 882"/>
                <a:gd name="T87" fmla="*/ 88 h 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2" h="88">
                  <a:moveTo>
                    <a:pt x="44" y="0"/>
                  </a:moveTo>
                  <a:lnTo>
                    <a:pt x="44" y="0"/>
                  </a:lnTo>
                  <a:cubicBezTo>
                    <a:pt x="69" y="0"/>
                    <a:pt x="88" y="20"/>
                    <a:pt x="88" y="44"/>
                  </a:cubicBezTo>
                  <a:cubicBezTo>
                    <a:pt x="88" y="68"/>
                    <a:pt x="69" y="88"/>
                    <a:pt x="44" y="88"/>
                  </a:cubicBezTo>
                  <a:cubicBezTo>
                    <a:pt x="20" y="88"/>
                    <a:pt x="0" y="68"/>
                    <a:pt x="0" y="44"/>
                  </a:cubicBezTo>
                  <a:cubicBezTo>
                    <a:pt x="0" y="20"/>
                    <a:pt x="20" y="0"/>
                    <a:pt x="44" y="0"/>
                  </a:cubicBezTo>
                  <a:close/>
                  <a:moveTo>
                    <a:pt x="309" y="0"/>
                  </a:moveTo>
                  <a:lnTo>
                    <a:pt x="309" y="0"/>
                  </a:lnTo>
                  <a:cubicBezTo>
                    <a:pt x="333" y="0"/>
                    <a:pt x="353" y="20"/>
                    <a:pt x="353" y="44"/>
                  </a:cubicBezTo>
                  <a:cubicBezTo>
                    <a:pt x="353" y="68"/>
                    <a:pt x="333" y="88"/>
                    <a:pt x="309" y="88"/>
                  </a:cubicBezTo>
                  <a:cubicBezTo>
                    <a:pt x="284" y="88"/>
                    <a:pt x="265" y="68"/>
                    <a:pt x="265" y="44"/>
                  </a:cubicBezTo>
                  <a:cubicBezTo>
                    <a:pt x="265" y="20"/>
                    <a:pt x="284" y="0"/>
                    <a:pt x="309" y="0"/>
                  </a:cubicBezTo>
                  <a:close/>
                  <a:moveTo>
                    <a:pt x="573" y="0"/>
                  </a:moveTo>
                  <a:lnTo>
                    <a:pt x="573" y="0"/>
                  </a:lnTo>
                  <a:cubicBezTo>
                    <a:pt x="598" y="0"/>
                    <a:pt x="617" y="20"/>
                    <a:pt x="617" y="44"/>
                  </a:cubicBezTo>
                  <a:cubicBezTo>
                    <a:pt x="617" y="68"/>
                    <a:pt x="598" y="88"/>
                    <a:pt x="573" y="88"/>
                  </a:cubicBezTo>
                  <a:cubicBezTo>
                    <a:pt x="549" y="88"/>
                    <a:pt x="529" y="68"/>
                    <a:pt x="529" y="44"/>
                  </a:cubicBezTo>
                  <a:cubicBezTo>
                    <a:pt x="529" y="20"/>
                    <a:pt x="549" y="0"/>
                    <a:pt x="573" y="0"/>
                  </a:cubicBezTo>
                  <a:close/>
                  <a:moveTo>
                    <a:pt x="838" y="0"/>
                  </a:moveTo>
                  <a:lnTo>
                    <a:pt x="838" y="0"/>
                  </a:lnTo>
                  <a:cubicBezTo>
                    <a:pt x="862" y="0"/>
                    <a:pt x="882" y="20"/>
                    <a:pt x="882" y="44"/>
                  </a:cubicBezTo>
                  <a:cubicBezTo>
                    <a:pt x="882" y="68"/>
                    <a:pt x="862" y="88"/>
                    <a:pt x="838" y="88"/>
                  </a:cubicBezTo>
                  <a:cubicBezTo>
                    <a:pt x="813" y="88"/>
                    <a:pt x="794" y="68"/>
                    <a:pt x="794" y="44"/>
                  </a:cubicBezTo>
                  <a:cubicBezTo>
                    <a:pt x="794" y="20"/>
                    <a:pt x="813" y="0"/>
                    <a:pt x="838" y="0"/>
                  </a:cubicBezTo>
                  <a:close/>
                </a:path>
              </a:pathLst>
            </a:custGeom>
            <a:solidFill>
              <a:srgbClr val="000000"/>
            </a:solidFill>
            <a:ln w="9525">
              <a:solidFill>
                <a:srgbClr val="000000"/>
              </a:solidFill>
              <a:bevel/>
              <a:headEnd/>
              <a:tailEnd/>
            </a:ln>
          </p:spPr>
          <p:txBody>
            <a:bodyPr/>
            <a:lstStyle/>
            <a:p>
              <a:endParaRPr lang="en-US"/>
            </a:p>
          </p:txBody>
        </p:sp>
      </p:grpSp>
      <p:sp>
        <p:nvSpPr>
          <p:cNvPr id="129" name="Rectangle 462"/>
          <p:cNvSpPr>
            <a:spLocks noChangeArrowheads="1"/>
          </p:cNvSpPr>
          <p:nvPr/>
        </p:nvSpPr>
        <p:spPr bwMode="auto">
          <a:xfrm>
            <a:off x="2152650" y="4695825"/>
            <a:ext cx="538163"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0" name="Rectangle 463"/>
          <p:cNvSpPr>
            <a:spLocks noChangeArrowheads="1"/>
          </p:cNvSpPr>
          <p:nvPr/>
        </p:nvSpPr>
        <p:spPr bwMode="auto">
          <a:xfrm>
            <a:off x="2728913" y="4695825"/>
            <a:ext cx="538162"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1" name="Rectangle 464"/>
          <p:cNvSpPr>
            <a:spLocks noChangeArrowheads="1"/>
          </p:cNvSpPr>
          <p:nvPr/>
        </p:nvSpPr>
        <p:spPr bwMode="auto">
          <a:xfrm>
            <a:off x="3265488" y="4695825"/>
            <a:ext cx="538162"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2" name="Rectangle 465"/>
          <p:cNvSpPr>
            <a:spLocks noChangeArrowheads="1"/>
          </p:cNvSpPr>
          <p:nvPr/>
        </p:nvSpPr>
        <p:spPr bwMode="auto">
          <a:xfrm>
            <a:off x="3841750" y="4695825"/>
            <a:ext cx="538163"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3" name="Rectangle 466"/>
          <p:cNvSpPr>
            <a:spLocks noChangeArrowheads="1"/>
          </p:cNvSpPr>
          <p:nvPr/>
        </p:nvSpPr>
        <p:spPr bwMode="auto">
          <a:xfrm>
            <a:off x="4379913" y="4695825"/>
            <a:ext cx="538162"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sp>
        <p:nvSpPr>
          <p:cNvPr id="134" name="Rectangle 468"/>
          <p:cNvSpPr>
            <a:spLocks noChangeArrowheads="1"/>
          </p:cNvSpPr>
          <p:nvPr/>
        </p:nvSpPr>
        <p:spPr bwMode="auto">
          <a:xfrm>
            <a:off x="4918075" y="4695825"/>
            <a:ext cx="538163" cy="1152525"/>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solidFill>
                <a:srgbClr val="000000"/>
              </a:solidFill>
            </a:endParaRPr>
          </a:p>
        </p:txBody>
      </p:sp>
      <p:grpSp>
        <p:nvGrpSpPr>
          <p:cNvPr id="25" name="Group 474"/>
          <p:cNvGrpSpPr>
            <a:grpSpLocks/>
          </p:cNvGrpSpPr>
          <p:nvPr/>
        </p:nvGrpSpPr>
        <p:grpSpPr bwMode="auto">
          <a:xfrm>
            <a:off x="3302000" y="4735513"/>
            <a:ext cx="482600" cy="1069975"/>
            <a:chOff x="2080" y="2983"/>
            <a:chExt cx="304" cy="674"/>
          </a:xfrm>
        </p:grpSpPr>
        <p:sp>
          <p:nvSpPr>
            <p:cNvPr id="125022" name="Rectangle 384"/>
            <p:cNvSpPr>
              <a:spLocks noChangeArrowheads="1"/>
            </p:cNvSpPr>
            <p:nvPr/>
          </p:nvSpPr>
          <p:spPr bwMode="auto">
            <a:xfrm>
              <a:off x="2083" y="3133"/>
              <a:ext cx="298"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23" name="Freeform 385"/>
            <p:cNvSpPr>
              <a:spLocks noEditPoints="1"/>
            </p:cNvSpPr>
            <p:nvPr/>
          </p:nvSpPr>
          <p:spPr bwMode="auto">
            <a:xfrm>
              <a:off x="2080" y="3130"/>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1 w 809"/>
                <a:gd name="T49" fmla="*/ 1 h 1406"/>
                <a:gd name="T50" fmla="*/ 1 w 809"/>
                <a:gd name="T51" fmla="*/ 1 h 1406"/>
                <a:gd name="T52" fmla="*/ 1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1 w 809"/>
                <a:gd name="T97" fmla="*/ 0 h 1406"/>
                <a:gd name="T98" fmla="*/ 1 w 809"/>
                <a:gd name="T99" fmla="*/ 0 h 1406"/>
                <a:gd name="T100" fmla="*/ 1 w 809"/>
                <a:gd name="T101" fmla="*/ 0 h 1406"/>
                <a:gd name="T102" fmla="*/ 0 w 809"/>
                <a:gd name="T103" fmla="*/ 0 h 1406"/>
                <a:gd name="T104" fmla="*/ 1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24" name="Rectangle 386"/>
            <p:cNvSpPr>
              <a:spLocks noChangeArrowheads="1"/>
            </p:cNvSpPr>
            <p:nvPr/>
          </p:nvSpPr>
          <p:spPr bwMode="auto">
            <a:xfrm>
              <a:off x="2193" y="2983"/>
              <a:ext cx="8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C</a:t>
              </a:r>
              <a:endParaRPr lang="en-US">
                <a:solidFill>
                  <a:srgbClr val="000000"/>
                </a:solidFill>
              </a:endParaRPr>
            </a:p>
          </p:txBody>
        </p:sp>
        <p:sp>
          <p:nvSpPr>
            <p:cNvPr id="125025" name="Line 387"/>
            <p:cNvSpPr>
              <a:spLocks noChangeShapeType="1"/>
            </p:cNvSpPr>
            <p:nvPr/>
          </p:nvSpPr>
          <p:spPr bwMode="auto">
            <a:xfrm>
              <a:off x="2158" y="3207"/>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26" name="Freeform 388"/>
            <p:cNvSpPr>
              <a:spLocks/>
            </p:cNvSpPr>
            <p:nvPr/>
          </p:nvSpPr>
          <p:spPr bwMode="auto">
            <a:xfrm>
              <a:off x="2251" y="3177"/>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27" name="Line 470"/>
            <p:cNvSpPr>
              <a:spLocks noChangeShapeType="1"/>
            </p:cNvSpPr>
            <p:nvPr/>
          </p:nvSpPr>
          <p:spPr bwMode="auto">
            <a:xfrm>
              <a:off x="2154" y="3556"/>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28" name="Freeform 471"/>
            <p:cNvSpPr>
              <a:spLocks/>
            </p:cNvSpPr>
            <p:nvPr/>
          </p:nvSpPr>
          <p:spPr bwMode="auto">
            <a:xfrm>
              <a:off x="2247" y="352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6" name="Group 477"/>
          <p:cNvGrpSpPr>
            <a:grpSpLocks/>
          </p:cNvGrpSpPr>
          <p:nvPr/>
        </p:nvGrpSpPr>
        <p:grpSpPr bwMode="auto">
          <a:xfrm>
            <a:off x="2744788" y="4735513"/>
            <a:ext cx="481012" cy="1069975"/>
            <a:chOff x="1729" y="2983"/>
            <a:chExt cx="303" cy="674"/>
          </a:xfrm>
        </p:grpSpPr>
        <p:sp>
          <p:nvSpPr>
            <p:cNvPr id="125011" name="Rectangle 373"/>
            <p:cNvSpPr>
              <a:spLocks noChangeArrowheads="1"/>
            </p:cNvSpPr>
            <p:nvPr/>
          </p:nvSpPr>
          <p:spPr bwMode="auto">
            <a:xfrm>
              <a:off x="1732" y="3133"/>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12" name="Freeform 374"/>
            <p:cNvSpPr>
              <a:spLocks noEditPoints="1"/>
            </p:cNvSpPr>
            <p:nvPr/>
          </p:nvSpPr>
          <p:spPr bwMode="auto">
            <a:xfrm>
              <a:off x="1729"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13" name="Rectangle 375"/>
            <p:cNvSpPr>
              <a:spLocks noChangeArrowheads="1"/>
            </p:cNvSpPr>
            <p:nvPr/>
          </p:nvSpPr>
          <p:spPr bwMode="auto">
            <a:xfrm>
              <a:off x="1845" y="2983"/>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B</a:t>
              </a:r>
              <a:endParaRPr lang="en-US">
                <a:solidFill>
                  <a:srgbClr val="000000"/>
                </a:solidFill>
              </a:endParaRPr>
            </a:p>
          </p:txBody>
        </p:sp>
        <p:sp>
          <p:nvSpPr>
            <p:cNvPr id="125014" name="Line 376"/>
            <p:cNvSpPr>
              <a:spLocks noChangeShapeType="1"/>
            </p:cNvSpPr>
            <p:nvPr/>
          </p:nvSpPr>
          <p:spPr bwMode="auto">
            <a:xfrm>
              <a:off x="1806" y="3207"/>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5" name="Freeform 377"/>
            <p:cNvSpPr>
              <a:spLocks/>
            </p:cNvSpPr>
            <p:nvPr/>
          </p:nvSpPr>
          <p:spPr bwMode="auto">
            <a:xfrm>
              <a:off x="1900"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16" name="Line 380"/>
            <p:cNvSpPr>
              <a:spLocks noChangeShapeType="1"/>
            </p:cNvSpPr>
            <p:nvPr/>
          </p:nvSpPr>
          <p:spPr bwMode="auto">
            <a:xfrm>
              <a:off x="1800" y="3334"/>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7" name="Freeform 381"/>
            <p:cNvSpPr>
              <a:spLocks/>
            </p:cNvSpPr>
            <p:nvPr/>
          </p:nvSpPr>
          <p:spPr bwMode="auto">
            <a:xfrm>
              <a:off x="1894"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18" name="Line 382"/>
            <p:cNvSpPr>
              <a:spLocks noChangeShapeType="1"/>
            </p:cNvSpPr>
            <p:nvPr/>
          </p:nvSpPr>
          <p:spPr bwMode="auto">
            <a:xfrm>
              <a:off x="1800" y="3447"/>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9" name="Freeform 383"/>
            <p:cNvSpPr>
              <a:spLocks/>
            </p:cNvSpPr>
            <p:nvPr/>
          </p:nvSpPr>
          <p:spPr bwMode="auto">
            <a:xfrm>
              <a:off x="1894"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20" name="Line 475"/>
            <p:cNvSpPr>
              <a:spLocks noChangeShapeType="1"/>
            </p:cNvSpPr>
            <p:nvPr/>
          </p:nvSpPr>
          <p:spPr bwMode="auto">
            <a:xfrm>
              <a:off x="1799" y="3556"/>
              <a:ext cx="102"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21" name="Freeform 476"/>
            <p:cNvSpPr>
              <a:spLocks/>
            </p:cNvSpPr>
            <p:nvPr/>
          </p:nvSpPr>
          <p:spPr bwMode="auto">
            <a:xfrm>
              <a:off x="1893"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7" name="Group 508"/>
          <p:cNvGrpSpPr>
            <a:grpSpLocks/>
          </p:cNvGrpSpPr>
          <p:nvPr/>
        </p:nvGrpSpPr>
        <p:grpSpPr bwMode="auto">
          <a:xfrm>
            <a:off x="4418013" y="4735513"/>
            <a:ext cx="481012" cy="1069975"/>
            <a:chOff x="2783" y="2983"/>
            <a:chExt cx="303" cy="674"/>
          </a:xfrm>
        </p:grpSpPr>
        <p:sp>
          <p:nvSpPr>
            <p:cNvPr id="125000" name="Rectangle 406"/>
            <p:cNvSpPr>
              <a:spLocks noChangeArrowheads="1"/>
            </p:cNvSpPr>
            <p:nvPr/>
          </p:nvSpPr>
          <p:spPr bwMode="auto">
            <a:xfrm>
              <a:off x="2786" y="3133"/>
              <a:ext cx="297" cy="521"/>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000000"/>
                </a:solidFill>
              </a:endParaRPr>
            </a:p>
          </p:txBody>
        </p:sp>
        <p:sp>
          <p:nvSpPr>
            <p:cNvPr id="125001" name="Freeform 407"/>
            <p:cNvSpPr>
              <a:spLocks noEditPoints="1"/>
            </p:cNvSpPr>
            <p:nvPr/>
          </p:nvSpPr>
          <p:spPr bwMode="auto">
            <a:xfrm>
              <a:off x="2783"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1 h 1406"/>
                <a:gd name="T16" fmla="*/ 0 w 809"/>
                <a:gd name="T17" fmla="*/ 0 h 1406"/>
                <a:gd name="T18" fmla="*/ 0 w 809"/>
                <a:gd name="T19" fmla="*/ 1 h 1406"/>
                <a:gd name="T20" fmla="*/ 0 w 809"/>
                <a:gd name="T21" fmla="*/ 1 h 1406"/>
                <a:gd name="T22" fmla="*/ 0 w 809"/>
                <a:gd name="T23" fmla="*/ 1 h 1406"/>
                <a:gd name="T24" fmla="*/ 0 w 809"/>
                <a:gd name="T25" fmla="*/ 1 h 1406"/>
                <a:gd name="T26" fmla="*/ 0 w 809"/>
                <a:gd name="T27" fmla="*/ 1 h 1406"/>
                <a:gd name="T28" fmla="*/ 0 w 809"/>
                <a:gd name="T29" fmla="*/ 1 h 1406"/>
                <a:gd name="T30" fmla="*/ 0 w 809"/>
                <a:gd name="T31" fmla="*/ 1 h 1406"/>
                <a:gd name="T32" fmla="*/ 0 w 809"/>
                <a:gd name="T33" fmla="*/ 1 h 1406"/>
                <a:gd name="T34" fmla="*/ 0 w 809"/>
                <a:gd name="T35" fmla="*/ 1 h 1406"/>
                <a:gd name="T36" fmla="*/ 0 w 809"/>
                <a:gd name="T37" fmla="*/ 1 h 1406"/>
                <a:gd name="T38" fmla="*/ 0 w 809"/>
                <a:gd name="T39" fmla="*/ 1 h 1406"/>
                <a:gd name="T40" fmla="*/ 0 w 809"/>
                <a:gd name="T41" fmla="*/ 1 h 1406"/>
                <a:gd name="T42" fmla="*/ 0 w 809"/>
                <a:gd name="T43" fmla="*/ 1 h 1406"/>
                <a:gd name="T44" fmla="*/ 0 w 809"/>
                <a:gd name="T45" fmla="*/ 1 h 1406"/>
                <a:gd name="T46" fmla="*/ 0 w 809"/>
                <a:gd name="T47" fmla="*/ 1 h 1406"/>
                <a:gd name="T48" fmla="*/ 0 w 809"/>
                <a:gd name="T49" fmla="*/ 1 h 1406"/>
                <a:gd name="T50" fmla="*/ 1 w 809"/>
                <a:gd name="T51" fmla="*/ 1 h 1406"/>
                <a:gd name="T52" fmla="*/ 0 w 809"/>
                <a:gd name="T53" fmla="*/ 1 h 1406"/>
                <a:gd name="T54" fmla="*/ 1 w 809"/>
                <a:gd name="T55" fmla="*/ 1 h 1406"/>
                <a:gd name="T56" fmla="*/ 1 w 809"/>
                <a:gd name="T57" fmla="*/ 1 h 1406"/>
                <a:gd name="T58" fmla="*/ 1 w 809"/>
                <a:gd name="T59" fmla="*/ 1 h 1406"/>
                <a:gd name="T60" fmla="*/ 1 w 809"/>
                <a:gd name="T61" fmla="*/ 1 h 1406"/>
                <a:gd name="T62" fmla="*/ 1 w 809"/>
                <a:gd name="T63" fmla="*/ 1 h 1406"/>
                <a:gd name="T64" fmla="*/ 1 w 809"/>
                <a:gd name="T65" fmla="*/ 1 h 1406"/>
                <a:gd name="T66" fmla="*/ 1 w 809"/>
                <a:gd name="T67" fmla="*/ 1 h 1406"/>
                <a:gd name="T68" fmla="*/ 1 w 809"/>
                <a:gd name="T69" fmla="*/ 1 h 1406"/>
                <a:gd name="T70" fmla="*/ 1 w 809"/>
                <a:gd name="T71" fmla="*/ 1 h 1406"/>
                <a:gd name="T72" fmla="*/ 1 w 809"/>
                <a:gd name="T73" fmla="*/ 1 h 1406"/>
                <a:gd name="T74" fmla="*/ 1 w 809"/>
                <a:gd name="T75" fmla="*/ 1 h 1406"/>
                <a:gd name="T76" fmla="*/ 1 w 809"/>
                <a:gd name="T77" fmla="*/ 0 h 1406"/>
                <a:gd name="T78" fmla="*/ 1 w 809"/>
                <a:gd name="T79" fmla="*/ 1 h 1406"/>
                <a:gd name="T80" fmla="*/ 1 w 809"/>
                <a:gd name="T81" fmla="*/ 0 h 1406"/>
                <a:gd name="T82" fmla="*/ 1 w 809"/>
                <a:gd name="T83" fmla="*/ 0 h 1406"/>
                <a:gd name="T84" fmla="*/ 1 w 809"/>
                <a:gd name="T85" fmla="*/ 0 h 1406"/>
                <a:gd name="T86" fmla="*/ 1 w 809"/>
                <a:gd name="T87" fmla="*/ 0 h 1406"/>
                <a:gd name="T88" fmla="*/ 1 w 809"/>
                <a:gd name="T89" fmla="*/ 0 h 1406"/>
                <a:gd name="T90" fmla="*/ 1 w 809"/>
                <a:gd name="T91" fmla="*/ 0 h 1406"/>
                <a:gd name="T92" fmla="*/ 1 w 809"/>
                <a:gd name="T93" fmla="*/ 0 h 1406"/>
                <a:gd name="T94" fmla="*/ 1 w 809"/>
                <a:gd name="T95" fmla="*/ 0 h 1406"/>
                <a:gd name="T96" fmla="*/ 0 w 809"/>
                <a:gd name="T97" fmla="*/ 0 h 1406"/>
                <a:gd name="T98" fmla="*/ 1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4" y="144"/>
                    <a:pt x="0" y="140"/>
                    <a:pt x="0" y="136"/>
                  </a:cubicBezTo>
                  <a:lnTo>
                    <a:pt x="0" y="24"/>
                  </a:lnTo>
                  <a:cubicBezTo>
                    <a:pt x="0" y="19"/>
                    <a:pt x="4" y="16"/>
                    <a:pt x="8" y="16"/>
                  </a:cubicBezTo>
                  <a:cubicBezTo>
                    <a:pt x="12" y="16"/>
                    <a:pt x="16" y="19"/>
                    <a:pt x="16" y="24"/>
                  </a:cubicBezTo>
                  <a:close/>
                  <a:moveTo>
                    <a:pt x="16" y="216"/>
                  </a:moveTo>
                  <a:lnTo>
                    <a:pt x="16" y="328"/>
                  </a:lnTo>
                  <a:cubicBezTo>
                    <a:pt x="16" y="332"/>
                    <a:pt x="12" y="336"/>
                    <a:pt x="8" y="336"/>
                  </a:cubicBezTo>
                  <a:cubicBezTo>
                    <a:pt x="4" y="336"/>
                    <a:pt x="0" y="332"/>
                    <a:pt x="0" y="328"/>
                  </a:cubicBezTo>
                  <a:lnTo>
                    <a:pt x="0" y="216"/>
                  </a:lnTo>
                  <a:cubicBezTo>
                    <a:pt x="0" y="211"/>
                    <a:pt x="4" y="208"/>
                    <a:pt x="8" y="208"/>
                  </a:cubicBezTo>
                  <a:cubicBezTo>
                    <a:pt x="12" y="208"/>
                    <a:pt x="16" y="211"/>
                    <a:pt x="16" y="216"/>
                  </a:cubicBezTo>
                  <a:close/>
                  <a:moveTo>
                    <a:pt x="16" y="408"/>
                  </a:moveTo>
                  <a:lnTo>
                    <a:pt x="16" y="520"/>
                  </a:lnTo>
                  <a:cubicBezTo>
                    <a:pt x="16" y="524"/>
                    <a:pt x="12" y="528"/>
                    <a:pt x="8" y="528"/>
                  </a:cubicBezTo>
                  <a:cubicBezTo>
                    <a:pt x="4" y="528"/>
                    <a:pt x="0" y="524"/>
                    <a:pt x="0" y="520"/>
                  </a:cubicBezTo>
                  <a:lnTo>
                    <a:pt x="0" y="408"/>
                  </a:lnTo>
                  <a:cubicBezTo>
                    <a:pt x="0" y="403"/>
                    <a:pt x="4" y="400"/>
                    <a:pt x="8" y="400"/>
                  </a:cubicBezTo>
                  <a:cubicBezTo>
                    <a:pt x="12" y="400"/>
                    <a:pt x="16" y="403"/>
                    <a:pt x="16" y="408"/>
                  </a:cubicBezTo>
                  <a:close/>
                  <a:moveTo>
                    <a:pt x="16" y="600"/>
                  </a:moveTo>
                  <a:lnTo>
                    <a:pt x="16" y="712"/>
                  </a:lnTo>
                  <a:cubicBezTo>
                    <a:pt x="16" y="716"/>
                    <a:pt x="12" y="720"/>
                    <a:pt x="8" y="720"/>
                  </a:cubicBezTo>
                  <a:cubicBezTo>
                    <a:pt x="4" y="720"/>
                    <a:pt x="0" y="716"/>
                    <a:pt x="0" y="712"/>
                  </a:cubicBezTo>
                  <a:lnTo>
                    <a:pt x="0" y="600"/>
                  </a:lnTo>
                  <a:cubicBezTo>
                    <a:pt x="0" y="595"/>
                    <a:pt x="4" y="592"/>
                    <a:pt x="8" y="592"/>
                  </a:cubicBezTo>
                  <a:cubicBezTo>
                    <a:pt x="12" y="592"/>
                    <a:pt x="16" y="595"/>
                    <a:pt x="16" y="600"/>
                  </a:cubicBezTo>
                  <a:close/>
                  <a:moveTo>
                    <a:pt x="16" y="792"/>
                  </a:moveTo>
                  <a:lnTo>
                    <a:pt x="16" y="904"/>
                  </a:lnTo>
                  <a:cubicBezTo>
                    <a:pt x="16" y="908"/>
                    <a:pt x="12" y="912"/>
                    <a:pt x="8" y="912"/>
                  </a:cubicBezTo>
                  <a:cubicBezTo>
                    <a:pt x="4" y="912"/>
                    <a:pt x="0" y="908"/>
                    <a:pt x="0" y="904"/>
                  </a:cubicBezTo>
                  <a:lnTo>
                    <a:pt x="0" y="792"/>
                  </a:lnTo>
                  <a:cubicBezTo>
                    <a:pt x="0" y="787"/>
                    <a:pt x="4" y="784"/>
                    <a:pt x="8" y="784"/>
                  </a:cubicBezTo>
                  <a:cubicBezTo>
                    <a:pt x="12" y="784"/>
                    <a:pt x="16" y="787"/>
                    <a:pt x="16" y="792"/>
                  </a:cubicBezTo>
                  <a:close/>
                  <a:moveTo>
                    <a:pt x="16" y="984"/>
                  </a:moveTo>
                  <a:lnTo>
                    <a:pt x="16" y="1096"/>
                  </a:lnTo>
                  <a:cubicBezTo>
                    <a:pt x="16" y="1100"/>
                    <a:pt x="12" y="1104"/>
                    <a:pt x="8" y="1104"/>
                  </a:cubicBezTo>
                  <a:cubicBezTo>
                    <a:pt x="4" y="1104"/>
                    <a:pt x="0" y="1100"/>
                    <a:pt x="0" y="1096"/>
                  </a:cubicBezTo>
                  <a:lnTo>
                    <a:pt x="0" y="984"/>
                  </a:lnTo>
                  <a:cubicBezTo>
                    <a:pt x="0" y="979"/>
                    <a:pt x="4" y="976"/>
                    <a:pt x="8" y="976"/>
                  </a:cubicBezTo>
                  <a:cubicBezTo>
                    <a:pt x="12" y="976"/>
                    <a:pt x="16" y="979"/>
                    <a:pt x="16" y="984"/>
                  </a:cubicBezTo>
                  <a:close/>
                  <a:moveTo>
                    <a:pt x="16" y="1176"/>
                  </a:moveTo>
                  <a:lnTo>
                    <a:pt x="16" y="1288"/>
                  </a:lnTo>
                  <a:cubicBezTo>
                    <a:pt x="16" y="1292"/>
                    <a:pt x="12" y="1296"/>
                    <a:pt x="8" y="1296"/>
                  </a:cubicBezTo>
                  <a:cubicBezTo>
                    <a:pt x="4" y="1296"/>
                    <a:pt x="0" y="1292"/>
                    <a:pt x="0" y="1288"/>
                  </a:cubicBezTo>
                  <a:lnTo>
                    <a:pt x="0" y="1176"/>
                  </a:lnTo>
                  <a:cubicBezTo>
                    <a:pt x="0" y="1171"/>
                    <a:pt x="4"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4" y="1406"/>
                    <a:pt x="0" y="1402"/>
                    <a:pt x="0" y="1398"/>
                  </a:cubicBezTo>
                  <a:lnTo>
                    <a:pt x="0" y="1368"/>
                  </a:lnTo>
                  <a:cubicBezTo>
                    <a:pt x="0" y="1363"/>
                    <a:pt x="4"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lstStyle/>
            <a:p>
              <a:endParaRPr lang="en-US"/>
            </a:p>
          </p:txBody>
        </p:sp>
        <p:sp>
          <p:nvSpPr>
            <p:cNvPr id="125002" name="Rectangle 408"/>
            <p:cNvSpPr>
              <a:spLocks noChangeArrowheads="1"/>
            </p:cNvSpPr>
            <p:nvPr/>
          </p:nvSpPr>
          <p:spPr bwMode="auto">
            <a:xfrm>
              <a:off x="2895" y="2983"/>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E</a:t>
              </a:r>
              <a:endParaRPr lang="en-US">
                <a:solidFill>
                  <a:srgbClr val="000000"/>
                </a:solidFill>
              </a:endParaRPr>
            </a:p>
          </p:txBody>
        </p:sp>
        <p:sp>
          <p:nvSpPr>
            <p:cNvPr id="125003" name="Line 409"/>
            <p:cNvSpPr>
              <a:spLocks noChangeShapeType="1"/>
            </p:cNvSpPr>
            <p:nvPr/>
          </p:nvSpPr>
          <p:spPr bwMode="auto">
            <a:xfrm>
              <a:off x="2860" y="3207"/>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04" name="Freeform 410"/>
            <p:cNvSpPr>
              <a:spLocks/>
            </p:cNvSpPr>
            <p:nvPr/>
          </p:nvSpPr>
          <p:spPr bwMode="auto">
            <a:xfrm>
              <a:off x="2954"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05" name="Line 413"/>
            <p:cNvSpPr>
              <a:spLocks noChangeShapeType="1"/>
            </p:cNvSpPr>
            <p:nvPr/>
          </p:nvSpPr>
          <p:spPr bwMode="auto">
            <a:xfrm>
              <a:off x="2854" y="3334"/>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06" name="Freeform 414"/>
            <p:cNvSpPr>
              <a:spLocks/>
            </p:cNvSpPr>
            <p:nvPr/>
          </p:nvSpPr>
          <p:spPr bwMode="auto">
            <a:xfrm>
              <a:off x="2948"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07" name="Line 415"/>
            <p:cNvSpPr>
              <a:spLocks noChangeShapeType="1"/>
            </p:cNvSpPr>
            <p:nvPr/>
          </p:nvSpPr>
          <p:spPr bwMode="auto">
            <a:xfrm>
              <a:off x="2854" y="3447"/>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08" name="Freeform 416"/>
            <p:cNvSpPr>
              <a:spLocks/>
            </p:cNvSpPr>
            <p:nvPr/>
          </p:nvSpPr>
          <p:spPr bwMode="auto">
            <a:xfrm>
              <a:off x="2948"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sp>
          <p:nvSpPr>
            <p:cNvPr id="125009" name="Line 478"/>
            <p:cNvSpPr>
              <a:spLocks noChangeShapeType="1"/>
            </p:cNvSpPr>
            <p:nvPr/>
          </p:nvSpPr>
          <p:spPr bwMode="auto">
            <a:xfrm>
              <a:off x="2856" y="3556"/>
              <a:ext cx="101" cy="0"/>
            </a:xfrm>
            <a:prstGeom prst="line">
              <a:avLst/>
            </a:prstGeom>
            <a:noFill/>
            <a:ln w="15875" cap="rnd">
              <a:solidFill>
                <a:srgbClr val="0066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5010" name="Freeform 479"/>
            <p:cNvSpPr>
              <a:spLocks/>
            </p:cNvSpPr>
            <p:nvPr/>
          </p:nvSpPr>
          <p:spPr bwMode="auto">
            <a:xfrm>
              <a:off x="2950"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lstStyle/>
            <a:p>
              <a:endParaRPr lang="en-US"/>
            </a:p>
          </p:txBody>
        </p:sp>
      </p:grpSp>
      <p:grpSp>
        <p:nvGrpSpPr>
          <p:cNvPr id="28" name="Group 481"/>
          <p:cNvGrpSpPr>
            <a:grpSpLocks/>
          </p:cNvGrpSpPr>
          <p:nvPr/>
        </p:nvGrpSpPr>
        <p:grpSpPr bwMode="auto">
          <a:xfrm>
            <a:off x="4187825" y="2084388"/>
            <a:ext cx="4302125" cy="192087"/>
            <a:chOff x="2638" y="1313"/>
            <a:chExt cx="2710" cy="121"/>
          </a:xfrm>
        </p:grpSpPr>
        <p:grpSp>
          <p:nvGrpSpPr>
            <p:cNvPr id="124993" name="Group 482"/>
            <p:cNvGrpSpPr>
              <a:grpSpLocks/>
            </p:cNvGrpSpPr>
            <p:nvPr/>
          </p:nvGrpSpPr>
          <p:grpSpPr bwMode="auto">
            <a:xfrm>
              <a:off x="3122" y="1313"/>
              <a:ext cx="2226" cy="121"/>
              <a:chOff x="3122" y="1652"/>
              <a:chExt cx="2226" cy="121"/>
            </a:xfrm>
          </p:grpSpPr>
          <p:sp>
            <p:nvSpPr>
              <p:cNvPr id="124997" name="Rectangle 48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4998" name="Rectangle 48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B</a:t>
                </a:r>
              </a:p>
            </p:txBody>
          </p:sp>
          <p:sp>
            <p:nvSpPr>
              <p:cNvPr id="124999" name="Rectangle 48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4994" name="Group 486"/>
            <p:cNvGrpSpPr>
              <a:grpSpLocks/>
            </p:cNvGrpSpPr>
            <p:nvPr/>
          </p:nvGrpSpPr>
          <p:grpSpPr bwMode="auto">
            <a:xfrm>
              <a:off x="2638" y="1313"/>
              <a:ext cx="478" cy="121"/>
              <a:chOff x="2638" y="1313"/>
              <a:chExt cx="478" cy="121"/>
            </a:xfrm>
          </p:grpSpPr>
          <p:cxnSp>
            <p:nvCxnSpPr>
              <p:cNvPr id="124995" name="AutoShape 487"/>
              <p:cNvCxnSpPr>
                <a:cxnSpLocks noChangeShapeType="1"/>
                <a:stCxn id="124996" idx="3"/>
                <a:endCxn id="124997"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96" name="Rectangle 488"/>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31" name="Group 497"/>
          <p:cNvGrpSpPr>
            <a:grpSpLocks/>
          </p:cNvGrpSpPr>
          <p:nvPr/>
        </p:nvGrpSpPr>
        <p:grpSpPr bwMode="auto">
          <a:xfrm>
            <a:off x="4187825" y="2084388"/>
            <a:ext cx="4302125" cy="192087"/>
            <a:chOff x="2638" y="1313"/>
            <a:chExt cx="2710" cy="121"/>
          </a:xfrm>
        </p:grpSpPr>
        <p:grpSp>
          <p:nvGrpSpPr>
            <p:cNvPr id="124986" name="Group 498"/>
            <p:cNvGrpSpPr>
              <a:grpSpLocks/>
            </p:cNvGrpSpPr>
            <p:nvPr/>
          </p:nvGrpSpPr>
          <p:grpSpPr bwMode="auto">
            <a:xfrm>
              <a:off x="3122" y="1313"/>
              <a:ext cx="2226" cy="121"/>
              <a:chOff x="3122" y="1652"/>
              <a:chExt cx="2226" cy="121"/>
            </a:xfrm>
          </p:grpSpPr>
          <p:sp>
            <p:nvSpPr>
              <p:cNvPr id="124990" name="Rectangle 499"/>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4991" name="Rectangle 500"/>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92" name="Rectangle 501"/>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nvGrpSpPr>
            <p:cNvPr id="124987" name="Group 502"/>
            <p:cNvGrpSpPr>
              <a:grpSpLocks/>
            </p:cNvGrpSpPr>
            <p:nvPr/>
          </p:nvGrpSpPr>
          <p:grpSpPr bwMode="auto">
            <a:xfrm>
              <a:off x="2638" y="1313"/>
              <a:ext cx="478" cy="121"/>
              <a:chOff x="2638" y="1313"/>
              <a:chExt cx="478" cy="121"/>
            </a:xfrm>
          </p:grpSpPr>
          <p:cxnSp>
            <p:nvCxnSpPr>
              <p:cNvPr id="124988" name="AutoShape 503"/>
              <p:cNvCxnSpPr>
                <a:cxnSpLocks noChangeShapeType="1"/>
                <a:stCxn id="124989" idx="3"/>
                <a:endCxn id="124990"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89" name="Rectangle 504"/>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grpSp>
        <p:nvGrpSpPr>
          <p:cNvPr id="78033" name="Group 528"/>
          <p:cNvGrpSpPr>
            <a:grpSpLocks/>
          </p:cNvGrpSpPr>
          <p:nvPr/>
        </p:nvGrpSpPr>
        <p:grpSpPr bwMode="auto">
          <a:xfrm>
            <a:off x="4956175" y="1508125"/>
            <a:ext cx="3533775" cy="568325"/>
            <a:chOff x="3122" y="950"/>
            <a:chExt cx="2226" cy="358"/>
          </a:xfrm>
        </p:grpSpPr>
        <p:grpSp>
          <p:nvGrpSpPr>
            <p:cNvPr id="124980" name="Group 527"/>
            <p:cNvGrpSpPr>
              <a:grpSpLocks/>
            </p:cNvGrpSpPr>
            <p:nvPr/>
          </p:nvGrpSpPr>
          <p:grpSpPr bwMode="auto">
            <a:xfrm>
              <a:off x="3219" y="1168"/>
              <a:ext cx="2122" cy="140"/>
              <a:chOff x="3219" y="1168"/>
              <a:chExt cx="2122" cy="140"/>
            </a:xfrm>
          </p:grpSpPr>
          <p:sp>
            <p:nvSpPr>
              <p:cNvPr id="124983" name="Rectangle 188"/>
              <p:cNvSpPr>
                <a:spLocks noChangeArrowheads="1"/>
              </p:cNvSpPr>
              <p:nvPr/>
            </p:nvSpPr>
            <p:spPr bwMode="auto">
              <a:xfrm>
                <a:off x="3219" y="1168"/>
                <a:ext cx="59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Reconv. PC</a:t>
                </a:r>
                <a:endParaRPr lang="en-US">
                  <a:solidFill>
                    <a:srgbClr val="000000"/>
                  </a:solidFill>
                </a:endParaRPr>
              </a:p>
            </p:txBody>
          </p:sp>
          <p:sp>
            <p:nvSpPr>
              <p:cNvPr id="124984" name="Rectangle 189"/>
              <p:cNvSpPr>
                <a:spLocks noChangeArrowheads="1"/>
              </p:cNvSpPr>
              <p:nvPr/>
            </p:nvSpPr>
            <p:spPr bwMode="auto">
              <a:xfrm>
                <a:off x="4132" y="1174"/>
                <a:ext cx="41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Next PC</a:t>
                </a:r>
                <a:endParaRPr lang="en-US">
                  <a:solidFill>
                    <a:srgbClr val="000000"/>
                  </a:solidFill>
                </a:endParaRPr>
              </a:p>
            </p:txBody>
          </p:sp>
          <p:sp>
            <p:nvSpPr>
              <p:cNvPr id="124985" name="Rectangle 190"/>
              <p:cNvSpPr>
                <a:spLocks noChangeArrowheads="1"/>
              </p:cNvSpPr>
              <p:nvPr/>
            </p:nvSpPr>
            <p:spPr bwMode="auto">
              <a:xfrm>
                <a:off x="4738" y="1174"/>
                <a:ext cx="603"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1400">
                    <a:solidFill>
                      <a:srgbClr val="000000"/>
                    </a:solidFill>
                  </a:rPr>
                  <a:t>Active Mask</a:t>
                </a:r>
                <a:endParaRPr lang="en-US">
                  <a:solidFill>
                    <a:srgbClr val="000000"/>
                  </a:solidFill>
                </a:endParaRPr>
              </a:p>
            </p:txBody>
          </p:sp>
        </p:grpSp>
        <p:sp>
          <p:nvSpPr>
            <p:cNvPr id="124981" name="Line 505"/>
            <p:cNvSpPr>
              <a:spLocks noChangeShapeType="1"/>
            </p:cNvSpPr>
            <p:nvPr/>
          </p:nvSpPr>
          <p:spPr bwMode="auto">
            <a:xfrm>
              <a:off x="3122" y="1168"/>
              <a:ext cx="222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4982" name="Text Box 506"/>
            <p:cNvSpPr txBox="1">
              <a:spLocks noChangeArrowheads="1"/>
            </p:cNvSpPr>
            <p:nvPr/>
          </p:nvSpPr>
          <p:spPr bwMode="auto">
            <a:xfrm>
              <a:off x="3944" y="950"/>
              <a:ext cx="50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800" b="1">
                  <a:solidFill>
                    <a:srgbClr val="000000"/>
                  </a:solidFill>
                </a:rPr>
                <a:t>Stack</a:t>
              </a:r>
            </a:p>
          </p:txBody>
        </p:sp>
      </p:grpSp>
      <p:grpSp>
        <p:nvGrpSpPr>
          <p:cNvPr id="78035" name="Group 509"/>
          <p:cNvGrpSpPr>
            <a:grpSpLocks/>
          </p:cNvGrpSpPr>
          <p:nvPr/>
        </p:nvGrpSpPr>
        <p:grpSpPr bwMode="auto">
          <a:xfrm>
            <a:off x="4187825" y="2084388"/>
            <a:ext cx="4302125" cy="576262"/>
            <a:chOff x="2638" y="1434"/>
            <a:chExt cx="2710" cy="363"/>
          </a:xfrm>
        </p:grpSpPr>
        <p:grpSp>
          <p:nvGrpSpPr>
            <p:cNvPr id="124965" name="Group 510"/>
            <p:cNvGrpSpPr>
              <a:grpSpLocks/>
            </p:cNvGrpSpPr>
            <p:nvPr/>
          </p:nvGrpSpPr>
          <p:grpSpPr bwMode="auto">
            <a:xfrm>
              <a:off x="3122" y="1555"/>
              <a:ext cx="2226" cy="121"/>
              <a:chOff x="3122" y="1652"/>
              <a:chExt cx="2226" cy="121"/>
            </a:xfrm>
          </p:grpSpPr>
          <p:sp>
            <p:nvSpPr>
              <p:cNvPr id="124977" name="Rectangle 51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8" name="Rectangle 51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D</a:t>
                </a:r>
              </a:p>
            </p:txBody>
          </p:sp>
          <p:sp>
            <p:nvSpPr>
              <p:cNvPr id="124979" name="Rectangle 51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0110</a:t>
                </a:r>
              </a:p>
            </p:txBody>
          </p:sp>
        </p:grpSp>
        <p:grpSp>
          <p:nvGrpSpPr>
            <p:cNvPr id="124966" name="Group 514"/>
            <p:cNvGrpSpPr>
              <a:grpSpLocks/>
            </p:cNvGrpSpPr>
            <p:nvPr/>
          </p:nvGrpSpPr>
          <p:grpSpPr bwMode="auto">
            <a:xfrm>
              <a:off x="3122" y="1676"/>
              <a:ext cx="2226" cy="121"/>
              <a:chOff x="3122" y="1652"/>
              <a:chExt cx="2226" cy="121"/>
            </a:xfrm>
          </p:grpSpPr>
          <p:sp>
            <p:nvSpPr>
              <p:cNvPr id="124974" name="Rectangle 515"/>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5" name="Rectangle 516"/>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6" name="Rectangle 517"/>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1001</a:t>
                </a:r>
              </a:p>
            </p:txBody>
          </p:sp>
        </p:grpSp>
        <p:grpSp>
          <p:nvGrpSpPr>
            <p:cNvPr id="124967" name="Group 518"/>
            <p:cNvGrpSpPr>
              <a:grpSpLocks/>
            </p:cNvGrpSpPr>
            <p:nvPr/>
          </p:nvGrpSpPr>
          <p:grpSpPr bwMode="auto">
            <a:xfrm>
              <a:off x="2638" y="1676"/>
              <a:ext cx="478" cy="121"/>
              <a:chOff x="2638" y="1313"/>
              <a:chExt cx="478" cy="121"/>
            </a:xfrm>
          </p:grpSpPr>
          <p:cxnSp>
            <p:nvCxnSpPr>
              <p:cNvPr id="124972" name="AutoShape 519"/>
              <p:cNvCxnSpPr>
                <a:cxnSpLocks noChangeShapeType="1"/>
                <a:stCxn id="124973" idx="3"/>
                <a:endCxn id="124974" idx="1"/>
              </p:cNvCxnSpPr>
              <p:nvPr/>
            </p:nvCxnSpPr>
            <p:spPr bwMode="auto">
              <a:xfrm>
                <a:off x="2928" y="1374"/>
                <a:ext cx="1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24973" name="Rectangle 520"/>
              <p:cNvSpPr>
                <a:spLocks noChangeArrowheads="1"/>
              </p:cNvSpPr>
              <p:nvPr/>
            </p:nvSpPr>
            <p:spPr bwMode="auto">
              <a:xfrm>
                <a:off x="2638" y="1313"/>
                <a:ext cx="290"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a:solidFill>
                      <a:srgbClr val="000000"/>
                    </a:solidFill>
                  </a:rPr>
                  <a:t>TOS</a:t>
                </a:r>
              </a:p>
            </p:txBody>
          </p:sp>
        </p:grpSp>
        <p:grpSp>
          <p:nvGrpSpPr>
            <p:cNvPr id="124968" name="Group 521"/>
            <p:cNvGrpSpPr>
              <a:grpSpLocks/>
            </p:cNvGrpSpPr>
            <p:nvPr/>
          </p:nvGrpSpPr>
          <p:grpSpPr bwMode="auto">
            <a:xfrm>
              <a:off x="3122" y="1434"/>
              <a:ext cx="2226" cy="121"/>
              <a:chOff x="3122" y="1652"/>
              <a:chExt cx="2226" cy="121"/>
            </a:xfrm>
          </p:grpSpPr>
          <p:sp>
            <p:nvSpPr>
              <p:cNvPr id="124969" name="Rectangle 52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a:t>
                </a:r>
              </a:p>
            </p:txBody>
          </p:sp>
          <p:sp>
            <p:nvSpPr>
              <p:cNvPr id="124970" name="Rectangle 52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E</a:t>
                </a:r>
              </a:p>
            </p:txBody>
          </p:sp>
          <p:sp>
            <p:nvSpPr>
              <p:cNvPr id="124971" name="Rectangle 52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lstStyle/>
              <a:p>
                <a:pPr algn="ctr"/>
                <a:r>
                  <a:rPr lang="en-US" sz="1600">
                    <a:solidFill>
                      <a:srgbClr val="000000"/>
                    </a:solidFill>
                  </a:rPr>
                  <a:t>1111</a:t>
                </a:r>
              </a:p>
            </p:txBody>
          </p:sp>
        </p:grpSp>
      </p:grpSp>
      <p:sp>
        <p:nvSpPr>
          <p:cNvPr id="124962" name="Line 525"/>
          <p:cNvSpPr>
            <a:spLocks noChangeShapeType="1"/>
          </p:cNvSpPr>
          <p:nvPr/>
        </p:nvSpPr>
        <p:spPr bwMode="auto">
          <a:xfrm>
            <a:off x="2344738" y="4427538"/>
            <a:ext cx="0" cy="268287"/>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4963" name="Line 526"/>
          <p:cNvSpPr>
            <a:spLocks noChangeShapeType="1"/>
          </p:cNvSpPr>
          <p:nvPr/>
        </p:nvSpPr>
        <p:spPr bwMode="auto">
          <a:xfrm>
            <a:off x="2344738" y="1355725"/>
            <a:ext cx="0" cy="344488"/>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24964" name="TextBox 207"/>
          <p:cNvSpPr txBox="1">
            <a:spLocks noChangeArrowheads="1"/>
          </p:cNvSpPr>
          <p:nvPr/>
        </p:nvSpPr>
        <p:spPr bwMode="auto">
          <a:xfrm>
            <a:off x="152400" y="6535738"/>
            <a:ext cx="1544638"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solidFill>
                  <a:srgbClr val="000000"/>
                </a:solidFill>
              </a:rPr>
              <a:t>Slide credit: Tor Aamodt</a:t>
            </a:r>
          </a:p>
        </p:txBody>
      </p:sp>
    </p:spTree>
    <p:extLst>
      <p:ext uri="{BB962C8B-B14F-4D97-AF65-F5344CB8AC3E}">
        <p14:creationId xmlns:p14="http://schemas.microsoft.com/office/powerpoint/2010/main" val="1569704731"/>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80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mph" presetSubtype="2" fill="hold" nodeType="clickEffect">
                                  <p:stCondLst>
                                    <p:cond delay="0"/>
                                  </p:stCondLst>
                                  <p:childTnLst>
                                    <p:animClr clrSpc="rgb" dir="cw">
                                      <p:cBhvr>
                                        <p:cTn id="14" dur="500" fill="hold"/>
                                        <p:tgtEl>
                                          <p:spTgt spid="43"/>
                                        </p:tgtEl>
                                        <p:attrNameLst>
                                          <p:attrName>fillcolor</p:attrName>
                                        </p:attrNameLst>
                                      </p:cBhvr>
                                      <p:to>
                                        <a:srgbClr val="FFFF99"/>
                                      </p:to>
                                    </p:animClr>
                                    <p:set>
                                      <p:cBhvr>
                                        <p:cTn id="15" dur="500" fill="hold"/>
                                        <p:tgtEl>
                                          <p:spTgt spid="43"/>
                                        </p:tgtEl>
                                        <p:attrNameLst>
                                          <p:attrName>fill.type</p:attrName>
                                        </p:attrNameLst>
                                      </p:cBhvr>
                                      <p:to>
                                        <p:strVal val="solid"/>
                                      </p:to>
                                    </p:set>
                                    <p:set>
                                      <p:cBhvr>
                                        <p:cTn id="16" dur="500" fill="hold"/>
                                        <p:tgtEl>
                                          <p:spTgt spid="43"/>
                                        </p:tgtEl>
                                        <p:attrNameLst>
                                          <p:attrName>fill.on</p:attrName>
                                        </p:attrNameLst>
                                      </p:cBhvr>
                                      <p:to>
                                        <p:strVal val="true"/>
                                      </p:to>
                                    </p:set>
                                  </p:childTnLst>
                                </p:cTn>
                              </p:par>
                              <p:par>
                                <p:cTn id="17" presetID="7" presetClass="emph" presetSubtype="2" fill="hold" nodeType="withEffect">
                                  <p:stCondLst>
                                    <p:cond delay="0"/>
                                  </p:stCondLst>
                                  <p:childTnLst>
                                    <p:animClr clrSpc="rgb" dir="cw">
                                      <p:cBhvr>
                                        <p:cTn id="18" dur="500" fill="hold"/>
                                        <p:tgtEl>
                                          <p:spTgt spid="43"/>
                                        </p:tgtEl>
                                        <p:attrNameLst>
                                          <p:attrName>stroke.color</p:attrName>
                                        </p:attrNameLst>
                                      </p:cBhvr>
                                      <p:to>
                                        <a:srgbClr val="FF0000"/>
                                      </p:to>
                                    </p:animClr>
                                    <p:set>
                                      <p:cBhvr>
                                        <p:cTn id="19" dur="500" fill="hold"/>
                                        <p:tgtEl>
                                          <p:spTgt spid="43"/>
                                        </p:tgtEl>
                                        <p:attrNameLst>
                                          <p:attrName>stroke.on</p:attrName>
                                        </p:attrNameLst>
                                      </p:cBhvr>
                                      <p:to>
                                        <p:strVal val="true"/>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9"/>
                                        </p:tgtEl>
                                        <p:attrNameLst>
                                          <p:attrName>style.visibility</p:attrName>
                                        </p:attrNameLst>
                                      </p:cBhvr>
                                      <p:to>
                                        <p:strVal val="visible"/>
                                      </p:to>
                                    </p:set>
                                  </p:childTnLst>
                                  <p:subTnLst>
                                    <p:set>
                                      <p:cBhvr override="childStyle">
                                        <p:cTn dur="1" fill="hold" display="0" masterRel="nextClick" afterEffect="1"/>
                                        <p:tgtEl>
                                          <p:spTgt spid="129"/>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childTnLst>
                                </p:cTn>
                              </p:par>
                              <p:par>
                                <p:cTn id="34" presetID="1" presetClass="emph" presetSubtype="2" fill="hold" nodeType="withEffect">
                                  <p:stCondLst>
                                    <p:cond delay="0"/>
                                  </p:stCondLst>
                                  <p:childTnLst>
                                    <p:animClr clrSpc="rgb" dir="cw">
                                      <p:cBhvr>
                                        <p:cTn id="35" dur="500" fill="hold"/>
                                        <p:tgtEl>
                                          <p:spTgt spid="43"/>
                                        </p:tgtEl>
                                        <p:attrNameLst>
                                          <p:attrName>fillcolor</p:attrName>
                                        </p:attrNameLst>
                                      </p:cBhvr>
                                      <p:to>
                                        <a:srgbClr val="CCCCFF"/>
                                      </p:to>
                                    </p:animClr>
                                    <p:set>
                                      <p:cBhvr>
                                        <p:cTn id="36" dur="500" fill="hold"/>
                                        <p:tgtEl>
                                          <p:spTgt spid="43"/>
                                        </p:tgtEl>
                                        <p:attrNameLst>
                                          <p:attrName>fill.type</p:attrName>
                                        </p:attrNameLst>
                                      </p:cBhvr>
                                      <p:to>
                                        <p:strVal val="solid"/>
                                      </p:to>
                                    </p:set>
                                    <p:set>
                                      <p:cBhvr>
                                        <p:cTn id="37" dur="500" fill="hold"/>
                                        <p:tgtEl>
                                          <p:spTgt spid="43"/>
                                        </p:tgtEl>
                                        <p:attrNameLst>
                                          <p:attrName>fill.on</p:attrName>
                                        </p:attrNameLst>
                                      </p:cBhvr>
                                      <p:to>
                                        <p:strVal val="true"/>
                                      </p:to>
                                    </p:set>
                                  </p:childTnLst>
                                </p:cTn>
                              </p:par>
                              <p:par>
                                <p:cTn id="38" presetID="7" presetClass="emph" presetSubtype="2" fill="hold" nodeType="withEffect">
                                  <p:stCondLst>
                                    <p:cond delay="0"/>
                                  </p:stCondLst>
                                  <p:childTnLst>
                                    <p:animClr clrSpc="rgb" dir="cw">
                                      <p:cBhvr>
                                        <p:cTn id="39" dur="500" fill="hold"/>
                                        <p:tgtEl>
                                          <p:spTgt spid="43"/>
                                        </p:tgtEl>
                                        <p:attrNameLst>
                                          <p:attrName>stroke.color</p:attrName>
                                        </p:attrNameLst>
                                      </p:cBhvr>
                                      <p:to>
                                        <a:schemeClr val="tx1"/>
                                      </p:to>
                                    </p:animClr>
                                    <p:set>
                                      <p:cBhvr>
                                        <p:cTn id="40" dur="500" fill="hold"/>
                                        <p:tgtEl>
                                          <p:spTgt spid="43"/>
                                        </p:tgtEl>
                                        <p:attrNameLst>
                                          <p:attrName>stroke.on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39"/>
                                        </p:tgtEl>
                                        <p:attrNameLst>
                                          <p:attrName>fillcolor</p:attrName>
                                        </p:attrNameLst>
                                      </p:cBhvr>
                                      <p:to>
                                        <a:srgbClr val="FFFF99"/>
                                      </p:to>
                                    </p:animClr>
                                    <p:set>
                                      <p:cBhvr>
                                        <p:cTn id="43" dur="500" fill="hold"/>
                                        <p:tgtEl>
                                          <p:spTgt spid="39"/>
                                        </p:tgtEl>
                                        <p:attrNameLst>
                                          <p:attrName>fill.type</p:attrName>
                                        </p:attrNameLst>
                                      </p:cBhvr>
                                      <p:to>
                                        <p:strVal val="solid"/>
                                      </p:to>
                                    </p:set>
                                    <p:set>
                                      <p:cBhvr>
                                        <p:cTn id="44" dur="500" fill="hold"/>
                                        <p:tgtEl>
                                          <p:spTgt spid="39"/>
                                        </p:tgtEl>
                                        <p:attrNameLst>
                                          <p:attrName>fill.on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39"/>
                                        </p:tgtEl>
                                        <p:attrNameLst>
                                          <p:attrName>stroke.color</p:attrName>
                                        </p:attrNameLst>
                                      </p:cBhvr>
                                      <p:to>
                                        <a:srgbClr val="FF0000"/>
                                      </p:to>
                                    </p:animClr>
                                    <p:set>
                                      <p:cBhvr>
                                        <p:cTn id="47" dur="500" fill="hold"/>
                                        <p:tgtEl>
                                          <p:spTgt spid="39"/>
                                        </p:tgtEl>
                                        <p:attrNameLst>
                                          <p:attrName>stroke.on</p:attrName>
                                        </p:attrNameLst>
                                      </p:cBhvr>
                                      <p:to>
                                        <p:strVal val="true"/>
                                      </p:to>
                                    </p:set>
                                  </p:childTnLst>
                                </p:cTn>
                              </p:par>
                              <p:par>
                                <p:cTn id="48" presetID="1" presetClass="entr" presetSubtype="0" fill="hold" grpId="0" nodeType="withEffect">
                                  <p:stCondLst>
                                    <p:cond delay="0"/>
                                  </p:stCondLst>
                                  <p:childTnLst>
                                    <p:set>
                                      <p:cBhvr>
                                        <p:cTn id="49" dur="1" fill="hold">
                                          <p:stCondLst>
                                            <p:cond delay="0"/>
                                          </p:stCondLst>
                                        </p:cTn>
                                        <p:tgtEl>
                                          <p:spTgt spid="130"/>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8"/>
                                        </p:tgtEl>
                                        <p:attrNameLst>
                                          <p:attrName>style.visibility</p:attrName>
                                        </p:attrNameLst>
                                      </p:cBhvr>
                                      <p:to>
                                        <p:strVal val="hidden"/>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8"/>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par>
                                <p:cTn id="68" presetID="1" presetClass="emph" presetSubtype="2" fill="hold" nodeType="withEffect">
                                  <p:stCondLst>
                                    <p:cond delay="0"/>
                                  </p:stCondLst>
                                  <p:childTnLst>
                                    <p:animClr clrSpc="rgb" dir="cw">
                                      <p:cBhvr>
                                        <p:cTn id="69" dur="500" fill="hold"/>
                                        <p:tgtEl>
                                          <p:spTgt spid="39"/>
                                        </p:tgtEl>
                                        <p:attrNameLst>
                                          <p:attrName>fillcolor</p:attrName>
                                        </p:attrNameLst>
                                      </p:cBhvr>
                                      <p:to>
                                        <a:srgbClr val="CCCCFF"/>
                                      </p:to>
                                    </p:animClr>
                                    <p:set>
                                      <p:cBhvr>
                                        <p:cTn id="70" dur="500" fill="hold"/>
                                        <p:tgtEl>
                                          <p:spTgt spid="39"/>
                                        </p:tgtEl>
                                        <p:attrNameLst>
                                          <p:attrName>fill.type</p:attrName>
                                        </p:attrNameLst>
                                      </p:cBhvr>
                                      <p:to>
                                        <p:strVal val="solid"/>
                                      </p:to>
                                    </p:set>
                                    <p:set>
                                      <p:cBhvr>
                                        <p:cTn id="71" dur="500" fill="hold"/>
                                        <p:tgtEl>
                                          <p:spTgt spid="39"/>
                                        </p:tgtEl>
                                        <p:attrNameLst>
                                          <p:attrName>fill.on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39"/>
                                        </p:tgtEl>
                                        <p:attrNameLst>
                                          <p:attrName>stroke.color</p:attrName>
                                        </p:attrNameLst>
                                      </p:cBhvr>
                                      <p:to>
                                        <a:schemeClr val="tx1"/>
                                      </p:to>
                                    </p:animClr>
                                    <p:set>
                                      <p:cBhvr>
                                        <p:cTn id="74" dur="500" fill="hold"/>
                                        <p:tgtEl>
                                          <p:spTgt spid="39"/>
                                        </p:tgtEl>
                                        <p:attrNameLst>
                                          <p:attrName>stroke.on</p:attrName>
                                        </p:attrNameLst>
                                      </p:cBhvr>
                                      <p:to>
                                        <p:strVal val="true"/>
                                      </p:to>
                                    </p:set>
                                  </p:childTnLst>
                                </p:cTn>
                              </p:par>
                              <p:par>
                                <p:cTn id="75" presetID="1" presetClass="emph" presetSubtype="2" fill="hold" nodeType="withEffect">
                                  <p:stCondLst>
                                    <p:cond delay="0"/>
                                  </p:stCondLst>
                                  <p:childTnLst>
                                    <p:animClr clrSpc="rgb" dir="cw">
                                      <p:cBhvr>
                                        <p:cTn id="76" dur="500" fill="hold"/>
                                        <p:tgtEl>
                                          <p:spTgt spid="40"/>
                                        </p:tgtEl>
                                        <p:attrNameLst>
                                          <p:attrName>fillcolor</p:attrName>
                                        </p:attrNameLst>
                                      </p:cBhvr>
                                      <p:to>
                                        <a:srgbClr val="FFFF99"/>
                                      </p:to>
                                    </p:animClr>
                                    <p:set>
                                      <p:cBhvr>
                                        <p:cTn id="77" dur="500" fill="hold"/>
                                        <p:tgtEl>
                                          <p:spTgt spid="40"/>
                                        </p:tgtEl>
                                        <p:attrNameLst>
                                          <p:attrName>fill.type</p:attrName>
                                        </p:attrNameLst>
                                      </p:cBhvr>
                                      <p:to>
                                        <p:strVal val="solid"/>
                                      </p:to>
                                    </p:set>
                                    <p:set>
                                      <p:cBhvr>
                                        <p:cTn id="78" dur="500" fill="hold"/>
                                        <p:tgtEl>
                                          <p:spTgt spid="40"/>
                                        </p:tgtEl>
                                        <p:attrNameLst>
                                          <p:attrName>fill.on</p:attrName>
                                        </p:attrNameLst>
                                      </p:cBhvr>
                                      <p:to>
                                        <p:strVal val="true"/>
                                      </p:to>
                                    </p:set>
                                  </p:childTnLst>
                                </p:cTn>
                              </p:par>
                              <p:par>
                                <p:cTn id="79" presetID="7" presetClass="emph" presetSubtype="2" fill="hold" nodeType="withEffect">
                                  <p:stCondLst>
                                    <p:cond delay="0"/>
                                  </p:stCondLst>
                                  <p:childTnLst>
                                    <p:animClr clrSpc="rgb" dir="cw">
                                      <p:cBhvr>
                                        <p:cTn id="80" dur="500" fill="hold"/>
                                        <p:tgtEl>
                                          <p:spTgt spid="40"/>
                                        </p:tgtEl>
                                        <p:attrNameLst>
                                          <p:attrName>stroke.color</p:attrName>
                                        </p:attrNameLst>
                                      </p:cBhvr>
                                      <p:to>
                                        <a:srgbClr val="FF0000"/>
                                      </p:to>
                                    </p:animClr>
                                    <p:set>
                                      <p:cBhvr>
                                        <p:cTn id="81" dur="500" fill="hold"/>
                                        <p:tgtEl>
                                          <p:spTgt spid="40"/>
                                        </p:tgtEl>
                                        <p:attrNameLst>
                                          <p:attrName>stroke.on</p:attrName>
                                        </p:attrNameLst>
                                      </p:cBhvr>
                                      <p:to>
                                        <p:strVal val="true"/>
                                      </p:to>
                                    </p:set>
                                  </p:childTnLst>
                                </p:cTn>
                              </p:par>
                              <p:par>
                                <p:cTn id="82" presetID="1" presetClass="exit" presetSubtype="0" fill="hold" grpId="1" nodeType="withEffect">
                                  <p:stCondLst>
                                    <p:cond delay="0"/>
                                  </p:stCondLst>
                                  <p:childTnLst>
                                    <p:set>
                                      <p:cBhvr>
                                        <p:cTn id="83" dur="1" fill="hold">
                                          <p:stCondLst>
                                            <p:cond delay="0"/>
                                          </p:stCondLst>
                                        </p:cTn>
                                        <p:tgtEl>
                                          <p:spTgt spid="130"/>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131"/>
                                        </p:tgtEl>
                                        <p:attrNameLst>
                                          <p:attrName>style.visibility</p:attrName>
                                        </p:attrNameLst>
                                      </p:cBhvr>
                                      <p:to>
                                        <p:strVal val="visible"/>
                                      </p:to>
                                    </p:set>
                                  </p:childTnLst>
                                  <p:subTnLst>
                                    <p:set>
                                      <p:cBhvr override="childStyle">
                                        <p:cTn dur="1" fill="hold" display="0" masterRel="nextClick" afterEffect="1"/>
                                        <p:tgtEl>
                                          <p:spTgt spid="131"/>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0"/>
                                          </p:stCondLst>
                                        </p:cTn>
                                        <p:tgtEl>
                                          <p:spTgt spid="78035"/>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11"/>
                                        </p:tgtEl>
                                        <p:attrNameLst>
                                          <p:attrName>style.visibility</p:attrName>
                                        </p:attrNameLst>
                                      </p:cBhvr>
                                      <p:to>
                                        <p:strVal val="hidden"/>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mph" presetSubtype="2" fill="hold" nodeType="clickEffect">
                                  <p:stCondLst>
                                    <p:cond delay="0"/>
                                  </p:stCondLst>
                                  <p:childTnLst>
                                    <p:animClr clrSpc="rgb" dir="cw">
                                      <p:cBhvr>
                                        <p:cTn id="95" dur="500" fill="hold"/>
                                        <p:tgtEl>
                                          <p:spTgt spid="40"/>
                                        </p:tgtEl>
                                        <p:attrNameLst>
                                          <p:attrName>fillcolor</p:attrName>
                                        </p:attrNameLst>
                                      </p:cBhvr>
                                      <p:to>
                                        <a:srgbClr val="CCCCFF"/>
                                      </p:to>
                                    </p:animClr>
                                    <p:set>
                                      <p:cBhvr>
                                        <p:cTn id="96" dur="500" fill="hold"/>
                                        <p:tgtEl>
                                          <p:spTgt spid="40"/>
                                        </p:tgtEl>
                                        <p:attrNameLst>
                                          <p:attrName>fill.type</p:attrName>
                                        </p:attrNameLst>
                                      </p:cBhvr>
                                      <p:to>
                                        <p:strVal val="solid"/>
                                      </p:to>
                                    </p:set>
                                    <p:set>
                                      <p:cBhvr>
                                        <p:cTn id="97" dur="500" fill="hold"/>
                                        <p:tgtEl>
                                          <p:spTgt spid="40"/>
                                        </p:tgtEl>
                                        <p:attrNameLst>
                                          <p:attrName>fill.on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40"/>
                                        </p:tgtEl>
                                        <p:attrNameLst>
                                          <p:attrName>stroke.color</p:attrName>
                                        </p:attrNameLst>
                                      </p:cBhvr>
                                      <p:to>
                                        <a:schemeClr val="tx1"/>
                                      </p:to>
                                    </p:animClr>
                                    <p:set>
                                      <p:cBhvr>
                                        <p:cTn id="100" dur="500" fill="hold"/>
                                        <p:tgtEl>
                                          <p:spTgt spid="40"/>
                                        </p:tgtEl>
                                        <p:attrNameLst>
                                          <p:attrName>stroke.on</p:attrName>
                                        </p:attrNameLst>
                                      </p:cBhvr>
                                      <p:to>
                                        <p:strVal val="true"/>
                                      </p:to>
                                    </p:set>
                                  </p:childTnLst>
                                </p:cTn>
                              </p:par>
                              <p:par>
                                <p:cTn id="101" presetID="1" presetClass="emph" presetSubtype="2" fill="hold" nodeType="withEffect">
                                  <p:stCondLst>
                                    <p:cond delay="0"/>
                                  </p:stCondLst>
                                  <p:childTnLst>
                                    <p:animClr clrSpc="rgb" dir="cw">
                                      <p:cBhvr>
                                        <p:cTn id="102" dur="500" fill="hold"/>
                                        <p:tgtEl>
                                          <p:spTgt spid="41"/>
                                        </p:tgtEl>
                                        <p:attrNameLst>
                                          <p:attrName>fillcolor</p:attrName>
                                        </p:attrNameLst>
                                      </p:cBhvr>
                                      <p:to>
                                        <a:srgbClr val="FFFF99"/>
                                      </p:to>
                                    </p:animClr>
                                    <p:set>
                                      <p:cBhvr>
                                        <p:cTn id="103" dur="500" fill="hold"/>
                                        <p:tgtEl>
                                          <p:spTgt spid="41"/>
                                        </p:tgtEl>
                                        <p:attrNameLst>
                                          <p:attrName>fill.type</p:attrName>
                                        </p:attrNameLst>
                                      </p:cBhvr>
                                      <p:to>
                                        <p:strVal val="solid"/>
                                      </p:to>
                                    </p:set>
                                    <p:set>
                                      <p:cBhvr>
                                        <p:cTn id="104" dur="500" fill="hold"/>
                                        <p:tgtEl>
                                          <p:spTgt spid="41"/>
                                        </p:tgtEl>
                                        <p:attrNameLst>
                                          <p:attrName>fill.on</p:attrName>
                                        </p:attrNameLst>
                                      </p:cBhvr>
                                      <p:to>
                                        <p:strVal val="true"/>
                                      </p:to>
                                    </p:set>
                                  </p:childTnLst>
                                </p:cTn>
                              </p:par>
                              <p:par>
                                <p:cTn id="105" presetID="7" presetClass="emph" presetSubtype="2" fill="hold" nodeType="withEffect">
                                  <p:stCondLst>
                                    <p:cond delay="0"/>
                                  </p:stCondLst>
                                  <p:childTnLst>
                                    <p:animClr clrSpc="rgb" dir="cw">
                                      <p:cBhvr>
                                        <p:cTn id="106" dur="500" fill="hold"/>
                                        <p:tgtEl>
                                          <p:spTgt spid="41"/>
                                        </p:tgtEl>
                                        <p:attrNameLst>
                                          <p:attrName>stroke.color</p:attrName>
                                        </p:attrNameLst>
                                      </p:cBhvr>
                                      <p:to>
                                        <a:srgbClr val="FF0000"/>
                                      </p:to>
                                    </p:animClr>
                                    <p:set>
                                      <p:cBhvr>
                                        <p:cTn id="107" dur="500" fill="hold"/>
                                        <p:tgtEl>
                                          <p:spTgt spid="41"/>
                                        </p:tgtEl>
                                        <p:attrNameLst>
                                          <p:attrName>stroke.on</p:attrName>
                                        </p:attrNameLst>
                                      </p:cBhvr>
                                      <p:to>
                                        <p:strVal val="true"/>
                                      </p:to>
                                    </p:set>
                                  </p:childTnLst>
                                </p:cTn>
                              </p:par>
                              <p:par>
                                <p:cTn id="108" presetID="1" presetClass="entr" presetSubtype="0" fill="hold" nodeType="withEffect">
                                  <p:stCondLst>
                                    <p:cond delay="0"/>
                                  </p:stCondLst>
                                  <p:childTnLst>
                                    <p:set>
                                      <p:cBhvr>
                                        <p:cTn id="109" dur="1" fill="hold">
                                          <p:stCondLst>
                                            <p:cond delay="0"/>
                                          </p:stCondLst>
                                        </p:cTn>
                                        <p:tgtEl>
                                          <p:spTgt spid="21"/>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childTnLst>
                                  <p:subTnLst>
                                    <p:set>
                                      <p:cBhvr override="childStyle">
                                        <p:cTn dur="1" fill="hold" display="0" masterRel="nextClick" afterEffect="1"/>
                                        <p:tgtEl>
                                          <p:spTgt spid="132"/>
                                        </p:tgtEl>
                                        <p:attrNameLst>
                                          <p:attrName>style.visibility</p:attrName>
                                        </p:attrNameLst>
                                      </p:cBhvr>
                                      <p:to>
                                        <p:strVal val="hidden"/>
                                      </p:to>
                                    </p:set>
                                  </p:subTnLst>
                                </p:cTn>
                              </p:par>
                              <p:par>
                                <p:cTn id="112" presetID="1" presetClass="entr" presetSubtype="0" fill="hold" nodeType="with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par>
                                <p:cTn id="114" presetID="1" presetClass="exit" presetSubtype="0" fill="hold" nodeType="withEffect">
                                  <p:stCondLst>
                                    <p:cond delay="0"/>
                                  </p:stCondLst>
                                  <p:childTnLst>
                                    <p:set>
                                      <p:cBhvr>
                                        <p:cTn id="115" dur="1" fill="hold">
                                          <p:stCondLst>
                                            <p:cond delay="0"/>
                                          </p:stCondLst>
                                        </p:cTn>
                                        <p:tgtEl>
                                          <p:spTgt spid="78035"/>
                                        </p:tgtEl>
                                        <p:attrNameLst>
                                          <p:attrName>style.visibility</p:attrName>
                                        </p:attrNameLst>
                                      </p:cBhvr>
                                      <p:to>
                                        <p:strVal val="hidden"/>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42"/>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mph" presetSubtype="2" fill="hold" nodeType="withEffect">
                                  <p:stCondLst>
                                    <p:cond delay="0"/>
                                  </p:stCondLst>
                                  <p:childTnLst>
                                    <p:animClr clrSpc="rgb" dir="cw">
                                      <p:cBhvr>
                                        <p:cTn id="123" dur="500" fill="hold"/>
                                        <p:tgtEl>
                                          <p:spTgt spid="42"/>
                                        </p:tgtEl>
                                        <p:attrNameLst>
                                          <p:attrName>fillcolor</p:attrName>
                                        </p:attrNameLst>
                                      </p:cBhvr>
                                      <p:to>
                                        <a:srgbClr val="FFFF99"/>
                                      </p:to>
                                    </p:animClr>
                                    <p:set>
                                      <p:cBhvr>
                                        <p:cTn id="124" dur="500" fill="hold"/>
                                        <p:tgtEl>
                                          <p:spTgt spid="42"/>
                                        </p:tgtEl>
                                        <p:attrNameLst>
                                          <p:attrName>fill.type</p:attrName>
                                        </p:attrNameLst>
                                      </p:cBhvr>
                                      <p:to>
                                        <p:strVal val="solid"/>
                                      </p:to>
                                    </p:set>
                                    <p:set>
                                      <p:cBhvr>
                                        <p:cTn id="125" dur="500" fill="hold"/>
                                        <p:tgtEl>
                                          <p:spTgt spid="42"/>
                                        </p:tgtEl>
                                        <p:attrNameLst>
                                          <p:attrName>fill.on</p:attrName>
                                        </p:attrNameLst>
                                      </p:cBhvr>
                                      <p:to>
                                        <p:strVal val="true"/>
                                      </p:to>
                                    </p:set>
                                  </p:childTnLst>
                                </p:cTn>
                              </p:par>
                              <p:par>
                                <p:cTn id="126" presetID="7" presetClass="emph" presetSubtype="2" fill="hold" nodeType="withEffect">
                                  <p:stCondLst>
                                    <p:cond delay="0"/>
                                  </p:stCondLst>
                                  <p:childTnLst>
                                    <p:animClr clrSpc="rgb" dir="cw">
                                      <p:cBhvr>
                                        <p:cTn id="127" dur="500" fill="hold"/>
                                        <p:tgtEl>
                                          <p:spTgt spid="42"/>
                                        </p:tgtEl>
                                        <p:attrNameLst>
                                          <p:attrName>stroke.color</p:attrName>
                                        </p:attrNameLst>
                                      </p:cBhvr>
                                      <p:to>
                                        <a:srgbClr val="FF0000"/>
                                      </p:to>
                                    </p:animClr>
                                    <p:set>
                                      <p:cBhvr>
                                        <p:cTn id="128" dur="500" fill="hold"/>
                                        <p:tgtEl>
                                          <p:spTgt spid="42"/>
                                        </p:tgtEl>
                                        <p:attrNameLst>
                                          <p:attrName>stroke.on</p:attrName>
                                        </p:attrNameLst>
                                      </p:cBhvr>
                                      <p:to>
                                        <p:strVal val="true"/>
                                      </p:to>
                                    </p:set>
                                  </p:childTnLst>
                                </p:cTn>
                              </p:par>
                              <p:par>
                                <p:cTn id="129" presetID="1" presetClass="emph" presetSubtype="2" fill="hold" nodeType="withEffect">
                                  <p:stCondLst>
                                    <p:cond delay="0"/>
                                  </p:stCondLst>
                                  <p:childTnLst>
                                    <p:animClr clrSpc="rgb" dir="cw">
                                      <p:cBhvr>
                                        <p:cTn id="130" dur="500" fill="hold"/>
                                        <p:tgtEl>
                                          <p:spTgt spid="41"/>
                                        </p:tgtEl>
                                        <p:attrNameLst>
                                          <p:attrName>fillcolor</p:attrName>
                                        </p:attrNameLst>
                                      </p:cBhvr>
                                      <p:to>
                                        <a:srgbClr val="CCCCFF"/>
                                      </p:to>
                                    </p:animClr>
                                    <p:set>
                                      <p:cBhvr>
                                        <p:cTn id="131" dur="500" fill="hold"/>
                                        <p:tgtEl>
                                          <p:spTgt spid="41"/>
                                        </p:tgtEl>
                                        <p:attrNameLst>
                                          <p:attrName>fill.type</p:attrName>
                                        </p:attrNameLst>
                                      </p:cBhvr>
                                      <p:to>
                                        <p:strVal val="solid"/>
                                      </p:to>
                                    </p:set>
                                    <p:set>
                                      <p:cBhvr>
                                        <p:cTn id="132" dur="500" fill="hold"/>
                                        <p:tgtEl>
                                          <p:spTgt spid="41"/>
                                        </p:tgtEl>
                                        <p:attrNameLst>
                                          <p:attrName>fill.on</p:attrName>
                                        </p:attrNameLst>
                                      </p:cBhvr>
                                      <p:to>
                                        <p:strVal val="true"/>
                                      </p:to>
                                    </p:set>
                                  </p:childTnLst>
                                </p:cTn>
                              </p:par>
                              <p:par>
                                <p:cTn id="133" presetID="7" presetClass="emph" presetSubtype="2" fill="hold" nodeType="withEffect">
                                  <p:stCondLst>
                                    <p:cond delay="0"/>
                                  </p:stCondLst>
                                  <p:childTnLst>
                                    <p:animClr clrSpc="rgb" dir="cw">
                                      <p:cBhvr>
                                        <p:cTn id="134" dur="500" fill="hold"/>
                                        <p:tgtEl>
                                          <p:spTgt spid="41"/>
                                        </p:tgtEl>
                                        <p:attrNameLst>
                                          <p:attrName>stroke.color</p:attrName>
                                        </p:attrNameLst>
                                      </p:cBhvr>
                                      <p:to>
                                        <a:schemeClr val="tx1"/>
                                      </p:to>
                                    </p:animClr>
                                    <p:set>
                                      <p:cBhvr>
                                        <p:cTn id="135" dur="500" fill="hold"/>
                                        <p:tgtEl>
                                          <p:spTgt spid="41"/>
                                        </p:tgtEl>
                                        <p:attrNameLst>
                                          <p:attrName>stroke.on</p:attrName>
                                        </p:attrNameLst>
                                      </p:cBhvr>
                                      <p:to>
                                        <p:strVal val="true"/>
                                      </p:to>
                                    </p:set>
                                  </p:childTnLst>
                                </p:cTn>
                              </p:par>
                              <p:par>
                                <p:cTn id="136" presetID="1" presetClass="entr" presetSubtype="0" fill="hold" grpId="0" nodeType="withEffect">
                                  <p:stCondLst>
                                    <p:cond delay="0"/>
                                  </p:stCondLst>
                                  <p:childTnLst>
                                    <p:set>
                                      <p:cBhvr>
                                        <p:cTn id="137" dur="1" fill="hold">
                                          <p:stCondLst>
                                            <p:cond delay="0"/>
                                          </p:stCondLst>
                                        </p:cTn>
                                        <p:tgtEl>
                                          <p:spTgt spid="133"/>
                                        </p:tgtEl>
                                        <p:attrNameLst>
                                          <p:attrName>style.visibility</p:attrName>
                                        </p:attrNameLst>
                                      </p:cBhvr>
                                      <p:to>
                                        <p:strVal val="visible"/>
                                      </p:to>
                                    </p:set>
                                  </p:childTnLst>
                                  <p:subTnLst>
                                    <p:set>
                                      <p:cBhvr override="childStyle">
                                        <p:cTn dur="1" fill="hold" display="0" masterRel="nextClick" afterEffect="1"/>
                                        <p:tgtEl>
                                          <p:spTgt spid="133"/>
                                        </p:tgtEl>
                                        <p:attrNameLst>
                                          <p:attrName>style.visibility</p:attrName>
                                        </p:attrNameLst>
                                      </p:cBhvr>
                                      <p:to>
                                        <p:strVal val="hidden"/>
                                      </p:to>
                                    </p:set>
                                  </p:subTnLst>
                                </p:cTn>
                              </p:par>
                              <p:par>
                                <p:cTn id="138" presetID="1" presetClass="exit" presetSubtype="0" fill="hold" nodeType="withEffect">
                                  <p:stCondLst>
                                    <p:cond delay="0"/>
                                  </p:stCondLst>
                                  <p:childTnLst>
                                    <p:set>
                                      <p:cBhvr>
                                        <p:cTn id="139" dur="1" fill="hold">
                                          <p:stCondLst>
                                            <p:cond delay="0"/>
                                          </p:stCondLst>
                                        </p:cTn>
                                        <p:tgtEl>
                                          <p:spTgt spid="16"/>
                                        </p:tgtEl>
                                        <p:attrNameLst>
                                          <p:attrName>style.visibility</p:attrName>
                                        </p:attrNameLst>
                                      </p:cBhvr>
                                      <p:to>
                                        <p:strVal val="hidden"/>
                                      </p:to>
                                    </p:set>
                                  </p:childTnLst>
                                </p:cTn>
                              </p:par>
                              <p:par>
                                <p:cTn id="140" presetID="1" presetClass="entr" presetSubtype="0" fill="hold" nodeType="withEffect">
                                  <p:stCondLst>
                                    <p:cond delay="0"/>
                                  </p:stCondLst>
                                  <p:childTnLst>
                                    <p:set>
                                      <p:cBhvr>
                                        <p:cTn id="141" dur="1" fill="hold">
                                          <p:stCondLst>
                                            <p:cond delay="0"/>
                                          </p:stCondLst>
                                        </p:cTn>
                                        <p:tgtEl>
                                          <p:spTgt spid="31"/>
                                        </p:tgtEl>
                                        <p:attrNameLst>
                                          <p:attrName>style.visibility</p:attrName>
                                        </p:attrNameLst>
                                      </p:cBhvr>
                                      <p:to>
                                        <p:strVal val="visible"/>
                                      </p:to>
                                    </p:se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44"/>
                                        </p:tgtEl>
                                        <p:attrNameLst>
                                          <p:attrName>style.visibility</p:attrName>
                                        </p:attrNameLst>
                                      </p:cBhvr>
                                      <p:to>
                                        <p:strVal val="visible"/>
                                      </p:to>
                                    </p:set>
                                  </p:childTnLst>
                                </p:cTn>
                              </p:par>
                              <p:par>
                                <p:cTn id="146" presetID="1" presetClass="entr" presetSubtype="0" fill="hold" nodeType="withEffect">
                                  <p:stCondLst>
                                    <p:cond delay="0"/>
                                  </p:stCondLst>
                                  <p:childTnLst>
                                    <p:set>
                                      <p:cBhvr>
                                        <p:cTn id="147" dur="1" fill="hold">
                                          <p:stCondLst>
                                            <p:cond delay="0"/>
                                          </p:stCondLst>
                                        </p:cTn>
                                        <p:tgtEl>
                                          <p:spTgt spid="2"/>
                                        </p:tgtEl>
                                        <p:attrNameLst>
                                          <p:attrName>style.visibility</p:attrName>
                                        </p:attrNameLst>
                                      </p:cBhvr>
                                      <p:to>
                                        <p:strVal val="visible"/>
                                      </p:to>
                                    </p:set>
                                  </p:childTnLst>
                                </p:cTn>
                              </p:par>
                              <p:par>
                                <p:cTn id="148" presetID="1" presetClass="emph" presetSubtype="2" fill="hold" nodeType="withEffect">
                                  <p:stCondLst>
                                    <p:cond delay="0"/>
                                  </p:stCondLst>
                                  <p:childTnLst>
                                    <p:animClr clrSpc="rgb" dir="cw">
                                      <p:cBhvr>
                                        <p:cTn id="149" dur="500" fill="hold"/>
                                        <p:tgtEl>
                                          <p:spTgt spid="44"/>
                                        </p:tgtEl>
                                        <p:attrNameLst>
                                          <p:attrName>fillcolor</p:attrName>
                                        </p:attrNameLst>
                                      </p:cBhvr>
                                      <p:to>
                                        <a:srgbClr val="FFFF99"/>
                                      </p:to>
                                    </p:animClr>
                                    <p:set>
                                      <p:cBhvr>
                                        <p:cTn id="150" dur="500" fill="hold"/>
                                        <p:tgtEl>
                                          <p:spTgt spid="44"/>
                                        </p:tgtEl>
                                        <p:attrNameLst>
                                          <p:attrName>fill.type</p:attrName>
                                        </p:attrNameLst>
                                      </p:cBhvr>
                                      <p:to>
                                        <p:strVal val="solid"/>
                                      </p:to>
                                    </p:set>
                                    <p:set>
                                      <p:cBhvr>
                                        <p:cTn id="151" dur="500" fill="hold"/>
                                        <p:tgtEl>
                                          <p:spTgt spid="44"/>
                                        </p:tgtEl>
                                        <p:attrNameLst>
                                          <p:attrName>fill.on</p:attrName>
                                        </p:attrNameLst>
                                      </p:cBhvr>
                                      <p:to>
                                        <p:strVal val="true"/>
                                      </p:to>
                                    </p:set>
                                  </p:childTnLst>
                                </p:cTn>
                              </p:par>
                              <p:par>
                                <p:cTn id="152" presetID="7" presetClass="emph" presetSubtype="2" fill="hold" nodeType="withEffect">
                                  <p:stCondLst>
                                    <p:cond delay="0"/>
                                  </p:stCondLst>
                                  <p:childTnLst>
                                    <p:animClr clrSpc="rgb" dir="cw">
                                      <p:cBhvr>
                                        <p:cTn id="153" dur="500" fill="hold"/>
                                        <p:tgtEl>
                                          <p:spTgt spid="44"/>
                                        </p:tgtEl>
                                        <p:attrNameLst>
                                          <p:attrName>stroke.color</p:attrName>
                                        </p:attrNameLst>
                                      </p:cBhvr>
                                      <p:to>
                                        <a:srgbClr val="FF0000"/>
                                      </p:to>
                                    </p:animClr>
                                    <p:set>
                                      <p:cBhvr>
                                        <p:cTn id="154" dur="500" fill="hold"/>
                                        <p:tgtEl>
                                          <p:spTgt spid="44"/>
                                        </p:tgtEl>
                                        <p:attrNameLst>
                                          <p:attrName>stroke.on</p:attrName>
                                        </p:attrNameLst>
                                      </p:cBhvr>
                                      <p:to>
                                        <p:strVal val="true"/>
                                      </p:to>
                                    </p:set>
                                  </p:childTnLst>
                                </p:cTn>
                              </p:par>
                              <p:par>
                                <p:cTn id="155" presetID="1" presetClass="emph" presetSubtype="2" fill="hold" nodeType="withEffect">
                                  <p:stCondLst>
                                    <p:cond delay="0"/>
                                  </p:stCondLst>
                                  <p:childTnLst>
                                    <p:animClr clrSpc="rgb" dir="cw">
                                      <p:cBhvr>
                                        <p:cTn id="156" dur="500" fill="hold"/>
                                        <p:tgtEl>
                                          <p:spTgt spid="42"/>
                                        </p:tgtEl>
                                        <p:attrNameLst>
                                          <p:attrName>fillcolor</p:attrName>
                                        </p:attrNameLst>
                                      </p:cBhvr>
                                      <p:to>
                                        <a:srgbClr val="CCCCFF"/>
                                      </p:to>
                                    </p:animClr>
                                    <p:set>
                                      <p:cBhvr>
                                        <p:cTn id="157" dur="500" fill="hold"/>
                                        <p:tgtEl>
                                          <p:spTgt spid="42"/>
                                        </p:tgtEl>
                                        <p:attrNameLst>
                                          <p:attrName>fill.type</p:attrName>
                                        </p:attrNameLst>
                                      </p:cBhvr>
                                      <p:to>
                                        <p:strVal val="solid"/>
                                      </p:to>
                                    </p:set>
                                    <p:set>
                                      <p:cBhvr>
                                        <p:cTn id="158" dur="500" fill="hold"/>
                                        <p:tgtEl>
                                          <p:spTgt spid="42"/>
                                        </p:tgtEl>
                                        <p:attrNameLst>
                                          <p:attrName>fill.on</p:attrName>
                                        </p:attrNameLst>
                                      </p:cBhvr>
                                      <p:to>
                                        <p:strVal val="true"/>
                                      </p:to>
                                    </p:set>
                                  </p:childTnLst>
                                </p:cTn>
                              </p:par>
                              <p:par>
                                <p:cTn id="159" presetID="7" presetClass="emph" presetSubtype="2" fill="hold" nodeType="withEffect">
                                  <p:stCondLst>
                                    <p:cond delay="0"/>
                                  </p:stCondLst>
                                  <p:childTnLst>
                                    <p:animClr clrSpc="rgb" dir="cw">
                                      <p:cBhvr>
                                        <p:cTn id="160" dur="500" fill="hold"/>
                                        <p:tgtEl>
                                          <p:spTgt spid="42"/>
                                        </p:tgtEl>
                                        <p:attrNameLst>
                                          <p:attrName>stroke.color</p:attrName>
                                        </p:attrNameLst>
                                      </p:cBhvr>
                                      <p:to>
                                        <a:schemeClr val="tx1"/>
                                      </p:to>
                                    </p:animClr>
                                    <p:set>
                                      <p:cBhvr>
                                        <p:cTn id="161" dur="500" fill="hold"/>
                                        <p:tgtEl>
                                          <p:spTgt spid="42"/>
                                        </p:tgtEl>
                                        <p:attrNameLst>
                                          <p:attrName>stroke.on</p:attrName>
                                        </p:attrNameLst>
                                      </p:cBhvr>
                                      <p:to>
                                        <p:strVal val="true"/>
                                      </p:to>
                                    </p:set>
                                  </p:childTnLst>
                                </p:cTn>
                              </p:par>
                              <p:par>
                                <p:cTn id="162" presetID="1" presetClass="entr" presetSubtype="0" fill="hold" nodeType="withEffect">
                                  <p:stCondLst>
                                    <p:cond delay="0"/>
                                  </p:stCondLst>
                                  <p:childTnLst>
                                    <p:set>
                                      <p:cBhvr>
                                        <p:cTn id="163" dur="1" fill="hold">
                                          <p:stCondLst>
                                            <p:cond delay="0"/>
                                          </p:stCondLst>
                                        </p:cTn>
                                        <p:tgtEl>
                                          <p:spTgt spid="22"/>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par>
                                <p:cTn id="166" presetID="1" presetClass="exit" presetSubtype="0" fill="hold" nodeType="withEffect">
                                  <p:stCondLst>
                                    <p:cond delay="0"/>
                                  </p:stCondLst>
                                  <p:childTnLst>
                                    <p:set>
                                      <p:cBhvr>
                                        <p:cTn id="167" dur="1" fill="hold">
                                          <p:stCondLst>
                                            <p:cond delay="0"/>
                                          </p:stCondLst>
                                        </p:cTn>
                                        <p:tgtEl>
                                          <p:spTgt spid="31"/>
                                        </p:tgtEl>
                                        <p:attrNameLst>
                                          <p:attrName>style.visibility</p:attrName>
                                        </p:attrNameLst>
                                      </p:cBhvr>
                                      <p:to>
                                        <p:strVal val="hidden"/>
                                      </p:to>
                                    </p:set>
                                  </p:childTnLst>
                                </p:cTn>
                              </p:par>
                            </p:childTnLst>
                          </p:cTn>
                        </p:par>
                      </p:childTnLst>
                    </p:cTn>
                  </p:par>
                  <p:par>
                    <p:cTn id="168" fill="hold" nodeType="clickPar">
                      <p:stCondLst>
                        <p:cond delay="indefinite"/>
                      </p:stCondLst>
                      <p:childTnLst>
                        <p:par>
                          <p:cTn id="169" fill="hold" nodeType="withGroup">
                            <p:stCondLst>
                              <p:cond delay="0"/>
                            </p:stCondLst>
                            <p:childTnLst>
                              <p:par>
                                <p:cTn id="170" presetID="1" presetClass="emph" presetSubtype="2" fill="hold" nodeType="clickEffect">
                                  <p:stCondLst>
                                    <p:cond delay="0"/>
                                  </p:stCondLst>
                                  <p:childTnLst>
                                    <p:animClr clrSpc="rgb" dir="cw">
                                      <p:cBhvr>
                                        <p:cTn id="171" dur="500" fill="hold"/>
                                        <p:tgtEl>
                                          <p:spTgt spid="44"/>
                                        </p:tgtEl>
                                        <p:attrNameLst>
                                          <p:attrName>fillcolor</p:attrName>
                                        </p:attrNameLst>
                                      </p:cBhvr>
                                      <p:to>
                                        <a:srgbClr val="CCCCFF"/>
                                      </p:to>
                                    </p:animClr>
                                    <p:set>
                                      <p:cBhvr>
                                        <p:cTn id="172" dur="500" fill="hold"/>
                                        <p:tgtEl>
                                          <p:spTgt spid="44"/>
                                        </p:tgtEl>
                                        <p:attrNameLst>
                                          <p:attrName>fill.type</p:attrName>
                                        </p:attrNameLst>
                                      </p:cBhvr>
                                      <p:to>
                                        <p:strVal val="solid"/>
                                      </p:to>
                                    </p:set>
                                    <p:set>
                                      <p:cBhvr>
                                        <p:cTn id="173" dur="500" fill="hold"/>
                                        <p:tgtEl>
                                          <p:spTgt spid="44"/>
                                        </p:tgtEl>
                                        <p:attrNameLst>
                                          <p:attrName>fill.on</p:attrName>
                                        </p:attrNameLst>
                                      </p:cBhvr>
                                      <p:to>
                                        <p:strVal val="true"/>
                                      </p:to>
                                    </p:set>
                                  </p:childTnLst>
                                </p:cTn>
                              </p:par>
                              <p:par>
                                <p:cTn id="174" presetID="7" presetClass="emph" presetSubtype="2" fill="hold" nodeType="withEffect">
                                  <p:stCondLst>
                                    <p:cond delay="0"/>
                                  </p:stCondLst>
                                  <p:childTnLst>
                                    <p:animClr clrSpc="rgb" dir="cw">
                                      <p:cBhvr>
                                        <p:cTn id="175" dur="500" fill="hold"/>
                                        <p:tgtEl>
                                          <p:spTgt spid="44"/>
                                        </p:tgtEl>
                                        <p:attrNameLst>
                                          <p:attrName>stroke.color</p:attrName>
                                        </p:attrNameLst>
                                      </p:cBhvr>
                                      <p:to>
                                        <a:schemeClr val="tx1"/>
                                      </p:to>
                                    </p:animClr>
                                    <p:set>
                                      <p:cBhvr>
                                        <p:cTn id="176" dur="500" fill="hold"/>
                                        <p:tgtEl>
                                          <p:spTgt spid="44"/>
                                        </p:tgtEl>
                                        <p:attrNameLst>
                                          <p:attrName>stroke.on</p:attrName>
                                        </p:attrNameLst>
                                      </p:cBhvr>
                                      <p:to>
                                        <p:strVal val="true"/>
                                      </p:to>
                                    </p:set>
                                  </p:childTnLst>
                                </p:cTn>
                              </p:par>
                              <p:par>
                                <p:cTn id="177" presetID="1" presetClass="exit" presetSubtype="0" fill="hold" nodeType="withEffect">
                                  <p:stCondLst>
                                    <p:cond delay="0"/>
                                  </p:stCondLst>
                                  <p:childTnLst>
                                    <p:set>
                                      <p:cBhvr>
                                        <p:cTn id="178" dur="1" fill="hold">
                                          <p:stCondLst>
                                            <p:cond delay="0"/>
                                          </p:stCondLst>
                                        </p:cTn>
                                        <p:tgtEl>
                                          <p:spTgt spid="2"/>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23"/>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129" grpId="0" animBg="1"/>
      <p:bldP spid="130" grpId="0" animBg="1"/>
      <p:bldP spid="130" grpId="1" animBg="1"/>
      <p:bldP spid="131" grpId="0" animBg="1"/>
      <p:bldP spid="132" grpId="0" animBg="1"/>
      <p:bldP spid="133" grpId="0" animBg="1"/>
      <p:bldP spid="13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atin typeface="Garamond" charset="0"/>
                <a:ea typeface="ＭＳ Ｐゴシック" charset="0"/>
                <a:cs typeface="ＭＳ Ｐゴシック" charset="0"/>
              </a:rPr>
              <a:t>What About Memory Divergence?</a:t>
            </a:r>
          </a:p>
        </p:txBody>
      </p:sp>
      <p:sp>
        <p:nvSpPr>
          <p:cNvPr id="77826" name="Content Placeholder 2"/>
          <p:cNvSpPr>
            <a:spLocks noGrp="1"/>
          </p:cNvSpPr>
          <p:nvPr>
            <p:ph idx="1"/>
          </p:nvPr>
        </p:nvSpPr>
        <p:spPr>
          <a:xfrm>
            <a:off x="228600" y="996950"/>
            <a:ext cx="8610600" cy="5194300"/>
          </a:xfrm>
        </p:spPr>
        <p:txBody>
          <a:bodyPr/>
          <a:lstStyle/>
          <a:p>
            <a:pPr>
              <a:defRPr/>
            </a:pPr>
            <a:r>
              <a:rPr lang="en-US" dirty="0">
                <a:latin typeface="Tahoma" charset="0"/>
                <a:ea typeface="ＭＳ Ｐゴシック" charset="0"/>
                <a:cs typeface="ＭＳ Ｐゴシック" charset="0"/>
              </a:rPr>
              <a:t>Modern GPUs have caches</a:t>
            </a:r>
          </a:p>
          <a:p>
            <a:pPr>
              <a:defRPr/>
            </a:pPr>
            <a:r>
              <a:rPr lang="en-US" dirty="0">
                <a:latin typeface="Tahoma" charset="0"/>
                <a:ea typeface="ＭＳ Ｐゴシック" charset="0"/>
                <a:cs typeface="ＭＳ Ｐゴシック" charset="0"/>
              </a:rPr>
              <a:t>Ideally: Want all threads in the warp to hit (without conflicting with each other)</a:t>
            </a:r>
          </a:p>
          <a:p>
            <a:pPr>
              <a:defRPr/>
            </a:pPr>
            <a:r>
              <a:rPr lang="en-US" dirty="0">
                <a:latin typeface="Tahoma" charset="0"/>
                <a:ea typeface="ＭＳ Ｐゴシック" charset="0"/>
                <a:cs typeface="ＭＳ Ｐゴシック" charset="0"/>
              </a:rPr>
              <a:t>Problem: </a:t>
            </a:r>
            <a:r>
              <a:rPr lang="en-US" dirty="0">
                <a:solidFill>
                  <a:srgbClr val="0000FF"/>
                </a:solidFill>
                <a:latin typeface="Tahoma" charset="0"/>
                <a:ea typeface="ＭＳ Ｐゴシック" charset="0"/>
                <a:cs typeface="ＭＳ Ｐゴシック" charset="0"/>
              </a:rPr>
              <a:t>One thread in a warp can stall the entire warp if it misses in the cache.</a:t>
            </a:r>
          </a:p>
          <a:p>
            <a:pPr marL="0" indent="0">
              <a:buFont typeface="Wingdings" charset="0"/>
              <a:buNone/>
              <a:defRPr/>
            </a:pPr>
            <a:endParaRPr lang="en-US" dirty="0">
              <a:latin typeface="Tahoma" charset="0"/>
              <a:ea typeface="ＭＳ Ｐゴシック" charset="0"/>
              <a:cs typeface="ＭＳ Ｐゴシック" charset="0"/>
            </a:endParaRPr>
          </a:p>
          <a:p>
            <a:pPr>
              <a:defRPr/>
            </a:pPr>
            <a:r>
              <a:rPr lang="en-US" dirty="0">
                <a:latin typeface="Tahoma" charset="0"/>
                <a:ea typeface="ＭＳ Ｐゴシック" charset="0"/>
                <a:cs typeface="ＭＳ Ｐゴシック" charset="0"/>
              </a:rPr>
              <a:t>Need techniques to </a:t>
            </a:r>
          </a:p>
          <a:p>
            <a:pPr lvl="1">
              <a:defRPr/>
            </a:pPr>
            <a:r>
              <a:rPr lang="en-US" dirty="0">
                <a:latin typeface="Tahoma" charset="0"/>
                <a:ea typeface="ＭＳ Ｐゴシック" charset="0"/>
              </a:rPr>
              <a:t>Tolerate memory divergence</a:t>
            </a:r>
          </a:p>
          <a:p>
            <a:pPr lvl="1">
              <a:defRPr/>
            </a:pPr>
            <a:r>
              <a:rPr lang="en-US" dirty="0">
                <a:latin typeface="Tahoma" charset="0"/>
                <a:ea typeface="ＭＳ Ｐゴシック" charset="0"/>
              </a:rPr>
              <a:t>Integrate solutions to branch and memory divergence</a:t>
            </a:r>
          </a:p>
          <a:p>
            <a:pPr>
              <a:defRPr/>
            </a:pPr>
            <a:endParaRPr lang="en-US" dirty="0">
              <a:latin typeface="Tahoma" charset="0"/>
              <a:ea typeface="ＭＳ Ｐゴシック" charset="0"/>
              <a:cs typeface="ＭＳ Ｐゴシック" charset="0"/>
            </a:endParaRPr>
          </a:p>
          <a:p>
            <a:pPr>
              <a:defRPr/>
            </a:pPr>
            <a:endParaRPr lang="en-US" dirty="0">
              <a:latin typeface="Tahoma" charset="0"/>
              <a:ea typeface="ＭＳ Ｐゴシック" charset="0"/>
              <a:cs typeface="ＭＳ Ｐゴシック" charset="0"/>
            </a:endParaRPr>
          </a:p>
        </p:txBody>
      </p:sp>
      <p:sp>
        <p:nvSpPr>
          <p:cNvPr id="1300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7B1D19D-544B-9D4B-A84F-28869199BBD4}" type="slidenum">
              <a:rPr lang="en-US" sz="1600">
                <a:solidFill>
                  <a:srgbClr val="000000"/>
                </a:solidFill>
                <a:latin typeface="Garamond" charset="0"/>
              </a:rPr>
              <a:pPr eaLnBrk="1" hangingPunct="1"/>
              <a:t>23</a:t>
            </a:fld>
            <a:endParaRPr lang="en-US" sz="1600">
              <a:solidFill>
                <a:srgbClr val="000000"/>
              </a:solidFill>
              <a:latin typeface="Garamond" charset="0"/>
            </a:endParaRPr>
          </a:p>
        </p:txBody>
      </p:sp>
    </p:spTree>
    <p:extLst>
      <p:ext uri="{BB962C8B-B14F-4D97-AF65-F5344CB8AC3E}">
        <p14:creationId xmlns:p14="http://schemas.microsoft.com/office/powerpoint/2010/main" val="93369111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p:txBody>
          <a:bodyPr/>
          <a:lstStyle/>
          <a:p>
            <a:r>
              <a:rPr lang="en-US">
                <a:latin typeface="Garamond" charset="0"/>
                <a:ea typeface="ＭＳ Ｐゴシック" charset="0"/>
                <a:cs typeface="ＭＳ Ｐゴシック" charset="0"/>
              </a:rPr>
              <a:t>NVIDIA GeForce GTX 285</a:t>
            </a:r>
          </a:p>
        </p:txBody>
      </p:sp>
      <p:sp>
        <p:nvSpPr>
          <p:cNvPr id="131074" name="Content Placeholder 2"/>
          <p:cNvSpPr>
            <a:spLocks noGrp="1"/>
          </p:cNvSpPr>
          <p:nvPr>
            <p:ph idx="1"/>
          </p:nvPr>
        </p:nvSpPr>
        <p:spPr>
          <a:xfrm>
            <a:off x="228600" y="996950"/>
            <a:ext cx="8610600" cy="5194300"/>
          </a:xfrm>
        </p:spPr>
        <p:txBody>
          <a:bodyPr/>
          <a:lstStyle/>
          <a:p>
            <a:r>
              <a:rPr lang="en-US">
                <a:latin typeface="Tahoma" charset="0"/>
                <a:ea typeface="ＭＳ Ｐゴシック" charset="0"/>
                <a:cs typeface="ＭＳ Ｐゴシック" charset="0"/>
              </a:rPr>
              <a:t>NVIDIA-speak:</a:t>
            </a:r>
          </a:p>
          <a:p>
            <a:pPr lvl="1"/>
            <a:r>
              <a:rPr lang="en-US" sz="2400">
                <a:latin typeface="Tahoma" charset="0"/>
                <a:ea typeface="ＭＳ Ｐゴシック" charset="0"/>
              </a:rPr>
              <a:t>240 stream processors</a:t>
            </a:r>
          </a:p>
          <a:p>
            <a:pPr lvl="1"/>
            <a:r>
              <a:rPr lang="ja-JP" altLang="en-US" sz="2400">
                <a:latin typeface="Tahoma" charset="0"/>
                <a:ea typeface="ＭＳ Ｐゴシック" charset="0"/>
              </a:rPr>
              <a:t>“</a:t>
            </a:r>
            <a:r>
              <a:rPr lang="en-US" altLang="ja-JP" sz="2400">
                <a:latin typeface="Tahoma" charset="0"/>
                <a:ea typeface="ＭＳ Ｐゴシック" charset="0"/>
              </a:rPr>
              <a:t>SIMT execution</a:t>
            </a:r>
            <a:r>
              <a:rPr lang="ja-JP" altLang="en-US" sz="2400">
                <a:latin typeface="Tahoma" charset="0"/>
                <a:ea typeface="ＭＳ Ｐゴシック" charset="0"/>
              </a:rPr>
              <a:t>”</a:t>
            </a:r>
            <a:endParaRPr lang="en-US" altLang="ja-JP" sz="2400">
              <a:latin typeface="Tahoma" charset="0"/>
              <a:ea typeface="ＭＳ Ｐゴシック" charset="0"/>
            </a:endParaRPr>
          </a:p>
          <a:p>
            <a:pPr lvl="1">
              <a:buFont typeface="Wingdings" charset="0"/>
              <a:buNone/>
            </a:pPr>
            <a:r>
              <a:rPr lang="en-US" sz="2400">
                <a:latin typeface="Tahoma" charset="0"/>
                <a:ea typeface="ＭＳ Ｐゴシック" charset="0"/>
              </a:rPr>
              <a:t>	</a:t>
            </a:r>
            <a:endParaRPr lang="en-US">
              <a:latin typeface="Tahoma" charset="0"/>
              <a:ea typeface="ＭＳ Ｐゴシック" charset="0"/>
            </a:endParaRPr>
          </a:p>
          <a:p>
            <a:pPr lvl="1"/>
            <a:endParaRPr lang="en-US" sz="2400">
              <a:latin typeface="Tahoma" charset="0"/>
              <a:ea typeface="ＭＳ Ｐゴシック" charset="0"/>
            </a:endParaRPr>
          </a:p>
          <a:p>
            <a:r>
              <a:rPr lang="en-US">
                <a:latin typeface="Tahoma" charset="0"/>
                <a:ea typeface="ＭＳ Ｐゴシック" charset="0"/>
                <a:cs typeface="ＭＳ Ｐゴシック" charset="0"/>
              </a:rPr>
              <a:t>Generic speak:</a:t>
            </a:r>
          </a:p>
          <a:p>
            <a:pPr lvl="1"/>
            <a:r>
              <a:rPr lang="en-US" sz="2400">
                <a:latin typeface="Tahoma" charset="0"/>
                <a:ea typeface="ＭＳ Ｐゴシック" charset="0"/>
              </a:rPr>
              <a:t>30 cores</a:t>
            </a:r>
          </a:p>
          <a:p>
            <a:pPr lvl="1"/>
            <a:r>
              <a:rPr lang="en-US" sz="2400">
                <a:latin typeface="Tahoma" charset="0"/>
                <a:ea typeface="ＭＳ Ｐゴシック" charset="0"/>
              </a:rPr>
              <a:t>8 SIMD functional units per core</a:t>
            </a:r>
          </a:p>
        </p:txBody>
      </p:sp>
      <p:sp>
        <p:nvSpPr>
          <p:cNvPr id="131075" name="Slide Number Placeholder 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575741C6-1A06-5D49-8986-342A8F355D76}" type="slidenum">
              <a:rPr lang="en-US" sz="1200">
                <a:solidFill>
                  <a:srgbClr val="000000"/>
                </a:solidFill>
                <a:latin typeface="Garamond" charset="0"/>
              </a:rPr>
              <a:pPr algn="ctr" eaLnBrk="1" hangingPunct="1"/>
              <a:t>24</a:t>
            </a:fld>
            <a:endParaRPr lang="en-US" sz="1200">
              <a:solidFill>
                <a:srgbClr val="000000"/>
              </a:solidFill>
              <a:latin typeface="Garamond" charset="0"/>
            </a:endParaRPr>
          </a:p>
        </p:txBody>
      </p:sp>
      <p:pic>
        <p:nvPicPr>
          <p:cNvPr id="13107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243013"/>
            <a:ext cx="3287712"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7" name="TextBox 6"/>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solidFill>
                  <a:srgbClr val="000000"/>
                </a:solidFill>
              </a:rPr>
              <a:t>Slide credit: Kayvon Fatahalian</a:t>
            </a:r>
          </a:p>
        </p:txBody>
      </p:sp>
    </p:spTree>
    <p:extLst>
      <p:ext uri="{BB962C8B-B14F-4D97-AF65-F5344CB8AC3E}">
        <p14:creationId xmlns:p14="http://schemas.microsoft.com/office/powerpoint/2010/main" val="2189296660"/>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a:lstStyle/>
          <a:p>
            <a:r>
              <a:rPr lang="en-US">
                <a:latin typeface="Garamond" charset="0"/>
              </a:rPr>
              <a:t>NVIDIA GeForce GTX 285 </a:t>
            </a:r>
            <a:r>
              <a:rPr lang="ja-JP" altLang="en-US">
                <a:latin typeface="Garamond" charset="0"/>
              </a:rPr>
              <a:t>“</a:t>
            </a:r>
            <a:r>
              <a:rPr lang="en-US" altLang="ja-JP">
                <a:latin typeface="Garamond" charset="0"/>
              </a:rPr>
              <a:t>core</a:t>
            </a:r>
            <a:r>
              <a:rPr lang="ja-JP" altLang="en-US">
                <a:latin typeface="Garamond" charset="0"/>
              </a:rPr>
              <a:t>”</a:t>
            </a:r>
            <a:endParaRPr lang="en-US">
              <a:latin typeface="Garamond" charset="0"/>
            </a:endParaRPr>
          </a:p>
        </p:txBody>
      </p:sp>
      <p:sp>
        <p:nvSpPr>
          <p:cNvPr id="133122" name="Slide Number Placeholder 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82966EF0-03AE-F84F-AEF8-0E36285C351B}" type="slidenum">
              <a:rPr lang="en-US" sz="1200">
                <a:latin typeface="Garamond" charset="0"/>
              </a:rPr>
              <a:pPr algn="ctr" eaLnBrk="1" hangingPunct="1"/>
              <a:t>25</a:t>
            </a:fld>
            <a:endParaRPr lang="en-US" sz="1200">
              <a:latin typeface="Garamond" charset="0"/>
            </a:endParaRPr>
          </a:p>
        </p:txBody>
      </p:sp>
      <p:grpSp>
        <p:nvGrpSpPr>
          <p:cNvPr id="133123" name="Group 43"/>
          <p:cNvGrpSpPr>
            <a:grpSpLocks/>
          </p:cNvGrpSpPr>
          <p:nvPr/>
        </p:nvGrpSpPr>
        <p:grpSpPr bwMode="auto">
          <a:xfrm>
            <a:off x="942975" y="1384300"/>
            <a:ext cx="4378325" cy="2952750"/>
            <a:chOff x="3803438" y="3041984"/>
            <a:chExt cx="1114185" cy="751417"/>
          </a:xfrm>
        </p:grpSpPr>
        <p:sp>
          <p:nvSpPr>
            <p:cNvPr id="7" name="Rectangle 6"/>
            <p:cNvSpPr/>
            <p:nvPr/>
          </p:nvSpPr>
          <p:spPr bwMode="auto">
            <a:xfrm>
              <a:off x="3803438" y="3041984"/>
              <a:ext cx="1114185" cy="751417"/>
            </a:xfrm>
            <a:prstGeom prst="rect">
              <a:avLst/>
            </a:prstGeom>
            <a:solidFill>
              <a:schemeClr val="bg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3140" name="Rectangle 7"/>
            <p:cNvSpPr>
              <a:spLocks noChangeArrowheads="1"/>
            </p:cNvSpPr>
            <p:nvPr/>
          </p:nvSpPr>
          <p:spPr bwMode="auto">
            <a:xfrm>
              <a:off x="4011475" y="3091609"/>
              <a:ext cx="698111" cy="137160"/>
            </a:xfrm>
            <a:prstGeom prst="rect">
              <a:avLst/>
            </a:prstGeom>
            <a:solidFill>
              <a:srgbClr val="DA581C"/>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3141" name="Rectangle 8"/>
            <p:cNvSpPr>
              <a:spLocks noChangeArrowheads="1"/>
            </p:cNvSpPr>
            <p:nvPr/>
          </p:nvSpPr>
          <p:spPr bwMode="auto">
            <a:xfrm>
              <a:off x="3852724" y="3608042"/>
              <a:ext cx="1015612" cy="137160"/>
            </a:xfrm>
            <a:prstGeom prst="rect">
              <a:avLst/>
            </a:prstGeom>
            <a:solidFill>
              <a:srgbClr val="AEC3F5"/>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3142" name="Rectangle 9"/>
            <p:cNvSpPr>
              <a:spLocks noChangeArrowheads="1"/>
            </p:cNvSpPr>
            <p:nvPr/>
          </p:nvSpPr>
          <p:spPr bwMode="auto">
            <a:xfrm>
              <a:off x="385242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43" name="Rectangle 10"/>
            <p:cNvSpPr>
              <a:spLocks noChangeArrowheads="1"/>
            </p:cNvSpPr>
            <p:nvPr/>
          </p:nvSpPr>
          <p:spPr bwMode="auto">
            <a:xfrm>
              <a:off x="388745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44" name="Rectangle 11"/>
            <p:cNvSpPr>
              <a:spLocks noChangeArrowheads="1"/>
            </p:cNvSpPr>
            <p:nvPr/>
          </p:nvSpPr>
          <p:spPr bwMode="auto">
            <a:xfrm>
              <a:off x="397953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45" name="Rectangle 12"/>
            <p:cNvSpPr>
              <a:spLocks noChangeArrowheads="1"/>
            </p:cNvSpPr>
            <p:nvPr/>
          </p:nvSpPr>
          <p:spPr bwMode="auto">
            <a:xfrm>
              <a:off x="411594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46" name="Rectangle 13"/>
            <p:cNvSpPr>
              <a:spLocks noChangeArrowheads="1"/>
            </p:cNvSpPr>
            <p:nvPr/>
          </p:nvSpPr>
          <p:spPr bwMode="auto">
            <a:xfrm>
              <a:off x="415098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47" name="Rectangle 14"/>
            <p:cNvSpPr>
              <a:spLocks noChangeArrowheads="1"/>
            </p:cNvSpPr>
            <p:nvPr/>
          </p:nvSpPr>
          <p:spPr bwMode="auto">
            <a:xfrm>
              <a:off x="424305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48" name="Rectangle 15"/>
            <p:cNvSpPr>
              <a:spLocks noChangeArrowheads="1"/>
            </p:cNvSpPr>
            <p:nvPr/>
          </p:nvSpPr>
          <p:spPr bwMode="auto">
            <a:xfrm>
              <a:off x="437947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49" name="Rectangle 16"/>
            <p:cNvSpPr>
              <a:spLocks noChangeArrowheads="1"/>
            </p:cNvSpPr>
            <p:nvPr/>
          </p:nvSpPr>
          <p:spPr bwMode="auto">
            <a:xfrm>
              <a:off x="441450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0" name="Rectangle 17"/>
            <p:cNvSpPr>
              <a:spLocks noChangeArrowheads="1"/>
            </p:cNvSpPr>
            <p:nvPr/>
          </p:nvSpPr>
          <p:spPr bwMode="auto">
            <a:xfrm>
              <a:off x="450658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51" name="Rectangle 18"/>
            <p:cNvSpPr>
              <a:spLocks noChangeArrowheads="1"/>
            </p:cNvSpPr>
            <p:nvPr/>
          </p:nvSpPr>
          <p:spPr bwMode="auto">
            <a:xfrm>
              <a:off x="464299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52" name="Rectangle 19"/>
            <p:cNvSpPr>
              <a:spLocks noChangeArrowheads="1"/>
            </p:cNvSpPr>
            <p:nvPr/>
          </p:nvSpPr>
          <p:spPr bwMode="auto">
            <a:xfrm>
              <a:off x="467803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3" name="Rectangle 20"/>
            <p:cNvSpPr>
              <a:spLocks noChangeArrowheads="1"/>
            </p:cNvSpPr>
            <p:nvPr/>
          </p:nvSpPr>
          <p:spPr bwMode="auto">
            <a:xfrm>
              <a:off x="477010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54" name="Rectangle 21"/>
            <p:cNvSpPr>
              <a:spLocks noChangeArrowheads="1"/>
            </p:cNvSpPr>
            <p:nvPr/>
          </p:nvSpPr>
          <p:spPr bwMode="auto">
            <a:xfrm>
              <a:off x="385242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55" name="Rectangle 22"/>
            <p:cNvSpPr>
              <a:spLocks noChangeArrowheads="1"/>
            </p:cNvSpPr>
            <p:nvPr/>
          </p:nvSpPr>
          <p:spPr bwMode="auto">
            <a:xfrm>
              <a:off x="388745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6" name="Rectangle 23"/>
            <p:cNvSpPr>
              <a:spLocks noChangeArrowheads="1"/>
            </p:cNvSpPr>
            <p:nvPr/>
          </p:nvSpPr>
          <p:spPr bwMode="auto">
            <a:xfrm>
              <a:off x="397953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57" name="Rectangle 24"/>
            <p:cNvSpPr>
              <a:spLocks noChangeArrowheads="1"/>
            </p:cNvSpPr>
            <p:nvPr/>
          </p:nvSpPr>
          <p:spPr bwMode="auto">
            <a:xfrm>
              <a:off x="411594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58" name="Rectangle 25"/>
            <p:cNvSpPr>
              <a:spLocks noChangeArrowheads="1"/>
            </p:cNvSpPr>
            <p:nvPr/>
          </p:nvSpPr>
          <p:spPr bwMode="auto">
            <a:xfrm>
              <a:off x="415098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59" name="Rectangle 26"/>
            <p:cNvSpPr>
              <a:spLocks noChangeArrowheads="1"/>
            </p:cNvSpPr>
            <p:nvPr/>
          </p:nvSpPr>
          <p:spPr bwMode="auto">
            <a:xfrm>
              <a:off x="424305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60" name="Rectangle 27"/>
            <p:cNvSpPr>
              <a:spLocks noChangeArrowheads="1"/>
            </p:cNvSpPr>
            <p:nvPr/>
          </p:nvSpPr>
          <p:spPr bwMode="auto">
            <a:xfrm>
              <a:off x="437947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61" name="Rectangle 28"/>
            <p:cNvSpPr>
              <a:spLocks noChangeArrowheads="1"/>
            </p:cNvSpPr>
            <p:nvPr/>
          </p:nvSpPr>
          <p:spPr bwMode="auto">
            <a:xfrm>
              <a:off x="441450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62" name="Rectangle 29"/>
            <p:cNvSpPr>
              <a:spLocks noChangeArrowheads="1"/>
            </p:cNvSpPr>
            <p:nvPr/>
          </p:nvSpPr>
          <p:spPr bwMode="auto">
            <a:xfrm>
              <a:off x="450658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3163" name="Rectangle 30"/>
            <p:cNvSpPr>
              <a:spLocks noChangeArrowheads="1"/>
            </p:cNvSpPr>
            <p:nvPr/>
          </p:nvSpPr>
          <p:spPr bwMode="auto">
            <a:xfrm>
              <a:off x="464299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3164" name="Rectangle 31"/>
            <p:cNvSpPr>
              <a:spLocks noChangeArrowheads="1"/>
            </p:cNvSpPr>
            <p:nvPr/>
          </p:nvSpPr>
          <p:spPr bwMode="auto">
            <a:xfrm>
              <a:off x="467803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3165" name="Rectangle 32"/>
            <p:cNvSpPr>
              <a:spLocks noChangeArrowheads="1"/>
            </p:cNvSpPr>
            <p:nvPr/>
          </p:nvSpPr>
          <p:spPr bwMode="auto">
            <a:xfrm>
              <a:off x="477010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grpSp>
          <p:nvGrpSpPr>
            <p:cNvPr id="133166" name="Group 924"/>
            <p:cNvGrpSpPr>
              <a:grpSpLocks/>
            </p:cNvGrpSpPr>
            <p:nvPr/>
          </p:nvGrpSpPr>
          <p:grpSpPr bwMode="auto">
            <a:xfrm>
              <a:off x="3945065" y="3557252"/>
              <a:ext cx="826293" cy="182442"/>
              <a:chOff x="656433" y="1899568"/>
              <a:chExt cx="826293" cy="182442"/>
            </a:xfrm>
          </p:grpSpPr>
          <p:cxnSp>
            <p:nvCxnSpPr>
              <p:cNvPr id="133167" name="Straight Connector 34"/>
              <p:cNvCxnSpPr>
                <a:cxnSpLocks noChangeShapeType="1"/>
              </p:cNvCxnSpPr>
              <p:nvPr/>
            </p:nvCxnSpPr>
            <p:spPr bwMode="auto">
              <a:xfrm rot="5400000">
                <a:off x="594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68" name="Straight Connector 35"/>
              <p:cNvCxnSpPr>
                <a:cxnSpLocks noChangeShapeType="1"/>
              </p:cNvCxnSpPr>
              <p:nvPr/>
            </p:nvCxnSpPr>
            <p:spPr bwMode="auto">
              <a:xfrm rot="5400000">
                <a:off x="690828"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69" name="Straight Connector 36"/>
              <p:cNvCxnSpPr>
                <a:cxnSpLocks noChangeShapeType="1"/>
              </p:cNvCxnSpPr>
              <p:nvPr/>
            </p:nvCxnSpPr>
            <p:spPr bwMode="auto">
              <a:xfrm rot="5400000">
                <a:off x="787136"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0" name="Straight Connector 37"/>
              <p:cNvCxnSpPr>
                <a:cxnSpLocks noChangeShapeType="1"/>
              </p:cNvCxnSpPr>
              <p:nvPr/>
            </p:nvCxnSpPr>
            <p:spPr bwMode="auto">
              <a:xfrm rot="5400000">
                <a:off x="1229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1" name="Straight Connector 38"/>
              <p:cNvCxnSpPr>
                <a:cxnSpLocks noChangeShapeType="1"/>
              </p:cNvCxnSpPr>
              <p:nvPr/>
            </p:nvCxnSpPr>
            <p:spPr bwMode="auto">
              <a:xfrm rot="5400000">
                <a:off x="13247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2" name="Straight Connector 39"/>
              <p:cNvCxnSpPr>
                <a:cxnSpLocks noChangeShapeType="1"/>
              </p:cNvCxnSpPr>
              <p:nvPr/>
            </p:nvCxnSpPr>
            <p:spPr bwMode="auto">
              <a:xfrm rot="5400000">
                <a:off x="14200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3" name="Straight Connector 40"/>
              <p:cNvCxnSpPr>
                <a:cxnSpLocks noChangeShapeType="1"/>
              </p:cNvCxnSpPr>
              <p:nvPr/>
            </p:nvCxnSpPr>
            <p:spPr bwMode="auto">
              <a:xfrm rot="5400000">
                <a:off x="883445"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3174" name="Straight Connector 41"/>
              <p:cNvCxnSpPr>
                <a:cxnSpLocks noChangeShapeType="1"/>
              </p:cNvCxnSpPr>
              <p:nvPr/>
            </p:nvCxnSpPr>
            <p:spPr bwMode="auto">
              <a:xfrm rot="5400000">
                <a:off x="11342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sp>
            <p:nvSpPr>
              <p:cNvPr id="133175" name="TextBox 42"/>
              <p:cNvSpPr txBox="1">
                <a:spLocks noChangeArrowheads="1"/>
              </p:cNvSpPr>
              <p:nvPr/>
            </p:nvSpPr>
            <p:spPr bwMode="auto">
              <a:xfrm>
                <a:off x="924380" y="1899568"/>
                <a:ext cx="297678" cy="16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a:solidFill>
                      <a:srgbClr val="717F9F"/>
                    </a:solidFill>
                  </a:rPr>
                  <a:t>…</a:t>
                </a:r>
              </a:p>
            </p:txBody>
          </p:sp>
        </p:grpSp>
      </p:grpSp>
      <p:sp>
        <p:nvSpPr>
          <p:cNvPr id="133124" name="Rectangle 45"/>
          <p:cNvSpPr>
            <a:spLocks noChangeArrowheads="1"/>
          </p:cNvSpPr>
          <p:nvPr/>
        </p:nvSpPr>
        <p:spPr bwMode="auto">
          <a:xfrm>
            <a:off x="4946650" y="4784725"/>
            <a:ext cx="622300" cy="495300"/>
          </a:xfrm>
          <a:prstGeom prst="rect">
            <a:avLst/>
          </a:prstGeom>
          <a:solidFill>
            <a:srgbClr val="DA581C"/>
          </a:solidFill>
          <a:ln w="12700">
            <a:solidFill>
              <a:schemeClr val="tx1"/>
            </a:solidFill>
            <a:round/>
            <a:headEnd/>
            <a:tailEnd/>
          </a:ln>
        </p:spPr>
        <p:txBody>
          <a:bodyPr anchor="ctr" anchorCtr="1"/>
          <a:lstStyle/>
          <a:p>
            <a:endParaRPr lang="en-US"/>
          </a:p>
        </p:txBody>
      </p:sp>
      <p:sp>
        <p:nvSpPr>
          <p:cNvPr id="133125" name="Rectangle 46"/>
          <p:cNvSpPr>
            <a:spLocks noChangeArrowheads="1"/>
          </p:cNvSpPr>
          <p:nvPr/>
        </p:nvSpPr>
        <p:spPr bwMode="auto">
          <a:xfrm>
            <a:off x="571500" y="4772025"/>
            <a:ext cx="622300" cy="495300"/>
          </a:xfrm>
          <a:prstGeom prst="rect">
            <a:avLst/>
          </a:prstGeom>
          <a:solidFill>
            <a:srgbClr val="FFAF16"/>
          </a:solidFill>
          <a:ln w="12700">
            <a:solidFill>
              <a:schemeClr val="tx1"/>
            </a:solidFill>
            <a:round/>
            <a:headEnd/>
            <a:tailEnd/>
          </a:ln>
        </p:spPr>
        <p:txBody>
          <a:bodyPr anchor="ctr" anchorCtr="1"/>
          <a:lstStyle/>
          <a:p>
            <a:endParaRPr lang="en-US" sz="1200"/>
          </a:p>
        </p:txBody>
      </p:sp>
      <p:sp>
        <p:nvSpPr>
          <p:cNvPr id="133126" name="Rectangle 47"/>
          <p:cNvSpPr>
            <a:spLocks noChangeArrowheads="1"/>
          </p:cNvSpPr>
          <p:nvPr/>
        </p:nvSpPr>
        <p:spPr bwMode="auto">
          <a:xfrm>
            <a:off x="4951413" y="5475288"/>
            <a:ext cx="622300" cy="495300"/>
          </a:xfrm>
          <a:prstGeom prst="rect">
            <a:avLst/>
          </a:prstGeom>
          <a:solidFill>
            <a:srgbClr val="AEC3F5"/>
          </a:solidFill>
          <a:ln w="12700">
            <a:solidFill>
              <a:schemeClr val="tx1"/>
            </a:solidFill>
            <a:round/>
            <a:headEnd/>
            <a:tailEnd/>
          </a:ln>
        </p:spPr>
        <p:txBody>
          <a:bodyPr anchor="ctr" anchorCtr="1"/>
          <a:lstStyle/>
          <a:p>
            <a:endParaRPr lang="en-US"/>
          </a:p>
        </p:txBody>
      </p:sp>
      <p:sp>
        <p:nvSpPr>
          <p:cNvPr id="133127" name="Rectangle 48"/>
          <p:cNvSpPr>
            <a:spLocks noChangeArrowheads="1"/>
          </p:cNvSpPr>
          <p:nvPr/>
        </p:nvSpPr>
        <p:spPr bwMode="auto">
          <a:xfrm>
            <a:off x="639763" y="4932363"/>
            <a:ext cx="228600" cy="2159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3128" name="Rectangle 49"/>
          <p:cNvSpPr>
            <a:spLocks noChangeArrowheads="1"/>
          </p:cNvSpPr>
          <p:nvPr/>
        </p:nvSpPr>
        <p:spPr bwMode="auto">
          <a:xfrm>
            <a:off x="919163" y="4932363"/>
            <a:ext cx="228600" cy="2159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3129" name="TextBox 50"/>
          <p:cNvSpPr txBox="1">
            <a:spLocks noChangeArrowheads="1"/>
          </p:cNvSpPr>
          <p:nvPr/>
        </p:nvSpPr>
        <p:spPr bwMode="auto">
          <a:xfrm>
            <a:off x="5608638" y="4805363"/>
            <a:ext cx="3295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instruction stream decode</a:t>
            </a:r>
          </a:p>
        </p:txBody>
      </p:sp>
      <p:sp>
        <p:nvSpPr>
          <p:cNvPr id="133130" name="TextBox 51"/>
          <p:cNvSpPr txBox="1">
            <a:spLocks noChangeArrowheads="1"/>
          </p:cNvSpPr>
          <p:nvPr/>
        </p:nvSpPr>
        <p:spPr bwMode="auto">
          <a:xfrm>
            <a:off x="1250950" y="4752975"/>
            <a:ext cx="35734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SIMD functional unit, control </a:t>
            </a:r>
          </a:p>
          <a:p>
            <a:pPr eaLnBrk="1" hangingPunct="1"/>
            <a:r>
              <a:rPr lang="en-US" sz="2000">
                <a:latin typeface="Myriad Pro Semibold" charset="0"/>
                <a:cs typeface="Myriad Pro Semibold" charset="0"/>
              </a:rPr>
              <a:t>   shared across 8 units</a:t>
            </a:r>
          </a:p>
          <a:p>
            <a:pPr eaLnBrk="1" hangingPunct="1"/>
            <a:r>
              <a:rPr lang="en-US" sz="2000">
                <a:latin typeface="Myriad Pro Semibold" charset="0"/>
                <a:cs typeface="Myriad Pro Semibold" charset="0"/>
              </a:rPr>
              <a:t>   </a:t>
            </a:r>
          </a:p>
        </p:txBody>
      </p:sp>
      <p:sp>
        <p:nvSpPr>
          <p:cNvPr id="133131" name="TextBox 52"/>
          <p:cNvSpPr txBox="1">
            <a:spLocks noChangeArrowheads="1"/>
          </p:cNvSpPr>
          <p:nvPr/>
        </p:nvSpPr>
        <p:spPr bwMode="auto">
          <a:xfrm>
            <a:off x="5608638" y="5518150"/>
            <a:ext cx="3270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execution context storage </a:t>
            </a:r>
          </a:p>
        </p:txBody>
      </p:sp>
      <p:sp>
        <p:nvSpPr>
          <p:cNvPr id="133132" name="Rectangle 53"/>
          <p:cNvSpPr>
            <a:spLocks noChangeArrowheads="1"/>
          </p:cNvSpPr>
          <p:nvPr/>
        </p:nvSpPr>
        <p:spPr bwMode="auto">
          <a:xfrm>
            <a:off x="1531938" y="5589588"/>
            <a:ext cx="228600" cy="2159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3133" name="Rectangle 54"/>
          <p:cNvSpPr>
            <a:spLocks noChangeArrowheads="1"/>
          </p:cNvSpPr>
          <p:nvPr/>
        </p:nvSpPr>
        <p:spPr bwMode="auto">
          <a:xfrm>
            <a:off x="1531938" y="5895975"/>
            <a:ext cx="228600" cy="2159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3134" name="TextBox 55"/>
          <p:cNvSpPr txBox="1">
            <a:spLocks noChangeArrowheads="1"/>
          </p:cNvSpPr>
          <p:nvPr/>
        </p:nvSpPr>
        <p:spPr bwMode="auto">
          <a:xfrm>
            <a:off x="1836738" y="5500688"/>
            <a:ext cx="1827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multiply-add</a:t>
            </a:r>
          </a:p>
        </p:txBody>
      </p:sp>
      <p:sp>
        <p:nvSpPr>
          <p:cNvPr id="133135" name="TextBox 56"/>
          <p:cNvSpPr txBox="1">
            <a:spLocks noChangeArrowheads="1"/>
          </p:cNvSpPr>
          <p:nvPr/>
        </p:nvSpPr>
        <p:spPr bwMode="auto">
          <a:xfrm>
            <a:off x="1836738" y="5795963"/>
            <a:ext cx="1339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 multiply</a:t>
            </a:r>
          </a:p>
        </p:txBody>
      </p:sp>
      <p:cxnSp>
        <p:nvCxnSpPr>
          <p:cNvPr id="133136" name="Straight Arrow Connector 59"/>
          <p:cNvCxnSpPr>
            <a:cxnSpLocks noChangeShapeType="1"/>
          </p:cNvCxnSpPr>
          <p:nvPr/>
        </p:nvCxnSpPr>
        <p:spPr bwMode="auto">
          <a:xfrm rot="10800000" flipV="1">
            <a:off x="4919663" y="3876675"/>
            <a:ext cx="1457325" cy="14288"/>
          </a:xfrm>
          <a:prstGeom prst="straightConnector1">
            <a:avLst/>
          </a:prstGeom>
          <a:noFill/>
          <a:ln w="31750">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3137" name="TextBox 58"/>
          <p:cNvSpPr txBox="1">
            <a:spLocks noChangeArrowheads="1"/>
          </p:cNvSpPr>
          <p:nvPr/>
        </p:nvSpPr>
        <p:spPr bwMode="auto">
          <a:xfrm>
            <a:off x="6456363" y="3206750"/>
            <a:ext cx="23510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64 KB of storage </a:t>
            </a:r>
          </a:p>
          <a:p>
            <a:pPr eaLnBrk="1" hangingPunct="1"/>
            <a:r>
              <a:rPr lang="en-US" sz="2000">
                <a:latin typeface="Myriad Pro Semibold" charset="0"/>
                <a:cs typeface="Myriad Pro Semibold" charset="0"/>
              </a:rPr>
              <a:t>for fragment contexts (registers)</a:t>
            </a:r>
          </a:p>
        </p:txBody>
      </p:sp>
      <p:sp>
        <p:nvSpPr>
          <p:cNvPr id="133138" name="TextBox 57"/>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Kayvon Fatahalian</a:t>
            </a:r>
          </a:p>
        </p:txBody>
      </p:sp>
    </p:spTree>
    <p:extLst>
      <p:ext uri="{BB962C8B-B14F-4D97-AF65-F5344CB8AC3E}">
        <p14:creationId xmlns:p14="http://schemas.microsoft.com/office/powerpoint/2010/main" val="65679699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r>
              <a:rPr lang="en-US">
                <a:latin typeface="Garamond" charset="0"/>
              </a:rPr>
              <a:t>NVIDIA GeForce GTX 285 </a:t>
            </a:r>
            <a:r>
              <a:rPr lang="ja-JP" altLang="en-US">
                <a:latin typeface="Garamond" charset="0"/>
              </a:rPr>
              <a:t>“</a:t>
            </a:r>
            <a:r>
              <a:rPr lang="en-US" altLang="ja-JP">
                <a:latin typeface="Garamond" charset="0"/>
              </a:rPr>
              <a:t>core</a:t>
            </a:r>
            <a:r>
              <a:rPr lang="ja-JP" altLang="en-US">
                <a:latin typeface="Garamond" charset="0"/>
              </a:rPr>
              <a:t>”</a:t>
            </a:r>
            <a:endParaRPr lang="en-US">
              <a:latin typeface="Garamond" charset="0"/>
            </a:endParaRPr>
          </a:p>
        </p:txBody>
      </p:sp>
      <p:sp>
        <p:nvSpPr>
          <p:cNvPr id="135170" name="Slide Number Placeholder 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1001614C-0850-834F-BDF4-239ED3162514}" type="slidenum">
              <a:rPr lang="en-US" sz="1200">
                <a:latin typeface="Garamond" charset="0"/>
              </a:rPr>
              <a:pPr algn="ctr" eaLnBrk="1" hangingPunct="1"/>
              <a:t>26</a:t>
            </a:fld>
            <a:endParaRPr lang="en-US" sz="1200">
              <a:latin typeface="Garamond" charset="0"/>
            </a:endParaRPr>
          </a:p>
        </p:txBody>
      </p:sp>
      <p:grpSp>
        <p:nvGrpSpPr>
          <p:cNvPr id="135171" name="Group 43"/>
          <p:cNvGrpSpPr>
            <a:grpSpLocks/>
          </p:cNvGrpSpPr>
          <p:nvPr/>
        </p:nvGrpSpPr>
        <p:grpSpPr bwMode="auto">
          <a:xfrm>
            <a:off x="942975" y="1384300"/>
            <a:ext cx="4378325" cy="2952750"/>
            <a:chOff x="3803438" y="3041984"/>
            <a:chExt cx="1114185" cy="751417"/>
          </a:xfrm>
        </p:grpSpPr>
        <p:sp>
          <p:nvSpPr>
            <p:cNvPr id="7" name="Rectangle 6"/>
            <p:cNvSpPr/>
            <p:nvPr/>
          </p:nvSpPr>
          <p:spPr bwMode="auto">
            <a:xfrm>
              <a:off x="3803438" y="3041984"/>
              <a:ext cx="1114185" cy="751417"/>
            </a:xfrm>
            <a:prstGeom prst="rect">
              <a:avLst/>
            </a:prstGeom>
            <a:solidFill>
              <a:schemeClr val="bg2">
                <a:lumMod val="20000"/>
                <a:lumOff val="80000"/>
              </a:schemeClr>
            </a:solidFill>
            <a:ln w="1905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5177" name="Rectangle 7"/>
            <p:cNvSpPr>
              <a:spLocks noChangeArrowheads="1"/>
            </p:cNvSpPr>
            <p:nvPr/>
          </p:nvSpPr>
          <p:spPr bwMode="auto">
            <a:xfrm>
              <a:off x="4011475" y="3091609"/>
              <a:ext cx="698111" cy="137160"/>
            </a:xfrm>
            <a:prstGeom prst="rect">
              <a:avLst/>
            </a:prstGeom>
            <a:solidFill>
              <a:srgbClr val="DA581C"/>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5178" name="Rectangle 8"/>
            <p:cNvSpPr>
              <a:spLocks noChangeArrowheads="1"/>
            </p:cNvSpPr>
            <p:nvPr/>
          </p:nvSpPr>
          <p:spPr bwMode="auto">
            <a:xfrm>
              <a:off x="3852724" y="3608042"/>
              <a:ext cx="1015612" cy="137160"/>
            </a:xfrm>
            <a:prstGeom prst="rect">
              <a:avLst/>
            </a:prstGeom>
            <a:solidFill>
              <a:srgbClr val="AEC3F5"/>
            </a:solidFill>
            <a:ln w="1905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5179" name="Rectangle 9"/>
            <p:cNvSpPr>
              <a:spLocks noChangeArrowheads="1"/>
            </p:cNvSpPr>
            <p:nvPr/>
          </p:nvSpPr>
          <p:spPr bwMode="auto">
            <a:xfrm>
              <a:off x="385242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0" name="Rectangle 10"/>
            <p:cNvSpPr>
              <a:spLocks noChangeArrowheads="1"/>
            </p:cNvSpPr>
            <p:nvPr/>
          </p:nvSpPr>
          <p:spPr bwMode="auto">
            <a:xfrm>
              <a:off x="388745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81" name="Rectangle 11"/>
            <p:cNvSpPr>
              <a:spLocks noChangeArrowheads="1"/>
            </p:cNvSpPr>
            <p:nvPr/>
          </p:nvSpPr>
          <p:spPr bwMode="auto">
            <a:xfrm>
              <a:off x="397953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82" name="Rectangle 12"/>
            <p:cNvSpPr>
              <a:spLocks noChangeArrowheads="1"/>
            </p:cNvSpPr>
            <p:nvPr/>
          </p:nvSpPr>
          <p:spPr bwMode="auto">
            <a:xfrm>
              <a:off x="411594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3" name="Rectangle 13"/>
            <p:cNvSpPr>
              <a:spLocks noChangeArrowheads="1"/>
            </p:cNvSpPr>
            <p:nvPr/>
          </p:nvSpPr>
          <p:spPr bwMode="auto">
            <a:xfrm>
              <a:off x="415098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84" name="Rectangle 14"/>
            <p:cNvSpPr>
              <a:spLocks noChangeArrowheads="1"/>
            </p:cNvSpPr>
            <p:nvPr/>
          </p:nvSpPr>
          <p:spPr bwMode="auto">
            <a:xfrm>
              <a:off x="424305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85" name="Rectangle 15"/>
            <p:cNvSpPr>
              <a:spLocks noChangeArrowheads="1"/>
            </p:cNvSpPr>
            <p:nvPr/>
          </p:nvSpPr>
          <p:spPr bwMode="auto">
            <a:xfrm>
              <a:off x="4379471"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6" name="Rectangle 16"/>
            <p:cNvSpPr>
              <a:spLocks noChangeArrowheads="1"/>
            </p:cNvSpPr>
            <p:nvPr/>
          </p:nvSpPr>
          <p:spPr bwMode="auto">
            <a:xfrm>
              <a:off x="4414506"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87" name="Rectangle 17"/>
            <p:cNvSpPr>
              <a:spLocks noChangeArrowheads="1"/>
            </p:cNvSpPr>
            <p:nvPr/>
          </p:nvSpPr>
          <p:spPr bwMode="auto">
            <a:xfrm>
              <a:off x="4506581"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88" name="Rectangle 18"/>
            <p:cNvSpPr>
              <a:spLocks noChangeArrowheads="1"/>
            </p:cNvSpPr>
            <p:nvPr/>
          </p:nvSpPr>
          <p:spPr bwMode="auto">
            <a:xfrm>
              <a:off x="4642996" y="3266850"/>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89" name="Rectangle 19"/>
            <p:cNvSpPr>
              <a:spLocks noChangeArrowheads="1"/>
            </p:cNvSpPr>
            <p:nvPr/>
          </p:nvSpPr>
          <p:spPr bwMode="auto">
            <a:xfrm>
              <a:off x="4678031" y="3303641"/>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0" name="Rectangle 20"/>
            <p:cNvSpPr>
              <a:spLocks noChangeArrowheads="1"/>
            </p:cNvSpPr>
            <p:nvPr/>
          </p:nvSpPr>
          <p:spPr bwMode="auto">
            <a:xfrm>
              <a:off x="4770106" y="3303641"/>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91" name="Rectangle 21"/>
            <p:cNvSpPr>
              <a:spLocks noChangeArrowheads="1"/>
            </p:cNvSpPr>
            <p:nvPr/>
          </p:nvSpPr>
          <p:spPr bwMode="auto">
            <a:xfrm>
              <a:off x="385242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92" name="Rectangle 22"/>
            <p:cNvSpPr>
              <a:spLocks noChangeArrowheads="1"/>
            </p:cNvSpPr>
            <p:nvPr/>
          </p:nvSpPr>
          <p:spPr bwMode="auto">
            <a:xfrm>
              <a:off x="388745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3" name="Rectangle 23"/>
            <p:cNvSpPr>
              <a:spLocks noChangeArrowheads="1"/>
            </p:cNvSpPr>
            <p:nvPr/>
          </p:nvSpPr>
          <p:spPr bwMode="auto">
            <a:xfrm>
              <a:off x="397953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94" name="Rectangle 24"/>
            <p:cNvSpPr>
              <a:spLocks noChangeArrowheads="1"/>
            </p:cNvSpPr>
            <p:nvPr/>
          </p:nvSpPr>
          <p:spPr bwMode="auto">
            <a:xfrm>
              <a:off x="411594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95" name="Rectangle 25"/>
            <p:cNvSpPr>
              <a:spLocks noChangeArrowheads="1"/>
            </p:cNvSpPr>
            <p:nvPr/>
          </p:nvSpPr>
          <p:spPr bwMode="auto">
            <a:xfrm>
              <a:off x="415098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6" name="Rectangle 26"/>
            <p:cNvSpPr>
              <a:spLocks noChangeArrowheads="1"/>
            </p:cNvSpPr>
            <p:nvPr/>
          </p:nvSpPr>
          <p:spPr bwMode="auto">
            <a:xfrm>
              <a:off x="424305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197" name="Rectangle 27"/>
            <p:cNvSpPr>
              <a:spLocks noChangeArrowheads="1"/>
            </p:cNvSpPr>
            <p:nvPr/>
          </p:nvSpPr>
          <p:spPr bwMode="auto">
            <a:xfrm>
              <a:off x="4379471"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198" name="Rectangle 28"/>
            <p:cNvSpPr>
              <a:spLocks noChangeArrowheads="1"/>
            </p:cNvSpPr>
            <p:nvPr/>
          </p:nvSpPr>
          <p:spPr bwMode="auto">
            <a:xfrm>
              <a:off x="4414506"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199" name="Rectangle 29"/>
            <p:cNvSpPr>
              <a:spLocks noChangeArrowheads="1"/>
            </p:cNvSpPr>
            <p:nvPr/>
          </p:nvSpPr>
          <p:spPr bwMode="auto">
            <a:xfrm>
              <a:off x="4506581"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sp>
          <p:nvSpPr>
            <p:cNvPr id="135200" name="Rectangle 30"/>
            <p:cNvSpPr>
              <a:spLocks noChangeArrowheads="1"/>
            </p:cNvSpPr>
            <p:nvPr/>
          </p:nvSpPr>
          <p:spPr bwMode="auto">
            <a:xfrm>
              <a:off x="4642996" y="3435125"/>
              <a:ext cx="225644" cy="137083"/>
            </a:xfrm>
            <a:prstGeom prst="rect">
              <a:avLst/>
            </a:prstGeom>
            <a:solidFill>
              <a:srgbClr val="FFAF16"/>
            </a:solidFill>
            <a:ln w="1905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5201" name="Rectangle 31"/>
            <p:cNvSpPr>
              <a:spLocks noChangeArrowheads="1"/>
            </p:cNvSpPr>
            <p:nvPr/>
          </p:nvSpPr>
          <p:spPr bwMode="auto">
            <a:xfrm>
              <a:off x="4678031" y="3471916"/>
              <a:ext cx="63500" cy="63500"/>
            </a:xfrm>
            <a:prstGeom prst="rect">
              <a:avLst/>
            </a:prstGeom>
            <a:solidFill>
              <a:srgbClr val="FFF25C"/>
            </a:solidFill>
            <a:ln w="19050">
              <a:solidFill>
                <a:schemeClr val="tx1"/>
              </a:solidFill>
              <a:round/>
              <a:headEnd/>
              <a:tailEnd/>
            </a:ln>
          </p:spPr>
          <p:txBody>
            <a:bodyPr anchor="ctr" anchorCtr="1"/>
            <a:lstStyle/>
            <a:p>
              <a:endParaRPr lang="en-US"/>
            </a:p>
          </p:txBody>
        </p:sp>
        <p:sp>
          <p:nvSpPr>
            <p:cNvPr id="135202" name="Rectangle 32"/>
            <p:cNvSpPr>
              <a:spLocks noChangeArrowheads="1"/>
            </p:cNvSpPr>
            <p:nvPr/>
          </p:nvSpPr>
          <p:spPr bwMode="auto">
            <a:xfrm>
              <a:off x="4770106" y="3471916"/>
              <a:ext cx="63500" cy="63500"/>
            </a:xfrm>
            <a:prstGeom prst="rect">
              <a:avLst/>
            </a:prstGeom>
            <a:solidFill>
              <a:srgbClr val="4292B4"/>
            </a:solidFill>
            <a:ln w="19050">
              <a:solidFill>
                <a:schemeClr val="tx1"/>
              </a:solidFill>
              <a:round/>
              <a:headEnd/>
              <a:tailEnd/>
            </a:ln>
          </p:spPr>
          <p:txBody>
            <a:bodyPr anchor="ctr" anchorCtr="1"/>
            <a:lstStyle/>
            <a:p>
              <a:endParaRPr lang="en-US"/>
            </a:p>
          </p:txBody>
        </p:sp>
        <p:grpSp>
          <p:nvGrpSpPr>
            <p:cNvPr id="135203" name="Group 924"/>
            <p:cNvGrpSpPr>
              <a:grpSpLocks/>
            </p:cNvGrpSpPr>
            <p:nvPr/>
          </p:nvGrpSpPr>
          <p:grpSpPr bwMode="auto">
            <a:xfrm>
              <a:off x="3945065" y="3557252"/>
              <a:ext cx="826293" cy="182442"/>
              <a:chOff x="656433" y="1899568"/>
              <a:chExt cx="826293" cy="182442"/>
            </a:xfrm>
          </p:grpSpPr>
          <p:cxnSp>
            <p:nvCxnSpPr>
              <p:cNvPr id="135204" name="Straight Connector 34"/>
              <p:cNvCxnSpPr>
                <a:cxnSpLocks noChangeShapeType="1"/>
              </p:cNvCxnSpPr>
              <p:nvPr/>
            </p:nvCxnSpPr>
            <p:spPr bwMode="auto">
              <a:xfrm rot="5400000">
                <a:off x="594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5" name="Straight Connector 35"/>
              <p:cNvCxnSpPr>
                <a:cxnSpLocks noChangeShapeType="1"/>
              </p:cNvCxnSpPr>
              <p:nvPr/>
            </p:nvCxnSpPr>
            <p:spPr bwMode="auto">
              <a:xfrm rot="5400000">
                <a:off x="690828"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6" name="Straight Connector 36"/>
              <p:cNvCxnSpPr>
                <a:cxnSpLocks noChangeShapeType="1"/>
              </p:cNvCxnSpPr>
              <p:nvPr/>
            </p:nvCxnSpPr>
            <p:spPr bwMode="auto">
              <a:xfrm rot="5400000">
                <a:off x="787136"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7" name="Straight Connector 37"/>
              <p:cNvCxnSpPr>
                <a:cxnSpLocks noChangeShapeType="1"/>
              </p:cNvCxnSpPr>
              <p:nvPr/>
            </p:nvCxnSpPr>
            <p:spPr bwMode="auto">
              <a:xfrm rot="5400000">
                <a:off x="12295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8" name="Straight Connector 38"/>
              <p:cNvCxnSpPr>
                <a:cxnSpLocks noChangeShapeType="1"/>
              </p:cNvCxnSpPr>
              <p:nvPr/>
            </p:nvCxnSpPr>
            <p:spPr bwMode="auto">
              <a:xfrm rot="5400000">
                <a:off x="13247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09" name="Straight Connector 39"/>
              <p:cNvCxnSpPr>
                <a:cxnSpLocks noChangeShapeType="1"/>
              </p:cNvCxnSpPr>
              <p:nvPr/>
            </p:nvCxnSpPr>
            <p:spPr bwMode="auto">
              <a:xfrm rot="5400000">
                <a:off x="142002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10" name="Straight Connector 40"/>
              <p:cNvCxnSpPr>
                <a:cxnSpLocks noChangeShapeType="1"/>
              </p:cNvCxnSpPr>
              <p:nvPr/>
            </p:nvCxnSpPr>
            <p:spPr bwMode="auto">
              <a:xfrm rot="5400000">
                <a:off x="883445"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cxnSp>
            <p:nvCxnSpPr>
              <p:cNvPr id="135211" name="Straight Connector 41"/>
              <p:cNvCxnSpPr>
                <a:cxnSpLocks noChangeShapeType="1"/>
              </p:cNvCxnSpPr>
              <p:nvPr/>
            </p:nvCxnSpPr>
            <p:spPr bwMode="auto">
              <a:xfrm rot="5400000">
                <a:off x="1134270" y="2019304"/>
                <a:ext cx="124619" cy="793"/>
              </a:xfrm>
              <a:prstGeom prst="line">
                <a:avLst/>
              </a:prstGeom>
              <a:noFill/>
              <a:ln w="19050">
                <a:solidFill>
                  <a:srgbClr val="717F9F"/>
                </a:solidFill>
                <a:round/>
                <a:headEnd/>
                <a:tailEnd/>
              </a:ln>
              <a:extLst>
                <a:ext uri="{909E8E84-426E-40dd-AFC4-6F175D3DCCD1}">
                  <a14:hiddenFill xmlns:a14="http://schemas.microsoft.com/office/drawing/2010/main">
                    <a:noFill/>
                  </a14:hiddenFill>
                </a:ext>
              </a:extLst>
            </p:spPr>
          </p:cxnSp>
          <p:sp>
            <p:nvSpPr>
              <p:cNvPr id="135212" name="TextBox 42"/>
              <p:cNvSpPr txBox="1">
                <a:spLocks noChangeArrowheads="1"/>
              </p:cNvSpPr>
              <p:nvPr/>
            </p:nvSpPr>
            <p:spPr bwMode="auto">
              <a:xfrm>
                <a:off x="924380" y="1899568"/>
                <a:ext cx="297678" cy="16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round/>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3600">
                    <a:solidFill>
                      <a:srgbClr val="717F9F"/>
                    </a:solidFill>
                  </a:rPr>
                  <a:t>…</a:t>
                </a:r>
              </a:p>
            </p:txBody>
          </p:sp>
        </p:grpSp>
      </p:grpSp>
      <p:sp>
        <p:nvSpPr>
          <p:cNvPr id="135172" name="TextBox 57"/>
          <p:cNvSpPr txBox="1">
            <a:spLocks noChangeArrowheads="1"/>
          </p:cNvSpPr>
          <p:nvPr/>
        </p:nvSpPr>
        <p:spPr bwMode="auto">
          <a:xfrm>
            <a:off x="6456363" y="3206750"/>
            <a:ext cx="23510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latin typeface="Myriad Pro Semibold" charset="0"/>
                <a:cs typeface="Myriad Pro Semibold" charset="0"/>
              </a:rPr>
              <a:t>64 KB of storage </a:t>
            </a:r>
          </a:p>
          <a:p>
            <a:pPr eaLnBrk="1" hangingPunct="1"/>
            <a:r>
              <a:rPr lang="en-US" sz="2000">
                <a:latin typeface="Myriad Pro Semibold" charset="0"/>
                <a:cs typeface="Myriad Pro Semibold" charset="0"/>
              </a:rPr>
              <a:t>for thread contexts (registers)</a:t>
            </a:r>
          </a:p>
        </p:txBody>
      </p:sp>
      <p:cxnSp>
        <p:nvCxnSpPr>
          <p:cNvPr id="135173" name="Straight Arrow Connector 59"/>
          <p:cNvCxnSpPr>
            <a:cxnSpLocks noChangeShapeType="1"/>
          </p:cNvCxnSpPr>
          <p:nvPr/>
        </p:nvCxnSpPr>
        <p:spPr bwMode="auto">
          <a:xfrm rot="10800000" flipV="1">
            <a:off x="4919663" y="3876675"/>
            <a:ext cx="1457325" cy="14288"/>
          </a:xfrm>
          <a:prstGeom prst="straightConnector1">
            <a:avLst/>
          </a:prstGeom>
          <a:noFill/>
          <a:ln w="31750">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5174" name="Content Placeholder 2"/>
          <p:cNvSpPr>
            <a:spLocks noGrp="1"/>
          </p:cNvSpPr>
          <p:nvPr>
            <p:ph idx="1"/>
          </p:nvPr>
        </p:nvSpPr>
        <p:spPr>
          <a:xfrm>
            <a:off x="152400" y="4532313"/>
            <a:ext cx="8839200" cy="1919287"/>
          </a:xfrm>
        </p:spPr>
        <p:txBody>
          <a:bodyPr/>
          <a:lstStyle/>
          <a:p>
            <a:r>
              <a:rPr lang="en-US">
                <a:latin typeface="Tahoma" charset="0"/>
              </a:rPr>
              <a:t>Groups of 32 </a:t>
            </a:r>
            <a:r>
              <a:rPr lang="en-US">
                <a:solidFill>
                  <a:srgbClr val="0000FF"/>
                </a:solidFill>
                <a:latin typeface="Tahoma" charset="0"/>
              </a:rPr>
              <a:t>threads</a:t>
            </a:r>
            <a:r>
              <a:rPr lang="en-US">
                <a:latin typeface="Tahoma" charset="0"/>
              </a:rPr>
              <a:t> share instruction stream (each group is a Warp)</a:t>
            </a:r>
          </a:p>
          <a:p>
            <a:r>
              <a:rPr lang="en-US">
                <a:latin typeface="Tahoma" charset="0"/>
              </a:rPr>
              <a:t>Up to 32 warps are simultaneously interleaved</a:t>
            </a:r>
          </a:p>
          <a:p>
            <a:r>
              <a:rPr lang="en-US">
                <a:latin typeface="Tahoma" charset="0"/>
              </a:rPr>
              <a:t>Up to 1024 thread contexts can be stored   </a:t>
            </a:r>
          </a:p>
          <a:p>
            <a:pPr>
              <a:buFont typeface="Wingdings" charset="0"/>
              <a:buNone/>
            </a:pPr>
            <a:endParaRPr lang="en-US">
              <a:latin typeface="Tahoma" charset="0"/>
            </a:endParaRPr>
          </a:p>
        </p:txBody>
      </p:sp>
      <p:sp>
        <p:nvSpPr>
          <p:cNvPr id="135175" name="TextBox 44"/>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Kayvon Fatahalian</a:t>
            </a:r>
          </a:p>
        </p:txBody>
      </p:sp>
      <p:sp>
        <p:nvSpPr>
          <p:cNvPr id="2" name="TextBox 1"/>
          <p:cNvSpPr txBox="1"/>
          <p:nvPr/>
        </p:nvSpPr>
        <p:spPr>
          <a:xfrm>
            <a:off x="-890495" y="4292181"/>
            <a:ext cx="184666"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158667279"/>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a:lstStyle/>
          <a:p>
            <a:r>
              <a:rPr lang="en-US">
                <a:latin typeface="Garamond" charset="0"/>
              </a:rPr>
              <a:t>NVIDIA GeForce GTX 285</a:t>
            </a:r>
          </a:p>
        </p:txBody>
      </p:sp>
      <p:sp>
        <p:nvSpPr>
          <p:cNvPr id="480" name="Rectangle 479"/>
          <p:cNvSpPr/>
          <p:nvPr/>
        </p:nvSpPr>
        <p:spPr bwMode="auto">
          <a:xfrm>
            <a:off x="455613" y="1323975"/>
            <a:ext cx="3940175" cy="877888"/>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219" name="Group 1486"/>
          <p:cNvGrpSpPr>
            <a:grpSpLocks/>
          </p:cNvGrpSpPr>
          <p:nvPr/>
        </p:nvGrpSpPr>
        <p:grpSpPr bwMode="auto">
          <a:xfrm>
            <a:off x="3940175" y="1393825"/>
            <a:ext cx="463550" cy="747713"/>
            <a:chOff x="3940698" y="1394549"/>
            <a:chExt cx="463081" cy="747517"/>
          </a:xfrm>
        </p:grpSpPr>
        <p:sp>
          <p:nvSpPr>
            <p:cNvPr id="143537" name="Rectangle 474"/>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538" name="TextBox 475"/>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sp>
        <p:nvSpPr>
          <p:cNvPr id="179" name="Rectangle 178"/>
          <p:cNvSpPr/>
          <p:nvPr/>
        </p:nvSpPr>
        <p:spPr bwMode="auto">
          <a:xfrm>
            <a:off x="514350" y="1384300"/>
            <a:ext cx="1114425" cy="750888"/>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221" name="Rectangle 179"/>
          <p:cNvSpPr>
            <a:spLocks noChangeArrowheads="1"/>
          </p:cNvSpPr>
          <p:nvPr/>
        </p:nvSpPr>
        <p:spPr bwMode="auto">
          <a:xfrm>
            <a:off x="722313" y="1433513"/>
            <a:ext cx="698500" cy="138112"/>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222" name="Rectangle 188"/>
          <p:cNvSpPr>
            <a:spLocks noChangeArrowheads="1"/>
          </p:cNvSpPr>
          <p:nvPr/>
        </p:nvSpPr>
        <p:spPr bwMode="auto">
          <a:xfrm>
            <a:off x="563563" y="1951038"/>
            <a:ext cx="1016000" cy="136525"/>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223" name="Rectangle 180"/>
          <p:cNvSpPr>
            <a:spLocks noChangeArrowheads="1"/>
          </p:cNvSpPr>
          <p:nvPr/>
        </p:nvSpPr>
        <p:spPr bwMode="auto">
          <a:xfrm>
            <a:off x="563563"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24" name="Rectangle 429"/>
          <p:cNvSpPr>
            <a:spLocks noChangeArrowheads="1"/>
          </p:cNvSpPr>
          <p:nvPr/>
        </p:nvSpPr>
        <p:spPr bwMode="auto">
          <a:xfrm>
            <a:off x="598488"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25" name="Rectangle 430"/>
          <p:cNvSpPr>
            <a:spLocks noChangeArrowheads="1"/>
          </p:cNvSpPr>
          <p:nvPr/>
        </p:nvSpPr>
        <p:spPr bwMode="auto">
          <a:xfrm>
            <a:off x="690563"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26" name="Rectangle 1167"/>
          <p:cNvSpPr>
            <a:spLocks noChangeArrowheads="1"/>
          </p:cNvSpPr>
          <p:nvPr/>
        </p:nvSpPr>
        <p:spPr bwMode="auto">
          <a:xfrm>
            <a:off x="827088"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27" name="Rectangle 1169"/>
          <p:cNvSpPr>
            <a:spLocks noChangeArrowheads="1"/>
          </p:cNvSpPr>
          <p:nvPr/>
        </p:nvSpPr>
        <p:spPr bwMode="auto">
          <a:xfrm>
            <a:off x="862013"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28" name="Rectangle 1170"/>
          <p:cNvSpPr>
            <a:spLocks noChangeArrowheads="1"/>
          </p:cNvSpPr>
          <p:nvPr/>
        </p:nvSpPr>
        <p:spPr bwMode="auto">
          <a:xfrm>
            <a:off x="954088"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29" name="Rectangle 1177"/>
          <p:cNvSpPr>
            <a:spLocks noChangeArrowheads="1"/>
          </p:cNvSpPr>
          <p:nvPr/>
        </p:nvSpPr>
        <p:spPr bwMode="auto">
          <a:xfrm>
            <a:off x="1090613"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0" name="Rectangle 1179"/>
          <p:cNvSpPr>
            <a:spLocks noChangeArrowheads="1"/>
          </p:cNvSpPr>
          <p:nvPr/>
        </p:nvSpPr>
        <p:spPr bwMode="auto">
          <a:xfrm>
            <a:off x="1125538"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31" name="Rectangle 1180"/>
          <p:cNvSpPr>
            <a:spLocks noChangeArrowheads="1"/>
          </p:cNvSpPr>
          <p:nvPr/>
        </p:nvSpPr>
        <p:spPr bwMode="auto">
          <a:xfrm>
            <a:off x="1217613"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32" name="Rectangle 1187"/>
          <p:cNvSpPr>
            <a:spLocks noChangeArrowheads="1"/>
          </p:cNvSpPr>
          <p:nvPr/>
        </p:nvSpPr>
        <p:spPr bwMode="auto">
          <a:xfrm>
            <a:off x="1354138" y="1609725"/>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3" name="Rectangle 1189"/>
          <p:cNvSpPr>
            <a:spLocks noChangeArrowheads="1"/>
          </p:cNvSpPr>
          <p:nvPr/>
        </p:nvSpPr>
        <p:spPr bwMode="auto">
          <a:xfrm>
            <a:off x="1389063" y="1646238"/>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34" name="Rectangle 1190"/>
          <p:cNvSpPr>
            <a:spLocks noChangeArrowheads="1"/>
          </p:cNvSpPr>
          <p:nvPr/>
        </p:nvSpPr>
        <p:spPr bwMode="auto">
          <a:xfrm>
            <a:off x="1481138" y="1646238"/>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35" name="Rectangle 1162"/>
          <p:cNvSpPr>
            <a:spLocks noChangeArrowheads="1"/>
          </p:cNvSpPr>
          <p:nvPr/>
        </p:nvSpPr>
        <p:spPr bwMode="auto">
          <a:xfrm>
            <a:off x="563563"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6" name="Rectangle 1164"/>
          <p:cNvSpPr>
            <a:spLocks noChangeArrowheads="1"/>
          </p:cNvSpPr>
          <p:nvPr/>
        </p:nvSpPr>
        <p:spPr bwMode="auto">
          <a:xfrm>
            <a:off x="598488"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37" name="Rectangle 1165"/>
          <p:cNvSpPr>
            <a:spLocks noChangeArrowheads="1"/>
          </p:cNvSpPr>
          <p:nvPr/>
        </p:nvSpPr>
        <p:spPr bwMode="auto">
          <a:xfrm>
            <a:off x="690563"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38" name="Rectangle 1172"/>
          <p:cNvSpPr>
            <a:spLocks noChangeArrowheads="1"/>
          </p:cNvSpPr>
          <p:nvPr/>
        </p:nvSpPr>
        <p:spPr bwMode="auto">
          <a:xfrm>
            <a:off x="827088"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39" name="Rectangle 1174"/>
          <p:cNvSpPr>
            <a:spLocks noChangeArrowheads="1"/>
          </p:cNvSpPr>
          <p:nvPr/>
        </p:nvSpPr>
        <p:spPr bwMode="auto">
          <a:xfrm>
            <a:off x="862013"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40" name="Rectangle 1175"/>
          <p:cNvSpPr>
            <a:spLocks noChangeArrowheads="1"/>
          </p:cNvSpPr>
          <p:nvPr/>
        </p:nvSpPr>
        <p:spPr bwMode="auto">
          <a:xfrm>
            <a:off x="954088"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41" name="Rectangle 1182"/>
          <p:cNvSpPr>
            <a:spLocks noChangeArrowheads="1"/>
          </p:cNvSpPr>
          <p:nvPr/>
        </p:nvSpPr>
        <p:spPr bwMode="auto">
          <a:xfrm>
            <a:off x="1090613"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42" name="Rectangle 1184"/>
          <p:cNvSpPr>
            <a:spLocks noChangeArrowheads="1"/>
          </p:cNvSpPr>
          <p:nvPr/>
        </p:nvSpPr>
        <p:spPr bwMode="auto">
          <a:xfrm>
            <a:off x="1125538"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43" name="Rectangle 1185"/>
          <p:cNvSpPr>
            <a:spLocks noChangeArrowheads="1"/>
          </p:cNvSpPr>
          <p:nvPr/>
        </p:nvSpPr>
        <p:spPr bwMode="auto">
          <a:xfrm>
            <a:off x="1217613"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244" name="Rectangle 1192"/>
          <p:cNvSpPr>
            <a:spLocks noChangeArrowheads="1"/>
          </p:cNvSpPr>
          <p:nvPr/>
        </p:nvSpPr>
        <p:spPr bwMode="auto">
          <a:xfrm>
            <a:off x="1354138" y="1778000"/>
            <a:ext cx="225425" cy="136525"/>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245" name="Rectangle 1194"/>
          <p:cNvSpPr>
            <a:spLocks noChangeArrowheads="1"/>
          </p:cNvSpPr>
          <p:nvPr/>
        </p:nvSpPr>
        <p:spPr bwMode="auto">
          <a:xfrm>
            <a:off x="1389063" y="1814513"/>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246" name="Rectangle 1195"/>
          <p:cNvSpPr>
            <a:spLocks noChangeArrowheads="1"/>
          </p:cNvSpPr>
          <p:nvPr/>
        </p:nvSpPr>
        <p:spPr bwMode="auto">
          <a:xfrm>
            <a:off x="1481138" y="1814513"/>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nvGrpSpPr>
          <p:cNvPr id="137247" name="Group 1429"/>
          <p:cNvGrpSpPr>
            <a:grpSpLocks/>
          </p:cNvGrpSpPr>
          <p:nvPr/>
        </p:nvGrpSpPr>
        <p:grpSpPr bwMode="auto">
          <a:xfrm>
            <a:off x="1682750" y="1389063"/>
            <a:ext cx="1114425" cy="752475"/>
            <a:chOff x="517764" y="1384300"/>
            <a:chExt cx="1114185" cy="751417"/>
          </a:xfrm>
        </p:grpSpPr>
        <p:sp>
          <p:nvSpPr>
            <p:cNvPr id="1431" name="Rectangle 1430"/>
            <p:cNvSpPr/>
            <p:nvPr/>
          </p:nvSpPr>
          <p:spPr bwMode="auto">
            <a:xfrm>
              <a:off x="517764" y="1384300"/>
              <a:ext cx="1114185" cy="751417"/>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511" name="Rectangle 1431"/>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512" name="Rectangle 1432"/>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513" name="Rectangle 1433"/>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14" name="Rectangle 1434"/>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15" name="Rectangle 1435"/>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16" name="Rectangle 1436"/>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17" name="Rectangle 1437"/>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18" name="Rectangle 1438"/>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19" name="Rectangle 1439"/>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0" name="Rectangle 1440"/>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21" name="Rectangle 1441"/>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22" name="Rectangle 1442"/>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3" name="Rectangle 1443"/>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24" name="Rectangle 1444"/>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25" name="Rectangle 1445"/>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6" name="Rectangle 1446"/>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27" name="Rectangle 1447"/>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28" name="Rectangle 1448"/>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29" name="Rectangle 1449"/>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30" name="Rectangle 1450"/>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31" name="Rectangle 1451"/>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32" name="Rectangle 1452"/>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33" name="Rectangle 1453"/>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34" name="Rectangle 1454"/>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35" name="Rectangle 1455"/>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36" name="Rectangle 1456"/>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248" name="Group 1457"/>
          <p:cNvGrpSpPr>
            <a:grpSpLocks/>
          </p:cNvGrpSpPr>
          <p:nvPr/>
        </p:nvGrpSpPr>
        <p:grpSpPr bwMode="auto">
          <a:xfrm>
            <a:off x="2846388" y="1389063"/>
            <a:ext cx="1114425" cy="752475"/>
            <a:chOff x="517764" y="1384300"/>
            <a:chExt cx="1114185" cy="751417"/>
          </a:xfrm>
        </p:grpSpPr>
        <p:sp>
          <p:nvSpPr>
            <p:cNvPr id="1459" name="Rectangle 1458"/>
            <p:cNvSpPr/>
            <p:nvPr/>
          </p:nvSpPr>
          <p:spPr bwMode="auto">
            <a:xfrm>
              <a:off x="517764" y="1384300"/>
              <a:ext cx="1114185" cy="751417"/>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84" name="Rectangle 145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85" name="Rectangle 146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86" name="Rectangle 146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87" name="Rectangle 146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88" name="Rectangle 146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89" name="Rectangle 146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0" name="Rectangle 146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91" name="Rectangle 146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92" name="Rectangle 146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3" name="Rectangle 146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94" name="Rectangle 146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95" name="Rectangle 147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6" name="Rectangle 147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97" name="Rectangle 147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98" name="Rectangle 147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99" name="Rectangle 147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0" name="Rectangle 147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01" name="Rectangle 147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02" name="Rectangle 147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3" name="Rectangle 147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04" name="Rectangle 147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05" name="Rectangle 148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6" name="Rectangle 148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507" name="Rectangle 148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508" name="Rectangle 148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509" name="Rectangle 148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249" name="Group 1489"/>
          <p:cNvGrpSpPr>
            <a:grpSpLocks/>
          </p:cNvGrpSpPr>
          <p:nvPr/>
        </p:nvGrpSpPr>
        <p:grpSpPr bwMode="auto">
          <a:xfrm>
            <a:off x="455613" y="2195513"/>
            <a:ext cx="3948112" cy="877887"/>
            <a:chOff x="458550" y="1323474"/>
            <a:chExt cx="3947680" cy="877859"/>
          </a:xfrm>
        </p:grpSpPr>
        <p:sp>
          <p:nvSpPr>
            <p:cNvPr id="1491" name="Rectangle 1490"/>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43396" name="Group 1486"/>
            <p:cNvGrpSpPr>
              <a:grpSpLocks/>
            </p:cNvGrpSpPr>
            <p:nvPr/>
          </p:nvGrpSpPr>
          <p:grpSpPr bwMode="auto">
            <a:xfrm>
              <a:off x="3943149" y="1394549"/>
              <a:ext cx="463081" cy="747517"/>
              <a:chOff x="3940698" y="1394549"/>
              <a:chExt cx="463081" cy="747517"/>
            </a:xfrm>
          </p:grpSpPr>
          <p:sp>
            <p:nvSpPr>
              <p:cNvPr id="143481" name="Rectangle 1576"/>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82" name="TextBox 1577"/>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43397" name="Group 1428"/>
            <p:cNvGrpSpPr>
              <a:grpSpLocks/>
            </p:cNvGrpSpPr>
            <p:nvPr/>
          </p:nvGrpSpPr>
          <p:grpSpPr bwMode="auto">
            <a:xfrm>
              <a:off x="517764" y="1384300"/>
              <a:ext cx="1114185" cy="751417"/>
              <a:chOff x="517764" y="1384300"/>
              <a:chExt cx="1114185" cy="751417"/>
            </a:xfrm>
          </p:grpSpPr>
          <p:sp>
            <p:nvSpPr>
              <p:cNvPr id="1550" name="Rectangle 1549"/>
              <p:cNvSpPr/>
              <p:nvPr/>
            </p:nvSpPr>
            <p:spPr bwMode="auto">
              <a:xfrm>
                <a:off x="517281" y="1383797"/>
                <a:ext cx="1114303" cy="752451"/>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55" name="Rectangle 1550"/>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56" name="Rectangle 1551"/>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57" name="Rectangle 1552"/>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58" name="Rectangle 1553"/>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59" name="Rectangle 1554"/>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0" name="Rectangle 1555"/>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61" name="Rectangle 1556"/>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62" name="Rectangle 1557"/>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3" name="Rectangle 1558"/>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64" name="Rectangle 1559"/>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65" name="Rectangle 1560"/>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6" name="Rectangle 1561"/>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67" name="Rectangle 1562"/>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68" name="Rectangle 1563"/>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69" name="Rectangle 1564"/>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0" name="Rectangle 1565"/>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71" name="Rectangle 1566"/>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72" name="Rectangle 1567"/>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3" name="Rectangle 1568"/>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74" name="Rectangle 1569"/>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75" name="Rectangle 1570"/>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6" name="Rectangle 1571"/>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77" name="Rectangle 1572"/>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78" name="Rectangle 1573"/>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79" name="Rectangle 1574"/>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80" name="Rectangle 1575"/>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43398" name="Group 1429"/>
            <p:cNvGrpSpPr>
              <a:grpSpLocks/>
            </p:cNvGrpSpPr>
            <p:nvPr/>
          </p:nvGrpSpPr>
          <p:grpSpPr bwMode="auto">
            <a:xfrm>
              <a:off x="1686164" y="1389648"/>
              <a:ext cx="1114185" cy="751417"/>
              <a:chOff x="517764" y="1384300"/>
              <a:chExt cx="1114185" cy="751417"/>
            </a:xfrm>
          </p:grpSpPr>
          <p:sp>
            <p:nvSpPr>
              <p:cNvPr id="1523" name="Rectangle 1522"/>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28" name="Rectangle 1523"/>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29" name="Rectangle 1524"/>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30" name="Rectangle 1525"/>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31" name="Rectangle 1526"/>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32" name="Rectangle 1527"/>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33" name="Rectangle 1528"/>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34" name="Rectangle 1529"/>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35" name="Rectangle 1530"/>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36" name="Rectangle 1531"/>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37" name="Rectangle 1532"/>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38" name="Rectangle 1533"/>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39" name="Rectangle 1534"/>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0" name="Rectangle 1535"/>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41" name="Rectangle 1536"/>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42" name="Rectangle 1537"/>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3" name="Rectangle 1538"/>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44" name="Rectangle 1539"/>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45" name="Rectangle 1540"/>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6" name="Rectangle 1541"/>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47" name="Rectangle 1542"/>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48" name="Rectangle 1543"/>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49" name="Rectangle 1544"/>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50" name="Rectangle 1545"/>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51" name="Rectangle 1546"/>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52" name="Rectangle 1547"/>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53" name="Rectangle 1548"/>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43399" name="Group 1457"/>
            <p:cNvGrpSpPr>
              <a:grpSpLocks/>
            </p:cNvGrpSpPr>
            <p:nvPr/>
          </p:nvGrpSpPr>
          <p:grpSpPr bwMode="auto">
            <a:xfrm>
              <a:off x="2849216" y="1389648"/>
              <a:ext cx="1114185" cy="751417"/>
              <a:chOff x="517764" y="1384300"/>
              <a:chExt cx="1114185" cy="751417"/>
            </a:xfrm>
          </p:grpSpPr>
          <p:sp>
            <p:nvSpPr>
              <p:cNvPr id="1496" name="Rectangle 1495"/>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401" name="Rectangle 149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02" name="Rectangle 149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403" name="Rectangle 149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04" name="Rectangle 149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05" name="Rectangle 150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06" name="Rectangle 150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07" name="Rectangle 150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08" name="Rectangle 150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09" name="Rectangle 150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0" name="Rectangle 150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11" name="Rectangle 150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12" name="Rectangle 150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3" name="Rectangle 150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14" name="Rectangle 150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15" name="Rectangle 151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6" name="Rectangle 151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17" name="Rectangle 151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18" name="Rectangle 151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19" name="Rectangle 151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20" name="Rectangle 151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21" name="Rectangle 151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22" name="Rectangle 151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23" name="Rectangle 151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424" name="Rectangle 151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425" name="Rectangle 152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426" name="Rectangle 152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0" name="Group 1578"/>
          <p:cNvGrpSpPr>
            <a:grpSpLocks/>
          </p:cNvGrpSpPr>
          <p:nvPr/>
        </p:nvGrpSpPr>
        <p:grpSpPr bwMode="auto">
          <a:xfrm>
            <a:off x="455613" y="3067050"/>
            <a:ext cx="3948112" cy="877888"/>
            <a:chOff x="458550" y="1323474"/>
            <a:chExt cx="3947680" cy="877859"/>
          </a:xfrm>
        </p:grpSpPr>
        <p:sp>
          <p:nvSpPr>
            <p:cNvPr id="1580" name="Rectangle 1579"/>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8188" name="Group 1486"/>
            <p:cNvGrpSpPr>
              <a:grpSpLocks/>
            </p:cNvGrpSpPr>
            <p:nvPr/>
          </p:nvGrpSpPr>
          <p:grpSpPr bwMode="auto">
            <a:xfrm>
              <a:off x="3943149" y="1394549"/>
              <a:ext cx="463081" cy="747517"/>
              <a:chOff x="3940698" y="1394549"/>
              <a:chExt cx="463081" cy="747517"/>
            </a:xfrm>
          </p:grpSpPr>
          <p:sp>
            <p:nvSpPr>
              <p:cNvPr id="143393" name="Rectangle 1665"/>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394" name="TextBox 1666"/>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8189" name="Group 1428"/>
            <p:cNvGrpSpPr>
              <a:grpSpLocks/>
            </p:cNvGrpSpPr>
            <p:nvPr/>
          </p:nvGrpSpPr>
          <p:grpSpPr bwMode="auto">
            <a:xfrm>
              <a:off x="517764" y="1384300"/>
              <a:ext cx="1114185" cy="751417"/>
              <a:chOff x="517764" y="1384300"/>
              <a:chExt cx="1114185" cy="751417"/>
            </a:xfrm>
          </p:grpSpPr>
          <p:sp>
            <p:nvSpPr>
              <p:cNvPr id="1639" name="Rectangle 1638"/>
              <p:cNvSpPr/>
              <p:nvPr/>
            </p:nvSpPr>
            <p:spPr bwMode="auto">
              <a:xfrm>
                <a:off x="517281" y="1383797"/>
                <a:ext cx="1114303"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43367" name="Rectangle 163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368" name="Rectangle 164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43369" name="Rectangle 164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0" name="Rectangle 164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71" name="Rectangle 164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72" name="Rectangle 164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3" name="Rectangle 164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74" name="Rectangle 164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75" name="Rectangle 164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6" name="Rectangle 164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77" name="Rectangle 164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78" name="Rectangle 165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79" name="Rectangle 165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0" name="Rectangle 165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81" name="Rectangle 165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82" name="Rectangle 165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3" name="Rectangle 165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84" name="Rectangle 165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85" name="Rectangle 165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6" name="Rectangle 165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87" name="Rectangle 165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88" name="Rectangle 166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89" name="Rectangle 166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90" name="Rectangle 166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91" name="Rectangle 166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92" name="Rectangle 166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90" name="Group 1429"/>
            <p:cNvGrpSpPr>
              <a:grpSpLocks/>
            </p:cNvGrpSpPr>
            <p:nvPr/>
          </p:nvGrpSpPr>
          <p:grpSpPr bwMode="auto">
            <a:xfrm>
              <a:off x="1686164" y="1389648"/>
              <a:ext cx="1114185" cy="751417"/>
              <a:chOff x="517764" y="1384300"/>
              <a:chExt cx="1114185" cy="751417"/>
            </a:xfrm>
          </p:grpSpPr>
          <p:sp>
            <p:nvSpPr>
              <p:cNvPr id="1612" name="Rectangle 1611"/>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220" name="Rectangle 1612"/>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221" name="Rectangle 1613"/>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222" name="Rectangle 1614"/>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23" name="Rectangle 1615"/>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24" name="Rectangle 1616"/>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25" name="Rectangle 1617"/>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26" name="Rectangle 1618"/>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27" name="Rectangle 1619"/>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28" name="Rectangle 1620"/>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29" name="Rectangle 1621"/>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0" name="Rectangle 1622"/>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31" name="Rectangle 1623"/>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32" name="Rectangle 1624"/>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3" name="Rectangle 1625"/>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34" name="Rectangle 1626"/>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35" name="Rectangle 1627"/>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6" name="Rectangle 1628"/>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37" name="Rectangle 1629"/>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38" name="Rectangle 1630"/>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39" name="Rectangle 1631"/>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60" name="Rectangle 1632"/>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61" name="Rectangle 1633"/>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62" name="Rectangle 1634"/>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43363" name="Rectangle 1635"/>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43364" name="Rectangle 1636"/>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43365" name="Rectangle 1637"/>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91" name="Group 1457"/>
            <p:cNvGrpSpPr>
              <a:grpSpLocks/>
            </p:cNvGrpSpPr>
            <p:nvPr/>
          </p:nvGrpSpPr>
          <p:grpSpPr bwMode="auto">
            <a:xfrm>
              <a:off x="2849216" y="1389648"/>
              <a:ext cx="1114185" cy="751417"/>
              <a:chOff x="517764" y="1384300"/>
              <a:chExt cx="1114185" cy="751417"/>
            </a:xfrm>
          </p:grpSpPr>
          <p:sp>
            <p:nvSpPr>
              <p:cNvPr id="1585" name="Rectangle 1584"/>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93" name="Rectangle 1585"/>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94" name="Rectangle 1586"/>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95" name="Rectangle 1587"/>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96" name="Rectangle 1588"/>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97" name="Rectangle 1589"/>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98" name="Rectangle 1590"/>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99" name="Rectangle 1591"/>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0" name="Rectangle 1592"/>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01" name="Rectangle 1593"/>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02" name="Rectangle 1594"/>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3" name="Rectangle 1595"/>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04" name="Rectangle 1596"/>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05" name="Rectangle 1597"/>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6" name="Rectangle 1598"/>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07" name="Rectangle 1599"/>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08" name="Rectangle 1600"/>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09" name="Rectangle 1601"/>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10" name="Rectangle 1602"/>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11" name="Rectangle 1603"/>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12" name="Rectangle 1604"/>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13" name="Rectangle 1605"/>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14" name="Rectangle 1606"/>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15" name="Rectangle 1607"/>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216" name="Rectangle 1608"/>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217" name="Rectangle 1609"/>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218" name="Rectangle 1610"/>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1" name="Group 1667"/>
          <p:cNvGrpSpPr>
            <a:grpSpLocks/>
          </p:cNvGrpSpPr>
          <p:nvPr/>
        </p:nvGrpSpPr>
        <p:grpSpPr bwMode="auto">
          <a:xfrm>
            <a:off x="455613" y="3938588"/>
            <a:ext cx="3948112" cy="877887"/>
            <a:chOff x="458550" y="1323474"/>
            <a:chExt cx="3947680" cy="877859"/>
          </a:xfrm>
        </p:grpSpPr>
        <p:sp>
          <p:nvSpPr>
            <p:cNvPr id="1669" name="Rectangle 1668"/>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8100" name="Group 1486"/>
            <p:cNvGrpSpPr>
              <a:grpSpLocks/>
            </p:cNvGrpSpPr>
            <p:nvPr/>
          </p:nvGrpSpPr>
          <p:grpSpPr bwMode="auto">
            <a:xfrm>
              <a:off x="3943149" y="1394549"/>
              <a:ext cx="463081" cy="747517"/>
              <a:chOff x="3940698" y="1394549"/>
              <a:chExt cx="463081" cy="747517"/>
            </a:xfrm>
          </p:grpSpPr>
          <p:sp>
            <p:nvSpPr>
              <p:cNvPr id="138185" name="Rectangle 1754"/>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86" name="TextBox 1755"/>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8101" name="Group 1428"/>
            <p:cNvGrpSpPr>
              <a:grpSpLocks/>
            </p:cNvGrpSpPr>
            <p:nvPr/>
          </p:nvGrpSpPr>
          <p:grpSpPr bwMode="auto">
            <a:xfrm>
              <a:off x="517764" y="1384300"/>
              <a:ext cx="1114185" cy="751417"/>
              <a:chOff x="517764" y="1384300"/>
              <a:chExt cx="1114185" cy="751417"/>
            </a:xfrm>
          </p:grpSpPr>
          <p:sp>
            <p:nvSpPr>
              <p:cNvPr id="1728" name="Rectangle 1727"/>
              <p:cNvSpPr/>
              <p:nvPr/>
            </p:nvSpPr>
            <p:spPr bwMode="auto">
              <a:xfrm>
                <a:off x="517281" y="1383797"/>
                <a:ext cx="1114303" cy="752451"/>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59" name="Rectangle 1728"/>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60" name="Rectangle 1729"/>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61" name="Rectangle 1730"/>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62" name="Rectangle 1731"/>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63" name="Rectangle 1732"/>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64" name="Rectangle 1733"/>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65" name="Rectangle 1734"/>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66" name="Rectangle 1735"/>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67" name="Rectangle 1736"/>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68" name="Rectangle 1737"/>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69" name="Rectangle 1738"/>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0" name="Rectangle 1739"/>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71" name="Rectangle 1740"/>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72" name="Rectangle 1741"/>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3" name="Rectangle 1742"/>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74" name="Rectangle 1743"/>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75" name="Rectangle 1744"/>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6" name="Rectangle 1745"/>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77" name="Rectangle 1746"/>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78" name="Rectangle 1747"/>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79" name="Rectangle 1748"/>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80" name="Rectangle 1749"/>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81" name="Rectangle 1750"/>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82" name="Rectangle 1751"/>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83" name="Rectangle 1752"/>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84" name="Rectangle 1753"/>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02" name="Group 1429"/>
            <p:cNvGrpSpPr>
              <a:grpSpLocks/>
            </p:cNvGrpSpPr>
            <p:nvPr/>
          </p:nvGrpSpPr>
          <p:grpSpPr bwMode="auto">
            <a:xfrm>
              <a:off x="1686164" y="1389648"/>
              <a:ext cx="1114185" cy="751417"/>
              <a:chOff x="517764" y="1384300"/>
              <a:chExt cx="1114185" cy="751417"/>
            </a:xfrm>
          </p:grpSpPr>
          <p:sp>
            <p:nvSpPr>
              <p:cNvPr id="1701" name="Rectangle 1700"/>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32" name="Rectangle 1701"/>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33" name="Rectangle 1702"/>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34" name="Rectangle 1703"/>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35" name="Rectangle 1704"/>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36" name="Rectangle 1705"/>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37" name="Rectangle 1706"/>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38" name="Rectangle 1707"/>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39" name="Rectangle 1708"/>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0" name="Rectangle 1709"/>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41" name="Rectangle 1710"/>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42" name="Rectangle 1711"/>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3" name="Rectangle 1712"/>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44" name="Rectangle 1713"/>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45" name="Rectangle 1714"/>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6" name="Rectangle 1715"/>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47" name="Rectangle 1716"/>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48" name="Rectangle 1717"/>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49" name="Rectangle 1718"/>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50" name="Rectangle 1719"/>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51" name="Rectangle 1720"/>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52" name="Rectangle 1721"/>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53" name="Rectangle 1722"/>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54" name="Rectangle 1723"/>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55" name="Rectangle 1724"/>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56" name="Rectangle 1725"/>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57" name="Rectangle 1726"/>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103" name="Group 1457"/>
            <p:cNvGrpSpPr>
              <a:grpSpLocks/>
            </p:cNvGrpSpPr>
            <p:nvPr/>
          </p:nvGrpSpPr>
          <p:grpSpPr bwMode="auto">
            <a:xfrm>
              <a:off x="2849216" y="1389648"/>
              <a:ext cx="1114185" cy="751417"/>
              <a:chOff x="517764" y="1384300"/>
              <a:chExt cx="1114185" cy="751417"/>
            </a:xfrm>
          </p:grpSpPr>
          <p:sp>
            <p:nvSpPr>
              <p:cNvPr id="1674" name="Rectangle 1673"/>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105" name="Rectangle 1674"/>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06" name="Rectangle 1675"/>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107" name="Rectangle 1676"/>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08" name="Rectangle 1677"/>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09" name="Rectangle 1678"/>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0" name="Rectangle 1679"/>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11" name="Rectangle 1680"/>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12" name="Rectangle 1681"/>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3" name="Rectangle 1682"/>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14" name="Rectangle 1683"/>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15" name="Rectangle 1684"/>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6" name="Rectangle 1685"/>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17" name="Rectangle 1686"/>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18" name="Rectangle 1687"/>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19" name="Rectangle 1688"/>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0" name="Rectangle 1689"/>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21" name="Rectangle 1690"/>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22" name="Rectangle 1691"/>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3" name="Rectangle 1692"/>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24" name="Rectangle 1693"/>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25" name="Rectangle 1694"/>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6" name="Rectangle 1695"/>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27" name="Rectangle 1696"/>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128" name="Rectangle 1697"/>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129" name="Rectangle 1698"/>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130" name="Rectangle 1699"/>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2" name="Group 1756"/>
          <p:cNvGrpSpPr>
            <a:grpSpLocks/>
          </p:cNvGrpSpPr>
          <p:nvPr/>
        </p:nvGrpSpPr>
        <p:grpSpPr bwMode="auto">
          <a:xfrm>
            <a:off x="455613" y="4810125"/>
            <a:ext cx="3948112" cy="877888"/>
            <a:chOff x="458550" y="1323474"/>
            <a:chExt cx="3947680" cy="877859"/>
          </a:xfrm>
        </p:grpSpPr>
        <p:sp>
          <p:nvSpPr>
            <p:cNvPr id="1758" name="Rectangle 1757"/>
            <p:cNvSpPr/>
            <p:nvPr/>
          </p:nvSpPr>
          <p:spPr bwMode="auto">
            <a:xfrm>
              <a:off x="458550" y="1323474"/>
              <a:ext cx="3939744"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8012" name="Group 1486"/>
            <p:cNvGrpSpPr>
              <a:grpSpLocks/>
            </p:cNvGrpSpPr>
            <p:nvPr/>
          </p:nvGrpSpPr>
          <p:grpSpPr bwMode="auto">
            <a:xfrm>
              <a:off x="3943149" y="1394549"/>
              <a:ext cx="463081" cy="747517"/>
              <a:chOff x="3940698" y="1394549"/>
              <a:chExt cx="463081" cy="747517"/>
            </a:xfrm>
          </p:grpSpPr>
          <p:sp>
            <p:nvSpPr>
              <p:cNvPr id="138097" name="Rectangle 1843"/>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98" name="TextBox 1844"/>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8013" name="Group 1428"/>
            <p:cNvGrpSpPr>
              <a:grpSpLocks/>
            </p:cNvGrpSpPr>
            <p:nvPr/>
          </p:nvGrpSpPr>
          <p:grpSpPr bwMode="auto">
            <a:xfrm>
              <a:off x="517764" y="1384300"/>
              <a:ext cx="1114185" cy="751417"/>
              <a:chOff x="517764" y="1384300"/>
              <a:chExt cx="1114185" cy="751417"/>
            </a:xfrm>
          </p:grpSpPr>
          <p:sp>
            <p:nvSpPr>
              <p:cNvPr id="1817" name="Rectangle 1816"/>
              <p:cNvSpPr/>
              <p:nvPr/>
            </p:nvSpPr>
            <p:spPr bwMode="auto">
              <a:xfrm>
                <a:off x="517281" y="1383797"/>
                <a:ext cx="1114303"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071" name="Rectangle 1817"/>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72" name="Rectangle 1818"/>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73" name="Rectangle 1819"/>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74" name="Rectangle 1820"/>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75" name="Rectangle 1821"/>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76" name="Rectangle 1822"/>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77" name="Rectangle 1823"/>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78" name="Rectangle 1824"/>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79" name="Rectangle 1825"/>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0" name="Rectangle 1826"/>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81" name="Rectangle 1827"/>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82" name="Rectangle 1828"/>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3" name="Rectangle 1829"/>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84" name="Rectangle 1830"/>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85" name="Rectangle 1831"/>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6" name="Rectangle 1832"/>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87" name="Rectangle 1833"/>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88" name="Rectangle 1834"/>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89" name="Rectangle 1835"/>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90" name="Rectangle 1836"/>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91" name="Rectangle 1837"/>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92" name="Rectangle 1838"/>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93" name="Rectangle 1839"/>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94" name="Rectangle 1840"/>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95" name="Rectangle 1841"/>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96" name="Rectangle 1842"/>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014" name="Group 1429"/>
            <p:cNvGrpSpPr>
              <a:grpSpLocks/>
            </p:cNvGrpSpPr>
            <p:nvPr/>
          </p:nvGrpSpPr>
          <p:grpSpPr bwMode="auto">
            <a:xfrm>
              <a:off x="1686164" y="1389648"/>
              <a:ext cx="1114185" cy="751417"/>
              <a:chOff x="517764" y="1384300"/>
              <a:chExt cx="1114185" cy="751417"/>
            </a:xfrm>
          </p:grpSpPr>
          <p:sp>
            <p:nvSpPr>
              <p:cNvPr id="1790" name="Rectangle 1789"/>
              <p:cNvSpPr/>
              <p:nvPr/>
            </p:nvSpPr>
            <p:spPr bwMode="auto">
              <a:xfrm>
                <a:off x="517153"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044" name="Rectangle 1790"/>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45" name="Rectangle 1791"/>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46" name="Rectangle 1792"/>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47" name="Rectangle 1793"/>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48" name="Rectangle 1794"/>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49" name="Rectangle 1795"/>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0" name="Rectangle 1796"/>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51" name="Rectangle 1797"/>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52" name="Rectangle 1798"/>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3" name="Rectangle 1799"/>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54" name="Rectangle 1800"/>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55" name="Rectangle 1801"/>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6" name="Rectangle 1802"/>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57" name="Rectangle 1803"/>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58" name="Rectangle 1804"/>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59" name="Rectangle 1805"/>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0" name="Rectangle 1806"/>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61" name="Rectangle 1807"/>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62" name="Rectangle 1808"/>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3" name="Rectangle 1809"/>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64" name="Rectangle 1810"/>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65" name="Rectangle 1811"/>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6" name="Rectangle 1812"/>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67" name="Rectangle 1813"/>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68" name="Rectangle 1814"/>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69" name="Rectangle 1815"/>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8015" name="Group 1457"/>
            <p:cNvGrpSpPr>
              <a:grpSpLocks/>
            </p:cNvGrpSpPr>
            <p:nvPr/>
          </p:nvGrpSpPr>
          <p:grpSpPr bwMode="auto">
            <a:xfrm>
              <a:off x="2849216" y="1389648"/>
              <a:ext cx="1114185" cy="751417"/>
              <a:chOff x="517764" y="1384300"/>
              <a:chExt cx="1114185" cy="751417"/>
            </a:xfrm>
          </p:grpSpPr>
          <p:sp>
            <p:nvSpPr>
              <p:cNvPr id="1763" name="Rectangle 1762"/>
              <p:cNvSpPr/>
              <p:nvPr/>
            </p:nvSpPr>
            <p:spPr bwMode="auto">
              <a:xfrm>
                <a:off x="517611" y="1384799"/>
                <a:ext cx="1114303"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8017" name="Rectangle 1763"/>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18" name="Rectangle 1764"/>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19" name="Rectangle 1765"/>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0" name="Rectangle 1766"/>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21" name="Rectangle 1767"/>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22" name="Rectangle 1768"/>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3" name="Rectangle 1769"/>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24" name="Rectangle 1770"/>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25" name="Rectangle 1771"/>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6" name="Rectangle 1772"/>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27" name="Rectangle 1773"/>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28" name="Rectangle 1774"/>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29" name="Rectangle 1775"/>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0" name="Rectangle 1776"/>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31" name="Rectangle 1777"/>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32" name="Rectangle 1778"/>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3" name="Rectangle 1779"/>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34" name="Rectangle 1780"/>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35" name="Rectangle 1781"/>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6" name="Rectangle 1782"/>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37" name="Rectangle 1783"/>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38" name="Rectangle 1784"/>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39" name="Rectangle 1785"/>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40" name="Rectangle 1786"/>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41" name="Rectangle 1787"/>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42" name="Rectangle 1788"/>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3" name="Group 1934"/>
          <p:cNvGrpSpPr>
            <a:grpSpLocks/>
          </p:cNvGrpSpPr>
          <p:nvPr/>
        </p:nvGrpSpPr>
        <p:grpSpPr bwMode="auto">
          <a:xfrm>
            <a:off x="4733925" y="1323975"/>
            <a:ext cx="3954463" cy="877888"/>
            <a:chOff x="4545730" y="1328822"/>
            <a:chExt cx="3954134" cy="877859"/>
          </a:xfrm>
        </p:grpSpPr>
        <p:sp>
          <p:nvSpPr>
            <p:cNvPr id="1847" name="Rectangle 1846"/>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924" name="Group 1486"/>
            <p:cNvGrpSpPr>
              <a:grpSpLocks/>
            </p:cNvGrpSpPr>
            <p:nvPr/>
          </p:nvGrpSpPr>
          <p:grpSpPr bwMode="auto">
            <a:xfrm>
              <a:off x="4545730" y="1393547"/>
              <a:ext cx="463081" cy="747517"/>
              <a:chOff x="3940698" y="1394549"/>
              <a:chExt cx="463081" cy="747517"/>
            </a:xfrm>
          </p:grpSpPr>
          <p:sp>
            <p:nvSpPr>
              <p:cNvPr id="138009" name="Rectangle 1932"/>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8010" name="TextBox 1933"/>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925" name="Group 1428"/>
            <p:cNvGrpSpPr>
              <a:grpSpLocks/>
            </p:cNvGrpSpPr>
            <p:nvPr/>
          </p:nvGrpSpPr>
          <p:grpSpPr bwMode="auto">
            <a:xfrm>
              <a:off x="4993845" y="1389648"/>
              <a:ext cx="1114185" cy="751417"/>
              <a:chOff x="517764" y="1384300"/>
              <a:chExt cx="1114185" cy="751417"/>
            </a:xfrm>
          </p:grpSpPr>
          <p:sp>
            <p:nvSpPr>
              <p:cNvPr id="1906" name="Rectangle 1905"/>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983" name="Rectangle 190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84" name="Rectangle 190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85" name="Rectangle 190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86" name="Rectangle 190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87" name="Rectangle 191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88" name="Rectangle 191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89" name="Rectangle 191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0" name="Rectangle 191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91" name="Rectangle 191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92" name="Rectangle 191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3" name="Rectangle 191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94" name="Rectangle 191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95" name="Rectangle 191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6" name="Rectangle 191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97" name="Rectangle 192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98" name="Rectangle 192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99" name="Rectangle 192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00" name="Rectangle 192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01" name="Rectangle 192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02" name="Rectangle 192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03" name="Rectangle 192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04" name="Rectangle 192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05" name="Rectangle 192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8006" name="Rectangle 192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8007" name="Rectangle 193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8008" name="Rectangle 193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926" name="Group 1429"/>
            <p:cNvGrpSpPr>
              <a:grpSpLocks/>
            </p:cNvGrpSpPr>
            <p:nvPr/>
          </p:nvGrpSpPr>
          <p:grpSpPr bwMode="auto">
            <a:xfrm>
              <a:off x="6162245" y="1394996"/>
              <a:ext cx="1114185" cy="751417"/>
              <a:chOff x="517764" y="1384300"/>
              <a:chExt cx="1114185" cy="751417"/>
            </a:xfrm>
          </p:grpSpPr>
          <p:sp>
            <p:nvSpPr>
              <p:cNvPr id="1879" name="Rectangle 1878"/>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956" name="Rectangle 187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57" name="Rectangle 188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58" name="Rectangle 188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59" name="Rectangle 188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0" name="Rectangle 188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61" name="Rectangle 188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62" name="Rectangle 188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3" name="Rectangle 188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64" name="Rectangle 188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65" name="Rectangle 188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6" name="Rectangle 188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67" name="Rectangle 189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68" name="Rectangle 189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69" name="Rectangle 189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0" name="Rectangle 189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71" name="Rectangle 189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72" name="Rectangle 189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3" name="Rectangle 189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74" name="Rectangle 189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75" name="Rectangle 189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6" name="Rectangle 189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77" name="Rectangle 190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78" name="Rectangle 190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79" name="Rectangle 190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80" name="Rectangle 190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81" name="Rectangle 190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927" name="Group 1457"/>
            <p:cNvGrpSpPr>
              <a:grpSpLocks/>
            </p:cNvGrpSpPr>
            <p:nvPr/>
          </p:nvGrpSpPr>
          <p:grpSpPr bwMode="auto">
            <a:xfrm>
              <a:off x="7325297" y="1394996"/>
              <a:ext cx="1114185" cy="751417"/>
              <a:chOff x="517764" y="1384300"/>
              <a:chExt cx="1114185" cy="751417"/>
            </a:xfrm>
          </p:grpSpPr>
          <p:sp>
            <p:nvSpPr>
              <p:cNvPr id="1852" name="Rectangle 1851"/>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929" name="Rectangle 1852"/>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30" name="Rectangle 1853"/>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31" name="Rectangle 1854"/>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32" name="Rectangle 1855"/>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33" name="Rectangle 1856"/>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34" name="Rectangle 1857"/>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35" name="Rectangle 1858"/>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36" name="Rectangle 1859"/>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37" name="Rectangle 1860"/>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38" name="Rectangle 1861"/>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39" name="Rectangle 1862"/>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0" name="Rectangle 1863"/>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41" name="Rectangle 1864"/>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42" name="Rectangle 1865"/>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3" name="Rectangle 1866"/>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44" name="Rectangle 1867"/>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45" name="Rectangle 1868"/>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6" name="Rectangle 1869"/>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47" name="Rectangle 1870"/>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48" name="Rectangle 1871"/>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49" name="Rectangle 1872"/>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50" name="Rectangle 1873"/>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51" name="Rectangle 1874"/>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52" name="Rectangle 1875"/>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53" name="Rectangle 1876"/>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54" name="Rectangle 1877"/>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4" name="Group 1935"/>
          <p:cNvGrpSpPr>
            <a:grpSpLocks/>
          </p:cNvGrpSpPr>
          <p:nvPr/>
        </p:nvGrpSpPr>
        <p:grpSpPr bwMode="auto">
          <a:xfrm>
            <a:off x="4733925" y="2203450"/>
            <a:ext cx="3954463" cy="877888"/>
            <a:chOff x="4545730" y="1328822"/>
            <a:chExt cx="3954134" cy="877859"/>
          </a:xfrm>
        </p:grpSpPr>
        <p:sp>
          <p:nvSpPr>
            <p:cNvPr id="1937" name="Rectangle 1936"/>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836" name="Group 1486"/>
            <p:cNvGrpSpPr>
              <a:grpSpLocks/>
            </p:cNvGrpSpPr>
            <p:nvPr/>
          </p:nvGrpSpPr>
          <p:grpSpPr bwMode="auto">
            <a:xfrm>
              <a:off x="4545730" y="1393547"/>
              <a:ext cx="463081" cy="747517"/>
              <a:chOff x="3940698" y="1394549"/>
              <a:chExt cx="463081" cy="747517"/>
            </a:xfrm>
          </p:grpSpPr>
          <p:sp>
            <p:nvSpPr>
              <p:cNvPr id="137921" name="Rectangle 2022"/>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922" name="TextBox 2023"/>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837" name="Group 1428"/>
            <p:cNvGrpSpPr>
              <a:grpSpLocks/>
            </p:cNvGrpSpPr>
            <p:nvPr/>
          </p:nvGrpSpPr>
          <p:grpSpPr bwMode="auto">
            <a:xfrm>
              <a:off x="4993845" y="1389648"/>
              <a:ext cx="1114185" cy="751417"/>
              <a:chOff x="517764" y="1384300"/>
              <a:chExt cx="1114185" cy="751417"/>
            </a:xfrm>
          </p:grpSpPr>
          <p:sp>
            <p:nvSpPr>
              <p:cNvPr id="1996" name="Rectangle 1995"/>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95" name="Rectangle 199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96" name="Rectangle 199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97" name="Rectangle 199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98" name="Rectangle 199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99" name="Rectangle 200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0" name="Rectangle 200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01" name="Rectangle 200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02" name="Rectangle 200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3" name="Rectangle 200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04" name="Rectangle 200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05" name="Rectangle 200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6" name="Rectangle 200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07" name="Rectangle 200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08" name="Rectangle 200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09" name="Rectangle 201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0" name="Rectangle 201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11" name="Rectangle 201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12" name="Rectangle 201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3" name="Rectangle 201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14" name="Rectangle 201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15" name="Rectangle 201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6" name="Rectangle 201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17" name="Rectangle 201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918" name="Rectangle 201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919" name="Rectangle 202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920" name="Rectangle 202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838" name="Group 1429"/>
            <p:cNvGrpSpPr>
              <a:grpSpLocks/>
            </p:cNvGrpSpPr>
            <p:nvPr/>
          </p:nvGrpSpPr>
          <p:grpSpPr bwMode="auto">
            <a:xfrm>
              <a:off x="6162245" y="1394996"/>
              <a:ext cx="1114185" cy="751417"/>
              <a:chOff x="517764" y="1384300"/>
              <a:chExt cx="1114185" cy="751417"/>
            </a:xfrm>
          </p:grpSpPr>
          <p:sp>
            <p:nvSpPr>
              <p:cNvPr id="1969" name="Rectangle 1968"/>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68" name="Rectangle 196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69" name="Rectangle 197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70" name="Rectangle 197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71" name="Rectangle 197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72" name="Rectangle 197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73" name="Rectangle 197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74" name="Rectangle 197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75" name="Rectangle 197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76" name="Rectangle 197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77" name="Rectangle 197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78" name="Rectangle 197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79" name="Rectangle 198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0" name="Rectangle 198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81" name="Rectangle 198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82" name="Rectangle 198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3" name="Rectangle 198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84" name="Rectangle 198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85" name="Rectangle 198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6" name="Rectangle 198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87" name="Rectangle 198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88" name="Rectangle 198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89" name="Rectangle 199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90" name="Rectangle 199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91" name="Rectangle 199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92" name="Rectangle 199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93" name="Rectangle 199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839" name="Group 1457"/>
            <p:cNvGrpSpPr>
              <a:grpSpLocks/>
            </p:cNvGrpSpPr>
            <p:nvPr/>
          </p:nvGrpSpPr>
          <p:grpSpPr bwMode="auto">
            <a:xfrm>
              <a:off x="7325297" y="1394996"/>
              <a:ext cx="1114185" cy="751417"/>
              <a:chOff x="517764" y="1384300"/>
              <a:chExt cx="1114185" cy="751417"/>
            </a:xfrm>
          </p:grpSpPr>
          <p:sp>
            <p:nvSpPr>
              <p:cNvPr id="1942" name="Rectangle 1941"/>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41" name="Rectangle 1942"/>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42" name="Rectangle 1943"/>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43" name="Rectangle 1944"/>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44" name="Rectangle 1945"/>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45" name="Rectangle 1946"/>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46" name="Rectangle 1947"/>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47" name="Rectangle 1948"/>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48" name="Rectangle 1949"/>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49" name="Rectangle 1950"/>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0" name="Rectangle 1951"/>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51" name="Rectangle 1952"/>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52" name="Rectangle 1953"/>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3" name="Rectangle 1954"/>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54" name="Rectangle 1955"/>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55" name="Rectangle 1956"/>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6" name="Rectangle 1957"/>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57" name="Rectangle 1958"/>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58" name="Rectangle 1959"/>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59" name="Rectangle 1960"/>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60" name="Rectangle 1961"/>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61" name="Rectangle 1962"/>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62" name="Rectangle 1963"/>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63" name="Rectangle 1964"/>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64" name="Rectangle 1965"/>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65" name="Rectangle 1966"/>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66" name="Rectangle 1967"/>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5" name="Group 2024"/>
          <p:cNvGrpSpPr>
            <a:grpSpLocks/>
          </p:cNvGrpSpPr>
          <p:nvPr/>
        </p:nvGrpSpPr>
        <p:grpSpPr bwMode="auto">
          <a:xfrm>
            <a:off x="4733925" y="3082925"/>
            <a:ext cx="3954463" cy="877888"/>
            <a:chOff x="4545730" y="1328822"/>
            <a:chExt cx="3954134" cy="877859"/>
          </a:xfrm>
        </p:grpSpPr>
        <p:sp>
          <p:nvSpPr>
            <p:cNvPr id="2026" name="Rectangle 2025"/>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748" name="Group 1486"/>
            <p:cNvGrpSpPr>
              <a:grpSpLocks/>
            </p:cNvGrpSpPr>
            <p:nvPr/>
          </p:nvGrpSpPr>
          <p:grpSpPr bwMode="auto">
            <a:xfrm>
              <a:off x="4545730" y="1393547"/>
              <a:ext cx="463081" cy="747517"/>
              <a:chOff x="3940698" y="1394549"/>
              <a:chExt cx="463081" cy="747517"/>
            </a:xfrm>
          </p:grpSpPr>
          <p:sp>
            <p:nvSpPr>
              <p:cNvPr id="137833" name="Rectangle 2111"/>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34" name="TextBox 2112"/>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749" name="Group 1428"/>
            <p:cNvGrpSpPr>
              <a:grpSpLocks/>
            </p:cNvGrpSpPr>
            <p:nvPr/>
          </p:nvGrpSpPr>
          <p:grpSpPr bwMode="auto">
            <a:xfrm>
              <a:off x="4993845" y="1389648"/>
              <a:ext cx="1114185" cy="751417"/>
              <a:chOff x="517764" y="1384300"/>
              <a:chExt cx="1114185" cy="751417"/>
            </a:xfrm>
          </p:grpSpPr>
          <p:sp>
            <p:nvSpPr>
              <p:cNvPr id="2085" name="Rectangle 2084"/>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807" name="Rectangle 2085"/>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08" name="Rectangle 2086"/>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809" name="Rectangle 2087"/>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0" name="Rectangle 2088"/>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11" name="Rectangle 2089"/>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12" name="Rectangle 2090"/>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3" name="Rectangle 2091"/>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14" name="Rectangle 2092"/>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15" name="Rectangle 2093"/>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6" name="Rectangle 2094"/>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17" name="Rectangle 2095"/>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18" name="Rectangle 2096"/>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19" name="Rectangle 2097"/>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0" name="Rectangle 2098"/>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21" name="Rectangle 2099"/>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22" name="Rectangle 2100"/>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3" name="Rectangle 2101"/>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24" name="Rectangle 2102"/>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25" name="Rectangle 2103"/>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6" name="Rectangle 2104"/>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27" name="Rectangle 2105"/>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28" name="Rectangle 2106"/>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29" name="Rectangle 2107"/>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30" name="Rectangle 2108"/>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31" name="Rectangle 2109"/>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32" name="Rectangle 2110"/>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750" name="Group 1429"/>
            <p:cNvGrpSpPr>
              <a:grpSpLocks/>
            </p:cNvGrpSpPr>
            <p:nvPr/>
          </p:nvGrpSpPr>
          <p:grpSpPr bwMode="auto">
            <a:xfrm>
              <a:off x="6162245" y="1394996"/>
              <a:ext cx="1114185" cy="751417"/>
              <a:chOff x="517764" y="1384300"/>
              <a:chExt cx="1114185" cy="751417"/>
            </a:xfrm>
          </p:grpSpPr>
          <p:sp>
            <p:nvSpPr>
              <p:cNvPr id="2058" name="Rectangle 2057"/>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780" name="Rectangle 2058"/>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81" name="Rectangle 2059"/>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82" name="Rectangle 2060"/>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83" name="Rectangle 2061"/>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84" name="Rectangle 2062"/>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85" name="Rectangle 2063"/>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86" name="Rectangle 2064"/>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87" name="Rectangle 2065"/>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88" name="Rectangle 2066"/>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89" name="Rectangle 2067"/>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0" name="Rectangle 2068"/>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91" name="Rectangle 2069"/>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92" name="Rectangle 2070"/>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3" name="Rectangle 2071"/>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94" name="Rectangle 2072"/>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95" name="Rectangle 2073"/>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6" name="Rectangle 2074"/>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97" name="Rectangle 2075"/>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98" name="Rectangle 2076"/>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99" name="Rectangle 2077"/>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00" name="Rectangle 2078"/>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01" name="Rectangle 2079"/>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02" name="Rectangle 2080"/>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803" name="Rectangle 2081"/>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804" name="Rectangle 2082"/>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805" name="Rectangle 2083"/>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751" name="Group 1457"/>
            <p:cNvGrpSpPr>
              <a:grpSpLocks/>
            </p:cNvGrpSpPr>
            <p:nvPr/>
          </p:nvGrpSpPr>
          <p:grpSpPr bwMode="auto">
            <a:xfrm>
              <a:off x="7325297" y="1394996"/>
              <a:ext cx="1114185" cy="751417"/>
              <a:chOff x="517764" y="1384300"/>
              <a:chExt cx="1114185" cy="751417"/>
            </a:xfrm>
          </p:grpSpPr>
          <p:sp>
            <p:nvSpPr>
              <p:cNvPr id="2031" name="Rectangle 2030"/>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753" name="Rectangle 2031"/>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54" name="Rectangle 2032"/>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55" name="Rectangle 2033"/>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56" name="Rectangle 2034"/>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57" name="Rectangle 2035"/>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58" name="Rectangle 2036"/>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59" name="Rectangle 2037"/>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0" name="Rectangle 2038"/>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61" name="Rectangle 2039"/>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62" name="Rectangle 2040"/>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3" name="Rectangle 2041"/>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64" name="Rectangle 2042"/>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65" name="Rectangle 2043"/>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6" name="Rectangle 2044"/>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67" name="Rectangle 2045"/>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68" name="Rectangle 2046"/>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69" name="Rectangle 2047"/>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70" name="Rectangle 2048"/>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71" name="Rectangle 2049"/>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72" name="Rectangle 2050"/>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73" name="Rectangle 2051"/>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74" name="Rectangle 2052"/>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75" name="Rectangle 2053"/>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76" name="Rectangle 2054"/>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77" name="Rectangle 2055"/>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78" name="Rectangle 2056"/>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6" name="Group 2113"/>
          <p:cNvGrpSpPr>
            <a:grpSpLocks/>
          </p:cNvGrpSpPr>
          <p:nvPr/>
        </p:nvGrpSpPr>
        <p:grpSpPr bwMode="auto">
          <a:xfrm>
            <a:off x="4733925" y="3962400"/>
            <a:ext cx="3954463" cy="877888"/>
            <a:chOff x="4545730" y="1328822"/>
            <a:chExt cx="3954134" cy="877859"/>
          </a:xfrm>
        </p:grpSpPr>
        <p:sp>
          <p:nvSpPr>
            <p:cNvPr id="2115" name="Rectangle 2114"/>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660" name="Group 1486"/>
            <p:cNvGrpSpPr>
              <a:grpSpLocks/>
            </p:cNvGrpSpPr>
            <p:nvPr/>
          </p:nvGrpSpPr>
          <p:grpSpPr bwMode="auto">
            <a:xfrm>
              <a:off x="4545730" y="1393547"/>
              <a:ext cx="463081" cy="747517"/>
              <a:chOff x="3940698" y="1394549"/>
              <a:chExt cx="463081" cy="747517"/>
            </a:xfrm>
          </p:grpSpPr>
          <p:sp>
            <p:nvSpPr>
              <p:cNvPr id="137745" name="Rectangle 2200"/>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46" name="TextBox 2201"/>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661" name="Group 1428"/>
            <p:cNvGrpSpPr>
              <a:grpSpLocks/>
            </p:cNvGrpSpPr>
            <p:nvPr/>
          </p:nvGrpSpPr>
          <p:grpSpPr bwMode="auto">
            <a:xfrm>
              <a:off x="4993845" y="1389648"/>
              <a:ext cx="1114185" cy="751417"/>
              <a:chOff x="517764" y="1384300"/>
              <a:chExt cx="1114185" cy="751417"/>
            </a:xfrm>
          </p:grpSpPr>
          <p:sp>
            <p:nvSpPr>
              <p:cNvPr id="2174" name="Rectangle 2173"/>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719" name="Rectangle 2174"/>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20" name="Rectangle 2175"/>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721" name="Rectangle 2176"/>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22" name="Rectangle 2177"/>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23" name="Rectangle 2178"/>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24" name="Rectangle 2179"/>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25" name="Rectangle 2180"/>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26" name="Rectangle 2181"/>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27" name="Rectangle 2182"/>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28" name="Rectangle 2183"/>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29" name="Rectangle 2184"/>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0" name="Rectangle 2185"/>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31" name="Rectangle 2186"/>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32" name="Rectangle 2187"/>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3" name="Rectangle 2188"/>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34" name="Rectangle 2189"/>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35" name="Rectangle 2190"/>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6" name="Rectangle 2191"/>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37" name="Rectangle 2192"/>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38" name="Rectangle 2193"/>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39" name="Rectangle 2194"/>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40" name="Rectangle 2195"/>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41" name="Rectangle 2196"/>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42" name="Rectangle 2197"/>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43" name="Rectangle 2198"/>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44" name="Rectangle 2199"/>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662" name="Group 1429"/>
            <p:cNvGrpSpPr>
              <a:grpSpLocks/>
            </p:cNvGrpSpPr>
            <p:nvPr/>
          </p:nvGrpSpPr>
          <p:grpSpPr bwMode="auto">
            <a:xfrm>
              <a:off x="6162245" y="1394996"/>
              <a:ext cx="1114185" cy="751417"/>
              <a:chOff x="517764" y="1384300"/>
              <a:chExt cx="1114185" cy="751417"/>
            </a:xfrm>
          </p:grpSpPr>
          <p:sp>
            <p:nvSpPr>
              <p:cNvPr id="2147" name="Rectangle 2146"/>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92" name="Rectangle 2147"/>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93" name="Rectangle 2148"/>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94" name="Rectangle 2149"/>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95" name="Rectangle 2150"/>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96" name="Rectangle 2151"/>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97" name="Rectangle 2152"/>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98" name="Rectangle 2153"/>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99" name="Rectangle 2154"/>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0" name="Rectangle 2155"/>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01" name="Rectangle 2156"/>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02" name="Rectangle 2157"/>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3" name="Rectangle 2158"/>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04" name="Rectangle 2159"/>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05" name="Rectangle 2160"/>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6" name="Rectangle 2161"/>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07" name="Rectangle 2162"/>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08" name="Rectangle 2163"/>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09" name="Rectangle 2164"/>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10" name="Rectangle 2165"/>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11" name="Rectangle 2166"/>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12" name="Rectangle 2167"/>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13" name="Rectangle 2168"/>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14" name="Rectangle 2169"/>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715" name="Rectangle 2170"/>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716" name="Rectangle 2171"/>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717" name="Rectangle 2172"/>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663" name="Group 1457"/>
            <p:cNvGrpSpPr>
              <a:grpSpLocks/>
            </p:cNvGrpSpPr>
            <p:nvPr/>
          </p:nvGrpSpPr>
          <p:grpSpPr bwMode="auto">
            <a:xfrm>
              <a:off x="7325297" y="1394996"/>
              <a:ext cx="1114185" cy="751417"/>
              <a:chOff x="517764" y="1384300"/>
              <a:chExt cx="1114185" cy="751417"/>
            </a:xfrm>
          </p:grpSpPr>
          <p:sp>
            <p:nvSpPr>
              <p:cNvPr id="2120" name="Rectangle 2119"/>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65" name="Rectangle 2120"/>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66" name="Rectangle 2121"/>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67" name="Rectangle 2122"/>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68" name="Rectangle 2123"/>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69" name="Rectangle 2124"/>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0" name="Rectangle 2125"/>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71" name="Rectangle 2126"/>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72" name="Rectangle 2127"/>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3" name="Rectangle 2128"/>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74" name="Rectangle 2129"/>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75" name="Rectangle 2130"/>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6" name="Rectangle 2131"/>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77" name="Rectangle 2132"/>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78" name="Rectangle 2133"/>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79" name="Rectangle 2134"/>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0" name="Rectangle 2135"/>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81" name="Rectangle 2136"/>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82" name="Rectangle 2137"/>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3" name="Rectangle 2138"/>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84" name="Rectangle 2139"/>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85" name="Rectangle 2140"/>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6" name="Rectangle 2141"/>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87" name="Rectangle 2142"/>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88" name="Rectangle 2143"/>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89" name="Rectangle 2144"/>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90" name="Rectangle 2145"/>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grpSp>
        <p:nvGrpSpPr>
          <p:cNvPr id="137257" name="Group 2202"/>
          <p:cNvGrpSpPr>
            <a:grpSpLocks/>
          </p:cNvGrpSpPr>
          <p:nvPr/>
        </p:nvGrpSpPr>
        <p:grpSpPr bwMode="auto">
          <a:xfrm>
            <a:off x="4733925" y="4841875"/>
            <a:ext cx="3954463" cy="877888"/>
            <a:chOff x="4545730" y="1328822"/>
            <a:chExt cx="3954134" cy="877859"/>
          </a:xfrm>
        </p:grpSpPr>
        <p:sp>
          <p:nvSpPr>
            <p:cNvPr id="2204" name="Rectangle 2203"/>
            <p:cNvSpPr/>
            <p:nvPr/>
          </p:nvSpPr>
          <p:spPr bwMode="auto">
            <a:xfrm>
              <a:off x="4560017" y="1328822"/>
              <a:ext cx="3939847" cy="877859"/>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572" name="Group 1486"/>
            <p:cNvGrpSpPr>
              <a:grpSpLocks/>
            </p:cNvGrpSpPr>
            <p:nvPr/>
          </p:nvGrpSpPr>
          <p:grpSpPr bwMode="auto">
            <a:xfrm>
              <a:off x="4545730" y="1393547"/>
              <a:ext cx="463081" cy="747517"/>
              <a:chOff x="3940698" y="1394549"/>
              <a:chExt cx="463081" cy="747517"/>
            </a:xfrm>
          </p:grpSpPr>
          <p:sp>
            <p:nvSpPr>
              <p:cNvPr id="137657" name="Rectangle 2289"/>
              <p:cNvSpPr>
                <a:spLocks noChangeArrowheads="1"/>
              </p:cNvSpPr>
              <p:nvPr/>
            </p:nvSpPr>
            <p:spPr bwMode="auto">
              <a:xfrm>
                <a:off x="4004141" y="1394549"/>
                <a:ext cx="336195" cy="747517"/>
              </a:xfrm>
              <a:prstGeom prst="rect">
                <a:avLst/>
              </a:prstGeom>
              <a:solidFill>
                <a:srgbClr val="8B9CC3"/>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58" name="TextBox 2290"/>
              <p:cNvSpPr txBox="1">
                <a:spLocks noChangeArrowheads="1"/>
              </p:cNvSpPr>
              <p:nvPr/>
            </p:nvSpPr>
            <p:spPr bwMode="auto">
              <a:xfrm>
                <a:off x="3940698" y="1622113"/>
                <a:ext cx="463081"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latin typeface="Myriad Pro Black" charset="0"/>
                    <a:cs typeface="Myriad Pro Black" charset="0"/>
                  </a:rPr>
                  <a:t>Tex</a:t>
                </a:r>
              </a:p>
            </p:txBody>
          </p:sp>
        </p:grpSp>
        <p:grpSp>
          <p:nvGrpSpPr>
            <p:cNvPr id="137573" name="Group 1428"/>
            <p:cNvGrpSpPr>
              <a:grpSpLocks/>
            </p:cNvGrpSpPr>
            <p:nvPr/>
          </p:nvGrpSpPr>
          <p:grpSpPr bwMode="auto">
            <a:xfrm>
              <a:off x="4993845" y="1389648"/>
              <a:ext cx="1114185" cy="751417"/>
              <a:chOff x="517764" y="1384300"/>
              <a:chExt cx="1114185" cy="751417"/>
            </a:xfrm>
          </p:grpSpPr>
          <p:sp>
            <p:nvSpPr>
              <p:cNvPr id="2263" name="Rectangle 2262"/>
              <p:cNvSpPr/>
              <p:nvPr/>
            </p:nvSpPr>
            <p:spPr bwMode="auto">
              <a:xfrm>
                <a:off x="517287" y="1383797"/>
                <a:ext cx="1114332" cy="752450"/>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31" name="Rectangle 2263"/>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32" name="Rectangle 2264"/>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33" name="Rectangle 2265"/>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34" name="Rectangle 2266"/>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35" name="Rectangle 2267"/>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36" name="Rectangle 2268"/>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37" name="Rectangle 2269"/>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38" name="Rectangle 2270"/>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39" name="Rectangle 2271"/>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0" name="Rectangle 2272"/>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41" name="Rectangle 2273"/>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42" name="Rectangle 2274"/>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3" name="Rectangle 2275"/>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44" name="Rectangle 2276"/>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45" name="Rectangle 2277"/>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6" name="Rectangle 2278"/>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47" name="Rectangle 2279"/>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48" name="Rectangle 2280"/>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49" name="Rectangle 2281"/>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50" name="Rectangle 2282"/>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51" name="Rectangle 2283"/>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52" name="Rectangle 2284"/>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53" name="Rectangle 2285"/>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54" name="Rectangle 2286"/>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55" name="Rectangle 2287"/>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56" name="Rectangle 2288"/>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574" name="Group 1429"/>
            <p:cNvGrpSpPr>
              <a:grpSpLocks/>
            </p:cNvGrpSpPr>
            <p:nvPr/>
          </p:nvGrpSpPr>
          <p:grpSpPr bwMode="auto">
            <a:xfrm>
              <a:off x="6162245" y="1394996"/>
              <a:ext cx="1114185" cy="751417"/>
              <a:chOff x="517764" y="1384300"/>
              <a:chExt cx="1114185" cy="751417"/>
            </a:xfrm>
          </p:grpSpPr>
          <p:sp>
            <p:nvSpPr>
              <p:cNvPr id="2236" name="Rectangle 2235"/>
              <p:cNvSpPr/>
              <p:nvPr/>
            </p:nvSpPr>
            <p:spPr bwMode="auto">
              <a:xfrm>
                <a:off x="51718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604" name="Rectangle 2236"/>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05" name="Rectangle 2237"/>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606" name="Rectangle 2238"/>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07" name="Rectangle 2239"/>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08" name="Rectangle 2240"/>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09" name="Rectangle 2241"/>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0" name="Rectangle 2242"/>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11" name="Rectangle 2243"/>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12" name="Rectangle 2244"/>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3" name="Rectangle 2245"/>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14" name="Rectangle 2246"/>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15" name="Rectangle 2247"/>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6" name="Rectangle 2248"/>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17" name="Rectangle 2249"/>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18" name="Rectangle 2250"/>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19" name="Rectangle 2251"/>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0" name="Rectangle 2252"/>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21" name="Rectangle 2253"/>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22" name="Rectangle 2254"/>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3" name="Rectangle 2255"/>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24" name="Rectangle 2256"/>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25" name="Rectangle 2257"/>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6" name="Rectangle 2258"/>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27" name="Rectangle 2259"/>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28" name="Rectangle 2260"/>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29" name="Rectangle 2261"/>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nvGrpSpPr>
            <p:cNvPr id="137575" name="Group 1457"/>
            <p:cNvGrpSpPr>
              <a:grpSpLocks/>
            </p:cNvGrpSpPr>
            <p:nvPr/>
          </p:nvGrpSpPr>
          <p:grpSpPr bwMode="auto">
            <a:xfrm>
              <a:off x="7325297" y="1394996"/>
              <a:ext cx="1114185" cy="751417"/>
              <a:chOff x="517764" y="1384300"/>
              <a:chExt cx="1114185" cy="751417"/>
            </a:xfrm>
          </p:grpSpPr>
          <p:sp>
            <p:nvSpPr>
              <p:cNvPr id="2209" name="Rectangle 2208"/>
              <p:cNvSpPr/>
              <p:nvPr/>
            </p:nvSpPr>
            <p:spPr bwMode="auto">
              <a:xfrm>
                <a:off x="517679" y="1384799"/>
                <a:ext cx="1114332" cy="750863"/>
              </a:xfrm>
              <a:prstGeom prst="rect">
                <a:avLst/>
              </a:prstGeom>
              <a:solidFill>
                <a:schemeClr val="bg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sp>
            <p:nvSpPr>
              <p:cNvPr id="137577" name="Rectangle 2209"/>
              <p:cNvSpPr>
                <a:spLocks noChangeArrowheads="1"/>
              </p:cNvSpPr>
              <p:nvPr/>
            </p:nvSpPr>
            <p:spPr bwMode="auto">
              <a:xfrm>
                <a:off x="725801" y="1433925"/>
                <a:ext cx="698111" cy="137160"/>
              </a:xfrm>
              <a:prstGeom prst="rect">
                <a:avLst/>
              </a:prstGeom>
              <a:solidFill>
                <a:srgbClr val="DA581C"/>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578" name="Rectangle 2210"/>
              <p:cNvSpPr>
                <a:spLocks noChangeArrowheads="1"/>
              </p:cNvSpPr>
              <p:nvPr/>
            </p:nvSpPr>
            <p:spPr bwMode="auto">
              <a:xfrm>
                <a:off x="567050" y="1950358"/>
                <a:ext cx="1015612" cy="137160"/>
              </a:xfrm>
              <a:prstGeom prst="rect">
                <a:avLst/>
              </a:prstGeom>
              <a:solidFill>
                <a:srgbClr val="AEC3F5"/>
              </a:solidFill>
              <a:ln w="12700">
                <a:solidFill>
                  <a:schemeClr val="tx1"/>
                </a:solidFill>
                <a:round/>
                <a:headEnd/>
                <a:tailEnd/>
              </a:ln>
            </p:spPr>
            <p:txBody>
              <a:bodyPr anchor="ctr" anchorCtr="1"/>
              <a:lstStyle/>
              <a:p>
                <a:pPr algn="ctr" eaLnBrk="0" hangingPunct="0">
                  <a:spcBef>
                    <a:spcPct val="50000"/>
                  </a:spcBef>
                </a:pPr>
                <a:endParaRPr lang="en-US" sz="2400">
                  <a:latin typeface="Trebuchet MS" charset="0"/>
                </a:endParaRPr>
              </a:p>
            </p:txBody>
          </p:sp>
          <p:sp>
            <p:nvSpPr>
              <p:cNvPr id="137579" name="Rectangle 2211"/>
              <p:cNvSpPr>
                <a:spLocks noChangeArrowheads="1"/>
              </p:cNvSpPr>
              <p:nvPr/>
            </p:nvSpPr>
            <p:spPr bwMode="auto">
              <a:xfrm>
                <a:off x="56674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0" name="Rectangle 2212"/>
              <p:cNvSpPr>
                <a:spLocks noChangeArrowheads="1"/>
              </p:cNvSpPr>
              <p:nvPr/>
            </p:nvSpPr>
            <p:spPr bwMode="auto">
              <a:xfrm>
                <a:off x="60178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81" name="Rectangle 2213"/>
              <p:cNvSpPr>
                <a:spLocks noChangeArrowheads="1"/>
              </p:cNvSpPr>
              <p:nvPr/>
            </p:nvSpPr>
            <p:spPr bwMode="auto">
              <a:xfrm>
                <a:off x="69385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82" name="Rectangle 2214"/>
              <p:cNvSpPr>
                <a:spLocks noChangeArrowheads="1"/>
              </p:cNvSpPr>
              <p:nvPr/>
            </p:nvSpPr>
            <p:spPr bwMode="auto">
              <a:xfrm>
                <a:off x="83027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3" name="Rectangle 2215"/>
              <p:cNvSpPr>
                <a:spLocks noChangeArrowheads="1"/>
              </p:cNvSpPr>
              <p:nvPr/>
            </p:nvSpPr>
            <p:spPr bwMode="auto">
              <a:xfrm>
                <a:off x="86530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84" name="Rectangle 2216"/>
              <p:cNvSpPr>
                <a:spLocks noChangeArrowheads="1"/>
              </p:cNvSpPr>
              <p:nvPr/>
            </p:nvSpPr>
            <p:spPr bwMode="auto">
              <a:xfrm>
                <a:off x="95738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85" name="Rectangle 2217"/>
              <p:cNvSpPr>
                <a:spLocks noChangeArrowheads="1"/>
              </p:cNvSpPr>
              <p:nvPr/>
            </p:nvSpPr>
            <p:spPr bwMode="auto">
              <a:xfrm>
                <a:off x="1093797"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6" name="Rectangle 2218"/>
              <p:cNvSpPr>
                <a:spLocks noChangeArrowheads="1"/>
              </p:cNvSpPr>
              <p:nvPr/>
            </p:nvSpPr>
            <p:spPr bwMode="auto">
              <a:xfrm>
                <a:off x="1128832"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87" name="Rectangle 2219"/>
              <p:cNvSpPr>
                <a:spLocks noChangeArrowheads="1"/>
              </p:cNvSpPr>
              <p:nvPr/>
            </p:nvSpPr>
            <p:spPr bwMode="auto">
              <a:xfrm>
                <a:off x="1220907"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88" name="Rectangle 2220"/>
              <p:cNvSpPr>
                <a:spLocks noChangeArrowheads="1"/>
              </p:cNvSpPr>
              <p:nvPr/>
            </p:nvSpPr>
            <p:spPr bwMode="auto">
              <a:xfrm>
                <a:off x="1357322" y="1609166"/>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89" name="Rectangle 2221"/>
              <p:cNvSpPr>
                <a:spLocks noChangeArrowheads="1"/>
              </p:cNvSpPr>
              <p:nvPr/>
            </p:nvSpPr>
            <p:spPr bwMode="auto">
              <a:xfrm>
                <a:off x="1392357" y="1645957"/>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0" name="Rectangle 2222"/>
              <p:cNvSpPr>
                <a:spLocks noChangeArrowheads="1"/>
              </p:cNvSpPr>
              <p:nvPr/>
            </p:nvSpPr>
            <p:spPr bwMode="auto">
              <a:xfrm>
                <a:off x="1484432" y="1645957"/>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91" name="Rectangle 2223"/>
              <p:cNvSpPr>
                <a:spLocks noChangeArrowheads="1"/>
              </p:cNvSpPr>
              <p:nvPr/>
            </p:nvSpPr>
            <p:spPr bwMode="auto">
              <a:xfrm>
                <a:off x="56674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92" name="Rectangle 2224"/>
              <p:cNvSpPr>
                <a:spLocks noChangeArrowheads="1"/>
              </p:cNvSpPr>
              <p:nvPr/>
            </p:nvSpPr>
            <p:spPr bwMode="auto">
              <a:xfrm>
                <a:off x="60178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3" name="Rectangle 2225"/>
              <p:cNvSpPr>
                <a:spLocks noChangeArrowheads="1"/>
              </p:cNvSpPr>
              <p:nvPr/>
            </p:nvSpPr>
            <p:spPr bwMode="auto">
              <a:xfrm>
                <a:off x="69385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94" name="Rectangle 2226"/>
              <p:cNvSpPr>
                <a:spLocks noChangeArrowheads="1"/>
              </p:cNvSpPr>
              <p:nvPr/>
            </p:nvSpPr>
            <p:spPr bwMode="auto">
              <a:xfrm>
                <a:off x="83027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95" name="Rectangle 2227"/>
              <p:cNvSpPr>
                <a:spLocks noChangeArrowheads="1"/>
              </p:cNvSpPr>
              <p:nvPr/>
            </p:nvSpPr>
            <p:spPr bwMode="auto">
              <a:xfrm>
                <a:off x="86530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6" name="Rectangle 2228"/>
              <p:cNvSpPr>
                <a:spLocks noChangeArrowheads="1"/>
              </p:cNvSpPr>
              <p:nvPr/>
            </p:nvSpPr>
            <p:spPr bwMode="auto">
              <a:xfrm>
                <a:off x="95738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597" name="Rectangle 2229"/>
              <p:cNvSpPr>
                <a:spLocks noChangeArrowheads="1"/>
              </p:cNvSpPr>
              <p:nvPr/>
            </p:nvSpPr>
            <p:spPr bwMode="auto">
              <a:xfrm>
                <a:off x="1093797"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598" name="Rectangle 2230"/>
              <p:cNvSpPr>
                <a:spLocks noChangeArrowheads="1"/>
              </p:cNvSpPr>
              <p:nvPr/>
            </p:nvSpPr>
            <p:spPr bwMode="auto">
              <a:xfrm>
                <a:off x="1128832"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599" name="Rectangle 2231"/>
              <p:cNvSpPr>
                <a:spLocks noChangeArrowheads="1"/>
              </p:cNvSpPr>
              <p:nvPr/>
            </p:nvSpPr>
            <p:spPr bwMode="auto">
              <a:xfrm>
                <a:off x="1220907"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sp>
            <p:nvSpPr>
              <p:cNvPr id="137600" name="Rectangle 2232"/>
              <p:cNvSpPr>
                <a:spLocks noChangeArrowheads="1"/>
              </p:cNvSpPr>
              <p:nvPr/>
            </p:nvSpPr>
            <p:spPr bwMode="auto">
              <a:xfrm>
                <a:off x="1357322" y="1777441"/>
                <a:ext cx="225644" cy="137083"/>
              </a:xfrm>
              <a:prstGeom prst="rect">
                <a:avLst/>
              </a:prstGeom>
              <a:solidFill>
                <a:srgbClr val="FFAF16"/>
              </a:solidFill>
              <a:ln w="12700">
                <a:solidFill>
                  <a:schemeClr val="tx1"/>
                </a:solidFill>
                <a:round/>
                <a:headEnd/>
                <a:tailEnd/>
              </a:ln>
            </p:spPr>
            <p:txBody>
              <a:bodyPr anchor="ctr" anchorCtr="1"/>
              <a:lstStyle/>
              <a:p>
                <a:pPr algn="ctr" eaLnBrk="0" hangingPunct="0">
                  <a:spcBef>
                    <a:spcPct val="50000"/>
                  </a:spcBef>
                </a:pPr>
                <a:endParaRPr lang="en-US" sz="1200">
                  <a:latin typeface="Trebuchet MS" charset="0"/>
                </a:endParaRPr>
              </a:p>
            </p:txBody>
          </p:sp>
          <p:sp>
            <p:nvSpPr>
              <p:cNvPr id="137601" name="Rectangle 2233"/>
              <p:cNvSpPr>
                <a:spLocks noChangeArrowheads="1"/>
              </p:cNvSpPr>
              <p:nvPr/>
            </p:nvSpPr>
            <p:spPr bwMode="auto">
              <a:xfrm>
                <a:off x="1392357" y="1814232"/>
                <a:ext cx="63500" cy="63500"/>
              </a:xfrm>
              <a:prstGeom prst="rect">
                <a:avLst/>
              </a:prstGeom>
              <a:solidFill>
                <a:srgbClr val="FFF25C"/>
              </a:solidFill>
              <a:ln w="12700">
                <a:solidFill>
                  <a:schemeClr val="tx1"/>
                </a:solidFill>
                <a:round/>
                <a:headEnd/>
                <a:tailEnd/>
              </a:ln>
            </p:spPr>
            <p:txBody>
              <a:bodyPr anchor="ctr" anchorCtr="1"/>
              <a:lstStyle/>
              <a:p>
                <a:endParaRPr lang="en-US"/>
              </a:p>
            </p:txBody>
          </p:sp>
          <p:sp>
            <p:nvSpPr>
              <p:cNvPr id="137602" name="Rectangle 2234"/>
              <p:cNvSpPr>
                <a:spLocks noChangeArrowheads="1"/>
              </p:cNvSpPr>
              <p:nvPr/>
            </p:nvSpPr>
            <p:spPr bwMode="auto">
              <a:xfrm>
                <a:off x="1484432" y="1814232"/>
                <a:ext cx="63500" cy="63500"/>
              </a:xfrm>
              <a:prstGeom prst="rect">
                <a:avLst/>
              </a:prstGeom>
              <a:solidFill>
                <a:srgbClr val="4292B4"/>
              </a:solidFill>
              <a:ln w="12700">
                <a:solidFill>
                  <a:schemeClr val="tx1"/>
                </a:solidFill>
                <a:round/>
                <a:headEnd/>
                <a:tailEnd/>
              </a:ln>
            </p:spPr>
            <p:txBody>
              <a:bodyPr anchor="ctr" anchorCtr="1"/>
              <a:lstStyle/>
              <a:p>
                <a:endParaRPr lang="en-US"/>
              </a:p>
            </p:txBody>
          </p:sp>
        </p:grpSp>
      </p:grpSp>
      <p:sp>
        <p:nvSpPr>
          <p:cNvPr id="2293" name="Rectangle 2292"/>
          <p:cNvSpPr/>
          <p:nvPr/>
        </p:nvSpPr>
        <p:spPr bwMode="auto">
          <a:xfrm>
            <a:off x="274638" y="1230313"/>
            <a:ext cx="8594725" cy="5233987"/>
          </a:xfrm>
          <a:prstGeom prst="rect">
            <a:avLst/>
          </a:prstGeom>
          <a:noFill/>
          <a:ln w="12700" cap="flat" cmpd="sng" algn="ctr">
            <a:solidFill>
              <a:schemeClr val="bg2">
                <a:lumMod val="60000"/>
                <a:lumOff val="40000"/>
              </a:schemeClr>
            </a:solidFill>
            <a:prstDash val="solid"/>
            <a:round/>
            <a:headEnd type="none" w="med" len="med"/>
            <a:tailEnd type="none" w="med" len="med"/>
          </a:ln>
          <a:effectLst/>
        </p:spPr>
        <p:txBody>
          <a:bodyPr anchor="ctr" anchorCtr="1"/>
          <a:lstStyle/>
          <a:p>
            <a:pPr algn="ctr" eaLnBrk="0" hangingPunct="0">
              <a:spcBef>
                <a:spcPct val="50000"/>
              </a:spcBef>
              <a:defRPr/>
            </a:pPr>
            <a:endParaRPr lang="en-US" sz="2400">
              <a:latin typeface="Trebuchet MS" charset="0"/>
              <a:ea typeface="Arial" pitchFamily="-107" charset="0"/>
              <a:cs typeface="Arial" pitchFamily="-107" charset="0"/>
            </a:endParaRPr>
          </a:p>
        </p:txBody>
      </p:sp>
      <p:grpSp>
        <p:nvGrpSpPr>
          <p:cNvPr id="137259" name="Group 924"/>
          <p:cNvGrpSpPr>
            <a:grpSpLocks/>
          </p:cNvGrpSpPr>
          <p:nvPr/>
        </p:nvGrpSpPr>
        <p:grpSpPr bwMode="auto">
          <a:xfrm>
            <a:off x="657225" y="1838325"/>
            <a:ext cx="825500" cy="276225"/>
            <a:chOff x="656433" y="1838325"/>
            <a:chExt cx="826293" cy="276999"/>
          </a:xfrm>
        </p:grpSpPr>
        <p:cxnSp>
          <p:nvCxnSpPr>
            <p:cNvPr id="137562" name="Straight Connector 899"/>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3" name="Straight Connector 906"/>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4" name="Straight Connector 907"/>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5" name="Straight Connector 908"/>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6" name="Straight Connector 909"/>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7" name="Straight Connector 910"/>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8" name="Straight Connector 91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9" name="Straight Connector 912"/>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70" name="TextBox 91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60" name="Group 925"/>
          <p:cNvGrpSpPr>
            <a:grpSpLocks/>
          </p:cNvGrpSpPr>
          <p:nvPr/>
        </p:nvGrpSpPr>
        <p:grpSpPr bwMode="auto">
          <a:xfrm>
            <a:off x="1828800" y="1843088"/>
            <a:ext cx="827088" cy="276225"/>
            <a:chOff x="656433" y="1838325"/>
            <a:chExt cx="826293" cy="276999"/>
          </a:xfrm>
        </p:grpSpPr>
        <p:cxnSp>
          <p:nvCxnSpPr>
            <p:cNvPr id="137553" name="Straight Connector 92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4" name="Straight Connector 92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5" name="Straight Connector 92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6" name="Straight Connector 92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7" name="Straight Connector 93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8" name="Straight Connector 93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9" name="Straight Connector 93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60" name="Straight Connector 93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61" name="TextBox 93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61" name="Group 935"/>
          <p:cNvGrpSpPr>
            <a:grpSpLocks/>
          </p:cNvGrpSpPr>
          <p:nvPr/>
        </p:nvGrpSpPr>
        <p:grpSpPr bwMode="auto">
          <a:xfrm>
            <a:off x="2989263" y="1843088"/>
            <a:ext cx="825500" cy="276225"/>
            <a:chOff x="656433" y="1838325"/>
            <a:chExt cx="826293" cy="276999"/>
          </a:xfrm>
        </p:grpSpPr>
        <p:cxnSp>
          <p:nvCxnSpPr>
            <p:cNvPr id="137544" name="Straight Connector 93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5" name="Straight Connector 93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6" name="Straight Connector 93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7" name="Straight Connector 93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8" name="Straight Connector 94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9" name="Straight Connector 94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0" name="Straight Connector 94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51" name="Straight Connector 94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52" name="TextBox 94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62" name="Group 985"/>
          <p:cNvGrpSpPr>
            <a:grpSpLocks/>
          </p:cNvGrpSpPr>
          <p:nvPr/>
        </p:nvGrpSpPr>
        <p:grpSpPr bwMode="auto">
          <a:xfrm>
            <a:off x="657225" y="2706688"/>
            <a:ext cx="3157538" cy="284162"/>
            <a:chOff x="656433" y="2706158"/>
            <a:chExt cx="3158860" cy="285466"/>
          </a:xfrm>
        </p:grpSpPr>
        <p:grpSp>
          <p:nvGrpSpPr>
            <p:cNvPr id="137514" name="Group 945"/>
            <p:cNvGrpSpPr>
              <a:grpSpLocks/>
            </p:cNvGrpSpPr>
            <p:nvPr/>
          </p:nvGrpSpPr>
          <p:grpSpPr bwMode="auto">
            <a:xfrm>
              <a:off x="2989000" y="2714624"/>
              <a:ext cx="826293" cy="276999"/>
              <a:chOff x="656433" y="1838325"/>
              <a:chExt cx="826293" cy="276999"/>
            </a:xfrm>
          </p:grpSpPr>
          <p:cxnSp>
            <p:nvCxnSpPr>
              <p:cNvPr id="137535" name="Straight Connector 94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6" name="Straight Connector 94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7" name="Straight Connector 94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8" name="Straight Connector 94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9" name="Straight Connector 95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0" name="Straight Connector 95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1" name="Straight Connector 95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42" name="Straight Connector 95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43" name="TextBox 95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515" name="Group 955"/>
            <p:cNvGrpSpPr>
              <a:grpSpLocks/>
            </p:cNvGrpSpPr>
            <p:nvPr/>
          </p:nvGrpSpPr>
          <p:grpSpPr bwMode="auto">
            <a:xfrm>
              <a:off x="1829066" y="2714625"/>
              <a:ext cx="826293" cy="276999"/>
              <a:chOff x="656433" y="1838325"/>
              <a:chExt cx="826293" cy="276999"/>
            </a:xfrm>
          </p:grpSpPr>
          <p:cxnSp>
            <p:nvCxnSpPr>
              <p:cNvPr id="137526" name="Straight Connector 95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7" name="Straight Connector 95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8" name="Straight Connector 95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9" name="Straight Connector 95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0" name="Straight Connector 96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1" name="Straight Connector 96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2" name="Straight Connector 96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33" name="Straight Connector 96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34" name="TextBox 96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516" name="Group 965"/>
            <p:cNvGrpSpPr>
              <a:grpSpLocks/>
            </p:cNvGrpSpPr>
            <p:nvPr/>
          </p:nvGrpSpPr>
          <p:grpSpPr bwMode="auto">
            <a:xfrm>
              <a:off x="656433" y="2706158"/>
              <a:ext cx="826293" cy="276999"/>
              <a:chOff x="656433" y="1838325"/>
              <a:chExt cx="826293" cy="276999"/>
            </a:xfrm>
          </p:grpSpPr>
          <p:cxnSp>
            <p:nvCxnSpPr>
              <p:cNvPr id="137517" name="Straight Connector 96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8" name="Straight Connector 96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9" name="Straight Connector 96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0" name="Straight Connector 96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1" name="Straight Connector 97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2" name="Straight Connector 97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3" name="Straight Connector 97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24" name="Straight Connector 97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25" name="TextBox 97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3" name="Group 986"/>
          <p:cNvGrpSpPr>
            <a:grpSpLocks/>
          </p:cNvGrpSpPr>
          <p:nvPr/>
        </p:nvGrpSpPr>
        <p:grpSpPr bwMode="auto">
          <a:xfrm>
            <a:off x="657225" y="3582988"/>
            <a:ext cx="3157538" cy="284162"/>
            <a:chOff x="656433" y="2706158"/>
            <a:chExt cx="3158860" cy="285466"/>
          </a:xfrm>
        </p:grpSpPr>
        <p:grpSp>
          <p:nvGrpSpPr>
            <p:cNvPr id="137484" name="Group 945"/>
            <p:cNvGrpSpPr>
              <a:grpSpLocks/>
            </p:cNvGrpSpPr>
            <p:nvPr/>
          </p:nvGrpSpPr>
          <p:grpSpPr bwMode="auto">
            <a:xfrm>
              <a:off x="2989000" y="2714624"/>
              <a:ext cx="826293" cy="276999"/>
              <a:chOff x="656433" y="1838325"/>
              <a:chExt cx="826293" cy="276999"/>
            </a:xfrm>
          </p:grpSpPr>
          <p:cxnSp>
            <p:nvCxnSpPr>
              <p:cNvPr id="137505" name="Straight Connector 1008"/>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6" name="Straight Connector 1009"/>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7" name="Straight Connector 1010"/>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8" name="Straight Connector 1011"/>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9" name="Straight Connector 1012"/>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0" name="Straight Connector 1013"/>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1" name="Straight Connector 1014"/>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12" name="Straight Connector 1015"/>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13" name="TextBox 1016"/>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85" name="Group 955"/>
            <p:cNvGrpSpPr>
              <a:grpSpLocks/>
            </p:cNvGrpSpPr>
            <p:nvPr/>
          </p:nvGrpSpPr>
          <p:grpSpPr bwMode="auto">
            <a:xfrm>
              <a:off x="1829066" y="2714625"/>
              <a:ext cx="826293" cy="276999"/>
              <a:chOff x="656433" y="1838325"/>
              <a:chExt cx="826293" cy="276999"/>
            </a:xfrm>
          </p:grpSpPr>
          <p:cxnSp>
            <p:nvCxnSpPr>
              <p:cNvPr id="137496" name="Straight Connector 999"/>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7" name="Straight Connector 1000"/>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8" name="Straight Connector 1001"/>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9" name="Straight Connector 1002"/>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0" name="Straight Connector 1003"/>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1" name="Straight Connector 1004"/>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2" name="Straight Connector 1005"/>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503" name="Straight Connector 1006"/>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504" name="TextBox 1007"/>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86" name="Group 965"/>
            <p:cNvGrpSpPr>
              <a:grpSpLocks/>
            </p:cNvGrpSpPr>
            <p:nvPr/>
          </p:nvGrpSpPr>
          <p:grpSpPr bwMode="auto">
            <a:xfrm>
              <a:off x="656433" y="2706158"/>
              <a:ext cx="826293" cy="276999"/>
              <a:chOff x="656433" y="1838325"/>
              <a:chExt cx="826293" cy="276999"/>
            </a:xfrm>
          </p:grpSpPr>
          <p:cxnSp>
            <p:nvCxnSpPr>
              <p:cNvPr id="137487" name="Straight Connector 990"/>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8" name="Straight Connector 991"/>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9" name="Straight Connector 992"/>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0" name="Straight Connector 99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1" name="Straight Connector 994"/>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2" name="Straight Connector 995"/>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3" name="Straight Connector 996"/>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94" name="Straight Connector 997"/>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95" name="TextBox 998"/>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4" name="Group 1017"/>
          <p:cNvGrpSpPr>
            <a:grpSpLocks/>
          </p:cNvGrpSpPr>
          <p:nvPr/>
        </p:nvGrpSpPr>
        <p:grpSpPr bwMode="auto">
          <a:xfrm>
            <a:off x="657225" y="4452938"/>
            <a:ext cx="3157538" cy="284162"/>
            <a:chOff x="656433" y="2706158"/>
            <a:chExt cx="3158860" cy="285466"/>
          </a:xfrm>
        </p:grpSpPr>
        <p:grpSp>
          <p:nvGrpSpPr>
            <p:cNvPr id="137454" name="Group 945"/>
            <p:cNvGrpSpPr>
              <a:grpSpLocks/>
            </p:cNvGrpSpPr>
            <p:nvPr/>
          </p:nvGrpSpPr>
          <p:grpSpPr bwMode="auto">
            <a:xfrm>
              <a:off x="2989000" y="2714624"/>
              <a:ext cx="826293" cy="276999"/>
              <a:chOff x="656433" y="1838325"/>
              <a:chExt cx="826293" cy="276999"/>
            </a:xfrm>
          </p:grpSpPr>
          <p:cxnSp>
            <p:nvCxnSpPr>
              <p:cNvPr id="137475" name="Straight Connector 1039"/>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6" name="Straight Connector 1040"/>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7" name="Straight Connector 1041"/>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8" name="Straight Connector 1042"/>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9" name="Straight Connector 1043"/>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0" name="Straight Connector 1044"/>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1" name="Straight Connector 1045"/>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82" name="Straight Connector 1046"/>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83" name="TextBox 1047"/>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55" name="Group 955"/>
            <p:cNvGrpSpPr>
              <a:grpSpLocks/>
            </p:cNvGrpSpPr>
            <p:nvPr/>
          </p:nvGrpSpPr>
          <p:grpSpPr bwMode="auto">
            <a:xfrm>
              <a:off x="1829066" y="2714625"/>
              <a:ext cx="826293" cy="276999"/>
              <a:chOff x="656433" y="1838325"/>
              <a:chExt cx="826293" cy="276999"/>
            </a:xfrm>
          </p:grpSpPr>
          <p:cxnSp>
            <p:nvCxnSpPr>
              <p:cNvPr id="137466" name="Straight Connector 1030"/>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7" name="Straight Connector 1031"/>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8" name="Straight Connector 1032"/>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9" name="Straight Connector 103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0" name="Straight Connector 1034"/>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1" name="Straight Connector 1035"/>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2" name="Straight Connector 1036"/>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73" name="Straight Connector 1037"/>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74" name="TextBox 1038"/>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56" name="Group 965"/>
            <p:cNvGrpSpPr>
              <a:grpSpLocks/>
            </p:cNvGrpSpPr>
            <p:nvPr/>
          </p:nvGrpSpPr>
          <p:grpSpPr bwMode="auto">
            <a:xfrm>
              <a:off x="656433" y="2706158"/>
              <a:ext cx="826293" cy="276999"/>
              <a:chOff x="656433" y="1838325"/>
              <a:chExt cx="826293" cy="276999"/>
            </a:xfrm>
          </p:grpSpPr>
          <p:cxnSp>
            <p:nvCxnSpPr>
              <p:cNvPr id="137457" name="Straight Connector 1021"/>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8" name="Straight Connector 1022"/>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9" name="Straight Connector 1023"/>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0" name="Straight Connector 1024"/>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1" name="Straight Connector 1025"/>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2" name="Straight Connector 1026"/>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3" name="Straight Connector 1027"/>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64" name="Straight Connector 1028"/>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65" name="TextBox 1029"/>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5" name="Group 1048"/>
          <p:cNvGrpSpPr>
            <a:grpSpLocks/>
          </p:cNvGrpSpPr>
          <p:nvPr/>
        </p:nvGrpSpPr>
        <p:grpSpPr bwMode="auto">
          <a:xfrm>
            <a:off x="657225" y="5322888"/>
            <a:ext cx="3157538" cy="284162"/>
            <a:chOff x="656433" y="2706158"/>
            <a:chExt cx="3158860" cy="285466"/>
          </a:xfrm>
        </p:grpSpPr>
        <p:grpSp>
          <p:nvGrpSpPr>
            <p:cNvPr id="137424" name="Group 945"/>
            <p:cNvGrpSpPr>
              <a:grpSpLocks/>
            </p:cNvGrpSpPr>
            <p:nvPr/>
          </p:nvGrpSpPr>
          <p:grpSpPr bwMode="auto">
            <a:xfrm>
              <a:off x="2989000" y="2714624"/>
              <a:ext cx="826293" cy="276999"/>
              <a:chOff x="656433" y="1838325"/>
              <a:chExt cx="826293" cy="276999"/>
            </a:xfrm>
          </p:grpSpPr>
          <p:cxnSp>
            <p:nvCxnSpPr>
              <p:cNvPr id="137445" name="Straight Connector 1070"/>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6" name="Straight Connector 1071"/>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7" name="Straight Connector 1072"/>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8" name="Straight Connector 107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9" name="Straight Connector 1074"/>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0" name="Straight Connector 1075"/>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1" name="Straight Connector 1076"/>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52" name="Straight Connector 1077"/>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53" name="TextBox 1078"/>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25" name="Group 955"/>
            <p:cNvGrpSpPr>
              <a:grpSpLocks/>
            </p:cNvGrpSpPr>
            <p:nvPr/>
          </p:nvGrpSpPr>
          <p:grpSpPr bwMode="auto">
            <a:xfrm>
              <a:off x="1829066" y="2714625"/>
              <a:ext cx="826293" cy="276999"/>
              <a:chOff x="656433" y="1838325"/>
              <a:chExt cx="826293" cy="276999"/>
            </a:xfrm>
          </p:grpSpPr>
          <p:cxnSp>
            <p:nvCxnSpPr>
              <p:cNvPr id="137436" name="Straight Connector 1061"/>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7" name="Straight Connector 1062"/>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8" name="Straight Connector 1063"/>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9" name="Straight Connector 1064"/>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0" name="Straight Connector 1065"/>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1" name="Straight Connector 1066"/>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2" name="Straight Connector 1067"/>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43" name="Straight Connector 1068"/>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44" name="TextBox 1069"/>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426" name="Group 965"/>
            <p:cNvGrpSpPr>
              <a:grpSpLocks/>
            </p:cNvGrpSpPr>
            <p:nvPr/>
          </p:nvGrpSpPr>
          <p:grpSpPr bwMode="auto">
            <a:xfrm>
              <a:off x="656433" y="2706158"/>
              <a:ext cx="826293" cy="276999"/>
              <a:chOff x="656433" y="1838325"/>
              <a:chExt cx="826293" cy="276999"/>
            </a:xfrm>
          </p:grpSpPr>
          <p:cxnSp>
            <p:nvCxnSpPr>
              <p:cNvPr id="137427" name="Straight Connector 1052"/>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8" name="Straight Connector 1053"/>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9" name="Straight Connector 1054"/>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0" name="Straight Connector 1055"/>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1" name="Straight Connector 105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2" name="Straight Connector 1057"/>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3" name="Straight Connector 1058"/>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34" name="Straight Connector 1059"/>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35" name="TextBox 1060"/>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6" name="Group 1079"/>
          <p:cNvGrpSpPr>
            <a:grpSpLocks/>
          </p:cNvGrpSpPr>
          <p:nvPr/>
        </p:nvGrpSpPr>
        <p:grpSpPr bwMode="auto">
          <a:xfrm>
            <a:off x="5330825" y="1836738"/>
            <a:ext cx="3157538" cy="284162"/>
            <a:chOff x="656433" y="2706158"/>
            <a:chExt cx="3158860" cy="285466"/>
          </a:xfrm>
        </p:grpSpPr>
        <p:grpSp>
          <p:nvGrpSpPr>
            <p:cNvPr id="137394" name="Group 945"/>
            <p:cNvGrpSpPr>
              <a:grpSpLocks/>
            </p:cNvGrpSpPr>
            <p:nvPr/>
          </p:nvGrpSpPr>
          <p:grpSpPr bwMode="auto">
            <a:xfrm>
              <a:off x="2989000" y="2714624"/>
              <a:ext cx="826293" cy="276999"/>
              <a:chOff x="656433" y="1838325"/>
              <a:chExt cx="826293" cy="276999"/>
            </a:xfrm>
          </p:grpSpPr>
          <p:cxnSp>
            <p:nvCxnSpPr>
              <p:cNvPr id="137415" name="Straight Connector 1101"/>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6" name="Straight Connector 1102"/>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7" name="Straight Connector 1103"/>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8" name="Straight Connector 1104"/>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9" name="Straight Connector 1105"/>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0" name="Straight Connector 1106"/>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1" name="Straight Connector 1107"/>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22" name="Straight Connector 1108"/>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23" name="TextBox 1109"/>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95" name="Group 955"/>
            <p:cNvGrpSpPr>
              <a:grpSpLocks/>
            </p:cNvGrpSpPr>
            <p:nvPr/>
          </p:nvGrpSpPr>
          <p:grpSpPr bwMode="auto">
            <a:xfrm>
              <a:off x="1829066" y="2714625"/>
              <a:ext cx="826293" cy="276999"/>
              <a:chOff x="656433" y="1838325"/>
              <a:chExt cx="826293" cy="276999"/>
            </a:xfrm>
          </p:grpSpPr>
          <p:cxnSp>
            <p:nvCxnSpPr>
              <p:cNvPr id="137406" name="Straight Connector 1092"/>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7" name="Straight Connector 1093"/>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8" name="Straight Connector 1094"/>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9" name="Straight Connector 1095"/>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0" name="Straight Connector 109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1" name="Straight Connector 1097"/>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2" name="Straight Connector 1098"/>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13" name="Straight Connector 1099"/>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14" name="TextBox 1100"/>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96" name="Group 965"/>
            <p:cNvGrpSpPr>
              <a:grpSpLocks/>
            </p:cNvGrpSpPr>
            <p:nvPr/>
          </p:nvGrpSpPr>
          <p:grpSpPr bwMode="auto">
            <a:xfrm>
              <a:off x="656433" y="2706158"/>
              <a:ext cx="826293" cy="276999"/>
              <a:chOff x="656433" y="1838325"/>
              <a:chExt cx="826293" cy="276999"/>
            </a:xfrm>
          </p:grpSpPr>
          <p:cxnSp>
            <p:nvCxnSpPr>
              <p:cNvPr id="137397" name="Straight Connector 1083"/>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8" name="Straight Connector 1084"/>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9" name="Straight Connector 1085"/>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0" name="Straight Connector 1086"/>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1" name="Straight Connector 1087"/>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2" name="Straight Connector 1088"/>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3" name="Straight Connector 1089"/>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404" name="Straight Connector 1090"/>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405" name="TextBox 1091"/>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7" name="Group 1110"/>
          <p:cNvGrpSpPr>
            <a:grpSpLocks/>
          </p:cNvGrpSpPr>
          <p:nvPr/>
        </p:nvGrpSpPr>
        <p:grpSpPr bwMode="auto">
          <a:xfrm>
            <a:off x="5330825" y="2719388"/>
            <a:ext cx="3157538" cy="284162"/>
            <a:chOff x="656433" y="2706158"/>
            <a:chExt cx="3158860" cy="285466"/>
          </a:xfrm>
        </p:grpSpPr>
        <p:grpSp>
          <p:nvGrpSpPr>
            <p:cNvPr id="137364" name="Group 945"/>
            <p:cNvGrpSpPr>
              <a:grpSpLocks/>
            </p:cNvGrpSpPr>
            <p:nvPr/>
          </p:nvGrpSpPr>
          <p:grpSpPr bwMode="auto">
            <a:xfrm>
              <a:off x="2989000" y="2714624"/>
              <a:ext cx="826293" cy="276999"/>
              <a:chOff x="656433" y="1838325"/>
              <a:chExt cx="826293" cy="276999"/>
            </a:xfrm>
          </p:grpSpPr>
          <p:cxnSp>
            <p:nvCxnSpPr>
              <p:cNvPr id="137385" name="Straight Connector 1132"/>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6" name="Straight Connector 1133"/>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7" name="Straight Connector 1134"/>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8" name="Straight Connector 1135"/>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9" name="Straight Connector 113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0" name="Straight Connector 1137"/>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1" name="Straight Connector 1138"/>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92" name="Straight Connector 1139"/>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93" name="TextBox 1140"/>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65" name="Group 955"/>
            <p:cNvGrpSpPr>
              <a:grpSpLocks/>
            </p:cNvGrpSpPr>
            <p:nvPr/>
          </p:nvGrpSpPr>
          <p:grpSpPr bwMode="auto">
            <a:xfrm>
              <a:off x="1829066" y="2714625"/>
              <a:ext cx="826293" cy="276999"/>
              <a:chOff x="656433" y="1838325"/>
              <a:chExt cx="826293" cy="276999"/>
            </a:xfrm>
          </p:grpSpPr>
          <p:cxnSp>
            <p:nvCxnSpPr>
              <p:cNvPr id="137376" name="Straight Connector 1123"/>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7" name="Straight Connector 1124"/>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8" name="Straight Connector 1125"/>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9" name="Straight Connector 1126"/>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0" name="Straight Connector 1127"/>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1" name="Straight Connector 1128"/>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2" name="Straight Connector 1129"/>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83" name="Straight Connector 1130"/>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84" name="TextBox 1131"/>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66" name="Group 965"/>
            <p:cNvGrpSpPr>
              <a:grpSpLocks/>
            </p:cNvGrpSpPr>
            <p:nvPr/>
          </p:nvGrpSpPr>
          <p:grpSpPr bwMode="auto">
            <a:xfrm>
              <a:off x="656433" y="2706158"/>
              <a:ext cx="826293" cy="276999"/>
              <a:chOff x="656433" y="1838325"/>
              <a:chExt cx="826293" cy="276999"/>
            </a:xfrm>
          </p:grpSpPr>
          <p:cxnSp>
            <p:nvCxnSpPr>
              <p:cNvPr id="137367" name="Straight Connector 1114"/>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8" name="Straight Connector 1115"/>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9" name="Straight Connector 1116"/>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0" name="Straight Connector 1117"/>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1" name="Straight Connector 1118"/>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2" name="Straight Connector 1119"/>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3" name="Straight Connector 1120"/>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74" name="Straight Connector 1121"/>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75" name="TextBox 1122"/>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8" name="Group 1141"/>
          <p:cNvGrpSpPr>
            <a:grpSpLocks/>
          </p:cNvGrpSpPr>
          <p:nvPr/>
        </p:nvGrpSpPr>
        <p:grpSpPr bwMode="auto">
          <a:xfrm>
            <a:off x="5330825" y="3595688"/>
            <a:ext cx="3157538" cy="284162"/>
            <a:chOff x="656433" y="2706158"/>
            <a:chExt cx="3158860" cy="285466"/>
          </a:xfrm>
        </p:grpSpPr>
        <p:grpSp>
          <p:nvGrpSpPr>
            <p:cNvPr id="137334" name="Group 945"/>
            <p:cNvGrpSpPr>
              <a:grpSpLocks/>
            </p:cNvGrpSpPr>
            <p:nvPr/>
          </p:nvGrpSpPr>
          <p:grpSpPr bwMode="auto">
            <a:xfrm>
              <a:off x="2989000" y="2714624"/>
              <a:ext cx="826293" cy="276999"/>
              <a:chOff x="656433" y="1838325"/>
              <a:chExt cx="826293" cy="276999"/>
            </a:xfrm>
          </p:grpSpPr>
          <p:cxnSp>
            <p:nvCxnSpPr>
              <p:cNvPr id="137355" name="Straight Connector 116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6" name="Straight Connector 1168"/>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7" name="Straight Connector 1171"/>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8" name="Straight Connector 1173"/>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9" name="Straight Connector 1176"/>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0" name="Straight Connector 1178"/>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1" name="Straight Connector 118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62" name="Straight Connector 118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63" name="TextBox 1186"/>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35" name="Group 955"/>
            <p:cNvGrpSpPr>
              <a:grpSpLocks/>
            </p:cNvGrpSpPr>
            <p:nvPr/>
          </p:nvGrpSpPr>
          <p:grpSpPr bwMode="auto">
            <a:xfrm>
              <a:off x="1829066" y="2714625"/>
              <a:ext cx="826293" cy="276999"/>
              <a:chOff x="656433" y="1838325"/>
              <a:chExt cx="826293" cy="276999"/>
            </a:xfrm>
          </p:grpSpPr>
          <p:cxnSp>
            <p:nvCxnSpPr>
              <p:cNvPr id="137346" name="Straight Connector 1154"/>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7" name="Straight Connector 1155"/>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8" name="Straight Connector 1156"/>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9" name="Straight Connector 1157"/>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0" name="Straight Connector 1158"/>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1" name="Straight Connector 1159"/>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2" name="Straight Connector 1160"/>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53" name="Straight Connector 1161"/>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54" name="TextBox 116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36" name="Group 965"/>
            <p:cNvGrpSpPr>
              <a:grpSpLocks/>
            </p:cNvGrpSpPr>
            <p:nvPr/>
          </p:nvGrpSpPr>
          <p:grpSpPr bwMode="auto">
            <a:xfrm>
              <a:off x="656433" y="2706158"/>
              <a:ext cx="826293" cy="276999"/>
              <a:chOff x="656433" y="1838325"/>
              <a:chExt cx="826293" cy="276999"/>
            </a:xfrm>
          </p:grpSpPr>
          <p:cxnSp>
            <p:nvCxnSpPr>
              <p:cNvPr id="137337" name="Straight Connector 1145"/>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8" name="Straight Connector 1146"/>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9" name="Straight Connector 1147"/>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0" name="Straight Connector 1148"/>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1" name="Straight Connector 1149"/>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2" name="Straight Connector 1150"/>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3" name="Straight Connector 115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44" name="Straight Connector 1152"/>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45" name="TextBox 115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69" name="Group 1188"/>
          <p:cNvGrpSpPr>
            <a:grpSpLocks/>
          </p:cNvGrpSpPr>
          <p:nvPr/>
        </p:nvGrpSpPr>
        <p:grpSpPr bwMode="auto">
          <a:xfrm>
            <a:off x="5324475" y="4478338"/>
            <a:ext cx="3157538" cy="284162"/>
            <a:chOff x="656433" y="2706158"/>
            <a:chExt cx="3158860" cy="285466"/>
          </a:xfrm>
        </p:grpSpPr>
        <p:grpSp>
          <p:nvGrpSpPr>
            <p:cNvPr id="137304" name="Group 945"/>
            <p:cNvGrpSpPr>
              <a:grpSpLocks/>
            </p:cNvGrpSpPr>
            <p:nvPr/>
          </p:nvGrpSpPr>
          <p:grpSpPr bwMode="auto">
            <a:xfrm>
              <a:off x="2989000" y="2714624"/>
              <a:ext cx="826293" cy="276999"/>
              <a:chOff x="656433" y="1838325"/>
              <a:chExt cx="826293" cy="276999"/>
            </a:xfrm>
          </p:grpSpPr>
          <p:cxnSp>
            <p:nvCxnSpPr>
              <p:cNvPr id="137325" name="Straight Connector 1215"/>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6" name="Straight Connector 1216"/>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7" name="Straight Connector 1217"/>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8" name="Straight Connector 1218"/>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9" name="Straight Connector 1219"/>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0" name="Straight Connector 1220"/>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1" name="Straight Connector 1221"/>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32" name="Straight Connector 1222"/>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33" name="TextBox 1223"/>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05" name="Group 955"/>
            <p:cNvGrpSpPr>
              <a:grpSpLocks/>
            </p:cNvGrpSpPr>
            <p:nvPr/>
          </p:nvGrpSpPr>
          <p:grpSpPr bwMode="auto">
            <a:xfrm>
              <a:off x="1829066" y="2714625"/>
              <a:ext cx="826293" cy="276999"/>
              <a:chOff x="656433" y="1838325"/>
              <a:chExt cx="826293" cy="276999"/>
            </a:xfrm>
          </p:grpSpPr>
          <p:cxnSp>
            <p:nvCxnSpPr>
              <p:cNvPr id="137316" name="Straight Connector 120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7" name="Straight Connector 120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8" name="Straight Connector 120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9" name="Straight Connector 120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0" name="Straight Connector 121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1" name="Straight Connector 121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2" name="Straight Connector 121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23" name="Straight Connector 121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24" name="TextBox 121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306" name="Group 965"/>
            <p:cNvGrpSpPr>
              <a:grpSpLocks/>
            </p:cNvGrpSpPr>
            <p:nvPr/>
          </p:nvGrpSpPr>
          <p:grpSpPr bwMode="auto">
            <a:xfrm>
              <a:off x="656433" y="2706158"/>
              <a:ext cx="826293" cy="276999"/>
              <a:chOff x="656433" y="1838325"/>
              <a:chExt cx="826293" cy="276999"/>
            </a:xfrm>
          </p:grpSpPr>
          <p:cxnSp>
            <p:nvCxnSpPr>
              <p:cNvPr id="137307" name="Straight Connector 1197"/>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8" name="Straight Connector 1198"/>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9" name="Straight Connector 1199"/>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0" name="Straight Connector 1200"/>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1" name="Straight Connector 1201"/>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2" name="Straight Connector 1202"/>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3" name="Straight Connector 1203"/>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14" name="Straight Connector 1204"/>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15" name="TextBox 1205"/>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grpSp>
        <p:nvGrpSpPr>
          <p:cNvPr id="137270" name="Group 1224"/>
          <p:cNvGrpSpPr>
            <a:grpSpLocks/>
          </p:cNvGrpSpPr>
          <p:nvPr/>
        </p:nvGrpSpPr>
        <p:grpSpPr bwMode="auto">
          <a:xfrm>
            <a:off x="5324475" y="5354638"/>
            <a:ext cx="3157538" cy="284162"/>
            <a:chOff x="656433" y="2706158"/>
            <a:chExt cx="3158860" cy="285466"/>
          </a:xfrm>
        </p:grpSpPr>
        <p:grpSp>
          <p:nvGrpSpPr>
            <p:cNvPr id="137274" name="Group 945"/>
            <p:cNvGrpSpPr>
              <a:grpSpLocks/>
            </p:cNvGrpSpPr>
            <p:nvPr/>
          </p:nvGrpSpPr>
          <p:grpSpPr bwMode="auto">
            <a:xfrm>
              <a:off x="2989000" y="2714624"/>
              <a:ext cx="826293" cy="276999"/>
              <a:chOff x="656433" y="1838325"/>
              <a:chExt cx="826293" cy="276999"/>
            </a:xfrm>
          </p:grpSpPr>
          <p:cxnSp>
            <p:nvCxnSpPr>
              <p:cNvPr id="137295" name="Straight Connector 1246"/>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6" name="Straight Connector 1247"/>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7" name="Straight Connector 1248"/>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8" name="Straight Connector 1249"/>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9" name="Straight Connector 1250"/>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0" name="Straight Connector 1251"/>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1" name="Straight Connector 1252"/>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302" name="Straight Connector 1253"/>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303" name="TextBox 1254"/>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75" name="Group 955"/>
            <p:cNvGrpSpPr>
              <a:grpSpLocks/>
            </p:cNvGrpSpPr>
            <p:nvPr/>
          </p:nvGrpSpPr>
          <p:grpSpPr bwMode="auto">
            <a:xfrm>
              <a:off x="1829066" y="2714625"/>
              <a:ext cx="826293" cy="276999"/>
              <a:chOff x="656433" y="1838325"/>
              <a:chExt cx="826293" cy="276999"/>
            </a:xfrm>
          </p:grpSpPr>
          <p:cxnSp>
            <p:nvCxnSpPr>
              <p:cNvPr id="137286" name="Straight Connector 1237"/>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7" name="Straight Connector 1238"/>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8" name="Straight Connector 1239"/>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9" name="Straight Connector 1240"/>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0" name="Straight Connector 1241"/>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1" name="Straight Connector 1242"/>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2" name="Straight Connector 1243"/>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93" name="Straight Connector 1244"/>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294" name="TextBox 1245"/>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nvGrpSpPr>
            <p:cNvPr id="137276" name="Group 965"/>
            <p:cNvGrpSpPr>
              <a:grpSpLocks/>
            </p:cNvGrpSpPr>
            <p:nvPr/>
          </p:nvGrpSpPr>
          <p:grpSpPr bwMode="auto">
            <a:xfrm>
              <a:off x="656433" y="2706158"/>
              <a:ext cx="826293" cy="276999"/>
              <a:chOff x="656433" y="1838325"/>
              <a:chExt cx="826293" cy="276999"/>
            </a:xfrm>
          </p:grpSpPr>
          <p:cxnSp>
            <p:nvCxnSpPr>
              <p:cNvPr id="137277" name="Straight Connector 1228"/>
              <p:cNvCxnSpPr>
                <a:cxnSpLocks noChangeShapeType="1"/>
              </p:cNvCxnSpPr>
              <p:nvPr/>
            </p:nvCxnSpPr>
            <p:spPr bwMode="auto">
              <a:xfrm rot="5400000">
                <a:off x="594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78" name="Straight Connector 1229"/>
              <p:cNvCxnSpPr>
                <a:cxnSpLocks noChangeShapeType="1"/>
              </p:cNvCxnSpPr>
              <p:nvPr/>
            </p:nvCxnSpPr>
            <p:spPr bwMode="auto">
              <a:xfrm rot="5400000">
                <a:off x="690828"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79" name="Straight Connector 1230"/>
              <p:cNvCxnSpPr>
                <a:cxnSpLocks noChangeShapeType="1"/>
              </p:cNvCxnSpPr>
              <p:nvPr/>
            </p:nvCxnSpPr>
            <p:spPr bwMode="auto">
              <a:xfrm rot="5400000">
                <a:off x="787136"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0" name="Straight Connector 1231"/>
              <p:cNvCxnSpPr>
                <a:cxnSpLocks noChangeShapeType="1"/>
              </p:cNvCxnSpPr>
              <p:nvPr/>
            </p:nvCxnSpPr>
            <p:spPr bwMode="auto">
              <a:xfrm rot="5400000">
                <a:off x="12295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1" name="Straight Connector 1232"/>
              <p:cNvCxnSpPr>
                <a:cxnSpLocks noChangeShapeType="1"/>
              </p:cNvCxnSpPr>
              <p:nvPr/>
            </p:nvCxnSpPr>
            <p:spPr bwMode="auto">
              <a:xfrm rot="5400000">
                <a:off x="13247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2" name="Straight Connector 1233"/>
              <p:cNvCxnSpPr>
                <a:cxnSpLocks noChangeShapeType="1"/>
              </p:cNvCxnSpPr>
              <p:nvPr/>
            </p:nvCxnSpPr>
            <p:spPr bwMode="auto">
              <a:xfrm rot="5400000">
                <a:off x="142002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3" name="Straight Connector 1234"/>
              <p:cNvCxnSpPr>
                <a:cxnSpLocks noChangeShapeType="1"/>
              </p:cNvCxnSpPr>
              <p:nvPr/>
            </p:nvCxnSpPr>
            <p:spPr bwMode="auto">
              <a:xfrm rot="5400000">
                <a:off x="883445"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cxnSp>
            <p:nvCxnSpPr>
              <p:cNvPr id="137284" name="Straight Connector 1235"/>
              <p:cNvCxnSpPr>
                <a:cxnSpLocks noChangeShapeType="1"/>
              </p:cNvCxnSpPr>
              <p:nvPr/>
            </p:nvCxnSpPr>
            <p:spPr bwMode="auto">
              <a:xfrm rot="5400000">
                <a:off x="1134270" y="2019304"/>
                <a:ext cx="124619" cy="793"/>
              </a:xfrm>
              <a:prstGeom prst="line">
                <a:avLst/>
              </a:prstGeom>
              <a:noFill/>
              <a:ln w="12700">
                <a:solidFill>
                  <a:srgbClr val="717F9F"/>
                </a:solidFill>
                <a:round/>
                <a:headEnd/>
                <a:tailEnd/>
              </a:ln>
              <a:extLst>
                <a:ext uri="{909E8E84-426E-40dd-AFC4-6F175D3DCCD1}">
                  <a14:hiddenFill xmlns:a14="http://schemas.microsoft.com/office/drawing/2010/main">
                    <a:noFill/>
                  </a14:hiddenFill>
                </a:ext>
              </a:extLst>
            </p:spPr>
          </p:cxnSp>
          <p:sp>
            <p:nvSpPr>
              <p:cNvPr id="137285" name="TextBox 1236"/>
              <p:cNvSpPr txBox="1">
                <a:spLocks noChangeArrowheads="1"/>
              </p:cNvSpPr>
              <p:nvPr/>
            </p:nvSpPr>
            <p:spPr bwMode="auto">
              <a:xfrm>
                <a:off x="917575" y="1838325"/>
                <a:ext cx="29767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solidFill>
                      <a:srgbClr val="717F9F"/>
                    </a:solidFill>
                  </a:rPr>
                  <a:t>…</a:t>
                </a:r>
              </a:p>
            </p:txBody>
          </p:sp>
        </p:grpSp>
      </p:grpSp>
      <p:sp>
        <p:nvSpPr>
          <p:cNvPr id="137271" name="Slide Number Placeholder 1224"/>
          <p:cNvSpPr>
            <a:spLocks noGrp="1"/>
          </p:cNvSpPr>
          <p:nvPr>
            <p:ph type="sldNum" sz="quarter" idx="11"/>
          </p:nvPr>
        </p:nvSpPr>
        <p:spPr>
          <a:xfrm>
            <a:off x="3124200" y="62484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fld id="{946B0AD1-5156-CC46-8C85-3155E267DCC9}" type="slidenum">
              <a:rPr lang="en-US" sz="1200">
                <a:latin typeface="Garamond" charset="0"/>
              </a:rPr>
              <a:pPr algn="ctr" eaLnBrk="1" hangingPunct="1"/>
              <a:t>27</a:t>
            </a:fld>
            <a:endParaRPr lang="en-US" sz="1200">
              <a:latin typeface="Garamond" charset="0"/>
            </a:endParaRPr>
          </a:p>
        </p:txBody>
      </p:sp>
      <p:sp>
        <p:nvSpPr>
          <p:cNvPr id="137272" name="Content Placeholder 2"/>
          <p:cNvSpPr>
            <a:spLocks noGrp="1"/>
          </p:cNvSpPr>
          <p:nvPr>
            <p:ph idx="1"/>
          </p:nvPr>
        </p:nvSpPr>
        <p:spPr>
          <a:xfrm>
            <a:off x="254000" y="5829300"/>
            <a:ext cx="8643938" cy="533400"/>
          </a:xfrm>
        </p:spPr>
        <p:txBody>
          <a:bodyPr/>
          <a:lstStyle/>
          <a:p>
            <a:pPr algn="ctr">
              <a:buFont typeface="Wingdings" charset="0"/>
              <a:buNone/>
            </a:pPr>
            <a:r>
              <a:rPr lang="en-US">
                <a:latin typeface="Tahoma" charset="0"/>
              </a:rPr>
              <a:t>There are 30 of these things on the GTX 285: 30,720 threads</a:t>
            </a:r>
          </a:p>
        </p:txBody>
      </p:sp>
      <p:sp>
        <p:nvSpPr>
          <p:cNvPr id="137273" name="TextBox 1225"/>
          <p:cNvSpPr txBox="1">
            <a:spLocks noChangeArrowheads="1"/>
          </p:cNvSpPr>
          <p:nvPr/>
        </p:nvSpPr>
        <p:spPr bwMode="auto">
          <a:xfrm>
            <a:off x="152400" y="6535738"/>
            <a:ext cx="1952625"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a:t>Slide credit: Kayvon Fatahalian</a:t>
            </a:r>
          </a:p>
        </p:txBody>
      </p:sp>
    </p:spTree>
    <p:extLst>
      <p:ext uri="{BB962C8B-B14F-4D97-AF65-F5344CB8AC3E}">
        <p14:creationId xmlns:p14="http://schemas.microsoft.com/office/powerpoint/2010/main" val="328323978"/>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p:txBody>
          <a:bodyPr/>
          <a:lstStyle/>
          <a:p>
            <a:r>
              <a:rPr lang="en-US" dirty="0" smtClean="0">
                <a:latin typeface="Garamond" charset="0"/>
              </a:rPr>
              <a:t>Slicing and Dicing the Scores</a:t>
            </a:r>
            <a:endParaRPr lang="en-US" dirty="0">
              <a:latin typeface="Garamond" charset="0"/>
            </a:endParaRPr>
          </a:p>
        </p:txBody>
      </p:sp>
      <p:sp>
        <p:nvSpPr>
          <p:cNvPr id="1095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D414D1A-6DC7-F64E-BE20-35D342762982}" type="slidenum">
              <a:rPr lang="en-US" sz="1600">
                <a:latin typeface="Garamond" charset="0"/>
              </a:rPr>
              <a:pPr eaLnBrk="1" hangingPunct="1"/>
              <a:t>3</a:t>
            </a:fld>
            <a:endParaRPr lang="en-US" sz="1600">
              <a:latin typeface="Garamond" charset="0"/>
            </a:endParaRPr>
          </a:p>
        </p:txBody>
      </p:sp>
      <p:graphicFrame>
        <p:nvGraphicFramePr>
          <p:cNvPr id="8" name="Chart 7"/>
          <p:cNvGraphicFramePr>
            <a:graphicFrameLocks/>
          </p:cNvGraphicFramePr>
          <p:nvPr>
            <p:extLst>
              <p:ext uri="{D42A27DB-BD31-4B8C-83A1-F6EECF244321}">
                <p14:modId xmlns:p14="http://schemas.microsoft.com/office/powerpoint/2010/main" val="4021661311"/>
              </p:ext>
            </p:extLst>
          </p:nvPr>
        </p:nvGraphicFramePr>
        <p:xfrm>
          <a:off x="1752600" y="1219200"/>
          <a:ext cx="6019800" cy="2438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207694161"/>
              </p:ext>
            </p:extLst>
          </p:nvPr>
        </p:nvGraphicFramePr>
        <p:xfrm>
          <a:off x="228600" y="4038600"/>
          <a:ext cx="4191000" cy="24384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1310716590"/>
              </p:ext>
            </p:extLst>
          </p:nvPr>
        </p:nvGraphicFramePr>
        <p:xfrm>
          <a:off x="4724400" y="3962400"/>
          <a:ext cx="4038600" cy="24384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4905989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4"/>
          <p:cNvSpPr>
            <a:spLocks noGrp="1" noChangeArrowheads="1"/>
          </p:cNvSpPr>
          <p:nvPr>
            <p:ph type="ctrTitle"/>
          </p:nvPr>
        </p:nvSpPr>
        <p:spPr>
          <a:xfrm>
            <a:off x="366713" y="1747838"/>
            <a:ext cx="8428037" cy="995362"/>
          </a:xfrm>
        </p:spPr>
        <p:txBody>
          <a:bodyPr/>
          <a:lstStyle/>
          <a:p>
            <a:pPr algn="ctr" eaLnBrk="1" hangingPunct="1"/>
            <a:r>
              <a:rPr lang="en-US" sz="4000" smtClean="0">
                <a:latin typeface="Garamond" charset="0"/>
              </a:rPr>
              <a:t>VECTOR Processors</a:t>
            </a:r>
            <a:endParaRPr lang="en-US" sz="3600" dirty="0">
              <a:latin typeface="Garamond" charset="0"/>
            </a:endParaRPr>
          </a:p>
        </p:txBody>
      </p:sp>
      <p:sp>
        <p:nvSpPr>
          <p:cNvPr id="107522" name="Rectangle 5"/>
          <p:cNvSpPr>
            <a:spLocks noGrp="1" noChangeArrowheads="1"/>
          </p:cNvSpPr>
          <p:nvPr>
            <p:ph type="subTitle" idx="1"/>
          </p:nvPr>
        </p:nvSpPr>
        <p:spPr>
          <a:xfrm>
            <a:off x="304800" y="3581400"/>
            <a:ext cx="8458200" cy="2900363"/>
          </a:xfrm>
        </p:spPr>
        <p:txBody>
          <a:bodyPr/>
          <a:lstStyle/>
          <a:p>
            <a:pPr eaLnBrk="1" hangingPunct="1">
              <a:buFont typeface="Wingdings" charset="0"/>
              <a:buNone/>
            </a:pPr>
            <a:endParaRPr lang="en-US" i="1">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a:p>
            <a:pPr eaLnBrk="1" hangingPunct="1">
              <a:buFont typeface="Wingdings" charset="0"/>
              <a:buNone/>
            </a:pPr>
            <a:endParaRPr lang="en-US">
              <a:latin typeface="Tahoma" charset="0"/>
            </a:endParaRPr>
          </a:p>
        </p:txBody>
      </p:sp>
    </p:spTree>
    <p:extLst>
      <p:ext uri="{BB962C8B-B14F-4D97-AF65-F5344CB8AC3E}">
        <p14:creationId xmlns:p14="http://schemas.microsoft.com/office/powerpoint/2010/main" val="52106392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en-US">
                <a:latin typeface="Garamond" charset="0"/>
              </a:rPr>
              <a:t>Vector Processors</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A vector is a one-dimensional array of numbers</a:t>
            </a:r>
          </a:p>
          <a:p>
            <a:r>
              <a:rPr lang="en-US">
                <a:latin typeface="Tahoma" charset="0"/>
              </a:rPr>
              <a:t>Many scientific/commercial programs use vectors</a:t>
            </a:r>
          </a:p>
          <a:p>
            <a:pPr lvl="2">
              <a:buFont typeface="ZapfDingbats" charset="0"/>
              <a:buNone/>
            </a:pPr>
            <a:r>
              <a:rPr lang="en-US">
                <a:latin typeface="Tahoma" charset="0"/>
                <a:ea typeface="ＭＳ Ｐゴシック" charset="0"/>
              </a:rPr>
              <a:t>for (i = 0; i&lt;=49; i++)</a:t>
            </a:r>
          </a:p>
          <a:p>
            <a:pPr lvl="2">
              <a:buFont typeface="Wingdings" charset="0"/>
              <a:buNone/>
            </a:pPr>
            <a:r>
              <a:rPr lang="en-US">
                <a:latin typeface="Tahoma" charset="0"/>
                <a:ea typeface="ＭＳ Ｐゴシック" charset="0"/>
              </a:rPr>
              <a:t>	C[i] = (A[i] + B[i]) / 2</a:t>
            </a:r>
          </a:p>
          <a:p>
            <a:pPr lvl="2">
              <a:buFont typeface="Wingdings" charset="0"/>
              <a:buNone/>
            </a:pPr>
            <a:endParaRPr lang="en-US">
              <a:latin typeface="Tahoma" charset="0"/>
              <a:ea typeface="ＭＳ Ｐゴシック" charset="0"/>
            </a:endParaRPr>
          </a:p>
          <a:p>
            <a:r>
              <a:rPr lang="en-US">
                <a:solidFill>
                  <a:srgbClr val="0000FF"/>
                </a:solidFill>
                <a:latin typeface="Tahoma" charset="0"/>
              </a:rPr>
              <a:t>A vector processor is one whose instructions operate on vectors rather than scalar (single data) values</a:t>
            </a:r>
            <a:endParaRPr lang="en-US">
              <a:latin typeface="Tahoma" charset="0"/>
            </a:endParaRPr>
          </a:p>
          <a:p>
            <a:r>
              <a:rPr lang="en-US">
                <a:latin typeface="Tahoma" charset="0"/>
              </a:rPr>
              <a:t>Basic requirements</a:t>
            </a:r>
          </a:p>
          <a:p>
            <a:pPr lvl="1"/>
            <a:r>
              <a:rPr lang="en-US" sz="2000">
                <a:latin typeface="Tahoma" charset="0"/>
                <a:ea typeface="ＭＳ Ｐゴシック" charset="0"/>
              </a:rPr>
              <a:t>Need to load/store vectors </a:t>
            </a:r>
            <a:r>
              <a:rPr lang="en-US" sz="2000">
                <a:latin typeface="Tahoma" charset="0"/>
                <a:ea typeface="ＭＳ Ｐゴシック" charset="0"/>
                <a:sym typeface="Wingdings" charset="0"/>
              </a:rPr>
              <a:t> </a:t>
            </a:r>
            <a:r>
              <a:rPr lang="en-US" sz="2000">
                <a:solidFill>
                  <a:srgbClr val="0000FF"/>
                </a:solidFill>
                <a:latin typeface="Tahoma" charset="0"/>
                <a:ea typeface="ＭＳ Ｐゴシック" charset="0"/>
                <a:sym typeface="Wingdings" charset="0"/>
              </a:rPr>
              <a:t>vector registers (contain vectors)</a:t>
            </a:r>
          </a:p>
          <a:p>
            <a:pPr lvl="1"/>
            <a:r>
              <a:rPr lang="en-US" sz="2000">
                <a:latin typeface="Tahoma" charset="0"/>
                <a:ea typeface="ＭＳ Ｐゴシック" charset="0"/>
                <a:sym typeface="Wingdings" charset="0"/>
              </a:rPr>
              <a:t>Need to operate on vectors of different lengths  </a:t>
            </a:r>
            <a:r>
              <a:rPr lang="en-US" sz="2000">
                <a:solidFill>
                  <a:srgbClr val="0000FF"/>
                </a:solidFill>
                <a:latin typeface="Tahoma" charset="0"/>
                <a:ea typeface="ＭＳ Ｐゴシック" charset="0"/>
                <a:sym typeface="Wingdings" charset="0"/>
              </a:rPr>
              <a:t>vector length register (VLEN)</a:t>
            </a:r>
          </a:p>
          <a:p>
            <a:pPr lvl="1"/>
            <a:r>
              <a:rPr lang="en-US" sz="2000">
                <a:latin typeface="Tahoma" charset="0"/>
                <a:ea typeface="ＭＳ Ｐゴシック" charset="0"/>
                <a:sym typeface="Wingdings" charset="0"/>
              </a:rPr>
              <a:t>Elements of a vector might be stored apart from each other in memory  </a:t>
            </a:r>
            <a:r>
              <a:rPr lang="en-US" sz="2000">
                <a:solidFill>
                  <a:srgbClr val="0000FF"/>
                </a:solidFill>
                <a:latin typeface="Tahoma" charset="0"/>
                <a:ea typeface="ＭＳ Ｐゴシック" charset="0"/>
                <a:sym typeface="Wingdings" charset="0"/>
              </a:rPr>
              <a:t>vector stride register (VSTR)</a:t>
            </a:r>
          </a:p>
          <a:p>
            <a:pPr lvl="2"/>
            <a:r>
              <a:rPr lang="en-US" sz="1800">
                <a:solidFill>
                  <a:srgbClr val="0000FF"/>
                </a:solidFill>
                <a:latin typeface="Tahoma" charset="0"/>
                <a:ea typeface="ＭＳ Ｐゴシック" charset="0"/>
                <a:sym typeface="Wingdings" charset="0"/>
              </a:rPr>
              <a:t>Stride: distance between two elements of a vector</a:t>
            </a:r>
          </a:p>
          <a:p>
            <a:pPr lvl="2"/>
            <a:endParaRPr lang="en-US">
              <a:latin typeface="Tahoma" charset="0"/>
              <a:ea typeface="ＭＳ Ｐゴシック" charset="0"/>
              <a:sym typeface="Wingdings" charset="0"/>
            </a:endParaRPr>
          </a:p>
          <a:p>
            <a:pPr lvl="1"/>
            <a:endParaRPr lang="en-US">
              <a:latin typeface="Tahoma" charset="0"/>
              <a:ea typeface="ＭＳ Ｐゴシック" charset="0"/>
            </a:endParaRPr>
          </a:p>
        </p:txBody>
      </p:sp>
      <p:sp>
        <p:nvSpPr>
          <p:cNvPr id="7270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BA0C63DE-4ADB-7945-857C-8514D052C5BC}" type="slidenum">
              <a:rPr lang="en-US" sz="1600">
                <a:latin typeface="Garamond" charset="0"/>
              </a:rPr>
              <a:pPr eaLnBrk="1" hangingPunct="1"/>
              <a:t>5</a:t>
            </a:fld>
            <a:endParaRPr lang="en-US" sz="1600">
              <a:latin typeface="Garamond" charset="0"/>
            </a:endParaRPr>
          </a:p>
        </p:txBody>
      </p:sp>
    </p:spTree>
    <p:extLst>
      <p:ext uri="{BB962C8B-B14F-4D97-AF65-F5344CB8AC3E}">
        <p14:creationId xmlns:p14="http://schemas.microsoft.com/office/powerpoint/2010/main" val="3667817887"/>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atin typeface="Garamond" charset="0"/>
              </a:rPr>
              <a:t>Vector Processors (II)</a:t>
            </a:r>
          </a:p>
        </p:txBody>
      </p:sp>
      <p:sp>
        <p:nvSpPr>
          <p:cNvPr id="3" name="Content Placeholder 2"/>
          <p:cNvSpPr>
            <a:spLocks noGrp="1"/>
          </p:cNvSpPr>
          <p:nvPr>
            <p:ph idx="1"/>
          </p:nvPr>
        </p:nvSpPr>
        <p:spPr>
          <a:xfrm>
            <a:off x="228600" y="996950"/>
            <a:ext cx="8610600" cy="5194300"/>
          </a:xfrm>
        </p:spPr>
        <p:txBody>
          <a:bodyPr/>
          <a:lstStyle/>
          <a:p>
            <a:r>
              <a:rPr lang="en-US">
                <a:latin typeface="Tahoma" charset="0"/>
              </a:rPr>
              <a:t>A vector instruction performs an operation on each element in consecutive cycles</a:t>
            </a:r>
          </a:p>
          <a:p>
            <a:pPr lvl="1"/>
            <a:r>
              <a:rPr lang="en-US">
                <a:latin typeface="Tahoma" charset="0"/>
                <a:ea typeface="ＭＳ Ｐゴシック" charset="0"/>
              </a:rPr>
              <a:t>Vector functional units are pipelined</a:t>
            </a:r>
          </a:p>
          <a:p>
            <a:pPr lvl="1"/>
            <a:r>
              <a:rPr lang="en-US">
                <a:latin typeface="Tahoma" charset="0"/>
                <a:ea typeface="ＭＳ Ｐゴシック" charset="0"/>
              </a:rPr>
              <a:t>Each pipeline stage operates on a different data element</a:t>
            </a:r>
          </a:p>
          <a:p>
            <a:pPr lvl="1"/>
            <a:endParaRPr lang="en-US">
              <a:latin typeface="Tahoma" charset="0"/>
              <a:ea typeface="ＭＳ Ｐゴシック" charset="0"/>
            </a:endParaRPr>
          </a:p>
          <a:p>
            <a:r>
              <a:rPr lang="en-US">
                <a:latin typeface="Tahoma" charset="0"/>
              </a:rPr>
              <a:t>Vector instructions allow deeper pipelines</a:t>
            </a:r>
          </a:p>
          <a:p>
            <a:pPr lvl="1"/>
            <a:r>
              <a:rPr lang="en-US">
                <a:latin typeface="Tahoma" charset="0"/>
                <a:ea typeface="ＭＳ Ｐゴシック" charset="0"/>
              </a:rPr>
              <a:t>No intra-vector dependencies </a:t>
            </a:r>
            <a:r>
              <a:rPr lang="en-US">
                <a:latin typeface="Tahoma" charset="0"/>
                <a:ea typeface="ＭＳ Ｐゴシック" charset="0"/>
                <a:sym typeface="Wingdings" charset="0"/>
              </a:rPr>
              <a:t> no hardware interlocking within a vector</a:t>
            </a:r>
          </a:p>
          <a:p>
            <a:pPr lvl="1"/>
            <a:r>
              <a:rPr lang="en-US">
                <a:latin typeface="Tahoma" charset="0"/>
                <a:ea typeface="ＭＳ Ｐゴシック" charset="0"/>
                <a:sym typeface="Wingdings" charset="0"/>
              </a:rPr>
              <a:t>No control flow within a vector</a:t>
            </a:r>
          </a:p>
          <a:p>
            <a:pPr lvl="1"/>
            <a:r>
              <a:rPr lang="en-US">
                <a:latin typeface="Tahoma" charset="0"/>
                <a:ea typeface="ＭＳ Ｐゴシック" charset="0"/>
                <a:sym typeface="Wingdings" charset="0"/>
              </a:rPr>
              <a:t>Known stride allows prefetching of vectors into cache/memory</a:t>
            </a:r>
            <a:endParaRPr lang="en-US">
              <a:latin typeface="Tahoma" charset="0"/>
              <a:ea typeface="ＭＳ Ｐゴシック" charset="0"/>
            </a:endParaRPr>
          </a:p>
        </p:txBody>
      </p:sp>
      <p:sp>
        <p:nvSpPr>
          <p:cNvPr id="737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2A32BBDE-B72C-A747-BB19-74DC59C28413}" type="slidenum">
              <a:rPr lang="en-US" sz="1600">
                <a:latin typeface="Garamond" charset="0"/>
              </a:rPr>
              <a:pPr eaLnBrk="1" hangingPunct="1"/>
              <a:t>6</a:t>
            </a:fld>
            <a:endParaRPr lang="en-US" sz="1600">
              <a:latin typeface="Garamond" charset="0"/>
            </a:endParaRPr>
          </a:p>
        </p:txBody>
      </p:sp>
    </p:spTree>
    <p:extLst>
      <p:ext uri="{BB962C8B-B14F-4D97-AF65-F5344CB8AC3E}">
        <p14:creationId xmlns:p14="http://schemas.microsoft.com/office/powerpoint/2010/main" val="165336891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atin typeface="Garamond" charset="0"/>
              </a:rPr>
              <a:t>Vector Processor Advantages</a:t>
            </a:r>
          </a:p>
        </p:txBody>
      </p:sp>
      <p:sp>
        <p:nvSpPr>
          <p:cNvPr id="108546" name="Content Placeholder 2"/>
          <p:cNvSpPr>
            <a:spLocks noGrp="1"/>
          </p:cNvSpPr>
          <p:nvPr>
            <p:ph idx="1"/>
          </p:nvPr>
        </p:nvSpPr>
        <p:spPr>
          <a:xfrm>
            <a:off x="228600" y="996950"/>
            <a:ext cx="8915400" cy="5194300"/>
          </a:xfrm>
        </p:spPr>
        <p:txBody>
          <a:bodyPr/>
          <a:lstStyle/>
          <a:p>
            <a:pPr>
              <a:buFont typeface="Wingdings" charset="0"/>
              <a:buNone/>
            </a:pPr>
            <a:r>
              <a:rPr lang="en-US">
                <a:solidFill>
                  <a:srgbClr val="FF0000"/>
                </a:solidFill>
                <a:latin typeface="Tahoma" charset="0"/>
              </a:rPr>
              <a:t>+ No dependencies within a vector </a:t>
            </a:r>
          </a:p>
          <a:p>
            <a:pPr lvl="1"/>
            <a:r>
              <a:rPr lang="en-US" sz="2000">
                <a:latin typeface="Tahoma" charset="0"/>
                <a:ea typeface="ＭＳ Ｐゴシック" charset="0"/>
              </a:rPr>
              <a:t>Pipelining, parallelization work well</a:t>
            </a:r>
          </a:p>
          <a:p>
            <a:pPr lvl="1"/>
            <a:r>
              <a:rPr lang="en-US" sz="2000">
                <a:latin typeface="Tahoma" charset="0"/>
                <a:ea typeface="ＭＳ Ｐゴシック" charset="0"/>
              </a:rPr>
              <a:t>Can have very deep pipelines, no dependencies! </a:t>
            </a:r>
          </a:p>
          <a:p>
            <a:endParaRPr lang="en-US" sz="2200">
              <a:latin typeface="Tahoma" charset="0"/>
            </a:endParaRPr>
          </a:p>
          <a:p>
            <a:pPr>
              <a:buFont typeface="Wingdings" charset="0"/>
              <a:buNone/>
            </a:pPr>
            <a:r>
              <a:rPr lang="en-US">
                <a:latin typeface="Tahoma" charset="0"/>
              </a:rPr>
              <a:t>+ Each instruction generates a lot of work </a:t>
            </a:r>
          </a:p>
          <a:p>
            <a:pPr lvl="1"/>
            <a:r>
              <a:rPr lang="en-US" sz="2000">
                <a:solidFill>
                  <a:srgbClr val="FF0000"/>
                </a:solidFill>
                <a:latin typeface="Tahoma" charset="0"/>
                <a:ea typeface="ＭＳ Ｐゴシック" charset="0"/>
              </a:rPr>
              <a:t>Reduces instruction fetch bandwidth</a:t>
            </a:r>
          </a:p>
          <a:p>
            <a:endParaRPr lang="en-US" sz="2200">
              <a:latin typeface="Tahoma" charset="0"/>
            </a:endParaRPr>
          </a:p>
          <a:p>
            <a:pPr>
              <a:buFont typeface="Wingdings" charset="0"/>
              <a:buNone/>
            </a:pPr>
            <a:r>
              <a:rPr lang="en-US">
                <a:latin typeface="Tahoma" charset="0"/>
              </a:rPr>
              <a:t>+ Highly </a:t>
            </a:r>
            <a:r>
              <a:rPr lang="en-US">
                <a:solidFill>
                  <a:srgbClr val="FF0000"/>
                </a:solidFill>
                <a:latin typeface="Tahoma" charset="0"/>
              </a:rPr>
              <a:t>regular memory access pattern </a:t>
            </a:r>
          </a:p>
          <a:p>
            <a:pPr lvl="1"/>
            <a:r>
              <a:rPr lang="en-US" sz="2000">
                <a:latin typeface="Tahoma" charset="0"/>
                <a:ea typeface="ＭＳ Ｐゴシック" charset="0"/>
              </a:rPr>
              <a:t>Interleaving multiple banks for higher memory bandwidth</a:t>
            </a:r>
          </a:p>
          <a:p>
            <a:pPr lvl="1"/>
            <a:r>
              <a:rPr lang="en-US" sz="2000">
                <a:latin typeface="Tahoma" charset="0"/>
                <a:ea typeface="ＭＳ Ｐゴシック" charset="0"/>
              </a:rPr>
              <a:t>Prefetching</a:t>
            </a:r>
          </a:p>
          <a:p>
            <a:endParaRPr lang="en-US" sz="2200">
              <a:latin typeface="Tahoma" charset="0"/>
            </a:endParaRPr>
          </a:p>
          <a:p>
            <a:pPr>
              <a:buFont typeface="Wingdings" charset="0"/>
              <a:buNone/>
            </a:pPr>
            <a:r>
              <a:rPr lang="en-US">
                <a:latin typeface="Tahoma" charset="0"/>
              </a:rPr>
              <a:t>+ No need to explicitly code loops </a:t>
            </a:r>
          </a:p>
          <a:p>
            <a:pPr lvl="1"/>
            <a:r>
              <a:rPr lang="en-US" sz="2000">
                <a:solidFill>
                  <a:srgbClr val="FF0000"/>
                </a:solidFill>
                <a:latin typeface="Tahoma" charset="0"/>
                <a:ea typeface="ＭＳ Ｐゴシック" charset="0"/>
              </a:rPr>
              <a:t>Fewer branches in the instruction sequence</a:t>
            </a:r>
          </a:p>
          <a:p>
            <a:endParaRPr lang="en-US">
              <a:latin typeface="Tahoma" charset="0"/>
            </a:endParaRPr>
          </a:p>
        </p:txBody>
      </p:sp>
      <p:sp>
        <p:nvSpPr>
          <p:cNvPr id="7475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CD5A1B7-A0A2-D346-8BE1-E052D50E5CBD}" type="slidenum">
              <a:rPr lang="en-US" sz="1600">
                <a:latin typeface="Garamond" charset="0"/>
              </a:rPr>
              <a:pPr eaLnBrk="1" hangingPunct="1"/>
              <a:t>7</a:t>
            </a:fld>
            <a:endParaRPr lang="en-US" sz="1600">
              <a:latin typeface="Garamond" charset="0"/>
            </a:endParaRPr>
          </a:p>
        </p:txBody>
      </p:sp>
    </p:spTree>
    <p:extLst>
      <p:ext uri="{BB962C8B-B14F-4D97-AF65-F5344CB8AC3E}">
        <p14:creationId xmlns:p14="http://schemas.microsoft.com/office/powerpoint/2010/main" val="699024978"/>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4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85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854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54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854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54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546">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854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5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r>
              <a:rPr lang="en-US">
                <a:latin typeface="Garamond" charset="0"/>
              </a:rPr>
              <a:t>Vector Registers</a:t>
            </a:r>
          </a:p>
        </p:txBody>
      </p:sp>
      <p:sp>
        <p:nvSpPr>
          <p:cNvPr id="79874" name="Content Placeholder 2"/>
          <p:cNvSpPr>
            <a:spLocks noGrp="1"/>
          </p:cNvSpPr>
          <p:nvPr>
            <p:ph idx="1"/>
          </p:nvPr>
        </p:nvSpPr>
        <p:spPr>
          <a:xfrm>
            <a:off x="228600" y="996950"/>
            <a:ext cx="8610600" cy="5194300"/>
          </a:xfrm>
        </p:spPr>
        <p:txBody>
          <a:bodyPr/>
          <a:lstStyle/>
          <a:p>
            <a:r>
              <a:rPr lang="en-US">
                <a:latin typeface="Tahoma" charset="0"/>
              </a:rPr>
              <a:t>Each </a:t>
            </a:r>
            <a:r>
              <a:rPr lang="en-US">
                <a:solidFill>
                  <a:srgbClr val="0000FF"/>
                </a:solidFill>
                <a:latin typeface="Tahoma" charset="0"/>
              </a:rPr>
              <a:t>vector data register </a:t>
            </a:r>
            <a:r>
              <a:rPr lang="en-US">
                <a:latin typeface="Tahoma" charset="0"/>
              </a:rPr>
              <a:t>holds N M-bit values</a:t>
            </a:r>
          </a:p>
          <a:p>
            <a:r>
              <a:rPr lang="en-US">
                <a:solidFill>
                  <a:srgbClr val="0000FF"/>
                </a:solidFill>
                <a:latin typeface="Tahoma" charset="0"/>
              </a:rPr>
              <a:t>Vector control registers</a:t>
            </a:r>
            <a:r>
              <a:rPr lang="en-US">
                <a:latin typeface="Tahoma" charset="0"/>
              </a:rPr>
              <a:t>: VLEN, VSTR, VMASK</a:t>
            </a:r>
          </a:p>
          <a:p>
            <a:r>
              <a:rPr lang="en-GB">
                <a:solidFill>
                  <a:srgbClr val="0000FF"/>
                </a:solidFill>
                <a:latin typeface="Tahoma" charset="0"/>
              </a:rPr>
              <a:t>Vector Mask Register </a:t>
            </a:r>
            <a:r>
              <a:rPr lang="en-GB">
                <a:latin typeface="Tahoma" charset="0"/>
              </a:rPr>
              <a:t>(VMASK)</a:t>
            </a:r>
          </a:p>
          <a:p>
            <a:pPr lvl="1"/>
            <a:r>
              <a:rPr lang="en-GB" sz="2400">
                <a:latin typeface="Tahoma" charset="0"/>
                <a:ea typeface="ＭＳ Ｐゴシック" charset="0"/>
              </a:rPr>
              <a:t>Indicates which elements of vector to operate on</a:t>
            </a:r>
          </a:p>
          <a:p>
            <a:pPr lvl="1"/>
            <a:r>
              <a:rPr lang="en-GB" sz="2400">
                <a:latin typeface="Tahoma" charset="0"/>
                <a:ea typeface="ＭＳ Ｐゴシック" charset="0"/>
              </a:rPr>
              <a:t>Set by vector test instructions</a:t>
            </a:r>
          </a:p>
          <a:p>
            <a:pPr lvl="2"/>
            <a:r>
              <a:rPr lang="en-GB">
                <a:latin typeface="Tahoma" charset="0"/>
                <a:ea typeface="ＭＳ Ｐゴシック" charset="0"/>
              </a:rPr>
              <a:t>e.g., VMASK[i] = (V</a:t>
            </a:r>
            <a:r>
              <a:rPr lang="en-GB" baseline="-33000">
                <a:latin typeface="Tahoma" charset="0"/>
                <a:ea typeface="ＭＳ Ｐゴシック" charset="0"/>
              </a:rPr>
              <a:t>k</a:t>
            </a:r>
            <a:r>
              <a:rPr lang="en-GB">
                <a:latin typeface="Tahoma" charset="0"/>
                <a:ea typeface="ＭＳ Ｐゴシック" charset="0"/>
              </a:rPr>
              <a:t>[i] == 0)</a:t>
            </a:r>
            <a:endParaRPr lang="en-US">
              <a:latin typeface="Tahoma" charset="0"/>
              <a:ea typeface="ＭＳ Ｐゴシック" charset="0"/>
            </a:endParaRPr>
          </a:p>
          <a:p>
            <a:r>
              <a:rPr lang="en-US">
                <a:latin typeface="Tahoma" charset="0"/>
              </a:rPr>
              <a:t>Maximum VLEN can be N</a:t>
            </a:r>
          </a:p>
          <a:p>
            <a:pPr lvl="1"/>
            <a:r>
              <a:rPr lang="en-US">
                <a:latin typeface="Tahoma" charset="0"/>
                <a:ea typeface="ＭＳ Ｐゴシック" charset="0"/>
              </a:rPr>
              <a:t>Maximum number of elements stored in a vector register</a:t>
            </a:r>
          </a:p>
        </p:txBody>
      </p:sp>
      <p:sp>
        <p:nvSpPr>
          <p:cNvPr id="798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CB1ADCF-95B8-684F-AF1F-3FF3D9E0E361}" type="slidenum">
              <a:rPr lang="en-US" sz="1600">
                <a:latin typeface="Garamond" charset="0"/>
              </a:rPr>
              <a:pPr eaLnBrk="1" hangingPunct="1"/>
              <a:t>8</a:t>
            </a:fld>
            <a:endParaRPr lang="en-US" sz="1600">
              <a:latin typeface="Garamond" charset="0"/>
            </a:endParaRPr>
          </a:p>
        </p:txBody>
      </p:sp>
      <p:sp>
        <p:nvSpPr>
          <p:cNvPr id="79876" name="Rectangle 153"/>
          <p:cNvSpPr>
            <a:spLocks noChangeArrowheads="1"/>
          </p:cNvSpPr>
          <p:nvPr/>
        </p:nvSpPr>
        <p:spPr bwMode="auto">
          <a:xfrm>
            <a:off x="2184400" y="4713288"/>
            <a:ext cx="1011238" cy="16049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877" name="Rectangle 154"/>
          <p:cNvSpPr>
            <a:spLocks noChangeArrowheads="1"/>
          </p:cNvSpPr>
          <p:nvPr/>
        </p:nvSpPr>
        <p:spPr bwMode="auto">
          <a:xfrm>
            <a:off x="4252913" y="4713288"/>
            <a:ext cx="1011237" cy="16049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79878" name="Rectangle 155"/>
          <p:cNvSpPr>
            <a:spLocks noChangeArrowheads="1"/>
          </p:cNvSpPr>
          <p:nvPr/>
        </p:nvSpPr>
        <p:spPr bwMode="auto">
          <a:xfrm>
            <a:off x="6657975" y="4713288"/>
            <a:ext cx="1012825" cy="1604962"/>
          </a:xfrm>
          <a:prstGeom prst="rect">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79879" name="Straight Connector 157"/>
          <p:cNvCxnSpPr>
            <a:cxnSpLocks noChangeShapeType="1"/>
          </p:cNvCxnSpPr>
          <p:nvPr/>
        </p:nvCxnSpPr>
        <p:spPr bwMode="auto">
          <a:xfrm>
            <a:off x="2184400" y="4910138"/>
            <a:ext cx="101123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0" name="Straight Connector 158"/>
          <p:cNvCxnSpPr>
            <a:cxnSpLocks noChangeShapeType="1"/>
          </p:cNvCxnSpPr>
          <p:nvPr/>
        </p:nvCxnSpPr>
        <p:spPr bwMode="auto">
          <a:xfrm>
            <a:off x="2184400" y="5116513"/>
            <a:ext cx="1011238"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1" name="Straight Connector 159"/>
          <p:cNvCxnSpPr>
            <a:cxnSpLocks noChangeShapeType="1"/>
          </p:cNvCxnSpPr>
          <p:nvPr/>
        </p:nvCxnSpPr>
        <p:spPr bwMode="auto">
          <a:xfrm>
            <a:off x="2184400" y="6162675"/>
            <a:ext cx="1011238"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2" name="Straight Connector 160"/>
          <p:cNvCxnSpPr>
            <a:cxnSpLocks noChangeShapeType="1"/>
          </p:cNvCxnSpPr>
          <p:nvPr/>
        </p:nvCxnSpPr>
        <p:spPr bwMode="auto">
          <a:xfrm>
            <a:off x="4252913" y="4908550"/>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3" name="Straight Connector 161"/>
          <p:cNvCxnSpPr>
            <a:cxnSpLocks noChangeShapeType="1"/>
          </p:cNvCxnSpPr>
          <p:nvPr/>
        </p:nvCxnSpPr>
        <p:spPr bwMode="auto">
          <a:xfrm>
            <a:off x="4252913" y="5114925"/>
            <a:ext cx="1011237"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4" name="Straight Connector 162"/>
          <p:cNvCxnSpPr>
            <a:cxnSpLocks noChangeShapeType="1"/>
          </p:cNvCxnSpPr>
          <p:nvPr/>
        </p:nvCxnSpPr>
        <p:spPr bwMode="auto">
          <a:xfrm>
            <a:off x="4252913" y="6161088"/>
            <a:ext cx="1011237"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5" name="Straight Connector 163"/>
          <p:cNvCxnSpPr>
            <a:cxnSpLocks noChangeShapeType="1"/>
          </p:cNvCxnSpPr>
          <p:nvPr/>
        </p:nvCxnSpPr>
        <p:spPr bwMode="auto">
          <a:xfrm>
            <a:off x="6657975" y="4906963"/>
            <a:ext cx="10128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6" name="Straight Connector 164"/>
          <p:cNvCxnSpPr>
            <a:cxnSpLocks noChangeShapeType="1"/>
          </p:cNvCxnSpPr>
          <p:nvPr/>
        </p:nvCxnSpPr>
        <p:spPr bwMode="auto">
          <a:xfrm>
            <a:off x="6657975" y="5113338"/>
            <a:ext cx="1012825" cy="15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79887" name="Straight Connector 165"/>
          <p:cNvCxnSpPr>
            <a:cxnSpLocks noChangeShapeType="1"/>
          </p:cNvCxnSpPr>
          <p:nvPr/>
        </p:nvCxnSpPr>
        <p:spPr bwMode="auto">
          <a:xfrm>
            <a:off x="6657975" y="6159500"/>
            <a:ext cx="1012825" cy="15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79888" name="TextBox 166"/>
          <p:cNvSpPr txBox="1">
            <a:spLocks noChangeArrowheads="1"/>
          </p:cNvSpPr>
          <p:nvPr/>
        </p:nvSpPr>
        <p:spPr bwMode="auto">
          <a:xfrm>
            <a:off x="1655763" y="4654550"/>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V0,0</a:t>
            </a:r>
          </a:p>
        </p:txBody>
      </p:sp>
      <p:sp>
        <p:nvSpPr>
          <p:cNvPr id="79889" name="TextBox 167"/>
          <p:cNvSpPr txBox="1">
            <a:spLocks noChangeArrowheads="1"/>
          </p:cNvSpPr>
          <p:nvPr/>
        </p:nvSpPr>
        <p:spPr bwMode="auto">
          <a:xfrm>
            <a:off x="1655763" y="4841875"/>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V0,1</a:t>
            </a:r>
          </a:p>
        </p:txBody>
      </p:sp>
      <p:sp>
        <p:nvSpPr>
          <p:cNvPr id="79890" name="TextBox 168"/>
          <p:cNvSpPr txBox="1">
            <a:spLocks noChangeArrowheads="1"/>
          </p:cNvSpPr>
          <p:nvPr/>
        </p:nvSpPr>
        <p:spPr bwMode="auto">
          <a:xfrm>
            <a:off x="1516063" y="6080125"/>
            <a:ext cx="703262"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V0,N-1</a:t>
            </a:r>
          </a:p>
        </p:txBody>
      </p:sp>
      <p:sp>
        <p:nvSpPr>
          <p:cNvPr id="79891" name="TextBox 169"/>
          <p:cNvSpPr txBox="1">
            <a:spLocks noChangeArrowheads="1"/>
          </p:cNvSpPr>
          <p:nvPr/>
        </p:nvSpPr>
        <p:spPr bwMode="auto">
          <a:xfrm>
            <a:off x="3689350" y="4670425"/>
            <a:ext cx="527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V1,0</a:t>
            </a:r>
          </a:p>
        </p:txBody>
      </p:sp>
      <p:sp>
        <p:nvSpPr>
          <p:cNvPr id="79892" name="TextBox 170"/>
          <p:cNvSpPr txBox="1">
            <a:spLocks noChangeArrowheads="1"/>
          </p:cNvSpPr>
          <p:nvPr/>
        </p:nvSpPr>
        <p:spPr bwMode="auto">
          <a:xfrm>
            <a:off x="3689350" y="4857750"/>
            <a:ext cx="5270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V1,1</a:t>
            </a:r>
          </a:p>
        </p:txBody>
      </p:sp>
      <p:sp>
        <p:nvSpPr>
          <p:cNvPr id="79893" name="TextBox 171"/>
          <p:cNvSpPr txBox="1">
            <a:spLocks noChangeArrowheads="1"/>
          </p:cNvSpPr>
          <p:nvPr/>
        </p:nvSpPr>
        <p:spPr bwMode="auto">
          <a:xfrm>
            <a:off x="3548063" y="6096000"/>
            <a:ext cx="70485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V1,N-1</a:t>
            </a:r>
          </a:p>
        </p:txBody>
      </p:sp>
      <p:sp>
        <p:nvSpPr>
          <p:cNvPr id="79894" name="TextBox 172"/>
          <p:cNvSpPr txBox="1">
            <a:spLocks noChangeArrowheads="1"/>
          </p:cNvSpPr>
          <p:nvPr/>
        </p:nvSpPr>
        <p:spPr bwMode="auto">
          <a:xfrm>
            <a:off x="2228850" y="4483100"/>
            <a:ext cx="9461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M-bit wide</a:t>
            </a:r>
          </a:p>
        </p:txBody>
      </p:sp>
      <p:sp>
        <p:nvSpPr>
          <p:cNvPr id="79895" name="TextBox 173"/>
          <p:cNvSpPr txBox="1">
            <a:spLocks noChangeArrowheads="1"/>
          </p:cNvSpPr>
          <p:nvPr/>
        </p:nvSpPr>
        <p:spPr bwMode="auto">
          <a:xfrm>
            <a:off x="4305300" y="4483100"/>
            <a:ext cx="94615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300"/>
              <a:t>M-bit wide</a:t>
            </a:r>
          </a:p>
        </p:txBody>
      </p:sp>
    </p:spTree>
    <p:extLst>
      <p:ext uri="{BB962C8B-B14F-4D97-AF65-F5344CB8AC3E}">
        <p14:creationId xmlns:p14="http://schemas.microsoft.com/office/powerpoint/2010/main" val="8247858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r>
              <a:rPr lang="en-US">
                <a:latin typeface="Garamond" charset="0"/>
              </a:rPr>
              <a:t>Vector Machine Organization (CRAY-1)</a:t>
            </a:r>
          </a:p>
        </p:txBody>
      </p:sp>
      <p:sp>
        <p:nvSpPr>
          <p:cNvPr id="81922" name="Content Placeholder 2"/>
          <p:cNvSpPr>
            <a:spLocks noGrp="1"/>
          </p:cNvSpPr>
          <p:nvPr>
            <p:ph idx="1"/>
          </p:nvPr>
        </p:nvSpPr>
        <p:spPr>
          <a:xfrm>
            <a:off x="5024438" y="996950"/>
            <a:ext cx="3814762" cy="5194300"/>
          </a:xfrm>
        </p:spPr>
        <p:txBody>
          <a:bodyPr/>
          <a:lstStyle/>
          <a:p>
            <a:r>
              <a:rPr lang="en-US">
                <a:latin typeface="Tahoma" charset="0"/>
              </a:rPr>
              <a:t>CRAY-1</a:t>
            </a:r>
          </a:p>
          <a:p>
            <a:r>
              <a:rPr lang="en-US">
                <a:latin typeface="Tahoma" charset="0"/>
              </a:rPr>
              <a:t>Russell, </a:t>
            </a:r>
            <a:r>
              <a:rPr lang="ja-JP" altLang="en-US">
                <a:latin typeface="Tahoma" charset="0"/>
              </a:rPr>
              <a:t>“</a:t>
            </a:r>
            <a:r>
              <a:rPr lang="en-US" altLang="ja-JP">
                <a:solidFill>
                  <a:srgbClr val="FF0000"/>
                </a:solidFill>
                <a:latin typeface="Tahoma" charset="0"/>
              </a:rPr>
              <a:t>The CRAY-1 computer system</a:t>
            </a:r>
            <a:r>
              <a:rPr lang="en-US" altLang="ja-JP">
                <a:latin typeface="Tahoma" charset="0"/>
              </a:rPr>
              <a:t>,</a:t>
            </a:r>
            <a:r>
              <a:rPr lang="ja-JP" altLang="en-US">
                <a:latin typeface="Tahoma" charset="0"/>
              </a:rPr>
              <a:t>”</a:t>
            </a:r>
            <a:r>
              <a:rPr lang="en-US" altLang="ja-JP">
                <a:latin typeface="Tahoma" charset="0"/>
              </a:rPr>
              <a:t> CACM 1978.</a:t>
            </a:r>
          </a:p>
          <a:p>
            <a:endParaRPr lang="en-US">
              <a:latin typeface="Tahoma" charset="0"/>
            </a:endParaRPr>
          </a:p>
          <a:p>
            <a:r>
              <a:rPr lang="en-US" sz="2200">
                <a:latin typeface="Tahoma" charset="0"/>
              </a:rPr>
              <a:t>Scalar and vector modes</a:t>
            </a:r>
          </a:p>
          <a:p>
            <a:r>
              <a:rPr lang="en-US" sz="2200">
                <a:latin typeface="Tahoma" charset="0"/>
              </a:rPr>
              <a:t>8 64-element vector registers</a:t>
            </a:r>
          </a:p>
          <a:p>
            <a:r>
              <a:rPr lang="en-US" sz="2200">
                <a:latin typeface="Tahoma" charset="0"/>
              </a:rPr>
              <a:t>64 bits per element</a:t>
            </a:r>
          </a:p>
          <a:p>
            <a:r>
              <a:rPr lang="en-US" sz="2200">
                <a:latin typeface="Tahoma" charset="0"/>
              </a:rPr>
              <a:t>16 memory banks</a:t>
            </a:r>
          </a:p>
          <a:p>
            <a:r>
              <a:rPr lang="en-US" sz="2200">
                <a:latin typeface="Tahoma" charset="0"/>
              </a:rPr>
              <a:t>8 64-bit scalar registers</a:t>
            </a:r>
          </a:p>
          <a:p>
            <a:r>
              <a:rPr lang="en-US" sz="2200">
                <a:latin typeface="Tahoma" charset="0"/>
              </a:rPr>
              <a:t>8 24-bit address registers</a:t>
            </a:r>
          </a:p>
        </p:txBody>
      </p:sp>
      <p:sp>
        <p:nvSpPr>
          <p:cNvPr id="819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A2D97BC5-0CF2-C247-B01E-56DF0478FC84}" type="slidenum">
              <a:rPr lang="en-US" sz="1600">
                <a:latin typeface="Garamond" charset="0"/>
              </a:rPr>
              <a:pPr eaLnBrk="1" hangingPunct="1"/>
              <a:t>9</a:t>
            </a:fld>
            <a:endParaRPr lang="en-US" sz="1600">
              <a:latin typeface="Garamond" charset="0"/>
            </a:endParaRPr>
          </a:p>
        </p:txBody>
      </p:sp>
      <p:pic>
        <p:nvPicPr>
          <p:cNvPr id="819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31863"/>
            <a:ext cx="4681538"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2271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C0C0C0"/>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15550</TotalTime>
  <Words>1871</Words>
  <Application>Microsoft Macintosh PowerPoint</Application>
  <PresentationFormat>On-screen Show (4:3)</PresentationFormat>
  <Paragraphs>519</Paragraphs>
  <Slides>27</Slides>
  <Notes>9</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Edge</vt:lpstr>
      <vt:lpstr>ECE3056A Architecture, Concurrency, Energy Lecture: GPU Architectures</vt:lpstr>
      <vt:lpstr>Course Grade Thus Far (Out of 80pts)</vt:lpstr>
      <vt:lpstr>Slicing and Dicing the Scores</vt:lpstr>
      <vt:lpstr>VECTOR Processors</vt:lpstr>
      <vt:lpstr>Vector Processors</vt:lpstr>
      <vt:lpstr>Vector Processors (II)</vt:lpstr>
      <vt:lpstr>Vector Processor Advantages</vt:lpstr>
      <vt:lpstr>Vector Registers</vt:lpstr>
      <vt:lpstr>Vector Machine Organization (CRAY-1)</vt:lpstr>
      <vt:lpstr>Graphics Processing Units SIMD not Exposed to Programmer (SIMT)</vt:lpstr>
      <vt:lpstr>High-Level View of a GPU</vt:lpstr>
      <vt:lpstr>Concept of “Thread Warps” and SIMT</vt:lpstr>
      <vt:lpstr>Loop Iterations as Threads</vt:lpstr>
      <vt:lpstr>SIMT Memory Access</vt:lpstr>
      <vt:lpstr>Sample GPU SIMT Code (Simplified)</vt:lpstr>
      <vt:lpstr>Sample GPU Program (Less Simplified)</vt:lpstr>
      <vt:lpstr>Latency Hiding with “Thread Warps”</vt:lpstr>
      <vt:lpstr>Warp-based SIMD vs. Traditional SIMD</vt:lpstr>
      <vt:lpstr>SPMD</vt:lpstr>
      <vt:lpstr>Branch Divergence Problem in Warp-based SIMD</vt:lpstr>
      <vt:lpstr>Control Flow Problem in GPUs/SIMD</vt:lpstr>
      <vt:lpstr>Branch Divergence Handling (I)</vt:lpstr>
      <vt:lpstr>What About Memory Divergence?</vt:lpstr>
      <vt:lpstr>NVIDIA GeForce GTX 285</vt:lpstr>
      <vt:lpstr>NVIDIA GeForce GTX 285 “core”</vt:lpstr>
      <vt:lpstr>NVIDIA GeForce GTX 285 “core”</vt:lpstr>
      <vt:lpstr>NVIDIA GeForce GTX 285</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18-741  Advanced Computer Architecture Lecture 1: Intro and Basics</dc:title>
  <dc:creator>Onur Mutlu</dc:creator>
  <cp:lastModifiedBy>Moin Qureshi</cp:lastModifiedBy>
  <cp:revision>745</cp:revision>
  <cp:lastPrinted>2013-02-18T17:07:22Z</cp:lastPrinted>
  <dcterms:created xsi:type="dcterms:W3CDTF">2010-09-08T00:51:32Z</dcterms:created>
  <dcterms:modified xsi:type="dcterms:W3CDTF">2014-12-01T21:29:21Z</dcterms:modified>
</cp:coreProperties>
</file>