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2"/>
  </p:notesMasterIdLst>
  <p:sldIdLst>
    <p:sldId id="309" r:id="rId3"/>
    <p:sldId id="306" r:id="rId4"/>
    <p:sldId id="258" r:id="rId5"/>
    <p:sldId id="307" r:id="rId6"/>
    <p:sldId id="262" r:id="rId7"/>
    <p:sldId id="259" r:id="rId8"/>
    <p:sldId id="281" r:id="rId9"/>
    <p:sldId id="282" r:id="rId10"/>
    <p:sldId id="283" r:id="rId11"/>
    <p:sldId id="272" r:id="rId12"/>
    <p:sldId id="265" r:id="rId13"/>
    <p:sldId id="284" r:id="rId14"/>
    <p:sldId id="267" r:id="rId15"/>
    <p:sldId id="296" r:id="rId16"/>
    <p:sldId id="277" r:id="rId17"/>
    <p:sldId id="308" r:id="rId18"/>
    <p:sldId id="269" r:id="rId19"/>
    <p:sldId id="304" r:id="rId20"/>
    <p:sldId id="30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9" autoAdjust="0"/>
    <p:restoredTop sz="94660"/>
  </p:normalViewPr>
  <p:slideViewPr>
    <p:cSldViewPr>
      <p:cViewPr varScale="1">
        <p:scale>
          <a:sx n="156" d="100"/>
          <a:sy n="156" d="100"/>
        </p:scale>
        <p:origin x="-2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540D7-54F2-4847-ADC0-3A3D5A7C7E4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5965A-EB25-450C-A719-45E3BCBC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4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 next term, </a:t>
            </a:r>
            <a:r>
              <a:rPr lang="en-US" baseline="0" dirty="0" err="1" smtClean="0"/>
              <a:t>MaxPower</a:t>
            </a:r>
            <a:r>
              <a:rPr lang="en-US" baseline="0" dirty="0" smtClean="0"/>
              <a:t> is the allowable maximum power consumption per architectural unit.</a:t>
            </a:r>
          </a:p>
          <a:p>
            <a:r>
              <a:rPr lang="en-US" baseline="0" dirty="0" smtClean="0"/>
              <a:t>In order to obtain these series of </a:t>
            </a:r>
            <a:r>
              <a:rPr lang="en-US" baseline="0" dirty="0" err="1" smtClean="0"/>
              <a:t>maxpower</a:t>
            </a:r>
            <a:r>
              <a:rPr lang="en-US" baseline="0" dirty="0" smtClean="0"/>
              <a:t> terms, we devise (-) special microbenchmarks that will maximize the accesses to specific architectural units.</a:t>
            </a:r>
          </a:p>
          <a:p>
            <a:r>
              <a:rPr lang="en-US" baseline="0" dirty="0" smtClean="0"/>
              <a:t>These microbenchmarks are executed on the real machine and the power measurements are recorded.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this equation is set up to solve the series of </a:t>
            </a:r>
            <a:r>
              <a:rPr lang="en-US" baseline="0" dirty="0" err="1" smtClean="0"/>
              <a:t>maxpower</a:t>
            </a:r>
            <a:r>
              <a:rPr lang="en-US" baseline="0" dirty="0" smtClean="0"/>
              <a:t> terms.</a:t>
            </a:r>
          </a:p>
          <a:p>
            <a:r>
              <a:rPr lang="en-US" baseline="0" dirty="0" smtClean="0"/>
              <a:t>The left side that shows the series of recorded power values.</a:t>
            </a:r>
          </a:p>
          <a:p>
            <a:r>
              <a:rPr lang="en-US" baseline="0" dirty="0" smtClean="0"/>
              <a:t>The middle term specifies the </a:t>
            </a:r>
            <a:r>
              <a:rPr lang="en-US" baseline="0" dirty="0" err="1" smtClean="0"/>
              <a:t>accessrates</a:t>
            </a:r>
            <a:r>
              <a:rPr lang="en-US" baseline="0" dirty="0" smtClean="0"/>
              <a:t> of the microbenchmarks.</a:t>
            </a:r>
          </a:p>
          <a:p>
            <a:r>
              <a:rPr lang="en-US" baseline="0" dirty="0" smtClean="0"/>
              <a:t>Since we devise the benchmarks, we know the exact </a:t>
            </a:r>
            <a:r>
              <a:rPr lang="en-US" baseline="0" dirty="0" err="1" smtClean="0"/>
              <a:t>accessrates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Then the right side shows the series of </a:t>
            </a:r>
            <a:r>
              <a:rPr lang="en-US" baseline="0" dirty="0" err="1" smtClean="0"/>
              <a:t>maxpower</a:t>
            </a:r>
            <a:r>
              <a:rPr lang="en-US" baseline="0" dirty="0" smtClean="0"/>
              <a:t> terms.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we know these two terms, we solve for the set of </a:t>
            </a:r>
            <a:r>
              <a:rPr lang="en-US" baseline="0" dirty="0" err="1" smtClean="0"/>
              <a:t>maxpower</a:t>
            </a:r>
            <a:r>
              <a:rPr lang="en-US" baseline="0" dirty="0" smtClean="0"/>
              <a:t> values that will close solve the equation.</a:t>
            </a:r>
          </a:p>
          <a:p>
            <a:r>
              <a:rPr lang="en-US" baseline="0" dirty="0" smtClean="0"/>
              <a:t>Please note that </a:t>
            </a:r>
            <a:r>
              <a:rPr lang="en-US" baseline="0" dirty="0" err="1" smtClean="0"/>
              <a:t>maxpower</a:t>
            </a:r>
            <a:r>
              <a:rPr lang="en-US" baseline="0" dirty="0" smtClean="0"/>
              <a:t> values depend on the measured microbenchmark power, and they do not necessarily represent the physically possible power consumption.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E746F-1A00-46A0-917A-C4A0DF6ECD0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82277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63761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017801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7885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54276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5225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795221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1826739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4117074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26781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91842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61F247-7560-4126-8D1F-0B36169BB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469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xmlns:p14="http://schemas.microsoft.com/office/powerpoint/2010/main">
    <p:dissolve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zrg8nJ0bsUk" TargetMode="External"/><Relationship Id="rId3" Type="http://schemas.openxmlformats.org/officeDocument/2006/relationships/hyperlink" Target="http://www.youtube.com/watch?v=Xf0VuRG7MN4&amp;feature=relat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66875" y="3406775"/>
            <a:ext cx="7227888" cy="708025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ECE3056A</a:t>
            </a:r>
            <a:endParaRPr lang="en-US" sz="320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6488668"/>
            <a:ext cx="463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Udimat"/>
                <a:cs typeface="Arial"/>
              </a:rPr>
              <a:t>Thanks to Prof. Kim for some of the content</a:t>
            </a:r>
            <a:endParaRPr lang="en-US" dirty="0">
              <a:solidFill>
                <a:srgbClr val="000000"/>
              </a:solidFill>
              <a:latin typeface="AUdimat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916557"/>
            <a:ext cx="4343400" cy="148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2657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DVS (Dynamic Voltage Scaling)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O/S controls the processor speed: find the minimum voltage required for the desired speed. </a:t>
            </a:r>
          </a:p>
          <a:p>
            <a:endParaRPr lang="en-US" dirty="0" smtClean="0"/>
          </a:p>
          <a:p>
            <a:r>
              <a:rPr lang="en-US" dirty="0" smtClean="0"/>
              <a:t>DVFS (Dynamic Voltage Frequency Scaling): Intel's CPU throttling technology, </a:t>
            </a:r>
            <a:r>
              <a:rPr lang="en-US" dirty="0" err="1" smtClean="0"/>
              <a:t>SpeedStep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Turbo Boost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Adds additional logic to a circuit to prune the clock tree</a:t>
            </a:r>
          </a:p>
          <a:p>
            <a:r>
              <a:rPr lang="en-US" sz="2800" dirty="0" smtClean="0"/>
              <a:t>Reduce dynamic power consumption</a:t>
            </a:r>
          </a:p>
          <a:p>
            <a:r>
              <a:rPr lang="en-US" sz="2800" dirty="0" smtClean="0"/>
              <a:t>Power up delay  (timing problem)</a:t>
            </a:r>
          </a:p>
          <a:p>
            <a:r>
              <a:rPr lang="en-US" sz="2800" dirty="0" smtClean="0"/>
              <a:t>Variations in current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276600"/>
            <a:ext cx="31813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Leakage Power Trend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4876800"/>
            <a:ext cx="8347075" cy="1436688"/>
          </a:xfrm>
        </p:spPr>
        <p:txBody>
          <a:bodyPr/>
          <a:lstStyle/>
          <a:p>
            <a:r>
              <a:rPr lang="en-US" sz="2400" dirty="0" smtClean="0"/>
              <a:t>Technology scales, leakage power consumption is increased </a:t>
            </a:r>
          </a:p>
          <a:p>
            <a:r>
              <a:rPr lang="en-US" sz="2400" dirty="0" smtClean="0"/>
              <a:t>Leakage power/current increases as temperature increases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52197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00200"/>
            <a:ext cx="3888404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6550223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DESIGN CHALLENGES OF TECHNOLOGY SCALING, Borkar’99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4114800"/>
            <a:ext cx="8347075" cy="2198688"/>
          </a:xfrm>
        </p:spPr>
        <p:txBody>
          <a:bodyPr/>
          <a:lstStyle/>
          <a:p>
            <a:r>
              <a:rPr lang="en-US" dirty="0" smtClean="0"/>
              <a:t>Sleep signal to turn off the supply voltage</a:t>
            </a:r>
          </a:p>
          <a:p>
            <a:r>
              <a:rPr lang="en-US" dirty="0" smtClean="0"/>
              <a:t>Save both dynamic power and leakage power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094" y="1295400"/>
            <a:ext cx="6045631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 rot="5400000">
            <a:off x="5753100" y="1333500"/>
            <a:ext cx="533400" cy="60960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0" y="12954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blocker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5867400" y="2133600"/>
            <a:ext cx="12954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62800" y="2362200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</a:t>
            </a:r>
            <a:r>
              <a:rPr lang="en-US" dirty="0" err="1" smtClean="0"/>
              <a:t>Vdd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6211669"/>
            <a:ext cx="5438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Microarchitectural</a:t>
            </a:r>
            <a:r>
              <a:rPr lang="en-US" b="1" dirty="0" smtClean="0"/>
              <a:t> Techniques for Power Gating</a:t>
            </a:r>
          </a:p>
          <a:p>
            <a:r>
              <a:rPr lang="en-US" b="1" dirty="0" smtClean="0"/>
              <a:t>of Execution Units, </a:t>
            </a:r>
            <a:r>
              <a:rPr lang="en-US" b="1" dirty="0" err="1" smtClean="0"/>
              <a:t>Hu</a:t>
            </a:r>
            <a:r>
              <a:rPr lang="en-US" b="1" dirty="0" smtClean="0"/>
              <a:t> et al.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Power/Clock Gating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Clock Gating </a:t>
            </a:r>
            <a:r>
              <a:rPr lang="en-US" dirty="0" smtClean="0">
                <a:sym typeface="Wingdings" pitchFamily="2" charset="2"/>
              </a:rPr>
              <a:t> reduce dynamic power consumption but not the static power consumption</a:t>
            </a:r>
          </a:p>
          <a:p>
            <a:r>
              <a:rPr lang="en-US" dirty="0" smtClean="0">
                <a:sym typeface="Wingdings" pitchFamily="2" charset="2"/>
              </a:rPr>
              <a:t>Power gating  eliminate both dynamic and static power consumption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Metrics: What do they mean?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EDP (Energy Delay Product)</a:t>
            </a:r>
          </a:p>
          <a:p>
            <a:r>
              <a:rPr lang="en-US" dirty="0" smtClean="0"/>
              <a:t>EDDP (Energy Delay^2 Product) : more emphasis on performance</a:t>
            </a:r>
          </a:p>
          <a:p>
            <a:endParaRPr lang="en-US" dirty="0" smtClean="0"/>
          </a:p>
          <a:p>
            <a:r>
              <a:rPr lang="en-US" dirty="0" smtClean="0"/>
              <a:t>EPI  (Energy per instructions) </a:t>
            </a:r>
          </a:p>
          <a:p>
            <a:r>
              <a:rPr lang="en-US" dirty="0" smtClean="0"/>
              <a:t>Performance per Watt (Similar to EPI?)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 smtClean="0">
                <a:latin typeface="Arial" pitchFamily="34" charset="0"/>
                <a:cs typeface="Arial" pitchFamily="34" charset="0"/>
              </a:rPr>
              <a:t>Essence of Power Model</a:t>
            </a:r>
            <a:endParaRPr lang="en-US" sz="3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6981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say we have three components: A, B, C.  </a:t>
            </a:r>
          </a:p>
          <a:p>
            <a:r>
              <a:rPr lang="en-US" dirty="0" smtClean="0"/>
              <a:t>We denote power with idle and power with 100% activity as  X</a:t>
            </a:r>
            <a:r>
              <a:rPr lang="en-US" dirty="0" smtClean="0">
                <a:sym typeface="Wingdings"/>
              </a:rPr>
              <a:t> 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286000"/>
            <a:ext cx="1447800" cy="1143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10W</a:t>
            </a:r>
            <a:r>
              <a:rPr lang="en-US" dirty="0" smtClean="0">
                <a:sym typeface="Wingdings"/>
              </a:rPr>
              <a:t>20W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429000" y="2057400"/>
            <a:ext cx="2362200" cy="8382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 smtClean="0"/>
          </a:p>
          <a:p>
            <a:pPr algn="ctr"/>
            <a:r>
              <a:rPr lang="en-US" dirty="0" smtClean="0"/>
              <a:t>10W</a:t>
            </a:r>
            <a:r>
              <a:rPr lang="en-US" dirty="0" smtClean="0">
                <a:sym typeface="Wingdings"/>
              </a:rPr>
              <a:t>30W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429000" y="2971800"/>
            <a:ext cx="2362200" cy="8382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/>
              <a:t>2</a:t>
            </a:r>
            <a:r>
              <a:rPr lang="en-US" dirty="0" smtClean="0"/>
              <a:t>W</a:t>
            </a:r>
            <a:r>
              <a:rPr lang="en-US" dirty="0" smtClean="0">
                <a:sym typeface="Wingdings"/>
              </a:rPr>
              <a:t>10W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94924"/>
              </p:ext>
            </p:extLst>
          </p:nvPr>
        </p:nvGraphicFramePr>
        <p:xfrm>
          <a:off x="1447800" y="4191000"/>
          <a:ext cx="6096000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000"/>
                <a:gridCol w="1199745"/>
                <a:gridCol w="1426723"/>
                <a:gridCol w="1945532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%A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r>
                        <a:rPr lang="en-US" baseline="0" dirty="0" smtClean="0"/>
                        <a:t> W</a:t>
                      </a:r>
                      <a:endParaRPr lang="en-US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10+10+2=22W</a:t>
                      </a:r>
                      <a:endParaRPr lang="en-US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20+30+10=60W</a:t>
                      </a:r>
                      <a:endParaRPr lang="en-US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15+20+6=41W</a:t>
                      </a:r>
                      <a:endParaRPr lang="en-US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16+14+6=36W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38800" y="4648200"/>
            <a:ext cx="16764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8800" y="5029200"/>
            <a:ext cx="1676400" cy="2514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638800" y="5334000"/>
            <a:ext cx="16764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638800" y="5715000"/>
            <a:ext cx="16764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165461"/>
      </p:ext>
    </p:extLst>
  </p:cSld>
  <p:clrMapOvr>
    <a:masterClrMapping/>
  </p:clrMapOvr>
  <p:transition xmlns:p14="http://schemas.microsoft.com/office/powerpoint/2010/main" advTm="6443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 animBg="1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power consumption code </a:t>
            </a:r>
          </a:p>
          <a:p>
            <a:r>
              <a:rPr lang="en-US" dirty="0" smtClean="0"/>
              <a:t>How? </a:t>
            </a:r>
          </a:p>
          <a:p>
            <a:pPr lvl="1"/>
            <a:r>
              <a:rPr lang="en-US" dirty="0" smtClean="0"/>
              <a:t>Use data from L1 or L2 </a:t>
            </a:r>
          </a:p>
          <a:p>
            <a:pPr lvl="1"/>
            <a:r>
              <a:rPr lang="en-US" dirty="0" smtClean="0"/>
              <a:t>Pipelines and queues are maintained full</a:t>
            </a:r>
          </a:p>
          <a:p>
            <a:pPr lvl="1"/>
            <a:r>
              <a:rPr lang="en-US" dirty="0" smtClean="0"/>
              <a:t>For longer period (meaningful program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pic>
        <p:nvPicPr>
          <p:cNvPr id="2050" name="Picture 2" descr="C:\Users\hyesoon\AppData\Local\Microsoft\Windows\Temporary Internet Files\Content.IE5\LWIWL15W\MCj032515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4495800"/>
            <a:ext cx="1534363" cy="1811426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47075" cy="5010150"/>
          </a:xfrm>
        </p:spPr>
        <p:txBody>
          <a:bodyPr/>
          <a:lstStyle/>
          <a:p>
            <a:r>
              <a:rPr lang="en-US" sz="2400" dirty="0"/>
              <a:t>A CMP </a:t>
            </a:r>
            <a:r>
              <a:rPr lang="en-US" sz="2400" dirty="0" smtClean="0"/>
              <a:t>: 8 </a:t>
            </a:r>
            <a:r>
              <a:rPr lang="en-US" sz="2400" dirty="0"/>
              <a:t>cores in a chip. The total power budget for the chip is 140W. When all cores are active, the frequency of each core is 2GHz and </a:t>
            </a:r>
            <a:r>
              <a:rPr lang="en-US" sz="2400" dirty="0" err="1"/>
              <a:t>Vdd</a:t>
            </a:r>
            <a:r>
              <a:rPr lang="en-US" sz="2400" dirty="0"/>
              <a:t>=2.7V. </a:t>
            </a:r>
          </a:p>
          <a:p>
            <a:r>
              <a:rPr lang="en-US" sz="1800" dirty="0" smtClean="0"/>
              <a:t>(1) Power gating: Maximum frequency of the rest of 6 cores? </a:t>
            </a:r>
          </a:p>
          <a:p>
            <a:r>
              <a:rPr lang="en-US" sz="1800" dirty="0" smtClean="0"/>
              <a:t>(2) Clock gating: Maximum frequency of the rest of 6 cores?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(assume that static power was the 50% of total power  in original configuration and static power is proportional to voltage) </a:t>
            </a:r>
          </a:p>
          <a:p>
            <a:r>
              <a:rPr lang="en-US" sz="1800" dirty="0" smtClean="0"/>
              <a:t>(3) EDP for clock gating and power gating, if execution IPC = 1 and 1G instructions to execute? </a:t>
            </a:r>
          </a:p>
          <a:p>
            <a:endParaRPr lang="en-US" sz="1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303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47075" cy="5010150"/>
          </a:xfrm>
        </p:spPr>
        <p:txBody>
          <a:bodyPr/>
          <a:lstStyle/>
          <a:p>
            <a:r>
              <a:rPr lang="en-US" sz="2400" dirty="0"/>
              <a:t>A CMP </a:t>
            </a:r>
            <a:r>
              <a:rPr lang="en-US" sz="2400" dirty="0" smtClean="0"/>
              <a:t>: 8 </a:t>
            </a:r>
            <a:r>
              <a:rPr lang="en-US" sz="2400" dirty="0"/>
              <a:t>cores in a chip. The total power budget for the chip is 140W. When all cores are active, the frequency of each core is 2GHz and </a:t>
            </a:r>
            <a:r>
              <a:rPr lang="en-US" sz="2400" dirty="0" err="1"/>
              <a:t>Vdd</a:t>
            </a:r>
            <a:r>
              <a:rPr lang="en-US" sz="2400" dirty="0"/>
              <a:t>=2.7V. </a:t>
            </a:r>
          </a:p>
          <a:p>
            <a:r>
              <a:rPr lang="en-US" sz="1800" dirty="0" smtClean="0"/>
              <a:t>(1) Power gating: Maximum frequency of the rest of 6 cores? </a:t>
            </a:r>
          </a:p>
          <a:p>
            <a:pPr marL="0" indent="0">
              <a:buNone/>
            </a:pPr>
            <a:r>
              <a:rPr lang="en-US" sz="1800" dirty="0" smtClean="0"/>
              <a:t>	P </a:t>
            </a:r>
            <a:r>
              <a:rPr lang="en-US" sz="1800" dirty="0">
                <a:sym typeface="Symbol" pitchFamily="18" charset="2"/>
              </a:rPr>
              <a:t> V</a:t>
            </a:r>
            <a:r>
              <a:rPr lang="en-US" sz="1800" baseline="30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:    V</a:t>
            </a:r>
            <a:r>
              <a:rPr lang="en-US" sz="1800" baseline="-25000" dirty="0">
                <a:sym typeface="Symbol" pitchFamily="18" charset="2"/>
              </a:rPr>
              <a:t>orig</a:t>
            </a:r>
            <a:r>
              <a:rPr lang="en-US" sz="1800" baseline="30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/</a:t>
            </a:r>
            <a:r>
              <a:rPr lang="en-US" sz="1800" dirty="0" smtClean="0">
                <a:sym typeface="Symbol" pitchFamily="18" charset="2"/>
              </a:rPr>
              <a:t>V</a:t>
            </a:r>
            <a:r>
              <a:rPr lang="en-US" sz="1800" baseline="-25000" dirty="0" smtClean="0">
                <a:sym typeface="Symbol" pitchFamily="18" charset="2"/>
              </a:rPr>
              <a:t>new</a:t>
            </a:r>
            <a:r>
              <a:rPr lang="en-US" sz="1800" baseline="30000" dirty="0" smtClean="0">
                <a:sym typeface="Symbol" pitchFamily="18" charset="2"/>
              </a:rPr>
              <a:t>3</a:t>
            </a:r>
            <a:r>
              <a:rPr lang="en-US" sz="1800" dirty="0" smtClean="0">
                <a:sym typeface="Symbol" pitchFamily="18" charset="2"/>
              </a:rPr>
              <a:t> </a:t>
            </a:r>
            <a:r>
              <a:rPr lang="en-US" sz="1800" dirty="0">
                <a:sym typeface="Symbol" pitchFamily="18" charset="2"/>
              </a:rPr>
              <a:t>= </a:t>
            </a:r>
            <a:r>
              <a:rPr lang="en-US" sz="1800" dirty="0" smtClean="0">
                <a:sym typeface="Symbol" pitchFamily="18" charset="2"/>
              </a:rPr>
              <a:t>(140W/8)/(140W/6) </a:t>
            </a:r>
            <a:endParaRPr lang="en-US" sz="1800" dirty="0">
              <a:sym typeface="Symbol" pitchFamily="18" charset="2"/>
            </a:endParaRPr>
          </a:p>
          <a:p>
            <a:r>
              <a:rPr lang="en-US" sz="1800" dirty="0" smtClean="0"/>
              <a:t>(2) Clock gating: Maximum frequency of the rest of 6 cores? </a:t>
            </a:r>
          </a:p>
          <a:p>
            <a:pPr marL="0" indent="0">
              <a:buNone/>
            </a:pPr>
            <a:r>
              <a:rPr lang="en-US" sz="1800" dirty="0"/>
              <a:t>assume that static power was the 50% of total power  in original configuration and static power is proportional to </a:t>
            </a:r>
            <a:r>
              <a:rPr lang="en-US" sz="1800" dirty="0" smtClean="0"/>
              <a:t>voltage</a:t>
            </a:r>
          </a:p>
          <a:p>
            <a:pPr marL="0" indent="0">
              <a:buNone/>
            </a:pPr>
            <a:r>
              <a:rPr lang="en-US" sz="1800" dirty="0"/>
              <a:t>	P </a:t>
            </a:r>
            <a:r>
              <a:rPr lang="en-US" sz="1800" dirty="0">
                <a:sym typeface="Symbol" pitchFamily="18" charset="2"/>
              </a:rPr>
              <a:t> V</a:t>
            </a:r>
            <a:r>
              <a:rPr lang="en-US" sz="1800" baseline="30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: V</a:t>
            </a:r>
            <a:r>
              <a:rPr lang="en-US" sz="1800" baseline="-25000" dirty="0">
                <a:sym typeface="Symbol" pitchFamily="18" charset="2"/>
              </a:rPr>
              <a:t>orig</a:t>
            </a:r>
            <a:r>
              <a:rPr lang="en-US" sz="1800" baseline="30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/V</a:t>
            </a:r>
            <a:r>
              <a:rPr lang="en-US" sz="1800" baseline="-25000" dirty="0">
                <a:sym typeface="Symbol" pitchFamily="18" charset="2"/>
              </a:rPr>
              <a:t>new</a:t>
            </a:r>
            <a:r>
              <a:rPr lang="en-US" sz="1800" baseline="30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 = </a:t>
            </a:r>
            <a:r>
              <a:rPr lang="en-US" sz="1800" dirty="0" smtClean="0">
                <a:sym typeface="Symbol" pitchFamily="18" charset="2"/>
              </a:rPr>
              <a:t>(70W</a:t>
            </a:r>
            <a:r>
              <a:rPr lang="en-US" sz="1800" dirty="0">
                <a:sym typeface="Symbol" pitchFamily="18" charset="2"/>
              </a:rPr>
              <a:t>/8)/</a:t>
            </a:r>
            <a:r>
              <a:rPr lang="en-US" sz="1800" dirty="0" smtClean="0">
                <a:sym typeface="Symbol" pitchFamily="18" charset="2"/>
              </a:rPr>
              <a:t>(70W</a:t>
            </a:r>
            <a:r>
              <a:rPr lang="en-US" sz="1800" dirty="0">
                <a:sym typeface="Symbol" pitchFamily="18" charset="2"/>
              </a:rPr>
              <a:t>/6) </a:t>
            </a:r>
          </a:p>
          <a:p>
            <a:r>
              <a:rPr lang="en-US" sz="1800" dirty="0" smtClean="0"/>
              <a:t>(3) EDP for clock gating and power gating, if execution IPC = 1 and 1G instructions to execute? </a:t>
            </a:r>
          </a:p>
          <a:p>
            <a:r>
              <a:rPr lang="en-US" sz="1800" dirty="0" smtClean="0"/>
              <a:t># of cycles = # </a:t>
            </a:r>
            <a:r>
              <a:rPr lang="en-US" sz="1800" dirty="0" err="1" smtClean="0"/>
              <a:t>total_inst</a:t>
            </a:r>
            <a:r>
              <a:rPr lang="en-US" sz="1800" dirty="0" smtClean="0"/>
              <a:t>/IPC = 1G/1 = 1G</a:t>
            </a:r>
          </a:p>
          <a:p>
            <a:r>
              <a:rPr lang="en-US" sz="1800" dirty="0" smtClean="0"/>
              <a:t> cycles time = # of cycles * frequency</a:t>
            </a:r>
          </a:p>
          <a:p>
            <a:r>
              <a:rPr lang="en-US" sz="1800" dirty="0">
                <a:sym typeface="Wingdings" pitchFamily="2" charset="2"/>
              </a:rPr>
              <a:t>f </a:t>
            </a:r>
            <a:r>
              <a:rPr lang="en-US" sz="1800" dirty="0">
                <a:sym typeface="Symbol" pitchFamily="18" charset="2"/>
              </a:rPr>
              <a:t> </a:t>
            </a:r>
            <a:r>
              <a:rPr lang="en-US" sz="1800" dirty="0" smtClean="0">
                <a:sym typeface="Symbol" pitchFamily="18" charset="2"/>
              </a:rPr>
              <a:t>V </a:t>
            </a:r>
            <a:r>
              <a:rPr lang="en-US" sz="1800" dirty="0" err="1" smtClean="0">
                <a:sym typeface="Symbol" pitchFamily="18" charset="2"/>
              </a:rPr>
              <a:t>f_pg</a:t>
            </a:r>
            <a:r>
              <a:rPr lang="en-US" sz="1800" dirty="0" smtClean="0">
                <a:sym typeface="Symbol" pitchFamily="18" charset="2"/>
              </a:rPr>
              <a:t>/</a:t>
            </a:r>
            <a:r>
              <a:rPr lang="en-US" sz="1800" dirty="0" err="1" smtClean="0">
                <a:sym typeface="Symbol" pitchFamily="18" charset="2"/>
              </a:rPr>
              <a:t>f_orig</a:t>
            </a:r>
            <a:r>
              <a:rPr lang="en-US" sz="1800" dirty="0" smtClean="0">
                <a:sym typeface="Symbol" pitchFamily="18" charset="2"/>
              </a:rPr>
              <a:t> = </a:t>
            </a:r>
            <a:r>
              <a:rPr lang="en-US" sz="1800" dirty="0" err="1" smtClean="0">
                <a:sym typeface="Symbol" pitchFamily="18" charset="2"/>
              </a:rPr>
              <a:t>Vpg</a:t>
            </a:r>
            <a:r>
              <a:rPr lang="en-US" sz="1800" dirty="0" smtClean="0">
                <a:sym typeface="Symbol" pitchFamily="18" charset="2"/>
              </a:rPr>
              <a:t>/</a:t>
            </a:r>
            <a:r>
              <a:rPr lang="en-US" sz="1800" dirty="0" err="1" smtClean="0">
                <a:sym typeface="Symbol" pitchFamily="18" charset="2"/>
              </a:rPr>
              <a:t>Vorig</a:t>
            </a:r>
            <a:r>
              <a:rPr lang="en-US" sz="1800" dirty="0" smtClean="0">
                <a:sym typeface="Symbol" pitchFamily="18" charset="2"/>
              </a:rPr>
              <a:t>    </a:t>
            </a:r>
            <a:r>
              <a:rPr lang="en-US" sz="1800" dirty="0" err="1" smtClean="0">
                <a:sym typeface="Symbol" pitchFamily="18" charset="2"/>
              </a:rPr>
              <a:t>f_cg</a:t>
            </a:r>
            <a:r>
              <a:rPr lang="en-US" sz="1800" dirty="0" smtClean="0">
                <a:sym typeface="Symbol" pitchFamily="18" charset="2"/>
              </a:rPr>
              <a:t>/</a:t>
            </a:r>
            <a:r>
              <a:rPr lang="en-US" sz="1800" dirty="0" err="1" smtClean="0">
                <a:sym typeface="Symbol" pitchFamily="18" charset="2"/>
              </a:rPr>
              <a:t>f_orig</a:t>
            </a:r>
            <a:r>
              <a:rPr lang="en-US" sz="1800" dirty="0" smtClean="0">
                <a:sym typeface="Symbol" pitchFamily="18" charset="2"/>
              </a:rPr>
              <a:t> = </a:t>
            </a:r>
            <a:r>
              <a:rPr lang="en-US" sz="1800" dirty="0" err="1" smtClean="0">
                <a:sym typeface="Symbol" pitchFamily="18" charset="2"/>
              </a:rPr>
              <a:t>Vpg</a:t>
            </a:r>
            <a:r>
              <a:rPr lang="en-US" sz="1800" dirty="0" smtClean="0">
                <a:sym typeface="Symbol" pitchFamily="18" charset="2"/>
              </a:rPr>
              <a:t>/</a:t>
            </a:r>
            <a:r>
              <a:rPr lang="en-US" sz="1800" dirty="0" err="1" smtClean="0">
                <a:sym typeface="Symbol" pitchFamily="18" charset="2"/>
              </a:rPr>
              <a:t>Vorig</a:t>
            </a:r>
            <a:r>
              <a:rPr lang="en-US" sz="1800" dirty="0" smtClean="0">
                <a:sym typeface="Symbol" pitchFamily="18" charset="2"/>
              </a:rPr>
              <a:t> </a:t>
            </a:r>
          </a:p>
          <a:p>
            <a:r>
              <a:rPr lang="en-US" sz="1800" dirty="0" smtClean="0">
                <a:sym typeface="Symbol" pitchFamily="18" charset="2"/>
              </a:rPr>
              <a:t> EDP = (P*time)</a:t>
            </a:r>
            <a:r>
              <a:rPr lang="en-US" sz="1800" smtClean="0">
                <a:sym typeface="Symbol" pitchFamily="18" charset="2"/>
              </a:rPr>
              <a:t>*time </a:t>
            </a:r>
            <a:endParaRPr lang="en-US" sz="1800" dirty="0" smtClean="0">
              <a:sym typeface="Symbol" pitchFamily="18" charset="2"/>
            </a:endParaRPr>
          </a:p>
          <a:p>
            <a:endParaRPr lang="en-US" sz="1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324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58825"/>
          </a:xfrm>
        </p:spPr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800000"/>
                </a:solidFill>
              </a:rPr>
              <a:t>Work:</a:t>
            </a:r>
            <a:r>
              <a:rPr lang="en-US" sz="2400" dirty="0" smtClean="0"/>
              <a:t> Refers to movement  (of objects/electrons)</a:t>
            </a:r>
          </a:p>
          <a:p>
            <a:pPr lvl="1"/>
            <a:r>
              <a:rPr lang="en-US" sz="1600" dirty="0" smtClean="0"/>
              <a:t>In our case work refers to computation required to solve a given problem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800000"/>
                </a:solidFill>
              </a:rPr>
              <a:t>Energy: </a:t>
            </a:r>
            <a:r>
              <a:rPr lang="en-US" sz="2400" dirty="0" smtClean="0"/>
              <a:t>Capacity to do work (unit: Joules)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800000"/>
                </a:solidFill>
              </a:rPr>
              <a:t>Power: </a:t>
            </a:r>
            <a:r>
              <a:rPr lang="en-US" sz="2400" dirty="0" smtClean="0"/>
              <a:t>Work per unit time (unit: Joules per sec</a:t>
            </a:r>
            <a:r>
              <a:rPr lang="en-US" sz="2400" dirty="0"/>
              <a:t> </a:t>
            </a:r>
            <a:r>
              <a:rPr lang="en-US" sz="2400" dirty="0" smtClean="0"/>
              <a:t>= Watts)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800000"/>
                </a:solidFill>
              </a:rPr>
              <a:t>Power Density:  </a:t>
            </a:r>
            <a:r>
              <a:rPr lang="en-US" sz="2400" dirty="0" smtClean="0"/>
              <a:t>power per unit area (Watts/cm^2)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96728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Power?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398463" y="1143000"/>
            <a:ext cx="8347075" cy="5334000"/>
          </a:xfrm>
        </p:spPr>
        <p:txBody>
          <a:bodyPr/>
          <a:lstStyle/>
          <a:p>
            <a:pPr eaLnBrk="1" hangingPunct="1"/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305799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6550223"/>
            <a:ext cx="3169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Fred Pollack, Intel, Micro-32 Keynote 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Importance of Temperature Control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752600"/>
            <a:ext cx="72663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fry an egg on graphics processor (don’t try it):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http://www.youtube.com/watch?v=zrg8nJ0bsUk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heat sink (for old processors, before kill switch was implemented):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http://www.youtube.com/watch?v=Xf0VuRG7MN4&amp;feature=</a:t>
            </a:r>
            <a:r>
              <a:rPr lang="en-US" dirty="0" smtClean="0">
                <a:hlinkClick r:id="rId3"/>
              </a:rPr>
              <a:t>related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193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58825"/>
          </a:xfrm>
        </p:spPr>
        <p:txBody>
          <a:bodyPr/>
          <a:lstStyle/>
          <a:p>
            <a:r>
              <a:rPr lang="en-US" dirty="0" smtClean="0"/>
              <a:t>Power Dissipation in CMOS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7200" y="2667000"/>
            <a:ext cx="1143000" cy="609600"/>
            <a:chOff x="838200" y="2133600"/>
            <a:chExt cx="1143000" cy="609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838200" y="2133600"/>
              <a:ext cx="3810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1104900" y="2247900"/>
              <a:ext cx="609600" cy="381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600200" y="2743200"/>
              <a:ext cx="3810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>
            <a:off x="1524000" y="2667000"/>
            <a:ext cx="381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1409700" y="2705100"/>
            <a:ext cx="990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05000" y="2209800"/>
            <a:ext cx="228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05000" y="3200400"/>
            <a:ext cx="3048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6000" y="1752600"/>
            <a:ext cx="381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2286000" y="1905000"/>
            <a:ext cx="3048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2133600" y="2209800"/>
            <a:ext cx="3048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2362200" y="2057400"/>
            <a:ext cx="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86000" y="2057400"/>
            <a:ext cx="1524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286000" y="2362200"/>
            <a:ext cx="1524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2095500" y="2705100"/>
            <a:ext cx="6858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2057400" y="2209800"/>
            <a:ext cx="3048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209800" y="3048000"/>
            <a:ext cx="228600" cy="304800"/>
            <a:chOff x="3010525" y="3048000"/>
            <a:chExt cx="228600" cy="304800"/>
          </a:xfrm>
        </p:grpSpPr>
        <p:cxnSp>
          <p:nvCxnSpPr>
            <p:cNvPr id="34" name="Straight Connector 33"/>
            <p:cNvCxnSpPr/>
            <p:nvPr/>
          </p:nvCxnSpPr>
          <p:spPr>
            <a:xfrm rot="5400000" flipH="1" flipV="1">
              <a:off x="2934325" y="3200400"/>
              <a:ext cx="3048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086725" y="3048000"/>
              <a:ext cx="1524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086725" y="3352800"/>
              <a:ext cx="1524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2858125" y="3200400"/>
              <a:ext cx="3048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2057400" y="2133600"/>
            <a:ext cx="152400" cy="152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rot="5400000" flipH="1" flipV="1">
            <a:off x="2286000" y="3505200"/>
            <a:ext cx="3048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286000" y="3657600"/>
            <a:ext cx="381000" cy="152400"/>
            <a:chOff x="2667000" y="3124200"/>
            <a:chExt cx="381000" cy="15240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667000" y="3124200"/>
              <a:ext cx="3810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743200" y="3200400"/>
              <a:ext cx="2286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819400" y="3276600"/>
              <a:ext cx="762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>
            <a:off x="2438400" y="2667000"/>
            <a:ext cx="16764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276600" y="2895600"/>
            <a:ext cx="1524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276600" y="2971800"/>
            <a:ext cx="1524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3238500" y="2781300"/>
            <a:ext cx="228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3200400" y="3124200"/>
            <a:ext cx="3048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200400" y="3276600"/>
            <a:ext cx="381000" cy="152400"/>
            <a:chOff x="2667000" y="3124200"/>
            <a:chExt cx="381000" cy="1524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667000" y="3124200"/>
              <a:ext cx="3810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743200" y="3200400"/>
              <a:ext cx="2286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819400" y="3276600"/>
              <a:ext cx="762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4343400" y="3352800"/>
            <a:ext cx="381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4495800" y="2895600"/>
            <a:ext cx="685800" cy="2286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53000" y="2667000"/>
            <a:ext cx="381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57200" y="1905000"/>
            <a:ext cx="45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3771275" y="213360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</a:t>
            </a:r>
            <a:r>
              <a:rPr lang="en-US" baseline="-25000" dirty="0" smtClean="0"/>
              <a:t>out</a:t>
            </a:r>
            <a:endParaRPr lang="en-US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2171075" y="12954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</a:t>
            </a:r>
            <a:r>
              <a:rPr lang="en-US" sz="1600" dirty="0" err="1" smtClean="0"/>
              <a:t>dd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466475" y="27432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L</a:t>
            </a:r>
            <a:endParaRPr lang="en-US" baseline="-25000" dirty="0"/>
          </a:p>
        </p:txBody>
      </p:sp>
      <p:sp>
        <p:nvSpPr>
          <p:cNvPr id="82" name="Freeform 81"/>
          <p:cNvSpPr/>
          <p:nvPr/>
        </p:nvSpPr>
        <p:spPr>
          <a:xfrm>
            <a:off x="2581302" y="1941534"/>
            <a:ext cx="1020871" cy="1152395"/>
          </a:xfrm>
          <a:custGeom>
            <a:avLst/>
            <a:gdLst>
              <a:gd name="connsiteX0" fmla="*/ 0 w 1020871"/>
              <a:gd name="connsiteY0" fmla="*/ 0 h 1152395"/>
              <a:gd name="connsiteX1" fmla="*/ 162839 w 1020871"/>
              <a:gd name="connsiteY1" fmla="*/ 588724 h 1152395"/>
              <a:gd name="connsiteX2" fmla="*/ 889348 w 1020871"/>
              <a:gd name="connsiteY2" fmla="*/ 638828 h 1152395"/>
              <a:gd name="connsiteX3" fmla="*/ 951978 w 1020871"/>
              <a:gd name="connsiteY3" fmla="*/ 1152395 h 1152395"/>
              <a:gd name="connsiteX4" fmla="*/ 951978 w 1020871"/>
              <a:gd name="connsiteY4" fmla="*/ 1152395 h 1152395"/>
              <a:gd name="connsiteX5" fmla="*/ 951978 w 1020871"/>
              <a:gd name="connsiteY5" fmla="*/ 1152395 h 115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0871" h="1152395">
                <a:moveTo>
                  <a:pt x="0" y="0"/>
                </a:moveTo>
                <a:cubicBezTo>
                  <a:pt x="7307" y="241126"/>
                  <a:pt x="14614" y="482253"/>
                  <a:pt x="162839" y="588724"/>
                </a:cubicBezTo>
                <a:cubicBezTo>
                  <a:pt x="311064" y="695195"/>
                  <a:pt x="757825" y="544883"/>
                  <a:pt x="889348" y="638828"/>
                </a:cubicBezTo>
                <a:cubicBezTo>
                  <a:pt x="1020871" y="732773"/>
                  <a:pt x="951978" y="1152395"/>
                  <a:pt x="951978" y="1152395"/>
                </a:cubicBezTo>
                <a:lnTo>
                  <a:pt x="951978" y="1152395"/>
                </a:lnTo>
                <a:lnTo>
                  <a:pt x="951978" y="1152395"/>
                </a:lnTo>
              </a:path>
            </a:pathLst>
          </a:cu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5867400" y="1066800"/>
            <a:ext cx="2677109" cy="2514600"/>
            <a:chOff x="1981200" y="1295400"/>
            <a:chExt cx="2677109" cy="25146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2324725" y="2667000"/>
              <a:ext cx="3810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 flipH="1" flipV="1">
              <a:off x="2210425" y="2705100"/>
              <a:ext cx="9906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705725" y="2209800"/>
              <a:ext cx="2286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705725" y="3200400"/>
              <a:ext cx="3048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086725" y="1752600"/>
              <a:ext cx="3810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 flipV="1">
              <a:off x="3086725" y="1905000"/>
              <a:ext cx="3048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2934325" y="2209800"/>
              <a:ext cx="3048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 flipH="1" flipV="1">
              <a:off x="3162925" y="2057400"/>
              <a:ext cx="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086725" y="2057400"/>
              <a:ext cx="1524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086725" y="2362200"/>
              <a:ext cx="1524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 flipH="1" flipV="1">
              <a:off x="2896225" y="2705100"/>
              <a:ext cx="6858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H="1" flipV="1">
              <a:off x="2858125" y="2209800"/>
              <a:ext cx="3048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3010525" y="3048000"/>
              <a:ext cx="228600" cy="304800"/>
              <a:chOff x="3010525" y="3048000"/>
              <a:chExt cx="228600" cy="304800"/>
            </a:xfrm>
          </p:grpSpPr>
          <p:cxnSp>
            <p:nvCxnSpPr>
              <p:cNvPr id="111" name="Straight Connector 17"/>
              <p:cNvCxnSpPr/>
              <p:nvPr/>
            </p:nvCxnSpPr>
            <p:spPr>
              <a:xfrm rot="5400000" flipH="1" flipV="1">
                <a:off x="2934325" y="3200400"/>
                <a:ext cx="30480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3086725" y="3048000"/>
                <a:ext cx="15240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3086725" y="3352800"/>
                <a:ext cx="15240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rot="5400000" flipH="1" flipV="1">
                <a:off x="2858125" y="3200400"/>
                <a:ext cx="30480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Oval 98"/>
            <p:cNvSpPr/>
            <p:nvPr/>
          </p:nvSpPr>
          <p:spPr>
            <a:xfrm>
              <a:off x="2858125" y="2133600"/>
              <a:ext cx="152400" cy="152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 rot="5400000" flipH="1" flipV="1">
              <a:off x="3086725" y="3505200"/>
              <a:ext cx="3048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23"/>
            <p:cNvGrpSpPr/>
            <p:nvPr/>
          </p:nvGrpSpPr>
          <p:grpSpPr>
            <a:xfrm>
              <a:off x="3086725" y="3657600"/>
              <a:ext cx="381000" cy="152400"/>
              <a:chOff x="2667000" y="3124200"/>
              <a:chExt cx="381000" cy="152400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2667000" y="3124200"/>
                <a:ext cx="38100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2743200" y="3200400"/>
                <a:ext cx="22860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2819400" y="3276600"/>
                <a:ext cx="7620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2971800" y="129540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 </a:t>
              </a:r>
              <a:r>
                <a:rPr lang="en-US" sz="1600" dirty="0" err="1" smtClean="0"/>
                <a:t>dd</a:t>
              </a:r>
              <a:endParaRPr lang="en-US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3239125" y="2667000"/>
              <a:ext cx="494675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038600" y="26670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Vcc</a:t>
              </a:r>
              <a:endParaRPr lang="en-US" dirty="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rot="5400000">
              <a:off x="3276600" y="3200400"/>
              <a:ext cx="762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810000" y="3200400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 </a:t>
              </a:r>
              <a:r>
                <a:rPr lang="en-US" baseline="-25000" dirty="0" smtClean="0"/>
                <a:t>leakage</a:t>
              </a:r>
              <a:endParaRPr lang="en-US" baseline="-25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81200" y="2438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828800" y="39624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705600" y="3810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pic>
        <p:nvPicPr>
          <p:cNvPr id="117" name="3 Marcador de contenido" descr="pow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800600"/>
            <a:ext cx="7348414" cy="58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vs. Energy </a:t>
            </a:r>
          </a:p>
          <a:p>
            <a:r>
              <a:rPr lang="en-US" dirty="0" smtClean="0"/>
              <a:t>Dynamic power vs. Static power</a:t>
            </a:r>
          </a:p>
          <a:p>
            <a:pPr lvl="1"/>
            <a:r>
              <a:rPr lang="en-US" dirty="0" smtClean="0"/>
              <a:t>Dynamic: “switching” power</a:t>
            </a:r>
          </a:p>
          <a:p>
            <a:pPr lvl="1"/>
            <a:r>
              <a:rPr lang="en-US" dirty="0" smtClean="0"/>
              <a:t>Static: “leakage” power</a:t>
            </a:r>
          </a:p>
          <a:p>
            <a:pPr lvl="1"/>
            <a:r>
              <a:rPr lang="en-US" dirty="0" smtClean="0"/>
              <a:t>Dynamic power dominates, but static power is increasingly important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Increase the CPU cost</a:t>
            </a:r>
          </a:p>
          <a:p>
            <a:pPr lvl="1"/>
            <a:r>
              <a:rPr lang="en-US" dirty="0" smtClean="0"/>
              <a:t>Thermal cost: keeping the devices below a given threshold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2) the cost of power delivery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</a:t>
            </a:r>
            <a:r>
              <a:rPr lang="en-US" dirty="0" err="1" smtClean="0"/>
              <a:t>power</a:t>
            </a:r>
            <a:r>
              <a:rPr lang="en-US" dirty="0" smtClean="0"/>
              <a:t> </a:t>
            </a:r>
            <a:r>
              <a:rPr lang="en-US" dirty="0" err="1" smtClean="0"/>
              <a:t>power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267200"/>
            <a:ext cx="8347075" cy="2057400"/>
          </a:xfrm>
        </p:spPr>
        <p:txBody>
          <a:bodyPr/>
          <a:lstStyle/>
          <a:p>
            <a:r>
              <a:rPr lang="en-US" sz="2000" dirty="0" smtClean="0"/>
              <a:t>Max Power</a:t>
            </a:r>
          </a:p>
          <a:p>
            <a:r>
              <a:rPr lang="en-US" sz="2000" dirty="0" smtClean="0"/>
              <a:t>Worst-case application </a:t>
            </a:r>
          </a:p>
          <a:p>
            <a:r>
              <a:rPr lang="en-US" sz="2000" dirty="0" smtClean="0"/>
              <a:t>Average power </a:t>
            </a:r>
          </a:p>
          <a:p>
            <a:r>
              <a:rPr lang="en-US" sz="2000" dirty="0" smtClean="0"/>
              <a:t>Thermal power: running average of worst-case app for several seconds : used to decide cooling option </a:t>
            </a:r>
          </a:p>
          <a:p>
            <a:r>
              <a:rPr lang="en-US" sz="2000" dirty="0" smtClean="0"/>
              <a:t>Transient power (power delivery) , standby power (battery life), </a:t>
            </a:r>
          </a:p>
          <a:p>
            <a:pPr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01919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" y="6553200"/>
            <a:ext cx="8305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Reducing Power in High-performance Microprocessors,  </a:t>
            </a:r>
            <a:r>
              <a:rPr lang="en-US" sz="1200" b="1" dirty="0" err="1" smtClean="0"/>
              <a:t>Tiwari</a:t>
            </a:r>
            <a:r>
              <a:rPr lang="en-US" sz="1200" b="1" dirty="0" smtClean="0"/>
              <a:t> et al. ‘98</a:t>
            </a:r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Power Go?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36576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488668"/>
            <a:ext cx="8305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Reducing Power in High-performance Microprocessors,  </a:t>
            </a:r>
            <a:r>
              <a:rPr lang="en-US" sz="1200" b="1" dirty="0" err="1" smtClean="0"/>
              <a:t>Tiwari</a:t>
            </a:r>
            <a:r>
              <a:rPr lang="en-US" sz="1200" b="1" dirty="0" smtClean="0"/>
              <a:t> et al. ‘98</a:t>
            </a:r>
            <a:endParaRPr lang="en-US" sz="1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581400"/>
            <a:ext cx="81438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0" y="586740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 (activity factor)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2514600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 power consumption is high </a:t>
            </a:r>
          </a:p>
          <a:p>
            <a:r>
              <a:rPr lang="en-US" dirty="0" smtClean="0"/>
              <a:t>Even when AF is 0.5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.5|7.4|23.1|4.4|9.4|5.2"/>
</p:tagLst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owerpoint_FINAL">
  <a:themeElements>
    <a:clrScheme name="1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_FINAL">
      <a:majorFont>
        <a:latin typeface="AUdimat"/>
        <a:ea typeface=""/>
        <a:cs typeface="Arial"/>
      </a:majorFont>
      <a:minorFont>
        <a:latin typeface="AUdima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21018</TotalTime>
  <Words>947</Words>
  <Application>Microsoft Macintosh PowerPoint</Application>
  <PresentationFormat>On-screen Show (4:3)</PresentationFormat>
  <Paragraphs>174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2_Powerpoint_FINAL</vt:lpstr>
      <vt:lpstr>3_Powerpoint_FINAL</vt:lpstr>
      <vt:lpstr>ECE3056A</vt:lpstr>
      <vt:lpstr>Some Definitions</vt:lpstr>
      <vt:lpstr>Why Power?</vt:lpstr>
      <vt:lpstr>Importance of Temperature Control</vt:lpstr>
      <vt:lpstr>Power Dissipation in CMOS</vt:lpstr>
      <vt:lpstr>Power Basics </vt:lpstr>
      <vt:lpstr>Why do we care? </vt:lpstr>
      <vt:lpstr>Power power power </vt:lpstr>
      <vt:lpstr>Where does Power Go? </vt:lpstr>
      <vt:lpstr>DVS (Dynamic Voltage Scaling)</vt:lpstr>
      <vt:lpstr>Clock Gating</vt:lpstr>
      <vt:lpstr>Leakage Power Trend</vt:lpstr>
      <vt:lpstr>Power Gating</vt:lpstr>
      <vt:lpstr>Benefits of Power/Clock Gating  </vt:lpstr>
      <vt:lpstr>Metrics: What do they mean? </vt:lpstr>
      <vt:lpstr>Essence of Power Model</vt:lpstr>
      <vt:lpstr>Power Virus</vt:lpstr>
      <vt:lpstr>Review Questions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CS6290</dc:title>
  <dc:creator>hyesoon</dc:creator>
  <cp:lastModifiedBy>Moin Qureshi</cp:lastModifiedBy>
  <cp:revision>176</cp:revision>
  <cp:lastPrinted>2011-11-22T19:44:15Z</cp:lastPrinted>
  <dcterms:created xsi:type="dcterms:W3CDTF">2009-10-15T11:05:49Z</dcterms:created>
  <dcterms:modified xsi:type="dcterms:W3CDTF">2014-11-12T21:27:12Z</dcterms:modified>
</cp:coreProperties>
</file>