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37" r:id="rId3"/>
    <p:sldId id="338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816" y="-112"/>
      </p:cViewPr>
      <p:guideLst>
        <p:guide orient="horz" pos="4319"/>
        <p:guide pos="46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033B-97DF-5A48-A4F5-F1FD65B75FA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E33C-42F8-B64C-84A6-C0CC37C3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3AF72-7CF9-CF43-80C5-8FBA6C1ECE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DD3B-00FA-C944-BD67-3026874FC26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of Two Level Predictor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Moinuddin K Qureshi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1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 T N   T T T N   </a:t>
            </a:r>
            <a:r>
              <a:rPr lang="en-US" sz="2400" dirty="0" smtClean="0">
                <a:latin typeface="Tahoma" charset="0"/>
                <a:sym typeface="Wingdings"/>
              </a:rPr>
              <a:t>T T T N   … </a:t>
            </a:r>
          </a:p>
          <a:p>
            <a:pPr marL="0" indent="0">
              <a:buNone/>
            </a:pP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36090" y="387813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</a:t>
            </a:r>
            <a:r>
              <a:rPr lang="en-US" sz="2400" b="1" dirty="0"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endCxn id="34" idx="1"/>
          </p:cNvCxnSpPr>
          <p:nvPr/>
        </p:nvCxnSpPr>
        <p:spPr bwMode="auto">
          <a:xfrm>
            <a:off x="5289970" y="4098411"/>
            <a:ext cx="1512605" cy="76200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2427626" y="1863984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21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Index[111] = 00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Not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Right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0)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36090" y="387813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  <a:latin typeface="Arial" pitchFamily="34" charset="0"/>
              </a:rPr>
              <a:t>0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4716935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0000"/>
                </a:solidFill>
                <a:latin typeface="Arial" pitchFamily="34" charset="0"/>
              </a:rPr>
              <a:t>0</a:t>
            </a:r>
            <a:r>
              <a:rPr lang="en-US" b="1" dirty="0" smtClean="0">
                <a:solidFill>
                  <a:srgbClr val="800000"/>
                </a:solidFill>
                <a:latin typeface="Arial" pitchFamily="34" charset="0"/>
              </a:rPr>
              <a:t>0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(Second Time, </a:t>
            </a:r>
            <a:r>
              <a:rPr lang="en-US" dirty="0" err="1" smtClean="0"/>
              <a:t>i</a:t>
            </a:r>
            <a:r>
              <a:rPr lang="en-US" dirty="0" smtClean="0"/>
              <a:t>=4)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4675745"/>
            <a:ext cx="1562827" cy="369332"/>
            <a:chOff x="7259775" y="2767682"/>
            <a:chExt cx="1562827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52348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767682"/>
              <a:ext cx="45397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5189" y="32608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43" y="899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0000" y="39267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5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 T N   T T T N   T </a:t>
            </a:r>
            <a:r>
              <a:rPr lang="en-US" sz="2400" dirty="0" smtClean="0">
                <a:latin typeface="Tahoma" charset="0"/>
                <a:sym typeface="Wingdings"/>
              </a:rPr>
              <a:t>T T N   … </a:t>
            </a:r>
          </a:p>
          <a:p>
            <a:pPr marL="0" indent="0">
              <a:buNone/>
            </a:pP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44848" y="3868523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1 1 0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endCxn id="33" idx="1"/>
          </p:cNvCxnSpPr>
          <p:nvPr/>
        </p:nvCxnSpPr>
        <p:spPr bwMode="auto">
          <a:xfrm>
            <a:off x="5289970" y="4098411"/>
            <a:ext cx="1512605" cy="45720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10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2921064" y="1888611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21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Index[110] = 01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Not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Wrong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</a:t>
            </a:r>
            <a:r>
              <a:rPr lang="en-US" sz="2400" dirty="0"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44848" y="386148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pitchFamily="34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0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Arial" pitchFamily="34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10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(Third Time, </a:t>
            </a:r>
            <a:r>
              <a:rPr lang="en-US" dirty="0" err="1" smtClean="0"/>
              <a:t>i</a:t>
            </a:r>
            <a:r>
              <a:rPr lang="en-US" dirty="0" smtClean="0"/>
              <a:t>=1)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4370945"/>
            <a:ext cx="1562827" cy="369332"/>
            <a:chOff x="7259775" y="2802007"/>
            <a:chExt cx="1562827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86673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802007"/>
              <a:ext cx="45397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5189" y="32608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6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 T N   T T T N   T T </a:t>
            </a:r>
            <a:r>
              <a:rPr lang="en-US" sz="2400" dirty="0" smtClean="0">
                <a:latin typeface="Tahoma" charset="0"/>
                <a:sym typeface="Wingdings"/>
              </a:rPr>
              <a:t>T N   … </a:t>
            </a:r>
          </a:p>
          <a:p>
            <a:pPr marL="0" indent="0">
              <a:buNone/>
            </a:pP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44848" y="3868523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1 0 1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5289970" y="4098411"/>
            <a:ext cx="1512605" cy="22860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3169032" y="1888611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21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Index[101] = 01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Not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Wrong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</a:t>
            </a:r>
            <a:r>
              <a:rPr lang="en-US" sz="2400" dirty="0"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44848" y="387813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pitchFamily="34" charset="0"/>
              </a:rPr>
              <a:t>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1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Arial" pitchFamily="34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10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(Third Time, </a:t>
            </a:r>
            <a:r>
              <a:rPr lang="en-US" dirty="0" err="1" smtClean="0"/>
              <a:t>i</a:t>
            </a:r>
            <a:r>
              <a:rPr lang="en-US" dirty="0" smtClean="0"/>
              <a:t>=2)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4106732"/>
            <a:ext cx="1562827" cy="369332"/>
            <a:chOff x="7259775" y="2767682"/>
            <a:chExt cx="1562827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52348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767682"/>
              <a:ext cx="45397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5189" y="32608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43" y="899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 T N   T T T N   T T T </a:t>
            </a:r>
            <a:r>
              <a:rPr lang="en-US" sz="2400" dirty="0" smtClean="0">
                <a:latin typeface="Tahoma" charset="0"/>
                <a:sym typeface="Wingdings"/>
              </a:rPr>
              <a:t>N   … </a:t>
            </a:r>
          </a:p>
          <a:p>
            <a:pPr marL="0" indent="0">
              <a:buNone/>
            </a:pP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36090" y="387813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pitchFamily="34" charset="0"/>
              </a:rPr>
              <a:t>0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endCxn id="30" idx="1"/>
          </p:cNvCxnSpPr>
          <p:nvPr/>
        </p:nvCxnSpPr>
        <p:spPr bwMode="auto">
          <a:xfrm flipV="1">
            <a:off x="5289970" y="3641211"/>
            <a:ext cx="1512605" cy="45720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10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3450129" y="1888611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21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Index[011] = 10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Right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</a:t>
            </a:r>
            <a:r>
              <a:rPr lang="en-US" sz="2400" dirty="0"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36090" y="3885599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Arial" pitchFamily="34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3487822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800000"/>
                </a:solidFill>
                <a:latin typeface="Arial" pitchFamily="34" charset="0"/>
              </a:rPr>
              <a:t>11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(Third Time, </a:t>
            </a:r>
            <a:r>
              <a:rPr lang="en-US" dirty="0" err="1" smtClean="0"/>
              <a:t>i</a:t>
            </a:r>
            <a:r>
              <a:rPr lang="en-US" dirty="0" smtClean="0"/>
              <a:t>=3)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3488811"/>
            <a:ext cx="1408939" cy="369332"/>
            <a:chOff x="7259775" y="2767682"/>
            <a:chExt cx="1408939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52348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767682"/>
              <a:ext cx="3000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5189" y="32608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43" y="899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0000" y="39267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 T N   T T T N   T T T N   </a:t>
            </a:r>
            <a:r>
              <a:rPr lang="en-US" sz="2400" dirty="0" smtClean="0">
                <a:latin typeface="Tahoma" charset="0"/>
                <a:sym typeface="Wingdings"/>
              </a:rPr>
              <a:t>… </a:t>
            </a:r>
          </a:p>
          <a:p>
            <a:pPr marL="0" indent="0">
              <a:buNone/>
            </a:pP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36090" y="387813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</a:t>
            </a:r>
            <a:r>
              <a:rPr lang="en-US" sz="2400" b="1" dirty="0"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endCxn id="34" idx="1"/>
          </p:cNvCxnSpPr>
          <p:nvPr/>
        </p:nvCxnSpPr>
        <p:spPr bwMode="auto">
          <a:xfrm>
            <a:off x="5289970" y="4098411"/>
            <a:ext cx="1512605" cy="76200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10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3698986" y="1888611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21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Index[111] = 00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Not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Right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0)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36090" y="387813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  <a:latin typeface="Arial" pitchFamily="34" charset="0"/>
              </a:rPr>
              <a:t>0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4716935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0000"/>
                </a:solidFill>
                <a:latin typeface="Arial" pitchFamily="34" charset="0"/>
              </a:rPr>
              <a:t>0</a:t>
            </a:r>
            <a:r>
              <a:rPr lang="en-US" b="1" dirty="0" smtClean="0">
                <a:solidFill>
                  <a:srgbClr val="800000"/>
                </a:solidFill>
                <a:latin typeface="Arial" pitchFamily="34" charset="0"/>
              </a:rPr>
              <a:t>0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(Third Time, </a:t>
            </a:r>
            <a:r>
              <a:rPr lang="en-US" dirty="0" err="1" smtClean="0"/>
              <a:t>i</a:t>
            </a:r>
            <a:r>
              <a:rPr lang="en-US" dirty="0" smtClean="0"/>
              <a:t>=4)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4675745"/>
            <a:ext cx="1562827" cy="369332"/>
            <a:chOff x="7259775" y="2767682"/>
            <a:chExt cx="1562827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52348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767682"/>
              <a:ext cx="45397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5189" y="32608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43" y="899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0000" y="39267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23401" y="1319702"/>
            <a:ext cx="336146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</a:t>
            </a:r>
            <a:r>
              <a:rPr lang="en-US" sz="2400" dirty="0" smtClean="0">
                <a:latin typeface="Tahoma" charset="0"/>
                <a:sym typeface="Wingdings"/>
              </a:rPr>
              <a:t>T T N   </a:t>
            </a:r>
          </a:p>
          <a:p>
            <a:pPr marL="0" indent="0">
              <a:buNone/>
            </a:pP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44848" y="3868523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1 1 0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endCxn id="33" idx="1"/>
          </p:cNvCxnSpPr>
          <p:nvPr/>
        </p:nvCxnSpPr>
        <p:spPr bwMode="auto">
          <a:xfrm>
            <a:off x="5289970" y="4098411"/>
            <a:ext cx="1512605" cy="45720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10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185278" y="1660011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389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Index[110] = 10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Not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Correct!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</a:t>
            </a:r>
            <a:r>
              <a:rPr lang="en-US" sz="2400" dirty="0"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44848" y="386148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pitchFamily="34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0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Arial" pitchFamily="34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11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(Fourth Time, </a:t>
            </a:r>
            <a:r>
              <a:rPr lang="en-US" dirty="0" err="1" smtClean="0"/>
              <a:t>i</a:t>
            </a:r>
            <a:r>
              <a:rPr lang="en-US" dirty="0" smtClean="0"/>
              <a:t>=1)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4370945"/>
            <a:ext cx="1408939" cy="369332"/>
            <a:chOff x="7259775" y="2802007"/>
            <a:chExt cx="1408939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86673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802007"/>
              <a:ext cx="3000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5189" y="32608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0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 </a:t>
            </a:r>
            <a:r>
              <a:rPr lang="en-US" sz="2400" dirty="0" smtClean="0">
                <a:latin typeface="Tahoma" charset="0"/>
                <a:sym typeface="Wingdings"/>
              </a:rPr>
              <a:t>T N</a:t>
            </a: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44848" y="3868523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1 0 1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5289970" y="4098411"/>
            <a:ext cx="1512605" cy="22860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01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11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602295" y="1909205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528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Index[101] = 01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NT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Wrong, but fixed 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</a:t>
            </a:r>
            <a:r>
              <a:rPr lang="en-US" sz="2400" dirty="0"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44848" y="387813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pitchFamily="34" charset="0"/>
              </a:rPr>
              <a:t>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1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Arial" pitchFamily="34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10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(Fourth Time, </a:t>
            </a:r>
            <a:r>
              <a:rPr lang="en-US" dirty="0" err="1" smtClean="0"/>
              <a:t>i</a:t>
            </a:r>
            <a:r>
              <a:rPr lang="en-US" dirty="0" smtClean="0"/>
              <a:t>=2)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4106732"/>
            <a:ext cx="1408939" cy="369332"/>
            <a:chOff x="7259775" y="2767682"/>
            <a:chExt cx="1408939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52348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767682"/>
              <a:ext cx="3000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5189" y="32608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43" y="899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9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 T </a:t>
            </a:r>
            <a:r>
              <a:rPr lang="en-US" sz="2400" dirty="0" smtClean="0">
                <a:latin typeface="Tahoma" charset="0"/>
                <a:sym typeface="Wingdings"/>
              </a:rPr>
              <a:t>N</a:t>
            </a: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36090" y="387813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pitchFamily="34" charset="0"/>
              </a:rPr>
              <a:t>0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endCxn id="30" idx="1"/>
          </p:cNvCxnSpPr>
          <p:nvPr/>
        </p:nvCxnSpPr>
        <p:spPr bwMode="auto">
          <a:xfrm flipV="1">
            <a:off x="5289970" y="3641211"/>
            <a:ext cx="1512605" cy="45720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10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883393" y="1845823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21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Index[011] = 11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Correct!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</a:t>
            </a:r>
            <a:r>
              <a:rPr lang="en-US" sz="2400" dirty="0"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36090" y="3885599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Arial" pitchFamily="34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800000"/>
                </a:solidFill>
                <a:latin typeface="Arial" pitchFamily="34" charset="0"/>
              </a:rPr>
              <a:t>11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(Fourth Time, </a:t>
            </a:r>
            <a:r>
              <a:rPr lang="en-US" dirty="0" err="1" smtClean="0"/>
              <a:t>i</a:t>
            </a:r>
            <a:r>
              <a:rPr lang="en-US" dirty="0" smtClean="0"/>
              <a:t>=3)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3488811"/>
            <a:ext cx="1408939" cy="369332"/>
            <a:chOff x="7259775" y="2767682"/>
            <a:chExt cx="1408939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52348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767682"/>
              <a:ext cx="3000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5189" y="32608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43" y="899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0000" y="39267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 T N</a:t>
            </a: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36090" y="387813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</a:t>
            </a:r>
            <a:r>
              <a:rPr lang="en-US" sz="2400" b="1" dirty="0"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endCxn id="34" idx="1"/>
          </p:cNvCxnSpPr>
          <p:nvPr/>
        </p:nvCxnSpPr>
        <p:spPr bwMode="auto">
          <a:xfrm>
            <a:off x="5289970" y="4098411"/>
            <a:ext cx="1512605" cy="76200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10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1117521" y="1910990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21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Index[111] = 00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Not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Right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0)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36090" y="387813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  <a:latin typeface="Arial" pitchFamily="34" charset="0"/>
              </a:rPr>
              <a:t>0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4716935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0000"/>
                </a:solidFill>
                <a:latin typeface="Arial" pitchFamily="34" charset="0"/>
              </a:rPr>
              <a:t>0</a:t>
            </a:r>
            <a:r>
              <a:rPr lang="en-US" b="1" dirty="0" smtClean="0">
                <a:solidFill>
                  <a:srgbClr val="800000"/>
                </a:solidFill>
                <a:latin typeface="Arial" pitchFamily="34" charset="0"/>
              </a:rPr>
              <a:t>0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(Fourth Time, </a:t>
            </a:r>
            <a:r>
              <a:rPr lang="en-US" dirty="0" err="1" smtClean="0"/>
              <a:t>i</a:t>
            </a:r>
            <a:r>
              <a:rPr lang="en-US" dirty="0" smtClean="0"/>
              <a:t>=4)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4675745"/>
            <a:ext cx="1562827" cy="369332"/>
            <a:chOff x="7259775" y="2767682"/>
            <a:chExt cx="1562827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52348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767682"/>
              <a:ext cx="45397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5189" y="32608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43" y="899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0000" y="39267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 T N</a:t>
            </a: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126120" y="4559585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</a:t>
            </a:r>
            <a:r>
              <a:rPr lang="en-US" sz="2400" b="1" dirty="0"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stCxn id="2" idx="3"/>
            <a:endCxn id="34" idx="1"/>
          </p:cNvCxnSpPr>
          <p:nvPr/>
        </p:nvCxnSpPr>
        <p:spPr bwMode="auto">
          <a:xfrm>
            <a:off x="5080000" y="4788185"/>
            <a:ext cx="1722575" cy="72226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2" y="2301877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67034" y="5636043"/>
            <a:ext cx="694357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Prediction Accuracy becomes 100%</a:t>
            </a:r>
          </a:p>
          <a:p>
            <a:pPr algn="ctr"/>
            <a:r>
              <a:rPr lang="en-US" sz="2400" dirty="0" smtClean="0"/>
              <a:t>Counters that matter gets saturated to either 11 or 00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4716935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0000"/>
                </a:solidFill>
                <a:latin typeface="Arial" pitchFamily="34" charset="0"/>
              </a:rPr>
              <a:t>0</a:t>
            </a:r>
            <a:r>
              <a:rPr lang="en-US" b="1" dirty="0" smtClean="0">
                <a:solidFill>
                  <a:srgbClr val="800000"/>
                </a:solidFill>
                <a:latin typeface="Arial" pitchFamily="34" charset="0"/>
              </a:rPr>
              <a:t>0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</a:t>
            </a:r>
            <a:r>
              <a:rPr lang="en-US" dirty="0"/>
              <a:t>S</a:t>
            </a:r>
            <a:r>
              <a:rPr lang="en-US" dirty="0" smtClean="0"/>
              <a:t>ubsequent iterations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7263" y="3542435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4755953"/>
            <a:ext cx="1562827" cy="369332"/>
            <a:chOff x="7259775" y="2767682"/>
            <a:chExt cx="1562827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52348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767682"/>
              <a:ext cx="45397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5189" y="32608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43" y="899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0000" y="39267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7259775" y="3423290"/>
            <a:ext cx="1408939" cy="369332"/>
            <a:chOff x="7259775" y="2767682"/>
            <a:chExt cx="1408939" cy="369332"/>
          </a:xfrm>
        </p:grpSpPr>
        <p:cxnSp>
          <p:nvCxnSpPr>
            <p:cNvPr id="38" name="Straight Arrow Connector 37"/>
            <p:cNvCxnSpPr/>
            <p:nvPr/>
          </p:nvCxnSpPr>
          <p:spPr bwMode="auto">
            <a:xfrm>
              <a:off x="7259775" y="2952348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8368632" y="2767682"/>
              <a:ext cx="3000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40" name="Straight Arrow Connector 39"/>
          <p:cNvCxnSpPr/>
          <p:nvPr/>
        </p:nvCxnSpPr>
        <p:spPr bwMode="auto">
          <a:xfrm>
            <a:off x="7259775" y="4286496"/>
            <a:ext cx="1108857" cy="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8386718" y="4033879"/>
            <a:ext cx="3000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7277861" y="4568798"/>
            <a:ext cx="1108857" cy="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8405438" y="4373431"/>
            <a:ext cx="3000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4126120" y="4028678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</a:t>
            </a:r>
            <a:r>
              <a:rPr lang="en-US" sz="2400" b="1" dirty="0"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0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5080000" y="4301205"/>
            <a:ext cx="1722575" cy="25838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4126120" y="3423290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1 0 1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5080000" y="3648198"/>
            <a:ext cx="1722575" cy="638298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4085343" y="2726811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pitchFamily="34" charset="0"/>
              </a:rPr>
              <a:t>0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57" name="Straight Arrow Connector 56"/>
          <p:cNvCxnSpPr>
            <a:endCxn id="30" idx="1"/>
          </p:cNvCxnSpPr>
          <p:nvPr/>
        </p:nvCxnSpPr>
        <p:spPr bwMode="auto">
          <a:xfrm>
            <a:off x="5039223" y="2941662"/>
            <a:ext cx="1763352" cy="699549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endCxn id="50" idx="1"/>
          </p:cNvCxnSpPr>
          <p:nvPr/>
        </p:nvCxnSpPr>
        <p:spPr bwMode="auto">
          <a:xfrm>
            <a:off x="644184" y="1829710"/>
            <a:ext cx="3481936" cy="2427568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endCxn id="2" idx="1"/>
          </p:cNvCxnSpPr>
          <p:nvPr/>
        </p:nvCxnSpPr>
        <p:spPr bwMode="auto">
          <a:xfrm>
            <a:off x="1557287" y="1858928"/>
            <a:ext cx="2568833" cy="2929257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endCxn id="54" idx="1"/>
          </p:cNvCxnSpPr>
          <p:nvPr/>
        </p:nvCxnSpPr>
        <p:spPr bwMode="auto">
          <a:xfrm>
            <a:off x="944984" y="1807763"/>
            <a:ext cx="3181136" cy="1844127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endCxn id="56" idx="1"/>
          </p:cNvCxnSpPr>
          <p:nvPr/>
        </p:nvCxnSpPr>
        <p:spPr bwMode="auto">
          <a:xfrm>
            <a:off x="1244621" y="1858928"/>
            <a:ext cx="2840722" cy="1096483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3926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335546" y="1369595"/>
            <a:ext cx="8610600" cy="51943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the following loop executed indefinitely</a:t>
            </a:r>
          </a:p>
          <a:p>
            <a:pPr marL="344487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344487" lvl="1" indent="0" algn="ctr">
              <a:buNone/>
            </a:pPr>
            <a:r>
              <a:rPr lang="en-US" dirty="0" smtClean="0">
                <a:latin typeface="Courier"/>
                <a:cs typeface="Courier"/>
              </a:rPr>
              <a:t>	for(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=0;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&lt;4;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++)</a:t>
            </a:r>
          </a:p>
          <a:p>
            <a:pPr marL="344487" lvl="1" indent="0" algn="ctr">
              <a:buNone/>
            </a:pPr>
            <a:r>
              <a:rPr lang="en-US" dirty="0" smtClean="0">
                <a:latin typeface="Courier"/>
                <a:cs typeface="Courier"/>
              </a:rPr>
              <a:t>   array[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] += x;</a:t>
            </a:r>
            <a:endParaRPr lang="en-US" dirty="0">
              <a:latin typeface="Courier"/>
              <a:cs typeface="Courier"/>
            </a:endParaRPr>
          </a:p>
          <a:p>
            <a:pPr marL="344487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 smtClean="0">
              <a:latin typeface="Tahoma" charset="0"/>
            </a:endParaRPr>
          </a:p>
          <a:p>
            <a:pPr marL="0" indent="0">
              <a:buNone/>
            </a:pPr>
            <a:r>
              <a:rPr lang="en-US" dirty="0" smtClean="0"/>
              <a:t>The above loop gets assembled to something like this:</a:t>
            </a:r>
          </a:p>
          <a:p>
            <a:pPr marL="0" indent="0">
              <a:buNone/>
            </a:pPr>
            <a:endParaRPr lang="en-US" dirty="0" smtClean="0">
              <a:latin typeface="Tahoma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LD R0, PTR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ADD R0,R0,X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ST R0, PTR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PTR++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CTR--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  BNEZ TOP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         (</a:t>
            </a:r>
            <a:r>
              <a:rPr lang="en-US" dirty="0" smtClean="0">
                <a:solidFill>
                  <a:srgbClr val="FF0000"/>
                </a:solidFill>
                <a:latin typeface="Tahoma" charset="0"/>
                <a:sym typeface="Wingdings"/>
              </a:rPr>
              <a:t>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This branch TTTN TTTN TTTN </a:t>
            </a:r>
            <a:r>
              <a:rPr lang="en-US" dirty="0" smtClean="0">
                <a:solidFill>
                  <a:srgbClr val="FF0000"/>
                </a:solidFill>
                <a:latin typeface="Tahoma" charset="0"/>
                <a:sym typeface="Wingdings"/>
              </a:rPr>
              <a:t>…)</a:t>
            </a:r>
            <a:endParaRPr lang="en-US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58A1CF-C778-674C-8CB3-B57BDAD6FF6D}" type="slidenum">
              <a:rPr lang="en-US" sz="1600"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600">
              <a:latin typeface="Garamond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Loop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6010" y="3929648"/>
            <a:ext cx="2696412" cy="242670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42106" y="2072105"/>
            <a:ext cx="3221790" cy="89568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73909" y="1619272"/>
            <a:ext cx="8666738" cy="33059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Tahoma" charset="0"/>
                <a:sym typeface="Wingdings"/>
              </a:rPr>
              <a:t>Your job is to measure the prediction accuracy of the following predictors over the three traces A, B</a:t>
            </a:r>
            <a:r>
              <a:rPr lang="en-US" sz="2600" smtClean="0">
                <a:solidFill>
                  <a:srgbClr val="000000"/>
                </a:solidFill>
                <a:latin typeface="Tahoma" charset="0"/>
                <a:sym typeface="Wingdings"/>
              </a:rPr>
              <a:t>, and C</a:t>
            </a:r>
            <a:r>
              <a:rPr lang="en-US" sz="2600" dirty="0" smtClean="0">
                <a:solidFill>
                  <a:srgbClr val="000000"/>
                </a:solidFill>
                <a:latin typeface="Tahoma" charset="0"/>
                <a:sym typeface="Wingdings"/>
              </a:rPr>
              <a:t>:</a:t>
            </a:r>
            <a:br>
              <a:rPr lang="en-US" sz="2600" dirty="0" smtClean="0">
                <a:solidFill>
                  <a:srgbClr val="000000"/>
                </a:solidFill>
                <a:latin typeface="Tahoma" charset="0"/>
                <a:sym typeface="Wingdings"/>
              </a:rPr>
            </a:br>
            <a:endParaRPr lang="en-US" sz="2600" dirty="0" smtClean="0">
              <a:solidFill>
                <a:srgbClr val="000000"/>
              </a:solidFill>
              <a:latin typeface="Tahoma" charset="0"/>
              <a:sym typeface="Wingdings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8000"/>
                </a:solidFill>
                <a:latin typeface="Tahoma" charset="0"/>
                <a:sym typeface="Wingdings"/>
              </a:rPr>
              <a:t>Never Taken (already implemented)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8000"/>
                </a:solidFill>
                <a:latin typeface="Tahoma" charset="0"/>
                <a:sym typeface="Wingdings"/>
              </a:rPr>
              <a:t>Always Taken (already implemented)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8000"/>
                </a:solidFill>
                <a:latin typeface="Tahoma" charset="0"/>
                <a:sym typeface="Wingdings"/>
              </a:rPr>
              <a:t>Last Time (already implemented, use as base)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800000"/>
                </a:solidFill>
                <a:latin typeface="Tahoma" charset="0"/>
                <a:sym typeface="Wingdings"/>
              </a:rPr>
              <a:t>Two Bit Counter (need to implement)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800000"/>
                </a:solidFill>
                <a:latin typeface="Tahoma" charset="0"/>
                <a:sym typeface="Wingdings"/>
              </a:rPr>
              <a:t>Two Level Predictor (need to implement)</a:t>
            </a:r>
            <a:endParaRPr lang="en-US" sz="2600" dirty="0" smtClean="0">
              <a:solidFill>
                <a:srgbClr val="800000"/>
              </a:solidFill>
              <a:latin typeface="Tahoma" charset="0"/>
              <a:sym typeface="Wingdings"/>
            </a:endParaRPr>
          </a:p>
          <a:p>
            <a:pPr marL="514350" indent="-514350">
              <a:buAutoNum type="arabicPeriod"/>
            </a:pPr>
            <a:endParaRPr lang="en-US" sz="2600" dirty="0">
              <a:solidFill>
                <a:srgbClr val="00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985" y="5236289"/>
            <a:ext cx="894064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Complete the four functions in </a:t>
            </a:r>
            <a:r>
              <a:rPr lang="en-US" sz="2400" dirty="0" err="1" smtClean="0"/>
              <a:t>predictor.cc</a:t>
            </a:r>
            <a:endParaRPr lang="en-US" sz="2400" dirty="0" smtClean="0"/>
          </a:p>
          <a:p>
            <a:pPr algn="ctr"/>
            <a:r>
              <a:rPr lang="en-US" sz="2400" dirty="0" smtClean="0"/>
              <a:t>Run the traces on your predictors.  Submit </a:t>
            </a:r>
            <a:r>
              <a:rPr lang="en-US" sz="2400" dirty="0" err="1" smtClean="0"/>
              <a:t>Report.pptx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predictor.cc</a:t>
            </a:r>
            <a:endParaRPr lang="en-US" sz="2400" dirty="0" smtClean="0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5378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Extra Credit: Evaluating Branch Predictors (2 points of your grade)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43" y="899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" y="6067286"/>
            <a:ext cx="801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Needs about 25 lines of code (perhaps the easiest extra credit)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2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</a:t>
            </a:r>
            <a:r>
              <a:rPr lang="en-US" sz="2400" dirty="0" smtClean="0">
                <a:latin typeface="Tahoma" charset="0"/>
                <a:sym typeface="Wingdings"/>
              </a:rPr>
              <a:t>T T N   T T T N   T T T N   … </a:t>
            </a:r>
          </a:p>
          <a:p>
            <a:pPr marL="0" indent="0">
              <a:buNone/>
            </a:pP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20230" y="3880490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0 0 0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582870" y="1892618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445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Index[000] = 00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Not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Wrong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1)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20230" y="3869811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0 0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(First Time, </a:t>
            </a:r>
            <a:r>
              <a:rPr lang="en-US" dirty="0" err="1" smtClean="0"/>
              <a:t>i</a:t>
            </a:r>
            <a:r>
              <a:rPr lang="en-US" dirty="0" smtClean="0"/>
              <a:t>=1)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289970" y="2587779"/>
            <a:ext cx="3532632" cy="1510632"/>
            <a:chOff x="5289970" y="2587779"/>
            <a:chExt cx="3532632" cy="1510632"/>
          </a:xfrm>
        </p:grpSpPr>
        <p:cxnSp>
          <p:nvCxnSpPr>
            <p:cNvPr id="4" name="Straight Arrow Connector 3"/>
            <p:cNvCxnSpPr>
              <a:endCxn id="12" idx="1"/>
            </p:cNvCxnSpPr>
            <p:nvPr/>
          </p:nvCxnSpPr>
          <p:spPr bwMode="auto">
            <a:xfrm flipV="1">
              <a:off x="5289970" y="2726811"/>
              <a:ext cx="1512605" cy="137160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7259775" y="2789238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587779"/>
              <a:ext cx="45397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</a:t>
            </a:r>
            <a:r>
              <a:rPr lang="en-US" sz="2400" dirty="0" smtClean="0">
                <a:latin typeface="Tahoma" charset="0"/>
                <a:sym typeface="Wingdings"/>
              </a:rPr>
              <a:t> T N   T T T N   T T T N   … </a:t>
            </a:r>
          </a:p>
          <a:p>
            <a:pPr marL="0" indent="0">
              <a:buNone/>
            </a:pP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20230" y="3880490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0 0 1</a:t>
            </a:r>
          </a:p>
        </p:txBody>
      </p:sp>
      <p:cxnSp>
        <p:nvCxnSpPr>
          <p:cNvPr id="4" name="Straight Arrow Connector 3"/>
          <p:cNvCxnSpPr>
            <a:endCxn id="35" idx="1"/>
          </p:cNvCxnSpPr>
          <p:nvPr/>
        </p:nvCxnSpPr>
        <p:spPr bwMode="auto">
          <a:xfrm flipV="1">
            <a:off x="5289970" y="3031611"/>
            <a:ext cx="1512605" cy="106680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582870" y="1892618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21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Index[001] = 00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Not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Wrong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1)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20230" y="3880490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0 1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2879298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(First Time, </a:t>
            </a:r>
            <a:r>
              <a:rPr lang="en-US" dirty="0" err="1" smtClean="0"/>
              <a:t>i</a:t>
            </a:r>
            <a:r>
              <a:rPr lang="en-US" dirty="0" smtClean="0"/>
              <a:t>=2)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2802007"/>
            <a:ext cx="1562827" cy="369332"/>
            <a:chOff x="7259775" y="2802007"/>
            <a:chExt cx="1562827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86673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802007"/>
              <a:ext cx="45397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</a:t>
            </a:r>
            <a:r>
              <a:rPr lang="en-US" sz="2400" dirty="0" smtClean="0">
                <a:latin typeface="Tahoma" charset="0"/>
                <a:sym typeface="Wingdings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</a:t>
            </a:r>
            <a:r>
              <a:rPr lang="en-US" sz="2400" dirty="0" smtClean="0">
                <a:latin typeface="Tahoma" charset="0"/>
                <a:sym typeface="Wingdings"/>
              </a:rPr>
              <a:t> N   T T T N   T T T N   … </a:t>
            </a:r>
          </a:p>
          <a:p>
            <a:pPr marL="0" indent="0">
              <a:buNone/>
            </a:pP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20230" y="3880490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0 1 1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5289970" y="3624649"/>
            <a:ext cx="1512605" cy="473762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850598" y="1888611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21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Index[011] = 00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Not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Wrong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1)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22360" y="3879585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pitchFamily="34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3494389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(First Time, </a:t>
            </a:r>
            <a:r>
              <a:rPr lang="en-US" dirty="0" err="1" smtClean="0"/>
              <a:t>i</a:t>
            </a:r>
            <a:r>
              <a:rPr lang="en-US" dirty="0" smtClean="0"/>
              <a:t>=3)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3460152"/>
            <a:ext cx="1562827" cy="369332"/>
            <a:chOff x="7259775" y="2802007"/>
            <a:chExt cx="1562827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86673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802007"/>
              <a:ext cx="45397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 T N   </a:t>
            </a:r>
            <a:r>
              <a:rPr lang="en-US" sz="2400" dirty="0" smtClean="0">
                <a:latin typeface="Tahoma" charset="0"/>
                <a:sym typeface="Wingdings"/>
              </a:rPr>
              <a:t>T T T N   T T T N   … </a:t>
            </a:r>
          </a:p>
          <a:p>
            <a:pPr marL="0" indent="0">
              <a:buNone/>
            </a:pP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20230" y="3880490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pitchFamily="34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1 1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5289970" y="4098411"/>
            <a:ext cx="1512605" cy="830562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1111463" y="1888611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21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Index[111] = 00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Not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Right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0)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20230" y="3882418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pitchFamily="34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1 </a:t>
            </a:r>
            <a:r>
              <a:rPr lang="en-US" sz="2400" b="1" dirty="0">
                <a:solidFill>
                  <a:srgbClr val="800000"/>
                </a:solidFill>
                <a:latin typeface="Arial" pitchFamily="34" charset="0"/>
              </a:rPr>
              <a:t>0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4705352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(First Time, </a:t>
            </a:r>
            <a:r>
              <a:rPr lang="en-US" dirty="0" err="1" smtClean="0"/>
              <a:t>i</a:t>
            </a:r>
            <a:r>
              <a:rPr lang="en-US" dirty="0" smtClean="0"/>
              <a:t>=4)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4705352"/>
            <a:ext cx="1562827" cy="369332"/>
            <a:chOff x="7259775" y="2802007"/>
            <a:chExt cx="1562827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86673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802007"/>
              <a:ext cx="45397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 T N   T</a:t>
            </a:r>
            <a:r>
              <a:rPr lang="en-US" sz="2400" dirty="0" smtClean="0">
                <a:latin typeface="Tahoma" charset="0"/>
                <a:sym typeface="Wingdings"/>
              </a:rPr>
              <a:t> T T N   T T T N   … </a:t>
            </a:r>
          </a:p>
          <a:p>
            <a:pPr marL="0" indent="0">
              <a:buNone/>
            </a:pP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44848" y="3868523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1 1 0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endCxn id="33" idx="1"/>
          </p:cNvCxnSpPr>
          <p:nvPr/>
        </p:nvCxnSpPr>
        <p:spPr bwMode="auto">
          <a:xfrm>
            <a:off x="5289970" y="4098411"/>
            <a:ext cx="1512605" cy="45720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1596978" y="1888611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21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Index[110] = 00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Not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Wrong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</a:t>
            </a:r>
            <a:r>
              <a:rPr lang="en-US" sz="2400" dirty="0"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44848" y="386148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pitchFamily="34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0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Arial" pitchFamily="34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4398405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(Second Time, </a:t>
            </a:r>
            <a:r>
              <a:rPr lang="en-US" dirty="0" err="1" smtClean="0"/>
              <a:t>i</a:t>
            </a:r>
            <a:r>
              <a:rPr lang="en-US" dirty="0" smtClean="0"/>
              <a:t>=1)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4370945"/>
            <a:ext cx="1562827" cy="369332"/>
            <a:chOff x="7259775" y="2802007"/>
            <a:chExt cx="1562827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86673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802007"/>
              <a:ext cx="45397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5189" y="32608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5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 T N   T</a:t>
            </a:r>
            <a:r>
              <a:rPr lang="en-US" sz="2400" dirty="0" smtClean="0">
                <a:latin typeface="Tahoma" charset="0"/>
                <a:sym typeface="Wingdings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</a:t>
            </a:r>
            <a:r>
              <a:rPr lang="en-US" sz="2400" dirty="0" smtClean="0">
                <a:latin typeface="Tahoma" charset="0"/>
                <a:sym typeface="Wingdings"/>
              </a:rPr>
              <a:t>T N   T T T N   … </a:t>
            </a:r>
          </a:p>
          <a:p>
            <a:pPr marL="0" indent="0">
              <a:buNone/>
            </a:pP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44848" y="3868523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1 0 1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5289970" y="4098411"/>
            <a:ext cx="1512605" cy="22860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1899032" y="1909205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21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Index[101] = 00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Not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Wrong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</a:t>
            </a:r>
            <a:r>
              <a:rPr lang="en-US" sz="2400" dirty="0"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44848" y="387813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pitchFamily="34" charset="0"/>
              </a:rPr>
              <a:t>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1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Arial" pitchFamily="34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4093605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(Second Time, </a:t>
            </a:r>
            <a:r>
              <a:rPr lang="en-US" dirty="0" err="1" smtClean="0"/>
              <a:t>i</a:t>
            </a:r>
            <a:r>
              <a:rPr lang="en-US" dirty="0" smtClean="0"/>
              <a:t>=2)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4106732"/>
            <a:ext cx="1562827" cy="369332"/>
            <a:chOff x="7259775" y="2767682"/>
            <a:chExt cx="1562827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52348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767682"/>
              <a:ext cx="45397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5189" y="32608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43" y="899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802575" y="2879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011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77263" y="1464823"/>
            <a:ext cx="640009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sym typeface="Wingdings"/>
              </a:rPr>
              <a:t>T T T N   T T T </a:t>
            </a:r>
            <a:r>
              <a:rPr lang="en-US" sz="2400" dirty="0" smtClean="0">
                <a:latin typeface="Tahoma" charset="0"/>
                <a:sym typeface="Wingdings"/>
              </a:rPr>
              <a:t>N   T T T N   … </a:t>
            </a:r>
          </a:p>
          <a:p>
            <a:pPr marL="0" indent="0">
              <a:buNone/>
            </a:pPr>
            <a:endParaRPr lang="en-US" sz="2400" dirty="0"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36090" y="3878132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pitchFamily="34" charset="0"/>
              </a:rPr>
              <a:t>0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endCxn id="30" idx="1"/>
          </p:cNvCxnSpPr>
          <p:nvPr/>
        </p:nvCxnSpPr>
        <p:spPr bwMode="auto">
          <a:xfrm flipV="1">
            <a:off x="5289970" y="3641211"/>
            <a:ext cx="1512605" cy="457200"/>
          </a:xfrm>
          <a:prstGeom prst="straightConnector1">
            <a:avLst/>
          </a:prstGeom>
          <a:solidFill>
            <a:srgbClr val="C0C0C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802575" y="3184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02575" y="34888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02575" y="37936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802575" y="4098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02575" y="44032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802575" y="47080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4861" y="3423290"/>
            <a:ext cx="18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History </a:t>
            </a:r>
            <a:r>
              <a:rPr lang="en-US" b="1" dirty="0" err="1" smtClean="0"/>
              <a:t>Reg</a:t>
            </a:r>
            <a:r>
              <a:rPr lang="en-US" b="1" dirty="0" smtClean="0"/>
              <a:t> (HR)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26375" y="211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 bwMode="auto">
          <a:xfrm>
            <a:off x="2166761" y="1888611"/>
            <a:ext cx="17175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5559" y="5458534"/>
            <a:ext cx="721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 :  Index[011] = 00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Pred</a:t>
            </a:r>
            <a:r>
              <a:rPr lang="en-US" sz="2400" dirty="0" smtClean="0">
                <a:sym typeface="Wingdings"/>
              </a:rPr>
              <a:t> Not Taken (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Wrong</a:t>
            </a:r>
            <a:r>
              <a:rPr lang="en-US" sz="2400" dirty="0" smtClean="0">
                <a:sym typeface="Wingdings"/>
              </a:rPr>
              <a:t>)</a:t>
            </a:r>
          </a:p>
          <a:p>
            <a:endParaRPr lang="en-US" sz="1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Update: </a:t>
            </a:r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oth PHT[index]  and HR (Shift HR and insert </a:t>
            </a:r>
            <a:r>
              <a:rPr lang="en-US" sz="2400" dirty="0"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36090" y="3885599"/>
            <a:ext cx="953880" cy="457200"/>
          </a:xfrm>
          <a:prstGeom prst="rect">
            <a:avLst/>
          </a:prstGeom>
          <a:solidFill>
            <a:srgbClr val="4793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pitchFamily="34" charset="0"/>
              </a:rPr>
              <a:t>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Arial" pitchFamily="34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02575" y="3490354"/>
            <a:ext cx="457200" cy="304800"/>
          </a:xfrm>
          <a:prstGeom prst="rect">
            <a:avLst/>
          </a:prstGeom>
          <a:solidFill>
            <a:srgbClr val="EED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800000"/>
                </a:solidFill>
                <a:latin typeface="Arial" pitchFamily="34" charset="0"/>
              </a:rPr>
              <a:t>1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</a:rPr>
              <a:t>0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Loop (Second Time, </a:t>
            </a:r>
            <a:r>
              <a:rPr lang="en-US" dirty="0" err="1" smtClean="0"/>
              <a:t>i</a:t>
            </a:r>
            <a:r>
              <a:rPr lang="en-US" dirty="0" smtClean="0"/>
              <a:t>=3)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749" y="2828350"/>
            <a:ext cx="1779754" cy="1200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ym typeface="Wingdings"/>
              </a:rPr>
              <a:t>Encodings: </a:t>
            </a:r>
          </a:p>
          <a:p>
            <a:pPr algn="ctr"/>
            <a:r>
              <a:rPr lang="en-US" sz="2400" dirty="0" smtClean="0">
                <a:sym typeface="Wingdings"/>
              </a:rPr>
              <a:t>Taken=1,  </a:t>
            </a:r>
          </a:p>
          <a:p>
            <a:pPr algn="ctr"/>
            <a:r>
              <a:rPr lang="en-US" sz="2400" dirty="0" smtClean="0">
                <a:sym typeface="Wingdings"/>
              </a:rPr>
              <a:t>Not Taken=0</a:t>
            </a:r>
            <a:endParaRPr lang="en-US" sz="2400" dirty="0">
              <a:sym typeface="Wingding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4862" y="1986200"/>
            <a:ext cx="4138688" cy="3347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775" y="3488811"/>
            <a:ext cx="1562827" cy="369332"/>
            <a:chOff x="7259775" y="2767682"/>
            <a:chExt cx="1562827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7259775" y="2952348"/>
              <a:ext cx="1108857" cy="0"/>
            </a:xfrm>
            <a:prstGeom prst="straightConnector1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368632" y="2767682"/>
              <a:ext cx="45397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86211" y="414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02575" y="2574411"/>
            <a:ext cx="457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01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2575" y="2587779"/>
            <a:ext cx="457200" cy="24250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946" y="4324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5189" y="32608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43" y="899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0000" y="39267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2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329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1490</Words>
  <Application>Microsoft Macintosh PowerPoint</Application>
  <PresentationFormat>On-screen Show (4:3)</PresentationFormat>
  <Paragraphs>421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Working of Two Level Predictor</vt:lpstr>
      <vt:lpstr>An Example Loop</vt:lpstr>
      <vt:lpstr>The Loop (First Time, i=1)</vt:lpstr>
      <vt:lpstr>The Loop (First Time, i=2)</vt:lpstr>
      <vt:lpstr>The Loop (First Time, i=3)</vt:lpstr>
      <vt:lpstr>The Loop (First Time, i=4)</vt:lpstr>
      <vt:lpstr>The Loop (Second Time, i=1)</vt:lpstr>
      <vt:lpstr>The Loop (Second Time, i=2)</vt:lpstr>
      <vt:lpstr>The Loop (Second Time, i=3)</vt:lpstr>
      <vt:lpstr>The Loop (Second Time, i=4)</vt:lpstr>
      <vt:lpstr>The Loop (Third Time, i=1)</vt:lpstr>
      <vt:lpstr>The Loop (Third Time, i=2)</vt:lpstr>
      <vt:lpstr>The Loop (Third Time, i=3)</vt:lpstr>
      <vt:lpstr>The Loop (Third Time, i=4)</vt:lpstr>
      <vt:lpstr>The Loop (Fourth Time, i=1)</vt:lpstr>
      <vt:lpstr>The Loop (Fourth Time, i=2)</vt:lpstr>
      <vt:lpstr>The Loop (Fourth Time, i=3)</vt:lpstr>
      <vt:lpstr>The Loop (Fourth Time, i=4)</vt:lpstr>
      <vt:lpstr>For Subsequent iterations</vt:lpstr>
      <vt:lpstr>Extra Credit: Evaluating Branch Predictors (2 points of your grade)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LC3b ISA</dc:title>
  <dc:creator>Moinuddin Qureshi</dc:creator>
  <cp:lastModifiedBy>Moin Qureshi</cp:lastModifiedBy>
  <cp:revision>185</cp:revision>
  <dcterms:created xsi:type="dcterms:W3CDTF">2013-01-17T17:57:29Z</dcterms:created>
  <dcterms:modified xsi:type="dcterms:W3CDTF">2014-10-01T15:15:45Z</dcterms:modified>
</cp:coreProperties>
</file>