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349" r:id="rId3"/>
    <p:sldId id="326" r:id="rId4"/>
    <p:sldId id="346" r:id="rId5"/>
    <p:sldId id="347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48" r:id="rId18"/>
    <p:sldId id="33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83" autoAdjust="0"/>
  </p:normalViewPr>
  <p:slideViewPr>
    <p:cSldViewPr>
      <p:cViewPr>
        <p:scale>
          <a:sx n="116" d="100"/>
          <a:sy n="116" d="100"/>
        </p:scale>
        <p:origin x="-115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0696B8-E4F1-4554-838D-702F88D95FF9}" type="datetimeFigureOut">
              <a:rPr lang="en-US" smtClean="0"/>
              <a:pPr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22A8CA-5F1C-4160-AF89-D979C5C86E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241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710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76733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409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4100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675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199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6938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20987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490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14332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ECE3056: Virtual Memory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Prof. Moinuddin Qureshi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0" y="5029200"/>
            <a:ext cx="2209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Udimat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601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Page Tables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2362200"/>
            <a:ext cx="7021219" cy="4038600"/>
            <a:chOff x="1066800" y="2362200"/>
            <a:chExt cx="7021219" cy="4038600"/>
          </a:xfrm>
        </p:grpSpPr>
        <p:sp>
          <p:nvSpPr>
            <p:cNvPr id="361476" name="Rectangle 4"/>
            <p:cNvSpPr>
              <a:spLocks noChangeArrowheads="1"/>
            </p:cNvSpPr>
            <p:nvPr/>
          </p:nvSpPr>
          <p:spPr bwMode="auto">
            <a:xfrm>
              <a:off x="2012950" y="4298950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012950" y="4483100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2012950" y="4665663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2012950" y="4848225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2012950" y="5030788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1098550" y="2743200"/>
              <a:ext cx="1646237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latin typeface="AUdimat" pitchFamily="2" charset="0"/>
                </a:rPr>
                <a:t>Level 1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743200" y="2743200"/>
              <a:ext cx="1646237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latin typeface="AUdimat" pitchFamily="2" charset="0"/>
                </a:rPr>
                <a:t>Level 2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4389437" y="2743200"/>
              <a:ext cx="2378075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latin typeface="AUdimat" pitchFamily="2" charset="0"/>
                </a:rPr>
                <a:t>Page Offset</a:t>
              </a:r>
            </a:p>
          </p:txBody>
        </p:sp>
        <p:sp>
          <p:nvSpPr>
            <p:cNvPr id="361484" name="Freeform 12"/>
            <p:cNvSpPr>
              <a:spLocks/>
            </p:cNvSpPr>
            <p:nvPr/>
          </p:nvSpPr>
          <p:spPr bwMode="auto">
            <a:xfrm>
              <a:off x="1373187" y="3109913"/>
              <a:ext cx="639763" cy="1646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37"/>
                </a:cxn>
                <a:cxn ang="0">
                  <a:pos x="403" y="1037"/>
                </a:cxn>
              </a:cxnLst>
              <a:rect l="0" t="0" r="r" b="b"/>
              <a:pathLst>
                <a:path w="403" h="1037">
                  <a:moveTo>
                    <a:pt x="0" y="0"/>
                  </a:moveTo>
                  <a:lnTo>
                    <a:pt x="0" y="1037"/>
                  </a:lnTo>
                  <a:lnTo>
                    <a:pt x="403" y="103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2012950" y="5668963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2012950" y="5213350"/>
              <a:ext cx="914400" cy="457200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9675" y="4846638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3749675" y="5030788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3749675" y="5213350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3749675" y="5395913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3749675" y="5578475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3749675" y="6216650"/>
              <a:ext cx="914400" cy="184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3" name="Rectangle 21"/>
            <p:cNvSpPr>
              <a:spLocks noChangeArrowheads="1"/>
            </p:cNvSpPr>
            <p:nvPr/>
          </p:nvSpPr>
          <p:spPr bwMode="auto">
            <a:xfrm>
              <a:off x="3749675" y="5761038"/>
              <a:ext cx="914400" cy="457200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4" name="Freeform 22"/>
            <p:cNvSpPr>
              <a:spLocks/>
            </p:cNvSpPr>
            <p:nvPr/>
          </p:nvSpPr>
          <p:spPr bwMode="auto">
            <a:xfrm>
              <a:off x="2835275" y="4756150"/>
              <a:ext cx="914400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57"/>
                </a:cxn>
                <a:cxn ang="0">
                  <a:pos x="576" y="57"/>
                </a:cxn>
              </a:cxnLst>
              <a:rect l="0" t="0" r="r" b="b"/>
              <a:pathLst>
                <a:path w="576" h="57">
                  <a:moveTo>
                    <a:pt x="0" y="0"/>
                  </a:moveTo>
                  <a:lnTo>
                    <a:pt x="288" y="0"/>
                  </a:lnTo>
                  <a:lnTo>
                    <a:pt x="288" y="57"/>
                  </a:lnTo>
                  <a:lnTo>
                    <a:pt x="576" y="5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5" name="Freeform 23"/>
            <p:cNvSpPr>
              <a:spLocks/>
            </p:cNvSpPr>
            <p:nvPr/>
          </p:nvSpPr>
          <p:spPr bwMode="auto">
            <a:xfrm>
              <a:off x="3201987" y="3109913"/>
              <a:ext cx="547688" cy="2560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3"/>
                </a:cxn>
                <a:cxn ang="0">
                  <a:pos x="345" y="1613"/>
                </a:cxn>
              </a:cxnLst>
              <a:rect l="0" t="0" r="r" b="b"/>
              <a:pathLst>
                <a:path w="345" h="1613">
                  <a:moveTo>
                    <a:pt x="0" y="0"/>
                  </a:moveTo>
                  <a:lnTo>
                    <a:pt x="0" y="1613"/>
                  </a:lnTo>
                  <a:lnTo>
                    <a:pt x="345" y="161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7" name="Line 25"/>
            <p:cNvSpPr>
              <a:spLocks noChangeShapeType="1"/>
            </p:cNvSpPr>
            <p:nvPr/>
          </p:nvSpPr>
          <p:spPr bwMode="auto">
            <a:xfrm>
              <a:off x="4573587" y="5668963"/>
              <a:ext cx="118903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1498" name="Text Box 26"/>
            <p:cNvSpPr txBox="1">
              <a:spLocks noChangeArrowheads="1"/>
            </p:cNvSpPr>
            <p:nvPr/>
          </p:nvSpPr>
          <p:spPr bwMode="auto">
            <a:xfrm>
              <a:off x="5853112" y="5492750"/>
              <a:ext cx="2234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AUdimat" pitchFamily="2" charset="0"/>
                </a:rPr>
                <a:t>Physical Page Number</a:t>
              </a:r>
            </a:p>
          </p:txBody>
        </p:sp>
        <p:sp>
          <p:nvSpPr>
            <p:cNvPr id="361499" name="Text Box 27"/>
            <p:cNvSpPr txBox="1">
              <a:spLocks noChangeArrowheads="1"/>
            </p:cNvSpPr>
            <p:nvPr/>
          </p:nvSpPr>
          <p:spPr bwMode="auto">
            <a:xfrm>
              <a:off x="1066800" y="2362200"/>
              <a:ext cx="20730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AUdimat" pitchFamily="2" charset="0"/>
                </a:rPr>
                <a:t>Virtual Page Number</a:t>
              </a:r>
            </a:p>
          </p:txBody>
        </p: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4800" y="1219200"/>
            <a:ext cx="86489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AUdimat" pitchFamily="2" charset="0"/>
              </a:rPr>
              <a:t>Say each PTE entry is 8B, what is the size of Page Table for 32 bit address space?</a:t>
            </a:r>
          </a:p>
          <a:p>
            <a:pPr algn="l"/>
            <a:endParaRPr lang="en-US" dirty="0">
              <a:latin typeface="AUdimat" pitchFamily="2" charset="0"/>
            </a:endParaRPr>
          </a:p>
          <a:p>
            <a:pPr algn="l"/>
            <a:r>
              <a:rPr lang="en-US" dirty="0" smtClean="0">
                <a:latin typeface="AUdimat" pitchFamily="2" charset="0"/>
              </a:rPr>
              <a:t>How about 64-bit address space?</a:t>
            </a:r>
            <a:endParaRPr lang="en-US" dirty="0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713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solution</a:t>
            </a:r>
          </a:p>
          <a:p>
            <a:pPr lvl="1"/>
            <a:r>
              <a:rPr lang="en-US" dirty="0" smtClean="0"/>
              <a:t>Generate an exception</a:t>
            </a:r>
          </a:p>
          <a:p>
            <a:pPr lvl="1"/>
            <a:r>
              <a:rPr lang="en-US" dirty="0" smtClean="0"/>
              <a:t>O/S</a:t>
            </a:r>
            <a:endParaRPr lang="en-US" dirty="0"/>
          </a:p>
          <a:p>
            <a:r>
              <a:rPr lang="en-US" dirty="0" smtClean="0"/>
              <a:t>Hardware solution</a:t>
            </a:r>
            <a:endParaRPr lang="en-US" dirty="0"/>
          </a:p>
          <a:p>
            <a:pPr lvl="1"/>
            <a:r>
              <a:rPr lang="en-US" dirty="0" smtClean="0"/>
              <a:t>Hardware page walker </a:t>
            </a:r>
          </a:p>
          <a:p>
            <a:pPr lvl="1"/>
            <a:r>
              <a:rPr lang="en-US" dirty="0" smtClean="0"/>
              <a:t>TLB miss handler </a:t>
            </a:r>
          </a:p>
          <a:p>
            <a:pPr lvl="1"/>
            <a:r>
              <a:rPr lang="en-US" dirty="0" smtClean="0"/>
              <a:t>Needs to know TLB miss in advance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563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PAPT Cache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we haven’t differentiate physical and virtual addresses so much </a:t>
            </a:r>
          </a:p>
          <a:p>
            <a:r>
              <a:rPr lang="en-US" sz="2800" dirty="0" smtClean="0"/>
              <a:t>Previous </a:t>
            </a:r>
            <a:r>
              <a:rPr lang="en-US" sz="2800" dirty="0"/>
              <a:t>slide showed Physically-Addressed Physically-Tagged cache</a:t>
            </a:r>
          </a:p>
          <a:p>
            <a:pPr lvl="1"/>
            <a:r>
              <a:rPr lang="en-US" sz="2400" dirty="0"/>
              <a:t>Sometimes called PIPT (I=Indexed)</a:t>
            </a:r>
          </a:p>
          <a:p>
            <a:pPr lvl="1"/>
            <a:endParaRPr lang="en-US" sz="2400" dirty="0"/>
          </a:p>
          <a:p>
            <a:r>
              <a:rPr lang="en-US" sz="2800" dirty="0"/>
              <a:t>Con: TLB lookup and cache access serialized</a:t>
            </a:r>
          </a:p>
          <a:p>
            <a:pPr lvl="1"/>
            <a:r>
              <a:rPr lang="en-US" sz="2400" dirty="0"/>
              <a:t>Caches already take &gt; 1 cycle</a:t>
            </a:r>
          </a:p>
          <a:p>
            <a:r>
              <a:rPr lang="en-US" sz="2800" dirty="0"/>
              <a:t>Pro: cache contents valid so long as page table not modified</a:t>
            </a:r>
          </a:p>
        </p:txBody>
      </p:sp>
    </p:spTree>
    <p:extLst>
      <p:ext uri="{BB962C8B-B14F-4D97-AF65-F5344CB8AC3E}">
        <p14:creationId xmlns:p14="http://schemas.microsoft.com/office/powerpoint/2010/main" val="2229315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Virtually Addressed Cache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063625" y="1570038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1992313" y="1873250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2673350" y="14176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Udimat" pitchFamily="2" charset="0"/>
              </a:rPr>
              <a:t>Cache</a:t>
            </a:r>
          </a:p>
          <a:p>
            <a:r>
              <a:rPr lang="en-US" sz="1600" dirty="0">
                <a:latin typeface="AUdimat" pitchFamily="2" charset="0"/>
              </a:rPr>
              <a:t>Data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2674938" y="2328863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2295525" y="1873250"/>
            <a:ext cx="303213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660775" y="27082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027488" y="2540000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549275" y="3429000"/>
            <a:ext cx="8229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Udimat" pitchFamily="2" charset="0"/>
              </a:rPr>
              <a:t>Pro: latency – no need to check TLB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Udimat" pitchFamily="2" charset="0"/>
              </a:rPr>
              <a:t>Con: Cache must be flushed on process change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660775" y="1417638"/>
            <a:ext cx="152477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(VIVT: vitually</a:t>
            </a:r>
          </a:p>
          <a:p>
            <a:r>
              <a:rPr lang="en-US" sz="1600">
                <a:latin typeface="AUdimat" pitchFamily="2" charset="0"/>
              </a:rPr>
              <a:t>indexed,</a:t>
            </a:r>
          </a:p>
          <a:p>
            <a:r>
              <a:rPr lang="en-US" sz="1600">
                <a:latin typeface="AUdimat" pitchFamily="2" charset="0"/>
              </a:rPr>
              <a:t>virtually tagged)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78424" y="1570038"/>
            <a:ext cx="2990850" cy="1343025"/>
            <a:chOff x="3262" y="1491"/>
            <a:chExt cx="1884" cy="84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028" y="1682"/>
              <a:ext cx="574" cy="52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600">
                  <a:latin typeface="AUdimat" pitchFamily="2" charset="0"/>
                </a:rPr>
                <a:t>TLB</a:t>
              </a:r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3311" y="1921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3262" y="1969"/>
              <a:ext cx="5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On Cache</a:t>
              </a:r>
            </a:p>
            <a:p>
              <a:r>
                <a:rPr lang="en-US" sz="1600">
                  <a:latin typeface="AUdimat" pitchFamily="2" charset="0"/>
                </a:rPr>
                <a:t>Miss</a:t>
              </a:r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>
              <a:off x="4602" y="1491"/>
              <a:ext cx="544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Physical</a:t>
              </a:r>
            </a:p>
            <a:p>
              <a:r>
                <a:rPr lang="en-US" sz="1600">
                  <a:latin typeface="AUdimat" pitchFamily="2" charset="0"/>
                </a:rPr>
                <a:t>Address</a:t>
              </a:r>
            </a:p>
          </p:txBody>
        </p:sp>
        <p:sp>
          <p:nvSpPr>
            <p:cNvPr id="371729" name="Line 17"/>
            <p:cNvSpPr>
              <a:spLocks noChangeShapeType="1"/>
            </p:cNvSpPr>
            <p:nvPr/>
          </p:nvSpPr>
          <p:spPr bwMode="auto">
            <a:xfrm>
              <a:off x="4650" y="192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71730" name="Text Box 18"/>
            <p:cNvSpPr txBox="1">
              <a:spLocks noChangeArrowheads="1"/>
            </p:cNvSpPr>
            <p:nvPr/>
          </p:nvSpPr>
          <p:spPr bwMode="auto">
            <a:xfrm>
              <a:off x="4677" y="1985"/>
              <a:ext cx="367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To 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81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Udimat" pitchFamily="2" charset="0"/>
              </a:rPr>
              <a:t> 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Udimat (Headings)"/>
                <a:cs typeface="AUdimat (Headings)"/>
              </a:rPr>
              <a:t>Virtually Indexed Physically Tagged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979613" y="1387475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72740" name="Line 4"/>
          <p:cNvSpPr>
            <a:spLocks noChangeShapeType="1"/>
          </p:cNvSpPr>
          <p:nvPr/>
        </p:nvSpPr>
        <p:spPr bwMode="auto">
          <a:xfrm>
            <a:off x="2908300" y="16906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589338" y="12350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Data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590925" y="214630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3211513" y="1690688"/>
            <a:ext cx="30321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5411788" y="305593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5778500" y="2887663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457200" y="4160838"/>
            <a:ext cx="83216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Pro: latency – TLB parallelized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Pro: don’t need to flush $ on process swap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Con: Limit on cache indexing (can only use bits </a:t>
            </a:r>
            <a:r>
              <a:rPr lang="en-US" sz="3200" i="1">
                <a:latin typeface="AUdimat" pitchFamily="2" charset="0"/>
              </a:rPr>
              <a:t>not</a:t>
            </a:r>
            <a:r>
              <a:rPr lang="en-US" sz="3200">
                <a:latin typeface="AUdimat" pitchFamily="2" charset="0"/>
              </a:rPr>
              <a:t> from the VPN/PPN)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590925" y="30559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TLB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4652963" y="3478213"/>
            <a:ext cx="15712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 Address</a:t>
            </a:r>
          </a:p>
        </p:txBody>
      </p:sp>
      <p:sp>
        <p:nvSpPr>
          <p:cNvPr id="372749" name="Freeform 13"/>
          <p:cNvSpPr>
            <a:spLocks/>
          </p:cNvSpPr>
          <p:nvPr/>
        </p:nvSpPr>
        <p:spPr bwMode="auto">
          <a:xfrm>
            <a:off x="3211513" y="2524125"/>
            <a:ext cx="303212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50" name="Oval 14"/>
          <p:cNvSpPr>
            <a:spLocks noChangeArrowheads="1"/>
          </p:cNvSpPr>
          <p:nvPr/>
        </p:nvSpPr>
        <p:spPr bwMode="auto">
          <a:xfrm>
            <a:off x="5032375" y="2905125"/>
            <a:ext cx="303213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solidFill>
                  <a:srgbClr val="FFFFFF"/>
                </a:solidFill>
                <a:latin typeface="AUdimat" pitchFamily="2" charset="0"/>
              </a:rPr>
              <a:t>=</a:t>
            </a:r>
          </a:p>
        </p:txBody>
      </p:sp>
      <p:cxnSp>
        <p:nvCxnSpPr>
          <p:cNvPr id="372751" name="AutoShape 15"/>
          <p:cNvCxnSpPr>
            <a:cxnSpLocks noChangeShapeType="1"/>
            <a:stCxn id="372747" idx="3"/>
            <a:endCxn id="372750" idx="4"/>
          </p:cNvCxnSpPr>
          <p:nvPr/>
        </p:nvCxnSpPr>
        <p:spPr bwMode="auto">
          <a:xfrm flipV="1">
            <a:off x="4502150" y="3208338"/>
            <a:ext cx="682625" cy="265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2752" name="AutoShape 16"/>
          <p:cNvCxnSpPr>
            <a:cxnSpLocks noChangeShapeType="1"/>
            <a:stCxn id="372742" idx="3"/>
            <a:endCxn id="372750" idx="0"/>
          </p:cNvCxnSpPr>
          <p:nvPr/>
        </p:nvCxnSpPr>
        <p:spPr bwMode="auto">
          <a:xfrm>
            <a:off x="4502150" y="2563813"/>
            <a:ext cx="682625" cy="341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4729163" y="2220913"/>
            <a:ext cx="11939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 Tag</a:t>
            </a:r>
          </a:p>
        </p:txBody>
      </p:sp>
      <p:sp>
        <p:nvSpPr>
          <p:cNvPr id="372754" name="AutoShape 18"/>
          <p:cNvSpPr>
            <a:spLocks noChangeArrowheads="1"/>
          </p:cNvSpPr>
          <p:nvPr/>
        </p:nvSpPr>
        <p:spPr bwMode="auto">
          <a:xfrm>
            <a:off x="6950075" y="3540125"/>
            <a:ext cx="1738313" cy="711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Big page size</a:t>
            </a:r>
          </a:p>
          <a:p>
            <a:r>
              <a:rPr lang="en-US" dirty="0">
                <a:latin typeface="AUdimat" pitchFamily="2" charset="0"/>
              </a:rPr>
              <a:t>can help here</a:t>
            </a:r>
          </a:p>
        </p:txBody>
      </p:sp>
      <p:sp>
        <p:nvSpPr>
          <p:cNvPr id="372756" name="Freeform 20"/>
          <p:cNvSpPr>
            <a:spLocks/>
          </p:cNvSpPr>
          <p:nvPr/>
        </p:nvSpPr>
        <p:spPr bwMode="auto">
          <a:xfrm>
            <a:off x="6308725" y="4251325"/>
            <a:ext cx="2682875" cy="2149475"/>
          </a:xfrm>
          <a:custGeom>
            <a:avLst/>
            <a:gdLst/>
            <a:ahLst/>
            <a:cxnLst>
              <a:cxn ang="0">
                <a:pos x="980" y="0"/>
              </a:cxn>
              <a:cxn ang="0">
                <a:pos x="1671" y="634"/>
              </a:cxn>
              <a:cxn ang="0">
                <a:pos x="1095" y="1268"/>
              </a:cxn>
              <a:cxn ang="0">
                <a:pos x="0" y="1152"/>
              </a:cxn>
            </a:cxnLst>
            <a:rect l="0" t="0" r="r" b="b"/>
            <a:pathLst>
              <a:path w="1690" h="1354">
                <a:moveTo>
                  <a:pt x="980" y="0"/>
                </a:moveTo>
                <a:cubicBezTo>
                  <a:pt x="1316" y="211"/>
                  <a:pt x="1652" y="423"/>
                  <a:pt x="1671" y="634"/>
                </a:cubicBezTo>
                <a:cubicBezTo>
                  <a:pt x="1690" y="845"/>
                  <a:pt x="1374" y="1182"/>
                  <a:pt x="1095" y="1268"/>
                </a:cubicBezTo>
                <a:cubicBezTo>
                  <a:pt x="816" y="1354"/>
                  <a:pt x="408" y="1253"/>
                  <a:pt x="0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5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4" grpId="0" animBg="1"/>
      <p:bldP spid="372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Index Physical Tag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6412" y="1219200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Virtual Address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6412" y="1860550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9000" y="186055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Page Offset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3000" y="2819400"/>
            <a:ext cx="228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Physical Frame </a:t>
            </a:r>
            <a:r>
              <a:rPr lang="en-US" dirty="0" err="1" smtClean="0">
                <a:latin typeface="AUdimat" pitchFamily="2" charset="0"/>
              </a:rPr>
              <a:t>Num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14713" y="28194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1942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Physical </a:t>
            </a:r>
            <a:r>
              <a:rPr lang="en-US" dirty="0">
                <a:latin typeface="AUdimat" pitchFamily="2" charset="0"/>
              </a:rPr>
              <a:t>Address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43000" y="3810000"/>
            <a:ext cx="2286000" cy="3048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TAG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252913" y="3810000"/>
            <a:ext cx="1081087" cy="304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B. offset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429000" y="3810000"/>
            <a:ext cx="8382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Index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90601" y="4800600"/>
            <a:ext cx="1828800" cy="3048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TAG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114800" y="4800600"/>
            <a:ext cx="1081087" cy="304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B. offset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819400" y="4800600"/>
            <a:ext cx="1295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Index</a:t>
            </a:r>
            <a:endParaRPr lang="en-US" dirty="0">
              <a:latin typeface="AUdimat" pitchFamily="2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403599" y="1447800"/>
            <a:ext cx="25401" cy="4267200"/>
          </a:xfrm>
          <a:prstGeom prst="line">
            <a:avLst/>
          </a:prstGeom>
          <a:ln>
            <a:solidFill>
              <a:srgbClr val="8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3733800"/>
            <a:ext cx="106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4648200"/>
            <a:ext cx="92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284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MS PGothic" charset="0"/>
              </a:rPr>
              <a:t>Some Solutions to the Synonym Problem</a:t>
            </a:r>
          </a:p>
        </p:txBody>
      </p:sp>
      <p:sp>
        <p:nvSpPr>
          <p:cNvPr id="159746" name="Content Placeholder 2"/>
          <p:cNvSpPr>
            <a:spLocks noGrp="1"/>
          </p:cNvSpPr>
          <p:nvPr>
            <p:ph idx="1"/>
          </p:nvPr>
        </p:nvSpPr>
        <p:spPr>
          <a:xfrm>
            <a:off x="228600" y="1358900"/>
            <a:ext cx="8610600" cy="51943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Tahoma" charset="0"/>
                <a:ea typeface="MS PGothic" charset="0"/>
              </a:rPr>
              <a:t>Limit cache size to page size times associativity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 get index from page offset </a:t>
            </a:r>
          </a:p>
          <a:p>
            <a:pPr lvl="1"/>
            <a:endParaRPr lang="en-US" sz="2400" dirty="0">
              <a:latin typeface="Tahoma" charset="0"/>
              <a:ea typeface="MS PGothic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ahoma" charset="0"/>
                <a:ea typeface="MS PGothic" charset="0"/>
              </a:rPr>
              <a:t>On a write, search all possible indices that can contain the same physical block, and update/invalidate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Used in Alpha 21264, MIPS R10K</a:t>
            </a:r>
          </a:p>
          <a:p>
            <a:endParaRPr lang="en-US" sz="2400" dirty="0">
              <a:latin typeface="Tahoma" charset="0"/>
              <a:ea typeface="MS PGothic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ahoma" charset="0"/>
                <a:ea typeface="MS PGothic" charset="0"/>
              </a:rPr>
              <a:t>Restrict page placement in OS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make sure index(VA) = index(PA)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Called page coloring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Used in many SPARC processors</a:t>
            </a:r>
          </a:p>
          <a:p>
            <a:endParaRPr lang="en-US" dirty="0">
              <a:latin typeface="Tahoma" charset="0"/>
              <a:ea typeface="MS PGothic" charset="0"/>
            </a:endParaRPr>
          </a:p>
          <a:p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2E52922-A337-4943-A817-A51718C61D4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411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Programming: Virtual or Physical ?</a:t>
            </a:r>
          </a:p>
          <a:p>
            <a:r>
              <a:rPr lang="en-US" dirty="0" smtClean="0"/>
              <a:t>Data sharing in parallel programming </a:t>
            </a:r>
          </a:p>
          <a:p>
            <a:pPr lvl="1"/>
            <a:r>
              <a:rPr lang="en-US" dirty="0" smtClean="0"/>
              <a:t>Virtual or Physical ? </a:t>
            </a:r>
          </a:p>
          <a:p>
            <a:pPr lvl="1"/>
            <a:r>
              <a:rPr lang="en-US" dirty="0" smtClean="0"/>
              <a:t>Different VAs need to mapped to the same PA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Virtual-index-physical-tag Cache</a:t>
            </a:r>
            <a:endParaRPr lang="en-US" dirty="0"/>
          </a:p>
          <a:p>
            <a:pPr lvl="1"/>
            <a:r>
              <a:rPr lang="en-US" dirty="0" smtClean="0"/>
              <a:t>VA1 = PA1 = {tag1, index1, offset1}</a:t>
            </a:r>
          </a:p>
          <a:p>
            <a:pPr lvl="1"/>
            <a:r>
              <a:rPr lang="en-US" dirty="0" smtClean="0"/>
              <a:t>VA2 = PA1 = {tag1, index2, offset1}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3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Memory/Physical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Programmer’s view: virtual memory space</a:t>
            </a:r>
          </a:p>
          <a:p>
            <a:r>
              <a:rPr lang="en-US" dirty="0" smtClean="0"/>
              <a:t>Actual hardware’s view: Physical memory space</a:t>
            </a:r>
          </a:p>
          <a:p>
            <a:r>
              <a:rPr lang="en-US" dirty="0" smtClean="0"/>
              <a:t>In hardware: translation from virtual address to physical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Virtual Address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212" y="4419600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2800" y="44196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Page Offset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5943600"/>
            <a:ext cx="228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Physical Frame </a:t>
            </a:r>
            <a:r>
              <a:rPr lang="en-US" dirty="0" err="1" smtClean="0">
                <a:latin typeface="AUdimat" pitchFamily="2" charset="0"/>
              </a:rPr>
              <a:t>Num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76600" y="59436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5562600"/>
            <a:ext cx="1942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Physical </a:t>
            </a:r>
            <a:r>
              <a:rPr lang="en-US" dirty="0">
                <a:latin typeface="AUdimat" pitchFamily="2" charset="0"/>
              </a:rPr>
              <a:t>Address</a:t>
            </a:r>
          </a:p>
        </p:txBody>
      </p:sp>
      <p:sp>
        <p:nvSpPr>
          <p:cNvPr id="11" name="Cloud 10"/>
          <p:cNvSpPr/>
          <p:nvPr/>
        </p:nvSpPr>
        <p:spPr>
          <a:xfrm>
            <a:off x="762000" y="4953000"/>
            <a:ext cx="2133600" cy="762000"/>
          </a:xfrm>
          <a:prstGeom prst="cloud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5029200"/>
            <a:ext cx="268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Protection check!</a:t>
            </a:r>
          </a:p>
          <a:p>
            <a:r>
              <a:rPr lang="en-US" dirty="0" smtClean="0"/>
              <a:t>Read/write, kernel/user?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2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Memory: Get by with Less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70792"/>
              </p:ext>
            </p:extLst>
          </p:nvPr>
        </p:nvGraphicFramePr>
        <p:xfrm>
          <a:off x="137160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295400"/>
            <a:ext cx="796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user space is 16 pages (0-F), but we have only four physical pages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1404"/>
              </p:ext>
            </p:extLst>
          </p:nvPr>
        </p:nvGraphicFramePr>
        <p:xfrm>
          <a:off x="1371600" y="34559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2971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 any time only four pages valid (mapped to physical pages)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4419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Access to invalid page causes page fault (evict a page and reallocate)</a:t>
            </a:r>
          </a:p>
          <a:p>
            <a:r>
              <a:rPr lang="en-US" dirty="0" smtClean="0"/>
              <a:t>Say we access Page F and replacement policy evicts Page 8 (frame 2 is free!)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28228"/>
              </p:ext>
            </p:extLst>
          </p:nvPr>
        </p:nvGraphicFramePr>
        <p:xfrm>
          <a:off x="1371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0800000">
            <a:off x="4343400" y="5334000"/>
            <a:ext cx="381000" cy="533400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7010400" y="5334000"/>
            <a:ext cx="381000" cy="533400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2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Memory: Share Physical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39480"/>
              </p:ext>
            </p:extLst>
          </p:nvPr>
        </p:nvGraphicFramePr>
        <p:xfrm>
          <a:off x="13716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295400"/>
            <a:ext cx="47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two programs (P1 and P2)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5867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Virtual Memory allows each application an illusion that it has entire memory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51550"/>
              </p:ext>
            </p:extLst>
          </p:nvPr>
        </p:nvGraphicFramePr>
        <p:xfrm>
          <a:off x="1371600" y="2600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19812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2193" y="2602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P2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3814"/>
              </p:ext>
            </p:extLst>
          </p:nvPr>
        </p:nvGraphicFramePr>
        <p:xfrm>
          <a:off x="1371600" y="41808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52675"/>
              </p:ext>
            </p:extLst>
          </p:nvPr>
        </p:nvGraphicFramePr>
        <p:xfrm>
          <a:off x="1371600" y="480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000" y="418084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2193" y="480210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4038600"/>
            <a:ext cx="304800" cy="12192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05600" y="4038600"/>
            <a:ext cx="304800" cy="12192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3276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Lets say we have 8 physical frames (5 given to P1 and 3 to P2)</a:t>
            </a:r>
          </a:p>
        </p:txBody>
      </p:sp>
    </p:spTree>
    <p:extLst>
      <p:ext uri="{BB962C8B-B14F-4D97-AF65-F5344CB8AC3E}">
        <p14:creationId xmlns:p14="http://schemas.microsoft.com/office/powerpoint/2010/main" val="1304115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5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6497637" y="4160838"/>
            <a:ext cx="184150" cy="731837"/>
          </a:xfrm>
          <a:prstGeom prst="ellips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Translation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552450" y="1598613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Virtual Address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552450" y="2239963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3475038" y="2239963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355335" name="AutoShape 7"/>
          <p:cNvSpPr>
            <a:spLocks noChangeArrowheads="1"/>
          </p:cNvSpPr>
          <p:nvPr/>
        </p:nvSpPr>
        <p:spPr bwMode="auto">
          <a:xfrm>
            <a:off x="2835275" y="3611563"/>
            <a:ext cx="1554163" cy="20113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</a:t>
            </a:r>
          </a:p>
          <a:p>
            <a:r>
              <a:rPr lang="en-US">
                <a:latin typeface="AUdimat" pitchFamily="2" charset="0"/>
              </a:rPr>
              <a:t>Table</a:t>
            </a:r>
          </a:p>
        </p:txBody>
      </p:sp>
      <p:cxnSp>
        <p:nvCxnSpPr>
          <p:cNvPr id="355336" name="AutoShape 8"/>
          <p:cNvCxnSpPr>
            <a:cxnSpLocks noChangeShapeType="1"/>
            <a:stCxn id="355333" idx="2"/>
            <a:endCxn id="355335" idx="1"/>
          </p:cNvCxnSpPr>
          <p:nvPr/>
        </p:nvCxnSpPr>
        <p:spPr bwMode="auto">
          <a:xfrm rot="16200000" flipH="1">
            <a:off x="1419225" y="3201988"/>
            <a:ext cx="2011363" cy="820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7315200" y="3154363"/>
            <a:ext cx="1463675" cy="2743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dimat" pitchFamily="2" charset="0"/>
              </a:rPr>
              <a:t>Main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dimat" pitchFamily="2" charset="0"/>
              </a:rPr>
              <a:t>Memory</a:t>
            </a:r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4389438" y="4618038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39" name="Freeform 11"/>
          <p:cNvSpPr>
            <a:spLocks/>
          </p:cNvSpPr>
          <p:nvPr/>
        </p:nvSpPr>
        <p:spPr bwMode="auto">
          <a:xfrm>
            <a:off x="5029200" y="2606675"/>
            <a:ext cx="22860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1440" y="1152"/>
              </a:cxn>
            </a:cxnLst>
            <a:rect l="0" t="0" r="r" b="b"/>
            <a:pathLst>
              <a:path w="1440" h="1152">
                <a:moveTo>
                  <a:pt x="0" y="0"/>
                </a:moveTo>
                <a:lnTo>
                  <a:pt x="0" y="1152"/>
                </a:lnTo>
                <a:lnTo>
                  <a:pt x="1440" y="11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5980112" y="3521075"/>
            <a:ext cx="9476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Physical</a:t>
            </a:r>
          </a:p>
          <a:p>
            <a:r>
              <a:rPr lang="en-US">
                <a:latin typeface="AUdimat" pitchFamily="2" charset="0"/>
              </a:rPr>
              <a:t>Address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3016250" y="1325563"/>
            <a:ext cx="1250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rgbClr val="FF0000"/>
                </a:solidFill>
                <a:latin typeface="AUdimat" pitchFamily="2" charset="0"/>
              </a:rPr>
              <a:t>FC519</a:t>
            </a:r>
            <a:r>
              <a:rPr lang="en-US">
                <a:latin typeface="AUdimat" pitchFamily="2" charset="0"/>
              </a:rPr>
              <a:t>08B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4425950" y="4708525"/>
            <a:ext cx="90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chemeClr val="hlink"/>
                </a:solidFill>
                <a:latin typeface="AUdimat" pitchFamily="2" charset="0"/>
              </a:rPr>
              <a:t>00152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620838" y="4708525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rgbClr val="FF0000"/>
                </a:solidFill>
                <a:latin typeface="AUdimat" pitchFamily="2" charset="0"/>
              </a:rPr>
              <a:t>FC519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5492750" y="5348288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chemeClr val="hlink"/>
                </a:solidFill>
                <a:latin typeface="AUdimat" pitchFamily="2" charset="0"/>
              </a:rPr>
              <a:t>00152</a:t>
            </a:r>
            <a:r>
              <a:rPr lang="en-US">
                <a:latin typeface="AUdimat" pitchFamily="2" charset="0"/>
              </a:rPr>
              <a:t>08B</a:t>
            </a:r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 flipH="1">
            <a:off x="6407150" y="4892675"/>
            <a:ext cx="184150" cy="45561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7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2" grpId="0"/>
      <p:bldP spid="355343" grpId="0"/>
      <p:bldP spid="355344" grpId="0"/>
      <p:bldP spid="355345" grpId="0"/>
      <p:bldP spid="3553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731838" y="3321050"/>
            <a:ext cx="7820025" cy="22494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Memory Access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Program deals with virtual addresses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/>
              <a:t>“Load R1 = </a:t>
            </a:r>
            <a:r>
              <a:rPr lang="en-US">
                <a:solidFill>
                  <a:srgbClr val="FF0000"/>
                </a:solidFill>
              </a:rPr>
              <a:t>0[R2]</a:t>
            </a:r>
            <a:r>
              <a:rPr lang="en-US"/>
              <a:t>”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On memory instruction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virtual address (0[R2])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virtual page number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physical address of VPN’s page table entry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Load* mapping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physical address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Do the actual Load* from memory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667375" y="4343400"/>
            <a:ext cx="26757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Could be more depending</a:t>
            </a:r>
          </a:p>
          <a:p>
            <a:r>
              <a:rPr lang="en-US" dirty="0">
                <a:latin typeface="AUdimat" pitchFamily="2" charset="0"/>
              </a:rPr>
              <a:t>On page table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9372899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on Performance?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time you load/store, the CPU must perform two (or more) accesses!</a:t>
            </a:r>
          </a:p>
          <a:p>
            <a:r>
              <a:rPr lang="en-US"/>
              <a:t>Even worse, every </a:t>
            </a:r>
            <a:r>
              <a:rPr lang="en-US" i="1"/>
              <a:t>fetch</a:t>
            </a:r>
            <a:r>
              <a:rPr lang="en-US"/>
              <a:t> requires translation of the PC!</a:t>
            </a:r>
          </a:p>
          <a:p>
            <a:endParaRPr lang="en-US"/>
          </a:p>
          <a:p>
            <a:r>
              <a:rPr lang="en-US"/>
              <a:t>Observation:</a:t>
            </a:r>
          </a:p>
          <a:p>
            <a:pPr lvl="1"/>
            <a:r>
              <a:rPr lang="en-US"/>
              <a:t>Once a virtual page is mapped into a physical page, it’ll likely stay put for quite some time</a:t>
            </a:r>
          </a:p>
        </p:txBody>
      </p:sp>
    </p:spTree>
    <p:extLst>
      <p:ext uri="{BB962C8B-B14F-4D97-AF65-F5344CB8AC3E}">
        <p14:creationId xmlns:p14="http://schemas.microsoft.com/office/powerpoint/2010/main" val="1918312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Idea: Caching!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225550"/>
          </a:xfrm>
        </p:spPr>
        <p:txBody>
          <a:bodyPr/>
          <a:lstStyle/>
          <a:p>
            <a:r>
              <a:rPr lang="en-US"/>
              <a:t>Not caching of data, but caching of translations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54163" y="2087563"/>
            <a:ext cx="5771844" cy="2626969"/>
            <a:chOff x="227" y="1189"/>
            <a:chExt cx="5221" cy="2378"/>
          </a:xfrm>
        </p:grpSpPr>
        <p:sp>
          <p:nvSpPr>
            <p:cNvPr id="364548" name="Rectangle 4"/>
            <p:cNvSpPr>
              <a:spLocks noChangeArrowheads="1"/>
            </p:cNvSpPr>
            <p:nvPr/>
          </p:nvSpPr>
          <p:spPr bwMode="auto">
            <a:xfrm>
              <a:off x="1037" y="163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1037" y="186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037" y="209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1037" y="232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635" y="1703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0K</a:t>
              </a:r>
            </a:p>
          </p:txBody>
        </p:sp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635" y="1935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4K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635" y="2165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8K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635" y="2394"/>
              <a:ext cx="35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12K</a:t>
              </a:r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634" y="2559"/>
              <a:ext cx="17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27" y="3149"/>
              <a:ext cx="731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Udimat" pitchFamily="2" charset="0"/>
                </a:rPr>
                <a:t>Virtual</a:t>
              </a:r>
            </a:p>
            <a:p>
              <a:r>
                <a:rPr lang="en-US" sz="1200">
                  <a:latin typeface="AUdimat" pitchFamily="2" charset="0"/>
                </a:rPr>
                <a:t>Addresses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3571" y="129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9" name="Rectangle 15"/>
            <p:cNvSpPr>
              <a:spLocks noChangeArrowheads="1"/>
            </p:cNvSpPr>
            <p:nvPr/>
          </p:nvSpPr>
          <p:spPr bwMode="auto">
            <a:xfrm>
              <a:off x="3571" y="152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571" y="175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1" name="Rectangle 17"/>
            <p:cNvSpPr>
              <a:spLocks noChangeArrowheads="1"/>
            </p:cNvSpPr>
            <p:nvPr/>
          </p:nvSpPr>
          <p:spPr bwMode="auto">
            <a:xfrm>
              <a:off x="3571" y="198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93" y="1359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0K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4293" y="1589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4K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4293" y="1820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8K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4293" y="2050"/>
              <a:ext cx="35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12K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3571" y="221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3571" y="244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3571" y="267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9" name="Rectangle 25"/>
            <p:cNvSpPr>
              <a:spLocks noChangeArrowheads="1"/>
            </p:cNvSpPr>
            <p:nvPr/>
          </p:nvSpPr>
          <p:spPr bwMode="auto">
            <a:xfrm>
              <a:off x="3571" y="290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4293" y="2280"/>
              <a:ext cx="35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16K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4293" y="2511"/>
              <a:ext cx="36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20K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4293" y="2741"/>
              <a:ext cx="35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24K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4293" y="2971"/>
              <a:ext cx="36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28K</a:t>
              </a:r>
            </a:p>
          </p:txBody>
        </p:sp>
        <p:sp>
          <p:nvSpPr>
            <p:cNvPr id="364574" name="Freeform 30"/>
            <p:cNvSpPr>
              <a:spLocks/>
            </p:cNvSpPr>
            <p:nvPr/>
          </p:nvSpPr>
          <p:spPr bwMode="auto">
            <a:xfrm>
              <a:off x="1670" y="1753"/>
              <a:ext cx="1901" cy="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5" y="0"/>
                </a:cxn>
                <a:cxn ang="0">
                  <a:pos x="1325" y="806"/>
                </a:cxn>
                <a:cxn ang="0">
                  <a:pos x="1901" y="806"/>
                </a:cxn>
              </a:cxnLst>
              <a:rect l="0" t="0" r="r" b="b"/>
              <a:pathLst>
                <a:path w="1901" h="806">
                  <a:moveTo>
                    <a:pt x="0" y="0"/>
                  </a:moveTo>
                  <a:lnTo>
                    <a:pt x="1325" y="0"/>
                  </a:lnTo>
                  <a:lnTo>
                    <a:pt x="1325" y="806"/>
                  </a:lnTo>
                  <a:lnTo>
                    <a:pt x="1901" y="80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5" name="Freeform 31"/>
            <p:cNvSpPr>
              <a:spLocks/>
            </p:cNvSpPr>
            <p:nvPr/>
          </p:nvSpPr>
          <p:spPr bwMode="auto">
            <a:xfrm>
              <a:off x="1670" y="1638"/>
              <a:ext cx="1901" cy="345"/>
            </a:xfrm>
            <a:custGeom>
              <a:avLst/>
              <a:gdLst/>
              <a:ahLst/>
              <a:cxnLst>
                <a:cxn ang="0">
                  <a:pos x="0" y="345"/>
                </a:cxn>
                <a:cxn ang="0">
                  <a:pos x="980" y="345"/>
                </a:cxn>
                <a:cxn ang="0">
                  <a:pos x="980" y="0"/>
                </a:cxn>
                <a:cxn ang="0">
                  <a:pos x="1901" y="0"/>
                </a:cxn>
              </a:cxnLst>
              <a:rect l="0" t="0" r="r" b="b"/>
              <a:pathLst>
                <a:path w="1901" h="345">
                  <a:moveTo>
                    <a:pt x="0" y="345"/>
                  </a:moveTo>
                  <a:lnTo>
                    <a:pt x="980" y="345"/>
                  </a:lnTo>
                  <a:lnTo>
                    <a:pt x="980" y="0"/>
                  </a:lnTo>
                  <a:lnTo>
                    <a:pt x="190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6" name="Freeform 32"/>
            <p:cNvSpPr>
              <a:spLocks/>
            </p:cNvSpPr>
            <p:nvPr/>
          </p:nvSpPr>
          <p:spPr bwMode="auto">
            <a:xfrm>
              <a:off x="1670" y="2214"/>
              <a:ext cx="1901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6" y="0"/>
                </a:cxn>
                <a:cxn ang="0">
                  <a:pos x="1556" y="115"/>
                </a:cxn>
                <a:cxn ang="0">
                  <a:pos x="1901" y="115"/>
                </a:cxn>
              </a:cxnLst>
              <a:rect l="0" t="0" r="r" b="b"/>
              <a:pathLst>
                <a:path w="1901" h="115">
                  <a:moveTo>
                    <a:pt x="0" y="0"/>
                  </a:moveTo>
                  <a:lnTo>
                    <a:pt x="1556" y="0"/>
                  </a:lnTo>
                  <a:lnTo>
                    <a:pt x="1556" y="115"/>
                  </a:lnTo>
                  <a:lnTo>
                    <a:pt x="1901" y="1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717" y="1189"/>
              <a:ext cx="731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Udimat" pitchFamily="2" charset="0"/>
                </a:rPr>
                <a:t>Physical</a:t>
              </a:r>
            </a:p>
            <a:p>
              <a:r>
                <a:rPr lang="en-US" sz="1200">
                  <a:latin typeface="AUdimat" pitchFamily="2" charset="0"/>
                </a:rPr>
                <a:t>Addresses</a:t>
              </a:r>
            </a:p>
          </p:txBody>
        </p:sp>
        <p:sp>
          <p:nvSpPr>
            <p:cNvPr id="364578" name="Line 34"/>
            <p:cNvSpPr>
              <a:spLocks noChangeShapeType="1"/>
            </p:cNvSpPr>
            <p:nvPr/>
          </p:nvSpPr>
          <p:spPr bwMode="auto">
            <a:xfrm flipH="1">
              <a:off x="4728" y="1527"/>
              <a:ext cx="39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</p:grpSp>
      <p:sp>
        <p:nvSpPr>
          <p:cNvPr id="364583" name="Rectangle 39"/>
          <p:cNvSpPr>
            <a:spLocks noChangeArrowheads="1"/>
          </p:cNvSpPr>
          <p:nvPr/>
        </p:nvSpPr>
        <p:spPr bwMode="auto">
          <a:xfrm>
            <a:off x="3475038" y="5716588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8</a:t>
            </a:r>
          </a:p>
        </p:txBody>
      </p:sp>
      <p:sp>
        <p:nvSpPr>
          <p:cNvPr id="364584" name="Rectangle 40"/>
          <p:cNvSpPr>
            <a:spLocks noChangeArrowheads="1"/>
          </p:cNvSpPr>
          <p:nvPr/>
        </p:nvSpPr>
        <p:spPr bwMode="auto">
          <a:xfrm>
            <a:off x="4714875" y="57150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16</a:t>
            </a:r>
          </a:p>
        </p:txBody>
      </p:sp>
      <p:sp>
        <p:nvSpPr>
          <p:cNvPr id="364585" name="Rectangle 41"/>
          <p:cNvSpPr>
            <a:spLocks noChangeArrowheads="1"/>
          </p:cNvSpPr>
          <p:nvPr/>
        </p:nvSpPr>
        <p:spPr bwMode="auto">
          <a:xfrm>
            <a:off x="3475038" y="48958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0</a:t>
            </a: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4714875" y="4894263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20</a:t>
            </a: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3475038" y="516890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4714875" y="51689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3475038" y="54419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12</a:t>
            </a: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4714875" y="544195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X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458913" y="4983163"/>
            <a:ext cx="1924050" cy="823912"/>
            <a:chOff x="919" y="3139"/>
            <a:chExt cx="1212" cy="519"/>
          </a:xfrm>
        </p:grpSpPr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1728" y="3139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>
              <a:off x="1728" y="3312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3" name="Line 49"/>
            <p:cNvSpPr>
              <a:spLocks noChangeShapeType="1"/>
            </p:cNvSpPr>
            <p:nvPr/>
          </p:nvSpPr>
          <p:spPr bwMode="auto">
            <a:xfrm>
              <a:off x="1728" y="3485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4" name="Line 50"/>
            <p:cNvSpPr>
              <a:spLocks noChangeShapeType="1"/>
            </p:cNvSpPr>
            <p:nvPr/>
          </p:nvSpPr>
          <p:spPr bwMode="auto">
            <a:xfrm>
              <a:off x="1728" y="3658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5" name="Text Box 51"/>
            <p:cNvSpPr txBox="1">
              <a:spLocks noChangeArrowheads="1"/>
            </p:cNvSpPr>
            <p:nvPr/>
          </p:nvSpPr>
          <p:spPr bwMode="auto">
            <a:xfrm>
              <a:off x="919" y="3259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VPN 8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851525" y="5622925"/>
            <a:ext cx="1358900" cy="369888"/>
            <a:chOff x="3686" y="3542"/>
            <a:chExt cx="856" cy="233"/>
          </a:xfrm>
        </p:grpSpPr>
        <p:sp>
          <p:nvSpPr>
            <p:cNvPr id="364596" name="Line 52"/>
            <p:cNvSpPr>
              <a:spLocks noChangeShapeType="1"/>
            </p:cNvSpPr>
            <p:nvPr/>
          </p:nvSpPr>
          <p:spPr bwMode="auto">
            <a:xfrm>
              <a:off x="3686" y="3658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7" name="Text Box 53"/>
            <p:cNvSpPr txBox="1">
              <a:spLocks noChangeArrowheads="1"/>
            </p:cNvSpPr>
            <p:nvPr/>
          </p:nvSpPr>
          <p:spPr bwMode="auto">
            <a:xfrm>
              <a:off x="4032" y="3542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PPN 16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1000" y="6172200"/>
            <a:ext cx="60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TLB also has protection bits, R/W, kernel/user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0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3" grpId="0" animBg="1"/>
      <p:bldP spid="364584" grpId="0" animBg="1"/>
      <p:bldP spid="364585" grpId="0" animBg="1"/>
      <p:bldP spid="364586" grpId="0" animBg="1"/>
      <p:bldP spid="364587" grpId="0" animBg="1"/>
      <p:bldP spid="364588" grpId="0" animBg="1"/>
      <p:bldP spid="364589" grpId="0" animBg="1"/>
      <p:bldP spid="3645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Cache: TLB</a:t>
            </a:r>
          </a:p>
        </p:txBody>
      </p:sp>
      <p:sp>
        <p:nvSpPr>
          <p:cNvPr id="3655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754062"/>
          </a:xfrm>
        </p:spPr>
        <p:txBody>
          <a:bodyPr/>
          <a:lstStyle/>
          <a:p>
            <a:r>
              <a:rPr lang="en-US"/>
              <a:t>TLB = Translation Look-aside Buffer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124200" y="2317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TLB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741488" y="2470150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2744788" y="27733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4111625" y="2773363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324475" y="2317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Data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4176713" y="2149475"/>
            <a:ext cx="86433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5326063" y="32289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65579" name="Freeform 11"/>
          <p:cNvSpPr>
            <a:spLocks/>
          </p:cNvSpPr>
          <p:nvPr/>
        </p:nvSpPr>
        <p:spPr bwMode="auto">
          <a:xfrm>
            <a:off x="4643438" y="2773363"/>
            <a:ext cx="6064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6311900" y="36083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6678613" y="3440113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 flipV="1">
            <a:off x="1741488" y="3440113"/>
            <a:ext cx="1382712" cy="12684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88963" y="4806950"/>
            <a:ext cx="21419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If TLB hit, no need to</a:t>
            </a:r>
          </a:p>
          <a:p>
            <a:r>
              <a:rPr lang="en-US">
                <a:latin typeface="AUdimat" pitchFamily="2" charset="0"/>
              </a:rPr>
              <a:t>do page table lookup</a:t>
            </a:r>
          </a:p>
          <a:p>
            <a:r>
              <a:rPr lang="en-US">
                <a:latin typeface="AUdimat" pitchFamily="2" charset="0"/>
              </a:rPr>
              <a:t>from memory</a:t>
            </a: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 flipV="1">
            <a:off x="5805488" y="4256088"/>
            <a:ext cx="0" cy="819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633913" y="5075238"/>
            <a:ext cx="2149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Note: data cache</a:t>
            </a:r>
          </a:p>
          <a:p>
            <a:r>
              <a:rPr lang="en-US" dirty="0">
                <a:latin typeface="AUdimat" pitchFamily="2" charset="0"/>
              </a:rPr>
              <a:t>accessed by physical</a:t>
            </a:r>
          </a:p>
          <a:p>
            <a:r>
              <a:rPr lang="en-US" dirty="0">
                <a:latin typeface="AUdimat" pitchFamily="2" charset="0"/>
              </a:rPr>
              <a:t>addresses now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513455" y="3440112"/>
            <a:ext cx="45719" cy="229016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67222" y="5730875"/>
            <a:ext cx="19127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Cache permissions</a:t>
            </a:r>
          </a:p>
          <a:p>
            <a:r>
              <a:rPr lang="en-US" dirty="0" smtClean="0">
                <a:latin typeface="AUdimat" pitchFamily="2" charset="0"/>
              </a:rPr>
              <a:t>as well</a:t>
            </a:r>
            <a:endParaRPr lang="en-US" dirty="0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93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3" grpId="0" animBg="1"/>
      <p:bldP spid="365584" grpId="0"/>
      <p:bldP spid="365585" grpId="0" animBg="1"/>
      <p:bldP spid="365586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20276</TotalTime>
  <Words>940</Words>
  <Application>Microsoft Macintosh PowerPoint</Application>
  <PresentationFormat>On-screen Show (4:3)</PresentationFormat>
  <Paragraphs>334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2_Powerpoint_FINAL</vt:lpstr>
      <vt:lpstr>3_Powerpoint_FINAL</vt:lpstr>
      <vt:lpstr>ECE3056: Virtual Memory</vt:lpstr>
      <vt:lpstr>Virtual Memory/Physical Memory</vt:lpstr>
      <vt:lpstr>Virtual Memory: Get by with Less</vt:lpstr>
      <vt:lpstr>Virtual Memory: Share Physical Mem</vt:lpstr>
      <vt:lpstr>Need for Translation</vt:lpstr>
      <vt:lpstr>CPU Memory Access</vt:lpstr>
      <vt:lpstr>Impact on Performance?</vt:lpstr>
      <vt:lpstr>Idea: Caching!</vt:lpstr>
      <vt:lpstr>Translation Cache: TLB</vt:lpstr>
      <vt:lpstr>Multi-Level Page Tables</vt:lpstr>
      <vt:lpstr>TLB Miss?</vt:lpstr>
      <vt:lpstr>PAPT Cache</vt:lpstr>
      <vt:lpstr>Virtually Addressed Cache</vt:lpstr>
      <vt:lpstr>Virtually Indexed Physically Tagged</vt:lpstr>
      <vt:lpstr>Virtual Index Physical Tag</vt:lpstr>
      <vt:lpstr>Some Solutions to the Synonym Problem</vt:lpstr>
      <vt:lpstr>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197</cp:revision>
  <dcterms:created xsi:type="dcterms:W3CDTF">2008-08-10T18:43:06Z</dcterms:created>
  <dcterms:modified xsi:type="dcterms:W3CDTF">2014-11-04T02:22:25Z</dcterms:modified>
</cp:coreProperties>
</file>