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96" r:id="rId3"/>
  </p:sldMasterIdLst>
  <p:notesMasterIdLst>
    <p:notesMasterId r:id="rId30"/>
  </p:notesMasterIdLst>
  <p:handoutMasterIdLst>
    <p:handoutMasterId r:id="rId31"/>
  </p:handoutMasterIdLst>
  <p:sldIdLst>
    <p:sldId id="368" r:id="rId4"/>
    <p:sldId id="367" r:id="rId5"/>
    <p:sldId id="369" r:id="rId6"/>
    <p:sldId id="258" r:id="rId7"/>
    <p:sldId id="259" r:id="rId8"/>
    <p:sldId id="262" r:id="rId9"/>
    <p:sldId id="263" r:id="rId10"/>
    <p:sldId id="264" r:id="rId11"/>
    <p:sldId id="273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71" r:id="rId21"/>
    <p:sldId id="373" r:id="rId22"/>
    <p:sldId id="372" r:id="rId23"/>
    <p:sldId id="357" r:id="rId24"/>
    <p:sldId id="358" r:id="rId25"/>
    <p:sldId id="359" r:id="rId26"/>
    <p:sldId id="360" r:id="rId27"/>
    <p:sldId id="366" r:id="rId28"/>
    <p:sldId id="37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B08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432" autoAdjust="0"/>
  </p:normalViewPr>
  <p:slideViewPr>
    <p:cSldViewPr>
      <p:cViewPr varScale="1">
        <p:scale>
          <a:sx n="83" d="100"/>
          <a:sy n="83" d="100"/>
        </p:scale>
        <p:origin x="-1632" y="-104"/>
      </p:cViewPr>
      <p:guideLst>
        <p:guide orient="horz" pos="3696"/>
        <p:guide pos="4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3604B-4064-A743-A151-E31E8969C257}" type="datetimeFigureOut">
              <a:rPr lang="en-US" smtClean="0"/>
              <a:t>10/29/14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6F73-4974-7842-81BC-318E58A0D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54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7FAFF-1B39-4BAB-97AC-D12B3751A9E9}" type="datetimeFigureOut">
              <a:rPr lang="en-US" smtClean="0"/>
              <a:pPr/>
              <a:t>10/29/14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10213-E6B8-4B45-B846-E5E6628FDA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0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6E12B-7C78-41E2-AA21-8865DA5DB38A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696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1E68D3-4850-4A37-928D-311967714178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F170F5-5B3A-46D3-A9EF-01506258B58C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995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CC6DC-B4BA-4983-A231-FA2D153B122B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21818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73968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1965676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59264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57198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8381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473535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4419235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C425F6-CA7B-4977-8DCE-0B0DAF9AC9E5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0903578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11486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9959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99233"/>
      </p:ext>
    </p:extLst>
  </p:cSld>
  <p:clrMapOvr>
    <a:masterClrMapping/>
  </p:clrMapOvr>
  <p:transition xmlns:p14="http://schemas.microsoft.com/office/powerpoint/2010/main">
    <p:dissolv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8D2E-7340-274A-A32E-9DE411F6BFC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D5B7-F882-5846-BA3A-AA16B8938B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3440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8D2E-7340-274A-A32E-9DE411F6BFC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D5B7-F882-5846-BA3A-AA16B8938B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02716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8D2E-7340-274A-A32E-9DE411F6BFC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D5B7-F882-5846-BA3A-AA16B8938B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15399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8D2E-7340-274A-A32E-9DE411F6BFC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D5B7-F882-5846-BA3A-AA16B8938B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43658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8D2E-7340-274A-A32E-9DE411F6BFC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D5B7-F882-5846-BA3A-AA16B8938B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62968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8D2E-7340-274A-A32E-9DE411F6BFC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D5B7-F882-5846-BA3A-AA16B8938B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96894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8D2E-7340-274A-A32E-9DE411F6BFC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D5B7-F882-5846-BA3A-AA16B8938B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579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0E68E-62F3-417D-AA9C-E2C977939157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8D2E-7340-274A-A32E-9DE411F6BFC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D5B7-F882-5846-BA3A-AA16B8938B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7569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8D2E-7340-274A-A32E-9DE411F6BFC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D5B7-F882-5846-BA3A-AA16B8938B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16463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8D2E-7340-274A-A32E-9DE411F6BFC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D5B7-F882-5846-BA3A-AA16B8938B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6363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C8D2E-7340-274A-A32E-9DE411F6BFC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4D5B7-F882-5846-BA3A-AA16B8938B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402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07F053-8107-46B7-A652-BFA4BD89CBB0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9F3E17-C077-44AB-ADB4-BEDAC0AAB746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C99C5E-06A2-42B6-8ED0-480CEB160FE6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35EF8E-4697-4D3A-A2CC-907320EFDC7C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BE3028-DE42-4D30-A215-8BC2FBE4C680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1CDC6B-383D-4907-803F-9B0CF9772B4D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87513" y="6616700"/>
            <a:ext cx="40243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1513" y="6616700"/>
            <a:ext cx="606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61F247-7560-4126-8D1F-0B36169BB3F8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835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xmlns:p14="http://schemas.microsoft.com/office/powerpoint/2010/main">
    <p:dissolve/>
  </p:transition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3F0C8D2E-7340-274A-A32E-9DE411F6BFC1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10/29/14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AB64D5B7-F882-5846-BA3A-AA16B8938BB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086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66875" y="3406775"/>
            <a:ext cx="7227888" cy="708025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320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ECE3056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600200" y="4114800"/>
            <a:ext cx="3200399" cy="609600"/>
          </a:xfrm>
        </p:spPr>
        <p:txBody>
          <a:bodyPr/>
          <a:lstStyle/>
          <a:p>
            <a:pPr marL="0" indent="0">
              <a:buFontTx/>
              <a:buNone/>
            </a:pPr>
            <a:endParaRPr lang="en-US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0" y="6488668"/>
            <a:ext cx="9075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Udimat"/>
                <a:cs typeface="Arial"/>
              </a:rPr>
              <a:t>Thanks to Prof. Kim, Prof. </a:t>
            </a:r>
            <a:r>
              <a:rPr lang="en-US" dirty="0" err="1" smtClean="0">
                <a:solidFill>
                  <a:srgbClr val="000000"/>
                </a:solidFill>
                <a:latin typeface="AUdimat"/>
                <a:cs typeface="Arial"/>
              </a:rPr>
              <a:t>Loh</a:t>
            </a:r>
            <a:r>
              <a:rPr lang="en-US" dirty="0" smtClean="0">
                <a:solidFill>
                  <a:srgbClr val="000000"/>
                </a:solidFill>
                <a:latin typeface="AUdimat"/>
                <a:cs typeface="Arial"/>
              </a:rPr>
              <a:t>, Prof. </a:t>
            </a:r>
            <a:r>
              <a:rPr lang="en-US" dirty="0" err="1" smtClean="0">
                <a:solidFill>
                  <a:srgbClr val="000000"/>
                </a:solidFill>
                <a:latin typeface="AUdimat"/>
                <a:cs typeface="Arial"/>
              </a:rPr>
              <a:t>Pruvulovic</a:t>
            </a:r>
            <a:r>
              <a:rPr lang="en-US" dirty="0">
                <a:solidFill>
                  <a:srgbClr val="000000"/>
                </a:solidFill>
                <a:latin typeface="AUdimat"/>
                <a:cs typeface="Arial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Udimat"/>
                <a:cs typeface="Arial"/>
              </a:rPr>
              <a:t>for earlier versions of the lecture notes! </a:t>
            </a:r>
            <a:endParaRPr lang="en-US" dirty="0">
              <a:solidFill>
                <a:srgbClr val="000000"/>
              </a:solidFill>
              <a:latin typeface="AUdima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4537002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Memory subsystem</a:t>
            </a:r>
          </a:p>
        </p:txBody>
      </p:sp>
      <p:pic>
        <p:nvPicPr>
          <p:cNvPr id="30722" name="Picture 4" descr="DIMM_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00400"/>
            <a:ext cx="2590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5" descr="nehale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50" y="4656138"/>
            <a:ext cx="13525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8" descr="DIMM_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33600"/>
            <a:ext cx="2590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9" descr="DIMM_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211513"/>
            <a:ext cx="2590800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10" descr="DIMM_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133600"/>
            <a:ext cx="2590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hape 12"/>
          <p:cNvCxnSpPr>
            <a:cxnSpLocks noChangeShapeType="1"/>
            <a:stCxn id="30723" idx="3"/>
            <a:endCxn id="30725" idx="2"/>
          </p:cNvCxnSpPr>
          <p:nvPr/>
        </p:nvCxnSpPr>
        <p:spPr bwMode="auto">
          <a:xfrm flipV="1">
            <a:off x="5029200" y="3810000"/>
            <a:ext cx="1219200" cy="1522413"/>
          </a:xfrm>
          <a:prstGeom prst="bentConnector2">
            <a:avLst/>
          </a:prstGeom>
          <a:noFill/>
          <a:ln w="101600">
            <a:solidFill>
              <a:schemeClr val="accent2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hape 13"/>
          <p:cNvCxnSpPr>
            <a:cxnSpLocks noChangeShapeType="1"/>
            <a:stCxn id="30723" idx="1"/>
            <a:endCxn id="30722" idx="2"/>
          </p:cNvCxnSpPr>
          <p:nvPr/>
        </p:nvCxnSpPr>
        <p:spPr bwMode="auto">
          <a:xfrm rot="10800000">
            <a:off x="2667000" y="3798888"/>
            <a:ext cx="1009650" cy="1533525"/>
          </a:xfrm>
          <a:prstGeom prst="bentConnector2">
            <a:avLst/>
          </a:prstGeom>
          <a:noFill/>
          <a:ln w="101600">
            <a:solidFill>
              <a:schemeClr val="accent2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hape 16"/>
          <p:cNvCxnSpPr>
            <a:cxnSpLocks noChangeShapeType="1"/>
            <a:stCxn id="30725" idx="0"/>
            <a:endCxn id="30726" idx="2"/>
          </p:cNvCxnSpPr>
          <p:nvPr/>
        </p:nvCxnSpPr>
        <p:spPr bwMode="auto">
          <a:xfrm rot="5400000" flipH="1" flipV="1">
            <a:off x="6007895" y="2971006"/>
            <a:ext cx="481012" cy="3175"/>
          </a:xfrm>
          <a:prstGeom prst="bentConnector3">
            <a:avLst>
              <a:gd name="adj1" fmla="val 50000"/>
            </a:avLst>
          </a:prstGeom>
          <a:noFill/>
          <a:ln w="101600">
            <a:solidFill>
              <a:schemeClr val="accent2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hape 16"/>
          <p:cNvCxnSpPr>
            <a:cxnSpLocks noChangeShapeType="1"/>
            <a:stCxn id="30722" idx="0"/>
            <a:endCxn id="30724" idx="2"/>
          </p:cNvCxnSpPr>
          <p:nvPr/>
        </p:nvCxnSpPr>
        <p:spPr bwMode="auto">
          <a:xfrm rot="5400000" flipH="1" flipV="1">
            <a:off x="2432844" y="2966244"/>
            <a:ext cx="469900" cy="1588"/>
          </a:xfrm>
          <a:prstGeom prst="bentConnector3">
            <a:avLst>
              <a:gd name="adj1" fmla="val 50000"/>
            </a:avLst>
          </a:prstGeom>
          <a:noFill/>
          <a:ln w="101600">
            <a:solidFill>
              <a:schemeClr val="accent2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1" name="TextBox 22"/>
          <p:cNvSpPr txBox="1">
            <a:spLocks noChangeArrowheads="1"/>
          </p:cNvSpPr>
          <p:nvPr/>
        </p:nvSpPr>
        <p:spPr bwMode="auto">
          <a:xfrm>
            <a:off x="1524000" y="5497513"/>
            <a:ext cx="1905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>
                <a:solidFill>
                  <a:srgbClr val="C0504D"/>
                </a:solidFill>
                <a:latin typeface="Calibri" charset="0"/>
              </a:rPr>
              <a:t>Memory channel</a:t>
            </a:r>
          </a:p>
        </p:txBody>
      </p:sp>
      <p:sp>
        <p:nvSpPr>
          <p:cNvPr id="30732" name="TextBox 23"/>
          <p:cNvSpPr txBox="1">
            <a:spLocks noChangeArrowheads="1"/>
          </p:cNvSpPr>
          <p:nvPr/>
        </p:nvSpPr>
        <p:spPr bwMode="auto">
          <a:xfrm>
            <a:off x="6667500" y="4379913"/>
            <a:ext cx="1905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>
                <a:solidFill>
                  <a:srgbClr val="C0504D"/>
                </a:solidFill>
                <a:latin typeface="Calibri" charset="0"/>
              </a:rPr>
              <a:t>Memory channel</a:t>
            </a:r>
          </a:p>
        </p:txBody>
      </p:sp>
      <p:sp>
        <p:nvSpPr>
          <p:cNvPr id="30733" name="TextBox 24"/>
          <p:cNvSpPr txBox="1">
            <a:spLocks noChangeArrowheads="1"/>
          </p:cNvSpPr>
          <p:nvPr/>
        </p:nvSpPr>
        <p:spPr bwMode="auto">
          <a:xfrm>
            <a:off x="4648200" y="1524000"/>
            <a:ext cx="327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>
                <a:solidFill>
                  <a:srgbClr val="00B050"/>
                </a:solidFill>
                <a:latin typeface="Calibri" charset="0"/>
              </a:rPr>
              <a:t>DIMM </a:t>
            </a:r>
            <a:r>
              <a:rPr lang="en-US" sz="1400" b="1">
                <a:solidFill>
                  <a:srgbClr val="00B050"/>
                </a:solidFill>
                <a:latin typeface="Calibri" charset="0"/>
              </a:rPr>
              <a:t>(Dual in-line memory module)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876800" y="2057400"/>
            <a:ext cx="2743200" cy="762000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0735" name="TextBox 26"/>
          <p:cNvSpPr txBox="1">
            <a:spLocks noChangeArrowheads="1"/>
          </p:cNvSpPr>
          <p:nvPr/>
        </p:nvSpPr>
        <p:spPr bwMode="auto">
          <a:xfrm>
            <a:off x="3657600" y="41910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>
                <a:solidFill>
                  <a:srgbClr val="000000"/>
                </a:solidFill>
                <a:latin typeface="Calibri" charset="0"/>
              </a:rPr>
              <a:t>Processor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6019800" y="4267200"/>
            <a:ext cx="457200" cy="38100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438400" y="4267200"/>
            <a:ext cx="457200" cy="38100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219200" y="1981200"/>
            <a:ext cx="2895600" cy="1905000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0739" name="TextBox 34"/>
          <p:cNvSpPr txBox="1">
            <a:spLocks noChangeArrowheads="1"/>
          </p:cNvSpPr>
          <p:nvPr/>
        </p:nvSpPr>
        <p:spPr bwMode="auto">
          <a:xfrm>
            <a:off x="1676400" y="1524000"/>
            <a:ext cx="190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ja-JP" altLang="en-US" sz="1800" b="1">
                <a:solidFill>
                  <a:srgbClr val="C0504D"/>
                </a:solidFill>
                <a:latin typeface="Calibri" charset="0"/>
              </a:rPr>
              <a:t>“</a:t>
            </a:r>
            <a:r>
              <a:rPr lang="en-US" altLang="ja-JP" sz="1800" b="1">
                <a:solidFill>
                  <a:srgbClr val="C0504D"/>
                </a:solidFill>
                <a:latin typeface="Calibri" charset="0"/>
              </a:rPr>
              <a:t>Channel</a:t>
            </a:r>
            <a:r>
              <a:rPr lang="ja-JP" altLang="en-US" sz="1800" b="1">
                <a:solidFill>
                  <a:srgbClr val="C0504D"/>
                </a:solidFill>
                <a:latin typeface="Calibri" charset="0"/>
              </a:rPr>
              <a:t>”</a:t>
            </a:r>
            <a:endParaRPr lang="en-US" sz="1800" b="1">
              <a:solidFill>
                <a:srgbClr val="C0504D"/>
              </a:solidFill>
              <a:latin typeface="Calibri" charset="0"/>
            </a:endParaRPr>
          </a:p>
        </p:txBody>
      </p:sp>
      <p:pic>
        <p:nvPicPr>
          <p:cNvPr id="22549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4821238"/>
            <a:ext cx="2052638" cy="145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48256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Breaking down a DIMM</a:t>
            </a:r>
          </a:p>
        </p:txBody>
      </p:sp>
      <p:pic>
        <p:nvPicPr>
          <p:cNvPr id="31746" name="Picture 3" descr="DIMM_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2590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extBox 4"/>
          <p:cNvSpPr txBox="1">
            <a:spLocks noChangeArrowheads="1"/>
          </p:cNvSpPr>
          <p:nvPr/>
        </p:nvSpPr>
        <p:spPr bwMode="auto">
          <a:xfrm>
            <a:off x="609600" y="1524000"/>
            <a:ext cx="327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>
                <a:solidFill>
                  <a:srgbClr val="00B050"/>
                </a:solidFill>
                <a:latin typeface="Calibri" charset="0"/>
              </a:rPr>
              <a:t>DIMM </a:t>
            </a:r>
            <a:r>
              <a:rPr lang="en-US" sz="1400" b="1">
                <a:solidFill>
                  <a:srgbClr val="00B050"/>
                </a:solidFill>
                <a:latin typeface="Calibri" charset="0"/>
              </a:rPr>
              <a:t>(Dual in-line memory module)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038600" y="1828800"/>
            <a:ext cx="1752600" cy="76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</a:rPr>
              <a:t>Side view</a:t>
            </a:r>
          </a:p>
        </p:txBody>
      </p:sp>
      <p:pic>
        <p:nvPicPr>
          <p:cNvPr id="31749" name="Picture 7" descr="DIMM_si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19200"/>
            <a:ext cx="15240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8" descr="DIMM_fron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87863"/>
            <a:ext cx="384492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9" descr="DIMM_bac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479925"/>
            <a:ext cx="3844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2" name="TextBox 10"/>
          <p:cNvSpPr txBox="1">
            <a:spLocks noChangeArrowheads="1"/>
          </p:cNvSpPr>
          <p:nvPr/>
        </p:nvSpPr>
        <p:spPr bwMode="auto">
          <a:xfrm>
            <a:off x="2514600" y="40386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>
                <a:solidFill>
                  <a:srgbClr val="000000"/>
                </a:solidFill>
                <a:latin typeface="Calibri" charset="0"/>
              </a:rPr>
              <a:t>Front of DIMM</a:t>
            </a:r>
          </a:p>
        </p:txBody>
      </p:sp>
      <p:sp>
        <p:nvSpPr>
          <p:cNvPr id="31753" name="TextBox 11"/>
          <p:cNvSpPr txBox="1">
            <a:spLocks noChangeArrowheads="1"/>
          </p:cNvSpPr>
          <p:nvPr/>
        </p:nvSpPr>
        <p:spPr bwMode="auto">
          <a:xfrm>
            <a:off x="6781800" y="40386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>
                <a:solidFill>
                  <a:srgbClr val="000000"/>
                </a:solidFill>
                <a:latin typeface="Calibri" charset="0"/>
              </a:rPr>
              <a:t>Back of DIMM</a:t>
            </a:r>
          </a:p>
        </p:txBody>
      </p:sp>
      <p:cxnSp>
        <p:nvCxnSpPr>
          <p:cNvPr id="14" name="Straight Arrow Connector 13"/>
          <p:cNvCxnSpPr>
            <a:endCxn id="31752" idx="0"/>
          </p:cNvCxnSpPr>
          <p:nvPr/>
        </p:nvCxnSpPr>
        <p:spPr>
          <a:xfrm rot="10800000" flipV="1">
            <a:off x="3429000" y="2514600"/>
            <a:ext cx="3505200" cy="1524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31753" idx="0"/>
          </p:cNvCxnSpPr>
          <p:nvPr/>
        </p:nvCxnSpPr>
        <p:spPr>
          <a:xfrm rot="16200000" flipH="1">
            <a:off x="6743700" y="3086100"/>
            <a:ext cx="1524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3036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Breaking down a DIMM</a:t>
            </a:r>
          </a:p>
        </p:txBody>
      </p:sp>
      <p:pic>
        <p:nvPicPr>
          <p:cNvPr id="32770" name="Picture 3" descr="DIMM_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259080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extBox 4"/>
          <p:cNvSpPr txBox="1">
            <a:spLocks noChangeArrowheads="1"/>
          </p:cNvSpPr>
          <p:nvPr/>
        </p:nvSpPr>
        <p:spPr bwMode="auto">
          <a:xfrm>
            <a:off x="609600" y="1524000"/>
            <a:ext cx="327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>
                <a:solidFill>
                  <a:srgbClr val="00B050"/>
                </a:solidFill>
                <a:latin typeface="Calibri" charset="0"/>
              </a:rPr>
              <a:t>DIMM </a:t>
            </a:r>
            <a:r>
              <a:rPr lang="en-US" sz="1400" b="1">
                <a:solidFill>
                  <a:srgbClr val="00B050"/>
                </a:solidFill>
                <a:latin typeface="Calibri" charset="0"/>
              </a:rPr>
              <a:t>(Dual in-line memory module)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038600" y="1828800"/>
            <a:ext cx="1752600" cy="762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</a:rPr>
              <a:t>Side view</a:t>
            </a:r>
          </a:p>
        </p:txBody>
      </p:sp>
      <p:pic>
        <p:nvPicPr>
          <p:cNvPr id="32773" name="Picture 7" descr="DIMM_si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19200"/>
            <a:ext cx="15240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8" descr="DIMM_fron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87863"/>
            <a:ext cx="384492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9" descr="DIMM_back.png"/>
          <p:cNvPicPr>
            <a:picLocks noChangeAspect="1"/>
          </p:cNvPicPr>
          <p:nvPr/>
        </p:nvPicPr>
        <p:blipFill>
          <a:blip r:embed="rId5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479925"/>
            <a:ext cx="3844925" cy="701675"/>
          </a:xfrm>
          <a:prstGeom prst="rect">
            <a:avLst/>
          </a:prstGeom>
          <a:solidFill>
            <a:schemeClr val="accent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6" name="TextBox 10"/>
          <p:cNvSpPr txBox="1">
            <a:spLocks noChangeArrowheads="1"/>
          </p:cNvSpPr>
          <p:nvPr/>
        </p:nvSpPr>
        <p:spPr bwMode="auto">
          <a:xfrm>
            <a:off x="2514600" y="40386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>
                <a:solidFill>
                  <a:srgbClr val="000000"/>
                </a:solidFill>
                <a:latin typeface="Calibri" charset="0"/>
              </a:rPr>
              <a:t>Front of DIMM</a:t>
            </a:r>
          </a:p>
        </p:txBody>
      </p:sp>
      <p:sp>
        <p:nvSpPr>
          <p:cNvPr id="32777" name="TextBox 11"/>
          <p:cNvSpPr txBox="1">
            <a:spLocks noChangeArrowheads="1"/>
          </p:cNvSpPr>
          <p:nvPr/>
        </p:nvSpPr>
        <p:spPr bwMode="auto">
          <a:xfrm>
            <a:off x="6781800" y="40386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>
                <a:solidFill>
                  <a:srgbClr val="000000"/>
                </a:solidFill>
                <a:latin typeface="Calibri" charset="0"/>
              </a:rPr>
              <a:t>Back of DIMM</a:t>
            </a:r>
          </a:p>
        </p:txBody>
      </p:sp>
      <p:cxnSp>
        <p:nvCxnSpPr>
          <p:cNvPr id="14" name="Straight Arrow Connector 13"/>
          <p:cNvCxnSpPr>
            <a:endCxn id="32776" idx="0"/>
          </p:cNvCxnSpPr>
          <p:nvPr/>
        </p:nvCxnSpPr>
        <p:spPr>
          <a:xfrm rot="10800000" flipV="1">
            <a:off x="3429000" y="2514600"/>
            <a:ext cx="3505200" cy="1524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32777" idx="0"/>
          </p:cNvCxnSpPr>
          <p:nvPr/>
        </p:nvCxnSpPr>
        <p:spPr>
          <a:xfrm rot="16200000" flipH="1">
            <a:off x="6743700" y="3086100"/>
            <a:ext cx="1524000" cy="3810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85800" y="4495800"/>
            <a:ext cx="3581400" cy="533400"/>
          </a:xfrm>
          <a:prstGeom prst="rect">
            <a:avLst/>
          </a:prstGeom>
          <a:solidFill>
            <a:srgbClr val="FFC000">
              <a:alpha val="40000"/>
            </a:srgbClr>
          </a:solidFill>
          <a:ln w="50800">
            <a:solidFill>
              <a:schemeClr val="accent6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953000" y="4495800"/>
            <a:ext cx="3581400" cy="533400"/>
          </a:xfrm>
          <a:prstGeom prst="rect">
            <a:avLst/>
          </a:prstGeom>
          <a:solidFill>
            <a:srgbClr val="FFC000">
              <a:alpha val="40000"/>
            </a:srgbClr>
          </a:solidFill>
          <a:ln w="508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2782" name="TextBox 38"/>
          <p:cNvSpPr txBox="1">
            <a:spLocks noChangeArrowheads="1"/>
          </p:cNvSpPr>
          <p:nvPr/>
        </p:nvSpPr>
        <p:spPr bwMode="auto">
          <a:xfrm>
            <a:off x="1295400" y="5638800"/>
            <a:ext cx="312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b="1">
                <a:solidFill>
                  <a:srgbClr val="F79646"/>
                </a:solidFill>
                <a:latin typeface="Calibri" charset="0"/>
              </a:rPr>
              <a:t>Rank 0: </a:t>
            </a:r>
            <a:r>
              <a:rPr lang="en-US" sz="1800">
                <a:solidFill>
                  <a:srgbClr val="F79646"/>
                </a:solidFill>
                <a:latin typeface="Calibri" charset="0"/>
              </a:rPr>
              <a:t>collection of 8 chips</a:t>
            </a:r>
          </a:p>
        </p:txBody>
      </p:sp>
      <p:sp>
        <p:nvSpPr>
          <p:cNvPr id="32783" name="TextBox 39"/>
          <p:cNvSpPr txBox="1">
            <a:spLocks noChangeArrowheads="1"/>
          </p:cNvSpPr>
          <p:nvPr/>
        </p:nvSpPr>
        <p:spPr bwMode="auto">
          <a:xfrm>
            <a:off x="6705600" y="5649913"/>
            <a:ext cx="990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b="1">
                <a:solidFill>
                  <a:srgbClr val="F79646"/>
                </a:solidFill>
                <a:latin typeface="Calibri" charset="0"/>
              </a:rPr>
              <a:t>Rank 1</a:t>
            </a:r>
          </a:p>
        </p:txBody>
      </p:sp>
      <p:cxnSp>
        <p:nvCxnSpPr>
          <p:cNvPr id="43" name="Straight Arrow Connector 42"/>
          <p:cNvCxnSpPr>
            <a:stCxn id="37" idx="2"/>
            <a:endCxn id="32782" idx="0"/>
          </p:cNvCxnSpPr>
          <p:nvPr/>
        </p:nvCxnSpPr>
        <p:spPr>
          <a:xfrm rot="16200000" flipH="1">
            <a:off x="2362200" y="5143500"/>
            <a:ext cx="609600" cy="381000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8" idx="2"/>
            <a:endCxn id="32783" idx="0"/>
          </p:cNvCxnSpPr>
          <p:nvPr/>
        </p:nvCxnSpPr>
        <p:spPr>
          <a:xfrm rot="16200000" flipH="1">
            <a:off x="6661943" y="5110957"/>
            <a:ext cx="620713" cy="457200"/>
          </a:xfrm>
          <a:prstGeom prst="straightConnector1">
            <a:avLst/>
          </a:prstGeom>
          <a:ln w="508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394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Rank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2438400"/>
            <a:ext cx="2209800" cy="5334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</a:rPr>
              <a:t>Rank 0 (Front)</a:t>
            </a:r>
          </a:p>
        </p:txBody>
      </p:sp>
      <p:sp>
        <p:nvSpPr>
          <p:cNvPr id="5" name="Rectangle 4"/>
          <p:cNvSpPr/>
          <p:nvPr/>
        </p:nvSpPr>
        <p:spPr>
          <a:xfrm>
            <a:off x="6019800" y="2438400"/>
            <a:ext cx="2209800" cy="5334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</a:rPr>
              <a:t>Rank 1 (Back)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511800" y="4648200"/>
            <a:ext cx="457200" cy="38100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hape 9"/>
          <p:cNvCxnSpPr>
            <a:cxnSpLocks noChangeShapeType="1"/>
          </p:cNvCxnSpPr>
          <p:nvPr/>
        </p:nvCxnSpPr>
        <p:spPr bwMode="auto">
          <a:xfrm rot="5400000" flipH="1" flipV="1">
            <a:off x="5190332" y="4877594"/>
            <a:ext cx="1066800" cy="1587"/>
          </a:xfrm>
          <a:prstGeom prst="bentConnector3">
            <a:avLst>
              <a:gd name="adj1" fmla="val 50000"/>
            </a:avLst>
          </a:prstGeom>
          <a:noFill/>
          <a:ln w="1016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hape 31"/>
          <p:cNvCxnSpPr>
            <a:stCxn id="4" idx="1"/>
          </p:cNvCxnSpPr>
          <p:nvPr/>
        </p:nvCxnSpPr>
        <p:spPr>
          <a:xfrm rot="10800000" flipV="1">
            <a:off x="2895600" y="2705100"/>
            <a:ext cx="304800" cy="2705100"/>
          </a:xfrm>
          <a:prstGeom prst="bentConnector2">
            <a:avLst/>
          </a:prstGeom>
          <a:ln w="254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stCxn id="5" idx="1"/>
          </p:cNvCxnSpPr>
          <p:nvPr/>
        </p:nvCxnSpPr>
        <p:spPr>
          <a:xfrm rot="10800000">
            <a:off x="2643188" y="2057400"/>
            <a:ext cx="3376612" cy="647700"/>
          </a:xfrm>
          <a:prstGeom prst="bentConnector3">
            <a:avLst>
              <a:gd name="adj1" fmla="val 7977"/>
            </a:avLst>
          </a:prstGeom>
          <a:ln w="254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hape 36"/>
          <p:cNvCxnSpPr/>
          <p:nvPr/>
        </p:nvCxnSpPr>
        <p:spPr>
          <a:xfrm rot="5400000">
            <a:off x="982663" y="3733800"/>
            <a:ext cx="3352800" cy="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01" name="TextBox 40"/>
          <p:cNvSpPr txBox="1">
            <a:spLocks noChangeArrowheads="1"/>
          </p:cNvSpPr>
          <p:nvPr/>
        </p:nvSpPr>
        <p:spPr bwMode="auto">
          <a:xfrm>
            <a:off x="4953000" y="54102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>
                <a:solidFill>
                  <a:srgbClr val="C0504D"/>
                </a:solidFill>
                <a:latin typeface="Calibri" charset="0"/>
              </a:rPr>
              <a:t>Data &lt;0:63&gt;</a:t>
            </a:r>
          </a:p>
        </p:txBody>
      </p:sp>
      <p:sp>
        <p:nvSpPr>
          <p:cNvPr id="33802" name="TextBox 41"/>
          <p:cNvSpPr txBox="1">
            <a:spLocks noChangeArrowheads="1"/>
          </p:cNvSpPr>
          <p:nvPr/>
        </p:nvSpPr>
        <p:spPr bwMode="auto">
          <a:xfrm>
            <a:off x="1952625" y="54102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>
                <a:solidFill>
                  <a:srgbClr val="000000"/>
                </a:solidFill>
                <a:latin typeface="Calibri" charset="0"/>
              </a:rPr>
              <a:t>CS &lt;0:1&gt;</a:t>
            </a:r>
          </a:p>
        </p:txBody>
      </p:sp>
      <p:cxnSp>
        <p:nvCxnSpPr>
          <p:cNvPr id="45" name="Shape 44"/>
          <p:cNvCxnSpPr>
            <a:stCxn id="4" idx="0"/>
          </p:cNvCxnSpPr>
          <p:nvPr/>
        </p:nvCxnSpPr>
        <p:spPr>
          <a:xfrm rot="16200000" flipH="1" flipV="1">
            <a:off x="1428750" y="2533650"/>
            <a:ext cx="2971800" cy="2781300"/>
          </a:xfrm>
          <a:prstGeom prst="bentConnector3">
            <a:avLst>
              <a:gd name="adj1" fmla="val -28116"/>
            </a:avLst>
          </a:prstGeom>
          <a:ln w="50800">
            <a:solidFill>
              <a:srgbClr val="0070C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4"/>
          <p:cNvCxnSpPr>
            <a:stCxn id="5" idx="0"/>
          </p:cNvCxnSpPr>
          <p:nvPr/>
        </p:nvCxnSpPr>
        <p:spPr>
          <a:xfrm rot="16200000" flipV="1">
            <a:off x="5276850" y="590550"/>
            <a:ext cx="838200" cy="2857500"/>
          </a:xfrm>
          <a:prstGeom prst="bentConnector2">
            <a:avLst/>
          </a:prstGeom>
          <a:ln w="50800">
            <a:solidFill>
              <a:srgbClr val="0070C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05" name="TextBox 54"/>
          <p:cNvSpPr txBox="1">
            <a:spLocks noChangeArrowheads="1"/>
          </p:cNvSpPr>
          <p:nvPr/>
        </p:nvSpPr>
        <p:spPr bwMode="auto">
          <a:xfrm>
            <a:off x="762000" y="54102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>
                <a:solidFill>
                  <a:srgbClr val="0070C0"/>
                </a:solidFill>
                <a:latin typeface="Calibri" charset="0"/>
              </a:rPr>
              <a:t>Addr/Cmd</a:t>
            </a:r>
          </a:p>
        </p:txBody>
      </p:sp>
      <p:cxnSp>
        <p:nvCxnSpPr>
          <p:cNvPr id="58" name="Shape 9"/>
          <p:cNvCxnSpPr>
            <a:cxnSpLocks noChangeShapeType="1"/>
            <a:endCxn id="4" idx="2"/>
          </p:cNvCxnSpPr>
          <p:nvPr/>
        </p:nvCxnSpPr>
        <p:spPr bwMode="auto">
          <a:xfrm rot="16200000" flipV="1">
            <a:off x="4286250" y="2990850"/>
            <a:ext cx="1066800" cy="1028700"/>
          </a:xfrm>
          <a:prstGeom prst="bentConnector3">
            <a:avLst>
              <a:gd name="adj1" fmla="val 50000"/>
            </a:avLst>
          </a:prstGeom>
          <a:noFill/>
          <a:ln w="1016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Shape 9"/>
          <p:cNvCxnSpPr>
            <a:cxnSpLocks noChangeShapeType="1"/>
            <a:endCxn id="5" idx="2"/>
          </p:cNvCxnSpPr>
          <p:nvPr/>
        </p:nvCxnSpPr>
        <p:spPr bwMode="auto">
          <a:xfrm rot="5400000" flipH="1" flipV="1">
            <a:off x="6076950" y="2990850"/>
            <a:ext cx="1066800" cy="1028700"/>
          </a:xfrm>
          <a:prstGeom prst="bentConnector3">
            <a:avLst>
              <a:gd name="adj1" fmla="val 50000"/>
            </a:avLst>
          </a:prstGeom>
          <a:noFill/>
          <a:ln w="1016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Diagonal Stripe 6"/>
          <p:cNvSpPr/>
          <p:nvPr/>
        </p:nvSpPr>
        <p:spPr>
          <a:xfrm rot="13500000">
            <a:off x="5270500" y="3544888"/>
            <a:ext cx="914400" cy="914400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4572000" y="3352800"/>
            <a:ext cx="457200" cy="38100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400800" y="3352800"/>
            <a:ext cx="457200" cy="38100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11" name="TextBox 74"/>
          <p:cNvSpPr txBox="1">
            <a:spLocks noChangeArrowheads="1"/>
          </p:cNvSpPr>
          <p:nvPr/>
        </p:nvSpPr>
        <p:spPr bwMode="auto">
          <a:xfrm>
            <a:off x="6477000" y="358140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>
                <a:solidFill>
                  <a:srgbClr val="C0504D"/>
                </a:solidFill>
                <a:latin typeface="Calibri" charset="0"/>
              </a:rPr>
              <a:t>&lt;0:63&gt;</a:t>
            </a:r>
          </a:p>
        </p:txBody>
      </p:sp>
      <p:sp>
        <p:nvSpPr>
          <p:cNvPr id="33812" name="TextBox 75"/>
          <p:cNvSpPr txBox="1">
            <a:spLocks noChangeArrowheads="1"/>
          </p:cNvSpPr>
          <p:nvPr/>
        </p:nvSpPr>
        <p:spPr bwMode="auto">
          <a:xfrm>
            <a:off x="3733800" y="358140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>
                <a:solidFill>
                  <a:srgbClr val="C0504D"/>
                </a:solidFill>
                <a:latin typeface="Calibri" charset="0"/>
              </a:rPr>
              <a:t>&lt;0:63&gt;</a:t>
            </a:r>
          </a:p>
        </p:txBody>
      </p:sp>
      <p:sp>
        <p:nvSpPr>
          <p:cNvPr id="79" name="Right Brace 78"/>
          <p:cNvSpPr/>
          <p:nvPr/>
        </p:nvSpPr>
        <p:spPr>
          <a:xfrm rot="5400000">
            <a:off x="3390900" y="3009900"/>
            <a:ext cx="533400" cy="579120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3814" name="TextBox 87"/>
          <p:cNvSpPr txBox="1">
            <a:spLocks noChangeArrowheads="1"/>
          </p:cNvSpPr>
          <p:nvPr/>
        </p:nvSpPr>
        <p:spPr bwMode="auto">
          <a:xfrm>
            <a:off x="2667000" y="61722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>
                <a:solidFill>
                  <a:srgbClr val="000000"/>
                </a:solidFill>
                <a:latin typeface="Calibri" charset="0"/>
              </a:rPr>
              <a:t>Memory channel</a:t>
            </a:r>
          </a:p>
        </p:txBody>
      </p:sp>
    </p:spTree>
    <p:extLst>
      <p:ext uri="{BB962C8B-B14F-4D97-AF65-F5344CB8AC3E}">
        <p14:creationId xmlns:p14="http://schemas.microsoft.com/office/powerpoint/2010/main" val="23010370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Breaking down a Rank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2895600"/>
            <a:ext cx="1295400" cy="38100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</a:rPr>
              <a:t>Rank 0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66800" y="3579813"/>
            <a:ext cx="457200" cy="38100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hape 9"/>
          <p:cNvCxnSpPr>
            <a:cxnSpLocks noChangeShapeType="1"/>
          </p:cNvCxnSpPr>
          <p:nvPr/>
        </p:nvCxnSpPr>
        <p:spPr bwMode="auto">
          <a:xfrm rot="5400000" flipH="1" flipV="1">
            <a:off x="745332" y="3809206"/>
            <a:ext cx="1066800" cy="1587"/>
          </a:xfrm>
          <a:prstGeom prst="bentConnector3">
            <a:avLst>
              <a:gd name="adj1" fmla="val 50000"/>
            </a:avLst>
          </a:prstGeom>
          <a:noFill/>
          <a:ln w="1016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1" name="TextBox 7"/>
          <p:cNvSpPr txBox="1">
            <a:spLocks noChangeArrowheads="1"/>
          </p:cNvSpPr>
          <p:nvPr/>
        </p:nvSpPr>
        <p:spPr bwMode="auto">
          <a:xfrm>
            <a:off x="1295400" y="3592513"/>
            <a:ext cx="990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>
                <a:solidFill>
                  <a:srgbClr val="C0504D"/>
                </a:solidFill>
                <a:latin typeface="Calibri" charset="0"/>
              </a:rPr>
              <a:t>&lt;0:63&gt;</a:t>
            </a:r>
          </a:p>
        </p:txBody>
      </p:sp>
      <p:cxnSp>
        <p:nvCxnSpPr>
          <p:cNvPr id="11" name="Straight Connector 10"/>
          <p:cNvCxnSpPr>
            <a:stCxn id="23" idx="0"/>
            <a:endCxn id="43" idx="1"/>
          </p:cNvCxnSpPr>
          <p:nvPr/>
        </p:nvCxnSpPr>
        <p:spPr>
          <a:xfrm rot="5400000" flipH="1" flipV="1">
            <a:off x="2353469" y="1048544"/>
            <a:ext cx="331787" cy="24479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3" idx="4"/>
            <a:endCxn id="43" idx="3"/>
          </p:cNvCxnSpPr>
          <p:nvPr/>
        </p:nvCxnSpPr>
        <p:spPr>
          <a:xfrm rot="16200000" flipH="1">
            <a:off x="2162969" y="3704431"/>
            <a:ext cx="712788" cy="24479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038600" y="2362200"/>
            <a:ext cx="6096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</a:rPr>
              <a:t>Chip 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76800" y="2362200"/>
            <a:ext cx="6096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</a:rPr>
              <a:t>Chip 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86600" y="2362200"/>
            <a:ext cx="6096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</a:rPr>
              <a:t>Chip 7</a:t>
            </a:r>
          </a:p>
        </p:txBody>
      </p:sp>
      <p:sp>
        <p:nvSpPr>
          <p:cNvPr id="23" name="Oval 22"/>
          <p:cNvSpPr/>
          <p:nvPr/>
        </p:nvSpPr>
        <p:spPr>
          <a:xfrm>
            <a:off x="228600" y="2438400"/>
            <a:ext cx="2133600" cy="21336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4828" name="TextBox 29"/>
          <p:cNvSpPr txBox="1">
            <a:spLocks noChangeArrowheads="1"/>
          </p:cNvSpPr>
          <p:nvPr/>
        </p:nvSpPr>
        <p:spPr bwMode="auto">
          <a:xfrm>
            <a:off x="5638800" y="2209800"/>
            <a:ext cx="1219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5600" b="1">
                <a:solidFill>
                  <a:srgbClr val="000000"/>
                </a:solidFill>
                <a:latin typeface="Calibri" charset="0"/>
              </a:rPr>
              <a:t>. . .</a:t>
            </a:r>
          </a:p>
        </p:txBody>
      </p:sp>
      <p:cxnSp>
        <p:nvCxnSpPr>
          <p:cNvPr id="31" name="Shape 9"/>
          <p:cNvCxnSpPr>
            <a:cxnSpLocks noChangeShapeType="1"/>
          </p:cNvCxnSpPr>
          <p:nvPr/>
        </p:nvCxnSpPr>
        <p:spPr bwMode="auto">
          <a:xfrm rot="5400000" flipH="1" flipV="1">
            <a:off x="3810794" y="3885406"/>
            <a:ext cx="1066800" cy="1588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0" name="TextBox 31"/>
          <p:cNvSpPr txBox="1">
            <a:spLocks noChangeArrowheads="1"/>
          </p:cNvSpPr>
          <p:nvPr/>
        </p:nvSpPr>
        <p:spPr bwMode="auto">
          <a:xfrm rot="-5400000">
            <a:off x="3663157" y="3663156"/>
            <a:ext cx="990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>
                <a:solidFill>
                  <a:srgbClr val="C0504D"/>
                </a:solidFill>
                <a:latin typeface="Calibri" charset="0"/>
              </a:rPr>
              <a:t>&lt;0:7&gt;</a:t>
            </a:r>
          </a:p>
        </p:txBody>
      </p:sp>
      <p:cxnSp>
        <p:nvCxnSpPr>
          <p:cNvPr id="34" name="Shape 9"/>
          <p:cNvCxnSpPr>
            <a:cxnSpLocks noChangeShapeType="1"/>
          </p:cNvCxnSpPr>
          <p:nvPr/>
        </p:nvCxnSpPr>
        <p:spPr bwMode="auto">
          <a:xfrm rot="5400000" flipH="1" flipV="1">
            <a:off x="4647407" y="3885406"/>
            <a:ext cx="1066800" cy="1587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2" name="TextBox 34"/>
          <p:cNvSpPr txBox="1">
            <a:spLocks noChangeArrowheads="1"/>
          </p:cNvSpPr>
          <p:nvPr/>
        </p:nvSpPr>
        <p:spPr bwMode="auto">
          <a:xfrm rot="-5400000">
            <a:off x="4499769" y="3663156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>
                <a:solidFill>
                  <a:srgbClr val="C0504D"/>
                </a:solidFill>
                <a:latin typeface="Calibri" charset="0"/>
              </a:rPr>
              <a:t>&lt;8:15&gt;</a:t>
            </a:r>
          </a:p>
        </p:txBody>
      </p:sp>
      <p:cxnSp>
        <p:nvCxnSpPr>
          <p:cNvPr id="36" name="Shape 9"/>
          <p:cNvCxnSpPr>
            <a:cxnSpLocks noChangeShapeType="1"/>
          </p:cNvCxnSpPr>
          <p:nvPr/>
        </p:nvCxnSpPr>
        <p:spPr bwMode="auto">
          <a:xfrm rot="5400000" flipH="1" flipV="1">
            <a:off x="6857207" y="3885406"/>
            <a:ext cx="1066800" cy="1587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4" name="TextBox 36"/>
          <p:cNvSpPr txBox="1">
            <a:spLocks noChangeArrowheads="1"/>
          </p:cNvSpPr>
          <p:nvPr/>
        </p:nvSpPr>
        <p:spPr bwMode="auto">
          <a:xfrm rot="-5400000">
            <a:off x="6709569" y="3663156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>
                <a:solidFill>
                  <a:srgbClr val="C0504D"/>
                </a:solidFill>
                <a:latin typeface="Calibri" charset="0"/>
              </a:rPr>
              <a:t>&lt;56:63&gt;</a:t>
            </a:r>
          </a:p>
        </p:txBody>
      </p:sp>
      <p:cxnSp>
        <p:nvCxnSpPr>
          <p:cNvPr id="38" name="Shape 9"/>
          <p:cNvCxnSpPr>
            <a:cxnSpLocks noChangeShapeType="1"/>
          </p:cNvCxnSpPr>
          <p:nvPr/>
        </p:nvCxnSpPr>
        <p:spPr bwMode="auto">
          <a:xfrm>
            <a:off x="4343400" y="4419600"/>
            <a:ext cx="3048000" cy="1588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2"/>
            </a:solidFill>
            <a:miter lim="800000"/>
            <a:headEnd/>
            <a:tailEnd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hape 9"/>
          <p:cNvCxnSpPr>
            <a:cxnSpLocks noChangeShapeType="1"/>
          </p:cNvCxnSpPr>
          <p:nvPr/>
        </p:nvCxnSpPr>
        <p:spPr bwMode="auto">
          <a:xfrm rot="5400000" flipH="1" flipV="1">
            <a:off x="5317332" y="4952206"/>
            <a:ext cx="1066800" cy="1587"/>
          </a:xfrm>
          <a:prstGeom prst="bentConnector3">
            <a:avLst>
              <a:gd name="adj1" fmla="val 50000"/>
            </a:avLst>
          </a:prstGeom>
          <a:noFill/>
          <a:ln w="1016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7" name="TextBox 41"/>
          <p:cNvSpPr txBox="1">
            <a:spLocks noChangeArrowheads="1"/>
          </p:cNvSpPr>
          <p:nvPr/>
        </p:nvSpPr>
        <p:spPr bwMode="auto">
          <a:xfrm>
            <a:off x="5867400" y="48006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>
                <a:solidFill>
                  <a:srgbClr val="C0504D"/>
                </a:solidFill>
                <a:latin typeface="Calibri" charset="0"/>
              </a:rPr>
              <a:t>Data &lt;0:63&gt;</a:t>
            </a:r>
          </a:p>
        </p:txBody>
      </p:sp>
      <p:sp>
        <p:nvSpPr>
          <p:cNvPr id="43" name="Oval 42"/>
          <p:cNvSpPr/>
          <p:nvPr/>
        </p:nvSpPr>
        <p:spPr>
          <a:xfrm>
            <a:off x="2895600" y="1447800"/>
            <a:ext cx="5791200" cy="44958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1382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9"/>
          <p:cNvCxnSpPr>
            <a:cxnSpLocks noChangeShapeType="1"/>
          </p:cNvCxnSpPr>
          <p:nvPr/>
        </p:nvCxnSpPr>
        <p:spPr bwMode="auto">
          <a:xfrm rot="16200000" flipV="1">
            <a:off x="5143500" y="4152900"/>
            <a:ext cx="914400" cy="381000"/>
          </a:xfrm>
          <a:prstGeom prst="bentConnector3">
            <a:avLst>
              <a:gd name="adj1" fmla="val 58130"/>
            </a:avLst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hape 9"/>
          <p:cNvCxnSpPr>
            <a:cxnSpLocks noChangeShapeType="1"/>
          </p:cNvCxnSpPr>
          <p:nvPr/>
        </p:nvCxnSpPr>
        <p:spPr bwMode="auto">
          <a:xfrm rot="16200000" flipV="1">
            <a:off x="5562600" y="3810000"/>
            <a:ext cx="1752600" cy="228600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Breaking down a Chip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2590800"/>
            <a:ext cx="609600" cy="99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</a:rPr>
              <a:t>Chip 0</a:t>
            </a:r>
          </a:p>
        </p:txBody>
      </p:sp>
      <p:cxnSp>
        <p:nvCxnSpPr>
          <p:cNvPr id="6" name="Shape 9"/>
          <p:cNvCxnSpPr>
            <a:cxnSpLocks noChangeShapeType="1"/>
          </p:cNvCxnSpPr>
          <p:nvPr/>
        </p:nvCxnSpPr>
        <p:spPr bwMode="auto">
          <a:xfrm rot="5400000" flipH="1" flipV="1">
            <a:off x="1056482" y="4114006"/>
            <a:ext cx="1066800" cy="1587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6" name="TextBox 6"/>
          <p:cNvSpPr txBox="1">
            <a:spLocks noChangeArrowheads="1"/>
          </p:cNvSpPr>
          <p:nvPr/>
        </p:nvSpPr>
        <p:spPr bwMode="auto">
          <a:xfrm rot="-5400000">
            <a:off x="908844" y="3891756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>
                <a:solidFill>
                  <a:srgbClr val="C0504D"/>
                </a:solidFill>
                <a:latin typeface="Calibri" charset="0"/>
              </a:rPr>
              <a:t>&lt;0:7&gt;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638800" y="1720850"/>
          <a:ext cx="1249368" cy="119380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8228"/>
                <a:gridCol w="208228"/>
                <a:gridCol w="208228"/>
                <a:gridCol w="208228"/>
                <a:gridCol w="208228"/>
                <a:gridCol w="208228"/>
              </a:tblGrid>
              <a:tr h="198967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</a:tr>
              <a:tr h="198967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</a:tr>
              <a:tr h="198967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</a:tr>
              <a:tr h="198967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</a:tr>
              <a:tr h="198967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</a:tr>
              <a:tr h="198967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638800" y="1720850"/>
            <a:ext cx="1295400" cy="1219200"/>
          </a:xfrm>
          <a:prstGeom prst="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86400" y="1873250"/>
            <a:ext cx="1295400" cy="1219200"/>
          </a:xfrm>
          <a:prstGeom prst="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34000" y="2025650"/>
            <a:ext cx="1295400" cy="1219200"/>
          </a:xfrm>
          <a:prstGeom prst="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81600" y="2178050"/>
            <a:ext cx="1295400" cy="1219200"/>
          </a:xfrm>
          <a:prstGeom prst="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029200" y="2330450"/>
          <a:ext cx="1249368" cy="119380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8228"/>
                <a:gridCol w="208228"/>
                <a:gridCol w="208228"/>
                <a:gridCol w="208228"/>
                <a:gridCol w="208228"/>
                <a:gridCol w="208228"/>
              </a:tblGrid>
              <a:tr h="198967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</a:tr>
              <a:tr h="198967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</a:tr>
              <a:tr h="198967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</a:tr>
              <a:tr h="198967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</a:tr>
              <a:tr h="198967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</a:tr>
              <a:tr h="198967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14" marR="91414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5029200" y="2330450"/>
            <a:ext cx="1295400" cy="1219200"/>
          </a:xfrm>
          <a:prstGeom prst="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76800" y="2482850"/>
            <a:ext cx="1295400" cy="1219200"/>
          </a:xfrm>
          <a:prstGeom prst="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24400" y="2635250"/>
            <a:ext cx="1295400" cy="1219200"/>
          </a:xfrm>
          <a:prstGeom prst="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5400000" flipH="1" flipV="1">
            <a:off x="4457700" y="1758950"/>
            <a:ext cx="990600" cy="9144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57" name="TextBox 30"/>
          <p:cNvSpPr txBox="1">
            <a:spLocks noChangeArrowheads="1"/>
          </p:cNvSpPr>
          <p:nvPr/>
        </p:nvSpPr>
        <p:spPr bwMode="auto">
          <a:xfrm rot="-2834338">
            <a:off x="4279106" y="1861344"/>
            <a:ext cx="10810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>
                <a:solidFill>
                  <a:srgbClr val="000000"/>
                </a:solidFill>
                <a:latin typeface="Calibri" charset="0"/>
              </a:rPr>
              <a:t>8 banks</a:t>
            </a:r>
          </a:p>
        </p:txBody>
      </p:sp>
      <p:cxnSp>
        <p:nvCxnSpPr>
          <p:cNvPr id="34" name="Shape 9"/>
          <p:cNvCxnSpPr>
            <a:cxnSpLocks noChangeShapeType="1"/>
            <a:endCxn id="22" idx="2"/>
          </p:cNvCxnSpPr>
          <p:nvPr/>
        </p:nvCxnSpPr>
        <p:spPr bwMode="auto">
          <a:xfrm rot="16200000" flipV="1">
            <a:off x="5032375" y="4194175"/>
            <a:ext cx="793750" cy="419100"/>
          </a:xfrm>
          <a:prstGeom prst="bentConnector3">
            <a:avLst>
              <a:gd name="adj1" fmla="val 51870"/>
            </a:avLst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Rectangle 21"/>
          <p:cNvSpPr/>
          <p:nvPr/>
        </p:nvSpPr>
        <p:spPr>
          <a:xfrm>
            <a:off x="4572000" y="2787650"/>
            <a:ext cx="1295400" cy="1219200"/>
          </a:xfrm>
          <a:prstGeom prst="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</a:rPr>
              <a:t>Bank 0</a:t>
            </a:r>
          </a:p>
        </p:txBody>
      </p:sp>
      <p:sp>
        <p:nvSpPr>
          <p:cNvPr id="32" name="Diagonal Stripe 31"/>
          <p:cNvSpPr/>
          <p:nvPr/>
        </p:nvSpPr>
        <p:spPr>
          <a:xfrm rot="13500000">
            <a:off x="5675313" y="4303713"/>
            <a:ext cx="914400" cy="914400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5961" name="TextBox 55"/>
          <p:cNvSpPr txBox="1">
            <a:spLocks noChangeArrowheads="1"/>
          </p:cNvSpPr>
          <p:nvPr/>
        </p:nvSpPr>
        <p:spPr bwMode="auto">
          <a:xfrm>
            <a:off x="5410200" y="399097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C0504D"/>
                </a:solidFill>
                <a:latin typeface="Calibri" charset="0"/>
              </a:rPr>
              <a:t>&lt;0:7&gt;</a:t>
            </a:r>
          </a:p>
        </p:txBody>
      </p:sp>
      <p:sp>
        <p:nvSpPr>
          <p:cNvPr id="35962" name="TextBox 56"/>
          <p:cNvSpPr txBox="1">
            <a:spLocks noChangeArrowheads="1"/>
          </p:cNvSpPr>
          <p:nvPr/>
        </p:nvSpPr>
        <p:spPr bwMode="auto">
          <a:xfrm>
            <a:off x="5105400" y="4419600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C0504D"/>
                </a:solidFill>
                <a:latin typeface="Calibri" charset="0"/>
              </a:rPr>
              <a:t>&lt;0:7&gt;</a:t>
            </a:r>
          </a:p>
        </p:txBody>
      </p:sp>
      <p:sp>
        <p:nvSpPr>
          <p:cNvPr id="35963" name="TextBox 57"/>
          <p:cNvSpPr txBox="1">
            <a:spLocks noChangeArrowheads="1"/>
          </p:cNvSpPr>
          <p:nvPr/>
        </p:nvSpPr>
        <p:spPr bwMode="auto">
          <a:xfrm>
            <a:off x="6324600" y="3686175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C0504D"/>
                </a:solidFill>
                <a:latin typeface="Calibri" charset="0"/>
              </a:rPr>
              <a:t>&lt;0:7&gt;</a:t>
            </a:r>
          </a:p>
        </p:txBody>
      </p:sp>
      <p:sp>
        <p:nvSpPr>
          <p:cNvPr id="35964" name="TextBox 59"/>
          <p:cNvSpPr txBox="1">
            <a:spLocks noChangeArrowheads="1"/>
          </p:cNvSpPr>
          <p:nvPr/>
        </p:nvSpPr>
        <p:spPr bwMode="auto">
          <a:xfrm>
            <a:off x="5791200" y="4038600"/>
            <a:ext cx="76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200" b="1">
                <a:solidFill>
                  <a:srgbClr val="C0504D"/>
                </a:solidFill>
                <a:latin typeface="Calibri" charset="0"/>
              </a:rPr>
              <a:t>...</a:t>
            </a:r>
          </a:p>
        </p:txBody>
      </p:sp>
      <p:cxnSp>
        <p:nvCxnSpPr>
          <p:cNvPr id="61" name="Shape 9"/>
          <p:cNvCxnSpPr>
            <a:cxnSpLocks noChangeShapeType="1"/>
          </p:cNvCxnSpPr>
          <p:nvPr/>
        </p:nvCxnSpPr>
        <p:spPr bwMode="auto">
          <a:xfrm rot="5400000" flipH="1" flipV="1">
            <a:off x="5628482" y="5638006"/>
            <a:ext cx="1066800" cy="1587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966" name="TextBox 61"/>
          <p:cNvSpPr txBox="1">
            <a:spLocks noChangeArrowheads="1"/>
          </p:cNvSpPr>
          <p:nvPr/>
        </p:nvSpPr>
        <p:spPr bwMode="auto">
          <a:xfrm rot="-5400000">
            <a:off x="5480844" y="5415756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>
                <a:solidFill>
                  <a:srgbClr val="C0504D"/>
                </a:solidFill>
                <a:latin typeface="Calibri" charset="0"/>
              </a:rPr>
              <a:t>&lt;0:7&gt;</a:t>
            </a:r>
          </a:p>
        </p:txBody>
      </p:sp>
      <p:sp>
        <p:nvSpPr>
          <p:cNvPr id="64" name="Oval 63"/>
          <p:cNvSpPr/>
          <p:nvPr/>
        </p:nvSpPr>
        <p:spPr>
          <a:xfrm>
            <a:off x="533400" y="2286000"/>
            <a:ext cx="2133600" cy="25146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3429000" y="1295400"/>
            <a:ext cx="5257800" cy="50292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6" name="Straight Connector 65"/>
          <p:cNvCxnSpPr>
            <a:stCxn id="64" idx="0"/>
            <a:endCxn id="65" idx="1"/>
          </p:cNvCxnSpPr>
          <p:nvPr/>
        </p:nvCxnSpPr>
        <p:spPr>
          <a:xfrm rot="5400000" flipH="1" flipV="1">
            <a:off x="2772569" y="859631"/>
            <a:ext cx="254000" cy="259873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4" idx="4"/>
            <a:endCxn id="65" idx="3"/>
          </p:cNvCxnSpPr>
          <p:nvPr/>
        </p:nvCxnSpPr>
        <p:spPr>
          <a:xfrm rot="16200000" flipH="1">
            <a:off x="2505869" y="3894931"/>
            <a:ext cx="787400" cy="259873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57156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hape 9"/>
          <p:cNvCxnSpPr>
            <a:cxnSpLocks noChangeShapeType="1"/>
          </p:cNvCxnSpPr>
          <p:nvPr/>
        </p:nvCxnSpPr>
        <p:spPr bwMode="auto">
          <a:xfrm rot="5400000" flipH="1" flipV="1">
            <a:off x="6172200" y="4497388"/>
            <a:ext cx="990600" cy="990600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Breaking down a Bank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2514600"/>
            <a:ext cx="1295400" cy="1219200"/>
          </a:xfrm>
          <a:prstGeom prst="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</a:rPr>
              <a:t>Bank 0</a:t>
            </a:r>
          </a:p>
        </p:txBody>
      </p:sp>
      <p:cxnSp>
        <p:nvCxnSpPr>
          <p:cNvPr id="10" name="Shape 9"/>
          <p:cNvCxnSpPr>
            <a:cxnSpLocks noChangeShapeType="1"/>
          </p:cNvCxnSpPr>
          <p:nvPr/>
        </p:nvCxnSpPr>
        <p:spPr bwMode="auto">
          <a:xfrm rot="5400000" flipH="1" flipV="1">
            <a:off x="904082" y="4266406"/>
            <a:ext cx="1066800" cy="1587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69" name="TextBox 10"/>
          <p:cNvSpPr txBox="1">
            <a:spLocks noChangeArrowheads="1"/>
          </p:cNvSpPr>
          <p:nvPr/>
        </p:nvSpPr>
        <p:spPr bwMode="auto">
          <a:xfrm rot="-5400000">
            <a:off x="756444" y="4044156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>
                <a:solidFill>
                  <a:srgbClr val="C0504D"/>
                </a:solidFill>
                <a:latin typeface="Calibri" charset="0"/>
              </a:rPr>
              <a:t>&lt;0:7&gt;</a:t>
            </a:r>
          </a:p>
        </p:txBody>
      </p:sp>
      <p:sp>
        <p:nvSpPr>
          <p:cNvPr id="36870" name="TextBox 11"/>
          <p:cNvSpPr txBox="1">
            <a:spLocks noChangeArrowheads="1"/>
          </p:cNvSpPr>
          <p:nvPr/>
        </p:nvSpPr>
        <p:spPr bwMode="auto">
          <a:xfrm>
            <a:off x="7467600" y="3659188"/>
            <a:ext cx="685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4F81BD"/>
                </a:solidFill>
                <a:latin typeface="Calibri" charset="0"/>
              </a:rPr>
              <a:t>row 0</a:t>
            </a:r>
          </a:p>
        </p:txBody>
      </p:sp>
      <p:sp>
        <p:nvSpPr>
          <p:cNvPr id="36871" name="TextBox 13"/>
          <p:cNvSpPr txBox="1">
            <a:spLocks noChangeArrowheads="1"/>
          </p:cNvSpPr>
          <p:nvPr/>
        </p:nvSpPr>
        <p:spPr bwMode="auto">
          <a:xfrm>
            <a:off x="7467600" y="2133600"/>
            <a:ext cx="914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4F81BD"/>
                </a:solidFill>
                <a:latin typeface="Calibri" charset="0"/>
              </a:rPr>
              <a:t>row 16k-1</a:t>
            </a:r>
          </a:p>
        </p:txBody>
      </p:sp>
      <p:sp>
        <p:nvSpPr>
          <p:cNvPr id="36872" name="TextBox 17"/>
          <p:cNvSpPr txBox="1">
            <a:spLocks noChangeArrowheads="1"/>
          </p:cNvSpPr>
          <p:nvPr/>
        </p:nvSpPr>
        <p:spPr bwMode="auto">
          <a:xfrm rot="5400000">
            <a:off x="7378700" y="2757488"/>
            <a:ext cx="76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200" b="1">
                <a:solidFill>
                  <a:srgbClr val="4F81BD"/>
                </a:solidFill>
                <a:latin typeface="Calibri" charset="0"/>
              </a:rPr>
              <a:t>...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038600" y="1557338"/>
            <a:ext cx="3276600" cy="1587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4" name="TextBox 20"/>
          <p:cNvSpPr txBox="1">
            <a:spLocks noChangeArrowheads="1"/>
          </p:cNvSpPr>
          <p:nvPr/>
        </p:nvSpPr>
        <p:spPr bwMode="auto">
          <a:xfrm>
            <a:off x="5181600" y="1219200"/>
            <a:ext cx="914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4F81BD"/>
                </a:solidFill>
                <a:latin typeface="Calibri" charset="0"/>
              </a:rPr>
              <a:t>2kB</a:t>
            </a:r>
          </a:p>
        </p:txBody>
      </p:sp>
      <p:cxnSp>
        <p:nvCxnSpPr>
          <p:cNvPr id="22" name="Shape 9"/>
          <p:cNvCxnSpPr>
            <a:cxnSpLocks noChangeShapeType="1"/>
          </p:cNvCxnSpPr>
          <p:nvPr/>
        </p:nvCxnSpPr>
        <p:spPr bwMode="auto">
          <a:xfrm rot="16200000" flipV="1">
            <a:off x="4267200" y="4497388"/>
            <a:ext cx="990600" cy="990600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6" name="TextBox 22"/>
          <p:cNvSpPr txBox="1">
            <a:spLocks noChangeArrowheads="1"/>
          </p:cNvSpPr>
          <p:nvPr/>
        </p:nvSpPr>
        <p:spPr bwMode="auto">
          <a:xfrm>
            <a:off x="3810000" y="45847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>
                <a:solidFill>
                  <a:srgbClr val="C0504D"/>
                </a:solidFill>
                <a:latin typeface="Calibri" charset="0"/>
              </a:rPr>
              <a:t>1B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060825" y="1968500"/>
            <a:ext cx="381000" cy="1588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8" name="TextBox 26"/>
          <p:cNvSpPr txBox="1">
            <a:spLocks noChangeArrowheads="1"/>
          </p:cNvSpPr>
          <p:nvPr/>
        </p:nvSpPr>
        <p:spPr bwMode="auto">
          <a:xfrm>
            <a:off x="3679825" y="1601788"/>
            <a:ext cx="11064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4F81BD"/>
                </a:solidFill>
                <a:latin typeface="Calibri" charset="0"/>
              </a:rPr>
              <a:t>1B (column)</a:t>
            </a:r>
          </a:p>
        </p:txBody>
      </p:sp>
      <p:cxnSp>
        <p:nvCxnSpPr>
          <p:cNvPr id="35" name="Shape 9"/>
          <p:cNvCxnSpPr>
            <a:cxnSpLocks noChangeShapeType="1"/>
          </p:cNvCxnSpPr>
          <p:nvPr/>
        </p:nvCxnSpPr>
        <p:spPr bwMode="auto">
          <a:xfrm rot="16200000" flipV="1">
            <a:off x="4533900" y="4611688"/>
            <a:ext cx="990600" cy="762000"/>
          </a:xfrm>
          <a:prstGeom prst="bentConnector3">
            <a:avLst>
              <a:gd name="adj1" fmla="val 65759"/>
            </a:avLst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038600" y="2090738"/>
          <a:ext cx="3332160" cy="244951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16520"/>
                <a:gridCol w="416520"/>
                <a:gridCol w="416520"/>
                <a:gridCol w="416520"/>
                <a:gridCol w="416520"/>
                <a:gridCol w="416520"/>
                <a:gridCol w="416520"/>
                <a:gridCol w="416520"/>
              </a:tblGrid>
              <a:tr h="489902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</a:tr>
              <a:tr h="489902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</a:tr>
              <a:tr h="489902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</a:tr>
              <a:tr h="489902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91431" marR="91431" marT="45724" marB="45724">
                    <a:solidFill>
                      <a:schemeClr val="bg1"/>
                    </a:solidFill>
                  </a:tcPr>
                </a:tc>
              </a:tr>
              <a:tr h="489902">
                <a:tc>
                  <a:txBody>
                    <a:bodyPr/>
                    <a:lstStyle/>
                    <a:p>
                      <a:pPr algn="ctr"/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31" marR="91431" marT="45724" marB="45724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31" marR="91431" marT="45724" marB="45724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31" marR="91431" marT="45724" marB="45724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31" marR="91431" marT="45724" marB="45724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31" marR="91431" marT="45724" marB="45724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31" marR="91431" marT="45724" marB="45724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31" marR="91431" marT="45724" marB="45724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91431" marR="91431" marT="45724" marB="45724" anchor="ctr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36936" name="TextBox 40"/>
          <p:cNvSpPr txBox="1">
            <a:spLocks noChangeArrowheads="1"/>
          </p:cNvSpPr>
          <p:nvPr/>
        </p:nvSpPr>
        <p:spPr bwMode="auto">
          <a:xfrm>
            <a:off x="4800600" y="4497388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>
                <a:solidFill>
                  <a:srgbClr val="C0504D"/>
                </a:solidFill>
                <a:latin typeface="Calibri" charset="0"/>
              </a:rPr>
              <a:t>1B</a:t>
            </a:r>
          </a:p>
        </p:txBody>
      </p:sp>
      <p:sp>
        <p:nvSpPr>
          <p:cNvPr id="36937" name="Rectangle 43"/>
          <p:cNvSpPr>
            <a:spLocks noChangeArrowheads="1"/>
          </p:cNvSpPr>
          <p:nvPr/>
        </p:nvSpPr>
        <p:spPr bwMode="auto">
          <a:xfrm>
            <a:off x="4953000" y="4065588"/>
            <a:ext cx="15065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200" b="1">
                <a:solidFill>
                  <a:srgbClr val="000000"/>
                </a:solidFill>
                <a:latin typeface="Calibri" charset="0"/>
              </a:rPr>
              <a:t>Row-buffer</a:t>
            </a:r>
          </a:p>
        </p:txBody>
      </p:sp>
      <p:sp>
        <p:nvSpPr>
          <p:cNvPr id="36938" name="TextBox 46"/>
          <p:cNvSpPr txBox="1">
            <a:spLocks noChangeArrowheads="1"/>
          </p:cNvSpPr>
          <p:nvPr/>
        </p:nvSpPr>
        <p:spPr bwMode="auto">
          <a:xfrm>
            <a:off x="7162800" y="4573588"/>
            <a:ext cx="45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>
                <a:solidFill>
                  <a:srgbClr val="C0504D"/>
                </a:solidFill>
                <a:latin typeface="Calibri" charset="0"/>
              </a:rPr>
              <a:t>1B</a:t>
            </a:r>
          </a:p>
        </p:txBody>
      </p:sp>
      <p:sp>
        <p:nvSpPr>
          <p:cNvPr id="36939" name="TextBox 48"/>
          <p:cNvSpPr txBox="1">
            <a:spLocks noChangeArrowheads="1"/>
          </p:cNvSpPr>
          <p:nvPr/>
        </p:nvSpPr>
        <p:spPr bwMode="auto">
          <a:xfrm>
            <a:off x="5410200" y="4802188"/>
            <a:ext cx="76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200" b="1">
                <a:solidFill>
                  <a:srgbClr val="C0504D"/>
                </a:solidFill>
                <a:latin typeface="Calibri" charset="0"/>
              </a:rPr>
              <a:t>...</a:t>
            </a:r>
          </a:p>
        </p:txBody>
      </p:sp>
      <p:cxnSp>
        <p:nvCxnSpPr>
          <p:cNvPr id="50" name="Shape 9"/>
          <p:cNvCxnSpPr>
            <a:cxnSpLocks noChangeShapeType="1"/>
          </p:cNvCxnSpPr>
          <p:nvPr/>
        </p:nvCxnSpPr>
        <p:spPr bwMode="auto">
          <a:xfrm rot="5400000" flipH="1" flipV="1">
            <a:off x="5318919" y="6134894"/>
            <a:ext cx="838200" cy="1588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chemeClr val="accent2"/>
            </a:solidFill>
            <a:miter lim="800000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41" name="TextBox 50"/>
          <p:cNvSpPr txBox="1">
            <a:spLocks noChangeArrowheads="1"/>
          </p:cNvSpPr>
          <p:nvPr/>
        </p:nvSpPr>
        <p:spPr bwMode="auto">
          <a:xfrm rot="-5400000">
            <a:off x="5110957" y="5950744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1">
                <a:solidFill>
                  <a:srgbClr val="C0504D"/>
                </a:solidFill>
                <a:latin typeface="Calibri" charset="0"/>
              </a:rPr>
              <a:t>&lt;0:7&gt;</a:t>
            </a:r>
          </a:p>
        </p:txBody>
      </p:sp>
      <p:sp>
        <p:nvSpPr>
          <p:cNvPr id="28" name="Diagonal Stripe 27"/>
          <p:cNvSpPr/>
          <p:nvPr/>
        </p:nvSpPr>
        <p:spPr>
          <a:xfrm rot="13500000">
            <a:off x="5294313" y="4991100"/>
            <a:ext cx="914400" cy="914400"/>
          </a:xfrm>
          <a:prstGeom prst="diagStrip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304800" y="2057400"/>
            <a:ext cx="2286000" cy="28956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124200" y="1219200"/>
            <a:ext cx="5410200" cy="5410200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8" name="Straight Connector 57"/>
          <p:cNvCxnSpPr>
            <a:stCxn id="56" idx="0"/>
          </p:cNvCxnSpPr>
          <p:nvPr/>
        </p:nvCxnSpPr>
        <p:spPr>
          <a:xfrm rot="5400000" flipH="1" flipV="1">
            <a:off x="2133600" y="762000"/>
            <a:ext cx="609600" cy="198120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6" idx="4"/>
          </p:cNvCxnSpPr>
          <p:nvPr/>
        </p:nvCxnSpPr>
        <p:spPr>
          <a:xfrm rot="16200000" flipH="1">
            <a:off x="1714500" y="4686300"/>
            <a:ext cx="1295400" cy="182880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73076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Memory subsystem organization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Memory subsystem organization</a:t>
            </a:r>
          </a:p>
          <a:p>
            <a:pPr lvl="1" eaLnBrk="1" hangingPunct="1"/>
            <a:r>
              <a:rPr lang="en-US">
                <a:latin typeface="Calibri" charset="0"/>
              </a:rPr>
              <a:t>Channel</a:t>
            </a:r>
          </a:p>
          <a:p>
            <a:pPr lvl="1" eaLnBrk="1" hangingPunct="1"/>
            <a:r>
              <a:rPr lang="en-US">
                <a:latin typeface="Calibri" charset="0"/>
              </a:rPr>
              <a:t>DIMM</a:t>
            </a:r>
          </a:p>
          <a:p>
            <a:pPr lvl="1" eaLnBrk="1" hangingPunct="1"/>
            <a:r>
              <a:rPr lang="en-US">
                <a:latin typeface="Calibri" charset="0"/>
              </a:rPr>
              <a:t>Rank</a:t>
            </a:r>
          </a:p>
          <a:p>
            <a:pPr lvl="1" eaLnBrk="1" hangingPunct="1"/>
            <a:r>
              <a:rPr lang="en-US">
                <a:latin typeface="Calibri" charset="0"/>
              </a:rPr>
              <a:t>Chip</a:t>
            </a:r>
          </a:p>
          <a:p>
            <a:pPr lvl="1" eaLnBrk="1" hangingPunct="1"/>
            <a:r>
              <a:rPr lang="en-US">
                <a:latin typeface="Calibri" charset="0"/>
              </a:rPr>
              <a:t>Bank</a:t>
            </a:r>
          </a:p>
          <a:p>
            <a:pPr lvl="1" eaLnBrk="1" hangingPunct="1"/>
            <a:r>
              <a:rPr lang="en-US">
                <a:latin typeface="Calibri" charset="0"/>
              </a:rPr>
              <a:t>Row/Column</a:t>
            </a:r>
          </a:p>
        </p:txBody>
      </p:sp>
      <p:sp>
        <p:nvSpPr>
          <p:cNvPr id="5" name="Flowchart: Merge 4"/>
          <p:cNvSpPr/>
          <p:nvPr/>
        </p:nvSpPr>
        <p:spPr>
          <a:xfrm>
            <a:off x="2971800" y="2209800"/>
            <a:ext cx="1981200" cy="2971800"/>
          </a:xfrm>
          <a:prstGeom prst="flowChartMerg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Flowchart: Merge 7"/>
          <p:cNvSpPr/>
          <p:nvPr/>
        </p:nvSpPr>
        <p:spPr>
          <a:xfrm>
            <a:off x="3124200" y="2667000"/>
            <a:ext cx="1676400" cy="2514600"/>
          </a:xfrm>
          <a:prstGeom prst="flowChartMerge">
            <a:avLst/>
          </a:prstGeom>
          <a:solidFill>
            <a:srgbClr val="00B050"/>
          </a:solidFill>
          <a:ln>
            <a:solidFill>
              <a:srgbClr val="004C2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lowchart: Merge 8"/>
          <p:cNvSpPr/>
          <p:nvPr/>
        </p:nvSpPr>
        <p:spPr>
          <a:xfrm>
            <a:off x="3276600" y="3124200"/>
            <a:ext cx="1371600" cy="2057400"/>
          </a:xfrm>
          <a:prstGeom prst="flowChartMerg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lowchart: Merge 9"/>
          <p:cNvSpPr/>
          <p:nvPr/>
        </p:nvSpPr>
        <p:spPr>
          <a:xfrm>
            <a:off x="3429000" y="3581400"/>
            <a:ext cx="1066800" cy="1600200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Flowchart: Merge 10"/>
          <p:cNvSpPr/>
          <p:nvPr/>
        </p:nvSpPr>
        <p:spPr>
          <a:xfrm>
            <a:off x="3581400" y="4038600"/>
            <a:ext cx="762000" cy="1143000"/>
          </a:xfrm>
          <a:prstGeom prst="flowChartMer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Flowchart: Merge 11"/>
          <p:cNvSpPr/>
          <p:nvPr/>
        </p:nvSpPr>
        <p:spPr>
          <a:xfrm>
            <a:off x="3733800" y="4495800"/>
            <a:ext cx="457200" cy="685800"/>
          </a:xfrm>
          <a:prstGeom prst="flowChartMerg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5237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ea typeface="ＭＳ Ｐゴシック" charset="0"/>
                <a:cs typeface="ＭＳ Ｐゴシック" charset="0"/>
              </a:rPr>
              <a:t>Announcements</a:t>
            </a:r>
            <a:endParaRPr lang="en-US" b="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610600" cy="5194300"/>
          </a:xfrm>
        </p:spPr>
        <p:txBody>
          <a:bodyPr/>
          <a:lstStyle/>
          <a:p>
            <a:r>
              <a:rPr lang="en-US" sz="2400" dirty="0" smtClean="0">
                <a:latin typeface="Tahoma" charset="0"/>
                <a:ea typeface="ＭＳ Ｐゴシック" charset="0"/>
                <a:cs typeface="ＭＳ Ｐゴシック" charset="0"/>
              </a:rPr>
              <a:t>Lab4A due this weekend</a:t>
            </a:r>
          </a:p>
          <a:p>
            <a:endParaRPr lang="en-US" sz="2400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sz="2400" dirty="0" smtClean="0">
                <a:latin typeface="Tahoma" charset="0"/>
                <a:ea typeface="ＭＳ Ｐゴシック" charset="0"/>
                <a:cs typeface="ＭＳ Ｐゴシック" charset="0"/>
              </a:rPr>
              <a:t>Dynamic allocation, and how to get started</a:t>
            </a:r>
          </a:p>
          <a:p>
            <a:r>
              <a:rPr lang="en-US" sz="2400" dirty="0" smtClean="0">
                <a:latin typeface="Tahoma" charset="0"/>
                <a:ea typeface="ＭＳ Ｐゴシック" charset="0"/>
                <a:cs typeface="ＭＳ Ｐゴシック" charset="0"/>
              </a:rPr>
              <a:t>How to access the data structures</a:t>
            </a:r>
          </a:p>
          <a:p>
            <a:r>
              <a:rPr lang="en-US" sz="2400" dirty="0" smtClean="0">
                <a:latin typeface="Tahoma" charset="0"/>
                <a:ea typeface="ＭＳ Ｐゴシック" charset="0"/>
                <a:cs typeface="ＭＳ Ｐゴシック" charset="0"/>
              </a:rPr>
              <a:t>What is the line address?</a:t>
            </a:r>
          </a:p>
          <a:p>
            <a:r>
              <a:rPr lang="en-US" sz="2400" dirty="0" smtClean="0">
                <a:latin typeface="Tahoma" charset="0"/>
                <a:ea typeface="ＭＳ Ｐゴシック" charset="0"/>
                <a:cs typeface="ＭＳ Ｐゴシック" charset="0"/>
              </a:rPr>
              <a:t>Functions: access and install</a:t>
            </a:r>
          </a:p>
          <a:p>
            <a:r>
              <a:rPr lang="en-US" sz="2400" dirty="0" smtClean="0">
                <a:latin typeface="Tahoma" charset="0"/>
                <a:ea typeface="ＭＳ Ｐゴシック" charset="0"/>
                <a:cs typeface="ＭＳ Ｐゴシック" charset="0"/>
              </a:rPr>
              <a:t>Expecting perfect match for results on slide 4.1 for bzip2</a:t>
            </a:r>
          </a:p>
          <a:p>
            <a:r>
              <a:rPr lang="en-US" sz="2400" dirty="0" smtClean="0">
                <a:latin typeface="Tahoma" charset="0"/>
                <a:ea typeface="ＭＳ Ｐゴシック" charset="0"/>
                <a:cs typeface="ＭＳ Ｐゴシック" charset="0"/>
              </a:rPr>
              <a:t>Writing your own traces (check out ../traces/</a:t>
            </a:r>
            <a:r>
              <a:rPr lang="en-US" sz="2400" dirty="0" err="1" smtClean="0">
                <a:latin typeface="Tahoma" charset="0"/>
                <a:ea typeface="ＭＳ Ｐゴシック" charset="0"/>
                <a:cs typeface="ＭＳ Ｐゴシック" charset="0"/>
              </a:rPr>
              <a:t>genmtr.c</a:t>
            </a:r>
            <a:r>
              <a:rPr lang="en-US" sz="2400" dirty="0" smtClean="0">
                <a:latin typeface="Tahoma" charset="0"/>
                <a:ea typeface="ＭＳ Ｐゴシック" charset="0"/>
                <a:cs typeface="ＭＳ Ｐゴシック" charset="0"/>
              </a:rPr>
              <a:t>)</a:t>
            </a:r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sz="24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sz="2400" dirty="0" smtClean="0">
                <a:latin typeface="Tahoma" charset="0"/>
                <a:ea typeface="ＭＳ Ｐゴシック" charset="0"/>
                <a:cs typeface="ＭＳ Ｐゴシック" charset="0"/>
              </a:rPr>
              <a:t>Lab 4B will be posed shortly, </a:t>
            </a:r>
          </a:p>
          <a:p>
            <a:pPr lvl="1"/>
            <a:r>
              <a:rPr lang="en-US" sz="2400" dirty="0" smtClean="0">
                <a:latin typeface="Tahoma" charset="0"/>
                <a:ea typeface="ＭＳ Ｐゴシック" charset="0"/>
                <a:cs typeface="ＭＳ Ｐゴシック" charset="0"/>
              </a:rPr>
              <a:t>you will need to get 4A working to do 4B</a:t>
            </a:r>
            <a:endParaRPr lang="en-US" altLang="ja-JP" sz="24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B5C3EFE-EC00-0B40-8979-8A64EFB5DC9D}" type="slidenum">
              <a:rPr lang="en-US" sz="1600">
                <a:latin typeface="Garamond" charset="0"/>
              </a:rPr>
              <a:pPr eaLnBrk="1" hangingPunct="1"/>
              <a:t>18</a:t>
            </a:fld>
            <a:endParaRPr lang="en-US" sz="16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3689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22" y="396639"/>
            <a:ext cx="3989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600" dirty="0" err="1" smtClean="0">
                <a:solidFill>
                  <a:prstClr val="black"/>
                </a:solidFill>
                <a:latin typeface="Calibri"/>
              </a:rPr>
              <a:t>Cache.h</a:t>
            </a:r>
            <a:r>
              <a:rPr lang="en-US" sz="3600" dirty="0" smtClean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3600" dirty="0" err="1" smtClean="0">
                <a:solidFill>
                  <a:prstClr val="black"/>
                </a:solidFill>
                <a:latin typeface="Calibri"/>
              </a:rPr>
              <a:t>cache.c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2" name="Picture 1" descr="SCREEN SHOT 2014-10-29 AT 4.02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19200"/>
            <a:ext cx="5321300" cy="3721100"/>
          </a:xfrm>
          <a:prstGeom prst="rect">
            <a:avLst/>
          </a:prstGeom>
        </p:spPr>
      </p:pic>
      <p:pic>
        <p:nvPicPr>
          <p:cNvPr id="4" name="Picture 3" descr="Screen Shot 2014-10-29 at 4.32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878" y="2209800"/>
            <a:ext cx="70485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467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Main Memory in the System</a:t>
            </a:r>
          </a:p>
        </p:txBody>
      </p:sp>
      <p:sp>
        <p:nvSpPr>
          <p:cNvPr id="3072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F286597-1BC4-5247-B3AD-BEC8E06CCCA3}" type="slidenum">
              <a:rPr lang="en-US" sz="1600">
                <a:latin typeface="Garamond" charset="0"/>
                <a:cs typeface="Arial" charset="0"/>
              </a:rPr>
              <a:pPr eaLnBrk="1" hangingPunct="1"/>
              <a:t>2</a:t>
            </a:fld>
            <a:endParaRPr lang="en-US" sz="1600">
              <a:latin typeface="Garamond" charset="0"/>
              <a:cs typeface="Arial" charset="0"/>
            </a:endParaRPr>
          </a:p>
        </p:txBody>
      </p:sp>
      <p:pic>
        <p:nvPicPr>
          <p:cNvPr id="30723" name="Content Placeholder 6" descr="barcelona-die-photo-col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8" y="1530350"/>
            <a:ext cx="4876800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ounded Rectangle 33"/>
          <p:cNvSpPr>
            <a:spLocks noChangeArrowheads="1"/>
          </p:cNvSpPr>
          <p:nvPr/>
        </p:nvSpPr>
        <p:spPr bwMode="auto">
          <a:xfrm rot="5400000">
            <a:off x="4273550" y="2266951"/>
            <a:ext cx="1603375" cy="12192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5" name="TextBox 34"/>
          <p:cNvSpPr txBox="1">
            <a:spLocks noChangeArrowheads="1"/>
          </p:cNvSpPr>
          <p:nvPr/>
        </p:nvSpPr>
        <p:spPr bwMode="auto">
          <a:xfrm>
            <a:off x="4460875" y="2684463"/>
            <a:ext cx="1233488" cy="430212"/>
          </a:xfrm>
          <a:prstGeom prst="rect">
            <a:avLst/>
          </a:prstGeom>
          <a:solidFill>
            <a:srgbClr val="C0C0C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 b="1">
                <a:solidFill>
                  <a:schemeClr val="bg1"/>
                </a:solidFill>
                <a:cs typeface="Arial" charset="0"/>
              </a:rPr>
              <a:t>CORE 1</a:t>
            </a:r>
          </a:p>
        </p:txBody>
      </p:sp>
      <p:sp>
        <p:nvSpPr>
          <p:cNvPr id="30726" name="Rectangle 35"/>
          <p:cNvSpPr>
            <a:spLocks noChangeArrowheads="1"/>
          </p:cNvSpPr>
          <p:nvPr/>
        </p:nvSpPr>
        <p:spPr bwMode="auto">
          <a:xfrm rot="5400000">
            <a:off x="2940844" y="2658269"/>
            <a:ext cx="1603375" cy="427037"/>
          </a:xfrm>
          <a:prstGeom prst="rect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7" name="TextBox 36"/>
          <p:cNvSpPr txBox="1">
            <a:spLocks noChangeArrowheads="1"/>
          </p:cNvSpPr>
          <p:nvPr/>
        </p:nvSpPr>
        <p:spPr bwMode="auto">
          <a:xfrm rot="5400000">
            <a:off x="2980531" y="2697957"/>
            <a:ext cx="1531937" cy="368300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chemeClr val="bg1"/>
                </a:solidFill>
                <a:cs typeface="Arial" charset="0"/>
              </a:rPr>
              <a:t>L2 CACHE 0</a:t>
            </a:r>
          </a:p>
        </p:txBody>
      </p:sp>
      <p:sp>
        <p:nvSpPr>
          <p:cNvPr id="30728" name="Rectangle 37"/>
          <p:cNvSpPr>
            <a:spLocks noChangeArrowheads="1"/>
          </p:cNvSpPr>
          <p:nvPr/>
        </p:nvSpPr>
        <p:spPr bwMode="auto">
          <a:xfrm rot="5400000">
            <a:off x="-508000" y="3549650"/>
            <a:ext cx="4756150" cy="717550"/>
          </a:xfrm>
          <a:prstGeom prst="rect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9" name="TextBox 38"/>
          <p:cNvSpPr txBox="1">
            <a:spLocks noChangeArrowheads="1"/>
          </p:cNvSpPr>
          <p:nvPr/>
        </p:nvSpPr>
        <p:spPr bwMode="auto">
          <a:xfrm rot="5400000">
            <a:off x="306388" y="3667125"/>
            <a:ext cx="3113087" cy="461963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bg1"/>
                </a:solidFill>
                <a:cs typeface="Arial" charset="0"/>
              </a:rPr>
              <a:t>SHARED L3 CACHE</a:t>
            </a:r>
          </a:p>
        </p:txBody>
      </p:sp>
      <p:sp>
        <p:nvSpPr>
          <p:cNvPr id="30730" name="Rectangle 39"/>
          <p:cNvSpPr>
            <a:spLocks noChangeArrowheads="1"/>
          </p:cNvSpPr>
          <p:nvPr/>
        </p:nvSpPr>
        <p:spPr bwMode="auto">
          <a:xfrm rot="5400000">
            <a:off x="3573463" y="3681412"/>
            <a:ext cx="4756150" cy="454025"/>
          </a:xfrm>
          <a:prstGeom prst="rect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TextBox 40"/>
          <p:cNvSpPr txBox="1">
            <a:spLocks noChangeArrowheads="1"/>
          </p:cNvSpPr>
          <p:nvPr/>
        </p:nvSpPr>
        <p:spPr bwMode="auto">
          <a:xfrm rot="5400000">
            <a:off x="4475957" y="3669506"/>
            <a:ext cx="2940050" cy="461963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solidFill>
                  <a:schemeClr val="bg1"/>
                </a:solidFill>
                <a:cs typeface="Arial" charset="0"/>
              </a:rPr>
              <a:t>DRAM INTERFACE</a:t>
            </a:r>
          </a:p>
        </p:txBody>
      </p:sp>
      <p:pic>
        <p:nvPicPr>
          <p:cNvPr id="30732" name="Picture 37" descr="samsung-dimm-bett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295400"/>
            <a:ext cx="1312863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3" name="Rounded Rectangle 42"/>
          <p:cNvSpPr>
            <a:spLocks noChangeArrowheads="1"/>
          </p:cNvSpPr>
          <p:nvPr/>
        </p:nvSpPr>
        <p:spPr bwMode="auto">
          <a:xfrm rot="5400000">
            <a:off x="2064544" y="2258219"/>
            <a:ext cx="1601788" cy="12192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4" name="TextBox 43"/>
          <p:cNvSpPr txBox="1">
            <a:spLocks noChangeArrowheads="1"/>
          </p:cNvSpPr>
          <p:nvPr/>
        </p:nvSpPr>
        <p:spPr bwMode="auto">
          <a:xfrm>
            <a:off x="2251075" y="2676525"/>
            <a:ext cx="1235075" cy="430213"/>
          </a:xfrm>
          <a:prstGeom prst="rect">
            <a:avLst/>
          </a:prstGeom>
          <a:solidFill>
            <a:srgbClr val="C0C0C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 b="1" dirty="0">
                <a:solidFill>
                  <a:schemeClr val="bg1"/>
                </a:solidFill>
                <a:cs typeface="Arial" charset="0"/>
              </a:rPr>
              <a:t>CORE 0</a:t>
            </a:r>
          </a:p>
        </p:txBody>
      </p:sp>
      <p:sp>
        <p:nvSpPr>
          <p:cNvPr id="30735" name="Rounded Rectangle 44"/>
          <p:cNvSpPr>
            <a:spLocks noChangeArrowheads="1"/>
          </p:cNvSpPr>
          <p:nvPr/>
        </p:nvSpPr>
        <p:spPr bwMode="auto">
          <a:xfrm rot="5400000">
            <a:off x="2074862" y="4445001"/>
            <a:ext cx="1603375" cy="12192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6" name="TextBox 45"/>
          <p:cNvSpPr txBox="1">
            <a:spLocks noChangeArrowheads="1"/>
          </p:cNvSpPr>
          <p:nvPr/>
        </p:nvSpPr>
        <p:spPr bwMode="auto">
          <a:xfrm>
            <a:off x="2262188" y="4862513"/>
            <a:ext cx="1235075" cy="430212"/>
          </a:xfrm>
          <a:prstGeom prst="rect">
            <a:avLst/>
          </a:prstGeom>
          <a:solidFill>
            <a:srgbClr val="C0C0C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 b="1">
                <a:solidFill>
                  <a:schemeClr val="bg1"/>
                </a:solidFill>
                <a:cs typeface="Arial" charset="0"/>
              </a:rPr>
              <a:t>CORE 2</a:t>
            </a:r>
          </a:p>
        </p:txBody>
      </p:sp>
      <p:sp>
        <p:nvSpPr>
          <p:cNvPr id="30737" name="Rounded Rectangle 46"/>
          <p:cNvSpPr>
            <a:spLocks noChangeArrowheads="1"/>
          </p:cNvSpPr>
          <p:nvPr/>
        </p:nvSpPr>
        <p:spPr bwMode="auto">
          <a:xfrm rot="5400000">
            <a:off x="4262437" y="4440238"/>
            <a:ext cx="1603375" cy="1219200"/>
          </a:xfrm>
          <a:prstGeom prst="roundRect">
            <a:avLst>
              <a:gd name="adj" fmla="val 16667"/>
            </a:avLst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8" name="TextBox 47"/>
          <p:cNvSpPr txBox="1">
            <a:spLocks noChangeArrowheads="1"/>
          </p:cNvSpPr>
          <p:nvPr/>
        </p:nvSpPr>
        <p:spPr bwMode="auto">
          <a:xfrm>
            <a:off x="4449763" y="4857750"/>
            <a:ext cx="1235075" cy="430213"/>
          </a:xfrm>
          <a:prstGeom prst="rect">
            <a:avLst/>
          </a:prstGeom>
          <a:solidFill>
            <a:srgbClr val="C0C0C0">
              <a:alpha val="5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 b="1">
                <a:solidFill>
                  <a:schemeClr val="bg1"/>
                </a:solidFill>
                <a:cs typeface="Arial" charset="0"/>
              </a:rPr>
              <a:t>CORE 3</a:t>
            </a:r>
          </a:p>
        </p:txBody>
      </p:sp>
      <p:sp>
        <p:nvSpPr>
          <p:cNvPr id="30739" name="Rectangle 48"/>
          <p:cNvSpPr>
            <a:spLocks noChangeArrowheads="1"/>
          </p:cNvSpPr>
          <p:nvPr/>
        </p:nvSpPr>
        <p:spPr bwMode="auto">
          <a:xfrm rot="5400000">
            <a:off x="3425032" y="2658269"/>
            <a:ext cx="1601787" cy="428625"/>
          </a:xfrm>
          <a:prstGeom prst="rect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0" name="TextBox 49"/>
          <p:cNvSpPr txBox="1">
            <a:spLocks noChangeArrowheads="1"/>
          </p:cNvSpPr>
          <p:nvPr/>
        </p:nvSpPr>
        <p:spPr bwMode="auto">
          <a:xfrm rot="5400000">
            <a:off x="3464719" y="2688431"/>
            <a:ext cx="1530350" cy="369888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chemeClr val="bg1"/>
                </a:solidFill>
                <a:cs typeface="Arial" charset="0"/>
              </a:rPr>
              <a:t>L2 CACHE 1</a:t>
            </a:r>
          </a:p>
        </p:txBody>
      </p:sp>
      <p:sp>
        <p:nvSpPr>
          <p:cNvPr id="30741" name="Rectangle 50"/>
          <p:cNvSpPr>
            <a:spLocks noChangeArrowheads="1"/>
          </p:cNvSpPr>
          <p:nvPr/>
        </p:nvSpPr>
        <p:spPr bwMode="auto">
          <a:xfrm rot="5400000">
            <a:off x="2941638" y="4830763"/>
            <a:ext cx="1601787" cy="427037"/>
          </a:xfrm>
          <a:prstGeom prst="rect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2" name="TextBox 51"/>
          <p:cNvSpPr txBox="1">
            <a:spLocks noChangeArrowheads="1"/>
          </p:cNvSpPr>
          <p:nvPr/>
        </p:nvSpPr>
        <p:spPr bwMode="auto">
          <a:xfrm rot="5400000">
            <a:off x="2981325" y="4860925"/>
            <a:ext cx="1530350" cy="368300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chemeClr val="bg1"/>
                </a:solidFill>
                <a:cs typeface="Arial" charset="0"/>
              </a:rPr>
              <a:t>L2 CACHE 2</a:t>
            </a:r>
          </a:p>
        </p:txBody>
      </p:sp>
      <p:sp>
        <p:nvSpPr>
          <p:cNvPr id="30743" name="Rectangle 52"/>
          <p:cNvSpPr>
            <a:spLocks noChangeArrowheads="1"/>
          </p:cNvSpPr>
          <p:nvPr/>
        </p:nvSpPr>
        <p:spPr bwMode="auto">
          <a:xfrm rot="5400000">
            <a:off x="3414713" y="4830763"/>
            <a:ext cx="1601787" cy="427037"/>
          </a:xfrm>
          <a:prstGeom prst="rect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4" name="TextBox 53"/>
          <p:cNvSpPr txBox="1">
            <a:spLocks noChangeArrowheads="1"/>
          </p:cNvSpPr>
          <p:nvPr/>
        </p:nvSpPr>
        <p:spPr bwMode="auto">
          <a:xfrm rot="5400000">
            <a:off x="3454400" y="4860925"/>
            <a:ext cx="1530350" cy="368300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chemeClr val="bg1"/>
                </a:solidFill>
                <a:cs typeface="Arial" charset="0"/>
              </a:rPr>
              <a:t>L2 CACHE 3</a:t>
            </a:r>
          </a:p>
        </p:txBody>
      </p:sp>
      <p:sp>
        <p:nvSpPr>
          <p:cNvPr id="30745" name="Rectangle 54"/>
          <p:cNvSpPr>
            <a:spLocks noChangeArrowheads="1"/>
          </p:cNvSpPr>
          <p:nvPr/>
        </p:nvSpPr>
        <p:spPr bwMode="auto">
          <a:xfrm rot="5400000">
            <a:off x="4856162" y="3325813"/>
            <a:ext cx="354013" cy="1258888"/>
          </a:xfrm>
          <a:prstGeom prst="rect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0746" name="Straight Arrow Connector 48"/>
          <p:cNvCxnSpPr>
            <a:cxnSpLocks noChangeShapeType="1"/>
          </p:cNvCxnSpPr>
          <p:nvPr/>
        </p:nvCxnSpPr>
        <p:spPr bwMode="auto">
          <a:xfrm>
            <a:off x="6275388" y="3778250"/>
            <a:ext cx="420687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7" name="Rectangle 56"/>
          <p:cNvSpPr>
            <a:spLocks noChangeArrowheads="1"/>
          </p:cNvSpPr>
          <p:nvPr/>
        </p:nvSpPr>
        <p:spPr bwMode="auto">
          <a:xfrm rot="5400000">
            <a:off x="4954588" y="3575050"/>
            <a:ext cx="4756150" cy="666750"/>
          </a:xfrm>
          <a:prstGeom prst="rect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8" name="TextBox 57"/>
          <p:cNvSpPr txBox="1">
            <a:spLocks noChangeArrowheads="1"/>
          </p:cNvSpPr>
          <p:nvPr/>
        </p:nvSpPr>
        <p:spPr bwMode="auto">
          <a:xfrm rot="5400000">
            <a:off x="6028531" y="3725069"/>
            <a:ext cx="2640013" cy="523875"/>
          </a:xfrm>
          <a:prstGeom prst="rect">
            <a:avLst/>
          </a:prstGeom>
          <a:solidFill>
            <a:srgbClr val="C0C0C0">
              <a:alpha val="4901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b="1">
                <a:solidFill>
                  <a:schemeClr val="bg1"/>
                </a:solidFill>
                <a:cs typeface="Arial" charset="0"/>
              </a:rPr>
              <a:t>DRAM BANKS</a:t>
            </a:r>
          </a:p>
        </p:txBody>
      </p:sp>
      <p:sp>
        <p:nvSpPr>
          <p:cNvPr id="30749" name="Rectangle 58"/>
          <p:cNvSpPr>
            <a:spLocks noChangeArrowheads="1"/>
          </p:cNvSpPr>
          <p:nvPr/>
        </p:nvSpPr>
        <p:spPr bwMode="auto">
          <a:xfrm rot="5400000">
            <a:off x="6345237" y="3451226"/>
            <a:ext cx="320675" cy="654050"/>
          </a:xfrm>
          <a:prstGeom prst="rect">
            <a:avLst/>
          </a:prstGeom>
          <a:noFill/>
          <a:ln w="508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370388" y="3733800"/>
            <a:ext cx="1417637" cy="365125"/>
          </a:xfrm>
          <a:prstGeom prst="rect">
            <a:avLst/>
          </a:prstGeom>
          <a:solidFill>
            <a:srgbClr val="C0C0C0">
              <a:alpha val="51000"/>
            </a:srgb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250" b="1" dirty="0">
                <a:solidFill>
                  <a:schemeClr val="bg1"/>
                </a:solidFill>
                <a:ea typeface="+mn-ea"/>
                <a:cs typeface="+mn-cs"/>
              </a:rPr>
              <a:t>DRAM MEMORY CONTROLLER</a:t>
            </a:r>
          </a:p>
        </p:txBody>
      </p:sp>
    </p:spTree>
    <p:extLst>
      <p:ext uri="{BB962C8B-B14F-4D97-AF65-F5344CB8AC3E}">
        <p14:creationId xmlns:p14="http://schemas.microsoft.com/office/powerpoint/2010/main" val="293330563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22" y="396639"/>
            <a:ext cx="3781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600" dirty="0" smtClean="0">
                <a:solidFill>
                  <a:prstClr val="black"/>
                </a:solidFill>
                <a:latin typeface="Calibri"/>
              </a:rPr>
              <a:t>4B: </a:t>
            </a:r>
            <a:r>
              <a:rPr lang="en-US" sz="3600" dirty="0" err="1" smtClean="0">
                <a:solidFill>
                  <a:prstClr val="black"/>
                </a:solidFill>
                <a:latin typeface="Calibri"/>
              </a:rPr>
              <a:t>Memsys</a:t>
            </a:r>
            <a:r>
              <a:rPr lang="en-US" sz="3600" dirty="0" smtClean="0">
                <a:solidFill>
                  <a:prstClr val="black"/>
                </a:solidFill>
                <a:latin typeface="Calibri"/>
              </a:rPr>
              <a:t> Model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96845" y="4732715"/>
            <a:ext cx="1054978" cy="6144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mtClean="0">
                <a:solidFill>
                  <a:prstClr val="white"/>
                </a:solidFill>
                <a:latin typeface="Calibri"/>
              </a:rPr>
              <a:t>ICACHE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56491" y="4744920"/>
            <a:ext cx="1054978" cy="6144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  <a:latin typeface="Calibri"/>
              </a:rPr>
              <a:t>D</a:t>
            </a:r>
            <a:r>
              <a:rPr lang="en-US" dirty="0" smtClean="0">
                <a:solidFill>
                  <a:prstClr val="white"/>
                </a:solidFill>
                <a:latin typeface="Calibri"/>
              </a:rPr>
              <a:t>CACHE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1" name="Straight Arrow Connector 10"/>
          <p:cNvCxnSpPr>
            <a:stCxn id="3" idx="2"/>
          </p:cNvCxnSpPr>
          <p:nvPr/>
        </p:nvCxnSpPr>
        <p:spPr>
          <a:xfrm>
            <a:off x="2924334" y="5347208"/>
            <a:ext cx="0" cy="60425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03842" y="5982179"/>
            <a:ext cx="84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  <a:latin typeface="Calibri"/>
              </a:rPr>
              <a:t>IFETCH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7419557" y="5359413"/>
            <a:ext cx="0" cy="6042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79624" y="5950329"/>
            <a:ext cx="14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  <a:latin typeface="Calibri"/>
              </a:rPr>
              <a:t>LOAD  </a:t>
            </a:r>
            <a:r>
              <a:rPr lang="en-US" dirty="0" smtClean="0">
                <a:solidFill>
                  <a:srgbClr val="FF0000"/>
                </a:solidFill>
                <a:latin typeface="Calibri"/>
              </a:rPr>
              <a:t>STORE</a:t>
            </a:r>
            <a:endParaRPr lang="en-US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11498" y="3226867"/>
            <a:ext cx="2182892" cy="942563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prstClr val="white"/>
                </a:solidFill>
                <a:latin typeface="Calibri"/>
              </a:rPr>
              <a:t>L2CACHE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23524" y="4629662"/>
            <a:ext cx="879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mtClean="0">
                <a:solidFill>
                  <a:prstClr val="black"/>
                </a:solidFill>
                <a:latin typeface="Calibri"/>
              </a:rPr>
              <a:t>ICACHE</a:t>
            </a:r>
            <a:endParaRPr lang="en-US" dirty="0" smtClean="0">
              <a:solidFill>
                <a:prstClr val="black"/>
              </a:solidFill>
              <a:latin typeface="Calibri"/>
            </a:endParaRPr>
          </a:p>
          <a:p>
            <a:pPr defTabSz="457200"/>
            <a:r>
              <a:rPr lang="en-US" dirty="0" smtClean="0">
                <a:solidFill>
                  <a:prstClr val="black"/>
                </a:solidFill>
                <a:latin typeface="Calibri"/>
              </a:rPr>
              <a:t>  MISS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968887" y="5370134"/>
            <a:ext cx="0" cy="604252"/>
          </a:xfrm>
          <a:prstGeom prst="straightConnector1">
            <a:avLst/>
          </a:prstGeom>
          <a:ln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 flipV="1">
            <a:off x="3451823" y="4191876"/>
            <a:ext cx="1088658" cy="781436"/>
          </a:xfrm>
          <a:prstGeom prst="bentConnector3">
            <a:avLst>
              <a:gd name="adj1" fmla="val -3193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10" idx="1"/>
          </p:cNvCxnSpPr>
          <p:nvPr/>
        </p:nvCxnSpPr>
        <p:spPr>
          <a:xfrm>
            <a:off x="5495024" y="4169431"/>
            <a:ext cx="1161467" cy="882736"/>
          </a:xfrm>
          <a:prstGeom prst="bentConnector3">
            <a:avLst>
              <a:gd name="adj1" fmla="val -266"/>
            </a:avLst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600545" y="4739582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  <a:latin typeface="Calibri"/>
              </a:rPr>
              <a:t>LD/ST</a:t>
            </a:r>
          </a:p>
          <a:p>
            <a:pPr defTabSz="457200"/>
            <a:r>
              <a:rPr lang="en-US" dirty="0" smtClean="0">
                <a:solidFill>
                  <a:prstClr val="black"/>
                </a:solidFill>
                <a:latin typeface="Calibri"/>
              </a:rPr>
              <a:t>MISS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6094390" y="3797831"/>
            <a:ext cx="108959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0"/>
          </p:cNvCxnSpPr>
          <p:nvPr/>
        </p:nvCxnSpPr>
        <p:spPr>
          <a:xfrm flipV="1">
            <a:off x="7183980" y="3797831"/>
            <a:ext cx="0" cy="947089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336644" y="3418305"/>
            <a:ext cx="213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  <a:latin typeface="Calibri"/>
              </a:rPr>
              <a:t>DCACHE.WRITEBACK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51388" y="388232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  <a:latin typeface="Calibri"/>
              </a:rPr>
              <a:t>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82256" y="389133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  <a:latin typeface="Calibri"/>
              </a:rPr>
              <a:t>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670245" y="360332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  <a:latin typeface="Calibri"/>
              </a:rPr>
              <a:t>WR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003024" y="1237559"/>
            <a:ext cx="2182892" cy="9425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 smtClean="0">
                <a:solidFill>
                  <a:prstClr val="white"/>
                </a:solidFill>
                <a:latin typeface="Calibri"/>
              </a:rPr>
              <a:t>DRAM (100 cycles)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4699682" y="2180123"/>
            <a:ext cx="20388" cy="1046744"/>
          </a:xfrm>
          <a:prstGeom prst="straightConnector1">
            <a:avLst/>
          </a:prstGeom>
          <a:ln>
            <a:solidFill>
              <a:srgbClr val="1F497D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474636" y="2180122"/>
            <a:ext cx="20388" cy="10467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600545" y="2495341"/>
            <a:ext cx="157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  <a:latin typeface="Calibri"/>
              </a:rPr>
              <a:t>L2.WRITEBACK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775067" y="2499666"/>
            <a:ext cx="92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  <a:latin typeface="Calibri"/>
              </a:rPr>
              <a:t>L2.MISS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477807" y="181079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  <a:latin typeface="Calibri"/>
              </a:rPr>
              <a:t>RD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35978" y="181079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dirty="0" smtClean="0">
                <a:solidFill>
                  <a:prstClr val="black"/>
                </a:solidFill>
                <a:latin typeface="Calibri"/>
              </a:rPr>
              <a:t>WR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1882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Page Mode DRAM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A DRAM bank is a 2D array of cells: rows x columns</a:t>
            </a:r>
          </a:p>
          <a:p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A </a:t>
            </a:r>
            <a:r>
              <a:rPr lang="ja-JP" altLang="en-US" sz="2200" dirty="0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200" dirty="0">
                <a:latin typeface="Tahoma" charset="0"/>
                <a:ea typeface="ＭＳ Ｐゴシック" charset="0"/>
                <a:cs typeface="ＭＳ Ｐゴシック" charset="0"/>
              </a:rPr>
              <a:t>DRAM row</a:t>
            </a:r>
            <a:r>
              <a:rPr lang="ja-JP" altLang="en-US" sz="2200" dirty="0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200" dirty="0">
                <a:latin typeface="Tahoma" charset="0"/>
                <a:ea typeface="ＭＳ Ｐゴシック" charset="0"/>
                <a:cs typeface="ＭＳ Ｐゴシック" charset="0"/>
              </a:rPr>
              <a:t> is also called a </a:t>
            </a:r>
            <a:r>
              <a:rPr lang="ja-JP" altLang="en-US" sz="2200" dirty="0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200" dirty="0">
                <a:latin typeface="Tahoma" charset="0"/>
                <a:ea typeface="ＭＳ Ｐゴシック" charset="0"/>
                <a:cs typeface="ＭＳ Ｐゴシック" charset="0"/>
              </a:rPr>
              <a:t>DRAM page</a:t>
            </a:r>
            <a:r>
              <a:rPr lang="ja-JP" altLang="en-US" sz="2200" dirty="0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2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ja-JP" altLang="en-US" sz="2200" dirty="0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200" dirty="0">
                <a:latin typeface="Tahoma" charset="0"/>
                <a:ea typeface="ＭＳ Ｐゴシック" charset="0"/>
                <a:cs typeface="ＭＳ Ｐゴシック" charset="0"/>
              </a:rPr>
              <a:t>Sense amplifiers</a:t>
            </a:r>
            <a:r>
              <a:rPr lang="ja-JP" altLang="en-US" sz="2200" dirty="0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200" dirty="0">
                <a:latin typeface="Tahoma" charset="0"/>
                <a:ea typeface="ＭＳ Ｐゴシック" charset="0"/>
                <a:cs typeface="ＭＳ Ｐゴシック" charset="0"/>
              </a:rPr>
              <a:t> also called </a:t>
            </a:r>
            <a:r>
              <a:rPr lang="ja-JP" altLang="en-US" sz="2200" dirty="0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200" dirty="0">
                <a:latin typeface="Tahoma" charset="0"/>
                <a:ea typeface="ＭＳ Ｐゴシック" charset="0"/>
                <a:cs typeface="ＭＳ Ｐゴシック" charset="0"/>
              </a:rPr>
              <a:t>row buffer</a:t>
            </a:r>
            <a:r>
              <a:rPr lang="ja-JP" altLang="en-US" sz="2200" dirty="0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2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endParaRPr lang="en-US" sz="2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Each address is a &lt;</a:t>
            </a:r>
            <a:r>
              <a:rPr lang="en-US" sz="2200" dirty="0" err="1">
                <a:latin typeface="Tahoma" charset="0"/>
                <a:ea typeface="ＭＳ Ｐゴシック" charset="0"/>
                <a:cs typeface="ＭＳ Ｐゴシック" charset="0"/>
              </a:rPr>
              <a:t>row,column</a:t>
            </a:r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&gt; pair</a:t>
            </a:r>
          </a:p>
          <a:p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Access to a </a:t>
            </a:r>
            <a:r>
              <a:rPr lang="ja-JP" altLang="en-US" sz="2200" dirty="0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200" dirty="0">
                <a:latin typeface="Tahoma" charset="0"/>
                <a:ea typeface="ＭＳ Ｐゴシック" charset="0"/>
                <a:cs typeface="ＭＳ Ｐゴシック" charset="0"/>
              </a:rPr>
              <a:t>closed row</a:t>
            </a:r>
            <a:r>
              <a:rPr lang="ja-JP" altLang="en-US" sz="2200" dirty="0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2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200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Activate</a:t>
            </a:r>
            <a:r>
              <a:rPr lang="en-US" sz="2200" dirty="0">
                <a:latin typeface="Tahoma" charset="0"/>
                <a:ea typeface="ＭＳ Ｐゴシック" charset="0"/>
              </a:rPr>
              <a:t> command opens row (placed into row buffer)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Read/write</a:t>
            </a:r>
            <a:r>
              <a:rPr lang="en-US" sz="2200" dirty="0">
                <a:latin typeface="Tahoma" charset="0"/>
                <a:ea typeface="ＭＳ Ｐゴシック" charset="0"/>
              </a:rPr>
              <a:t> command reads/writes column in the row buffer</a:t>
            </a:r>
          </a:p>
          <a:p>
            <a:pPr lvl="1"/>
            <a:r>
              <a:rPr lang="en-US" sz="2200" dirty="0" err="1">
                <a:solidFill>
                  <a:srgbClr val="FF0000"/>
                </a:solidFill>
                <a:latin typeface="Tahoma" charset="0"/>
                <a:ea typeface="ＭＳ Ｐゴシック" charset="0"/>
              </a:rPr>
              <a:t>Precharge</a:t>
            </a:r>
            <a:r>
              <a:rPr lang="en-US" sz="2200" dirty="0">
                <a:solidFill>
                  <a:srgbClr val="FF0000"/>
                </a:solidFill>
                <a:latin typeface="Tahoma" charset="0"/>
                <a:ea typeface="ＭＳ Ｐゴシック" charset="0"/>
              </a:rPr>
              <a:t> </a:t>
            </a:r>
            <a:r>
              <a:rPr lang="en-US" sz="2200" dirty="0">
                <a:latin typeface="Tahoma" charset="0"/>
                <a:ea typeface="ＭＳ Ｐゴシック" charset="0"/>
              </a:rPr>
              <a:t>command closes the row and prepares the bank for next access</a:t>
            </a:r>
          </a:p>
          <a:p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Access to an </a:t>
            </a:r>
            <a:r>
              <a:rPr lang="ja-JP" altLang="en-US" sz="2200" dirty="0">
                <a:latin typeface="Tahoma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200" dirty="0">
                <a:latin typeface="Tahoma" charset="0"/>
                <a:ea typeface="ＭＳ Ｐゴシック" charset="0"/>
                <a:cs typeface="ＭＳ Ｐゴシック" charset="0"/>
              </a:rPr>
              <a:t>open row</a:t>
            </a:r>
            <a:r>
              <a:rPr lang="ja-JP" altLang="en-US" sz="2200" dirty="0">
                <a:latin typeface="Tahoma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2200" dirty="0"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200" dirty="0">
                <a:latin typeface="Tahoma" charset="0"/>
                <a:ea typeface="ＭＳ Ｐゴシック" charset="0"/>
              </a:rPr>
              <a:t>No need for activate </a:t>
            </a:r>
            <a:r>
              <a:rPr lang="en-US" sz="2200" dirty="0" smtClean="0">
                <a:latin typeface="Tahoma" charset="0"/>
                <a:ea typeface="ＭＳ Ｐゴシック" charset="0"/>
              </a:rPr>
              <a:t>command</a:t>
            </a:r>
            <a:endParaRPr lang="en-US" sz="2200" dirty="0">
              <a:latin typeface="Tahoma" charset="0"/>
              <a:ea typeface="ＭＳ Ｐゴシック" charset="0"/>
            </a:endParaRPr>
          </a:p>
          <a:p>
            <a:endParaRPr lang="en-US" sz="22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B5C3EFE-EC00-0B40-8979-8A64EFB5DC9D}" type="slidenum">
              <a:rPr lang="en-US" sz="1600">
                <a:latin typeface="Garamond" charset="0"/>
              </a:rPr>
              <a:pPr eaLnBrk="1" hangingPunct="1"/>
              <a:t>21</a:t>
            </a:fld>
            <a:endParaRPr lang="en-US" sz="16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2578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DRAM Bank Operation</a:t>
            </a:r>
          </a:p>
        </p:txBody>
      </p:sp>
      <p:sp>
        <p:nvSpPr>
          <p:cNvPr id="4710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25BC70-21F8-074F-8418-A114B99D7B10}" type="slidenum">
              <a:rPr lang="en-US" sz="1600">
                <a:latin typeface="Garamond" charset="0"/>
              </a:rPr>
              <a:pPr eaLnBrk="1" hangingPunct="1"/>
              <a:t>22</a:t>
            </a:fld>
            <a:endParaRPr lang="en-US" sz="1600">
              <a:latin typeface="Garamond" charset="0"/>
            </a:endParaRP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3822700" y="1643063"/>
            <a:ext cx="1612900" cy="2246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8" name="Line 5"/>
          <p:cNvSpPr>
            <a:spLocks noChangeShapeType="1"/>
          </p:cNvSpPr>
          <p:nvPr/>
        </p:nvSpPr>
        <p:spPr bwMode="auto">
          <a:xfrm>
            <a:off x="3822700" y="1931988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9" name="Line 6"/>
          <p:cNvSpPr>
            <a:spLocks noChangeShapeType="1"/>
          </p:cNvSpPr>
          <p:nvPr/>
        </p:nvSpPr>
        <p:spPr bwMode="auto">
          <a:xfrm>
            <a:off x="3822700" y="2219325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0" name="Line 7"/>
          <p:cNvSpPr>
            <a:spLocks noChangeShapeType="1"/>
          </p:cNvSpPr>
          <p:nvPr/>
        </p:nvSpPr>
        <p:spPr bwMode="auto">
          <a:xfrm>
            <a:off x="3822700" y="2508250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1" name="Line 8"/>
          <p:cNvSpPr>
            <a:spLocks noChangeShapeType="1"/>
          </p:cNvSpPr>
          <p:nvPr/>
        </p:nvSpPr>
        <p:spPr bwMode="auto">
          <a:xfrm>
            <a:off x="3822700" y="2795588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2" name="Line 9"/>
          <p:cNvSpPr>
            <a:spLocks noChangeShapeType="1"/>
          </p:cNvSpPr>
          <p:nvPr/>
        </p:nvSpPr>
        <p:spPr bwMode="auto">
          <a:xfrm>
            <a:off x="3822700" y="3082925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3" name="Line 10"/>
          <p:cNvSpPr>
            <a:spLocks noChangeShapeType="1"/>
          </p:cNvSpPr>
          <p:nvPr/>
        </p:nvSpPr>
        <p:spPr bwMode="auto">
          <a:xfrm>
            <a:off x="3822700" y="3371850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822700" y="4465638"/>
            <a:ext cx="161290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29150" y="3889375"/>
            <a:ext cx="0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389563" y="4408488"/>
            <a:ext cx="1314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CC0000"/>
                </a:solidFill>
              </a:rPr>
              <a:t>Row Buffer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36525" y="1244600"/>
            <a:ext cx="2171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3399"/>
                </a:solidFill>
              </a:rPr>
              <a:t>(Row 0, Column 0)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2900363" y="1643063"/>
            <a:ext cx="461962" cy="2246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 rot="-5400000">
            <a:off x="2356644" y="2596357"/>
            <a:ext cx="153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Row decoder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3889375" y="5056188"/>
            <a:ext cx="1479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Column mux</a:t>
            </a:r>
          </a:p>
        </p:txBody>
      </p:sp>
      <p:sp>
        <p:nvSpPr>
          <p:cNvPr id="47121" name="Line 20"/>
          <p:cNvSpPr>
            <a:spLocks noChangeShapeType="1"/>
          </p:cNvSpPr>
          <p:nvPr/>
        </p:nvSpPr>
        <p:spPr bwMode="auto">
          <a:xfrm>
            <a:off x="4052888" y="1643063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2" name="Line 21"/>
          <p:cNvSpPr>
            <a:spLocks noChangeShapeType="1"/>
          </p:cNvSpPr>
          <p:nvPr/>
        </p:nvSpPr>
        <p:spPr bwMode="auto">
          <a:xfrm>
            <a:off x="4283075" y="1643063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3" name="Line 22"/>
          <p:cNvSpPr>
            <a:spLocks noChangeShapeType="1"/>
          </p:cNvSpPr>
          <p:nvPr/>
        </p:nvSpPr>
        <p:spPr bwMode="auto">
          <a:xfrm>
            <a:off x="4514850" y="1643063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4" name="Line 23"/>
          <p:cNvSpPr>
            <a:spLocks noChangeShapeType="1"/>
          </p:cNvSpPr>
          <p:nvPr/>
        </p:nvSpPr>
        <p:spPr bwMode="auto">
          <a:xfrm>
            <a:off x="4745038" y="1643063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5" name="Line 24"/>
          <p:cNvSpPr>
            <a:spLocks noChangeShapeType="1"/>
          </p:cNvSpPr>
          <p:nvPr/>
        </p:nvSpPr>
        <p:spPr bwMode="auto">
          <a:xfrm>
            <a:off x="4975225" y="1643063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6" name="Line 25"/>
          <p:cNvSpPr>
            <a:spLocks noChangeShapeType="1"/>
          </p:cNvSpPr>
          <p:nvPr/>
        </p:nvSpPr>
        <p:spPr bwMode="auto">
          <a:xfrm>
            <a:off x="5205413" y="1643063"/>
            <a:ext cx="0" cy="22463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7" name="Line 26"/>
          <p:cNvSpPr>
            <a:spLocks noChangeShapeType="1"/>
          </p:cNvSpPr>
          <p:nvPr/>
        </p:nvSpPr>
        <p:spPr bwMode="auto">
          <a:xfrm>
            <a:off x="3822700" y="3636963"/>
            <a:ext cx="1612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3362325" y="2795588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4637088" y="4754563"/>
            <a:ext cx="0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9"/>
          <p:cNvSpPr>
            <a:spLocks noChangeShapeType="1"/>
          </p:cNvSpPr>
          <p:nvPr/>
        </p:nvSpPr>
        <p:spPr bwMode="auto">
          <a:xfrm>
            <a:off x="2266950" y="2795588"/>
            <a:ext cx="633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40"/>
          <p:cNvSpPr txBox="1">
            <a:spLocks noChangeArrowheads="1"/>
          </p:cNvSpPr>
          <p:nvPr/>
        </p:nvSpPr>
        <p:spPr bwMode="auto">
          <a:xfrm>
            <a:off x="558800" y="2565400"/>
            <a:ext cx="170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Row address 0</a:t>
            </a:r>
          </a:p>
        </p:txBody>
      </p:sp>
      <p:sp>
        <p:nvSpPr>
          <p:cNvPr id="30" name="Text Box 41"/>
          <p:cNvSpPr txBox="1">
            <a:spLocks noChangeArrowheads="1"/>
          </p:cNvSpPr>
          <p:nvPr/>
        </p:nvSpPr>
        <p:spPr bwMode="auto">
          <a:xfrm>
            <a:off x="1301750" y="5078413"/>
            <a:ext cx="2038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Column address 0</a:t>
            </a:r>
          </a:p>
        </p:txBody>
      </p:sp>
      <p:sp>
        <p:nvSpPr>
          <p:cNvPr id="31" name="Line 42"/>
          <p:cNvSpPr>
            <a:spLocks noChangeShapeType="1"/>
          </p:cNvSpPr>
          <p:nvPr/>
        </p:nvSpPr>
        <p:spPr bwMode="auto">
          <a:xfrm>
            <a:off x="3414713" y="5272088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43"/>
          <p:cNvSpPr>
            <a:spLocks noChangeShapeType="1"/>
          </p:cNvSpPr>
          <p:nvPr/>
        </p:nvSpPr>
        <p:spPr bwMode="auto">
          <a:xfrm>
            <a:off x="4629150" y="5445125"/>
            <a:ext cx="0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4283075" y="573405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Data</a:t>
            </a:r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3822700" y="1643063"/>
            <a:ext cx="1612900" cy="288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47"/>
          <p:cNvSpPr>
            <a:spLocks noChangeArrowheads="1"/>
          </p:cNvSpPr>
          <p:nvPr/>
        </p:nvSpPr>
        <p:spPr bwMode="auto">
          <a:xfrm>
            <a:off x="3822700" y="4465638"/>
            <a:ext cx="1612900" cy="288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48"/>
          <p:cNvSpPr>
            <a:spLocks noChangeArrowheads="1"/>
          </p:cNvSpPr>
          <p:nvPr/>
        </p:nvSpPr>
        <p:spPr bwMode="auto">
          <a:xfrm>
            <a:off x="3822700" y="4465638"/>
            <a:ext cx="230188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 Box 49"/>
          <p:cNvSpPr txBox="1">
            <a:spLocks noChangeArrowheads="1"/>
          </p:cNvSpPr>
          <p:nvPr/>
        </p:nvSpPr>
        <p:spPr bwMode="auto">
          <a:xfrm>
            <a:off x="4225925" y="4421188"/>
            <a:ext cx="831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bg1"/>
                </a:solidFill>
              </a:rPr>
              <a:t>Row 0</a:t>
            </a:r>
          </a:p>
        </p:txBody>
      </p:sp>
      <p:sp>
        <p:nvSpPr>
          <p:cNvPr id="38" name="Text Box 50"/>
          <p:cNvSpPr txBox="1">
            <a:spLocks noChangeArrowheads="1"/>
          </p:cNvSpPr>
          <p:nvPr/>
        </p:nvSpPr>
        <p:spPr bwMode="auto">
          <a:xfrm>
            <a:off x="4237038" y="4421188"/>
            <a:ext cx="831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Empty</a:t>
            </a:r>
          </a:p>
        </p:txBody>
      </p:sp>
      <p:sp>
        <p:nvSpPr>
          <p:cNvPr id="39" name="Text Box 51"/>
          <p:cNvSpPr txBox="1">
            <a:spLocks noChangeArrowheads="1"/>
          </p:cNvSpPr>
          <p:nvPr/>
        </p:nvSpPr>
        <p:spPr bwMode="auto">
          <a:xfrm>
            <a:off x="7938" y="1530350"/>
            <a:ext cx="22371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3399"/>
                </a:solidFill>
              </a:rPr>
              <a:t>  (Row 0, Column </a:t>
            </a:r>
            <a:r>
              <a:rPr lang="en-US" sz="1800" dirty="0" smtClean="0">
                <a:solidFill>
                  <a:srgbClr val="003399"/>
                </a:solidFill>
              </a:rPr>
              <a:t>8)</a:t>
            </a:r>
            <a:endParaRPr lang="en-US" sz="1800" dirty="0">
              <a:solidFill>
                <a:srgbClr val="003399"/>
              </a:solidFill>
            </a:endParaRPr>
          </a:p>
        </p:txBody>
      </p:sp>
      <p:sp>
        <p:nvSpPr>
          <p:cNvPr id="40" name="Text Box 52"/>
          <p:cNvSpPr txBox="1">
            <a:spLocks noChangeArrowheads="1"/>
          </p:cNvSpPr>
          <p:nvPr/>
        </p:nvSpPr>
        <p:spPr bwMode="auto">
          <a:xfrm>
            <a:off x="1295400" y="5086934"/>
            <a:ext cx="2057925" cy="40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Column address </a:t>
            </a:r>
            <a:r>
              <a:rPr lang="en-US" sz="1800" dirty="0" smtClean="0"/>
              <a:t>8</a:t>
            </a:r>
            <a:endParaRPr lang="en-US" sz="1800" dirty="0"/>
          </a:p>
        </p:txBody>
      </p:sp>
      <p:sp>
        <p:nvSpPr>
          <p:cNvPr id="41" name="Rectangle 53"/>
          <p:cNvSpPr>
            <a:spLocks noChangeArrowheads="1"/>
          </p:cNvSpPr>
          <p:nvPr/>
        </p:nvSpPr>
        <p:spPr bwMode="auto">
          <a:xfrm>
            <a:off x="4054475" y="4465638"/>
            <a:ext cx="230188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54"/>
          <p:cNvSpPr txBox="1">
            <a:spLocks noChangeArrowheads="1"/>
          </p:cNvSpPr>
          <p:nvPr/>
        </p:nvSpPr>
        <p:spPr bwMode="auto">
          <a:xfrm>
            <a:off x="136525" y="1797050"/>
            <a:ext cx="22372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rgbClr val="003399"/>
                </a:solidFill>
              </a:rPr>
              <a:t>(Row 0, Column </a:t>
            </a:r>
            <a:r>
              <a:rPr lang="en-US" sz="1800" dirty="0" smtClean="0">
                <a:solidFill>
                  <a:srgbClr val="003399"/>
                </a:solidFill>
              </a:rPr>
              <a:t>80)</a:t>
            </a:r>
            <a:endParaRPr lang="en-US" sz="1800" dirty="0">
              <a:solidFill>
                <a:srgbClr val="003399"/>
              </a:solidFill>
            </a:endParaRPr>
          </a:p>
        </p:txBody>
      </p:sp>
      <p:sp>
        <p:nvSpPr>
          <p:cNvPr id="43" name="Rectangle 55"/>
          <p:cNvSpPr>
            <a:spLocks noChangeArrowheads="1"/>
          </p:cNvSpPr>
          <p:nvPr/>
        </p:nvSpPr>
        <p:spPr bwMode="auto">
          <a:xfrm>
            <a:off x="5032375" y="4465638"/>
            <a:ext cx="230188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 Box 56"/>
          <p:cNvSpPr txBox="1">
            <a:spLocks noChangeArrowheads="1"/>
          </p:cNvSpPr>
          <p:nvPr/>
        </p:nvSpPr>
        <p:spPr bwMode="auto">
          <a:xfrm>
            <a:off x="1295400" y="5105400"/>
            <a:ext cx="21863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Column address </a:t>
            </a:r>
            <a:r>
              <a:rPr lang="en-US" sz="1800" dirty="0" smtClean="0"/>
              <a:t>80</a:t>
            </a:r>
            <a:endParaRPr lang="en-US" sz="1800" dirty="0"/>
          </a:p>
        </p:txBody>
      </p:sp>
      <p:sp>
        <p:nvSpPr>
          <p:cNvPr id="45" name="Text Box 58"/>
          <p:cNvSpPr txBox="1">
            <a:spLocks noChangeArrowheads="1"/>
          </p:cNvSpPr>
          <p:nvPr/>
        </p:nvSpPr>
        <p:spPr bwMode="auto">
          <a:xfrm>
            <a:off x="144463" y="2070100"/>
            <a:ext cx="2173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3399"/>
                </a:solidFill>
              </a:rPr>
              <a:t>(Row 1, Column 0)</a:t>
            </a:r>
          </a:p>
        </p:txBody>
      </p:sp>
      <p:sp>
        <p:nvSpPr>
          <p:cNvPr id="46" name="Text Box 59"/>
          <p:cNvSpPr txBox="1">
            <a:spLocks noChangeArrowheads="1"/>
          </p:cNvSpPr>
          <p:nvPr/>
        </p:nvSpPr>
        <p:spPr bwMode="auto">
          <a:xfrm>
            <a:off x="6669088" y="4408488"/>
            <a:ext cx="55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HIT</a:t>
            </a:r>
          </a:p>
        </p:txBody>
      </p:sp>
      <p:sp>
        <p:nvSpPr>
          <p:cNvPr id="47" name="Text Box 60"/>
          <p:cNvSpPr txBox="1">
            <a:spLocks noChangeArrowheads="1"/>
          </p:cNvSpPr>
          <p:nvPr/>
        </p:nvSpPr>
        <p:spPr bwMode="auto">
          <a:xfrm>
            <a:off x="6667500" y="4408488"/>
            <a:ext cx="55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2"/>
                </a:solidFill>
              </a:rPr>
              <a:t>HIT</a:t>
            </a:r>
          </a:p>
        </p:txBody>
      </p:sp>
      <p:sp>
        <p:nvSpPr>
          <p:cNvPr id="48" name="Text Box 61"/>
          <p:cNvSpPr txBox="1">
            <a:spLocks noChangeArrowheads="1"/>
          </p:cNvSpPr>
          <p:nvPr/>
        </p:nvSpPr>
        <p:spPr bwMode="auto">
          <a:xfrm>
            <a:off x="561975" y="2565400"/>
            <a:ext cx="170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Row address 1</a:t>
            </a:r>
          </a:p>
        </p:txBody>
      </p:sp>
      <p:sp>
        <p:nvSpPr>
          <p:cNvPr id="49" name="Rectangle 62"/>
          <p:cNvSpPr>
            <a:spLocks noChangeArrowheads="1"/>
          </p:cNvSpPr>
          <p:nvPr/>
        </p:nvSpPr>
        <p:spPr bwMode="auto">
          <a:xfrm>
            <a:off x="3822700" y="1931988"/>
            <a:ext cx="1612900" cy="288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63"/>
          <p:cNvSpPr>
            <a:spLocks noChangeArrowheads="1"/>
          </p:cNvSpPr>
          <p:nvPr/>
        </p:nvSpPr>
        <p:spPr bwMode="auto">
          <a:xfrm>
            <a:off x="3822700" y="4465638"/>
            <a:ext cx="1612900" cy="28892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64"/>
          <p:cNvSpPr>
            <a:spLocks noChangeArrowheads="1"/>
          </p:cNvSpPr>
          <p:nvPr/>
        </p:nvSpPr>
        <p:spPr bwMode="auto">
          <a:xfrm>
            <a:off x="3822700" y="4465638"/>
            <a:ext cx="230188" cy="288925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65"/>
          <p:cNvSpPr txBox="1">
            <a:spLocks noChangeArrowheads="1"/>
          </p:cNvSpPr>
          <p:nvPr/>
        </p:nvSpPr>
        <p:spPr bwMode="auto">
          <a:xfrm>
            <a:off x="4273550" y="4419600"/>
            <a:ext cx="831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bg1"/>
                </a:solidFill>
              </a:rPr>
              <a:t>Row 1</a:t>
            </a:r>
          </a:p>
        </p:txBody>
      </p:sp>
      <p:sp>
        <p:nvSpPr>
          <p:cNvPr id="53" name="Text Box 66"/>
          <p:cNvSpPr txBox="1">
            <a:spLocks noChangeArrowheads="1"/>
          </p:cNvSpPr>
          <p:nvPr/>
        </p:nvSpPr>
        <p:spPr bwMode="auto">
          <a:xfrm>
            <a:off x="1314450" y="5075309"/>
            <a:ext cx="2038350" cy="30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Column address 0</a:t>
            </a:r>
          </a:p>
        </p:txBody>
      </p:sp>
      <p:sp>
        <p:nvSpPr>
          <p:cNvPr id="54" name="Text Box 67"/>
          <p:cNvSpPr txBox="1">
            <a:spLocks noChangeArrowheads="1"/>
          </p:cNvSpPr>
          <p:nvPr/>
        </p:nvSpPr>
        <p:spPr bwMode="auto">
          <a:xfrm>
            <a:off x="6645275" y="4408488"/>
            <a:ext cx="145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</a:rPr>
              <a:t>CONFLICT !</a:t>
            </a:r>
          </a:p>
        </p:txBody>
      </p:sp>
      <p:sp>
        <p:nvSpPr>
          <p:cNvPr id="47157" name="Text Box 69"/>
          <p:cNvSpPr txBox="1">
            <a:spLocks noChangeArrowheads="1"/>
          </p:cNvSpPr>
          <p:nvPr/>
        </p:nvSpPr>
        <p:spPr bwMode="auto">
          <a:xfrm>
            <a:off x="4052888" y="1296988"/>
            <a:ext cx="1085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</a:rPr>
              <a:t>Columns</a:t>
            </a:r>
          </a:p>
        </p:txBody>
      </p:sp>
      <p:sp>
        <p:nvSpPr>
          <p:cNvPr id="47158" name="Text Box 70"/>
          <p:cNvSpPr txBox="1">
            <a:spLocks noChangeArrowheads="1"/>
          </p:cNvSpPr>
          <p:nvPr/>
        </p:nvSpPr>
        <p:spPr bwMode="auto">
          <a:xfrm rot="5400000">
            <a:off x="5220494" y="2637632"/>
            <a:ext cx="75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0000"/>
                </a:solidFill>
              </a:rPr>
              <a:t>Rows</a:t>
            </a:r>
          </a:p>
        </p:txBody>
      </p:sp>
      <p:sp>
        <p:nvSpPr>
          <p:cNvPr id="57" name="Text Box 15"/>
          <p:cNvSpPr txBox="1">
            <a:spLocks noChangeArrowheads="1"/>
          </p:cNvSpPr>
          <p:nvPr/>
        </p:nvSpPr>
        <p:spPr bwMode="auto">
          <a:xfrm>
            <a:off x="153988" y="979488"/>
            <a:ext cx="2070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3399"/>
                </a:solidFill>
              </a:rPr>
              <a:t>  Access Address: </a:t>
            </a:r>
          </a:p>
        </p:txBody>
      </p:sp>
      <p:sp>
        <p:nvSpPr>
          <p:cNvPr id="58" name="Trapezoid 57"/>
          <p:cNvSpPr/>
          <p:nvPr/>
        </p:nvSpPr>
        <p:spPr bwMode="auto">
          <a:xfrm rot="10800000">
            <a:off x="3814763" y="5026025"/>
            <a:ext cx="1617662" cy="422275"/>
          </a:xfrm>
          <a:prstGeom prst="trapezoi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02845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54 0.00232 L 0.07899 0.0007 L 0.07413 0.22616 " pathEditMode="relative" ptsTypes="AAA">
                                      <p:cBhvr>
                                        <p:cTn id="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2 0.0007 C 0.02622 0.00116 0.05243 0.00232 0.05243 0.00232 L 0.04879 0.22778 " pathEditMode="relative" ptsTypes="fAA">
                                      <p:cBhvr>
                                        <p:cTn id="10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07 0.00232 L -0.05695 0.00232 L -0.05816 0.22616 " pathEditMode="relative" ptsTypes="AAA">
                                      <p:cBhvr>
                                        <p:cTn id="1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54 0.00232 L 0.07899 0.0007 L 0.07413 0.22616 " pathEditMode="relative" ptsTypes="AAA">
                                      <p:cBhvr>
                                        <p:cTn id="18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/>
      <p:bldP spid="15" grpId="1"/>
      <p:bldP spid="16" grpId="0" animBg="1"/>
      <p:bldP spid="17" grpId="0"/>
      <p:bldP spid="18" grpId="0"/>
      <p:bldP spid="26" grpId="0" animBg="1"/>
      <p:bldP spid="27" grpId="0" animBg="1"/>
      <p:bldP spid="28" grpId="0" animBg="1"/>
      <p:bldP spid="29" grpId="0"/>
      <p:bldP spid="29" grpId="1"/>
      <p:bldP spid="30" grpId="0"/>
      <p:bldP spid="30" grpId="1"/>
      <p:bldP spid="31" grpId="0" animBg="1"/>
      <p:bldP spid="32" grpId="0" animBg="1"/>
      <p:bldP spid="33" grpId="0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6" grpId="2" animBg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 animBg="1"/>
      <p:bldP spid="41" grpId="1" animBg="1"/>
      <p:bldP spid="41" grpId="2" animBg="1"/>
      <p:bldP spid="42" grpId="0"/>
      <p:bldP spid="42" grpId="1"/>
      <p:bldP spid="43" grpId="0" animBg="1"/>
      <p:bldP spid="43" grpId="1" animBg="1"/>
      <p:bldP spid="43" grpId="2" animBg="1"/>
      <p:bldP spid="44" grpId="0"/>
      <p:bldP spid="44" grpId="1"/>
      <p:bldP spid="45" grpId="0"/>
      <p:bldP spid="46" grpId="0"/>
      <p:bldP spid="46" grpId="1"/>
      <p:bldP spid="47" grpId="0"/>
      <p:bldP spid="47" grpId="1"/>
      <p:bldP spid="48" grpId="0"/>
      <p:bldP spid="48" grpId="1"/>
      <p:bldP spid="49" grpId="0" animBg="1"/>
      <p:bldP spid="49" grpId="1" animBg="1"/>
      <p:bldP spid="50" grpId="0" animBg="1"/>
      <p:bldP spid="51" grpId="0" animBg="1"/>
      <p:bldP spid="51" grpId="1" animBg="1"/>
      <p:bldP spid="52" grpId="0"/>
      <p:bldP spid="53" grpId="0"/>
      <p:bldP spid="54" grpId="0"/>
      <p:bldP spid="54" grpId="1"/>
      <p:bldP spid="5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Garamond" charset="0"/>
                <a:ea typeface="ＭＳ Ｐゴシック" charset="0"/>
                <a:cs typeface="ＭＳ Ｐゴシック" charset="0"/>
              </a:rPr>
              <a:t>Latency Components</a:t>
            </a:r>
            <a:r>
              <a:rPr lang="en-US" sz="3600" dirty="0" smtClean="0">
                <a:latin typeface="Garamond" charset="0"/>
                <a:ea typeface="ＭＳ Ｐゴシック" charset="0"/>
                <a:cs typeface="ＭＳ Ｐゴシック" charset="0"/>
              </a:rPr>
              <a:t>:</a:t>
            </a:r>
            <a:endParaRPr lang="en-US" sz="3600" dirty="0"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CPU </a:t>
            </a:r>
            <a:r>
              <a:rPr lang="en-US" sz="2200" dirty="0">
                <a:latin typeface="Tahoma" charset="0"/>
                <a:ea typeface="ＭＳ Ｐゴシック" charset="0"/>
                <a:cs typeface="Arial" charset="0"/>
              </a:rPr>
              <a:t>→ controller transfer time</a:t>
            </a:r>
          </a:p>
          <a:p>
            <a:r>
              <a:rPr lang="en-US" sz="2200" dirty="0">
                <a:latin typeface="Tahoma" charset="0"/>
                <a:ea typeface="ＭＳ Ｐゴシック" charset="0"/>
                <a:cs typeface="Arial" charset="0"/>
              </a:rPr>
              <a:t>Controller latency</a:t>
            </a:r>
          </a:p>
          <a:p>
            <a:pPr lvl="1"/>
            <a:r>
              <a:rPr lang="en-US" sz="2200" dirty="0">
                <a:latin typeface="Tahoma" charset="0"/>
                <a:ea typeface="ＭＳ Ｐゴシック" charset="0"/>
                <a:cs typeface="Arial" charset="0"/>
              </a:rPr>
              <a:t>Queuing &amp; scheduling delay at the controller</a:t>
            </a:r>
          </a:p>
          <a:p>
            <a:pPr lvl="1"/>
            <a:r>
              <a:rPr lang="en-US" sz="2200" dirty="0">
                <a:latin typeface="Tahoma" charset="0"/>
                <a:ea typeface="ＭＳ Ｐゴシック" charset="0"/>
                <a:cs typeface="Arial" charset="0"/>
              </a:rPr>
              <a:t>Access converted to basic commands</a:t>
            </a:r>
          </a:p>
          <a:p>
            <a:r>
              <a:rPr lang="en-US" sz="2200" dirty="0">
                <a:latin typeface="Tahoma" charset="0"/>
                <a:ea typeface="ＭＳ Ｐゴシック" charset="0"/>
                <a:cs typeface="Arial" charset="0"/>
              </a:rPr>
              <a:t>Controller → DRAM transfer time</a:t>
            </a:r>
          </a:p>
          <a:p>
            <a:r>
              <a:rPr lang="en-US" sz="2200" dirty="0">
                <a:latin typeface="Tahoma" charset="0"/>
                <a:ea typeface="ＭＳ Ｐゴシック" charset="0"/>
                <a:cs typeface="Arial" charset="0"/>
              </a:rPr>
              <a:t>DRAM bank latency</a:t>
            </a:r>
          </a:p>
          <a:p>
            <a:pPr lvl="1"/>
            <a:r>
              <a:rPr lang="en-US" sz="2200" dirty="0">
                <a:latin typeface="Tahoma" charset="0"/>
                <a:ea typeface="ＭＳ Ｐゴシック" charset="0"/>
                <a:cs typeface="Arial" charset="0"/>
              </a:rPr>
              <a:t>Simple </a:t>
            </a:r>
            <a:r>
              <a:rPr lang="en-US" sz="2200" dirty="0" smtClean="0">
                <a:latin typeface="Tahoma" charset="0"/>
                <a:ea typeface="ＭＳ Ｐゴシック" charset="0"/>
                <a:cs typeface="Arial" charset="0"/>
              </a:rPr>
              <a:t>tCAS </a:t>
            </a:r>
            <a:r>
              <a:rPr lang="en-US" sz="2200" dirty="0">
                <a:latin typeface="Tahoma" charset="0"/>
                <a:ea typeface="ＭＳ Ｐゴシック" charset="0"/>
                <a:cs typeface="Arial" charset="0"/>
              </a:rPr>
              <a:t>is row is </a:t>
            </a:r>
            <a:r>
              <a:rPr lang="ja-JP" altLang="en-US" sz="2200" dirty="0">
                <a:latin typeface="Tahoma" charset="0"/>
                <a:ea typeface="ＭＳ Ｐゴシック" charset="0"/>
                <a:cs typeface="Arial" charset="0"/>
              </a:rPr>
              <a:t>“</a:t>
            </a:r>
            <a:r>
              <a:rPr lang="en-US" altLang="ja-JP" sz="2200" dirty="0">
                <a:latin typeface="Tahoma" charset="0"/>
                <a:ea typeface="ＭＳ Ｐゴシック" charset="0"/>
                <a:cs typeface="Arial" charset="0"/>
              </a:rPr>
              <a:t>open</a:t>
            </a:r>
            <a:r>
              <a:rPr lang="ja-JP" altLang="en-US" sz="2200" dirty="0">
                <a:latin typeface="Tahoma" charset="0"/>
                <a:ea typeface="ＭＳ Ｐゴシック" charset="0"/>
                <a:cs typeface="Arial" charset="0"/>
              </a:rPr>
              <a:t>”</a:t>
            </a:r>
            <a:r>
              <a:rPr lang="en-US" altLang="ja-JP" sz="2200" dirty="0">
                <a:latin typeface="Tahoma" charset="0"/>
                <a:ea typeface="ＭＳ Ｐゴシック" charset="0"/>
                <a:cs typeface="Arial" charset="0"/>
              </a:rPr>
              <a:t> OR</a:t>
            </a:r>
          </a:p>
          <a:p>
            <a:pPr lvl="1"/>
            <a:r>
              <a:rPr lang="en-US" sz="2200" dirty="0" smtClean="0">
                <a:latin typeface="Tahoma" charset="0"/>
                <a:ea typeface="ＭＳ Ｐゴシック" charset="0"/>
                <a:cs typeface="Arial" charset="0"/>
              </a:rPr>
              <a:t>tACT </a:t>
            </a:r>
            <a:r>
              <a:rPr lang="en-US" sz="2200" dirty="0">
                <a:latin typeface="Tahoma" charset="0"/>
                <a:ea typeface="ＭＳ Ｐゴシック" charset="0"/>
                <a:cs typeface="Arial" charset="0"/>
              </a:rPr>
              <a:t>+ </a:t>
            </a:r>
            <a:r>
              <a:rPr lang="en-US" sz="2200" dirty="0" smtClean="0">
                <a:latin typeface="Tahoma" charset="0"/>
                <a:ea typeface="ＭＳ Ｐゴシック" charset="0"/>
                <a:cs typeface="Arial" charset="0"/>
              </a:rPr>
              <a:t>tCAS </a:t>
            </a:r>
            <a:r>
              <a:rPr lang="en-US" sz="2200" dirty="0">
                <a:latin typeface="Tahoma" charset="0"/>
                <a:ea typeface="ＭＳ Ｐゴシック" charset="0"/>
                <a:cs typeface="Arial" charset="0"/>
              </a:rPr>
              <a:t>if array precharged OR</a:t>
            </a:r>
          </a:p>
          <a:p>
            <a:pPr lvl="1"/>
            <a:r>
              <a:rPr lang="en-US" sz="2200" dirty="0" smtClean="0">
                <a:latin typeface="Tahoma" charset="0"/>
                <a:ea typeface="ＭＳ Ｐゴシック" charset="0"/>
                <a:cs typeface="Arial" charset="0"/>
              </a:rPr>
              <a:t>tACT </a:t>
            </a:r>
            <a:r>
              <a:rPr lang="en-US" sz="2200" dirty="0">
                <a:latin typeface="Tahoma" charset="0"/>
                <a:ea typeface="ＭＳ Ｐゴシック" charset="0"/>
                <a:cs typeface="Arial" charset="0"/>
              </a:rPr>
              <a:t>+ </a:t>
            </a:r>
            <a:r>
              <a:rPr lang="en-US" sz="2200" dirty="0" smtClean="0">
                <a:latin typeface="Tahoma" charset="0"/>
                <a:ea typeface="ＭＳ Ｐゴシック" charset="0"/>
                <a:cs typeface="Arial" charset="0"/>
              </a:rPr>
              <a:t>tCAS </a:t>
            </a:r>
            <a:r>
              <a:rPr lang="en-US" sz="2200" dirty="0">
                <a:latin typeface="Tahoma" charset="0"/>
                <a:ea typeface="ＭＳ Ｐゴシック" charset="0"/>
                <a:cs typeface="Arial" charset="0"/>
              </a:rPr>
              <a:t>+ </a:t>
            </a:r>
            <a:r>
              <a:rPr lang="en-US" sz="2200" dirty="0" smtClean="0">
                <a:latin typeface="Tahoma" charset="0"/>
                <a:ea typeface="ＭＳ Ｐゴシック" charset="0"/>
                <a:cs typeface="Arial" charset="0"/>
              </a:rPr>
              <a:t>tPRE </a:t>
            </a:r>
            <a:r>
              <a:rPr lang="en-US" sz="2200" dirty="0">
                <a:latin typeface="Tahoma" charset="0"/>
                <a:ea typeface="ＭＳ Ｐゴシック" charset="0"/>
                <a:cs typeface="Arial" charset="0"/>
              </a:rPr>
              <a:t>(worst case)</a:t>
            </a:r>
          </a:p>
          <a:p>
            <a:r>
              <a:rPr lang="en-US" sz="2200" dirty="0">
                <a:latin typeface="Tahoma" charset="0"/>
                <a:ea typeface="ＭＳ Ｐゴシック" charset="0"/>
                <a:cs typeface="Arial" charset="0"/>
              </a:rPr>
              <a:t>DRAM → CPU transfer time (through controller</a:t>
            </a:r>
            <a:r>
              <a:rPr lang="en-US" sz="2200" dirty="0" smtClean="0">
                <a:latin typeface="Tahoma" charset="0"/>
                <a:ea typeface="ＭＳ Ｐゴシック" charset="0"/>
                <a:cs typeface="Arial" charset="0"/>
              </a:rPr>
              <a:t>) tBUS</a:t>
            </a:r>
            <a:endParaRPr lang="en-US" sz="2200" dirty="0">
              <a:latin typeface="Tahoma" charset="0"/>
              <a:ea typeface="ＭＳ Ｐゴシック" charset="0"/>
              <a:cs typeface="Arial" charset="0"/>
            </a:endParaRPr>
          </a:p>
          <a:p>
            <a:endParaRPr lang="en-US" sz="2200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531FD5-EE07-C74A-B54A-A25789FE6DAE}" type="slidenum">
              <a:rPr lang="en-US" sz="1600">
                <a:latin typeface="Garamond" charset="0"/>
              </a:rPr>
              <a:pPr eaLnBrk="1" hangingPunct="1"/>
              <a:t>23</a:t>
            </a:fld>
            <a:endParaRPr lang="en-US" sz="16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11970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Garamond" charset="0"/>
                <a:ea typeface="ＭＳ Ｐゴシック" charset="0"/>
                <a:cs typeface="ＭＳ Ｐゴシック" charset="0"/>
              </a:rPr>
              <a:t>Open Page vs. Close Page Policies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152400" y="1206500"/>
            <a:ext cx="9067800" cy="5194300"/>
          </a:xfrm>
        </p:spPr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en-US" sz="2200" dirty="0" smtClean="0">
                <a:ea typeface="ＭＳ Ｐゴシック" pitchFamily="34" charset="-128"/>
              </a:rPr>
              <a:t>Open Page:  Keep the row opened until a conflict 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200" dirty="0" smtClean="0">
                <a:ea typeface="ＭＳ Ｐゴシック" pitchFamily="34" charset="-128"/>
              </a:rPr>
              <a:t>A row buffer hit will take only CAS delay: say </a:t>
            </a:r>
            <a:r>
              <a:rPr lang="en-US" sz="2200" dirty="0" smtClean="0">
                <a:solidFill>
                  <a:srgbClr val="FF0000"/>
                </a:solidFill>
                <a:ea typeface="ＭＳ Ｐゴシック" pitchFamily="34" charset="-128"/>
              </a:rPr>
              <a:t>10 ns +tBUS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200" dirty="0" smtClean="0">
                <a:ea typeface="ＭＳ Ｐゴシック" pitchFamily="34" charset="-128"/>
              </a:rPr>
              <a:t>A row buffer conflict will take PRE+ACT+CAS: say </a:t>
            </a:r>
            <a:r>
              <a:rPr lang="en-US" sz="2200" dirty="0" smtClean="0">
                <a:solidFill>
                  <a:srgbClr val="FF0000"/>
                </a:solidFill>
                <a:ea typeface="ＭＳ Ｐゴシック" pitchFamily="34" charset="-128"/>
              </a:rPr>
              <a:t>30 ns+tBUS</a:t>
            </a:r>
          </a:p>
          <a:p>
            <a:pPr>
              <a:buFont typeface="Wingdings" pitchFamily="2" charset="2"/>
              <a:buChar char="n"/>
              <a:defRPr/>
            </a:pPr>
            <a:endParaRPr lang="en-US" sz="2200" dirty="0" smtClean="0">
              <a:ea typeface="ＭＳ Ｐゴシック" pitchFamily="34" charset="-128"/>
              <a:cs typeface="Arial" pitchFamily="34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sz="2200" dirty="0" smtClean="0">
                <a:ea typeface="ＭＳ Ｐゴシック" pitchFamily="34" charset="-128"/>
                <a:cs typeface="Arial" pitchFamily="34" charset="0"/>
              </a:rPr>
              <a:t>Close Page:  Close the row buffer after access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200" dirty="0" smtClean="0">
                <a:ea typeface="ＭＳ Ｐゴシック" pitchFamily="34" charset="-128"/>
                <a:cs typeface="Arial" pitchFamily="34" charset="0"/>
              </a:rPr>
              <a:t>A row buffer miss take ACT+ CAS: say 10+10 = </a:t>
            </a:r>
            <a:r>
              <a:rPr lang="en-US" sz="2200" dirty="0" smtClean="0">
                <a:solidFill>
                  <a:srgbClr val="FF0000"/>
                </a:solidFill>
                <a:ea typeface="ＭＳ Ｐゴシック" pitchFamily="34" charset="-128"/>
                <a:cs typeface="Arial" pitchFamily="34" charset="0"/>
              </a:rPr>
              <a:t>20ns +tBUS</a:t>
            </a:r>
          </a:p>
          <a:p>
            <a:pPr marL="344487" lvl="1" indent="0">
              <a:buFont typeface="Wingdings" pitchFamily="2" charset="2"/>
              <a:buNone/>
              <a:defRPr/>
            </a:pPr>
            <a:endParaRPr lang="en-US" sz="2200" dirty="0" smtClean="0">
              <a:ea typeface="ＭＳ Ｐゴシック" pitchFamily="34" charset="-128"/>
              <a:cs typeface="Arial" pitchFamily="34" charset="0"/>
            </a:endParaRPr>
          </a:p>
          <a:p>
            <a:pPr>
              <a:buFont typeface="Wingdings" pitchFamily="2" charset="2"/>
              <a:buChar char="n"/>
              <a:defRPr/>
            </a:pPr>
            <a:r>
              <a:rPr lang="en-US" sz="2200" dirty="0" smtClean="0">
                <a:ea typeface="ＭＳ Ｐゴシック" pitchFamily="34" charset="-128"/>
                <a:cs typeface="Arial" pitchFamily="34" charset="0"/>
              </a:rPr>
              <a:t>Right policy depends on row buffer hit rate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sz="2200" dirty="0" smtClean="0">
                <a:ea typeface="ＭＳ Ｐゴシック" pitchFamily="34" charset="-128"/>
                <a:cs typeface="Arial" pitchFamily="34" charset="0"/>
              </a:rPr>
              <a:t>Server processors typically use close page policy</a:t>
            </a:r>
            <a:endParaRPr lang="en-US" sz="2200" dirty="0" smtClean="0">
              <a:ea typeface="ＭＳ Ｐゴシック" pitchFamily="34" charset="-128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2C8A82-5557-5748-9FB1-24C66528DA12}" type="slidenum">
              <a:rPr lang="en-US" sz="1600">
                <a:latin typeface="Garamond" charset="0"/>
              </a:rPr>
              <a:pPr eaLnBrk="1" hangingPunct="1"/>
              <a:t>24</a:t>
            </a:fld>
            <a:endParaRPr lang="en-US" sz="16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000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  <a:ea typeface="ＭＳ Ｐゴシック" charset="0"/>
                <a:cs typeface="ＭＳ Ｐゴシック" charset="0"/>
              </a:rPr>
              <a:t>Address Mapping (Single Channel)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>
          <a:xfrm>
            <a:off x="228600" y="996950"/>
            <a:ext cx="8610600" cy="5194300"/>
          </a:xfrm>
        </p:spPr>
        <p:txBody>
          <a:bodyPr/>
          <a:lstStyle/>
          <a:p>
            <a:r>
              <a:rPr lang="en-US" sz="2200" dirty="0">
                <a:latin typeface="Tahoma" charset="0"/>
                <a:ea typeface="ＭＳ Ｐゴシック" charset="0"/>
                <a:cs typeface="ＭＳ Ｐゴシック" charset="0"/>
              </a:rPr>
              <a:t>Single-channel system with 8-byte memory bus</a:t>
            </a:r>
          </a:p>
          <a:p>
            <a:pPr lvl="1"/>
            <a:r>
              <a:rPr lang="en-US" sz="2200" dirty="0">
                <a:latin typeface="Tahoma" charset="0"/>
                <a:ea typeface="ＭＳ Ｐゴシック" charset="0"/>
              </a:rPr>
              <a:t>2GB memory, 8 banks, </a:t>
            </a:r>
            <a:r>
              <a:rPr lang="en-US" sz="2200" dirty="0" smtClean="0">
                <a:latin typeface="Tahoma" charset="0"/>
                <a:ea typeface="ＭＳ Ｐゴシック" charset="0"/>
              </a:rPr>
              <a:t>4KB Row buffer, 64K rows per bank</a:t>
            </a:r>
          </a:p>
          <a:p>
            <a:pPr lvl="1"/>
            <a:r>
              <a:rPr lang="en-US" sz="2200" dirty="0">
                <a:latin typeface="Tahoma" charset="0"/>
                <a:ea typeface="ＭＳ Ｐゴシック" charset="0"/>
              </a:rPr>
              <a:t>64 byte cache </a:t>
            </a:r>
            <a:r>
              <a:rPr lang="en-US" sz="2200" dirty="0" smtClean="0">
                <a:latin typeface="Tahoma" charset="0"/>
                <a:ea typeface="ＭＳ Ｐゴシック" charset="0"/>
              </a:rPr>
              <a:t>blocks (so 6 bits for line in Row Buffer)</a:t>
            </a:r>
            <a:endParaRPr lang="en-US" sz="2200" dirty="0">
              <a:latin typeface="Tahoma" charset="0"/>
              <a:ea typeface="ＭＳ Ｐゴシック" charset="0"/>
            </a:endParaRPr>
          </a:p>
          <a:p>
            <a:pPr marL="457200" lvl="1" indent="0">
              <a:buNone/>
            </a:pPr>
            <a:endParaRPr lang="en-US" sz="1200" dirty="0">
              <a:latin typeface="Tahoma" charset="0"/>
              <a:ea typeface="ＭＳ Ｐゴシック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Row </a:t>
            </a:r>
            <a:r>
              <a:rPr lang="en-US" sz="2200" dirty="0" smtClean="0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interleaving </a:t>
            </a:r>
            <a:endParaRPr lang="en-US" sz="2200" dirty="0">
              <a:solidFill>
                <a:srgbClr val="0000FF"/>
              </a:solidFill>
              <a:latin typeface="Tahoma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200" dirty="0">
                <a:latin typeface="Tahoma" charset="0"/>
                <a:ea typeface="ＭＳ Ｐゴシック" charset="0"/>
              </a:rPr>
              <a:t>Consecutive rows of memory in consecutive banks</a:t>
            </a:r>
          </a:p>
          <a:p>
            <a:pPr lvl="1"/>
            <a:endParaRPr lang="en-US" sz="2200" dirty="0">
              <a:latin typeface="Tahoma" charset="0"/>
              <a:ea typeface="ＭＳ Ｐゴシック" charset="0"/>
            </a:endParaRPr>
          </a:p>
          <a:p>
            <a:pPr lvl="1"/>
            <a:endParaRPr lang="en-US" sz="2200" dirty="0">
              <a:latin typeface="Tahoma" charset="0"/>
              <a:ea typeface="ＭＳ Ｐゴシック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Tahoma" charset="0"/>
                <a:ea typeface="ＭＳ Ｐゴシック" charset="0"/>
                <a:cs typeface="ＭＳ Ｐゴシック" charset="0"/>
              </a:rPr>
              <a:t>Cache block interleaving</a:t>
            </a:r>
          </a:p>
          <a:p>
            <a:pPr marL="695325" lvl="2" indent="-342900"/>
            <a:r>
              <a:rPr lang="en-US" sz="2200" dirty="0">
                <a:latin typeface="Tahoma" charset="0"/>
                <a:ea typeface="ＭＳ Ｐゴシック" charset="0"/>
              </a:rPr>
              <a:t>Consecutive cache block addresses in consecutive banks</a:t>
            </a:r>
          </a:p>
          <a:p>
            <a:pPr marL="352425" lvl="2" indent="0">
              <a:buNone/>
            </a:pPr>
            <a:r>
              <a:rPr lang="en-US" sz="2200" dirty="0">
                <a:latin typeface="Tahoma" charset="0"/>
                <a:ea typeface="ＭＳ Ｐゴシック" charset="0"/>
              </a:rPr>
              <a:t/>
            </a:r>
            <a:br>
              <a:rPr lang="en-US" sz="2200" dirty="0">
                <a:latin typeface="Tahoma" charset="0"/>
                <a:ea typeface="ＭＳ Ｐゴシック" charset="0"/>
              </a:rPr>
            </a:br>
            <a:endParaRPr lang="en-US" sz="2200" dirty="0">
              <a:latin typeface="Tahoma" charset="0"/>
              <a:ea typeface="ＭＳ Ｐゴシック" charset="0"/>
            </a:endParaRPr>
          </a:p>
          <a:p>
            <a:pPr marL="695325" lvl="2" indent="-342900"/>
            <a:r>
              <a:rPr lang="en-US" sz="2200" dirty="0">
                <a:latin typeface="Tahoma" charset="0"/>
                <a:ea typeface="ＭＳ Ｐゴシック" charset="0"/>
              </a:rPr>
              <a:t>Accesses to consecutive cache blocks </a:t>
            </a:r>
            <a:r>
              <a:rPr lang="en-US" sz="2200" dirty="0" smtClean="0">
                <a:latin typeface="Tahoma" charset="0"/>
                <a:ea typeface="ＭＳ Ｐゴシック" charset="0"/>
              </a:rPr>
              <a:t>serviced </a:t>
            </a:r>
            <a:r>
              <a:rPr lang="en-US" sz="2200" dirty="0">
                <a:latin typeface="Tahoma" charset="0"/>
                <a:ea typeface="ＭＳ Ｐゴシック" charset="0"/>
              </a:rPr>
              <a:t>in parallel</a:t>
            </a:r>
          </a:p>
          <a:p>
            <a:pPr marL="695325" lvl="2" indent="-342900"/>
            <a:r>
              <a:rPr lang="en-US" sz="2200" dirty="0">
                <a:latin typeface="Tahoma" charset="0"/>
                <a:ea typeface="ＭＳ Ｐゴシック" charset="0"/>
              </a:rPr>
              <a:t>How about random accesses? </a:t>
            </a:r>
            <a:r>
              <a:rPr lang="en-US" sz="2200" dirty="0" err="1">
                <a:latin typeface="Tahoma" charset="0"/>
                <a:ea typeface="ＭＳ Ｐゴシック" charset="0"/>
              </a:rPr>
              <a:t>Strided</a:t>
            </a:r>
            <a:r>
              <a:rPr lang="en-US" sz="2200" dirty="0">
                <a:latin typeface="Tahoma" charset="0"/>
                <a:ea typeface="ＭＳ Ｐゴシック" charset="0"/>
              </a:rPr>
              <a:t> accesses?</a:t>
            </a:r>
          </a:p>
          <a:p>
            <a:endParaRPr lang="en-US" sz="2200" dirty="0">
              <a:solidFill>
                <a:srgbClr val="0000FF"/>
              </a:solidFill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F5D75A-F41B-F94F-8CD5-4782BBEABFC2}" type="slidenum">
              <a:rPr lang="en-US" sz="1600">
                <a:latin typeface="Garamond" charset="0"/>
              </a:rPr>
              <a:pPr eaLnBrk="1" hangingPunct="1"/>
              <a:t>25</a:t>
            </a:fld>
            <a:endParaRPr lang="en-US" sz="1600">
              <a:latin typeface="Garamond" charset="0"/>
            </a:endParaRPr>
          </a:p>
        </p:txBody>
      </p:sp>
      <p:sp>
        <p:nvSpPr>
          <p:cNvPr id="55300" name="TextBox 4"/>
          <p:cNvSpPr txBox="1">
            <a:spLocks noChangeArrowheads="1"/>
          </p:cNvSpPr>
          <p:nvPr/>
        </p:nvSpPr>
        <p:spPr bwMode="auto">
          <a:xfrm>
            <a:off x="4800600" y="3505200"/>
            <a:ext cx="2419350" cy="3079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dirty="0" smtClean="0"/>
              <a:t>Which Line in Row (6 </a:t>
            </a:r>
            <a:r>
              <a:rPr lang="en-US" sz="1400" dirty="0"/>
              <a:t>bits)</a:t>
            </a:r>
          </a:p>
        </p:txBody>
      </p:sp>
      <p:sp>
        <p:nvSpPr>
          <p:cNvPr id="55301" name="TextBox 5"/>
          <p:cNvSpPr txBox="1">
            <a:spLocks noChangeArrowheads="1"/>
          </p:cNvSpPr>
          <p:nvPr/>
        </p:nvSpPr>
        <p:spPr bwMode="auto">
          <a:xfrm>
            <a:off x="3357563" y="3497262"/>
            <a:ext cx="1443037" cy="30777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dirty="0" err="1" smtClean="0"/>
              <a:t>BankID</a:t>
            </a:r>
            <a:r>
              <a:rPr lang="en-US" sz="1400" dirty="0" smtClean="0"/>
              <a:t> </a:t>
            </a:r>
            <a:r>
              <a:rPr lang="en-US" sz="1400" dirty="0"/>
              <a:t>(3 bits)</a:t>
            </a:r>
          </a:p>
        </p:txBody>
      </p:sp>
      <p:sp>
        <p:nvSpPr>
          <p:cNvPr id="55302" name="TextBox 6"/>
          <p:cNvSpPr txBox="1">
            <a:spLocks noChangeArrowheads="1"/>
          </p:cNvSpPr>
          <p:nvPr/>
        </p:nvSpPr>
        <p:spPr bwMode="auto">
          <a:xfrm>
            <a:off x="579438" y="3497263"/>
            <a:ext cx="2778125" cy="3079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dirty="0" smtClean="0"/>
              <a:t>Which Row in Bank </a:t>
            </a:r>
            <a:r>
              <a:rPr lang="en-US" sz="1400" dirty="0"/>
              <a:t>(</a:t>
            </a:r>
            <a:r>
              <a:rPr lang="en-US" sz="1400" dirty="0" smtClean="0"/>
              <a:t>16 </a:t>
            </a:r>
            <a:r>
              <a:rPr lang="en-US" sz="1400" dirty="0"/>
              <a:t>bits)</a:t>
            </a:r>
          </a:p>
        </p:txBody>
      </p:sp>
      <p:sp>
        <p:nvSpPr>
          <p:cNvPr id="55305" name="TextBox 9"/>
          <p:cNvSpPr txBox="1">
            <a:spLocks noChangeArrowheads="1"/>
          </p:cNvSpPr>
          <p:nvPr/>
        </p:nvSpPr>
        <p:spPr bwMode="auto">
          <a:xfrm>
            <a:off x="3352801" y="5181601"/>
            <a:ext cx="22860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dirty="0" smtClean="0"/>
              <a:t>Which Line in Row (6 bits)</a:t>
            </a:r>
            <a:endParaRPr lang="en-US" sz="1400" dirty="0"/>
          </a:p>
        </p:txBody>
      </p:sp>
      <p:sp>
        <p:nvSpPr>
          <p:cNvPr id="55306" name="TextBox 10"/>
          <p:cNvSpPr txBox="1">
            <a:spLocks noChangeArrowheads="1"/>
          </p:cNvSpPr>
          <p:nvPr/>
        </p:nvSpPr>
        <p:spPr bwMode="auto">
          <a:xfrm>
            <a:off x="533400" y="5181600"/>
            <a:ext cx="2778125" cy="30638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dirty="0" smtClean="0"/>
              <a:t>Which Row in Bank (16 bits)</a:t>
            </a:r>
            <a:endParaRPr lang="en-US" sz="1400" dirty="0"/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 bwMode="auto">
          <a:xfrm>
            <a:off x="5638800" y="5181600"/>
            <a:ext cx="1443037" cy="30777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dirty="0" err="1" smtClean="0"/>
              <a:t>BankID</a:t>
            </a:r>
            <a:r>
              <a:rPr lang="en-US" sz="1400" dirty="0" smtClean="0"/>
              <a:t> </a:t>
            </a:r>
            <a:r>
              <a:rPr lang="en-US" sz="1400" dirty="0"/>
              <a:t>(3 bits)</a:t>
            </a:r>
          </a:p>
        </p:txBody>
      </p:sp>
    </p:spTree>
    <p:extLst>
      <p:ext uri="{BB962C8B-B14F-4D97-AF65-F5344CB8AC3E}">
        <p14:creationId xmlns:p14="http://schemas.microsoft.com/office/powerpoint/2010/main" val="25568745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aramond" charset="0"/>
                <a:ea typeface="ＭＳ Ｐゴシック" charset="0"/>
                <a:cs typeface="ＭＳ Ｐゴシック" charset="0"/>
              </a:rPr>
              <a:t>Question</a:t>
            </a:r>
            <a:endParaRPr lang="en-US" dirty="0">
              <a:latin typeface="Garamon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F5D75A-F41B-F94F-8CD5-4782BBEABFC2}" type="slidenum">
              <a:rPr lang="en-US" sz="1600">
                <a:latin typeface="Garamond" charset="0"/>
              </a:rPr>
              <a:pPr eaLnBrk="1" hangingPunct="1"/>
              <a:t>26</a:t>
            </a:fld>
            <a:endParaRPr lang="en-US" sz="1600">
              <a:latin typeface="Garamond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78312"/>
            <a:ext cx="8077200" cy="58034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79340"/>
            <a:ext cx="8229600" cy="317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489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The Memory Chip/System Abstraction</a:t>
            </a:r>
          </a:p>
        </p:txBody>
      </p:sp>
      <p:sp>
        <p:nvSpPr>
          <p:cNvPr id="3174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EE3E4BB-C08A-FA4D-8300-B15EAA30FFE6}" type="slidenum">
              <a:rPr lang="en-US" sz="1600">
                <a:solidFill>
                  <a:srgbClr val="000000"/>
                </a:solidFill>
                <a:latin typeface="Garamond" charset="0"/>
                <a:cs typeface="Arial" charset="0"/>
              </a:rPr>
              <a:pPr eaLnBrk="1" hangingPunct="1"/>
              <a:t>3</a:t>
            </a:fld>
            <a:endParaRPr lang="en-US" sz="1600">
              <a:solidFill>
                <a:srgbClr val="000000"/>
              </a:solidFill>
              <a:latin typeface="Garamond" charset="0"/>
              <a:cs typeface="Arial" charset="0"/>
            </a:endParaRPr>
          </a:p>
        </p:txBody>
      </p:sp>
      <p:pic>
        <p:nvPicPr>
          <p:cNvPr id="3174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8300"/>
            <a:ext cx="9144000" cy="357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13525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Udimat (Headings)"/>
                <a:cs typeface="AUdimat (Headings)"/>
              </a:rPr>
              <a:t>SRAM</a:t>
            </a:r>
            <a:r>
              <a:rPr lang="en-US" dirty="0"/>
              <a:t> vs. DRAM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DRAM = Dynamic RAM</a:t>
            </a:r>
          </a:p>
          <a:p>
            <a:endParaRPr lang="en-US"/>
          </a:p>
          <a:p>
            <a:r>
              <a:rPr lang="en-US"/>
              <a:t>SRAM: 6T per bit</a:t>
            </a:r>
          </a:p>
          <a:p>
            <a:pPr lvl="1"/>
            <a:r>
              <a:rPr lang="en-US"/>
              <a:t>built with normal high-speed CMOS technology</a:t>
            </a:r>
          </a:p>
          <a:p>
            <a:r>
              <a:rPr lang="en-US"/>
              <a:t>DRAM: 1T per bit</a:t>
            </a:r>
          </a:p>
          <a:p>
            <a:pPr lvl="1"/>
            <a:r>
              <a:rPr lang="en-US"/>
              <a:t>built with special DRAM process optimized for density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Hardware Structures</a:t>
            </a:r>
          </a:p>
        </p:txBody>
      </p:sp>
      <p:sp>
        <p:nvSpPr>
          <p:cNvPr id="346115" name="AutoShape 3"/>
          <p:cNvSpPr>
            <a:spLocks noChangeArrowheads="1"/>
          </p:cNvSpPr>
          <p:nvPr/>
        </p:nvSpPr>
        <p:spPr bwMode="auto">
          <a:xfrm rot="5400000">
            <a:off x="2786063" y="3087688"/>
            <a:ext cx="455612" cy="379412"/>
          </a:xfrm>
          <a:prstGeom prst="triangle">
            <a:avLst>
              <a:gd name="adj" fmla="val 50000"/>
            </a:avLst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6116" name="Oval 4"/>
          <p:cNvSpPr>
            <a:spLocks noChangeArrowheads="1"/>
          </p:cNvSpPr>
          <p:nvPr/>
        </p:nvSpPr>
        <p:spPr bwMode="auto">
          <a:xfrm>
            <a:off x="3203575" y="3200400"/>
            <a:ext cx="152400" cy="152400"/>
          </a:xfrm>
          <a:prstGeom prst="ellipse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6117" name="AutoShape 5"/>
          <p:cNvSpPr>
            <a:spLocks noChangeArrowheads="1"/>
          </p:cNvSpPr>
          <p:nvPr/>
        </p:nvSpPr>
        <p:spPr bwMode="auto">
          <a:xfrm rot="16200000" flipH="1">
            <a:off x="2862263" y="3846513"/>
            <a:ext cx="455612" cy="379412"/>
          </a:xfrm>
          <a:prstGeom prst="triangle">
            <a:avLst>
              <a:gd name="adj" fmla="val 50000"/>
            </a:avLst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6118" name="Oval 6"/>
          <p:cNvSpPr>
            <a:spLocks noChangeArrowheads="1"/>
          </p:cNvSpPr>
          <p:nvPr/>
        </p:nvSpPr>
        <p:spPr bwMode="auto">
          <a:xfrm>
            <a:off x="2747963" y="3959225"/>
            <a:ext cx="152400" cy="152400"/>
          </a:xfrm>
          <a:prstGeom prst="ellipse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346119" name="AutoShape 7"/>
          <p:cNvCxnSpPr>
            <a:cxnSpLocks noChangeShapeType="1"/>
            <a:stCxn id="346118" idx="2"/>
            <a:endCxn id="346115" idx="3"/>
          </p:cNvCxnSpPr>
          <p:nvPr/>
        </p:nvCxnSpPr>
        <p:spPr bwMode="auto">
          <a:xfrm rot="10800000" flipH="1">
            <a:off x="2747963" y="3278188"/>
            <a:ext cx="79375" cy="757237"/>
          </a:xfrm>
          <a:prstGeom prst="bentConnector3">
            <a:avLst>
              <a:gd name="adj1" fmla="val -288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46120" name="AutoShape 8"/>
          <p:cNvCxnSpPr>
            <a:cxnSpLocks noChangeShapeType="1"/>
            <a:stCxn id="346116" idx="6"/>
            <a:endCxn id="346117" idx="3"/>
          </p:cNvCxnSpPr>
          <p:nvPr/>
        </p:nvCxnSpPr>
        <p:spPr bwMode="auto">
          <a:xfrm flipH="1">
            <a:off x="3281363" y="3276600"/>
            <a:ext cx="74612" cy="760413"/>
          </a:xfrm>
          <a:prstGeom prst="bentConnector3">
            <a:avLst>
              <a:gd name="adj1" fmla="val -30638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914525" y="3049588"/>
            <a:ext cx="606425" cy="227012"/>
            <a:chOff x="1637" y="1539"/>
            <a:chExt cx="382" cy="143"/>
          </a:xfrm>
        </p:grpSpPr>
        <p:sp>
          <p:nvSpPr>
            <p:cNvPr id="346122" name="Freeform 10"/>
            <p:cNvSpPr>
              <a:spLocks/>
            </p:cNvSpPr>
            <p:nvPr/>
          </p:nvSpPr>
          <p:spPr bwMode="auto">
            <a:xfrm>
              <a:off x="1637" y="1586"/>
              <a:ext cx="382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96" y="96"/>
                </a:cxn>
                <a:cxn ang="0">
                  <a:pos x="96" y="0"/>
                </a:cxn>
                <a:cxn ang="0">
                  <a:pos x="287" y="0"/>
                </a:cxn>
                <a:cxn ang="0">
                  <a:pos x="287" y="96"/>
                </a:cxn>
                <a:cxn ang="0">
                  <a:pos x="382" y="96"/>
                </a:cxn>
              </a:cxnLst>
              <a:rect l="0" t="0" r="r" b="b"/>
              <a:pathLst>
                <a:path w="382" h="96">
                  <a:moveTo>
                    <a:pt x="0" y="96"/>
                  </a:moveTo>
                  <a:lnTo>
                    <a:pt x="96" y="96"/>
                  </a:lnTo>
                  <a:lnTo>
                    <a:pt x="96" y="0"/>
                  </a:lnTo>
                  <a:lnTo>
                    <a:pt x="287" y="0"/>
                  </a:lnTo>
                  <a:lnTo>
                    <a:pt x="287" y="96"/>
                  </a:lnTo>
                  <a:lnTo>
                    <a:pt x="382" y="9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6123" name="Line 11"/>
            <p:cNvSpPr>
              <a:spLocks noChangeShapeType="1"/>
            </p:cNvSpPr>
            <p:nvPr/>
          </p:nvSpPr>
          <p:spPr bwMode="auto">
            <a:xfrm>
              <a:off x="1733" y="1539"/>
              <a:ext cx="1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584575" y="3049588"/>
            <a:ext cx="606425" cy="227012"/>
            <a:chOff x="1637" y="1539"/>
            <a:chExt cx="382" cy="143"/>
          </a:xfrm>
        </p:grpSpPr>
        <p:sp>
          <p:nvSpPr>
            <p:cNvPr id="346125" name="Freeform 13"/>
            <p:cNvSpPr>
              <a:spLocks/>
            </p:cNvSpPr>
            <p:nvPr/>
          </p:nvSpPr>
          <p:spPr bwMode="auto">
            <a:xfrm>
              <a:off x="1637" y="1586"/>
              <a:ext cx="382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96" y="96"/>
                </a:cxn>
                <a:cxn ang="0">
                  <a:pos x="96" y="0"/>
                </a:cxn>
                <a:cxn ang="0">
                  <a:pos x="287" y="0"/>
                </a:cxn>
                <a:cxn ang="0">
                  <a:pos x="287" y="96"/>
                </a:cxn>
                <a:cxn ang="0">
                  <a:pos x="382" y="96"/>
                </a:cxn>
              </a:cxnLst>
              <a:rect l="0" t="0" r="r" b="b"/>
              <a:pathLst>
                <a:path w="382" h="96">
                  <a:moveTo>
                    <a:pt x="0" y="96"/>
                  </a:moveTo>
                  <a:lnTo>
                    <a:pt x="96" y="96"/>
                  </a:lnTo>
                  <a:lnTo>
                    <a:pt x="96" y="0"/>
                  </a:lnTo>
                  <a:lnTo>
                    <a:pt x="287" y="0"/>
                  </a:lnTo>
                  <a:lnTo>
                    <a:pt x="287" y="96"/>
                  </a:lnTo>
                  <a:lnTo>
                    <a:pt x="382" y="9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6126" name="Line 14"/>
            <p:cNvSpPr>
              <a:spLocks noChangeShapeType="1"/>
            </p:cNvSpPr>
            <p:nvPr/>
          </p:nvSpPr>
          <p:spPr bwMode="auto">
            <a:xfrm>
              <a:off x="1733" y="1539"/>
              <a:ext cx="1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46127" name="Line 15"/>
          <p:cNvSpPr>
            <a:spLocks noChangeShapeType="1"/>
          </p:cNvSpPr>
          <p:nvPr/>
        </p:nvSpPr>
        <p:spPr bwMode="auto">
          <a:xfrm>
            <a:off x="1914525" y="2593975"/>
            <a:ext cx="0" cy="1897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6128" name="Line 16"/>
          <p:cNvSpPr>
            <a:spLocks noChangeShapeType="1"/>
          </p:cNvSpPr>
          <p:nvPr/>
        </p:nvSpPr>
        <p:spPr bwMode="auto">
          <a:xfrm>
            <a:off x="4191000" y="2593975"/>
            <a:ext cx="0" cy="1897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6129" name="Line 17"/>
          <p:cNvSpPr>
            <a:spLocks noChangeShapeType="1"/>
          </p:cNvSpPr>
          <p:nvPr/>
        </p:nvSpPr>
        <p:spPr bwMode="auto">
          <a:xfrm flipV="1">
            <a:off x="2217738" y="28209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6130" name="Line 18"/>
          <p:cNvSpPr>
            <a:spLocks noChangeShapeType="1"/>
          </p:cNvSpPr>
          <p:nvPr/>
        </p:nvSpPr>
        <p:spPr bwMode="auto">
          <a:xfrm flipV="1">
            <a:off x="3887788" y="28209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6131" name="Text Box 19"/>
          <p:cNvSpPr txBox="1">
            <a:spLocks noChangeArrowheads="1"/>
          </p:cNvSpPr>
          <p:nvPr/>
        </p:nvSpPr>
        <p:spPr bwMode="auto">
          <a:xfrm>
            <a:off x="1770063" y="4459288"/>
            <a:ext cx="2968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46132" name="Text Box 20"/>
          <p:cNvSpPr txBox="1">
            <a:spLocks noChangeArrowheads="1"/>
          </p:cNvSpPr>
          <p:nvPr/>
        </p:nvSpPr>
        <p:spPr bwMode="auto">
          <a:xfrm>
            <a:off x="4046538" y="4459288"/>
            <a:ext cx="2968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46133" name="Line 21"/>
          <p:cNvSpPr>
            <a:spLocks noChangeShapeType="1"/>
          </p:cNvSpPr>
          <p:nvPr/>
        </p:nvSpPr>
        <p:spPr bwMode="auto">
          <a:xfrm>
            <a:off x="4114800" y="45180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6134" name="Text Box 22"/>
          <p:cNvSpPr txBox="1">
            <a:spLocks noChangeArrowheads="1"/>
          </p:cNvSpPr>
          <p:nvPr/>
        </p:nvSpPr>
        <p:spPr bwMode="auto">
          <a:xfrm>
            <a:off x="2746375" y="2122488"/>
            <a:ext cx="62388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SRAM</a:t>
            </a:r>
          </a:p>
        </p:txBody>
      </p:sp>
      <p:sp>
        <p:nvSpPr>
          <p:cNvPr id="346135" name="Line 23"/>
          <p:cNvSpPr>
            <a:spLocks noChangeShapeType="1"/>
          </p:cNvSpPr>
          <p:nvPr/>
        </p:nvSpPr>
        <p:spPr bwMode="auto">
          <a:xfrm>
            <a:off x="1687513" y="2822575"/>
            <a:ext cx="2732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6136" name="Text Box 24"/>
          <p:cNvSpPr txBox="1">
            <a:spLocks noChangeArrowheads="1"/>
          </p:cNvSpPr>
          <p:nvPr/>
        </p:nvSpPr>
        <p:spPr bwMode="auto">
          <a:xfrm>
            <a:off x="685800" y="2667000"/>
            <a:ext cx="93821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solidFill>
                  <a:srgbClr val="000000"/>
                </a:solidFill>
              </a:rPr>
              <a:t>wordline</a:t>
            </a: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4" name="Group 45"/>
          <p:cNvGrpSpPr/>
          <p:nvPr/>
        </p:nvGrpSpPr>
        <p:grpSpPr>
          <a:xfrm>
            <a:off x="4724401" y="2138363"/>
            <a:ext cx="2503488" cy="2689225"/>
            <a:chOff x="4724401" y="2138363"/>
            <a:chExt cx="2503488" cy="2689225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6469063" y="3201988"/>
              <a:ext cx="303212" cy="379412"/>
              <a:chOff x="4075" y="2017"/>
              <a:chExt cx="191" cy="239"/>
            </a:xfrm>
          </p:grpSpPr>
          <p:sp>
            <p:nvSpPr>
              <p:cNvPr id="346138" name="Oval 26"/>
              <p:cNvSpPr>
                <a:spLocks noChangeArrowheads="1"/>
              </p:cNvSpPr>
              <p:nvPr/>
            </p:nvSpPr>
            <p:spPr bwMode="auto">
              <a:xfrm>
                <a:off x="4075" y="2017"/>
                <a:ext cx="191" cy="239"/>
              </a:xfrm>
              <a:prstGeom prst="ellipse">
                <a:avLst/>
              </a:prstGeom>
              <a:solidFill>
                <a:srgbClr val="99CCFF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" name="Group 27"/>
              <p:cNvGrpSpPr>
                <a:grpSpLocks/>
              </p:cNvGrpSpPr>
              <p:nvPr/>
            </p:nvGrpSpPr>
            <p:grpSpPr bwMode="auto">
              <a:xfrm>
                <a:off x="4123" y="2064"/>
                <a:ext cx="96" cy="144"/>
                <a:chOff x="4123" y="2064"/>
                <a:chExt cx="96" cy="144"/>
              </a:xfrm>
            </p:grpSpPr>
            <p:grpSp>
              <p:nvGrpSpPr>
                <p:cNvPr id="7" name="Group 28"/>
                <p:cNvGrpSpPr>
                  <a:grpSpLocks/>
                </p:cNvGrpSpPr>
                <p:nvPr/>
              </p:nvGrpSpPr>
              <p:grpSpPr bwMode="auto">
                <a:xfrm>
                  <a:off x="4123" y="2112"/>
                  <a:ext cx="96" cy="96"/>
                  <a:chOff x="4266" y="2256"/>
                  <a:chExt cx="192" cy="287"/>
                </a:xfrm>
              </p:grpSpPr>
              <p:sp>
                <p:nvSpPr>
                  <p:cNvPr id="346141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4266" y="2351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46142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4266" y="2399"/>
                    <a:ext cx="19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46143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4362" y="2399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46144" name="Line 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62" y="2256"/>
                    <a:ext cx="0" cy="9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346145" name="AutoShape 33"/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4314" y="2495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346146" name="Line 34"/>
                <p:cNvSpPr>
                  <a:spLocks noChangeShapeType="1"/>
                </p:cNvSpPr>
                <p:nvPr/>
              </p:nvSpPr>
              <p:spPr bwMode="auto">
                <a:xfrm>
                  <a:off x="4171" y="206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8" name="Group 35"/>
            <p:cNvGrpSpPr>
              <a:grpSpLocks/>
            </p:cNvGrpSpPr>
            <p:nvPr/>
          </p:nvGrpSpPr>
          <p:grpSpPr bwMode="auto">
            <a:xfrm>
              <a:off x="4724401" y="2138363"/>
              <a:ext cx="2503488" cy="2689225"/>
              <a:chOff x="2976" y="1347"/>
              <a:chExt cx="1577" cy="1694"/>
            </a:xfrm>
          </p:grpSpPr>
          <p:grpSp>
            <p:nvGrpSpPr>
              <p:cNvPr id="9" name="Group 36"/>
              <p:cNvGrpSpPr>
                <a:grpSpLocks/>
              </p:cNvGrpSpPr>
              <p:nvPr/>
            </p:nvGrpSpPr>
            <p:grpSpPr bwMode="auto">
              <a:xfrm>
                <a:off x="3789" y="1922"/>
                <a:ext cx="382" cy="143"/>
                <a:chOff x="1637" y="1539"/>
                <a:chExt cx="382" cy="143"/>
              </a:xfrm>
            </p:grpSpPr>
            <p:sp>
              <p:nvSpPr>
                <p:cNvPr id="346149" name="Freeform 37"/>
                <p:cNvSpPr>
                  <a:spLocks/>
                </p:cNvSpPr>
                <p:nvPr/>
              </p:nvSpPr>
              <p:spPr bwMode="auto">
                <a:xfrm>
                  <a:off x="1637" y="1586"/>
                  <a:ext cx="382" cy="96"/>
                </a:xfrm>
                <a:custGeom>
                  <a:avLst/>
                  <a:gdLst/>
                  <a:ahLst/>
                  <a:cxnLst>
                    <a:cxn ang="0">
                      <a:pos x="0" y="96"/>
                    </a:cxn>
                    <a:cxn ang="0">
                      <a:pos x="96" y="96"/>
                    </a:cxn>
                    <a:cxn ang="0">
                      <a:pos x="96" y="0"/>
                    </a:cxn>
                    <a:cxn ang="0">
                      <a:pos x="287" y="0"/>
                    </a:cxn>
                    <a:cxn ang="0">
                      <a:pos x="287" y="96"/>
                    </a:cxn>
                    <a:cxn ang="0">
                      <a:pos x="382" y="96"/>
                    </a:cxn>
                  </a:cxnLst>
                  <a:rect l="0" t="0" r="r" b="b"/>
                  <a:pathLst>
                    <a:path w="382" h="96">
                      <a:moveTo>
                        <a:pt x="0" y="96"/>
                      </a:moveTo>
                      <a:lnTo>
                        <a:pt x="96" y="96"/>
                      </a:lnTo>
                      <a:lnTo>
                        <a:pt x="96" y="0"/>
                      </a:lnTo>
                      <a:lnTo>
                        <a:pt x="287" y="0"/>
                      </a:lnTo>
                      <a:lnTo>
                        <a:pt x="287" y="96"/>
                      </a:lnTo>
                      <a:lnTo>
                        <a:pt x="382" y="9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6150" name="Line 38"/>
                <p:cNvSpPr>
                  <a:spLocks noChangeShapeType="1"/>
                </p:cNvSpPr>
                <p:nvPr/>
              </p:nvSpPr>
              <p:spPr bwMode="auto">
                <a:xfrm>
                  <a:off x="1733" y="1539"/>
                  <a:ext cx="19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46151" name="Line 39"/>
              <p:cNvSpPr>
                <a:spLocks noChangeShapeType="1"/>
              </p:cNvSpPr>
              <p:nvPr/>
            </p:nvSpPr>
            <p:spPr bwMode="auto">
              <a:xfrm flipV="1">
                <a:off x="3980" y="177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6152" name="Line 40"/>
              <p:cNvSpPr>
                <a:spLocks noChangeShapeType="1"/>
              </p:cNvSpPr>
              <p:nvPr/>
            </p:nvSpPr>
            <p:spPr bwMode="auto">
              <a:xfrm>
                <a:off x="3789" y="1634"/>
                <a:ext cx="0" cy="11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6153" name="Text Box 41"/>
              <p:cNvSpPr txBox="1">
                <a:spLocks noChangeArrowheads="1"/>
              </p:cNvSpPr>
              <p:nvPr/>
            </p:nvSpPr>
            <p:spPr bwMode="auto">
              <a:xfrm>
                <a:off x="3698" y="2829"/>
                <a:ext cx="187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>
                    <a:solidFill>
                      <a:srgbClr val="000000"/>
                    </a:solidFill>
                  </a:rPr>
                  <a:t>b</a:t>
                </a:r>
              </a:p>
            </p:txBody>
          </p:sp>
          <p:sp>
            <p:nvSpPr>
              <p:cNvPr id="346154" name="Text Box 42"/>
              <p:cNvSpPr txBox="1">
                <a:spLocks noChangeArrowheads="1"/>
              </p:cNvSpPr>
              <p:nvPr/>
            </p:nvSpPr>
            <p:spPr bwMode="auto">
              <a:xfrm>
                <a:off x="3682" y="1347"/>
                <a:ext cx="400" cy="21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000000"/>
                    </a:solidFill>
                  </a:rPr>
                  <a:t>DRAM</a:t>
                </a:r>
              </a:p>
            </p:txBody>
          </p:sp>
          <p:sp>
            <p:nvSpPr>
              <p:cNvPr id="346155" name="Line 43"/>
              <p:cNvSpPr>
                <a:spLocks noChangeShapeType="1"/>
              </p:cNvSpPr>
              <p:nvPr/>
            </p:nvSpPr>
            <p:spPr bwMode="auto">
              <a:xfrm>
                <a:off x="3645" y="1778"/>
                <a:ext cx="9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6156" name="Text Box 44"/>
              <p:cNvSpPr txBox="1">
                <a:spLocks noChangeArrowheads="1"/>
              </p:cNvSpPr>
              <p:nvPr/>
            </p:nvSpPr>
            <p:spPr bwMode="auto">
              <a:xfrm>
                <a:off x="2976" y="1728"/>
                <a:ext cx="591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000000"/>
                    </a:solidFill>
                  </a:rPr>
                  <a:t>wordline</a:t>
                </a:r>
                <a:endParaRPr lang="en-US" sz="16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3276600" y="5410200"/>
            <a:ext cx="99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Bit lines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133600" y="4876800"/>
            <a:ext cx="106680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038600" y="4800600"/>
            <a:ext cx="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346153" idx="2"/>
          </p:cNvCxnSpPr>
          <p:nvPr/>
        </p:nvCxnSpPr>
        <p:spPr>
          <a:xfrm flipV="1">
            <a:off x="4343400" y="4827588"/>
            <a:ext cx="1675608" cy="6588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DRAM Chip Organization</a:t>
            </a:r>
          </a:p>
        </p:txBody>
      </p:sp>
      <p:sp>
        <p:nvSpPr>
          <p:cNvPr id="348163" name="Line 3"/>
          <p:cNvSpPr>
            <a:spLocks noChangeShapeType="1"/>
          </p:cNvSpPr>
          <p:nvPr/>
        </p:nvSpPr>
        <p:spPr bwMode="auto">
          <a:xfrm>
            <a:off x="3433763" y="2216150"/>
            <a:ext cx="295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164" name="Line 4"/>
          <p:cNvSpPr>
            <a:spLocks noChangeShapeType="1"/>
          </p:cNvSpPr>
          <p:nvPr/>
        </p:nvSpPr>
        <p:spPr bwMode="auto">
          <a:xfrm>
            <a:off x="3433763" y="2368550"/>
            <a:ext cx="295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165" name="Line 5"/>
          <p:cNvSpPr>
            <a:spLocks noChangeShapeType="1"/>
          </p:cNvSpPr>
          <p:nvPr/>
        </p:nvSpPr>
        <p:spPr bwMode="auto">
          <a:xfrm>
            <a:off x="3433763" y="2520950"/>
            <a:ext cx="295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166" name="Line 6"/>
          <p:cNvSpPr>
            <a:spLocks noChangeShapeType="1"/>
          </p:cNvSpPr>
          <p:nvPr/>
        </p:nvSpPr>
        <p:spPr bwMode="auto">
          <a:xfrm>
            <a:off x="3433763" y="2673350"/>
            <a:ext cx="295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167" name="Line 7"/>
          <p:cNvSpPr>
            <a:spLocks noChangeShapeType="1"/>
          </p:cNvSpPr>
          <p:nvPr/>
        </p:nvSpPr>
        <p:spPr bwMode="auto">
          <a:xfrm>
            <a:off x="3433763" y="3505200"/>
            <a:ext cx="295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168" name="Line 8"/>
          <p:cNvSpPr>
            <a:spLocks noChangeShapeType="1"/>
          </p:cNvSpPr>
          <p:nvPr/>
        </p:nvSpPr>
        <p:spPr bwMode="auto">
          <a:xfrm>
            <a:off x="3433763" y="3657600"/>
            <a:ext cx="295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169" name="Line 9"/>
          <p:cNvSpPr>
            <a:spLocks noChangeShapeType="1"/>
          </p:cNvSpPr>
          <p:nvPr/>
        </p:nvSpPr>
        <p:spPr bwMode="auto">
          <a:xfrm>
            <a:off x="3433763" y="3810000"/>
            <a:ext cx="295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170" name="Line 10"/>
          <p:cNvSpPr>
            <a:spLocks noChangeShapeType="1"/>
          </p:cNvSpPr>
          <p:nvPr/>
        </p:nvSpPr>
        <p:spPr bwMode="auto">
          <a:xfrm>
            <a:off x="3433763" y="3962400"/>
            <a:ext cx="295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171" name="Rectangle 11"/>
          <p:cNvSpPr>
            <a:spLocks noChangeArrowheads="1"/>
          </p:cNvSpPr>
          <p:nvPr/>
        </p:nvSpPr>
        <p:spPr bwMode="auto">
          <a:xfrm>
            <a:off x="2751138" y="1987550"/>
            <a:ext cx="682625" cy="227647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eaVert" wrap="none" anchor="ctr"/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Row Decoder</a:t>
            </a:r>
          </a:p>
        </p:txBody>
      </p:sp>
      <p:sp>
        <p:nvSpPr>
          <p:cNvPr id="348172" name="Rectangle 12"/>
          <p:cNvSpPr>
            <a:spLocks noChangeArrowheads="1"/>
          </p:cNvSpPr>
          <p:nvPr/>
        </p:nvSpPr>
        <p:spPr bwMode="auto">
          <a:xfrm>
            <a:off x="3586163" y="4416425"/>
            <a:ext cx="2732087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Sense Amps</a:t>
            </a:r>
          </a:p>
        </p:txBody>
      </p:sp>
      <p:sp>
        <p:nvSpPr>
          <p:cNvPr id="348173" name="Rectangle 13"/>
          <p:cNvSpPr>
            <a:spLocks noChangeArrowheads="1"/>
          </p:cNvSpPr>
          <p:nvPr/>
        </p:nvSpPr>
        <p:spPr bwMode="auto">
          <a:xfrm>
            <a:off x="3586163" y="5176838"/>
            <a:ext cx="2732087" cy="227012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Column Decoder</a:t>
            </a:r>
          </a:p>
        </p:txBody>
      </p:sp>
      <p:sp>
        <p:nvSpPr>
          <p:cNvPr id="348174" name="Line 14"/>
          <p:cNvSpPr>
            <a:spLocks noChangeShapeType="1"/>
          </p:cNvSpPr>
          <p:nvPr/>
        </p:nvSpPr>
        <p:spPr bwMode="auto">
          <a:xfrm flipV="1">
            <a:off x="3736975" y="1911350"/>
            <a:ext cx="0" cy="2503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175" name="Line 15"/>
          <p:cNvSpPr>
            <a:spLocks noChangeShapeType="1"/>
          </p:cNvSpPr>
          <p:nvPr/>
        </p:nvSpPr>
        <p:spPr bwMode="auto">
          <a:xfrm flipV="1">
            <a:off x="3889375" y="1911350"/>
            <a:ext cx="0" cy="2503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176" name="Line 16"/>
          <p:cNvSpPr>
            <a:spLocks noChangeShapeType="1"/>
          </p:cNvSpPr>
          <p:nvPr/>
        </p:nvSpPr>
        <p:spPr bwMode="auto">
          <a:xfrm flipV="1">
            <a:off x="4041775" y="1911350"/>
            <a:ext cx="0" cy="2503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177" name="Line 17"/>
          <p:cNvSpPr>
            <a:spLocks noChangeShapeType="1"/>
          </p:cNvSpPr>
          <p:nvPr/>
        </p:nvSpPr>
        <p:spPr bwMode="auto">
          <a:xfrm flipV="1">
            <a:off x="4194175" y="1911350"/>
            <a:ext cx="0" cy="2503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178" name="Line 18"/>
          <p:cNvSpPr>
            <a:spLocks noChangeShapeType="1"/>
          </p:cNvSpPr>
          <p:nvPr/>
        </p:nvSpPr>
        <p:spPr bwMode="auto">
          <a:xfrm flipV="1">
            <a:off x="6165850" y="1911350"/>
            <a:ext cx="0" cy="2503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179" name="Line 19"/>
          <p:cNvSpPr>
            <a:spLocks noChangeShapeType="1"/>
          </p:cNvSpPr>
          <p:nvPr/>
        </p:nvSpPr>
        <p:spPr bwMode="auto">
          <a:xfrm flipV="1">
            <a:off x="6013450" y="1911350"/>
            <a:ext cx="0" cy="2503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180" name="Line 20"/>
          <p:cNvSpPr>
            <a:spLocks noChangeShapeType="1"/>
          </p:cNvSpPr>
          <p:nvPr/>
        </p:nvSpPr>
        <p:spPr bwMode="auto">
          <a:xfrm flipV="1">
            <a:off x="5862638" y="1911350"/>
            <a:ext cx="0" cy="2503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181" name="Line 21"/>
          <p:cNvSpPr>
            <a:spLocks noChangeShapeType="1"/>
          </p:cNvSpPr>
          <p:nvPr/>
        </p:nvSpPr>
        <p:spPr bwMode="auto">
          <a:xfrm flipV="1">
            <a:off x="5710238" y="1911350"/>
            <a:ext cx="0" cy="2503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182" name="Text Box 22"/>
          <p:cNvSpPr txBox="1">
            <a:spLocks noChangeArrowheads="1"/>
          </p:cNvSpPr>
          <p:nvPr/>
        </p:nvSpPr>
        <p:spPr bwMode="auto">
          <a:xfrm>
            <a:off x="4408488" y="2822575"/>
            <a:ext cx="96853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Memory</a:t>
            </a:r>
          </a:p>
          <a:p>
            <a:pPr algn="ctr"/>
            <a:r>
              <a:rPr lang="en-US" sz="1600">
                <a:solidFill>
                  <a:srgbClr val="000000"/>
                </a:solidFill>
              </a:rPr>
              <a:t>Cell Array</a:t>
            </a:r>
          </a:p>
        </p:txBody>
      </p:sp>
      <p:sp>
        <p:nvSpPr>
          <p:cNvPr id="348183" name="Line 23"/>
          <p:cNvSpPr>
            <a:spLocks noChangeShapeType="1"/>
          </p:cNvSpPr>
          <p:nvPr/>
        </p:nvSpPr>
        <p:spPr bwMode="auto">
          <a:xfrm flipV="1">
            <a:off x="6165850" y="2897188"/>
            <a:ext cx="1062038" cy="6080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7834313" y="2822575"/>
            <a:ext cx="152400" cy="228600"/>
            <a:chOff x="4123" y="2064"/>
            <a:chExt cx="96" cy="144"/>
          </a:xfrm>
        </p:grpSpPr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4123" y="2112"/>
              <a:ext cx="96" cy="96"/>
              <a:chOff x="4266" y="2256"/>
              <a:chExt cx="192" cy="287"/>
            </a:xfrm>
          </p:grpSpPr>
          <p:sp>
            <p:nvSpPr>
              <p:cNvPr id="348186" name="Line 26"/>
              <p:cNvSpPr>
                <a:spLocks noChangeShapeType="1"/>
              </p:cNvSpPr>
              <p:nvPr/>
            </p:nvSpPr>
            <p:spPr bwMode="auto">
              <a:xfrm>
                <a:off x="4266" y="2351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187" name="Line 27"/>
              <p:cNvSpPr>
                <a:spLocks noChangeShapeType="1"/>
              </p:cNvSpPr>
              <p:nvPr/>
            </p:nvSpPr>
            <p:spPr bwMode="auto">
              <a:xfrm>
                <a:off x="4266" y="239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188" name="Line 28"/>
              <p:cNvSpPr>
                <a:spLocks noChangeShapeType="1"/>
              </p:cNvSpPr>
              <p:nvPr/>
            </p:nvSpPr>
            <p:spPr bwMode="auto">
              <a:xfrm>
                <a:off x="4362" y="239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189" name="Line 29"/>
              <p:cNvSpPr>
                <a:spLocks noChangeShapeType="1"/>
              </p:cNvSpPr>
              <p:nvPr/>
            </p:nvSpPr>
            <p:spPr bwMode="auto">
              <a:xfrm flipV="1">
                <a:off x="4362" y="2256"/>
                <a:ext cx="0" cy="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190" name="AutoShape 30"/>
              <p:cNvSpPr>
                <a:spLocks noChangeArrowheads="1"/>
              </p:cNvSpPr>
              <p:nvPr/>
            </p:nvSpPr>
            <p:spPr bwMode="auto">
              <a:xfrm flipV="1">
                <a:off x="4314" y="2495"/>
                <a:ext cx="96" cy="48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48191" name="Line 31"/>
            <p:cNvSpPr>
              <a:spLocks noChangeShapeType="1"/>
            </p:cNvSpPr>
            <p:nvPr/>
          </p:nvSpPr>
          <p:spPr bwMode="auto">
            <a:xfrm>
              <a:off x="4171" y="2064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7304088" y="2593975"/>
            <a:ext cx="606425" cy="227013"/>
            <a:chOff x="1637" y="1539"/>
            <a:chExt cx="382" cy="143"/>
          </a:xfrm>
        </p:grpSpPr>
        <p:sp>
          <p:nvSpPr>
            <p:cNvPr id="348193" name="Freeform 33"/>
            <p:cNvSpPr>
              <a:spLocks/>
            </p:cNvSpPr>
            <p:nvPr/>
          </p:nvSpPr>
          <p:spPr bwMode="auto">
            <a:xfrm>
              <a:off x="1637" y="1586"/>
              <a:ext cx="382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96" y="96"/>
                </a:cxn>
                <a:cxn ang="0">
                  <a:pos x="96" y="0"/>
                </a:cxn>
                <a:cxn ang="0">
                  <a:pos x="287" y="0"/>
                </a:cxn>
                <a:cxn ang="0">
                  <a:pos x="287" y="96"/>
                </a:cxn>
                <a:cxn ang="0">
                  <a:pos x="382" y="96"/>
                </a:cxn>
              </a:cxnLst>
              <a:rect l="0" t="0" r="r" b="b"/>
              <a:pathLst>
                <a:path w="382" h="96">
                  <a:moveTo>
                    <a:pt x="0" y="96"/>
                  </a:moveTo>
                  <a:lnTo>
                    <a:pt x="96" y="96"/>
                  </a:lnTo>
                  <a:lnTo>
                    <a:pt x="96" y="0"/>
                  </a:lnTo>
                  <a:lnTo>
                    <a:pt x="287" y="0"/>
                  </a:lnTo>
                  <a:lnTo>
                    <a:pt x="287" y="96"/>
                  </a:lnTo>
                  <a:lnTo>
                    <a:pt x="382" y="96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48194" name="Line 34"/>
            <p:cNvSpPr>
              <a:spLocks noChangeShapeType="1"/>
            </p:cNvSpPr>
            <p:nvPr/>
          </p:nvSpPr>
          <p:spPr bwMode="auto">
            <a:xfrm>
              <a:off x="1733" y="1539"/>
              <a:ext cx="1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48195" name="Line 35"/>
          <p:cNvSpPr>
            <a:spLocks noChangeShapeType="1"/>
          </p:cNvSpPr>
          <p:nvPr/>
        </p:nvSpPr>
        <p:spPr bwMode="auto">
          <a:xfrm flipV="1">
            <a:off x="7607300" y="23653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196" name="Line 36"/>
          <p:cNvSpPr>
            <a:spLocks noChangeShapeType="1"/>
          </p:cNvSpPr>
          <p:nvPr/>
        </p:nvSpPr>
        <p:spPr bwMode="auto">
          <a:xfrm>
            <a:off x="3736975" y="4643438"/>
            <a:ext cx="0" cy="53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197" name="Line 37"/>
          <p:cNvSpPr>
            <a:spLocks noChangeShapeType="1"/>
          </p:cNvSpPr>
          <p:nvPr/>
        </p:nvSpPr>
        <p:spPr bwMode="auto">
          <a:xfrm>
            <a:off x="3889375" y="4643438"/>
            <a:ext cx="0" cy="53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198" name="Line 38"/>
          <p:cNvSpPr>
            <a:spLocks noChangeShapeType="1"/>
          </p:cNvSpPr>
          <p:nvPr/>
        </p:nvSpPr>
        <p:spPr bwMode="auto">
          <a:xfrm>
            <a:off x="4041775" y="4643438"/>
            <a:ext cx="0" cy="53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199" name="Line 39"/>
          <p:cNvSpPr>
            <a:spLocks noChangeShapeType="1"/>
          </p:cNvSpPr>
          <p:nvPr/>
        </p:nvSpPr>
        <p:spPr bwMode="auto">
          <a:xfrm>
            <a:off x="4194175" y="4643438"/>
            <a:ext cx="0" cy="53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200" name="Line 40"/>
          <p:cNvSpPr>
            <a:spLocks noChangeShapeType="1"/>
          </p:cNvSpPr>
          <p:nvPr/>
        </p:nvSpPr>
        <p:spPr bwMode="auto">
          <a:xfrm>
            <a:off x="5710238" y="4643438"/>
            <a:ext cx="0" cy="53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201" name="Line 41"/>
          <p:cNvSpPr>
            <a:spLocks noChangeShapeType="1"/>
          </p:cNvSpPr>
          <p:nvPr/>
        </p:nvSpPr>
        <p:spPr bwMode="auto">
          <a:xfrm>
            <a:off x="5862638" y="4643438"/>
            <a:ext cx="0" cy="53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202" name="Line 42"/>
          <p:cNvSpPr>
            <a:spLocks noChangeShapeType="1"/>
          </p:cNvSpPr>
          <p:nvPr/>
        </p:nvSpPr>
        <p:spPr bwMode="auto">
          <a:xfrm>
            <a:off x="6015038" y="4643438"/>
            <a:ext cx="0" cy="53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203" name="Line 43"/>
          <p:cNvSpPr>
            <a:spLocks noChangeShapeType="1"/>
          </p:cNvSpPr>
          <p:nvPr/>
        </p:nvSpPr>
        <p:spPr bwMode="auto">
          <a:xfrm>
            <a:off x="6167438" y="4643438"/>
            <a:ext cx="0" cy="53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204" name="Rectangle 44"/>
          <p:cNvSpPr>
            <a:spLocks noChangeArrowheads="1"/>
          </p:cNvSpPr>
          <p:nvPr/>
        </p:nvSpPr>
        <p:spPr bwMode="auto">
          <a:xfrm>
            <a:off x="3586163" y="4795838"/>
            <a:ext cx="2732087" cy="227012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Row Buffer</a:t>
            </a:r>
          </a:p>
        </p:txBody>
      </p:sp>
      <p:sp>
        <p:nvSpPr>
          <p:cNvPr id="348205" name="Line 45"/>
          <p:cNvSpPr>
            <a:spLocks noChangeShapeType="1"/>
          </p:cNvSpPr>
          <p:nvPr/>
        </p:nvSpPr>
        <p:spPr bwMode="auto">
          <a:xfrm>
            <a:off x="2446338" y="31257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206" name="Line 46"/>
          <p:cNvSpPr>
            <a:spLocks noChangeShapeType="1"/>
          </p:cNvSpPr>
          <p:nvPr/>
        </p:nvSpPr>
        <p:spPr bwMode="auto">
          <a:xfrm>
            <a:off x="3205163" y="524986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207" name="Text Box 47"/>
          <p:cNvSpPr txBox="1">
            <a:spLocks noChangeArrowheads="1"/>
          </p:cNvSpPr>
          <p:nvPr/>
        </p:nvSpPr>
        <p:spPr bwMode="auto">
          <a:xfrm>
            <a:off x="1593850" y="2822575"/>
            <a:ext cx="83067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Row</a:t>
            </a:r>
          </a:p>
          <a:p>
            <a:pPr algn="ctr"/>
            <a:r>
              <a:rPr lang="en-US" sz="1600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348208" name="Text Box 48"/>
          <p:cNvSpPr txBox="1">
            <a:spLocks noChangeArrowheads="1"/>
          </p:cNvSpPr>
          <p:nvPr/>
        </p:nvSpPr>
        <p:spPr bwMode="auto">
          <a:xfrm>
            <a:off x="2276475" y="4946650"/>
            <a:ext cx="830676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Column</a:t>
            </a:r>
          </a:p>
          <a:p>
            <a:pPr algn="ctr"/>
            <a:r>
              <a:rPr lang="en-US" sz="1600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348209" name="Line 49"/>
          <p:cNvSpPr>
            <a:spLocks noChangeShapeType="1"/>
          </p:cNvSpPr>
          <p:nvPr/>
        </p:nvSpPr>
        <p:spPr bwMode="auto">
          <a:xfrm flipV="1">
            <a:off x="4648200" y="5402263"/>
            <a:ext cx="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210" name="Line 50"/>
          <p:cNvSpPr>
            <a:spLocks noChangeShapeType="1"/>
          </p:cNvSpPr>
          <p:nvPr/>
        </p:nvSpPr>
        <p:spPr bwMode="auto">
          <a:xfrm>
            <a:off x="5103813" y="5402263"/>
            <a:ext cx="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48211" name="Text Box 51"/>
          <p:cNvSpPr txBox="1">
            <a:spLocks noChangeArrowheads="1"/>
          </p:cNvSpPr>
          <p:nvPr/>
        </p:nvSpPr>
        <p:spPr bwMode="auto">
          <a:xfrm>
            <a:off x="5103813" y="5478463"/>
            <a:ext cx="91723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Data Bus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486400" y="1066800"/>
            <a:ext cx="461665" cy="96436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Bit lines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477000" y="3810000"/>
            <a:ext cx="133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Word lines 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DRAM Chip Organization (2)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Differences with SRAM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reads are </a:t>
            </a:r>
            <a:r>
              <a:rPr lang="en-US" i="1" dirty="0"/>
              <a:t>destructive</a:t>
            </a:r>
            <a:r>
              <a:rPr lang="en-US" dirty="0"/>
              <a:t>: contents are erased after reading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Row buffer/DRAM Page</a:t>
            </a:r>
            <a:endParaRPr lang="en-US" dirty="0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ead </a:t>
            </a:r>
            <a:r>
              <a:rPr lang="en-US" dirty="0"/>
              <a:t>lots of bits all at once, and then parcel them out based on different column </a:t>
            </a:r>
            <a:r>
              <a:rPr lang="en-US" dirty="0" smtClean="0"/>
              <a:t>addresses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Read from the same row buffer from different locations order 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DRAM Read Operation</a:t>
            </a:r>
          </a:p>
        </p:txBody>
      </p:sp>
      <p:sp>
        <p:nvSpPr>
          <p:cNvPr id="367620" name="Line 4"/>
          <p:cNvSpPr>
            <a:spLocks noChangeShapeType="1"/>
          </p:cNvSpPr>
          <p:nvPr/>
        </p:nvSpPr>
        <p:spPr bwMode="auto">
          <a:xfrm>
            <a:off x="3433763" y="2216150"/>
            <a:ext cx="295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21" name="Line 5"/>
          <p:cNvSpPr>
            <a:spLocks noChangeShapeType="1"/>
          </p:cNvSpPr>
          <p:nvPr/>
        </p:nvSpPr>
        <p:spPr bwMode="auto">
          <a:xfrm>
            <a:off x="3433763" y="2368550"/>
            <a:ext cx="295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22" name="Line 6"/>
          <p:cNvSpPr>
            <a:spLocks noChangeShapeType="1"/>
          </p:cNvSpPr>
          <p:nvPr/>
        </p:nvSpPr>
        <p:spPr bwMode="auto">
          <a:xfrm>
            <a:off x="3433763" y="2520950"/>
            <a:ext cx="295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23" name="Line 7"/>
          <p:cNvSpPr>
            <a:spLocks noChangeShapeType="1"/>
          </p:cNvSpPr>
          <p:nvPr/>
        </p:nvSpPr>
        <p:spPr bwMode="auto">
          <a:xfrm>
            <a:off x="3433763" y="2673350"/>
            <a:ext cx="295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24" name="Line 8"/>
          <p:cNvSpPr>
            <a:spLocks noChangeShapeType="1"/>
          </p:cNvSpPr>
          <p:nvPr/>
        </p:nvSpPr>
        <p:spPr bwMode="auto">
          <a:xfrm>
            <a:off x="3433763" y="3505200"/>
            <a:ext cx="295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25" name="Line 9"/>
          <p:cNvSpPr>
            <a:spLocks noChangeShapeType="1"/>
          </p:cNvSpPr>
          <p:nvPr/>
        </p:nvSpPr>
        <p:spPr bwMode="auto">
          <a:xfrm>
            <a:off x="3433763" y="3657600"/>
            <a:ext cx="295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26" name="Line 10"/>
          <p:cNvSpPr>
            <a:spLocks noChangeShapeType="1"/>
          </p:cNvSpPr>
          <p:nvPr/>
        </p:nvSpPr>
        <p:spPr bwMode="auto">
          <a:xfrm>
            <a:off x="3433763" y="3810000"/>
            <a:ext cx="295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27" name="Line 11"/>
          <p:cNvSpPr>
            <a:spLocks noChangeShapeType="1"/>
          </p:cNvSpPr>
          <p:nvPr/>
        </p:nvSpPr>
        <p:spPr bwMode="auto">
          <a:xfrm>
            <a:off x="3433763" y="3962400"/>
            <a:ext cx="295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28" name="Rectangle 12"/>
          <p:cNvSpPr>
            <a:spLocks noChangeArrowheads="1"/>
          </p:cNvSpPr>
          <p:nvPr/>
        </p:nvSpPr>
        <p:spPr bwMode="auto">
          <a:xfrm>
            <a:off x="2751138" y="1987550"/>
            <a:ext cx="682625" cy="2276475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eaVert" wrap="none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Row Decoder</a:t>
            </a:r>
          </a:p>
        </p:txBody>
      </p:sp>
      <p:sp>
        <p:nvSpPr>
          <p:cNvPr id="367629" name="Rectangle 13"/>
          <p:cNvSpPr>
            <a:spLocks noChangeArrowheads="1"/>
          </p:cNvSpPr>
          <p:nvPr/>
        </p:nvSpPr>
        <p:spPr bwMode="auto">
          <a:xfrm>
            <a:off x="3586163" y="4416425"/>
            <a:ext cx="2732087" cy="2286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Sense Amps</a:t>
            </a:r>
          </a:p>
        </p:txBody>
      </p:sp>
      <p:sp>
        <p:nvSpPr>
          <p:cNvPr id="367630" name="Rectangle 14"/>
          <p:cNvSpPr>
            <a:spLocks noChangeArrowheads="1"/>
          </p:cNvSpPr>
          <p:nvPr/>
        </p:nvSpPr>
        <p:spPr bwMode="auto">
          <a:xfrm>
            <a:off x="3586163" y="5176838"/>
            <a:ext cx="2732087" cy="227012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Column Decoder</a:t>
            </a:r>
          </a:p>
        </p:txBody>
      </p:sp>
      <p:sp>
        <p:nvSpPr>
          <p:cNvPr id="367631" name="Line 15"/>
          <p:cNvSpPr>
            <a:spLocks noChangeShapeType="1"/>
          </p:cNvSpPr>
          <p:nvPr/>
        </p:nvSpPr>
        <p:spPr bwMode="auto">
          <a:xfrm flipV="1">
            <a:off x="3736975" y="1911350"/>
            <a:ext cx="0" cy="2503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32" name="Line 16"/>
          <p:cNvSpPr>
            <a:spLocks noChangeShapeType="1"/>
          </p:cNvSpPr>
          <p:nvPr/>
        </p:nvSpPr>
        <p:spPr bwMode="auto">
          <a:xfrm flipV="1">
            <a:off x="3889375" y="1911350"/>
            <a:ext cx="0" cy="2503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33" name="Line 17"/>
          <p:cNvSpPr>
            <a:spLocks noChangeShapeType="1"/>
          </p:cNvSpPr>
          <p:nvPr/>
        </p:nvSpPr>
        <p:spPr bwMode="auto">
          <a:xfrm flipV="1">
            <a:off x="4041775" y="1911350"/>
            <a:ext cx="0" cy="2503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34" name="Line 18"/>
          <p:cNvSpPr>
            <a:spLocks noChangeShapeType="1"/>
          </p:cNvSpPr>
          <p:nvPr/>
        </p:nvSpPr>
        <p:spPr bwMode="auto">
          <a:xfrm flipV="1">
            <a:off x="4194175" y="1911350"/>
            <a:ext cx="0" cy="2503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35" name="Line 19"/>
          <p:cNvSpPr>
            <a:spLocks noChangeShapeType="1"/>
          </p:cNvSpPr>
          <p:nvPr/>
        </p:nvSpPr>
        <p:spPr bwMode="auto">
          <a:xfrm flipV="1">
            <a:off x="6165850" y="1911350"/>
            <a:ext cx="0" cy="2503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36" name="Line 20"/>
          <p:cNvSpPr>
            <a:spLocks noChangeShapeType="1"/>
          </p:cNvSpPr>
          <p:nvPr/>
        </p:nvSpPr>
        <p:spPr bwMode="auto">
          <a:xfrm flipV="1">
            <a:off x="6013450" y="1911350"/>
            <a:ext cx="0" cy="2503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37" name="Line 21"/>
          <p:cNvSpPr>
            <a:spLocks noChangeShapeType="1"/>
          </p:cNvSpPr>
          <p:nvPr/>
        </p:nvSpPr>
        <p:spPr bwMode="auto">
          <a:xfrm flipV="1">
            <a:off x="5862638" y="1911350"/>
            <a:ext cx="0" cy="2503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38" name="Line 22"/>
          <p:cNvSpPr>
            <a:spLocks noChangeShapeType="1"/>
          </p:cNvSpPr>
          <p:nvPr/>
        </p:nvSpPr>
        <p:spPr bwMode="auto">
          <a:xfrm flipV="1">
            <a:off x="5710238" y="1911350"/>
            <a:ext cx="0" cy="2503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39" name="Text Box 23"/>
          <p:cNvSpPr txBox="1">
            <a:spLocks noChangeArrowheads="1"/>
          </p:cNvSpPr>
          <p:nvPr/>
        </p:nvSpPr>
        <p:spPr bwMode="auto">
          <a:xfrm>
            <a:off x="4408488" y="2822575"/>
            <a:ext cx="96853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Memory</a:t>
            </a:r>
          </a:p>
          <a:p>
            <a:pPr algn="ctr"/>
            <a:r>
              <a:rPr lang="en-US" sz="1600">
                <a:solidFill>
                  <a:srgbClr val="000000"/>
                </a:solidFill>
              </a:rPr>
              <a:t>Cell Array</a:t>
            </a:r>
          </a:p>
        </p:txBody>
      </p:sp>
      <p:sp>
        <p:nvSpPr>
          <p:cNvPr id="367640" name="Line 24"/>
          <p:cNvSpPr>
            <a:spLocks noChangeShapeType="1"/>
          </p:cNvSpPr>
          <p:nvPr/>
        </p:nvSpPr>
        <p:spPr bwMode="auto">
          <a:xfrm>
            <a:off x="3736975" y="4643438"/>
            <a:ext cx="0" cy="53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41" name="Line 25"/>
          <p:cNvSpPr>
            <a:spLocks noChangeShapeType="1"/>
          </p:cNvSpPr>
          <p:nvPr/>
        </p:nvSpPr>
        <p:spPr bwMode="auto">
          <a:xfrm>
            <a:off x="3889375" y="4643438"/>
            <a:ext cx="0" cy="53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42" name="Line 26"/>
          <p:cNvSpPr>
            <a:spLocks noChangeShapeType="1"/>
          </p:cNvSpPr>
          <p:nvPr/>
        </p:nvSpPr>
        <p:spPr bwMode="auto">
          <a:xfrm>
            <a:off x="4041775" y="4643438"/>
            <a:ext cx="0" cy="53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43" name="Line 27"/>
          <p:cNvSpPr>
            <a:spLocks noChangeShapeType="1"/>
          </p:cNvSpPr>
          <p:nvPr/>
        </p:nvSpPr>
        <p:spPr bwMode="auto">
          <a:xfrm>
            <a:off x="4194175" y="4643438"/>
            <a:ext cx="0" cy="53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44" name="Line 28"/>
          <p:cNvSpPr>
            <a:spLocks noChangeShapeType="1"/>
          </p:cNvSpPr>
          <p:nvPr/>
        </p:nvSpPr>
        <p:spPr bwMode="auto">
          <a:xfrm>
            <a:off x="5710238" y="4643438"/>
            <a:ext cx="0" cy="53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45" name="Line 29"/>
          <p:cNvSpPr>
            <a:spLocks noChangeShapeType="1"/>
          </p:cNvSpPr>
          <p:nvPr/>
        </p:nvSpPr>
        <p:spPr bwMode="auto">
          <a:xfrm>
            <a:off x="5862638" y="4643438"/>
            <a:ext cx="0" cy="53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46" name="Line 30"/>
          <p:cNvSpPr>
            <a:spLocks noChangeShapeType="1"/>
          </p:cNvSpPr>
          <p:nvPr/>
        </p:nvSpPr>
        <p:spPr bwMode="auto">
          <a:xfrm>
            <a:off x="6015038" y="4643438"/>
            <a:ext cx="0" cy="53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47" name="Line 31"/>
          <p:cNvSpPr>
            <a:spLocks noChangeShapeType="1"/>
          </p:cNvSpPr>
          <p:nvPr/>
        </p:nvSpPr>
        <p:spPr bwMode="auto">
          <a:xfrm>
            <a:off x="6167438" y="4643438"/>
            <a:ext cx="0" cy="53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48" name="Rectangle 32"/>
          <p:cNvSpPr>
            <a:spLocks noChangeArrowheads="1"/>
          </p:cNvSpPr>
          <p:nvPr/>
        </p:nvSpPr>
        <p:spPr bwMode="auto">
          <a:xfrm>
            <a:off x="3586163" y="4795838"/>
            <a:ext cx="2732087" cy="227012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Row Buffer</a:t>
            </a:r>
          </a:p>
        </p:txBody>
      </p:sp>
      <p:sp>
        <p:nvSpPr>
          <p:cNvPr id="367650" name="Line 34"/>
          <p:cNvSpPr>
            <a:spLocks noChangeShapeType="1"/>
          </p:cNvSpPr>
          <p:nvPr/>
        </p:nvSpPr>
        <p:spPr bwMode="auto">
          <a:xfrm>
            <a:off x="3205163" y="524986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1674813" y="2949579"/>
            <a:ext cx="1076325" cy="338138"/>
            <a:chOff x="1055" y="1858"/>
            <a:chExt cx="678" cy="213"/>
          </a:xfrm>
        </p:grpSpPr>
        <p:sp>
          <p:nvSpPr>
            <p:cNvPr id="367649" name="Line 33"/>
            <p:cNvSpPr>
              <a:spLocks noChangeShapeType="1"/>
            </p:cNvSpPr>
            <p:nvPr/>
          </p:nvSpPr>
          <p:spPr bwMode="auto">
            <a:xfrm>
              <a:off x="1541" y="196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7651" name="Text Box 35"/>
            <p:cNvSpPr txBox="1">
              <a:spLocks noChangeArrowheads="1"/>
            </p:cNvSpPr>
            <p:nvPr/>
          </p:nvSpPr>
          <p:spPr bwMode="auto">
            <a:xfrm>
              <a:off x="1055" y="1858"/>
              <a:ext cx="394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solidFill>
                    <a:srgbClr val="000000"/>
                  </a:solidFill>
                </a:rPr>
                <a:t>0x1FE</a:t>
              </a:r>
            </a:p>
          </p:txBody>
        </p:sp>
      </p:grpSp>
      <p:sp>
        <p:nvSpPr>
          <p:cNvPr id="367652" name="Text Box 36"/>
          <p:cNvSpPr txBox="1">
            <a:spLocks noChangeArrowheads="1"/>
          </p:cNvSpPr>
          <p:nvPr/>
        </p:nvSpPr>
        <p:spPr bwMode="auto">
          <a:xfrm>
            <a:off x="2414588" y="5089525"/>
            <a:ext cx="66877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0x000</a:t>
            </a:r>
          </a:p>
        </p:txBody>
      </p:sp>
      <p:sp>
        <p:nvSpPr>
          <p:cNvPr id="367653" name="Line 37"/>
          <p:cNvSpPr>
            <a:spLocks noChangeShapeType="1"/>
          </p:cNvSpPr>
          <p:nvPr/>
        </p:nvSpPr>
        <p:spPr bwMode="auto">
          <a:xfrm flipV="1">
            <a:off x="4648200" y="5402263"/>
            <a:ext cx="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54" name="Line 38"/>
          <p:cNvSpPr>
            <a:spLocks noChangeShapeType="1"/>
          </p:cNvSpPr>
          <p:nvPr/>
        </p:nvSpPr>
        <p:spPr bwMode="auto">
          <a:xfrm>
            <a:off x="5103813" y="5402263"/>
            <a:ext cx="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55" name="Text Box 39"/>
          <p:cNvSpPr txBox="1">
            <a:spLocks noChangeArrowheads="1"/>
          </p:cNvSpPr>
          <p:nvPr/>
        </p:nvSpPr>
        <p:spPr bwMode="auto">
          <a:xfrm>
            <a:off x="5103813" y="5478463"/>
            <a:ext cx="91723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Data Bus</a:t>
            </a:r>
          </a:p>
        </p:txBody>
      </p:sp>
      <p:sp>
        <p:nvSpPr>
          <p:cNvPr id="367662" name="Line 46"/>
          <p:cNvSpPr>
            <a:spLocks noChangeShapeType="1"/>
          </p:cNvSpPr>
          <p:nvPr/>
        </p:nvSpPr>
        <p:spPr bwMode="auto">
          <a:xfrm>
            <a:off x="3433763" y="3810000"/>
            <a:ext cx="29591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3736975" y="3811588"/>
            <a:ext cx="2428875" cy="611187"/>
            <a:chOff x="2354" y="2401"/>
            <a:chExt cx="1530" cy="385"/>
          </a:xfrm>
        </p:grpSpPr>
        <p:sp>
          <p:nvSpPr>
            <p:cNvPr id="367663" name="Line 47"/>
            <p:cNvSpPr>
              <a:spLocks noChangeShapeType="1"/>
            </p:cNvSpPr>
            <p:nvPr/>
          </p:nvSpPr>
          <p:spPr bwMode="auto">
            <a:xfrm>
              <a:off x="2354" y="2405"/>
              <a:ext cx="0" cy="381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7664" name="Line 48"/>
            <p:cNvSpPr>
              <a:spLocks noChangeShapeType="1"/>
            </p:cNvSpPr>
            <p:nvPr/>
          </p:nvSpPr>
          <p:spPr bwMode="auto">
            <a:xfrm>
              <a:off x="2450" y="2405"/>
              <a:ext cx="0" cy="381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7665" name="Line 49"/>
            <p:cNvSpPr>
              <a:spLocks noChangeShapeType="1"/>
            </p:cNvSpPr>
            <p:nvPr/>
          </p:nvSpPr>
          <p:spPr bwMode="auto">
            <a:xfrm>
              <a:off x="2546" y="2401"/>
              <a:ext cx="0" cy="381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7666" name="Line 50"/>
            <p:cNvSpPr>
              <a:spLocks noChangeShapeType="1"/>
            </p:cNvSpPr>
            <p:nvPr/>
          </p:nvSpPr>
          <p:spPr bwMode="auto">
            <a:xfrm>
              <a:off x="2642" y="2405"/>
              <a:ext cx="0" cy="381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7667" name="Line 51"/>
            <p:cNvSpPr>
              <a:spLocks noChangeShapeType="1"/>
            </p:cNvSpPr>
            <p:nvPr/>
          </p:nvSpPr>
          <p:spPr bwMode="auto">
            <a:xfrm>
              <a:off x="3597" y="2401"/>
              <a:ext cx="0" cy="381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7668" name="Line 52"/>
            <p:cNvSpPr>
              <a:spLocks noChangeShapeType="1"/>
            </p:cNvSpPr>
            <p:nvPr/>
          </p:nvSpPr>
          <p:spPr bwMode="auto">
            <a:xfrm>
              <a:off x="3693" y="2405"/>
              <a:ext cx="0" cy="381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7669" name="Line 53"/>
            <p:cNvSpPr>
              <a:spLocks noChangeShapeType="1"/>
            </p:cNvSpPr>
            <p:nvPr/>
          </p:nvSpPr>
          <p:spPr bwMode="auto">
            <a:xfrm>
              <a:off x="3784" y="2405"/>
              <a:ext cx="0" cy="381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7670" name="Line 54"/>
            <p:cNvSpPr>
              <a:spLocks noChangeShapeType="1"/>
            </p:cNvSpPr>
            <p:nvPr/>
          </p:nvSpPr>
          <p:spPr bwMode="auto">
            <a:xfrm>
              <a:off x="3884" y="2405"/>
              <a:ext cx="0" cy="381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3736975" y="4643438"/>
            <a:ext cx="2428875" cy="157162"/>
            <a:chOff x="2354" y="2401"/>
            <a:chExt cx="1530" cy="385"/>
          </a:xfrm>
        </p:grpSpPr>
        <p:sp>
          <p:nvSpPr>
            <p:cNvPr id="367673" name="Line 57"/>
            <p:cNvSpPr>
              <a:spLocks noChangeShapeType="1"/>
            </p:cNvSpPr>
            <p:nvPr/>
          </p:nvSpPr>
          <p:spPr bwMode="auto">
            <a:xfrm>
              <a:off x="2354" y="2405"/>
              <a:ext cx="0" cy="3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7674" name="Line 58"/>
            <p:cNvSpPr>
              <a:spLocks noChangeShapeType="1"/>
            </p:cNvSpPr>
            <p:nvPr/>
          </p:nvSpPr>
          <p:spPr bwMode="auto">
            <a:xfrm>
              <a:off x="2450" y="2405"/>
              <a:ext cx="0" cy="3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7675" name="Line 59"/>
            <p:cNvSpPr>
              <a:spLocks noChangeShapeType="1"/>
            </p:cNvSpPr>
            <p:nvPr/>
          </p:nvSpPr>
          <p:spPr bwMode="auto">
            <a:xfrm>
              <a:off x="2546" y="2401"/>
              <a:ext cx="0" cy="3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7676" name="Line 60"/>
            <p:cNvSpPr>
              <a:spLocks noChangeShapeType="1"/>
            </p:cNvSpPr>
            <p:nvPr/>
          </p:nvSpPr>
          <p:spPr bwMode="auto">
            <a:xfrm>
              <a:off x="2642" y="2405"/>
              <a:ext cx="0" cy="3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7677" name="Line 61"/>
            <p:cNvSpPr>
              <a:spLocks noChangeShapeType="1"/>
            </p:cNvSpPr>
            <p:nvPr/>
          </p:nvSpPr>
          <p:spPr bwMode="auto">
            <a:xfrm>
              <a:off x="3597" y="2401"/>
              <a:ext cx="0" cy="3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7678" name="Line 62"/>
            <p:cNvSpPr>
              <a:spLocks noChangeShapeType="1"/>
            </p:cNvSpPr>
            <p:nvPr/>
          </p:nvSpPr>
          <p:spPr bwMode="auto">
            <a:xfrm>
              <a:off x="3693" y="2405"/>
              <a:ext cx="0" cy="3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7679" name="Line 63"/>
            <p:cNvSpPr>
              <a:spLocks noChangeShapeType="1"/>
            </p:cNvSpPr>
            <p:nvPr/>
          </p:nvSpPr>
          <p:spPr bwMode="auto">
            <a:xfrm>
              <a:off x="3784" y="2405"/>
              <a:ext cx="0" cy="3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7680" name="Line 64"/>
            <p:cNvSpPr>
              <a:spLocks noChangeShapeType="1"/>
            </p:cNvSpPr>
            <p:nvPr/>
          </p:nvSpPr>
          <p:spPr bwMode="auto">
            <a:xfrm>
              <a:off x="3884" y="2405"/>
              <a:ext cx="0" cy="3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67681" name="Line 65"/>
          <p:cNvSpPr>
            <a:spLocks noChangeShapeType="1"/>
          </p:cNvSpPr>
          <p:nvPr/>
        </p:nvSpPr>
        <p:spPr bwMode="auto">
          <a:xfrm>
            <a:off x="3736975" y="5022850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82" name="Text Box 66"/>
          <p:cNvSpPr txBox="1">
            <a:spLocks noChangeArrowheads="1"/>
          </p:cNvSpPr>
          <p:nvPr/>
        </p:nvSpPr>
        <p:spPr bwMode="auto">
          <a:xfrm>
            <a:off x="2414588" y="5081588"/>
            <a:ext cx="64152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0x001</a:t>
            </a:r>
          </a:p>
        </p:txBody>
      </p:sp>
      <p:sp>
        <p:nvSpPr>
          <p:cNvPr id="367683" name="Line 67"/>
          <p:cNvSpPr>
            <a:spLocks noChangeShapeType="1"/>
          </p:cNvSpPr>
          <p:nvPr/>
        </p:nvSpPr>
        <p:spPr bwMode="auto">
          <a:xfrm>
            <a:off x="3889375" y="5024438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84" name="Text Box 68"/>
          <p:cNvSpPr txBox="1">
            <a:spLocks noChangeArrowheads="1"/>
          </p:cNvSpPr>
          <p:nvPr/>
        </p:nvSpPr>
        <p:spPr bwMode="auto">
          <a:xfrm>
            <a:off x="2414588" y="5089525"/>
            <a:ext cx="65755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0x002</a:t>
            </a:r>
          </a:p>
        </p:txBody>
      </p:sp>
      <p:sp>
        <p:nvSpPr>
          <p:cNvPr id="367685" name="Line 69"/>
          <p:cNvSpPr>
            <a:spLocks noChangeShapeType="1"/>
          </p:cNvSpPr>
          <p:nvPr/>
        </p:nvSpPr>
        <p:spPr bwMode="auto">
          <a:xfrm>
            <a:off x="4041775" y="5026025"/>
            <a:ext cx="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7686" name="AutoShape 70"/>
          <p:cNvSpPr>
            <a:spLocks noChangeArrowheads="1"/>
          </p:cNvSpPr>
          <p:nvPr/>
        </p:nvSpPr>
        <p:spPr bwMode="auto">
          <a:xfrm>
            <a:off x="741363" y="5629275"/>
            <a:ext cx="1508125" cy="936625"/>
          </a:xfrm>
          <a:prstGeom prst="wedgeRoundRectCallout">
            <a:avLst>
              <a:gd name="adj1" fmla="val 73157"/>
              <a:gd name="adj2" fmla="val -77625"/>
              <a:gd name="adj3" fmla="val 16667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algn="ctr"/>
            <a:r>
              <a:rPr lang="en-US">
                <a:solidFill>
                  <a:srgbClr val="FFFFFF"/>
                </a:solidFill>
              </a:rPr>
              <a:t>Accesses need not be sequential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6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52" grpId="0"/>
      <p:bldP spid="367652" grpId="1"/>
      <p:bldP spid="367662" grpId="0" animBg="1"/>
      <p:bldP spid="367681" grpId="0" animBg="1"/>
      <p:bldP spid="367681" grpId="1" animBg="1"/>
      <p:bldP spid="367682" grpId="0"/>
      <p:bldP spid="367682" grpId="1"/>
      <p:bldP spid="367683" grpId="0" animBg="1"/>
      <p:bldP spid="367683" grpId="1" animBg="1"/>
      <p:bldP spid="367684" grpId="0"/>
      <p:bldP spid="367685" grpId="0" animBg="1"/>
      <p:bldP spid="36768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87513" y="5218121"/>
            <a:ext cx="6107112" cy="338138"/>
            <a:chOff x="1063" y="3287"/>
            <a:chExt cx="3847" cy="213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51235" name="Rectangle 3"/>
            <p:cNvSpPr>
              <a:spLocks noChangeArrowheads="1"/>
            </p:cNvSpPr>
            <p:nvPr/>
          </p:nvSpPr>
          <p:spPr bwMode="auto">
            <a:xfrm>
              <a:off x="1063" y="3307"/>
              <a:ext cx="3156" cy="192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236" name="Text Box 4"/>
            <p:cNvSpPr txBox="1">
              <a:spLocks noChangeArrowheads="1"/>
            </p:cNvSpPr>
            <p:nvPr/>
          </p:nvSpPr>
          <p:spPr bwMode="auto">
            <a:xfrm>
              <a:off x="4219" y="3287"/>
              <a:ext cx="691" cy="2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</a:rPr>
                <a:t>Row Buffer</a:t>
              </a:r>
            </a:p>
          </p:txBody>
        </p:sp>
      </p:grpSp>
      <p:sp>
        <p:nvSpPr>
          <p:cNvPr id="3512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</a:t>
            </a:r>
            <a:r>
              <a:rPr lang="en-US" dirty="0" err="1" smtClean="0"/>
              <a:t>Writeback</a:t>
            </a:r>
            <a:r>
              <a:rPr lang="en-US" dirty="0" smtClean="0"/>
              <a:t>  of DRAM Page</a:t>
            </a:r>
            <a:endParaRPr lang="en-US" dirty="0"/>
          </a:p>
        </p:txBody>
      </p:sp>
      <p:sp>
        <p:nvSpPr>
          <p:cNvPr id="35123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8463" y="1303338"/>
            <a:ext cx="8347075" cy="2406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So after a read, the contents of the DRAM cell are gone</a:t>
            </a:r>
          </a:p>
          <a:p>
            <a:pPr>
              <a:lnSpc>
                <a:spcPct val="90000"/>
              </a:lnSpc>
            </a:pPr>
            <a:r>
              <a:rPr lang="en-US"/>
              <a:t>The values are stored in the row buffer</a:t>
            </a:r>
          </a:p>
          <a:p>
            <a:pPr>
              <a:lnSpc>
                <a:spcPct val="90000"/>
              </a:lnSpc>
            </a:pPr>
            <a:r>
              <a:rPr lang="en-US"/>
              <a:t>Write them back into the cells for the next read in the future</a:t>
            </a:r>
          </a:p>
        </p:txBody>
      </p:sp>
      <p:sp>
        <p:nvSpPr>
          <p:cNvPr id="351239" name="Rectangle 7"/>
          <p:cNvSpPr>
            <a:spLocks noChangeArrowheads="1"/>
          </p:cNvSpPr>
          <p:nvPr/>
        </p:nvSpPr>
        <p:spPr bwMode="auto">
          <a:xfrm>
            <a:off x="1839913" y="4035425"/>
            <a:ext cx="152400" cy="152400"/>
          </a:xfrm>
          <a:prstGeom prst="rect">
            <a:avLst/>
          </a:prstGeom>
          <a:solidFill>
            <a:srgbClr val="0000FF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40" name="Rectangle 8"/>
          <p:cNvSpPr>
            <a:spLocks noChangeArrowheads="1"/>
          </p:cNvSpPr>
          <p:nvPr/>
        </p:nvSpPr>
        <p:spPr bwMode="auto">
          <a:xfrm>
            <a:off x="2143125" y="4035425"/>
            <a:ext cx="152400" cy="152400"/>
          </a:xfrm>
          <a:prstGeom prst="rect">
            <a:avLst/>
          </a:prstGeom>
          <a:solidFill>
            <a:srgbClr val="0000FF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41" name="Rectangle 9"/>
          <p:cNvSpPr>
            <a:spLocks noChangeArrowheads="1"/>
          </p:cNvSpPr>
          <p:nvPr/>
        </p:nvSpPr>
        <p:spPr bwMode="auto">
          <a:xfrm>
            <a:off x="2446338" y="4035425"/>
            <a:ext cx="152400" cy="152400"/>
          </a:xfrm>
          <a:prstGeom prst="rect">
            <a:avLst/>
          </a:prstGeom>
          <a:solidFill>
            <a:srgbClr val="0000FF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42" name="Rectangle 10"/>
          <p:cNvSpPr>
            <a:spLocks noChangeArrowheads="1"/>
          </p:cNvSpPr>
          <p:nvPr/>
        </p:nvSpPr>
        <p:spPr bwMode="auto">
          <a:xfrm>
            <a:off x="2749550" y="4035425"/>
            <a:ext cx="152400" cy="152400"/>
          </a:xfrm>
          <a:prstGeom prst="rect">
            <a:avLst/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43" name="Rectangle 11"/>
          <p:cNvSpPr>
            <a:spLocks noChangeArrowheads="1"/>
          </p:cNvSpPr>
          <p:nvPr/>
        </p:nvSpPr>
        <p:spPr bwMode="auto">
          <a:xfrm>
            <a:off x="3052763" y="4035425"/>
            <a:ext cx="152400" cy="152400"/>
          </a:xfrm>
          <a:prstGeom prst="rect">
            <a:avLst/>
          </a:prstGeom>
          <a:solidFill>
            <a:srgbClr val="0000FF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44" name="Rectangle 12"/>
          <p:cNvSpPr>
            <a:spLocks noChangeArrowheads="1"/>
          </p:cNvSpPr>
          <p:nvPr/>
        </p:nvSpPr>
        <p:spPr bwMode="auto">
          <a:xfrm>
            <a:off x="3357563" y="4035425"/>
            <a:ext cx="152400" cy="152400"/>
          </a:xfrm>
          <a:prstGeom prst="rect">
            <a:avLst/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45" name="Rectangle 13"/>
          <p:cNvSpPr>
            <a:spLocks noChangeArrowheads="1"/>
          </p:cNvSpPr>
          <p:nvPr/>
        </p:nvSpPr>
        <p:spPr bwMode="auto">
          <a:xfrm>
            <a:off x="3660775" y="4035425"/>
            <a:ext cx="152400" cy="152400"/>
          </a:xfrm>
          <a:prstGeom prst="rect">
            <a:avLst/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46" name="Rectangle 14"/>
          <p:cNvSpPr>
            <a:spLocks noChangeArrowheads="1"/>
          </p:cNvSpPr>
          <p:nvPr/>
        </p:nvSpPr>
        <p:spPr bwMode="auto">
          <a:xfrm>
            <a:off x="3963988" y="4035425"/>
            <a:ext cx="152400" cy="152400"/>
          </a:xfrm>
          <a:prstGeom prst="rect">
            <a:avLst/>
          </a:prstGeom>
          <a:solidFill>
            <a:srgbClr val="0000FF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47" name="Rectangle 15"/>
          <p:cNvSpPr>
            <a:spLocks noChangeArrowheads="1"/>
          </p:cNvSpPr>
          <p:nvPr/>
        </p:nvSpPr>
        <p:spPr bwMode="auto">
          <a:xfrm>
            <a:off x="4268788" y="4035425"/>
            <a:ext cx="152400" cy="152400"/>
          </a:xfrm>
          <a:prstGeom prst="rect">
            <a:avLst/>
          </a:prstGeom>
          <a:solidFill>
            <a:srgbClr val="0000FF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48" name="Rectangle 16"/>
          <p:cNvSpPr>
            <a:spLocks noChangeArrowheads="1"/>
          </p:cNvSpPr>
          <p:nvPr/>
        </p:nvSpPr>
        <p:spPr bwMode="auto">
          <a:xfrm>
            <a:off x="4572000" y="4035425"/>
            <a:ext cx="152400" cy="152400"/>
          </a:xfrm>
          <a:prstGeom prst="rect">
            <a:avLst/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49" name="Rectangle 17"/>
          <p:cNvSpPr>
            <a:spLocks noChangeArrowheads="1"/>
          </p:cNvSpPr>
          <p:nvPr/>
        </p:nvSpPr>
        <p:spPr bwMode="auto">
          <a:xfrm>
            <a:off x="4875213" y="4035425"/>
            <a:ext cx="152400" cy="152400"/>
          </a:xfrm>
          <a:prstGeom prst="rect">
            <a:avLst/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50" name="Rectangle 18"/>
          <p:cNvSpPr>
            <a:spLocks noChangeArrowheads="1"/>
          </p:cNvSpPr>
          <p:nvPr/>
        </p:nvSpPr>
        <p:spPr bwMode="auto">
          <a:xfrm>
            <a:off x="5178425" y="4035425"/>
            <a:ext cx="152400" cy="152400"/>
          </a:xfrm>
          <a:prstGeom prst="rect">
            <a:avLst/>
          </a:prstGeom>
          <a:solidFill>
            <a:srgbClr val="0000FF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51" name="Rectangle 19"/>
          <p:cNvSpPr>
            <a:spLocks noChangeArrowheads="1"/>
          </p:cNvSpPr>
          <p:nvPr/>
        </p:nvSpPr>
        <p:spPr bwMode="auto">
          <a:xfrm>
            <a:off x="5481638" y="4035425"/>
            <a:ext cx="152400" cy="152400"/>
          </a:xfrm>
          <a:prstGeom prst="rect">
            <a:avLst/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52" name="Rectangle 20"/>
          <p:cNvSpPr>
            <a:spLocks noChangeArrowheads="1"/>
          </p:cNvSpPr>
          <p:nvPr/>
        </p:nvSpPr>
        <p:spPr bwMode="auto">
          <a:xfrm>
            <a:off x="5786438" y="4035425"/>
            <a:ext cx="152400" cy="152400"/>
          </a:xfrm>
          <a:prstGeom prst="rect">
            <a:avLst/>
          </a:prstGeom>
          <a:solidFill>
            <a:srgbClr val="0000FF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53" name="Rectangle 21"/>
          <p:cNvSpPr>
            <a:spLocks noChangeArrowheads="1"/>
          </p:cNvSpPr>
          <p:nvPr/>
        </p:nvSpPr>
        <p:spPr bwMode="auto">
          <a:xfrm>
            <a:off x="6089650" y="4035425"/>
            <a:ext cx="152400" cy="152400"/>
          </a:xfrm>
          <a:prstGeom prst="rect">
            <a:avLst/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54" name="Rectangle 22"/>
          <p:cNvSpPr>
            <a:spLocks noChangeArrowheads="1"/>
          </p:cNvSpPr>
          <p:nvPr/>
        </p:nvSpPr>
        <p:spPr bwMode="auto">
          <a:xfrm>
            <a:off x="6392863" y="4035425"/>
            <a:ext cx="152400" cy="152400"/>
          </a:xfrm>
          <a:prstGeom prst="rect">
            <a:avLst/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55" name="AutoShape 23"/>
          <p:cNvSpPr>
            <a:spLocks noChangeArrowheads="1"/>
          </p:cNvSpPr>
          <p:nvPr/>
        </p:nvSpPr>
        <p:spPr bwMode="auto">
          <a:xfrm flipV="1">
            <a:off x="1763713" y="4719638"/>
            <a:ext cx="303212" cy="228600"/>
          </a:xfrm>
          <a:prstGeom prst="triangle">
            <a:avLst>
              <a:gd name="adj" fmla="val 50000"/>
            </a:avLst>
          </a:prstGeom>
          <a:solidFill>
            <a:srgbClr val="3366FF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56" name="AutoShape 24"/>
          <p:cNvSpPr>
            <a:spLocks noChangeArrowheads="1"/>
          </p:cNvSpPr>
          <p:nvPr/>
        </p:nvSpPr>
        <p:spPr bwMode="auto">
          <a:xfrm flipV="1">
            <a:off x="2066925" y="4719638"/>
            <a:ext cx="303213" cy="228600"/>
          </a:xfrm>
          <a:prstGeom prst="triangle">
            <a:avLst>
              <a:gd name="adj" fmla="val 50000"/>
            </a:avLst>
          </a:prstGeom>
          <a:solidFill>
            <a:srgbClr val="3366FF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57" name="AutoShape 25"/>
          <p:cNvSpPr>
            <a:spLocks noChangeArrowheads="1"/>
          </p:cNvSpPr>
          <p:nvPr/>
        </p:nvSpPr>
        <p:spPr bwMode="auto">
          <a:xfrm flipV="1">
            <a:off x="2371725" y="4718050"/>
            <a:ext cx="303213" cy="228600"/>
          </a:xfrm>
          <a:prstGeom prst="triangle">
            <a:avLst>
              <a:gd name="adj" fmla="val 50000"/>
            </a:avLst>
          </a:prstGeom>
          <a:solidFill>
            <a:srgbClr val="3366FF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58" name="AutoShape 26"/>
          <p:cNvSpPr>
            <a:spLocks noChangeArrowheads="1"/>
          </p:cNvSpPr>
          <p:nvPr/>
        </p:nvSpPr>
        <p:spPr bwMode="auto">
          <a:xfrm flipV="1">
            <a:off x="2674938" y="4719638"/>
            <a:ext cx="303212" cy="228600"/>
          </a:xfrm>
          <a:prstGeom prst="triangle">
            <a:avLst>
              <a:gd name="adj" fmla="val 50000"/>
            </a:avLst>
          </a:prstGeom>
          <a:solidFill>
            <a:srgbClr val="3366FF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59" name="AutoShape 27"/>
          <p:cNvSpPr>
            <a:spLocks noChangeArrowheads="1"/>
          </p:cNvSpPr>
          <p:nvPr/>
        </p:nvSpPr>
        <p:spPr bwMode="auto">
          <a:xfrm flipV="1">
            <a:off x="2978150" y="4721225"/>
            <a:ext cx="303213" cy="228600"/>
          </a:xfrm>
          <a:prstGeom prst="triangle">
            <a:avLst>
              <a:gd name="adj" fmla="val 50000"/>
            </a:avLst>
          </a:prstGeom>
          <a:solidFill>
            <a:srgbClr val="3366FF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60" name="AutoShape 28"/>
          <p:cNvSpPr>
            <a:spLocks noChangeArrowheads="1"/>
          </p:cNvSpPr>
          <p:nvPr/>
        </p:nvSpPr>
        <p:spPr bwMode="auto">
          <a:xfrm flipV="1">
            <a:off x="3281363" y="4721225"/>
            <a:ext cx="303212" cy="228600"/>
          </a:xfrm>
          <a:prstGeom prst="triangle">
            <a:avLst>
              <a:gd name="adj" fmla="val 50000"/>
            </a:avLst>
          </a:prstGeom>
          <a:solidFill>
            <a:srgbClr val="3366FF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61" name="AutoShape 29"/>
          <p:cNvSpPr>
            <a:spLocks noChangeArrowheads="1"/>
          </p:cNvSpPr>
          <p:nvPr/>
        </p:nvSpPr>
        <p:spPr bwMode="auto">
          <a:xfrm flipV="1">
            <a:off x="3586163" y="4719638"/>
            <a:ext cx="303212" cy="228600"/>
          </a:xfrm>
          <a:prstGeom prst="triangle">
            <a:avLst>
              <a:gd name="adj" fmla="val 50000"/>
            </a:avLst>
          </a:prstGeom>
          <a:solidFill>
            <a:srgbClr val="3366FF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62" name="AutoShape 30"/>
          <p:cNvSpPr>
            <a:spLocks noChangeArrowheads="1"/>
          </p:cNvSpPr>
          <p:nvPr/>
        </p:nvSpPr>
        <p:spPr bwMode="auto">
          <a:xfrm flipV="1">
            <a:off x="3889375" y="4721225"/>
            <a:ext cx="303213" cy="228600"/>
          </a:xfrm>
          <a:prstGeom prst="triangle">
            <a:avLst>
              <a:gd name="adj" fmla="val 50000"/>
            </a:avLst>
          </a:prstGeom>
          <a:solidFill>
            <a:srgbClr val="3366FF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63" name="AutoShape 31"/>
          <p:cNvSpPr>
            <a:spLocks noChangeArrowheads="1"/>
          </p:cNvSpPr>
          <p:nvPr/>
        </p:nvSpPr>
        <p:spPr bwMode="auto">
          <a:xfrm flipV="1">
            <a:off x="4192588" y="4721225"/>
            <a:ext cx="303212" cy="228600"/>
          </a:xfrm>
          <a:prstGeom prst="triangle">
            <a:avLst>
              <a:gd name="adj" fmla="val 50000"/>
            </a:avLst>
          </a:prstGeom>
          <a:solidFill>
            <a:srgbClr val="3366FF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64" name="AutoShape 32"/>
          <p:cNvSpPr>
            <a:spLocks noChangeArrowheads="1"/>
          </p:cNvSpPr>
          <p:nvPr/>
        </p:nvSpPr>
        <p:spPr bwMode="auto">
          <a:xfrm flipV="1">
            <a:off x="4495800" y="4721225"/>
            <a:ext cx="303213" cy="228600"/>
          </a:xfrm>
          <a:prstGeom prst="triangle">
            <a:avLst>
              <a:gd name="adj" fmla="val 50000"/>
            </a:avLst>
          </a:prstGeom>
          <a:solidFill>
            <a:srgbClr val="3366FF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65" name="AutoShape 33"/>
          <p:cNvSpPr>
            <a:spLocks noChangeArrowheads="1"/>
          </p:cNvSpPr>
          <p:nvPr/>
        </p:nvSpPr>
        <p:spPr bwMode="auto">
          <a:xfrm flipV="1">
            <a:off x="4800600" y="4719638"/>
            <a:ext cx="303213" cy="228600"/>
          </a:xfrm>
          <a:prstGeom prst="triangle">
            <a:avLst>
              <a:gd name="adj" fmla="val 50000"/>
            </a:avLst>
          </a:prstGeom>
          <a:solidFill>
            <a:srgbClr val="3366FF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66" name="AutoShape 34"/>
          <p:cNvSpPr>
            <a:spLocks noChangeArrowheads="1"/>
          </p:cNvSpPr>
          <p:nvPr/>
        </p:nvSpPr>
        <p:spPr bwMode="auto">
          <a:xfrm flipV="1">
            <a:off x="5103813" y="4721225"/>
            <a:ext cx="303212" cy="228600"/>
          </a:xfrm>
          <a:prstGeom prst="triangle">
            <a:avLst>
              <a:gd name="adj" fmla="val 50000"/>
            </a:avLst>
          </a:prstGeom>
          <a:solidFill>
            <a:srgbClr val="3366FF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67" name="AutoShape 35"/>
          <p:cNvSpPr>
            <a:spLocks noChangeArrowheads="1"/>
          </p:cNvSpPr>
          <p:nvPr/>
        </p:nvSpPr>
        <p:spPr bwMode="auto">
          <a:xfrm flipV="1">
            <a:off x="5407025" y="4722813"/>
            <a:ext cx="303213" cy="228600"/>
          </a:xfrm>
          <a:prstGeom prst="triangle">
            <a:avLst>
              <a:gd name="adj" fmla="val 50000"/>
            </a:avLst>
          </a:prstGeom>
          <a:solidFill>
            <a:srgbClr val="3366FF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68" name="AutoShape 36"/>
          <p:cNvSpPr>
            <a:spLocks noChangeArrowheads="1"/>
          </p:cNvSpPr>
          <p:nvPr/>
        </p:nvSpPr>
        <p:spPr bwMode="auto">
          <a:xfrm flipV="1">
            <a:off x="5710238" y="4722813"/>
            <a:ext cx="303212" cy="228600"/>
          </a:xfrm>
          <a:prstGeom prst="triangle">
            <a:avLst>
              <a:gd name="adj" fmla="val 50000"/>
            </a:avLst>
          </a:prstGeom>
          <a:solidFill>
            <a:srgbClr val="3366FF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69" name="AutoShape 37"/>
          <p:cNvSpPr>
            <a:spLocks noChangeArrowheads="1"/>
          </p:cNvSpPr>
          <p:nvPr/>
        </p:nvSpPr>
        <p:spPr bwMode="auto">
          <a:xfrm flipV="1">
            <a:off x="6015038" y="4721225"/>
            <a:ext cx="303212" cy="228600"/>
          </a:xfrm>
          <a:prstGeom prst="triangle">
            <a:avLst>
              <a:gd name="adj" fmla="val 50000"/>
            </a:avLst>
          </a:prstGeom>
          <a:solidFill>
            <a:srgbClr val="3366FF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1270" name="AutoShape 38"/>
          <p:cNvSpPr>
            <a:spLocks noChangeArrowheads="1"/>
          </p:cNvSpPr>
          <p:nvPr/>
        </p:nvSpPr>
        <p:spPr bwMode="auto">
          <a:xfrm flipV="1">
            <a:off x="6318250" y="4722813"/>
            <a:ext cx="303213" cy="228600"/>
          </a:xfrm>
          <a:prstGeom prst="triangle">
            <a:avLst>
              <a:gd name="adj" fmla="val 50000"/>
            </a:avLst>
          </a:prstGeom>
          <a:solidFill>
            <a:srgbClr val="3366FF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1916113" y="4187825"/>
            <a:ext cx="4552950" cy="531813"/>
            <a:chOff x="1207" y="2638"/>
            <a:chExt cx="2868" cy="335"/>
          </a:xfrm>
        </p:grpSpPr>
        <p:sp>
          <p:nvSpPr>
            <p:cNvPr id="351272" name="Line 40"/>
            <p:cNvSpPr>
              <a:spLocks noChangeShapeType="1"/>
            </p:cNvSpPr>
            <p:nvPr/>
          </p:nvSpPr>
          <p:spPr bwMode="auto">
            <a:xfrm>
              <a:off x="1207" y="2638"/>
              <a:ext cx="0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273" name="Line 41"/>
            <p:cNvSpPr>
              <a:spLocks noChangeShapeType="1"/>
            </p:cNvSpPr>
            <p:nvPr/>
          </p:nvSpPr>
          <p:spPr bwMode="auto">
            <a:xfrm>
              <a:off x="1398" y="2638"/>
              <a:ext cx="0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274" name="Line 42"/>
            <p:cNvSpPr>
              <a:spLocks noChangeShapeType="1"/>
            </p:cNvSpPr>
            <p:nvPr/>
          </p:nvSpPr>
          <p:spPr bwMode="auto">
            <a:xfrm>
              <a:off x="1589" y="2638"/>
              <a:ext cx="0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275" name="Line 43"/>
            <p:cNvSpPr>
              <a:spLocks noChangeShapeType="1"/>
            </p:cNvSpPr>
            <p:nvPr/>
          </p:nvSpPr>
          <p:spPr bwMode="auto">
            <a:xfrm>
              <a:off x="1780" y="2638"/>
              <a:ext cx="0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276" name="Line 44"/>
            <p:cNvSpPr>
              <a:spLocks noChangeShapeType="1"/>
            </p:cNvSpPr>
            <p:nvPr/>
          </p:nvSpPr>
          <p:spPr bwMode="auto">
            <a:xfrm>
              <a:off x="1972" y="2638"/>
              <a:ext cx="0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277" name="Line 45"/>
            <p:cNvSpPr>
              <a:spLocks noChangeShapeType="1"/>
            </p:cNvSpPr>
            <p:nvPr/>
          </p:nvSpPr>
          <p:spPr bwMode="auto">
            <a:xfrm>
              <a:off x="2163" y="2638"/>
              <a:ext cx="0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278" name="Line 46"/>
            <p:cNvSpPr>
              <a:spLocks noChangeShapeType="1"/>
            </p:cNvSpPr>
            <p:nvPr/>
          </p:nvSpPr>
          <p:spPr bwMode="auto">
            <a:xfrm>
              <a:off x="2354" y="2638"/>
              <a:ext cx="0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279" name="Line 47"/>
            <p:cNvSpPr>
              <a:spLocks noChangeShapeType="1"/>
            </p:cNvSpPr>
            <p:nvPr/>
          </p:nvSpPr>
          <p:spPr bwMode="auto">
            <a:xfrm>
              <a:off x="2545" y="2638"/>
              <a:ext cx="0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280" name="Line 48"/>
            <p:cNvSpPr>
              <a:spLocks noChangeShapeType="1"/>
            </p:cNvSpPr>
            <p:nvPr/>
          </p:nvSpPr>
          <p:spPr bwMode="auto">
            <a:xfrm>
              <a:off x="2737" y="2638"/>
              <a:ext cx="0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281" name="Line 49"/>
            <p:cNvSpPr>
              <a:spLocks noChangeShapeType="1"/>
            </p:cNvSpPr>
            <p:nvPr/>
          </p:nvSpPr>
          <p:spPr bwMode="auto">
            <a:xfrm>
              <a:off x="2928" y="2638"/>
              <a:ext cx="0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282" name="Line 50"/>
            <p:cNvSpPr>
              <a:spLocks noChangeShapeType="1"/>
            </p:cNvSpPr>
            <p:nvPr/>
          </p:nvSpPr>
          <p:spPr bwMode="auto">
            <a:xfrm>
              <a:off x="3119" y="2638"/>
              <a:ext cx="0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283" name="Line 51"/>
            <p:cNvSpPr>
              <a:spLocks noChangeShapeType="1"/>
            </p:cNvSpPr>
            <p:nvPr/>
          </p:nvSpPr>
          <p:spPr bwMode="auto">
            <a:xfrm>
              <a:off x="3310" y="2638"/>
              <a:ext cx="0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284" name="Line 52"/>
            <p:cNvSpPr>
              <a:spLocks noChangeShapeType="1"/>
            </p:cNvSpPr>
            <p:nvPr/>
          </p:nvSpPr>
          <p:spPr bwMode="auto">
            <a:xfrm>
              <a:off x="3501" y="2638"/>
              <a:ext cx="0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285" name="Line 53"/>
            <p:cNvSpPr>
              <a:spLocks noChangeShapeType="1"/>
            </p:cNvSpPr>
            <p:nvPr/>
          </p:nvSpPr>
          <p:spPr bwMode="auto">
            <a:xfrm>
              <a:off x="3693" y="2638"/>
              <a:ext cx="0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286" name="Line 54"/>
            <p:cNvSpPr>
              <a:spLocks noChangeShapeType="1"/>
            </p:cNvSpPr>
            <p:nvPr/>
          </p:nvSpPr>
          <p:spPr bwMode="auto">
            <a:xfrm>
              <a:off x="3884" y="2638"/>
              <a:ext cx="0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287" name="Line 55"/>
            <p:cNvSpPr>
              <a:spLocks noChangeShapeType="1"/>
            </p:cNvSpPr>
            <p:nvPr/>
          </p:nvSpPr>
          <p:spPr bwMode="auto">
            <a:xfrm>
              <a:off x="4075" y="2638"/>
              <a:ext cx="0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51288" name="Text Box 56"/>
          <p:cNvSpPr txBox="1">
            <a:spLocks noChangeArrowheads="1"/>
          </p:cNvSpPr>
          <p:nvPr/>
        </p:nvSpPr>
        <p:spPr bwMode="auto">
          <a:xfrm>
            <a:off x="6651625" y="4686300"/>
            <a:ext cx="115288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Sense Amps</a:t>
            </a:r>
          </a:p>
        </p:txBody>
      </p: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1839913" y="5022850"/>
            <a:ext cx="4705350" cy="152400"/>
            <a:chOff x="1159" y="3164"/>
            <a:chExt cx="2964" cy="96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51290" name="Oval 58"/>
            <p:cNvSpPr>
              <a:spLocks noChangeArrowheads="1"/>
            </p:cNvSpPr>
            <p:nvPr/>
          </p:nvSpPr>
          <p:spPr bwMode="auto">
            <a:xfrm>
              <a:off x="1159" y="3164"/>
              <a:ext cx="96" cy="96"/>
            </a:xfrm>
            <a:prstGeom prst="ellipse">
              <a:avLst/>
            </a:prstGeom>
            <a:solidFill>
              <a:srgbClr val="0000FF"/>
            </a:soli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291" name="Oval 59"/>
            <p:cNvSpPr>
              <a:spLocks noChangeArrowheads="1"/>
            </p:cNvSpPr>
            <p:nvPr/>
          </p:nvSpPr>
          <p:spPr bwMode="auto">
            <a:xfrm>
              <a:off x="1350" y="3164"/>
              <a:ext cx="96" cy="96"/>
            </a:xfrm>
            <a:prstGeom prst="ellipse">
              <a:avLst/>
            </a:prstGeom>
            <a:solidFill>
              <a:srgbClr val="0000FF"/>
            </a:soli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292" name="Oval 60"/>
            <p:cNvSpPr>
              <a:spLocks noChangeArrowheads="1"/>
            </p:cNvSpPr>
            <p:nvPr/>
          </p:nvSpPr>
          <p:spPr bwMode="auto">
            <a:xfrm>
              <a:off x="1541" y="3164"/>
              <a:ext cx="96" cy="96"/>
            </a:xfrm>
            <a:prstGeom prst="ellipse">
              <a:avLst/>
            </a:prstGeom>
            <a:solidFill>
              <a:srgbClr val="0000FF"/>
            </a:soli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293" name="Oval 61"/>
            <p:cNvSpPr>
              <a:spLocks noChangeArrowheads="1"/>
            </p:cNvSpPr>
            <p:nvPr/>
          </p:nvSpPr>
          <p:spPr bwMode="auto">
            <a:xfrm>
              <a:off x="1923" y="3164"/>
              <a:ext cx="96" cy="96"/>
            </a:xfrm>
            <a:prstGeom prst="ellipse">
              <a:avLst/>
            </a:prstGeom>
            <a:solidFill>
              <a:srgbClr val="0000FF"/>
            </a:soli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294" name="Oval 62"/>
            <p:cNvSpPr>
              <a:spLocks noChangeArrowheads="1"/>
            </p:cNvSpPr>
            <p:nvPr/>
          </p:nvSpPr>
          <p:spPr bwMode="auto">
            <a:xfrm>
              <a:off x="2497" y="3164"/>
              <a:ext cx="96" cy="96"/>
            </a:xfrm>
            <a:prstGeom prst="ellipse">
              <a:avLst/>
            </a:prstGeom>
            <a:solidFill>
              <a:srgbClr val="0000FF"/>
            </a:soli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295" name="Oval 63"/>
            <p:cNvSpPr>
              <a:spLocks noChangeArrowheads="1"/>
            </p:cNvSpPr>
            <p:nvPr/>
          </p:nvSpPr>
          <p:spPr bwMode="auto">
            <a:xfrm>
              <a:off x="2688" y="3164"/>
              <a:ext cx="96" cy="96"/>
            </a:xfrm>
            <a:prstGeom prst="ellipse">
              <a:avLst/>
            </a:prstGeom>
            <a:solidFill>
              <a:srgbClr val="0000FF"/>
            </a:soli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296" name="Oval 64"/>
            <p:cNvSpPr>
              <a:spLocks noChangeArrowheads="1"/>
            </p:cNvSpPr>
            <p:nvPr/>
          </p:nvSpPr>
          <p:spPr bwMode="auto">
            <a:xfrm>
              <a:off x="3262" y="3164"/>
              <a:ext cx="96" cy="96"/>
            </a:xfrm>
            <a:prstGeom prst="ellipse">
              <a:avLst/>
            </a:prstGeom>
            <a:solidFill>
              <a:srgbClr val="0000FF"/>
            </a:soli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297" name="Oval 65"/>
            <p:cNvSpPr>
              <a:spLocks noChangeArrowheads="1"/>
            </p:cNvSpPr>
            <p:nvPr/>
          </p:nvSpPr>
          <p:spPr bwMode="auto">
            <a:xfrm>
              <a:off x="3645" y="3164"/>
              <a:ext cx="96" cy="96"/>
            </a:xfrm>
            <a:prstGeom prst="ellipse">
              <a:avLst/>
            </a:prstGeom>
            <a:solidFill>
              <a:srgbClr val="0000FF"/>
            </a:soli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298" name="Oval 66"/>
            <p:cNvSpPr>
              <a:spLocks noChangeArrowheads="1"/>
            </p:cNvSpPr>
            <p:nvPr/>
          </p:nvSpPr>
          <p:spPr bwMode="auto">
            <a:xfrm>
              <a:off x="1733" y="3164"/>
              <a:ext cx="96" cy="96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51299" name="Oval 67"/>
            <p:cNvSpPr>
              <a:spLocks noChangeArrowheads="1"/>
            </p:cNvSpPr>
            <p:nvPr/>
          </p:nvSpPr>
          <p:spPr bwMode="auto">
            <a:xfrm>
              <a:off x="2115" y="3164"/>
              <a:ext cx="96" cy="96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51300" name="Oval 68"/>
            <p:cNvSpPr>
              <a:spLocks noChangeArrowheads="1"/>
            </p:cNvSpPr>
            <p:nvPr/>
          </p:nvSpPr>
          <p:spPr bwMode="auto">
            <a:xfrm>
              <a:off x="2306" y="3164"/>
              <a:ext cx="96" cy="96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51301" name="Oval 69"/>
            <p:cNvSpPr>
              <a:spLocks noChangeArrowheads="1"/>
            </p:cNvSpPr>
            <p:nvPr/>
          </p:nvSpPr>
          <p:spPr bwMode="auto">
            <a:xfrm>
              <a:off x="2880" y="3164"/>
              <a:ext cx="96" cy="96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51302" name="Oval 70"/>
            <p:cNvSpPr>
              <a:spLocks noChangeArrowheads="1"/>
            </p:cNvSpPr>
            <p:nvPr/>
          </p:nvSpPr>
          <p:spPr bwMode="auto">
            <a:xfrm>
              <a:off x="3071" y="3164"/>
              <a:ext cx="96" cy="96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51303" name="Oval 71"/>
            <p:cNvSpPr>
              <a:spLocks noChangeArrowheads="1"/>
            </p:cNvSpPr>
            <p:nvPr/>
          </p:nvSpPr>
          <p:spPr bwMode="auto">
            <a:xfrm>
              <a:off x="3454" y="3164"/>
              <a:ext cx="96" cy="96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51304" name="Oval 72"/>
            <p:cNvSpPr>
              <a:spLocks noChangeArrowheads="1"/>
            </p:cNvSpPr>
            <p:nvPr/>
          </p:nvSpPr>
          <p:spPr bwMode="auto">
            <a:xfrm>
              <a:off x="3836" y="3164"/>
              <a:ext cx="96" cy="96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351305" name="Oval 73"/>
            <p:cNvSpPr>
              <a:spLocks noChangeArrowheads="1"/>
            </p:cNvSpPr>
            <p:nvPr/>
          </p:nvSpPr>
          <p:spPr bwMode="auto">
            <a:xfrm>
              <a:off x="4027" y="3164"/>
              <a:ext cx="96" cy="96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algn="ctr"/>
              <a:endParaRPr 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1839913" y="4187825"/>
            <a:ext cx="4552950" cy="1138238"/>
            <a:chOff x="1159" y="2638"/>
            <a:chExt cx="2868" cy="717"/>
          </a:xfrm>
        </p:grpSpPr>
        <p:sp>
          <p:nvSpPr>
            <p:cNvPr id="351307" name="Line 75"/>
            <p:cNvSpPr>
              <a:spLocks noChangeShapeType="1"/>
            </p:cNvSpPr>
            <p:nvPr/>
          </p:nvSpPr>
          <p:spPr bwMode="auto">
            <a:xfrm flipV="1">
              <a:off x="1159" y="2638"/>
              <a:ext cx="0" cy="7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308" name="Line 76"/>
            <p:cNvSpPr>
              <a:spLocks noChangeShapeType="1"/>
            </p:cNvSpPr>
            <p:nvPr/>
          </p:nvSpPr>
          <p:spPr bwMode="auto">
            <a:xfrm flipV="1">
              <a:off x="1350" y="2638"/>
              <a:ext cx="0" cy="7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309" name="Line 77"/>
            <p:cNvSpPr>
              <a:spLocks noChangeShapeType="1"/>
            </p:cNvSpPr>
            <p:nvPr/>
          </p:nvSpPr>
          <p:spPr bwMode="auto">
            <a:xfrm flipV="1">
              <a:off x="1541" y="2638"/>
              <a:ext cx="0" cy="7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310" name="Line 78"/>
            <p:cNvSpPr>
              <a:spLocks noChangeShapeType="1"/>
            </p:cNvSpPr>
            <p:nvPr/>
          </p:nvSpPr>
          <p:spPr bwMode="auto">
            <a:xfrm flipV="1">
              <a:off x="1733" y="2638"/>
              <a:ext cx="0" cy="7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311" name="Line 79"/>
            <p:cNvSpPr>
              <a:spLocks noChangeShapeType="1"/>
            </p:cNvSpPr>
            <p:nvPr/>
          </p:nvSpPr>
          <p:spPr bwMode="auto">
            <a:xfrm flipV="1">
              <a:off x="1924" y="2638"/>
              <a:ext cx="0" cy="7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312" name="Line 80"/>
            <p:cNvSpPr>
              <a:spLocks noChangeShapeType="1"/>
            </p:cNvSpPr>
            <p:nvPr/>
          </p:nvSpPr>
          <p:spPr bwMode="auto">
            <a:xfrm flipV="1">
              <a:off x="2115" y="2638"/>
              <a:ext cx="0" cy="7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313" name="Line 81"/>
            <p:cNvSpPr>
              <a:spLocks noChangeShapeType="1"/>
            </p:cNvSpPr>
            <p:nvPr/>
          </p:nvSpPr>
          <p:spPr bwMode="auto">
            <a:xfrm flipV="1">
              <a:off x="2306" y="2638"/>
              <a:ext cx="0" cy="7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314" name="Line 82"/>
            <p:cNvSpPr>
              <a:spLocks noChangeShapeType="1"/>
            </p:cNvSpPr>
            <p:nvPr/>
          </p:nvSpPr>
          <p:spPr bwMode="auto">
            <a:xfrm flipV="1">
              <a:off x="2498" y="2638"/>
              <a:ext cx="0" cy="7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315" name="Line 83"/>
            <p:cNvSpPr>
              <a:spLocks noChangeShapeType="1"/>
            </p:cNvSpPr>
            <p:nvPr/>
          </p:nvSpPr>
          <p:spPr bwMode="auto">
            <a:xfrm flipV="1">
              <a:off x="2689" y="2638"/>
              <a:ext cx="0" cy="7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316" name="Line 84"/>
            <p:cNvSpPr>
              <a:spLocks noChangeShapeType="1"/>
            </p:cNvSpPr>
            <p:nvPr/>
          </p:nvSpPr>
          <p:spPr bwMode="auto">
            <a:xfrm flipV="1">
              <a:off x="2880" y="2638"/>
              <a:ext cx="0" cy="7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317" name="Line 85"/>
            <p:cNvSpPr>
              <a:spLocks noChangeShapeType="1"/>
            </p:cNvSpPr>
            <p:nvPr/>
          </p:nvSpPr>
          <p:spPr bwMode="auto">
            <a:xfrm flipV="1">
              <a:off x="3071" y="2638"/>
              <a:ext cx="0" cy="7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318" name="Line 86"/>
            <p:cNvSpPr>
              <a:spLocks noChangeShapeType="1"/>
            </p:cNvSpPr>
            <p:nvPr/>
          </p:nvSpPr>
          <p:spPr bwMode="auto">
            <a:xfrm flipV="1">
              <a:off x="3262" y="2638"/>
              <a:ext cx="0" cy="7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319" name="Line 87"/>
            <p:cNvSpPr>
              <a:spLocks noChangeShapeType="1"/>
            </p:cNvSpPr>
            <p:nvPr/>
          </p:nvSpPr>
          <p:spPr bwMode="auto">
            <a:xfrm flipV="1">
              <a:off x="3454" y="2638"/>
              <a:ext cx="0" cy="7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320" name="Line 88"/>
            <p:cNvSpPr>
              <a:spLocks noChangeShapeType="1"/>
            </p:cNvSpPr>
            <p:nvPr/>
          </p:nvSpPr>
          <p:spPr bwMode="auto">
            <a:xfrm flipV="1">
              <a:off x="3645" y="2638"/>
              <a:ext cx="0" cy="7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321" name="Line 89"/>
            <p:cNvSpPr>
              <a:spLocks noChangeShapeType="1"/>
            </p:cNvSpPr>
            <p:nvPr/>
          </p:nvSpPr>
          <p:spPr bwMode="auto">
            <a:xfrm flipV="1">
              <a:off x="3836" y="2638"/>
              <a:ext cx="0" cy="7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1322" name="Line 90"/>
            <p:cNvSpPr>
              <a:spLocks noChangeShapeType="1"/>
            </p:cNvSpPr>
            <p:nvPr/>
          </p:nvSpPr>
          <p:spPr bwMode="auto">
            <a:xfrm flipV="1">
              <a:off x="4027" y="2638"/>
              <a:ext cx="0" cy="7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51323" name="Text Box 91"/>
          <p:cNvSpPr txBox="1">
            <a:spLocks noChangeArrowheads="1"/>
          </p:cNvSpPr>
          <p:nvPr/>
        </p:nvSpPr>
        <p:spPr bwMode="auto">
          <a:xfrm>
            <a:off x="6697663" y="3943350"/>
            <a:ext cx="107914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DRAM cells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3512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3512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3512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0" fill="hold"/>
                                        <p:tgtEl>
                                          <p:spTgt spid="3512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3512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3512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00" fill="hold"/>
                                        <p:tgtEl>
                                          <p:spTgt spid="3512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3512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3512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0" fill="hold"/>
                                        <p:tgtEl>
                                          <p:spTgt spid="3512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3512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00" fill="hold"/>
                                        <p:tgtEl>
                                          <p:spTgt spid="3512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00" fill="hold"/>
                                        <p:tgtEl>
                                          <p:spTgt spid="3512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39" dur="1000" fill="hold"/>
                                        <p:tgtEl>
                                          <p:spTgt spid="3512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00" fill="hold"/>
                                        <p:tgtEl>
                                          <p:spTgt spid="3512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000" fill="hold"/>
                                        <p:tgtEl>
                                          <p:spTgt spid="3512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3512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3512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00" fill="hold"/>
                                        <p:tgtEl>
                                          <p:spTgt spid="3512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47" dur="1000" fill="hold"/>
                                        <p:tgtEl>
                                          <p:spTgt spid="3512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3512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00" fill="hold"/>
                                        <p:tgtEl>
                                          <p:spTgt spid="3512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51" dur="1000" fill="hold"/>
                                        <p:tgtEl>
                                          <p:spTgt spid="3512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3512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00" fill="hold"/>
                                        <p:tgtEl>
                                          <p:spTgt spid="3512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55" dur="1000" fill="hold"/>
                                        <p:tgtEl>
                                          <p:spTgt spid="3512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00" fill="hold"/>
                                        <p:tgtEl>
                                          <p:spTgt spid="3512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00" fill="hold"/>
                                        <p:tgtEl>
                                          <p:spTgt spid="3512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3512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3512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00" fill="hold"/>
                                        <p:tgtEl>
                                          <p:spTgt spid="3512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3512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3512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00" fill="hold"/>
                                        <p:tgtEl>
                                          <p:spTgt spid="351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351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351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48148E-6 L 3.05556E-6 0.04421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00" fill="hold"/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00" fill="hold"/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1000" fill="hold"/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00" dur="1000" fill="hold"/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1000" fill="hold"/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1000" fill="hold"/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04" dur="1000" fill="hold"/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1000" fill="hold"/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1000" fill="hold"/>
                                        <p:tgtEl>
                                          <p:spTgt spid="3512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08" dur="1000" fill="hold"/>
                                        <p:tgtEl>
                                          <p:spTgt spid="3512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1000" fill="hold"/>
                                        <p:tgtEl>
                                          <p:spTgt spid="3512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1000" fill="hold"/>
                                        <p:tgtEl>
                                          <p:spTgt spid="3512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12" dur="1000" fill="hold"/>
                                        <p:tgtEl>
                                          <p:spTgt spid="3512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1000" fill="hold"/>
                                        <p:tgtEl>
                                          <p:spTgt spid="3512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1000" fill="hold"/>
                                        <p:tgtEl>
                                          <p:spTgt spid="3512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16" dur="1000" fill="hold"/>
                                        <p:tgtEl>
                                          <p:spTgt spid="3512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1000" fill="hold"/>
                                        <p:tgtEl>
                                          <p:spTgt spid="3512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00" fill="hold"/>
                                        <p:tgtEl>
                                          <p:spTgt spid="3512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3512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3512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1000" fill="hold"/>
                                        <p:tgtEl>
                                          <p:spTgt spid="3512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4" dur="1000" fill="hold"/>
                                        <p:tgtEl>
                                          <p:spTgt spid="3512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3512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00" fill="hold"/>
                                        <p:tgtEl>
                                          <p:spTgt spid="3512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8" dur="1000" fill="hold"/>
                                        <p:tgtEl>
                                          <p:spTgt spid="3512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3512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1000" fill="hold"/>
                                        <p:tgtEl>
                                          <p:spTgt spid="3512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3512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3512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000" fill="hold"/>
                                        <p:tgtEl>
                                          <p:spTgt spid="3512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6" dur="1000" fill="hold"/>
                                        <p:tgtEl>
                                          <p:spTgt spid="3512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3512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1000" fill="hold"/>
                                        <p:tgtEl>
                                          <p:spTgt spid="3512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0" dur="1000" fill="hold"/>
                                        <p:tgtEl>
                                          <p:spTgt spid="3512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1000" fill="hold"/>
                                        <p:tgtEl>
                                          <p:spTgt spid="3512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1000" fill="hold"/>
                                        <p:tgtEl>
                                          <p:spTgt spid="3512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3512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1000" fill="hold"/>
                                        <p:tgtEl>
                                          <p:spTgt spid="3512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1000" fill="hold"/>
                                        <p:tgtEl>
                                          <p:spTgt spid="3512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8" dur="1000" fill="hold"/>
                                        <p:tgtEl>
                                          <p:spTgt spid="3512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1000" fill="hold"/>
                                        <p:tgtEl>
                                          <p:spTgt spid="3512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1000" fill="hold"/>
                                        <p:tgtEl>
                                          <p:spTgt spid="351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2" dur="1000" fill="hold"/>
                                        <p:tgtEl>
                                          <p:spTgt spid="351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1000" fill="hold"/>
                                        <p:tgtEl>
                                          <p:spTgt spid="351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Powerpoint_FINAL">
  <a:themeElements>
    <a:clrScheme name="2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Powerpoint_FINAL">
      <a:majorFont>
        <a:latin typeface="AUdimat"/>
        <a:ea typeface=""/>
        <a:cs typeface=""/>
      </a:majorFont>
      <a:minorFont>
        <a:latin typeface="AUdim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Powerpoint_FINAL">
  <a:themeElements>
    <a:clrScheme name="1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owerpoint_FINAL">
      <a:majorFont>
        <a:latin typeface="AUdimat"/>
        <a:ea typeface=""/>
        <a:cs typeface="Arial"/>
      </a:majorFont>
      <a:minorFont>
        <a:latin typeface="AUdima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tailEnd type="non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23903</TotalTime>
  <Words>1053</Words>
  <Application>Microsoft Macintosh PowerPoint</Application>
  <PresentationFormat>On-screen Show (4:3)</PresentationFormat>
  <Paragraphs>268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2_Powerpoint_FINAL</vt:lpstr>
      <vt:lpstr>3_Powerpoint_FINAL</vt:lpstr>
      <vt:lpstr>Office Theme</vt:lpstr>
      <vt:lpstr>ECE3056</vt:lpstr>
      <vt:lpstr>Main Memory in the System</vt:lpstr>
      <vt:lpstr>The Memory Chip/System Abstraction</vt:lpstr>
      <vt:lpstr>SRAM vs. DRAM</vt:lpstr>
      <vt:lpstr>Hardware Structures</vt:lpstr>
      <vt:lpstr>DRAM Chip Organization</vt:lpstr>
      <vt:lpstr>DRAM Chip Organization (2)</vt:lpstr>
      <vt:lpstr>DRAM Read Operation</vt:lpstr>
      <vt:lpstr>Need for Writeback  of DRAM Page</vt:lpstr>
      <vt:lpstr>Memory subsystem</vt:lpstr>
      <vt:lpstr>Breaking down a DIMM</vt:lpstr>
      <vt:lpstr>Breaking down a DIMM</vt:lpstr>
      <vt:lpstr>Rank</vt:lpstr>
      <vt:lpstr>Breaking down a Rank</vt:lpstr>
      <vt:lpstr>Breaking down a Chip</vt:lpstr>
      <vt:lpstr>Breaking down a Bank</vt:lpstr>
      <vt:lpstr>Memory subsystem organization</vt:lpstr>
      <vt:lpstr>Announcements</vt:lpstr>
      <vt:lpstr>PowerPoint Presentation</vt:lpstr>
      <vt:lpstr>PowerPoint Presentation</vt:lpstr>
      <vt:lpstr>Page Mode DRAM</vt:lpstr>
      <vt:lpstr>DRAM Bank Operation</vt:lpstr>
      <vt:lpstr>Latency Components:</vt:lpstr>
      <vt:lpstr>Open Page vs. Close Page Policies</vt:lpstr>
      <vt:lpstr>Address Mapping (Single Channel)</vt:lpstr>
      <vt:lpstr>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CS4290/CS6290</dc:title>
  <dc:creator>hyesoon</dc:creator>
  <cp:lastModifiedBy>Moin Qureshi</cp:lastModifiedBy>
  <cp:revision>207</cp:revision>
  <cp:lastPrinted>2012-09-06T17:35:40Z</cp:lastPrinted>
  <dcterms:created xsi:type="dcterms:W3CDTF">2010-09-27T23:49:56Z</dcterms:created>
  <dcterms:modified xsi:type="dcterms:W3CDTF">2014-10-29T23:32:02Z</dcterms:modified>
</cp:coreProperties>
</file>