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62"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144573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14FE66-B6AB-45F8-BE6D-B64AD9D43522}"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237161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3969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128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113215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410740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4047966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188547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74541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426249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3752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4FE66-B6AB-45F8-BE6D-B64AD9D43522}"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41156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4FE66-B6AB-45F8-BE6D-B64AD9D43522}"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260076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217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20071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B14FE66-B6AB-45F8-BE6D-B64AD9D43522}" type="datetimeFigureOut">
              <a:rPr lang="en-US" smtClean="0"/>
              <a:t>7/25/2025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61637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14FE66-B6AB-45F8-BE6D-B64AD9D43522}"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0BF3A-ABDC-4E71-9680-AB07C0509FB1}" type="slidenum">
              <a:rPr lang="en-US" smtClean="0"/>
              <a:t>‹#›</a:t>
            </a:fld>
            <a:endParaRPr lang="en-US"/>
          </a:p>
        </p:txBody>
      </p:sp>
    </p:spTree>
    <p:extLst>
      <p:ext uri="{BB962C8B-B14F-4D97-AF65-F5344CB8AC3E}">
        <p14:creationId xmlns:p14="http://schemas.microsoft.com/office/powerpoint/2010/main" val="369670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14FE66-B6AB-45F8-BE6D-B64AD9D43522}" type="datetimeFigureOut">
              <a:rPr lang="en-US" smtClean="0"/>
              <a:t>7/25/2025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20BF3A-ABDC-4E71-9680-AB07C0509FB1}" type="slidenum">
              <a:rPr lang="en-US" smtClean="0"/>
              <a:t>‹#›</a:t>
            </a:fld>
            <a:endParaRPr lang="en-US"/>
          </a:p>
        </p:txBody>
      </p:sp>
    </p:spTree>
    <p:extLst>
      <p:ext uri="{BB962C8B-B14F-4D97-AF65-F5344CB8AC3E}">
        <p14:creationId xmlns:p14="http://schemas.microsoft.com/office/powerpoint/2010/main" val="292441656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911E-866B-41CD-9E8D-0381C631D490}"/>
              </a:ext>
            </a:extLst>
          </p:cNvPr>
          <p:cNvSpPr>
            <a:spLocks noGrp="1"/>
          </p:cNvSpPr>
          <p:nvPr>
            <p:ph type="ctrTitle"/>
          </p:nvPr>
        </p:nvSpPr>
        <p:spPr>
          <a:xfrm>
            <a:off x="689113" y="-13252"/>
            <a:ext cx="9144000" cy="1470991"/>
          </a:xfrm>
        </p:spPr>
        <p:txBody>
          <a:bodyPr>
            <a:normAutofit/>
          </a:bodyPr>
          <a:lstStyle/>
          <a:p>
            <a:r>
              <a:rPr lang="en-US" sz="4400" b="1" dirty="0">
                <a:latin typeface="Times New Roman" panose="02020603050405020304" pitchFamily="18" charset="0"/>
                <a:cs typeface="Times New Roman" panose="02020603050405020304" pitchFamily="18" charset="0"/>
              </a:rPr>
              <a:t>1.Introduction</a:t>
            </a:r>
          </a:p>
        </p:txBody>
      </p:sp>
      <p:sp>
        <p:nvSpPr>
          <p:cNvPr id="3" name="Subtitle 2">
            <a:extLst>
              <a:ext uri="{FF2B5EF4-FFF2-40B4-BE49-F238E27FC236}">
                <a16:creationId xmlns:a16="http://schemas.microsoft.com/office/drawing/2014/main" id="{68A2B742-24E3-480E-A37E-5126B2E9C47D}"/>
              </a:ext>
            </a:extLst>
          </p:cNvPr>
          <p:cNvSpPr>
            <a:spLocks noGrp="1"/>
          </p:cNvSpPr>
          <p:nvPr>
            <p:ph type="subTitle" idx="1"/>
          </p:nvPr>
        </p:nvSpPr>
        <p:spPr>
          <a:xfrm>
            <a:off x="344557" y="1879255"/>
            <a:ext cx="10575235" cy="4097475"/>
          </a:xfrm>
        </p:spPr>
        <p:txBody>
          <a:bodyPr>
            <a:normAutofit fontScale="85000" lnSpcReduction="20000"/>
          </a:bodyPr>
          <a:lstStyle/>
          <a:p>
            <a:r>
              <a:rPr lang="en-US" dirty="0">
                <a:solidFill>
                  <a:schemeClr val="tx1"/>
                </a:solidFill>
                <a:latin typeface="Times New Roman" panose="02020603050405020304" pitchFamily="18" charset="0"/>
                <a:cs typeface="Times New Roman" panose="02020603050405020304" pitchFamily="18" charset="0"/>
              </a:rPr>
              <a:t>This is a historical Uber ride data to identify key patterns in fare prices and ride frequency.</a:t>
            </a:r>
          </a:p>
          <a:p>
            <a:r>
              <a:rPr lang="en-US" dirty="0">
                <a:solidFill>
                  <a:schemeClr val="tx1"/>
                </a:solidFill>
                <a:latin typeface="Times New Roman" panose="02020603050405020304" pitchFamily="18" charset="0"/>
                <a:cs typeface="Times New Roman" panose="02020603050405020304" pitchFamily="18" charset="0"/>
              </a:rPr>
              <a:t>This project explores the Uber Fares dataset to uncover patterns in pricing, ride frequency, and operational trends. Using Power BI and Python for data processing and visualization, the goal is to deliver actionable insights that inform business strategy and improve rider experiences.</a:t>
            </a:r>
          </a:p>
          <a:p>
            <a:r>
              <a:rPr lang="en-US" b="1" dirty="0">
                <a:solidFill>
                  <a:schemeClr val="tx1"/>
                </a:solidFill>
                <a:latin typeface="Times New Roman" panose="02020603050405020304" pitchFamily="18" charset="0"/>
                <a:cs typeface="Times New Roman" panose="02020603050405020304" pitchFamily="18" charset="0"/>
              </a:rPr>
              <a:t>Tools Used:</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Python: for data </a:t>
            </a:r>
            <a:r>
              <a:rPr lang="en-US" dirty="0" err="1">
                <a:solidFill>
                  <a:schemeClr val="tx1"/>
                </a:solidFill>
                <a:latin typeface="Times New Roman" panose="02020603050405020304" pitchFamily="18" charset="0"/>
                <a:cs typeface="Times New Roman" panose="02020603050405020304" pitchFamily="18" charset="0"/>
              </a:rPr>
              <a:t>loading,cleaning,feature</a:t>
            </a:r>
            <a:r>
              <a:rPr lang="en-US" dirty="0">
                <a:solidFill>
                  <a:schemeClr val="tx1"/>
                </a:solidFill>
                <a:latin typeface="Times New Roman" panose="02020603050405020304" pitchFamily="18" charset="0"/>
                <a:cs typeface="Times New Roman" panose="02020603050405020304" pitchFamily="18" charset="0"/>
              </a:rPr>
              <a:t> engineering</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Power </a:t>
            </a:r>
            <a:r>
              <a:rPr lang="en-US" dirty="0" err="1">
                <a:solidFill>
                  <a:schemeClr val="tx1"/>
                </a:solidFill>
                <a:latin typeface="Times New Roman" panose="02020603050405020304" pitchFamily="18" charset="0"/>
                <a:cs typeface="Times New Roman" panose="02020603050405020304" pitchFamily="18" charset="0"/>
              </a:rPr>
              <a:t>BI:for</a:t>
            </a:r>
            <a:r>
              <a:rPr lang="en-US" dirty="0">
                <a:solidFill>
                  <a:schemeClr val="tx1"/>
                </a:solidFill>
                <a:latin typeface="Times New Roman" panose="02020603050405020304" pitchFamily="18" charset="0"/>
                <a:cs typeface="Times New Roman" panose="02020603050405020304" pitchFamily="18" charset="0"/>
              </a:rPr>
              <a:t> building interactive dashboards and visualizations</a:t>
            </a:r>
          </a:p>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Project Objectives:</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Understand fare behavior by </a:t>
            </a:r>
            <a:r>
              <a:rPr lang="en-US" dirty="0" err="1">
                <a:solidFill>
                  <a:schemeClr val="tx1"/>
                </a:solidFill>
                <a:latin typeface="Times New Roman" panose="02020603050405020304" pitchFamily="18" charset="0"/>
                <a:cs typeface="Times New Roman" panose="02020603050405020304" pitchFamily="18" charset="0"/>
              </a:rPr>
              <a:t>hour,day</a:t>
            </a:r>
            <a:r>
              <a:rPr lang="en-US" dirty="0">
                <a:solidFill>
                  <a:schemeClr val="tx1"/>
                </a:solidFill>
                <a:latin typeface="Times New Roman" panose="02020603050405020304" pitchFamily="18" charset="0"/>
                <a:cs typeface="Times New Roman" panose="02020603050405020304" pitchFamily="18" charset="0"/>
              </a:rPr>
              <a:t> and month</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Visualize pickup locations and ride density in NYC</a:t>
            </a:r>
          </a:p>
          <a:p>
            <a:pPr marL="342900" indent="-34290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Identify peak demand periods for optimization insights</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94661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8E02-02AE-4C20-BCF7-68F58E201AE4}"/>
              </a:ext>
            </a:extLst>
          </p:cNvPr>
          <p:cNvSpPr>
            <a:spLocks noGrp="1"/>
          </p:cNvSpPr>
          <p:nvPr>
            <p:ph type="title"/>
          </p:nvPr>
        </p:nvSpPr>
        <p:spPr>
          <a:xfrm>
            <a:off x="546652" y="259107"/>
            <a:ext cx="10515600" cy="1325563"/>
          </a:xfrm>
        </p:spPr>
        <p:txBody>
          <a:bodyPr>
            <a:normAutofit fontScale="90000"/>
          </a:bodyPr>
          <a:lstStyle/>
          <a:p>
            <a:r>
              <a:rPr lang="en-US" b="1" dirty="0"/>
              <a:t>                 </a:t>
            </a:r>
            <a:r>
              <a:rPr lang="en-US" b="1" dirty="0">
                <a:latin typeface="Times New Roman" panose="02020603050405020304" pitchFamily="18" charset="0"/>
                <a:cs typeface="Times New Roman" panose="02020603050405020304" pitchFamily="18" charset="0"/>
              </a:rPr>
              <a:t>2.Dataset Overview</a:t>
            </a:r>
            <a:br>
              <a:rPr lang="en-US" dirty="0"/>
            </a:br>
            <a:endParaRPr lang="en-US" dirty="0"/>
          </a:p>
        </p:txBody>
      </p:sp>
      <p:sp>
        <p:nvSpPr>
          <p:cNvPr id="4" name="Rectangle 1">
            <a:extLst>
              <a:ext uri="{FF2B5EF4-FFF2-40B4-BE49-F238E27FC236}">
                <a16:creationId xmlns:a16="http://schemas.microsoft.com/office/drawing/2014/main" id="{125FE17C-F32A-43A5-92D4-E16777B46AAC}"/>
              </a:ext>
            </a:extLst>
          </p:cNvPr>
          <p:cNvSpPr>
            <a:spLocks noGrp="1" noChangeArrowheads="1"/>
          </p:cNvSpPr>
          <p:nvPr>
            <p:ph idx="1"/>
          </p:nvPr>
        </p:nvSpPr>
        <p:spPr bwMode="auto">
          <a:xfrm>
            <a:off x="838200" y="710987"/>
            <a:ext cx="80672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ontains 200,000 ride records.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Columns: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pickup_datetime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timestamp of ride start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fare_amount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of the trip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pickup_longitude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pickup_latitude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dropoff_longitude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dropoff_latitude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passenger_count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470699-82CC-4C18-BF42-8F3605A3BD20}"/>
              </a:ext>
            </a:extLst>
          </p:cNvPr>
          <p:cNvSpPr>
            <a:spLocks noChangeArrowheads="1"/>
          </p:cNvSpPr>
          <p:nvPr/>
        </p:nvSpPr>
        <p:spPr bwMode="auto">
          <a:xfrm>
            <a:off x="911375" y="3672678"/>
            <a:ext cx="782180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Columns Created in Python: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hour (from pickup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day_of_week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Monday)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 (1–12)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peak_status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(categorized as 'Peak' or 'Off-Peak')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47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1AF5-EB8B-43A5-92A4-72EE5A2A2C77}"/>
              </a:ext>
            </a:extLst>
          </p:cNvPr>
          <p:cNvSpPr>
            <a:spLocks noGrp="1"/>
          </p:cNvSpPr>
          <p:nvPr>
            <p:ph type="title"/>
          </p:nvPr>
        </p:nvSpPr>
        <p:spPr>
          <a:xfrm>
            <a:off x="739411" y="135963"/>
            <a:ext cx="9404723" cy="912256"/>
          </a:xfrm>
        </p:spPr>
        <p:txBody>
          <a:bodyPr/>
          <a:lstStyle/>
          <a:p>
            <a:r>
              <a:rPr lang="en-US" altLang="en-US" sz="4400" b="1" dirty="0">
                <a:solidFill>
                  <a:schemeClr val="tx1"/>
                </a:solidFill>
                <a:latin typeface="Times New Roman" panose="02020603050405020304" pitchFamily="18" charset="0"/>
                <a:cs typeface="Times New Roman" panose="02020603050405020304" pitchFamily="18" charset="0"/>
              </a:rPr>
              <a:t>3.Data Cleaning Methodology</a:t>
            </a:r>
            <a:br>
              <a:rPr lang="en-US" altLang="en-US" sz="4400" b="1" dirty="0">
                <a:solidFill>
                  <a:schemeClr val="tx1"/>
                </a:solidFill>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C37DCBF1-FBB3-479A-B688-0673BEC9F70D}"/>
              </a:ext>
            </a:extLst>
          </p:cNvPr>
          <p:cNvSpPr>
            <a:spLocks noGrp="1" noChangeArrowheads="1"/>
          </p:cNvSpPr>
          <p:nvPr>
            <p:ph idx="1"/>
          </p:nvPr>
        </p:nvSpPr>
        <p:spPr bwMode="auto">
          <a:xfrm>
            <a:off x="507094" y="1017442"/>
            <a:ext cx="11177811"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Before diving into analysis, the dataset underwent rigorous cleaning using Python (Pandas). The steps included:</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Data Handling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missing values in key fields such as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fare_amount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pickup_datetime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location coordinates.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rows with missing or zero fare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Dropped entries missing latitude or longitude for pickup and drop-off points.</a:t>
            </a: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Corrections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pickup_datetime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string to datetime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Ensured numerical columns (e.g.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fare_amount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trip_distance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properly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buFont typeface="+mj-lt"/>
              <a:buAutoNum type="arabicPeriod"/>
            </a:pPr>
            <a:r>
              <a:rPr lang="en-US" altLang="en-US" sz="1800" b="1" dirty="0">
                <a:latin typeface="Arial" panose="020B0604020202020204" pitchFamily="34" charset="0"/>
              </a:rPr>
              <a:t>Outlier Detection and Filtering</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8BD26A31-FBF2-4FC2-82D0-1971BCE07B9B}"/>
              </a:ext>
            </a:extLst>
          </p:cNvPr>
          <p:cNvSpPr/>
          <p:nvPr/>
        </p:nvSpPr>
        <p:spPr>
          <a:xfrm>
            <a:off x="507094" y="3945635"/>
            <a:ext cx="9869358" cy="2308324"/>
          </a:xfrm>
          <a:prstGeom prst="rect">
            <a:avLst/>
          </a:prstGeom>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Removed extreme fare values (e.g. over $1000) not representative of typical trips.</a:t>
            </a: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Filtered unrealistic coordinates falling outside city limits or geographic bounds.</a:t>
            </a:r>
          </a:p>
          <a:p>
            <a:pPr lvl="0"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4.   Duplicate Removal </a:t>
            </a:r>
            <a:endParaRPr lang="en-US" altLang="en-US"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Dropped duplicate records based on timestamp, pickup location, and fare.</a:t>
            </a:r>
          </a:p>
          <a:p>
            <a:pPr lvl="0"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5.   Enhancement for Analysis</a:t>
            </a:r>
            <a:endParaRPr lang="en-US" altLang="en-US"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Extracted hour, day, month, and day of week from timestamp.</a:t>
            </a:r>
          </a:p>
          <a:p>
            <a:pPr lvl="0"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Added peak/off-peak indicators based on commuting windows (e.g., 7–9 AM, 5–7 PM).</a:t>
            </a:r>
          </a:p>
          <a:p>
            <a:pPr lvl="0" defTabSz="914400" eaLnBrk="0" fontAlgn="base" hangingPunct="0">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Exported cleaned and enriched data to CSV for Power BI visualization.</a:t>
            </a:r>
          </a:p>
        </p:txBody>
      </p:sp>
    </p:spTree>
    <p:extLst>
      <p:ext uri="{BB962C8B-B14F-4D97-AF65-F5344CB8AC3E}">
        <p14:creationId xmlns:p14="http://schemas.microsoft.com/office/powerpoint/2010/main" val="271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B277-0726-47A2-A7CF-AA187125F905}"/>
              </a:ext>
            </a:extLst>
          </p:cNvPr>
          <p:cNvSpPr>
            <a:spLocks noGrp="1"/>
          </p:cNvSpPr>
          <p:nvPr>
            <p:ph type="title"/>
          </p:nvPr>
        </p:nvSpPr>
        <p:spPr>
          <a:xfrm>
            <a:off x="1182757" y="-151709"/>
            <a:ext cx="10515600" cy="1325563"/>
          </a:xfrm>
        </p:spPr>
        <p:txBody>
          <a:bodyPr>
            <a:normAutofit fontScale="90000"/>
          </a:bodyPr>
          <a:lstStyle/>
          <a:p>
            <a:br>
              <a:rPr lang="en-US" b="1" dirty="0"/>
            </a:br>
            <a:r>
              <a:rPr lang="en-US" sz="4900" b="1" dirty="0">
                <a:latin typeface="Times New Roman" panose="02020603050405020304" pitchFamily="18" charset="0"/>
                <a:cs typeface="Times New Roman" panose="02020603050405020304" pitchFamily="18" charset="0"/>
              </a:rPr>
              <a:t>4.</a:t>
            </a:r>
            <a:r>
              <a:rPr lang="en-US" altLang="en-US" sz="4900" b="1" dirty="0">
                <a:latin typeface="Times New Roman" panose="02020603050405020304" pitchFamily="18" charset="0"/>
                <a:cs typeface="Times New Roman" panose="02020603050405020304" pitchFamily="18" charset="0"/>
              </a:rPr>
              <a:t>Analysis</a:t>
            </a:r>
            <a:br>
              <a:rPr lang="en-US" altLang="en-US" b="1" dirty="0">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0B5D7965-FECD-4451-B8AF-4B494233F8CA}"/>
              </a:ext>
            </a:extLst>
          </p:cNvPr>
          <p:cNvSpPr>
            <a:spLocks noGrp="1" noChangeArrowheads="1"/>
          </p:cNvSpPr>
          <p:nvPr>
            <p:ph idx="1"/>
          </p:nvPr>
        </p:nvSpPr>
        <p:spPr bwMode="auto">
          <a:xfrm>
            <a:off x="493643" y="1041760"/>
            <a:ext cx="10373139" cy="5680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Descriptive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fare amount: $12.43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Range: $2.50 to $75.00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frequent fare bracket: $10–$15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Time-Based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Busiest Hours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7–9 AM and 5–7 PM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Days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Thursdays and Fridays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Trends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ride frequency during summer months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Geographic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York City saw the densest cluster of ride pickups</a:t>
            </a:r>
          </a:p>
          <a:p>
            <a:r>
              <a:rPr lang="en-US" sz="1800" dirty="0">
                <a:latin typeface="Times New Roman" panose="02020603050405020304" pitchFamily="18" charset="0"/>
                <a:cs typeface="Times New Roman" panose="02020603050405020304" pitchFamily="18" charset="0"/>
              </a:rPr>
              <a:t>Fares tended to be higher in Manhattan during evening hours</a:t>
            </a:r>
          </a:p>
          <a:p>
            <a:pPr marL="0" indent="0">
              <a:buNone/>
            </a:pPr>
            <a:r>
              <a:rPr lang="en-US" sz="1800" b="1" dirty="0">
                <a:latin typeface="Times New Roman" panose="02020603050405020304" pitchFamily="18" charset="0"/>
                <a:cs typeface="Times New Roman" panose="02020603050405020304" pitchFamily="18" charset="0"/>
              </a:rPr>
              <a:t>4. Correlations</a:t>
            </a:r>
          </a:p>
          <a:p>
            <a:r>
              <a:rPr lang="en-US" sz="1800" dirty="0">
                <a:latin typeface="Times New Roman" panose="02020603050405020304" pitchFamily="18" charset="0"/>
                <a:cs typeface="Times New Roman" panose="02020603050405020304" pitchFamily="18" charset="0"/>
              </a:rPr>
              <a:t>Strong positive correlation between distance and fare</a:t>
            </a:r>
          </a:p>
          <a:p>
            <a:r>
              <a:rPr lang="en-US" sz="1800" dirty="0">
                <a:latin typeface="Times New Roman" panose="02020603050405020304" pitchFamily="18" charset="0"/>
                <a:cs typeface="Times New Roman" panose="02020603050405020304" pitchFamily="18" charset="0"/>
              </a:rPr>
              <a:t>Mild influence of time of day on pricing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259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2F7F-4940-4DA6-9FAE-19B8C87824C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Results &amp; Key Insights</a:t>
            </a:r>
          </a:p>
        </p:txBody>
      </p:sp>
      <p:pic>
        <p:nvPicPr>
          <p:cNvPr id="6" name="Content Placeholder 5">
            <a:extLst>
              <a:ext uri="{FF2B5EF4-FFF2-40B4-BE49-F238E27FC236}">
                <a16:creationId xmlns:a16="http://schemas.microsoft.com/office/drawing/2014/main" id="{B3958735-61E6-4318-98F1-5B3F3FD2570E}"/>
              </a:ext>
            </a:extLst>
          </p:cNvPr>
          <p:cNvPicPr>
            <a:picLocks noGrp="1" noChangeAspect="1"/>
          </p:cNvPicPr>
          <p:nvPr>
            <p:ph idx="1"/>
          </p:nvPr>
        </p:nvPicPr>
        <p:blipFill>
          <a:blip r:embed="rId2"/>
          <a:stretch>
            <a:fillRect/>
          </a:stretch>
        </p:blipFill>
        <p:spPr>
          <a:xfrm>
            <a:off x="1470990" y="2054087"/>
            <a:ext cx="8560905" cy="3604591"/>
          </a:xfrm>
          <a:prstGeom prst="rect">
            <a:avLst/>
          </a:prstGeom>
        </p:spPr>
      </p:pic>
    </p:spTree>
    <p:extLst>
      <p:ext uri="{BB962C8B-B14F-4D97-AF65-F5344CB8AC3E}">
        <p14:creationId xmlns:p14="http://schemas.microsoft.com/office/powerpoint/2010/main" val="2573796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B04D-A8A5-419C-9766-598D6B425FD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Recommendations</a:t>
            </a:r>
            <a:br>
              <a:rPr lang="en-US" b="1" dirty="0"/>
            </a:br>
            <a:endParaRPr lang="en-US" dirty="0"/>
          </a:p>
        </p:txBody>
      </p:sp>
      <p:sp>
        <p:nvSpPr>
          <p:cNvPr id="3" name="Content Placeholder 2">
            <a:extLst>
              <a:ext uri="{FF2B5EF4-FFF2-40B4-BE49-F238E27FC236}">
                <a16:creationId xmlns:a16="http://schemas.microsoft.com/office/drawing/2014/main" id="{754AF986-9906-440B-A08B-3F726A876E68}"/>
              </a:ext>
            </a:extLst>
          </p:cNvPr>
          <p:cNvSpPr>
            <a:spLocks noGrp="1"/>
          </p:cNvSpPr>
          <p:nvPr>
            <p:ph idx="1"/>
          </p:nvPr>
        </p:nvSpPr>
        <p:spPr>
          <a:xfrm>
            <a:off x="453887" y="1253331"/>
            <a:ext cx="10515600" cy="4351338"/>
          </a:xfrm>
        </p:spPr>
        <p:txBody>
          <a:bodyPr>
            <a:normAutofit/>
          </a:bodyPr>
          <a:lstStyle/>
          <a:p>
            <a:r>
              <a:rPr lang="en-US" sz="2000" b="1" dirty="0">
                <a:latin typeface="Times New Roman" panose="02020603050405020304" pitchFamily="18" charset="0"/>
                <a:cs typeface="Times New Roman" panose="02020603050405020304" pitchFamily="18" charset="0"/>
              </a:rPr>
              <a:t>Dynamic Pricing</a:t>
            </a:r>
            <a:r>
              <a:rPr lang="en-US" sz="2000" dirty="0">
                <a:latin typeface="Times New Roman" panose="02020603050405020304" pitchFamily="18" charset="0"/>
                <a:cs typeface="Times New Roman" panose="02020603050405020304" pitchFamily="18" charset="0"/>
              </a:rPr>
              <a:t>: Adjust pricing during peak commute hours to optimize revenue and rider flow</a:t>
            </a:r>
          </a:p>
          <a:p>
            <a:r>
              <a:rPr lang="en-US" sz="2000" b="1" dirty="0">
                <a:latin typeface="Times New Roman" panose="02020603050405020304" pitchFamily="18" charset="0"/>
                <a:cs typeface="Times New Roman" panose="02020603050405020304" pitchFamily="18" charset="0"/>
              </a:rPr>
              <a:t>Target Promotions</a:t>
            </a:r>
            <a:r>
              <a:rPr lang="en-US" sz="2000" dirty="0">
                <a:latin typeface="Times New Roman" panose="02020603050405020304" pitchFamily="18" charset="0"/>
                <a:cs typeface="Times New Roman" panose="02020603050405020304" pitchFamily="18" charset="0"/>
              </a:rPr>
              <a:t>: Offer off-peak ride discounts to stimulate demand</a:t>
            </a:r>
          </a:p>
          <a:p>
            <a:r>
              <a:rPr lang="en-US" sz="2000" b="1" dirty="0">
                <a:latin typeface="Times New Roman" panose="02020603050405020304" pitchFamily="18" charset="0"/>
                <a:cs typeface="Times New Roman" panose="02020603050405020304" pitchFamily="18" charset="0"/>
              </a:rPr>
              <a:t>Geo-Based Strategy</a:t>
            </a:r>
            <a:r>
              <a:rPr lang="en-US" sz="2000" dirty="0">
                <a:latin typeface="Times New Roman" panose="02020603050405020304" pitchFamily="18" charset="0"/>
                <a:cs typeface="Times New Roman" panose="02020603050405020304" pitchFamily="18" charset="0"/>
              </a:rPr>
              <a:t>: Expand driver coverage in low-frequency zones during busy periods</a:t>
            </a:r>
          </a:p>
          <a:p>
            <a:r>
              <a:rPr lang="en-US" sz="2000" b="1" dirty="0">
                <a:latin typeface="Times New Roman" panose="02020603050405020304" pitchFamily="18" charset="0"/>
                <a:cs typeface="Times New Roman" panose="02020603050405020304" pitchFamily="18" charset="0"/>
              </a:rPr>
              <a:t>Dashboard Utility</a:t>
            </a:r>
            <a:r>
              <a:rPr lang="en-US" sz="2000" dirty="0">
                <a:latin typeface="Times New Roman" panose="02020603050405020304" pitchFamily="18" charset="0"/>
                <a:cs typeface="Times New Roman" panose="02020603050405020304" pitchFamily="18" charset="0"/>
              </a:rPr>
              <a:t>: Monitor operational metrics live for adaptive decision-making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4400" b="1" dirty="0"/>
              <a:t>   7.</a:t>
            </a:r>
            <a:r>
              <a:rPr lang="en-US" sz="4400" b="1"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The Uber Fares dataset reveals meaningful insights into how pricing and ride patterns shift based on time and location. By leveraging feature engineering and visualization, Power BI empowers users to tell a clear data story. The dashboard serves as an essential tool for both real-time monitoring and strategic planning.</a:t>
            </a: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53407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1452</TotalTime>
  <Words>621</Words>
  <Application>Microsoft Office PowerPoint</Application>
  <PresentationFormat>Widescreen</PresentationFormat>
  <Paragraphs>72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vt:lpstr>
      <vt:lpstr>1.Introduction</vt:lpstr>
      <vt:lpstr>                 2.Dataset Overview </vt:lpstr>
      <vt:lpstr>3.Data Cleaning Methodology </vt:lpstr>
      <vt:lpstr> 4.Analysis </vt:lpstr>
      <vt:lpstr>5. Results &amp; Key Insights</vt:lpstr>
      <vt:lpstr>6.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juliette</dc:creator>
  <cp:lastModifiedBy>juliette</cp:lastModifiedBy>
  <cp:revision>8</cp:revision>
  <dcterms:created xsi:type="dcterms:W3CDTF">2025-07-24T17:58:56Z</dcterms:created>
  <dcterms:modified xsi:type="dcterms:W3CDTF">2025-07-25T18:12:59Z</dcterms:modified>
</cp:coreProperties>
</file>