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307" r:id="rId3"/>
    <p:sldId id="282" r:id="rId4"/>
    <p:sldId id="257" r:id="rId5"/>
    <p:sldId id="301" r:id="rId6"/>
    <p:sldId id="299" r:id="rId7"/>
    <p:sldId id="298" r:id="rId8"/>
    <p:sldId id="262" r:id="rId9"/>
    <p:sldId id="302" r:id="rId10"/>
    <p:sldId id="303" r:id="rId11"/>
    <p:sldId id="305" r:id="rId12"/>
    <p:sldId id="308" r:id="rId13"/>
    <p:sldId id="309" r:id="rId14"/>
    <p:sldId id="310" r:id="rId15"/>
    <p:sldId id="311" r:id="rId16"/>
    <p:sldId id="304" r:id="rId17"/>
    <p:sldId id="300" r:id="rId18"/>
    <p:sldId id="306" r:id="rId19"/>
  </p:sldIdLst>
  <p:sldSz cx="9144000" cy="5143500" type="screen16x9"/>
  <p:notesSz cx="6858000" cy="9144000"/>
  <p:embeddedFontLst>
    <p:embeddedFont>
      <p:font typeface="Lexend" panose="020B0604020202020204" charset="0"/>
      <p:regular r:id="rId21"/>
      <p:bold r:id="rId22"/>
    </p:embeddedFon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1C11A-CEFD-4F1B-9960-18ECA87FA767}" v="2" dt="2023-10-18T12:24:45.067"/>
    <p1510:client id="{2FFD56F5-DABF-FE9D-8A08-6CD2637FD045}" v="24" dt="2023-10-18T16:05:05.165"/>
    <p1510:client id="{6D372927-50EC-432F-9B02-8B32B48FCE1E}" v="39" dt="2023-10-18T05:26:57.504"/>
    <p1510:client id="{8A9BBD96-B02E-FF87-435F-9884FBC92512}" v="14" dt="2023-10-18T21:40:15.018"/>
    <p1510:client id="{D14E03CA-D078-1CBB-C20A-CAE4B7D19360}" v="10" dt="2023-10-18T21:12:46.652"/>
    <p1510:client id="{D3E5607B-96A6-DCDE-7B4B-D490D93CEC64}" v="532" dt="2023-10-18T22:17:35.201"/>
    <p1510:client id="{E600B253-93D4-4886-812D-5BCB7FF85042}" v="18" dt="2023-10-17T18:36:28.591"/>
    <p1510:client id="{FEED4320-63EB-AF20-6A21-DA6E0BEE34C7}" v="2" dt="2023-10-18T20:56:38.327"/>
  </p1510:revLst>
</p1510:revInfo>
</file>

<file path=ppt/tableStyles.xml><?xml version="1.0" encoding="utf-8"?>
<a:tblStyleLst xmlns:a="http://schemas.openxmlformats.org/drawingml/2006/main" def="{8CBFE462-7BAC-4BD5-B5E3-772E064D2333}">
  <a:tblStyle styleId="{8CBFE462-7BAC-4BD5-B5E3-772E064D2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54EFA9-8D7D-47B8-A1E8-4D36ECE625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fff2e0f68_1_13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5fff2e0f68_1_13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232f01766_1_17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2232f01766_1_17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452538"/>
            <a:ext cx="3858900" cy="14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53756"/>
            <a:ext cx="22758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866724" y="789750"/>
            <a:ext cx="3564000" cy="35640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12" name="Google Shape;12;p2"/>
          <p:cNvCxnSpPr/>
          <p:nvPr/>
        </p:nvCxnSpPr>
        <p:spPr>
          <a:xfrm>
            <a:off x="716625" y="574625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6631"/>
            <a:ext cx="7704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-8" y="4413550"/>
            <a:ext cx="9143908" cy="729981"/>
            <a:chOff x="-8" y="4413550"/>
            <a:chExt cx="9143908" cy="729981"/>
          </a:xfrm>
        </p:grpSpPr>
        <p:sp>
          <p:nvSpPr>
            <p:cNvPr id="22" name="Google Shape;22;p4"/>
            <p:cNvSpPr/>
            <p:nvPr/>
          </p:nvSpPr>
          <p:spPr>
            <a:xfrm flipH="1">
              <a:off x="1892" y="4413550"/>
              <a:ext cx="9140183" cy="723974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-8" y="4595374"/>
              <a:ext cx="9143908" cy="54815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Google Shape;24;p4"/>
          <p:cNvCxnSpPr/>
          <p:nvPr/>
        </p:nvCxnSpPr>
        <p:spPr>
          <a:xfrm>
            <a:off x="716625" y="312788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713225" y="120365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713225" y="316805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 flipH="1">
            <a:off x="0" y="4004553"/>
            <a:ext cx="9144090" cy="1148819"/>
            <a:chOff x="0" y="3994700"/>
            <a:chExt cx="9144090" cy="1148819"/>
          </a:xfrm>
        </p:grpSpPr>
        <p:sp>
          <p:nvSpPr>
            <p:cNvPr id="56" name="Google Shape;56;p9"/>
            <p:cNvSpPr/>
            <p:nvPr/>
          </p:nvSpPr>
          <p:spPr>
            <a:xfrm>
              <a:off x="0" y="4427082"/>
              <a:ext cx="9143908" cy="71643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0" y="3994700"/>
              <a:ext cx="9144090" cy="1102946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Google Shape;58;p9"/>
          <p:cNvCxnSpPr/>
          <p:nvPr/>
        </p:nvCxnSpPr>
        <p:spPr>
          <a:xfrm>
            <a:off x="716625" y="574625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722475" y="2821715"/>
            <a:ext cx="24186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3269200" y="2821715"/>
            <a:ext cx="24186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5815925" y="2821715"/>
            <a:ext cx="24186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4"/>
          </p:nvPr>
        </p:nvSpPr>
        <p:spPr>
          <a:xfrm>
            <a:off x="722475" y="2382817"/>
            <a:ext cx="241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5"/>
          </p:nvPr>
        </p:nvSpPr>
        <p:spPr>
          <a:xfrm>
            <a:off x="3269204" y="2382817"/>
            <a:ext cx="241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6"/>
          </p:nvPr>
        </p:nvSpPr>
        <p:spPr>
          <a:xfrm>
            <a:off x="5815926" y="2382817"/>
            <a:ext cx="24186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-8" y="4379259"/>
            <a:ext cx="9143908" cy="764272"/>
            <a:chOff x="-8" y="4379259"/>
            <a:chExt cx="9143908" cy="764272"/>
          </a:xfrm>
        </p:grpSpPr>
        <p:sp>
          <p:nvSpPr>
            <p:cNvPr id="113" name="Google Shape;113;p17"/>
            <p:cNvSpPr/>
            <p:nvPr/>
          </p:nvSpPr>
          <p:spPr>
            <a:xfrm>
              <a:off x="1816" y="4379259"/>
              <a:ext cx="9140183" cy="758256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-8" y="4595374"/>
              <a:ext cx="9143908" cy="54815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Google Shape;115;p17"/>
          <p:cNvCxnSpPr/>
          <p:nvPr/>
        </p:nvCxnSpPr>
        <p:spPr>
          <a:xfrm>
            <a:off x="716625" y="312788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2"/>
          <p:cNvGrpSpPr/>
          <p:nvPr/>
        </p:nvGrpSpPr>
        <p:grpSpPr>
          <a:xfrm>
            <a:off x="0" y="4004553"/>
            <a:ext cx="9144090" cy="1148819"/>
            <a:chOff x="0" y="3994700"/>
            <a:chExt cx="9144090" cy="1148819"/>
          </a:xfrm>
        </p:grpSpPr>
        <p:sp>
          <p:nvSpPr>
            <p:cNvPr id="162" name="Google Shape;162;p22"/>
            <p:cNvSpPr/>
            <p:nvPr/>
          </p:nvSpPr>
          <p:spPr>
            <a:xfrm>
              <a:off x="0" y="4427082"/>
              <a:ext cx="9143908" cy="71643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0" y="3994700"/>
              <a:ext cx="9144090" cy="1102946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4" name="Google Shape;164;p22"/>
          <p:cNvCxnSpPr/>
          <p:nvPr/>
        </p:nvCxnSpPr>
        <p:spPr>
          <a:xfrm>
            <a:off x="716625" y="574625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 flipH="1">
            <a:off x="-8" y="4387805"/>
            <a:ext cx="9143908" cy="764272"/>
            <a:chOff x="-8" y="4379259"/>
            <a:chExt cx="9143908" cy="764272"/>
          </a:xfrm>
        </p:grpSpPr>
        <p:sp>
          <p:nvSpPr>
            <p:cNvPr id="167" name="Google Shape;167;p23"/>
            <p:cNvSpPr/>
            <p:nvPr/>
          </p:nvSpPr>
          <p:spPr>
            <a:xfrm>
              <a:off x="1816" y="4379259"/>
              <a:ext cx="9140183" cy="758256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-8" y="4595374"/>
              <a:ext cx="9143908" cy="54815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9" name="Google Shape;169;p23"/>
          <p:cNvCxnSpPr/>
          <p:nvPr/>
        </p:nvCxnSpPr>
        <p:spPr>
          <a:xfrm>
            <a:off x="716625" y="312788"/>
            <a:ext cx="772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 Tittle Only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864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3" r:id="rId5"/>
    <p:sldLayoutId id="2147483668" r:id="rId6"/>
    <p:sldLayoutId id="2147483669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data-science-foundations-fundamentals-14537508/data-preparation?u=2359714" TargetMode="External"/><Relationship Id="rId2" Type="http://schemas.openxmlformats.org/officeDocument/2006/relationships/hyperlink" Target="https://www.kaggle.com/datasets/adityakadiwal/water-potability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python-for-data-visualization" TargetMode="External"/><Relationship Id="rId4" Type="http://schemas.openxmlformats.org/officeDocument/2006/relationships/hyperlink" Target="https://www.linkedin.com/learning/hands-on-introduction-data-engineering/hands-on-data-engineering?u=235971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0;p27">
            <a:extLst>
              <a:ext uri="{FF2B5EF4-FFF2-40B4-BE49-F238E27FC236}">
                <a16:creationId xmlns:a16="http://schemas.microsoft.com/office/drawing/2014/main" id="{E583527D-98B7-B4D2-ED8B-A7922322BB50}"/>
              </a:ext>
            </a:extLst>
          </p:cNvPr>
          <p:cNvSpPr txBox="1">
            <a:spLocks/>
          </p:cNvSpPr>
          <p:nvPr/>
        </p:nvSpPr>
        <p:spPr>
          <a:xfrm>
            <a:off x="711064" y="1825064"/>
            <a:ext cx="3858900" cy="1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PREDICTION</a:t>
            </a:r>
          </a:p>
        </p:txBody>
      </p:sp>
      <p:pic>
        <p:nvPicPr>
          <p:cNvPr id="8" name="Google Shape;182;p27">
            <a:extLst>
              <a:ext uri="{FF2B5EF4-FFF2-40B4-BE49-F238E27FC236}">
                <a16:creationId xmlns:a16="http://schemas.microsoft.com/office/drawing/2014/main" id="{EA763C0E-BE93-2C5B-ADC6-04C7833FAD2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2907" b="12907"/>
          <a:stretch/>
        </p:blipFill>
        <p:spPr>
          <a:xfrm>
            <a:off x="4866724" y="789750"/>
            <a:ext cx="3564000" cy="3564000"/>
          </a:xfrm>
          <a:prstGeom prst="ellipse">
            <a:avLst/>
          </a:prstGeom>
        </p:spPr>
      </p:pic>
      <p:grpSp>
        <p:nvGrpSpPr>
          <p:cNvPr id="12" name="Google Shape;183;p27">
            <a:extLst>
              <a:ext uri="{FF2B5EF4-FFF2-40B4-BE49-F238E27FC236}">
                <a16:creationId xmlns:a16="http://schemas.microsoft.com/office/drawing/2014/main" id="{64FCCA2D-E958-21BB-F4B3-D9E6D0E86687}"/>
              </a:ext>
            </a:extLst>
          </p:cNvPr>
          <p:cNvGrpSpPr/>
          <p:nvPr/>
        </p:nvGrpSpPr>
        <p:grpSpPr>
          <a:xfrm>
            <a:off x="0" y="4004553"/>
            <a:ext cx="9144090" cy="1148819"/>
            <a:chOff x="0" y="3994700"/>
            <a:chExt cx="9144090" cy="1148819"/>
          </a:xfrm>
        </p:grpSpPr>
        <p:sp>
          <p:nvSpPr>
            <p:cNvPr id="10" name="Google Shape;184;p27">
              <a:extLst>
                <a:ext uri="{FF2B5EF4-FFF2-40B4-BE49-F238E27FC236}">
                  <a16:creationId xmlns:a16="http://schemas.microsoft.com/office/drawing/2014/main" id="{2C8A5E8F-53F8-960B-A01B-79CE7A58A369}"/>
                </a:ext>
              </a:extLst>
            </p:cNvPr>
            <p:cNvSpPr/>
            <p:nvPr/>
          </p:nvSpPr>
          <p:spPr>
            <a:xfrm>
              <a:off x="0" y="4427082"/>
              <a:ext cx="9143908" cy="716437"/>
            </a:xfrm>
            <a:custGeom>
              <a:avLst/>
              <a:gdLst/>
              <a:ahLst/>
              <a:cxnLst/>
              <a:rect l="l" t="t" r="r" b="b"/>
              <a:pathLst>
                <a:path w="223349" h="20336" extrusionOk="0">
                  <a:moveTo>
                    <a:pt x="223348" y="1"/>
                  </a:moveTo>
                  <a:cubicBezTo>
                    <a:pt x="220765" y="274"/>
                    <a:pt x="217786" y="2311"/>
                    <a:pt x="214503" y="6141"/>
                  </a:cubicBezTo>
                  <a:cubicBezTo>
                    <a:pt x="211220" y="10001"/>
                    <a:pt x="207117" y="11916"/>
                    <a:pt x="202254" y="12007"/>
                  </a:cubicBezTo>
                  <a:cubicBezTo>
                    <a:pt x="193044" y="12159"/>
                    <a:pt x="184685" y="13709"/>
                    <a:pt x="177208" y="16688"/>
                  </a:cubicBezTo>
                  <a:cubicBezTo>
                    <a:pt x="173591" y="18114"/>
                    <a:pt x="169270" y="18822"/>
                    <a:pt x="164246" y="18822"/>
                  </a:cubicBezTo>
                  <a:cubicBezTo>
                    <a:pt x="158882" y="18822"/>
                    <a:pt x="152716" y="18015"/>
                    <a:pt x="145748" y="16414"/>
                  </a:cubicBezTo>
                  <a:cubicBezTo>
                    <a:pt x="137879" y="13888"/>
                    <a:pt x="130767" y="12629"/>
                    <a:pt x="124413" y="12629"/>
                  </a:cubicBezTo>
                  <a:cubicBezTo>
                    <a:pt x="120827" y="12629"/>
                    <a:pt x="117483" y="13030"/>
                    <a:pt x="114380" y="13831"/>
                  </a:cubicBezTo>
                  <a:cubicBezTo>
                    <a:pt x="109200" y="15664"/>
                    <a:pt x="104634" y="16583"/>
                    <a:pt x="100670" y="16583"/>
                  </a:cubicBezTo>
                  <a:cubicBezTo>
                    <a:pt x="96028" y="16583"/>
                    <a:pt x="92213" y="15323"/>
                    <a:pt x="89212" y="12797"/>
                  </a:cubicBezTo>
                  <a:cubicBezTo>
                    <a:pt x="82409" y="6997"/>
                    <a:pt x="74678" y="4110"/>
                    <a:pt x="66035" y="4110"/>
                  </a:cubicBezTo>
                  <a:cubicBezTo>
                    <a:pt x="61316" y="4110"/>
                    <a:pt x="56325" y="4970"/>
                    <a:pt x="51065" y="6688"/>
                  </a:cubicBezTo>
                  <a:cubicBezTo>
                    <a:pt x="45249" y="9577"/>
                    <a:pt x="39433" y="11013"/>
                    <a:pt x="33616" y="11013"/>
                  </a:cubicBezTo>
                  <a:cubicBezTo>
                    <a:pt x="30253" y="11013"/>
                    <a:pt x="26890" y="10533"/>
                    <a:pt x="23527" y="9575"/>
                  </a:cubicBezTo>
                  <a:cubicBezTo>
                    <a:pt x="17813" y="7477"/>
                    <a:pt x="12065" y="6428"/>
                    <a:pt x="6285" y="6428"/>
                  </a:cubicBezTo>
                  <a:cubicBezTo>
                    <a:pt x="4195" y="6428"/>
                    <a:pt x="2100" y="6565"/>
                    <a:pt x="1" y="6840"/>
                  </a:cubicBezTo>
                  <a:lnTo>
                    <a:pt x="1" y="20335"/>
                  </a:lnTo>
                  <a:lnTo>
                    <a:pt x="223348" y="20244"/>
                  </a:lnTo>
                  <a:lnTo>
                    <a:pt x="223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Google Shape;185;p27">
              <a:extLst>
                <a:ext uri="{FF2B5EF4-FFF2-40B4-BE49-F238E27FC236}">
                  <a16:creationId xmlns:a16="http://schemas.microsoft.com/office/drawing/2014/main" id="{E2C12C20-BC92-5F62-AA38-FE7C155B533C}"/>
                </a:ext>
              </a:extLst>
            </p:cNvPr>
            <p:cNvSpPr/>
            <p:nvPr/>
          </p:nvSpPr>
          <p:spPr>
            <a:xfrm>
              <a:off x="0" y="3994700"/>
              <a:ext cx="9144090" cy="1102946"/>
            </a:xfrm>
            <a:custGeom>
              <a:avLst/>
              <a:gdLst/>
              <a:ahLst/>
              <a:cxnLst/>
              <a:rect l="l" t="t" r="r" b="b"/>
              <a:pathLst>
                <a:path w="223258" h="31307" extrusionOk="0">
                  <a:moveTo>
                    <a:pt x="1" y="0"/>
                  </a:moveTo>
                  <a:lnTo>
                    <a:pt x="1" y="19302"/>
                  </a:lnTo>
                  <a:cubicBezTo>
                    <a:pt x="2071" y="19039"/>
                    <a:pt x="4134" y="18908"/>
                    <a:pt x="6193" y="18908"/>
                  </a:cubicBezTo>
                  <a:cubicBezTo>
                    <a:pt x="11993" y="18908"/>
                    <a:pt x="17753" y="19951"/>
                    <a:pt x="23497" y="22037"/>
                  </a:cubicBezTo>
                  <a:cubicBezTo>
                    <a:pt x="26857" y="23005"/>
                    <a:pt x="30218" y="23489"/>
                    <a:pt x="33580" y="23489"/>
                  </a:cubicBezTo>
                  <a:cubicBezTo>
                    <a:pt x="39402" y="23489"/>
                    <a:pt x="45228" y="22040"/>
                    <a:pt x="51066" y="19150"/>
                  </a:cubicBezTo>
                  <a:cubicBezTo>
                    <a:pt x="56310" y="17437"/>
                    <a:pt x="61280" y="16580"/>
                    <a:pt x="65980" y="16580"/>
                  </a:cubicBezTo>
                  <a:cubicBezTo>
                    <a:pt x="74626" y="16580"/>
                    <a:pt x="82359" y="19480"/>
                    <a:pt x="89212" y="25290"/>
                  </a:cubicBezTo>
                  <a:cubicBezTo>
                    <a:pt x="92197" y="27798"/>
                    <a:pt x="96003" y="29060"/>
                    <a:pt x="100643" y="29060"/>
                  </a:cubicBezTo>
                  <a:cubicBezTo>
                    <a:pt x="104603" y="29060"/>
                    <a:pt x="109170" y="28140"/>
                    <a:pt x="114349" y="26293"/>
                  </a:cubicBezTo>
                  <a:cubicBezTo>
                    <a:pt x="117466" y="25503"/>
                    <a:pt x="120820" y="25105"/>
                    <a:pt x="124413" y="25105"/>
                  </a:cubicBezTo>
                  <a:cubicBezTo>
                    <a:pt x="130773" y="25105"/>
                    <a:pt x="137882" y="26351"/>
                    <a:pt x="145748" y="28876"/>
                  </a:cubicBezTo>
                  <a:cubicBezTo>
                    <a:pt x="152699" y="30492"/>
                    <a:pt x="158847" y="31306"/>
                    <a:pt x="164207" y="31306"/>
                  </a:cubicBezTo>
                  <a:cubicBezTo>
                    <a:pt x="169230" y="31306"/>
                    <a:pt x="173561" y="30591"/>
                    <a:pt x="177208" y="29150"/>
                  </a:cubicBezTo>
                  <a:cubicBezTo>
                    <a:pt x="184685" y="26201"/>
                    <a:pt x="193044" y="24621"/>
                    <a:pt x="202223" y="24469"/>
                  </a:cubicBezTo>
                  <a:cubicBezTo>
                    <a:pt x="207148" y="24408"/>
                    <a:pt x="211251" y="22463"/>
                    <a:pt x="214503" y="18633"/>
                  </a:cubicBezTo>
                  <a:cubicBezTo>
                    <a:pt x="217695" y="14864"/>
                    <a:pt x="220674" y="12827"/>
                    <a:pt x="223257" y="12523"/>
                  </a:cubicBezTo>
                  <a:lnTo>
                    <a:pt x="223257" y="5320"/>
                  </a:lnTo>
                  <a:cubicBezTo>
                    <a:pt x="222394" y="5003"/>
                    <a:pt x="221493" y="4844"/>
                    <a:pt x="220553" y="4844"/>
                  </a:cubicBezTo>
                  <a:cubicBezTo>
                    <a:pt x="216262" y="4844"/>
                    <a:pt x="211167" y="8151"/>
                    <a:pt x="205233" y="14833"/>
                  </a:cubicBezTo>
                  <a:cubicBezTo>
                    <a:pt x="202016" y="19315"/>
                    <a:pt x="197131" y="21556"/>
                    <a:pt x="190556" y="21556"/>
                  </a:cubicBezTo>
                  <a:cubicBezTo>
                    <a:pt x="189550" y="21556"/>
                    <a:pt x="188505" y="21504"/>
                    <a:pt x="187421" y="21399"/>
                  </a:cubicBezTo>
                  <a:cubicBezTo>
                    <a:pt x="186995" y="21376"/>
                    <a:pt x="186568" y="21365"/>
                    <a:pt x="186141" y="21365"/>
                  </a:cubicBezTo>
                  <a:cubicBezTo>
                    <a:pt x="181441" y="21365"/>
                    <a:pt x="176630" y="22742"/>
                    <a:pt x="171615" y="25472"/>
                  </a:cubicBezTo>
                  <a:cubicBezTo>
                    <a:pt x="167593" y="27181"/>
                    <a:pt x="163251" y="28036"/>
                    <a:pt x="158590" y="28036"/>
                  </a:cubicBezTo>
                  <a:cubicBezTo>
                    <a:pt x="151065" y="28036"/>
                    <a:pt x="142708" y="25806"/>
                    <a:pt x="133529" y="21338"/>
                  </a:cubicBezTo>
                  <a:cubicBezTo>
                    <a:pt x="129974" y="19978"/>
                    <a:pt x="126301" y="19300"/>
                    <a:pt x="122506" y="19300"/>
                  </a:cubicBezTo>
                  <a:cubicBezTo>
                    <a:pt x="117054" y="19300"/>
                    <a:pt x="111350" y="20701"/>
                    <a:pt x="105383" y="23496"/>
                  </a:cubicBezTo>
                  <a:cubicBezTo>
                    <a:pt x="103566" y="24352"/>
                    <a:pt x="101831" y="24779"/>
                    <a:pt x="100178" y="24779"/>
                  </a:cubicBezTo>
                  <a:cubicBezTo>
                    <a:pt x="96605" y="24779"/>
                    <a:pt x="93416" y="22784"/>
                    <a:pt x="90610" y="18815"/>
                  </a:cubicBezTo>
                  <a:cubicBezTo>
                    <a:pt x="88756" y="15624"/>
                    <a:pt x="85778" y="12402"/>
                    <a:pt x="81704" y="9180"/>
                  </a:cubicBezTo>
                  <a:cubicBezTo>
                    <a:pt x="78490" y="6749"/>
                    <a:pt x="74729" y="5533"/>
                    <a:pt x="70422" y="5533"/>
                  </a:cubicBezTo>
                  <a:cubicBezTo>
                    <a:pt x="63201" y="5533"/>
                    <a:pt x="54447" y="8952"/>
                    <a:pt x="44166" y="15806"/>
                  </a:cubicBezTo>
                  <a:cubicBezTo>
                    <a:pt x="40599" y="17277"/>
                    <a:pt x="37297" y="18015"/>
                    <a:pt x="34257" y="18015"/>
                  </a:cubicBezTo>
                  <a:cubicBezTo>
                    <a:pt x="29448" y="18015"/>
                    <a:pt x="25296" y="16169"/>
                    <a:pt x="21795" y="12463"/>
                  </a:cubicBezTo>
                  <a:cubicBezTo>
                    <a:pt x="15290" y="4195"/>
                    <a:pt x="8056" y="6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7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EA7111A-0A03-37B2-AC75-1537DAD9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60" y="1140584"/>
            <a:ext cx="5506880" cy="2862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9ABF64-0C25-1EB2-50F2-8C6E53423633}"/>
              </a:ext>
            </a:extLst>
          </p:cNvPr>
          <p:cNvSpPr txBox="1"/>
          <p:nvPr/>
        </p:nvSpPr>
        <p:spPr>
          <a:xfrm>
            <a:off x="3870036" y="48029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</a:t>
            </a:r>
          </a:p>
        </p:txBody>
      </p:sp>
    </p:spTree>
    <p:extLst>
      <p:ext uri="{BB962C8B-B14F-4D97-AF65-F5344CB8AC3E}">
        <p14:creationId xmlns:p14="http://schemas.microsoft.com/office/powerpoint/2010/main" val="132880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6559-20B7-F4B3-9F59-8386EACE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95E51D57-C6D1-F907-B220-C2A90A7AE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773" y="2363562"/>
            <a:ext cx="914400" cy="914400"/>
          </a:xfrm>
          <a:prstGeom prst="rect">
            <a:avLst/>
          </a:prstGeom>
        </p:spPr>
      </p:pic>
      <p:pic>
        <p:nvPicPr>
          <p:cNvPr id="9" name="Graphic 8" descr="Continuous Improvement with solid fill">
            <a:extLst>
              <a:ext uri="{FF2B5EF4-FFF2-40B4-BE49-F238E27FC236}">
                <a16:creationId xmlns:a16="http://schemas.microsoft.com/office/drawing/2014/main" id="{B6C152FE-8689-E582-61EE-FF1562EF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11" y="2419362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7A45D-F5EE-6442-8D6E-BDBAA24D7BF1}"/>
              </a:ext>
            </a:extLst>
          </p:cNvPr>
          <p:cNvSpPr/>
          <p:nvPr/>
        </p:nvSpPr>
        <p:spPr>
          <a:xfrm>
            <a:off x="3516491" y="2155446"/>
            <a:ext cx="914400" cy="55925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72542F-DCE4-CB61-3796-9B915EB50E5B}"/>
              </a:ext>
            </a:extLst>
          </p:cNvPr>
          <p:cNvSpPr/>
          <p:nvPr/>
        </p:nvSpPr>
        <p:spPr>
          <a:xfrm>
            <a:off x="3508008" y="3039779"/>
            <a:ext cx="914400" cy="48708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50A34E-7977-C32D-896E-722DF2A64DB7}"/>
              </a:ext>
            </a:extLst>
          </p:cNvPr>
          <p:cNvSpPr/>
          <p:nvPr/>
        </p:nvSpPr>
        <p:spPr>
          <a:xfrm>
            <a:off x="4871284" y="2419362"/>
            <a:ext cx="1461406" cy="66538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Classification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1F4E56-76B2-E157-5DA2-C9C40F0B74E7}"/>
              </a:ext>
            </a:extLst>
          </p:cNvPr>
          <p:cNvSpPr/>
          <p:nvPr/>
        </p:nvSpPr>
        <p:spPr>
          <a:xfrm>
            <a:off x="6988628" y="1973789"/>
            <a:ext cx="1183821" cy="46128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Potability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D8B73E-F03D-08D1-5095-87A159BB163C}"/>
              </a:ext>
            </a:extLst>
          </p:cNvPr>
          <p:cNvSpPr/>
          <p:nvPr/>
        </p:nvSpPr>
        <p:spPr>
          <a:xfrm>
            <a:off x="6988629" y="3014096"/>
            <a:ext cx="1183820" cy="53067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Non-Potability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C15626-9528-92E3-CD79-C47970C1D6B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25173" y="2820762"/>
            <a:ext cx="5470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E8891AB-CEC9-9EB9-E17E-A44BEB71B3E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332690" y="2204431"/>
            <a:ext cx="655938" cy="5476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4C3E1C-E16A-7DEB-7367-58198EF28F9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332690" y="2752056"/>
            <a:ext cx="655939" cy="5273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755EEC5-1E5C-B025-88F9-1F4C78DF701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430891" y="2435073"/>
            <a:ext cx="440393" cy="3169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C09560F-49CA-A51C-BB5C-1A1891737342}"/>
              </a:ext>
            </a:extLst>
          </p:cNvPr>
          <p:cNvCxnSpPr>
            <a:cxnSpLocks/>
          </p:cNvCxnSpPr>
          <p:nvPr/>
        </p:nvCxnSpPr>
        <p:spPr>
          <a:xfrm flipV="1">
            <a:off x="2781386" y="2399472"/>
            <a:ext cx="726622" cy="4912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F9A7857-89DD-E460-3B87-9D02CCC19F45}"/>
              </a:ext>
            </a:extLst>
          </p:cNvPr>
          <p:cNvCxnSpPr>
            <a:cxnSpLocks/>
          </p:cNvCxnSpPr>
          <p:nvPr/>
        </p:nvCxnSpPr>
        <p:spPr>
          <a:xfrm>
            <a:off x="2782974" y="2890769"/>
            <a:ext cx="722539" cy="3523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8FBBCD5-DB23-CA39-FB88-A26F39B70A68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4422408" y="3084750"/>
            <a:ext cx="1179579" cy="1985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BEFDE6-AB30-1F89-7A07-1C89C7735D7C}"/>
              </a:ext>
            </a:extLst>
          </p:cNvPr>
          <p:cNvSpPr txBox="1"/>
          <p:nvPr/>
        </p:nvSpPr>
        <p:spPr>
          <a:xfrm>
            <a:off x="650079" y="307279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9FE585-F5E8-DAC1-DF8A-B98238DA85F0}"/>
              </a:ext>
            </a:extLst>
          </p:cNvPr>
          <p:cNvSpPr txBox="1"/>
          <p:nvPr/>
        </p:nvSpPr>
        <p:spPr>
          <a:xfrm>
            <a:off x="1981587" y="3170809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91780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947A-6CA7-90B7-32F5-63706D22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FC24-5DD8-3C60-0075-63407D58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0"/>
            <a:ext cx="7704000" cy="344307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values offer a detailed breakdown of true positives, false positives, true negatives, and false negatives, aiding comprehensive model evaluation.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reports provide a holistic view by presenting scores like precision, recall, and F1-score, crucial for assessing model strengths and weaknesses.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assessment facilitates pinpointing areas of enhancement, enabling focused improvements in the model's predictive capabilities.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602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2818-02C8-F610-11D3-411B4A60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1CB17-DEE0-A3D6-B3A9-2017FA76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0"/>
            <a:ext cx="7704000" cy="3110569"/>
          </a:xfrm>
        </p:spPr>
        <p:txBody>
          <a:bodyPr/>
          <a:lstStyle/>
          <a:p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application using Flask</a:t>
            </a:r>
          </a:p>
          <a:p>
            <a:endParaRPr lang="en-IN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lightweight framework that offers hassle-free development.</a:t>
            </a:r>
          </a:p>
          <a:p>
            <a:pPr lvl="1"/>
            <a:r>
              <a:rPr lang="en-US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freedom to choose libraries and extensions. </a:t>
            </a:r>
          </a:p>
          <a:p>
            <a:pPr lvl="1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built-in development server and fast debugger</a:t>
            </a:r>
          </a:p>
          <a:p>
            <a:pPr marL="609600" lvl="1" indent="0">
              <a:buNone/>
            </a:pPr>
            <a:endParaRPr lang="en-I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8910CF-4722-F0C8-D3E3-BB91E4407C2B}"/>
              </a:ext>
            </a:extLst>
          </p:cNvPr>
          <p:cNvSpPr/>
          <p:nvPr/>
        </p:nvSpPr>
        <p:spPr>
          <a:xfrm>
            <a:off x="1343240" y="3029168"/>
            <a:ext cx="1856510" cy="123803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Code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10237-224F-57FF-244A-4E47F17E4722}"/>
              </a:ext>
            </a:extLst>
          </p:cNvPr>
          <p:cNvSpPr/>
          <p:nvPr/>
        </p:nvSpPr>
        <p:spPr>
          <a:xfrm>
            <a:off x="4093691" y="3029168"/>
            <a:ext cx="1343455" cy="123803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C7284B-F805-6CB0-7CB8-574014C6A0D8}"/>
              </a:ext>
            </a:extLst>
          </p:cNvPr>
          <p:cNvSpPr/>
          <p:nvPr/>
        </p:nvSpPr>
        <p:spPr>
          <a:xfrm>
            <a:off x="6328002" y="2993783"/>
            <a:ext cx="1228437" cy="1238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E4FA6-6872-A753-E1B8-9E441FD2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0" y="3585440"/>
            <a:ext cx="500644" cy="500644"/>
          </a:xfrm>
          <a:prstGeom prst="rect">
            <a:avLst/>
          </a:prstGeom>
        </p:spPr>
      </p:pic>
      <p:pic>
        <p:nvPicPr>
          <p:cNvPr id="14" name="Picture 13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D3D340BB-F272-A1F8-FADC-E8BCDCBC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67" y="3612798"/>
            <a:ext cx="432705" cy="381357"/>
          </a:xfrm>
          <a:prstGeom prst="rect">
            <a:avLst/>
          </a:prstGeom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F4E8E53E-1DE7-9E30-5877-2689E672671D}"/>
              </a:ext>
            </a:extLst>
          </p:cNvPr>
          <p:cNvSpPr/>
          <p:nvPr/>
        </p:nvSpPr>
        <p:spPr>
          <a:xfrm>
            <a:off x="3449098" y="3474368"/>
            <a:ext cx="348814" cy="27686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873A156-BB28-D92E-14FB-769E6B84D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727" y="3161506"/>
            <a:ext cx="757382" cy="973354"/>
          </a:xfrm>
          <a:prstGeom prst="rect">
            <a:avLst/>
          </a:prstGeom>
        </p:spPr>
      </p:pic>
      <p:sp>
        <p:nvSpPr>
          <p:cNvPr id="18" name="Equals 17">
            <a:extLst>
              <a:ext uri="{FF2B5EF4-FFF2-40B4-BE49-F238E27FC236}">
                <a16:creationId xmlns:a16="http://schemas.microsoft.com/office/drawing/2014/main" id="{FBA63711-07E4-BA53-6420-26EC131FCA50}"/>
              </a:ext>
            </a:extLst>
          </p:cNvPr>
          <p:cNvSpPr/>
          <p:nvPr/>
        </p:nvSpPr>
        <p:spPr>
          <a:xfrm>
            <a:off x="5727097" y="3483076"/>
            <a:ext cx="310954" cy="20472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7AAC-A351-4F71-68D0-AA86F5BC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D4BA4-0AFD-7A4E-6356-866287E7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70495"/>
              </p:ext>
            </p:extLst>
          </p:nvPr>
        </p:nvGraphicFramePr>
        <p:xfrm>
          <a:off x="1357746" y="1537277"/>
          <a:ext cx="6096000" cy="2602288"/>
        </p:xfrm>
        <a:graphic>
          <a:graphicData uri="http://schemas.openxmlformats.org/drawingml/2006/table">
            <a:tbl>
              <a:tblPr firstRow="1" bandRow="1">
                <a:tableStyleId>{8CBFE462-7BAC-4BD5-B5E3-772E064D2333}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02576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0880615"/>
                    </a:ext>
                  </a:extLst>
                </a:gridCol>
              </a:tblGrid>
              <a:tr h="37724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55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Logistic Regresion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62.85%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857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K-Nearest neighbors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63.49%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0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Support Vector Classifie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68.85%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019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Naive Bayes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63.68%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779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Decision tree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58.96%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205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Random Forest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68.21%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9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6A42-0C19-C39A-16D8-5BF0C25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7B1A3-9559-3983-37F1-28B373E4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2" y="1699424"/>
            <a:ext cx="1404422" cy="98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1C313-5F18-7EEF-D134-AE5C2FE1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59" y="1704160"/>
            <a:ext cx="3350877" cy="981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77392D-73A5-1792-6FE1-CD552E3D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970" y="1594131"/>
            <a:ext cx="1199691" cy="1191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69E56-836A-2619-EEE5-F008853EB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793" y="3267755"/>
            <a:ext cx="1845790" cy="987971"/>
          </a:xfrm>
          <a:prstGeom prst="rect">
            <a:avLst/>
          </a:prstGeom>
        </p:spPr>
      </p:pic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2AE5E8D-3EB8-3A60-5A00-CB9C22548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021" y="2891481"/>
            <a:ext cx="1762383" cy="17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8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2EE3-D9D6-A00A-5F1F-4C2179AC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34EE-BE4E-6A14-561F-F837F6CF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1"/>
            <a:ext cx="7704000" cy="2553220"/>
          </a:xfrm>
        </p:spPr>
        <p:txBody>
          <a:bodyPr/>
          <a:lstStyle/>
          <a:p>
            <a:r>
              <a:rPr lang="en-US" sz="1600" dirty="0">
                <a:solidFill>
                  <a:schemeClr val="tx2">
                    <a:lumMod val="25000"/>
                  </a:schemeClr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https://www.kaggle.com/datasets/adityakadiwal/water-potability/data</a:t>
            </a:r>
            <a:endParaRPr lang="en-US" sz="16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https://www.linkedin.com/learning/data-science-foundations-fundamentals-14537508/data-preparation?u=2359714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https://www.linkedin.com/learning/hands-on-introduction-data-engineering/hands-on-data-engineering?u=2359714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https://www.coursera.org/learn/python-for-data-visualization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F4D3-3E63-099B-3D5D-2F374355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775" y="2007411"/>
            <a:ext cx="5166450" cy="1128677"/>
          </a:xfrm>
        </p:spPr>
        <p:txBody>
          <a:bodyPr/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088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" name="Google Shape;871;p53"/>
          <p:cNvSpPr txBox="1"/>
          <p:nvPr/>
        </p:nvSpPr>
        <p:spPr>
          <a:xfrm>
            <a:off x="571148" y="2240761"/>
            <a:ext cx="151497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SIRI H G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Google Shape;872;p53"/>
          <p:cNvSpPr txBox="1"/>
          <p:nvPr/>
        </p:nvSpPr>
        <p:spPr>
          <a:xfrm>
            <a:off x="2074878" y="2240960"/>
            <a:ext cx="239743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SHRADDHA SHRESTHA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Google Shape;873;p53"/>
          <p:cNvSpPr txBox="1"/>
          <p:nvPr/>
        </p:nvSpPr>
        <p:spPr>
          <a:xfrm>
            <a:off x="4391720" y="2240960"/>
            <a:ext cx="221630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 AITHA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6525681" y="2240960"/>
            <a:ext cx="211588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MADHAVI KANCHAM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FC6AC-BA5F-77DF-C2A4-5486A1FB0654}"/>
              </a:ext>
            </a:extLst>
          </p:cNvPr>
          <p:cNvSpPr txBox="1"/>
          <p:nvPr/>
        </p:nvSpPr>
        <p:spPr>
          <a:xfrm>
            <a:off x="571148" y="2784527"/>
            <a:ext cx="155395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 </a:t>
            </a:r>
            <a:r>
              <a:rPr lang="en-US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47431-6D49-5DCF-91EB-8F7EE5B57057}"/>
              </a:ext>
            </a:extLst>
          </p:cNvPr>
          <p:cNvSpPr txBox="1"/>
          <p:nvPr/>
        </p:nvSpPr>
        <p:spPr>
          <a:xfrm>
            <a:off x="2086119" y="2790477"/>
            <a:ext cx="24215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sz="1200" dirty="0">
              <a:solidFill>
                <a:srgbClr val="869F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31100-78C3-CC5D-9A79-B8AE80079669}"/>
              </a:ext>
            </a:extLst>
          </p:cNvPr>
          <p:cNvSpPr txBox="1"/>
          <p:nvPr/>
        </p:nvSpPr>
        <p:spPr>
          <a:xfrm>
            <a:off x="4406652" y="2784526"/>
            <a:ext cx="211902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2EAD-E39B-96A9-9B8E-635DE1EFEF2F}"/>
              </a:ext>
            </a:extLst>
          </p:cNvPr>
          <p:cNvSpPr txBox="1"/>
          <p:nvPr/>
        </p:nvSpPr>
        <p:spPr>
          <a:xfrm>
            <a:off x="6551955" y="2784526"/>
            <a:ext cx="208961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200" dirty="0">
                <a:solidFill>
                  <a:srgbClr val="869F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200" dirty="0">
              <a:solidFill>
                <a:srgbClr val="869F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8"/>
          <p:cNvGraphicFramePr/>
          <p:nvPr>
            <p:extLst>
              <p:ext uri="{D42A27DB-BD31-4B8C-83A1-F6EECF244321}">
                <p14:modId xmlns:p14="http://schemas.microsoft.com/office/powerpoint/2010/main" val="3409755466"/>
              </p:ext>
            </p:extLst>
          </p:nvPr>
        </p:nvGraphicFramePr>
        <p:xfrm>
          <a:off x="723900" y="800100"/>
          <a:ext cx="7700100" cy="3706586"/>
        </p:xfrm>
        <a:graphic>
          <a:graphicData uri="http://schemas.openxmlformats.org/drawingml/2006/table">
            <a:tbl>
              <a:tblPr>
                <a:noFill/>
                <a:tableStyleId>{8CBFE462-7BAC-4BD5-B5E3-772E064D2333}</a:tableStyleId>
              </a:tblPr>
              <a:tblGrid>
                <a:gridCol w="190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5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b="1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Nunito"/>
                          <a:cs typeface="Times New Roman" panose="02020603050405020304" pitchFamily="18" charset="0"/>
                          <a:sym typeface="Nunito"/>
                        </a:rPr>
                        <a:t>Problem Statement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Nunito"/>
                          <a:cs typeface="Times New Roman"/>
                          <a:sym typeface="Nunito"/>
                        </a:rPr>
                        <a:t>How about developing a model to predict the water potability fetching water quality parameters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Nunito"/>
                          <a:cs typeface="Times New Roman"/>
                        </a:rPr>
                        <a:t>such as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Nunito"/>
                          <a:cs typeface="Times New Roman"/>
                          <a:sym typeface="Nunito"/>
                        </a:rPr>
                        <a:t> pH, turbidity, dissolved oxygen, and chemical concentrations for the benefit of regional health and development initiatives?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6A19-418B-8A2B-388F-DB41CFE2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510E-9C9D-8B92-85E0-CE33347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1"/>
            <a:ext cx="4838096" cy="3820318"/>
          </a:xfrm>
        </p:spPr>
        <p:txBody>
          <a:bodyPr/>
          <a:lstStyle/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pPr marL="15240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How can businesses assure consumers of the safety and quality of their water-based products (e.g., beverages or food products) in regions with varying water potability 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standards</a:t>
            </a:r>
            <a:r>
              <a:rPr lang="en-US" sz="1800" dirty="0">
                <a:latin typeface="Times New Roman"/>
                <a:cs typeface="Times New Roman"/>
              </a:rPr>
              <a:t>?</a:t>
            </a:r>
          </a:p>
        </p:txBody>
      </p:sp>
      <p:pic>
        <p:nvPicPr>
          <p:cNvPr id="4" name="Picture 3" descr="Water Quality Prediction using Machine Learning | by Ahmed Afifi | Medium">
            <a:extLst>
              <a:ext uri="{FF2B5EF4-FFF2-40B4-BE49-F238E27FC236}">
                <a16:creationId xmlns:a16="http://schemas.microsoft.com/office/drawing/2014/main" id="{367F9321-A707-7167-442C-A7D11EE9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32" y="1983272"/>
            <a:ext cx="2743199" cy="14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E512-5086-2BBB-C6BA-39FA9882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54550"/>
            <a:ext cx="7704000" cy="5727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FB2A-8DFB-FE9B-2A6A-D0A5FBB4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66155"/>
            <a:ext cx="7704000" cy="2869083"/>
          </a:xfrm>
        </p:spPr>
        <p:txBody>
          <a:bodyPr/>
          <a:lstStyle/>
          <a:p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 comprehensive testing protocols similar to the analytical models used here to continuously assess water quality in production. This mirrors the model's approach to detecting and addressing potability concerns.</a:t>
            </a:r>
          </a:p>
          <a:p>
            <a:pPr algn="just"/>
            <a:endParaRPr lang="en-US" sz="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cutting-edge technologies for real-time monitoring and data-driven decision-making. Like the machine learning models used, these systems can track and predict water quality changes, ensuring proactive measures to maintain safety.</a:t>
            </a:r>
          </a:p>
        </p:txBody>
      </p:sp>
    </p:spTree>
    <p:extLst>
      <p:ext uri="{BB962C8B-B14F-4D97-AF65-F5344CB8AC3E}">
        <p14:creationId xmlns:p14="http://schemas.microsoft.com/office/powerpoint/2010/main" val="358404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824775" y="4397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Pipeline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Google Shape;523;p48"/>
          <p:cNvSpPr/>
          <p:nvPr/>
        </p:nvSpPr>
        <p:spPr>
          <a:xfrm>
            <a:off x="651588" y="1741052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2487150" y="1741052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4194825" y="1747336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6030387" y="1741052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527" name="Google Shape;527;p48"/>
          <p:cNvCxnSpPr>
            <a:cxnSpLocks/>
            <a:stCxn id="523" idx="6"/>
            <a:endCxn id="524" idx="2"/>
          </p:cNvCxnSpPr>
          <p:nvPr/>
        </p:nvCxnSpPr>
        <p:spPr>
          <a:xfrm>
            <a:off x="1615488" y="2223002"/>
            <a:ext cx="8716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Google Shape;528;p48"/>
          <p:cNvCxnSpPr>
            <a:stCxn id="524" idx="6"/>
            <a:endCxn id="525" idx="2"/>
          </p:cNvCxnSpPr>
          <p:nvPr/>
        </p:nvCxnSpPr>
        <p:spPr>
          <a:xfrm>
            <a:off x="3451050" y="2223002"/>
            <a:ext cx="743775" cy="6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Google Shape;529;p48"/>
          <p:cNvCxnSpPr>
            <a:cxnSpLocks/>
            <a:stCxn id="525" idx="6"/>
            <a:endCxn id="526" idx="2"/>
          </p:cNvCxnSpPr>
          <p:nvPr/>
        </p:nvCxnSpPr>
        <p:spPr>
          <a:xfrm flipV="1">
            <a:off x="5158725" y="2223002"/>
            <a:ext cx="871662" cy="62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0" name="Google Shape;530;p48"/>
          <p:cNvSpPr txBox="1">
            <a:spLocks noGrp="1"/>
          </p:cNvSpPr>
          <p:nvPr>
            <p:ph type="title" idx="4294967295"/>
          </p:nvPr>
        </p:nvSpPr>
        <p:spPr>
          <a:xfrm>
            <a:off x="214644" y="2787062"/>
            <a:ext cx="173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26;p48">
            <a:extLst>
              <a:ext uri="{FF2B5EF4-FFF2-40B4-BE49-F238E27FC236}">
                <a16:creationId xmlns:a16="http://schemas.microsoft.com/office/drawing/2014/main" id="{538FCE28-254F-FA23-08BC-5B717E8A15CA}"/>
              </a:ext>
            </a:extLst>
          </p:cNvPr>
          <p:cNvSpPr/>
          <p:nvPr/>
        </p:nvSpPr>
        <p:spPr>
          <a:xfrm>
            <a:off x="7645824" y="1741052"/>
            <a:ext cx="963900" cy="96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F8FE36-3A31-3ACD-871D-F25F9BC970EB}"/>
              </a:ext>
            </a:extLst>
          </p:cNvPr>
          <p:cNvCxnSpPr>
            <a:stCxn id="526" idx="6"/>
            <a:endCxn id="7" idx="2"/>
          </p:cNvCxnSpPr>
          <p:nvPr/>
        </p:nvCxnSpPr>
        <p:spPr>
          <a:xfrm>
            <a:off x="6994287" y="2223002"/>
            <a:ext cx="651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oogle Shape;7806;p83">
            <a:extLst>
              <a:ext uri="{FF2B5EF4-FFF2-40B4-BE49-F238E27FC236}">
                <a16:creationId xmlns:a16="http://schemas.microsoft.com/office/drawing/2014/main" id="{C8D02FD6-0489-0A09-1884-20CE9D63EB73}"/>
              </a:ext>
            </a:extLst>
          </p:cNvPr>
          <p:cNvGrpSpPr/>
          <p:nvPr/>
        </p:nvGrpSpPr>
        <p:grpSpPr>
          <a:xfrm>
            <a:off x="909325" y="2026221"/>
            <a:ext cx="420775" cy="393561"/>
            <a:chOff x="-4118225" y="3990475"/>
            <a:chExt cx="292225" cy="273325"/>
          </a:xfrm>
        </p:grpSpPr>
        <p:sp>
          <p:nvSpPr>
            <p:cNvPr id="52" name="Google Shape;7807;p83">
              <a:extLst>
                <a:ext uri="{FF2B5EF4-FFF2-40B4-BE49-F238E27FC236}">
                  <a16:creationId xmlns:a16="http://schemas.microsoft.com/office/drawing/2014/main" id="{FD2C8F98-9837-5BC9-9A24-9A0E569B11C7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Google Shape;7808;p83">
              <a:extLst>
                <a:ext uri="{FF2B5EF4-FFF2-40B4-BE49-F238E27FC236}">
                  <a16:creationId xmlns:a16="http://schemas.microsoft.com/office/drawing/2014/main" id="{C0D43A86-E328-D6DC-462E-64C9EFD6095B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Google Shape;7809;p83">
              <a:extLst>
                <a:ext uri="{FF2B5EF4-FFF2-40B4-BE49-F238E27FC236}">
                  <a16:creationId xmlns:a16="http://schemas.microsoft.com/office/drawing/2014/main" id="{BD388DE6-2D8D-CBA4-E5B6-1FCB5EEEA417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Google Shape;7810;p83">
              <a:extLst>
                <a:ext uri="{FF2B5EF4-FFF2-40B4-BE49-F238E27FC236}">
                  <a16:creationId xmlns:a16="http://schemas.microsoft.com/office/drawing/2014/main" id="{7C0F6A28-28EE-B72D-EB1D-3E0089EB7D3D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Google Shape;7904;p83">
            <a:extLst>
              <a:ext uri="{FF2B5EF4-FFF2-40B4-BE49-F238E27FC236}">
                <a16:creationId xmlns:a16="http://schemas.microsoft.com/office/drawing/2014/main" id="{01D35340-694F-9F68-CC35-5E7414DDA93E}"/>
              </a:ext>
            </a:extLst>
          </p:cNvPr>
          <p:cNvGrpSpPr/>
          <p:nvPr/>
        </p:nvGrpSpPr>
        <p:grpSpPr>
          <a:xfrm>
            <a:off x="2783101" y="1997855"/>
            <a:ext cx="371998" cy="421927"/>
            <a:chOff x="-3383375" y="3611625"/>
            <a:chExt cx="258350" cy="293025"/>
          </a:xfrm>
        </p:grpSpPr>
        <p:sp>
          <p:nvSpPr>
            <p:cNvPr id="59" name="Google Shape;7905;p83">
              <a:extLst>
                <a:ext uri="{FF2B5EF4-FFF2-40B4-BE49-F238E27FC236}">
                  <a16:creationId xmlns:a16="http://schemas.microsoft.com/office/drawing/2014/main" id="{5244C916-B984-2D2A-D930-7AF1FFDFE979}"/>
                </a:ext>
              </a:extLst>
            </p:cNvPr>
            <p:cNvSpPr/>
            <p:nvPr/>
          </p:nvSpPr>
          <p:spPr>
            <a:xfrm>
              <a:off x="-3383375" y="3611625"/>
              <a:ext cx="258350" cy="85175"/>
            </a:xfrm>
            <a:custGeom>
              <a:avLst/>
              <a:gdLst/>
              <a:ahLst/>
              <a:cxnLst/>
              <a:rect l="l" t="t" r="r" b="b"/>
              <a:pathLst>
                <a:path w="10334" h="3407" extrusionOk="0">
                  <a:moveTo>
                    <a:pt x="6049" y="694"/>
                  </a:moveTo>
                  <a:cubicBezTo>
                    <a:pt x="6207" y="694"/>
                    <a:pt x="6301" y="757"/>
                    <a:pt x="6364" y="946"/>
                  </a:cubicBezTo>
                  <a:lnTo>
                    <a:pt x="6522" y="1356"/>
                  </a:lnTo>
                  <a:lnTo>
                    <a:pt x="3781" y="1356"/>
                  </a:lnTo>
                  <a:lnTo>
                    <a:pt x="4001" y="946"/>
                  </a:lnTo>
                  <a:cubicBezTo>
                    <a:pt x="4033" y="788"/>
                    <a:pt x="4190" y="694"/>
                    <a:pt x="4316" y="694"/>
                  </a:cubicBezTo>
                  <a:close/>
                  <a:moveTo>
                    <a:pt x="4316" y="1"/>
                  </a:moveTo>
                  <a:cubicBezTo>
                    <a:pt x="3875" y="1"/>
                    <a:pt x="3466" y="253"/>
                    <a:pt x="3308" y="694"/>
                  </a:cubicBezTo>
                  <a:lnTo>
                    <a:pt x="3088" y="1356"/>
                  </a:lnTo>
                  <a:lnTo>
                    <a:pt x="1040" y="1356"/>
                  </a:lnTo>
                  <a:cubicBezTo>
                    <a:pt x="473" y="1356"/>
                    <a:pt x="0" y="1828"/>
                    <a:pt x="0" y="2395"/>
                  </a:cubicBezTo>
                  <a:lnTo>
                    <a:pt x="0" y="3057"/>
                  </a:lnTo>
                  <a:cubicBezTo>
                    <a:pt x="0" y="3370"/>
                    <a:pt x="221" y="3407"/>
                    <a:pt x="480" y="3407"/>
                  </a:cubicBezTo>
                  <a:cubicBezTo>
                    <a:pt x="560" y="3407"/>
                    <a:pt x="643" y="3403"/>
                    <a:pt x="725" y="3403"/>
                  </a:cubicBezTo>
                  <a:lnTo>
                    <a:pt x="9924" y="3403"/>
                  </a:lnTo>
                  <a:cubicBezTo>
                    <a:pt x="10145" y="3403"/>
                    <a:pt x="10302" y="3246"/>
                    <a:pt x="10302" y="3057"/>
                  </a:cubicBezTo>
                  <a:lnTo>
                    <a:pt x="10302" y="2395"/>
                  </a:lnTo>
                  <a:cubicBezTo>
                    <a:pt x="10334" y="1828"/>
                    <a:pt x="9861" y="1356"/>
                    <a:pt x="9294" y="1356"/>
                  </a:cubicBezTo>
                  <a:lnTo>
                    <a:pt x="7246" y="1356"/>
                  </a:lnTo>
                  <a:lnTo>
                    <a:pt x="7026" y="694"/>
                  </a:lnTo>
                  <a:cubicBezTo>
                    <a:pt x="6868" y="253"/>
                    <a:pt x="6522" y="1"/>
                    <a:pt x="6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Google Shape;7906;p83">
              <a:extLst>
                <a:ext uri="{FF2B5EF4-FFF2-40B4-BE49-F238E27FC236}">
                  <a16:creationId xmlns:a16="http://schemas.microsoft.com/office/drawing/2014/main" id="{B028F86B-A257-A77C-1D5B-6E2DCD086E60}"/>
                </a:ext>
              </a:extLst>
            </p:cNvPr>
            <p:cNvSpPr/>
            <p:nvPr/>
          </p:nvSpPr>
          <p:spPr>
            <a:xfrm>
              <a:off x="-3362900" y="3716375"/>
              <a:ext cx="218200" cy="188275"/>
            </a:xfrm>
            <a:custGeom>
              <a:avLst/>
              <a:gdLst/>
              <a:ahLst/>
              <a:cxnLst/>
              <a:rect l="l" t="t" r="r" b="b"/>
              <a:pathLst>
                <a:path w="8728" h="7531" extrusionOk="0">
                  <a:moveTo>
                    <a:pt x="2324" y="666"/>
                  </a:moveTo>
                  <a:cubicBezTo>
                    <a:pt x="2487" y="666"/>
                    <a:pt x="2647" y="777"/>
                    <a:pt x="2647" y="1009"/>
                  </a:cubicBezTo>
                  <a:lnTo>
                    <a:pt x="2647" y="5798"/>
                  </a:lnTo>
                  <a:cubicBezTo>
                    <a:pt x="2647" y="6022"/>
                    <a:pt x="2476" y="6141"/>
                    <a:pt x="2307" y="6141"/>
                  </a:cubicBezTo>
                  <a:cubicBezTo>
                    <a:pt x="2145" y="6141"/>
                    <a:pt x="1985" y="6030"/>
                    <a:pt x="1985" y="5798"/>
                  </a:cubicBezTo>
                  <a:lnTo>
                    <a:pt x="1985" y="1009"/>
                  </a:lnTo>
                  <a:cubicBezTo>
                    <a:pt x="1985" y="785"/>
                    <a:pt x="2156" y="666"/>
                    <a:pt x="2324" y="666"/>
                  </a:cubicBezTo>
                  <a:close/>
                  <a:moveTo>
                    <a:pt x="4372" y="666"/>
                  </a:moveTo>
                  <a:cubicBezTo>
                    <a:pt x="4535" y="666"/>
                    <a:pt x="4695" y="777"/>
                    <a:pt x="4695" y="1009"/>
                  </a:cubicBezTo>
                  <a:lnTo>
                    <a:pt x="4695" y="5798"/>
                  </a:lnTo>
                  <a:cubicBezTo>
                    <a:pt x="4695" y="6022"/>
                    <a:pt x="4523" y="6141"/>
                    <a:pt x="4355" y="6141"/>
                  </a:cubicBezTo>
                  <a:cubicBezTo>
                    <a:pt x="4193" y="6141"/>
                    <a:pt x="4033" y="6030"/>
                    <a:pt x="4033" y="5798"/>
                  </a:cubicBezTo>
                  <a:lnTo>
                    <a:pt x="4033" y="1009"/>
                  </a:lnTo>
                  <a:cubicBezTo>
                    <a:pt x="4033" y="785"/>
                    <a:pt x="4204" y="666"/>
                    <a:pt x="4372" y="666"/>
                  </a:cubicBezTo>
                  <a:close/>
                  <a:moveTo>
                    <a:pt x="6427" y="631"/>
                  </a:moveTo>
                  <a:cubicBezTo>
                    <a:pt x="6648" y="631"/>
                    <a:pt x="6805" y="789"/>
                    <a:pt x="6805" y="1009"/>
                  </a:cubicBezTo>
                  <a:lnTo>
                    <a:pt x="6805" y="5798"/>
                  </a:lnTo>
                  <a:cubicBezTo>
                    <a:pt x="6805" y="6022"/>
                    <a:pt x="6626" y="6141"/>
                    <a:pt x="6450" y="6141"/>
                  </a:cubicBezTo>
                  <a:cubicBezTo>
                    <a:pt x="6280" y="6141"/>
                    <a:pt x="6112" y="6030"/>
                    <a:pt x="6112" y="5798"/>
                  </a:cubicBezTo>
                  <a:lnTo>
                    <a:pt x="6112" y="1009"/>
                  </a:lnTo>
                  <a:lnTo>
                    <a:pt x="6081" y="1009"/>
                  </a:lnTo>
                  <a:cubicBezTo>
                    <a:pt x="6081" y="789"/>
                    <a:pt x="6238" y="631"/>
                    <a:pt x="6427" y="631"/>
                  </a:cubicBezTo>
                  <a:close/>
                  <a:moveTo>
                    <a:pt x="0" y="1"/>
                  </a:moveTo>
                  <a:lnTo>
                    <a:pt x="536" y="6585"/>
                  </a:lnTo>
                  <a:cubicBezTo>
                    <a:pt x="567" y="7121"/>
                    <a:pt x="1008" y="7531"/>
                    <a:pt x="1576" y="7531"/>
                  </a:cubicBezTo>
                  <a:lnTo>
                    <a:pt x="7152" y="7531"/>
                  </a:lnTo>
                  <a:cubicBezTo>
                    <a:pt x="7688" y="7531"/>
                    <a:pt x="8129" y="7121"/>
                    <a:pt x="8192" y="6585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4" name="Google Shape;7752;p83">
            <a:extLst>
              <a:ext uri="{FF2B5EF4-FFF2-40B4-BE49-F238E27FC236}">
                <a16:creationId xmlns:a16="http://schemas.microsoft.com/office/drawing/2014/main" id="{06DEE0BE-9F69-5BA5-1BD7-148E50A58E17}"/>
              </a:ext>
            </a:extLst>
          </p:cNvPr>
          <p:cNvGrpSpPr/>
          <p:nvPr/>
        </p:nvGrpSpPr>
        <p:grpSpPr>
          <a:xfrm>
            <a:off x="4438973" y="1997856"/>
            <a:ext cx="466402" cy="460588"/>
            <a:chOff x="-4478975" y="3251700"/>
            <a:chExt cx="293825" cy="293800"/>
          </a:xfrm>
        </p:grpSpPr>
        <p:sp>
          <p:nvSpPr>
            <p:cNvPr id="555" name="Google Shape;7753;p83">
              <a:extLst>
                <a:ext uri="{FF2B5EF4-FFF2-40B4-BE49-F238E27FC236}">
                  <a16:creationId xmlns:a16="http://schemas.microsoft.com/office/drawing/2014/main" id="{4DB542E9-EC4D-EAEE-325A-2659713661E5}"/>
                </a:ext>
              </a:extLst>
            </p:cNvPr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Google Shape;7754;p83">
              <a:extLst>
                <a:ext uri="{FF2B5EF4-FFF2-40B4-BE49-F238E27FC236}">
                  <a16:creationId xmlns:a16="http://schemas.microsoft.com/office/drawing/2014/main" id="{F3CDF081-12E3-429D-0386-DD998996B093}"/>
                </a:ext>
              </a:extLst>
            </p:cNvPr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7" name="Google Shape;7755;p83">
              <a:extLst>
                <a:ext uri="{FF2B5EF4-FFF2-40B4-BE49-F238E27FC236}">
                  <a16:creationId xmlns:a16="http://schemas.microsoft.com/office/drawing/2014/main" id="{90A88698-90E0-7685-5680-1574E97007F7}"/>
                </a:ext>
              </a:extLst>
            </p:cNvPr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8" name="Google Shape;7822;p83">
            <a:extLst>
              <a:ext uri="{FF2B5EF4-FFF2-40B4-BE49-F238E27FC236}">
                <a16:creationId xmlns:a16="http://schemas.microsoft.com/office/drawing/2014/main" id="{F36E647B-5916-7F13-5EE4-D51DD8AC3FCE}"/>
              </a:ext>
            </a:extLst>
          </p:cNvPr>
          <p:cNvGrpSpPr/>
          <p:nvPr/>
        </p:nvGrpSpPr>
        <p:grpSpPr>
          <a:xfrm>
            <a:off x="6300257" y="2026221"/>
            <a:ext cx="424159" cy="419659"/>
            <a:chOff x="-1182750" y="3962900"/>
            <a:chExt cx="294575" cy="291450"/>
          </a:xfrm>
        </p:grpSpPr>
        <p:sp>
          <p:nvSpPr>
            <p:cNvPr id="559" name="Google Shape;7823;p83">
              <a:extLst>
                <a:ext uri="{FF2B5EF4-FFF2-40B4-BE49-F238E27FC236}">
                  <a16:creationId xmlns:a16="http://schemas.microsoft.com/office/drawing/2014/main" id="{FBCD1ABE-2912-3F29-74AD-8ED5EAEF46C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Google Shape;7824;p83">
              <a:extLst>
                <a:ext uri="{FF2B5EF4-FFF2-40B4-BE49-F238E27FC236}">
                  <a16:creationId xmlns:a16="http://schemas.microsoft.com/office/drawing/2014/main" id="{813FEEFD-0F79-D28B-5717-982DB28D808C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1" name="Google Shape;7825;p83">
              <a:extLst>
                <a:ext uri="{FF2B5EF4-FFF2-40B4-BE49-F238E27FC236}">
                  <a16:creationId xmlns:a16="http://schemas.microsoft.com/office/drawing/2014/main" id="{1530889C-10E9-3896-5D9C-7AFD7DD40A48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2" name="Google Shape;7826;p83">
              <a:extLst>
                <a:ext uri="{FF2B5EF4-FFF2-40B4-BE49-F238E27FC236}">
                  <a16:creationId xmlns:a16="http://schemas.microsoft.com/office/drawing/2014/main" id="{5FED0E67-C2FA-0790-1E43-C035E4696628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" name="Google Shape;7827;p83">
              <a:extLst>
                <a:ext uri="{FF2B5EF4-FFF2-40B4-BE49-F238E27FC236}">
                  <a16:creationId xmlns:a16="http://schemas.microsoft.com/office/drawing/2014/main" id="{E4D670DE-E459-E6BF-26B0-2AD0C6E989B5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Google Shape;7828;p83">
              <a:extLst>
                <a:ext uri="{FF2B5EF4-FFF2-40B4-BE49-F238E27FC236}">
                  <a16:creationId xmlns:a16="http://schemas.microsoft.com/office/drawing/2014/main" id="{B9C10896-D97E-DFE1-17CE-5F8DF9FE5395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Google Shape;7829;p83">
              <a:extLst>
                <a:ext uri="{FF2B5EF4-FFF2-40B4-BE49-F238E27FC236}">
                  <a16:creationId xmlns:a16="http://schemas.microsoft.com/office/drawing/2014/main" id="{3FEFABF3-0CC9-485B-C2EA-1EAAF4E60FE1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7" name="Google Shape;7696;p83">
            <a:extLst>
              <a:ext uri="{FF2B5EF4-FFF2-40B4-BE49-F238E27FC236}">
                <a16:creationId xmlns:a16="http://schemas.microsoft.com/office/drawing/2014/main" id="{A38E580F-3923-C4A9-1A41-1F4A713C6804}"/>
              </a:ext>
            </a:extLst>
          </p:cNvPr>
          <p:cNvGrpSpPr/>
          <p:nvPr/>
        </p:nvGrpSpPr>
        <p:grpSpPr>
          <a:xfrm>
            <a:off x="7874418" y="2000302"/>
            <a:ext cx="421927" cy="419371"/>
            <a:chOff x="-6689825" y="3992050"/>
            <a:chExt cx="293025" cy="291250"/>
          </a:xfrm>
        </p:grpSpPr>
        <p:sp>
          <p:nvSpPr>
            <p:cNvPr id="568" name="Google Shape;7697;p83">
              <a:extLst>
                <a:ext uri="{FF2B5EF4-FFF2-40B4-BE49-F238E27FC236}">
                  <a16:creationId xmlns:a16="http://schemas.microsoft.com/office/drawing/2014/main" id="{285C35D9-F0EB-7AB3-F996-334BC4ECC390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9" name="Google Shape;7698;p83">
              <a:extLst>
                <a:ext uri="{FF2B5EF4-FFF2-40B4-BE49-F238E27FC236}">
                  <a16:creationId xmlns:a16="http://schemas.microsoft.com/office/drawing/2014/main" id="{7E8CD780-3544-4BB4-A37D-20EA285E77B1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Google Shape;7699;p83">
              <a:extLst>
                <a:ext uri="{FF2B5EF4-FFF2-40B4-BE49-F238E27FC236}">
                  <a16:creationId xmlns:a16="http://schemas.microsoft.com/office/drawing/2014/main" id="{1D7CB107-8785-C251-062B-5A60A7994D97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1" name="Google Shape;7700;p83">
              <a:extLst>
                <a:ext uri="{FF2B5EF4-FFF2-40B4-BE49-F238E27FC236}">
                  <a16:creationId xmlns:a16="http://schemas.microsoft.com/office/drawing/2014/main" id="{A26C00FC-60E1-C0C6-89A5-F015004253E6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2" name="Google Shape;7701;p83">
              <a:extLst>
                <a:ext uri="{FF2B5EF4-FFF2-40B4-BE49-F238E27FC236}">
                  <a16:creationId xmlns:a16="http://schemas.microsoft.com/office/drawing/2014/main" id="{CC52483C-B822-F325-6CB0-45BE988D8D99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Google Shape;7702;p83">
              <a:extLst>
                <a:ext uri="{FF2B5EF4-FFF2-40B4-BE49-F238E27FC236}">
                  <a16:creationId xmlns:a16="http://schemas.microsoft.com/office/drawing/2014/main" id="{B95BFBFA-3873-39AB-218E-A264604D1BDA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4" name="Google Shape;7703;p83">
              <a:extLst>
                <a:ext uri="{FF2B5EF4-FFF2-40B4-BE49-F238E27FC236}">
                  <a16:creationId xmlns:a16="http://schemas.microsoft.com/office/drawing/2014/main" id="{F236DC73-A23A-2AD5-586A-158D037AF68C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5" name="Google Shape;7704;p83">
              <a:extLst>
                <a:ext uri="{FF2B5EF4-FFF2-40B4-BE49-F238E27FC236}">
                  <a16:creationId xmlns:a16="http://schemas.microsoft.com/office/drawing/2014/main" id="{1C0CB971-6C46-F4B0-FFD7-07B010AE6FC9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Google Shape;7705;p83">
              <a:extLst>
                <a:ext uri="{FF2B5EF4-FFF2-40B4-BE49-F238E27FC236}">
                  <a16:creationId xmlns:a16="http://schemas.microsoft.com/office/drawing/2014/main" id="{9A08AE3F-5706-32A8-45EE-5F35354098CC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Google Shape;7706;p83">
              <a:extLst>
                <a:ext uri="{FF2B5EF4-FFF2-40B4-BE49-F238E27FC236}">
                  <a16:creationId xmlns:a16="http://schemas.microsoft.com/office/drawing/2014/main" id="{CEE78450-A40E-6A5D-AE9A-F72DF6AF1B34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Google Shape;7707;p83">
              <a:extLst>
                <a:ext uri="{FF2B5EF4-FFF2-40B4-BE49-F238E27FC236}">
                  <a16:creationId xmlns:a16="http://schemas.microsoft.com/office/drawing/2014/main" id="{BF507244-5F51-F03B-AFBB-80294DD782F9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Google Shape;7708;p83">
              <a:extLst>
                <a:ext uri="{FF2B5EF4-FFF2-40B4-BE49-F238E27FC236}">
                  <a16:creationId xmlns:a16="http://schemas.microsoft.com/office/drawing/2014/main" id="{A467CFC0-1E37-A07A-BD00-428B69534BB3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530;p48">
            <a:extLst>
              <a:ext uri="{FF2B5EF4-FFF2-40B4-BE49-F238E27FC236}">
                <a16:creationId xmlns:a16="http://schemas.microsoft.com/office/drawing/2014/main" id="{033CEEB2-666D-A2D1-DB16-D253C0CB3E65}"/>
              </a:ext>
            </a:extLst>
          </p:cNvPr>
          <p:cNvSpPr txBox="1">
            <a:spLocks/>
          </p:cNvSpPr>
          <p:nvPr/>
        </p:nvSpPr>
        <p:spPr>
          <a:xfrm>
            <a:off x="2119083" y="2782860"/>
            <a:ext cx="1698283" cy="53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Cleanup</a:t>
            </a:r>
            <a:b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Exploration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30;p48">
            <a:extLst>
              <a:ext uri="{FF2B5EF4-FFF2-40B4-BE49-F238E27FC236}">
                <a16:creationId xmlns:a16="http://schemas.microsoft.com/office/drawing/2014/main" id="{966DECDC-AA1A-A8C2-1B8D-6B6532A3C941}"/>
              </a:ext>
            </a:extLst>
          </p:cNvPr>
          <p:cNvSpPr txBox="1">
            <a:spLocks/>
          </p:cNvSpPr>
          <p:nvPr/>
        </p:nvSpPr>
        <p:spPr>
          <a:xfrm>
            <a:off x="3884010" y="2782860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6" name="Google Shape;530;p48">
            <a:extLst>
              <a:ext uri="{FF2B5EF4-FFF2-40B4-BE49-F238E27FC236}">
                <a16:creationId xmlns:a16="http://schemas.microsoft.com/office/drawing/2014/main" id="{725730A9-B3D5-E5C9-C6E7-4C5C618490DD}"/>
              </a:ext>
            </a:extLst>
          </p:cNvPr>
          <p:cNvSpPr txBox="1">
            <a:spLocks/>
          </p:cNvSpPr>
          <p:nvPr/>
        </p:nvSpPr>
        <p:spPr>
          <a:xfrm>
            <a:off x="5644677" y="2781739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8" name="Google Shape;530;p48">
            <a:extLst>
              <a:ext uri="{FF2B5EF4-FFF2-40B4-BE49-F238E27FC236}">
                <a16:creationId xmlns:a16="http://schemas.microsoft.com/office/drawing/2014/main" id="{7324B126-6B7A-9FC2-BBA9-DA30BCA7D06A}"/>
              </a:ext>
            </a:extLst>
          </p:cNvPr>
          <p:cNvSpPr txBox="1">
            <a:spLocks/>
          </p:cNvSpPr>
          <p:nvPr/>
        </p:nvSpPr>
        <p:spPr>
          <a:xfrm>
            <a:off x="7157806" y="2792385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exend"/>
              <a:buNone/>
              <a:defRPr sz="29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(CRISP-DM MODEL)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FCFA9-0B66-5989-43A0-4CA518D2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84" y="1184777"/>
            <a:ext cx="3385231" cy="324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C6C3-3280-B8FF-191C-FC5AE57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A4B2-3145-6DFE-B7BE-6508E8A6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1"/>
            <a:ext cx="7704000" cy="3728878"/>
          </a:xfrm>
        </p:spPr>
        <p:txBody>
          <a:bodyPr/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parameters largely align with WHO safe drinking water standards, yet variations in quality may affect potability.</a:t>
            </a:r>
          </a:p>
          <a:p>
            <a:endParaRPr lang="en-US" sz="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Dissolved Solids (TDS)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Chloramines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Sulfate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carbon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Trihalomethanes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506F-D160-CE5E-F648-3B1B9D52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2368"/>
            <a:ext cx="7704000" cy="5727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Visualization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9B6EB-5053-BC9E-C32C-ED145B94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6631"/>
            <a:ext cx="7704000" cy="3541844"/>
          </a:xfrm>
        </p:spPr>
        <p:txBody>
          <a:bodyPr/>
          <a:lstStyle/>
          <a:p>
            <a:pPr algn="just"/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(pH,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ulfate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Trihalomethanes) by using median imputation after identifying and visualizing missing data via a heatmap. </a:t>
            </a:r>
          </a:p>
          <a:p>
            <a:pPr algn="just"/>
            <a:endParaRPr lang="en-IN" sz="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missing value percentages to ensure dataset completeness.</a:t>
            </a:r>
          </a:p>
          <a:p>
            <a:pPr marL="152400" indent="0" algn="just"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dataset through various visualizations, including histograms, scatterplots, and correlation matrices, to understand the relationships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172459334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Management Company Profile by Slidesgo">
  <a:themeElements>
    <a:clrScheme name="Simple Light">
      <a:dk1>
        <a:srgbClr val="103E4C"/>
      </a:dk1>
      <a:lt1>
        <a:srgbClr val="FAFAFA"/>
      </a:lt1>
      <a:dk2>
        <a:srgbClr val="DEEDFA"/>
      </a:dk2>
      <a:lt2>
        <a:srgbClr val="BAE2EE"/>
      </a:lt2>
      <a:accent1>
        <a:srgbClr val="3EAFD4"/>
      </a:accent1>
      <a:accent2>
        <a:srgbClr val="2289A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3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501</Words>
  <Application>Microsoft Office PowerPoint</Application>
  <PresentationFormat>On-screen Show (16:9)</PresentationFormat>
  <Paragraphs>103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Raleway</vt:lpstr>
      <vt:lpstr>Times New Roman</vt:lpstr>
      <vt:lpstr>Nunito Light</vt:lpstr>
      <vt:lpstr>Nunito</vt:lpstr>
      <vt:lpstr>Lexend</vt:lpstr>
      <vt:lpstr>Arial</vt:lpstr>
      <vt:lpstr>Proxima Nova</vt:lpstr>
      <vt:lpstr>Water Management Company Profile by Slidesgo</vt:lpstr>
      <vt:lpstr>Slidesgo Final Pages</vt:lpstr>
      <vt:lpstr>PowerPoint Presentation</vt:lpstr>
      <vt:lpstr>TEAM MEMBERS</vt:lpstr>
      <vt:lpstr>PowerPoint Presentation</vt:lpstr>
      <vt:lpstr>Business Question</vt:lpstr>
      <vt:lpstr>Solution</vt:lpstr>
      <vt:lpstr>Project Pipeline</vt:lpstr>
      <vt:lpstr>Methodology (CRISP-DM MODEL)</vt:lpstr>
      <vt:lpstr>Data Understanding</vt:lpstr>
      <vt:lpstr>Data preparation and Visualization</vt:lpstr>
      <vt:lpstr>PowerPoint Presentation</vt:lpstr>
      <vt:lpstr>Modeling </vt:lpstr>
      <vt:lpstr>Evaluation</vt:lpstr>
      <vt:lpstr>Deployment</vt:lpstr>
      <vt:lpstr>Accuracy Table</vt:lpstr>
      <vt:lpstr>Technologies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</dc:title>
  <dc:creator>Meghana Kancham</dc:creator>
  <cp:lastModifiedBy>Siri Haralahalli Gangadharaiah</cp:lastModifiedBy>
  <cp:revision>371</cp:revision>
  <dcterms:modified xsi:type="dcterms:W3CDTF">2023-12-07T02:20:29Z</dcterms:modified>
</cp:coreProperties>
</file>