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17D3-91B3-4172-91F0-043817C4EE46}" type="datetimeFigureOut">
              <a:rPr lang="en-US" smtClean="0"/>
              <a:pPr/>
              <a:t>05-Feb-21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910A-C006-49A6-897D-361B9B6CA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86680" cy="2328882"/>
          </a:xfrm>
        </p:spPr>
        <p:txBody>
          <a:bodyPr/>
          <a:lstStyle/>
          <a:p>
            <a:r>
              <a:rPr lang="en-IN" dirty="0"/>
              <a:t>Textbook: </a:t>
            </a:r>
          </a:p>
          <a:p>
            <a:r>
              <a:rPr lang="en-IN" dirty="0"/>
              <a:t>			– </a:t>
            </a:r>
            <a:r>
              <a:rPr lang="en-IN" dirty="0" err="1"/>
              <a:t>RajKumar</a:t>
            </a:r>
            <a:r>
              <a:rPr lang="en-IN" dirty="0"/>
              <a:t> </a:t>
            </a:r>
            <a:r>
              <a:rPr lang="en-IN" dirty="0" err="1"/>
              <a:t>Buyya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572560" cy="6715148"/>
          </a:xfrm>
        </p:spPr>
        <p:txBody>
          <a:bodyPr>
            <a:normAutofit/>
          </a:bodyPr>
          <a:lstStyle/>
          <a:p>
            <a:r>
              <a:rPr lang="en-IN" dirty="0"/>
              <a:t>End-users can have their documents accessible from everywhere and any device. </a:t>
            </a:r>
            <a:r>
              <a:rPr lang="en-IN" b="1" dirty="0"/>
              <a:t>(Apple </a:t>
            </a:r>
            <a:r>
              <a:rPr lang="en-IN" b="1" dirty="0" err="1"/>
              <a:t>iCloud</a:t>
            </a:r>
            <a:r>
              <a:rPr lang="en-IN" b="1" dirty="0"/>
              <a:t>)</a:t>
            </a:r>
          </a:p>
          <a:p>
            <a:r>
              <a:rPr lang="en-IN" dirty="0"/>
              <a:t>Three major models for deployment and accessibility :</a:t>
            </a:r>
          </a:p>
          <a:p>
            <a:pPr lvl="1"/>
            <a:r>
              <a:rPr lang="en-IN" b="1" i="1" dirty="0"/>
              <a:t>Public cloud </a:t>
            </a:r>
            <a:r>
              <a:rPr lang="en-IN" dirty="0"/>
              <a:t>:  Established by 3</a:t>
            </a:r>
            <a:r>
              <a:rPr lang="en-IN" baseline="30000" dirty="0"/>
              <a:t>rd</a:t>
            </a:r>
            <a:r>
              <a:rPr lang="en-IN" dirty="0"/>
              <a:t> party developers available to any consumer</a:t>
            </a:r>
          </a:p>
          <a:p>
            <a:pPr lvl="1"/>
            <a:r>
              <a:rPr lang="en-IN" b="1" i="1" dirty="0"/>
              <a:t>Private Cloud </a:t>
            </a:r>
            <a:r>
              <a:rPr lang="en-IN" dirty="0"/>
              <a:t>: In- house Models, need to keep confidential information within organization premises. </a:t>
            </a:r>
          </a:p>
          <a:p>
            <a:pPr lvl="1"/>
            <a:r>
              <a:rPr lang="en-IN" b="1" i="1" dirty="0"/>
              <a:t>Hybrid Cloud :  </a:t>
            </a:r>
            <a:r>
              <a:rPr lang="en-IN" dirty="0"/>
              <a:t>Composed by public cloud and private owned infrastructures, created to serve the organization needs.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C Mode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Cloud- Computing Reference Model</a:t>
            </a: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0" y="1600200"/>
            <a:ext cx="9144000" cy="5257800"/>
            <a:chOff x="300789" y="1419726"/>
            <a:chExt cx="8650717" cy="4975270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 rot="294844">
              <a:off x="1264418" y="5864405"/>
              <a:ext cx="653327" cy="3168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/>
            </a:p>
          </p:txBody>
        </p:sp>
        <p:grpSp>
          <p:nvGrpSpPr>
            <p:cNvPr id="6" name="Group 49"/>
            <p:cNvGrpSpPr/>
            <p:nvPr/>
          </p:nvGrpSpPr>
          <p:grpSpPr>
            <a:xfrm>
              <a:off x="300789" y="1419726"/>
              <a:ext cx="8650717" cy="4975270"/>
              <a:chOff x="300789" y="1419726"/>
              <a:chExt cx="8650717" cy="4975270"/>
            </a:xfrm>
          </p:grpSpPr>
          <p:sp>
            <p:nvSpPr>
              <p:cNvPr id="41" name="Rectangle 4"/>
              <p:cNvSpPr/>
              <p:nvPr/>
            </p:nvSpPr>
            <p:spPr>
              <a:xfrm>
                <a:off x="300789" y="1419726"/>
                <a:ext cx="8650717" cy="4975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9" descr="C:\Documents and Settings\Administrator\Local Settings\Temporary Internet Files\Content.IE5\AD85KTOH\MC900434888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3280" y="4660927"/>
                <a:ext cx="745814" cy="745814"/>
              </a:xfrm>
              <a:prstGeom prst="rect">
                <a:avLst/>
              </a:prstGeom>
              <a:noFill/>
            </p:spPr>
          </p:pic>
          <p:pic>
            <p:nvPicPr>
              <p:cNvPr id="43" name="Picture 10" descr="C:\Documents and Settings\Administrator\Local Settings\Temporary Internet Files\Content.IE5\S5CT05S7\MC9004339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97042" y="3872545"/>
                <a:ext cx="733926" cy="741686"/>
              </a:xfrm>
              <a:prstGeom prst="rect">
                <a:avLst/>
              </a:prstGeom>
              <a:noFill/>
            </p:spPr>
          </p:pic>
          <p:pic>
            <p:nvPicPr>
              <p:cNvPr id="44" name="Picture 11" descr="C:\Documents and Settings\Administrator\Local Settings\Temporary Internet Files\Content.IE5\AD85KTOH\MC900432624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44353" y="3076659"/>
                <a:ext cx="750522" cy="749585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38"/>
            <p:cNvGrpSpPr/>
            <p:nvPr/>
          </p:nvGrpSpPr>
          <p:grpSpPr>
            <a:xfrm>
              <a:off x="2397643" y="3456895"/>
              <a:ext cx="6311037" cy="1331685"/>
              <a:chOff x="1435083" y="3336575"/>
              <a:chExt cx="6311037" cy="1331685"/>
            </a:xfrm>
          </p:grpSpPr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1507629" y="3447032"/>
                <a:ext cx="6238491" cy="1221228"/>
              </a:xfrm>
              <a:prstGeom prst="roundRect">
                <a:avLst>
                  <a:gd name="adj" fmla="val 6656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Ins="274320" rtlCol="0" anchor="ctr"/>
              <a:lstStyle/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Runtime Environment for Applications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Development and Data Processing Platforms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400" i="1" dirty="0">
                    <a:solidFill>
                      <a:srgbClr val="000000"/>
                    </a:solidFill>
                  </a:rPr>
                  <a:t>Examples: Windows Azure,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Hadoop</a:t>
                </a:r>
                <a:r>
                  <a:rPr lang="en-US" sz="1400" i="1" dirty="0">
                    <a:solidFill>
                      <a:srgbClr val="000000"/>
                    </a:solidFill>
                  </a:rPr>
                  <a:t>, Google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AppEngine</a:t>
                </a:r>
                <a:r>
                  <a:rPr lang="en-US" sz="1400" i="1" dirty="0">
                    <a:solidFill>
                      <a:srgbClr val="000000"/>
                    </a:solidFill>
                  </a:rPr>
                  <a:t>, Aneka</a:t>
                </a:r>
              </a:p>
            </p:txBody>
          </p:sp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719150" y="3336575"/>
                <a:ext cx="2161517" cy="30485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Ins="27432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Platform as a Service</a:t>
                </a:r>
              </a:p>
            </p:txBody>
          </p:sp>
          <p:sp>
            <p:nvSpPr>
              <p:cNvPr id="38" name="Cloud"/>
              <p:cNvSpPr>
                <a:spLocks noChangeAspect="1" noEditPoints="1" noChangeArrowheads="1"/>
              </p:cNvSpPr>
              <p:nvPr/>
            </p:nvSpPr>
            <p:spPr bwMode="auto">
              <a:xfrm rot="294844">
                <a:off x="1435083" y="3977190"/>
                <a:ext cx="1262893" cy="61246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2700000" scaled="0"/>
                <a:tileRect/>
              </a:gra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/>
                </a:pPr>
                <a:endParaRPr lang="en-US"/>
              </a:p>
            </p:txBody>
          </p:sp>
          <p:pic>
            <p:nvPicPr>
              <p:cNvPr id="39" name="Picture 2" descr="C:\Documents and Settings\Administrator\Local Settings\Temporary Internet Files\Content.IE5\TNYO33JE\MC900431526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67996" y="3814155"/>
                <a:ext cx="625499" cy="625499"/>
              </a:xfrm>
              <a:prstGeom prst="rect">
                <a:avLst/>
              </a:prstGeom>
              <a:noFill/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618" y="3974881"/>
                <a:ext cx="512950" cy="512950"/>
              </a:xfrm>
              <a:prstGeom prst="rect">
                <a:avLst/>
              </a:prstGeom>
            </p:spPr>
          </p:pic>
        </p:grpSp>
        <p:grpSp>
          <p:nvGrpSpPr>
            <p:cNvPr id="8" name="Group 39"/>
            <p:cNvGrpSpPr/>
            <p:nvPr/>
          </p:nvGrpSpPr>
          <p:grpSpPr>
            <a:xfrm>
              <a:off x="2480695" y="4928806"/>
              <a:ext cx="6238491" cy="1340066"/>
              <a:chOff x="1518135" y="4808486"/>
              <a:chExt cx="6238491" cy="1340066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1518135" y="4918841"/>
                <a:ext cx="6238491" cy="1107380"/>
              </a:xfrm>
              <a:prstGeom prst="roundRect">
                <a:avLst>
                  <a:gd name="adj" fmla="val 6656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Ins="274320" rtlCol="0" anchor="t"/>
              <a:lstStyle/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Virtualized Servers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Storage and Networking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400" i="1" dirty="0">
                    <a:solidFill>
                      <a:srgbClr val="000000"/>
                    </a:solidFill>
                  </a:rPr>
                  <a:t>Examples: Amazon EC2, S3,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Rightscale</a:t>
                </a:r>
                <a:r>
                  <a:rPr lang="en-US" sz="1400" i="1" dirty="0">
                    <a:solidFill>
                      <a:srgbClr val="000000"/>
                    </a:solidFill>
                  </a:rPr>
                  <a:t>,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vCloud</a:t>
                </a:r>
                <a:endParaRPr lang="en-US" sz="1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Cloud"/>
              <p:cNvSpPr>
                <a:spLocks noChangeAspect="1" noEditPoints="1" noChangeArrowheads="1"/>
              </p:cNvSpPr>
              <p:nvPr/>
            </p:nvSpPr>
            <p:spPr bwMode="auto">
              <a:xfrm rot="294844">
                <a:off x="1629527" y="5535764"/>
                <a:ext cx="1262893" cy="61246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2700000" scaled="0"/>
                <a:tileRect/>
              </a:gra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/>
                </a:pPr>
                <a:endParaRPr lang="en-US"/>
              </a:p>
            </p:txBody>
          </p:sp>
          <p:pic>
            <p:nvPicPr>
              <p:cNvPr id="27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1731440" y="5207428"/>
                <a:ext cx="469793" cy="909592"/>
              </a:xfrm>
              <a:prstGeom prst="rect">
                <a:avLst/>
              </a:prstGeom>
              <a:noFill/>
            </p:spPr>
          </p:pic>
          <p:pic>
            <p:nvPicPr>
              <p:cNvPr id="28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2009968" y="5281002"/>
                <a:ext cx="448079" cy="867550"/>
              </a:xfrm>
              <a:prstGeom prst="rect">
                <a:avLst/>
              </a:prstGeom>
              <a:noFill/>
            </p:spPr>
          </p:pic>
          <p:pic>
            <p:nvPicPr>
              <p:cNvPr id="29" name="Picture 96" descr="MCj04421540000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32294" y="5597239"/>
                <a:ext cx="414938" cy="44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96" descr="MCj04421540000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458799" y="5412290"/>
                <a:ext cx="310739" cy="331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96" descr="MCj04421540000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42860" y="5259412"/>
                <a:ext cx="310739" cy="331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1677113" y="4808486"/>
                <a:ext cx="2197038" cy="30493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Infrastructure as a Service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loud"/>
              <p:cNvSpPr>
                <a:spLocks noChangeAspect="1" noEditPoints="1" noChangeArrowheads="1"/>
              </p:cNvSpPr>
              <p:nvPr/>
            </p:nvSpPr>
            <p:spPr bwMode="auto">
              <a:xfrm rot="294844">
                <a:off x="2693179" y="5695755"/>
                <a:ext cx="870116" cy="42198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2700000" scaled="0"/>
                <a:tileRect/>
              </a:gra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/>
                </a:pPr>
                <a:endParaRPr lang="en-US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8626">
                <a:off x="2571922" y="5563253"/>
                <a:ext cx="663679" cy="47758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2665" y="5555000"/>
                <a:ext cx="454303" cy="454303"/>
              </a:xfrm>
              <a:prstGeom prst="rect">
                <a:avLst/>
              </a:prstGeom>
            </p:spPr>
          </p:pic>
        </p:grpSp>
        <p:grpSp>
          <p:nvGrpSpPr>
            <p:cNvPr id="9" name="Group 37"/>
            <p:cNvGrpSpPr/>
            <p:nvPr/>
          </p:nvGrpSpPr>
          <p:grpSpPr>
            <a:xfrm>
              <a:off x="2136018" y="1580459"/>
              <a:ext cx="6574188" cy="1738309"/>
              <a:chOff x="1161426" y="1460139"/>
              <a:chExt cx="6574188" cy="1738309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1497123" y="1600196"/>
                <a:ext cx="6238491" cy="1598252"/>
              </a:xfrm>
              <a:prstGeom prst="roundRect">
                <a:avLst>
                  <a:gd name="adj" fmla="val 6656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74320" rtlCol="0" anchor="ctr"/>
              <a:lstStyle/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End user applications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Scientific applications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Office automation, Photo editing, 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600" dirty="0">
                    <a:solidFill>
                      <a:srgbClr val="000000"/>
                    </a:solidFill>
                  </a:rPr>
                  <a:t>CRM, and Social Networking</a:t>
                </a:r>
              </a:p>
              <a:p>
                <a:pPr indent="-285750" algn="r">
                  <a:spcBef>
                    <a:spcPct val="20000"/>
                  </a:spcBef>
                  <a:buClr>
                    <a:schemeClr val="accent2"/>
                  </a:buClr>
                  <a:buSzPct val="60000"/>
                </a:pPr>
                <a:r>
                  <a:rPr lang="en-US" sz="1400" i="1" dirty="0">
                    <a:solidFill>
                      <a:srgbClr val="000000"/>
                    </a:solidFill>
                  </a:rPr>
                  <a:t>Examples: Google Documents,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Facebook</a:t>
                </a:r>
                <a:r>
                  <a:rPr lang="en-US" sz="1400" i="1" dirty="0">
                    <a:solidFill>
                      <a:srgbClr val="000000"/>
                    </a:solidFill>
                  </a:rPr>
                  <a:t>, </a:t>
                </a:r>
                <a:r>
                  <a:rPr lang="en-US" sz="1400" i="1" dirty="0" err="1">
                    <a:solidFill>
                      <a:srgbClr val="000000"/>
                    </a:solidFill>
                  </a:rPr>
                  <a:t>Flickr</a:t>
                </a:r>
                <a:r>
                  <a:rPr lang="en-US" sz="1400" i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729655" y="1460139"/>
                <a:ext cx="2151012" cy="308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Software as a Service</a:t>
                </a:r>
              </a:p>
            </p:txBody>
          </p:sp>
          <p:sp>
            <p:nvSpPr>
              <p:cNvPr id="21" name="Cloud"/>
              <p:cNvSpPr>
                <a:spLocks noChangeAspect="1" noEditPoints="1" noChangeArrowheads="1"/>
              </p:cNvSpPr>
              <p:nvPr/>
            </p:nvSpPr>
            <p:spPr bwMode="auto">
              <a:xfrm rot="294844">
                <a:off x="1161426" y="2260309"/>
                <a:ext cx="2222503" cy="82353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2700000" scaled="0"/>
                <a:tileRect/>
              </a:gra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/>
                </a:pPr>
                <a:endParaRPr lang="en-US"/>
              </a:p>
            </p:txBody>
          </p:sp>
          <p:pic>
            <p:nvPicPr>
              <p:cNvPr id="22" name="Picture 21" descr="flickr_256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75881" y="2029318"/>
                <a:ext cx="810126" cy="810126"/>
              </a:xfrm>
              <a:prstGeom prst="rect">
                <a:avLst/>
              </a:prstGeom>
            </p:spPr>
          </p:pic>
          <p:pic>
            <p:nvPicPr>
              <p:cNvPr id="23" name="Picture 22" descr="Facebook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94850" y="1958739"/>
                <a:ext cx="483664" cy="483664"/>
              </a:xfrm>
              <a:prstGeom prst="rect">
                <a:avLst/>
              </a:prstGeom>
            </p:spPr>
          </p:pic>
          <p:pic>
            <p:nvPicPr>
              <p:cNvPr id="24" name="Picture 23" descr="Google_Docs_logo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1073591">
                <a:off x="1840837" y="2611847"/>
                <a:ext cx="1373913" cy="299792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/>
            <p:cNvCxnSpPr/>
            <p:nvPr/>
          </p:nvCxnSpPr>
          <p:spPr>
            <a:xfrm flipV="1">
              <a:off x="1828798" y="1985214"/>
              <a:ext cx="12031" cy="383807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1306768872_browser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3578" y="5466347"/>
              <a:ext cx="886326" cy="886326"/>
            </a:xfrm>
            <a:prstGeom prst="rect">
              <a:avLst/>
            </a:prstGeom>
          </p:spPr>
        </p:pic>
        <p:sp>
          <p:nvSpPr>
            <p:cNvPr id="12" name="Left-Right Arrow 11"/>
            <p:cNvSpPr/>
            <p:nvPr/>
          </p:nvSpPr>
          <p:spPr>
            <a:xfrm rot="10800000" flipV="1">
              <a:off x="1416523" y="3354619"/>
              <a:ext cx="737126" cy="230796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12"/>
            <p:cNvSpPr/>
            <p:nvPr/>
          </p:nvSpPr>
          <p:spPr>
            <a:xfrm rot="10800000" flipV="1">
              <a:off x="1424544" y="4553788"/>
              <a:ext cx="737126" cy="230796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45"/>
            <p:cNvGrpSpPr/>
            <p:nvPr/>
          </p:nvGrpSpPr>
          <p:grpSpPr>
            <a:xfrm>
              <a:off x="1444509" y="3841275"/>
              <a:ext cx="703818" cy="594625"/>
              <a:chOff x="289479" y="343838"/>
              <a:chExt cx="703818" cy="594625"/>
            </a:xfrm>
          </p:grpSpPr>
          <p:pic>
            <p:nvPicPr>
              <p:cNvPr id="17" name="Picture 5" descr="C:\Documents and Settings\Administrator\Local Settings\Temporary Internet Files\Content.IE5\S5CT05S7\MC900431631[1]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289479" y="343838"/>
                <a:ext cx="594625" cy="594625"/>
              </a:xfrm>
              <a:prstGeom prst="rect">
                <a:avLst/>
              </a:prstGeom>
              <a:noFill/>
            </p:spPr>
          </p:pic>
          <p:pic>
            <p:nvPicPr>
              <p:cNvPr id="18" name="Picture 6" descr="C:\Documents and Settings\Administrator\Local Settings\Temporary Internet Files\Content.IE5\S5CT05S7\MCj04420420000[1].png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20378132">
                <a:off x="649979" y="372350"/>
                <a:ext cx="343318" cy="44132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354228" y="1600024"/>
              <a:ext cx="979900" cy="5536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</a:rPr>
                <a:t>Web 2.0 Interfaces</a:t>
              </a:r>
            </a:p>
          </p:txBody>
        </p:sp>
        <p:sp>
          <p:nvSpPr>
            <p:cNvPr id="16" name="Cloud"/>
            <p:cNvSpPr>
              <a:spLocks noChangeAspect="1" noEditPoints="1" noChangeArrowheads="1"/>
            </p:cNvSpPr>
            <p:nvPr/>
          </p:nvSpPr>
          <p:spPr bwMode="auto">
            <a:xfrm rot="294844">
              <a:off x="1717602" y="5788207"/>
              <a:ext cx="653327" cy="3168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901014" cy="1060472"/>
          </a:xfrm>
        </p:spPr>
        <p:txBody>
          <a:bodyPr/>
          <a:lstStyle/>
          <a:p>
            <a:r>
              <a:rPr lang="en-IN" dirty="0"/>
              <a:t>Characteristics and Benefits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/>
          <a:lstStyle/>
          <a:p>
            <a:r>
              <a:rPr lang="en-IN" b="1" dirty="0"/>
              <a:t>Characteristics: </a:t>
            </a:r>
            <a:r>
              <a:rPr lang="en-IN" dirty="0"/>
              <a:t>Interesting characteristics that bring benefits to both </a:t>
            </a:r>
            <a:r>
              <a:rPr lang="en-IN" i="1" dirty="0"/>
              <a:t>Cloud Service Consumers (CSCs) </a:t>
            </a:r>
            <a:r>
              <a:rPr lang="en-IN" dirty="0"/>
              <a:t>and </a:t>
            </a:r>
            <a:r>
              <a:rPr lang="en-IN" i="1" dirty="0"/>
              <a:t>Cloud Service Providers (CSPs). </a:t>
            </a:r>
            <a:r>
              <a:rPr lang="en-IN" dirty="0"/>
              <a:t>They are:</a:t>
            </a:r>
          </a:p>
          <a:p>
            <a:pPr lvl="1"/>
            <a:r>
              <a:rPr lang="en-IN" dirty="0"/>
              <a:t>No upfront commitments</a:t>
            </a:r>
          </a:p>
          <a:p>
            <a:pPr lvl="1"/>
            <a:r>
              <a:rPr lang="en-IN" dirty="0"/>
              <a:t>On demand access</a:t>
            </a:r>
          </a:p>
          <a:p>
            <a:pPr lvl="1"/>
            <a:r>
              <a:rPr lang="en-IN" dirty="0"/>
              <a:t>Nice pricing</a:t>
            </a:r>
          </a:p>
          <a:p>
            <a:pPr lvl="1"/>
            <a:r>
              <a:rPr lang="en-IN" dirty="0"/>
              <a:t>Simplified application acceleration and scalability</a:t>
            </a:r>
          </a:p>
          <a:p>
            <a:pPr lvl="1"/>
            <a:r>
              <a:rPr lang="en-IN" dirty="0"/>
              <a:t>Efficient resource allocation</a:t>
            </a:r>
          </a:p>
          <a:p>
            <a:pPr lvl="1"/>
            <a:r>
              <a:rPr lang="en-IN" dirty="0"/>
              <a:t>Energy efficiency and </a:t>
            </a:r>
          </a:p>
          <a:p>
            <a:pPr lvl="1"/>
            <a:r>
              <a:rPr lang="en-IN" dirty="0"/>
              <a:t>Seamless creation and the use of third- party services.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786874" cy="6429420"/>
          </a:xfrm>
        </p:spPr>
        <p:txBody>
          <a:bodyPr>
            <a:normAutofit/>
          </a:bodyPr>
          <a:lstStyle/>
          <a:p>
            <a:r>
              <a:rPr lang="en-IN" b="1" dirty="0"/>
              <a:t>Increased economical return </a:t>
            </a:r>
            <a:r>
              <a:rPr lang="en-IN" dirty="0"/>
              <a:t>due to reduced maintenance and operational costs related to IT software and infrastructure.</a:t>
            </a:r>
          </a:p>
          <a:p>
            <a:r>
              <a:rPr lang="en-IN" b="1" dirty="0"/>
              <a:t>Increased agility</a:t>
            </a:r>
            <a:r>
              <a:rPr lang="en-IN" dirty="0"/>
              <a:t>, users can more dynamically and flexibly compose their software systems.</a:t>
            </a:r>
          </a:p>
          <a:p>
            <a:r>
              <a:rPr lang="en-IN" b="1" dirty="0"/>
              <a:t>Availability of data </a:t>
            </a:r>
            <a:r>
              <a:rPr lang="en-IN" dirty="0"/>
              <a:t>anywhere, at any time and through multiple devices.</a:t>
            </a:r>
          </a:p>
          <a:p>
            <a:r>
              <a:rPr lang="en-IN" b="1" dirty="0"/>
              <a:t>Multi- tenancy</a:t>
            </a:r>
            <a:r>
              <a:rPr lang="en-IN" dirty="0"/>
              <a:t> allows for a better utilization of the shared infrastructure .</a:t>
            </a:r>
          </a:p>
          <a:p>
            <a:r>
              <a:rPr lang="en-IN" dirty="0"/>
              <a:t>Service orientation and on-demand access create new opportunities for composing system and applications with a </a:t>
            </a:r>
            <a:r>
              <a:rPr lang="en-IN" b="1" dirty="0"/>
              <a:t>flexibility</a:t>
            </a:r>
            <a:r>
              <a:rPr lang="en-IN" dirty="0"/>
              <a:t> and in </a:t>
            </a:r>
            <a:r>
              <a:rPr lang="en-IN" b="1" dirty="0"/>
              <a:t>no time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7972452" cy="1060472"/>
          </a:xfrm>
        </p:spPr>
        <p:txBody>
          <a:bodyPr/>
          <a:lstStyle/>
          <a:p>
            <a:r>
              <a:rPr lang="en-IN" dirty="0"/>
              <a:t>Challenges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r>
              <a:rPr lang="en-IN" dirty="0"/>
              <a:t>Configuration, Networking and sizing of Cloud computing systems based on demand provisioning.</a:t>
            </a:r>
          </a:p>
          <a:p>
            <a:r>
              <a:rPr lang="en-IN" dirty="0" err="1"/>
              <a:t>Iaas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How many resources?</a:t>
            </a:r>
          </a:p>
          <a:p>
            <a:pPr lvl="1"/>
            <a:r>
              <a:rPr lang="en-IN" dirty="0"/>
              <a:t>How long in order to maximize benefits?</a:t>
            </a:r>
          </a:p>
          <a:p>
            <a:r>
              <a:rPr lang="en-IN" dirty="0"/>
              <a:t>Technical challenges for providers like:</a:t>
            </a:r>
          </a:p>
          <a:p>
            <a:pPr lvl="1"/>
            <a:r>
              <a:rPr lang="en-IN" dirty="0"/>
              <a:t>Management of large Infrastructure </a:t>
            </a:r>
          </a:p>
          <a:p>
            <a:pPr lvl="1"/>
            <a:r>
              <a:rPr lang="en-IN" dirty="0"/>
              <a:t>Use of virtualization technologies</a:t>
            </a:r>
          </a:p>
          <a:p>
            <a:pPr lvl="1"/>
            <a:r>
              <a:rPr lang="en-IN" dirty="0"/>
              <a:t>Security and legislation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/>
              <a:t>Security :</a:t>
            </a:r>
          </a:p>
          <a:p>
            <a:pPr lvl="1"/>
            <a:r>
              <a:rPr lang="en-IN" dirty="0"/>
              <a:t>Confidentiality</a:t>
            </a:r>
          </a:p>
          <a:p>
            <a:pPr lvl="1"/>
            <a:r>
              <a:rPr lang="en-IN" dirty="0"/>
              <a:t>Secrecy </a:t>
            </a:r>
          </a:p>
          <a:p>
            <a:pPr lvl="1"/>
            <a:r>
              <a:rPr lang="en-IN" dirty="0"/>
              <a:t>Protection of data </a:t>
            </a:r>
          </a:p>
          <a:p>
            <a:r>
              <a:rPr lang="en-IN" dirty="0"/>
              <a:t>Legal issues: </a:t>
            </a:r>
          </a:p>
          <a:p>
            <a:pPr lvl="1"/>
            <a:r>
              <a:rPr lang="en-IN" dirty="0"/>
              <a:t>Different legislations different countries </a:t>
            </a:r>
          </a:p>
          <a:p>
            <a:pPr lvl="1"/>
            <a:r>
              <a:rPr lang="en-IN" dirty="0"/>
              <a:t>American legislation – Government agencies can acquire confidential data , if it suspects. </a:t>
            </a:r>
          </a:p>
          <a:p>
            <a:pPr lvl="1"/>
            <a:r>
              <a:rPr lang="en-IN" dirty="0"/>
              <a:t>European Countries- More restrictive and protect the right of privacy.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972452" cy="989034"/>
          </a:xfrm>
        </p:spPr>
        <p:txBody>
          <a:bodyPr/>
          <a:lstStyle/>
          <a:p>
            <a:r>
              <a:rPr lang="en-IN" dirty="0"/>
              <a:t>Historical Developments</a:t>
            </a:r>
          </a:p>
        </p:txBody>
      </p:sp>
      <p:pic>
        <p:nvPicPr>
          <p:cNvPr id="4" name="Content Placeholder 3" descr="Historical Devlopment.PNG"/>
          <p:cNvPicPr>
            <a:picLocks noGrp="1" noChangeAspect="1"/>
          </p:cNvPicPr>
          <p:nvPr>
            <p:ph idx="1"/>
          </p:nvPr>
        </p:nvPicPr>
        <p:blipFill>
          <a:blip r:embed="rId2"/>
          <a:srcRect t="8831"/>
          <a:stretch>
            <a:fillRect/>
          </a:stretch>
        </p:blipFill>
        <p:spPr>
          <a:xfrm>
            <a:off x="0" y="1000108"/>
            <a:ext cx="9067832" cy="585789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643998" cy="6357982"/>
          </a:xfrm>
        </p:spPr>
        <p:txBody>
          <a:bodyPr/>
          <a:lstStyle/>
          <a:p>
            <a:r>
              <a:rPr lang="en-IN" dirty="0"/>
              <a:t>Five core technologies that played an important role in realizing the importance of Cloud Computing.</a:t>
            </a:r>
          </a:p>
          <a:p>
            <a:pPr lvl="1"/>
            <a:r>
              <a:rPr lang="en-IN" dirty="0"/>
              <a:t>Distributed Systems</a:t>
            </a:r>
          </a:p>
          <a:p>
            <a:pPr lvl="1"/>
            <a:r>
              <a:rPr lang="en-IN" dirty="0"/>
              <a:t>Virtualization</a:t>
            </a:r>
          </a:p>
          <a:p>
            <a:pPr lvl="1"/>
            <a:r>
              <a:rPr lang="en-IN" dirty="0"/>
              <a:t>Web 2.0</a:t>
            </a:r>
          </a:p>
          <a:p>
            <a:pPr lvl="1"/>
            <a:r>
              <a:rPr lang="en-IN" dirty="0"/>
              <a:t>Service- Oriented Computing </a:t>
            </a:r>
          </a:p>
          <a:p>
            <a:pPr lvl="1"/>
            <a:r>
              <a:rPr lang="en-IN" dirty="0"/>
              <a:t>Utility computing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972452" cy="846158"/>
          </a:xfrm>
        </p:spPr>
        <p:txBody>
          <a:bodyPr/>
          <a:lstStyle/>
          <a:p>
            <a:r>
              <a:rPr lang="en-IN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/>
          <a:lstStyle/>
          <a:p>
            <a:r>
              <a:rPr lang="en-IN" dirty="0"/>
              <a:t>“</a:t>
            </a:r>
            <a:r>
              <a:rPr lang="en-IN" i="1" dirty="0"/>
              <a:t>A distributed system is a collection of independent computers that appears to its users as a single coherent systems.”- </a:t>
            </a:r>
            <a:r>
              <a:rPr lang="en-IN" sz="2800" dirty="0" err="1"/>
              <a:t>Tanenbaum</a:t>
            </a:r>
            <a:r>
              <a:rPr lang="en-IN" sz="2800" dirty="0"/>
              <a:t>.</a:t>
            </a:r>
          </a:p>
          <a:p>
            <a:r>
              <a:rPr lang="en-IN" sz="2800" b="1" dirty="0"/>
              <a:t>Properties </a:t>
            </a:r>
            <a:r>
              <a:rPr lang="en-IN" sz="2800" dirty="0"/>
              <a:t>of DS:</a:t>
            </a:r>
          </a:p>
          <a:p>
            <a:pPr lvl="1"/>
            <a:r>
              <a:rPr lang="en-IN" dirty="0"/>
              <a:t>Heterogeneity</a:t>
            </a:r>
          </a:p>
          <a:p>
            <a:pPr lvl="1"/>
            <a:r>
              <a:rPr lang="en-IN" dirty="0"/>
              <a:t>Openness</a:t>
            </a:r>
          </a:p>
          <a:p>
            <a:pPr lvl="1"/>
            <a:r>
              <a:rPr lang="en-IN" dirty="0"/>
              <a:t>Scalability</a:t>
            </a:r>
          </a:p>
          <a:p>
            <a:pPr lvl="1"/>
            <a:r>
              <a:rPr lang="en-IN" dirty="0"/>
              <a:t>Transparency</a:t>
            </a:r>
          </a:p>
          <a:p>
            <a:pPr lvl="1"/>
            <a:r>
              <a:rPr lang="en-IN" dirty="0"/>
              <a:t>Concurrency</a:t>
            </a:r>
          </a:p>
          <a:p>
            <a:pPr lvl="1"/>
            <a:r>
              <a:rPr lang="en-IN" dirty="0"/>
              <a:t>Continuous availability</a:t>
            </a:r>
          </a:p>
          <a:p>
            <a:pPr lvl="1"/>
            <a:r>
              <a:rPr lang="en-IN" dirty="0"/>
              <a:t>Independent failures</a:t>
            </a:r>
          </a:p>
          <a:p>
            <a:pPr lvl="1">
              <a:buNone/>
            </a:pP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/>
          <a:lstStyle/>
          <a:p>
            <a:r>
              <a:rPr lang="en-IN" dirty="0"/>
              <a:t>In 1969, Leonard Kleinrock , one of the chief scientists of the original ARPANET said:</a:t>
            </a:r>
          </a:p>
          <a:p>
            <a:pPr lvl="1"/>
            <a:endParaRPr lang="en-IN" dirty="0"/>
          </a:p>
          <a:p>
            <a:pPr lvl="1"/>
            <a:r>
              <a:rPr lang="en-IN" i="1" dirty="0"/>
              <a:t>“As of now computer networks are still in their infancy, but as they grow up and become sophisticated, we will probably see the spread of “ </a:t>
            </a:r>
            <a:r>
              <a:rPr lang="en-IN" b="1" i="1" u="sng" dirty="0"/>
              <a:t>Computer Utilities” </a:t>
            </a:r>
            <a:r>
              <a:rPr lang="en-IN" i="1" dirty="0"/>
              <a:t>which , like present electric and telephone utilities will service individual homes and offices across the country.”</a:t>
            </a:r>
          </a:p>
          <a:p>
            <a:pPr lvl="1">
              <a:buNone/>
            </a:pPr>
            <a:endParaRPr lang="en-IN" dirty="0"/>
          </a:p>
          <a:p>
            <a:r>
              <a:rPr lang="en-IN" dirty="0"/>
              <a:t>This vision of </a:t>
            </a:r>
            <a:r>
              <a:rPr lang="en-IN" b="1" i="1" dirty="0"/>
              <a:t>computing utilities </a:t>
            </a:r>
            <a:r>
              <a:rPr lang="en-IN" dirty="0"/>
              <a:t>based on a service provisioning model transformed the entire computing industry in the 21</a:t>
            </a:r>
            <a:r>
              <a:rPr lang="en-IN" baseline="30000" dirty="0"/>
              <a:t>st</a:t>
            </a:r>
            <a:r>
              <a:rPr lang="en-IN" dirty="0"/>
              <a:t> century .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715436" cy="6286544"/>
          </a:xfrm>
        </p:spPr>
        <p:txBody>
          <a:bodyPr>
            <a:normAutofit fontScale="92500"/>
          </a:bodyPr>
          <a:lstStyle/>
          <a:p>
            <a:r>
              <a:rPr lang="en-IN" dirty="0"/>
              <a:t>Three major milestones that led to CC:</a:t>
            </a:r>
          </a:p>
          <a:p>
            <a:pPr lvl="1"/>
            <a:r>
              <a:rPr lang="en-IN" dirty="0"/>
              <a:t>Mainframe Computing </a:t>
            </a:r>
          </a:p>
          <a:p>
            <a:pPr lvl="1"/>
            <a:r>
              <a:rPr lang="en-IN" dirty="0"/>
              <a:t>Cluster Computing</a:t>
            </a:r>
          </a:p>
          <a:p>
            <a:pPr lvl="1"/>
            <a:r>
              <a:rPr lang="en-IN" dirty="0"/>
              <a:t>Grid Computing</a:t>
            </a:r>
          </a:p>
          <a:p>
            <a:r>
              <a:rPr lang="en-IN" b="1" dirty="0"/>
              <a:t>Mainframe: </a:t>
            </a:r>
            <a:r>
              <a:rPr lang="en-IN" dirty="0"/>
              <a:t>Powerful, Highly reliable computers for large data movement and massive IO operations.</a:t>
            </a:r>
          </a:p>
          <a:p>
            <a:pPr lvl="1"/>
            <a:r>
              <a:rPr lang="en-IN" i="1" dirty="0"/>
              <a:t>Used by large organizations- </a:t>
            </a:r>
            <a:r>
              <a:rPr lang="en-IN" dirty="0"/>
              <a:t>Online transactions, enterprise resource planning (ERP)</a:t>
            </a:r>
          </a:p>
          <a:p>
            <a:pPr lvl="1"/>
            <a:r>
              <a:rPr lang="en-IN" dirty="0"/>
              <a:t>Not considered as Distributed systems</a:t>
            </a:r>
          </a:p>
          <a:p>
            <a:pPr lvl="1"/>
            <a:r>
              <a:rPr lang="en-IN" i="1" dirty="0"/>
              <a:t>“always on</a:t>
            </a:r>
            <a:r>
              <a:rPr lang="en-IN" dirty="0"/>
              <a:t>”- No shut down required to replace a failed component.</a:t>
            </a:r>
          </a:p>
          <a:p>
            <a:pPr lvl="1"/>
            <a:r>
              <a:rPr lang="en-IN" dirty="0"/>
              <a:t>Evolved versions are being used now- Online banking, airplane ticketing, Super market, govt. services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IN" dirty="0"/>
              <a:t>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72164"/>
          </a:xfrm>
        </p:spPr>
        <p:txBody>
          <a:bodyPr/>
          <a:lstStyle/>
          <a:p>
            <a:r>
              <a:rPr lang="en-IN" dirty="0"/>
              <a:t>Low –cost alternative to mainframe.</a:t>
            </a:r>
          </a:p>
          <a:p>
            <a:r>
              <a:rPr lang="en-IN" dirty="0"/>
              <a:t>Connected by high-bandwidth network and controlled by specific software tools </a:t>
            </a:r>
          </a:p>
          <a:p>
            <a:r>
              <a:rPr lang="en-IN" dirty="0"/>
              <a:t>Perform more computational work in less cost.</a:t>
            </a:r>
          </a:p>
          <a:p>
            <a:r>
              <a:rPr lang="en-IN" dirty="0"/>
              <a:t>Easily extended if more computation required.</a:t>
            </a:r>
          </a:p>
          <a:p>
            <a:r>
              <a:rPr lang="en-IN" dirty="0"/>
              <a:t>This technology considerably contributed to the evolution of tools and framework for distributed computing . </a:t>
            </a:r>
          </a:p>
          <a:p>
            <a:pPr lvl="1"/>
            <a:r>
              <a:rPr lang="en-IN" dirty="0"/>
              <a:t>Condor, Parallel Virtual Machine (PVM) and Message Passing Interface (MPI).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r>
              <a:rPr lang="en-IN" dirty="0"/>
              <a:t>Considered as an evolution of cluster computing.</a:t>
            </a:r>
          </a:p>
          <a:p>
            <a:r>
              <a:rPr lang="en-IN" dirty="0"/>
              <a:t>It proposed a new approach to access large computational power, huge storage facilities and a variety of services.</a:t>
            </a:r>
          </a:p>
          <a:p>
            <a:r>
              <a:rPr lang="en-IN" dirty="0"/>
              <a:t>Different from cluster , it is a dynamic aggregation of heterogeneous computing nodes and its scale was nationwide or even worldwide.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758138" cy="989034"/>
          </a:xfrm>
        </p:spPr>
        <p:txBody>
          <a:bodyPr/>
          <a:lstStyle/>
          <a:p>
            <a:r>
              <a:rPr lang="en-IN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500726"/>
          </a:xfrm>
        </p:spPr>
        <p:txBody>
          <a:bodyPr/>
          <a:lstStyle/>
          <a:p>
            <a:r>
              <a:rPr lang="en-IN" dirty="0"/>
              <a:t>Around for more than 40 years.</a:t>
            </a:r>
          </a:p>
          <a:p>
            <a:r>
              <a:rPr lang="en-IN" dirty="0"/>
              <a:t>Example : </a:t>
            </a:r>
            <a:r>
              <a:rPr lang="en-IN" b="1" dirty="0"/>
              <a:t>Hardware virtualization- </a:t>
            </a:r>
            <a:r>
              <a:rPr lang="en-IN" dirty="0"/>
              <a:t>allows the co-existence of different software stacks on top of the same hardware.</a:t>
            </a:r>
          </a:p>
          <a:p>
            <a:r>
              <a:rPr lang="en-IN" dirty="0"/>
              <a:t>Present inside the virtual Machine Instances, which operates completely isolated from each other.</a:t>
            </a:r>
          </a:p>
          <a:p>
            <a:r>
              <a:rPr lang="en-IN" dirty="0"/>
              <a:t>Base technology that enables the CC.</a:t>
            </a:r>
          </a:p>
          <a:p>
            <a:r>
              <a:rPr lang="en-IN" dirty="0"/>
              <a:t>Isolation and customization makes this technology attractive.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present, the Web encompasses a set of technologies and services that facilitate interactive information sharing, collaboration, user-</a:t>
            </a:r>
            <a:r>
              <a:rPr lang="en-IN" dirty="0" err="1"/>
              <a:t>centered</a:t>
            </a:r>
            <a:r>
              <a:rPr lang="en-IN" dirty="0"/>
              <a:t> design, and application composition.</a:t>
            </a:r>
          </a:p>
          <a:p>
            <a:r>
              <a:rPr lang="en-IN" dirty="0"/>
              <a:t>This evolution has transformed the Web into a rich platform for application development and is known as Web 2.0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8929718" cy="6429420"/>
          </a:xfrm>
        </p:spPr>
        <p:txBody>
          <a:bodyPr/>
          <a:lstStyle/>
          <a:p>
            <a:r>
              <a:rPr lang="en-IN" dirty="0"/>
              <a:t>Web 2.0 brings </a:t>
            </a:r>
            <a:r>
              <a:rPr lang="en-IN" b="1" dirty="0"/>
              <a:t>interactivity</a:t>
            </a:r>
            <a:r>
              <a:rPr lang="en-IN" dirty="0"/>
              <a:t> and </a:t>
            </a:r>
            <a:r>
              <a:rPr lang="en-IN" b="1" dirty="0"/>
              <a:t>flexibility</a:t>
            </a:r>
            <a:r>
              <a:rPr lang="en-IN" dirty="0"/>
              <a:t> into Web pages.</a:t>
            </a:r>
          </a:p>
          <a:p>
            <a:r>
              <a:rPr lang="en-IN" b="1" dirty="0"/>
              <a:t>Technologies</a:t>
            </a:r>
            <a:r>
              <a:rPr lang="en-IN" dirty="0"/>
              <a:t>: XML, Asynchronous JavaScript and XML (AJAX), Web Services.</a:t>
            </a:r>
          </a:p>
          <a:p>
            <a:r>
              <a:rPr lang="en-IN" dirty="0"/>
              <a:t>Accessed from a variety of devices.</a:t>
            </a:r>
          </a:p>
          <a:p>
            <a:r>
              <a:rPr lang="en-IN" dirty="0"/>
              <a:t>Web 2.0 applications are </a:t>
            </a:r>
          </a:p>
          <a:p>
            <a:pPr lvl="1"/>
            <a:r>
              <a:rPr lang="en-IN" dirty="0"/>
              <a:t>extremely dynamic</a:t>
            </a:r>
          </a:p>
          <a:p>
            <a:pPr lvl="1"/>
            <a:r>
              <a:rPr lang="en-IN" dirty="0"/>
              <a:t>they improve continuously</a:t>
            </a:r>
          </a:p>
          <a:p>
            <a:pPr lvl="1"/>
            <a:r>
              <a:rPr lang="en-IN" dirty="0"/>
              <a:t> new updates and features are integrated at a constant rate by following the usage trend of the community. </a:t>
            </a:r>
          </a:p>
          <a:p>
            <a:pPr lvl="1"/>
            <a:r>
              <a:rPr lang="en-IN" dirty="0"/>
              <a:t>Lightweight deployment and programming models are very important for effective support of such dynamism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/>
          <a:lstStyle/>
          <a:p>
            <a:r>
              <a:rPr lang="en-IN" b="1" dirty="0"/>
              <a:t>Examples:</a:t>
            </a:r>
          </a:p>
          <a:p>
            <a:pPr lvl="1"/>
            <a:r>
              <a:rPr lang="en-IN" dirty="0"/>
              <a:t>Google Documents</a:t>
            </a:r>
          </a:p>
          <a:p>
            <a:pPr lvl="1"/>
            <a:r>
              <a:rPr lang="en-IN" dirty="0"/>
              <a:t> Google Maps,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Flickr</a:t>
            </a:r>
            <a:r>
              <a:rPr lang="en-IN" dirty="0"/>
              <a:t>, </a:t>
            </a:r>
          </a:p>
          <a:p>
            <a:pPr lvl="1"/>
            <a:r>
              <a:rPr lang="en-IN" dirty="0" err="1"/>
              <a:t>Facebook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Twitter, </a:t>
            </a:r>
          </a:p>
          <a:p>
            <a:pPr lvl="1"/>
            <a:r>
              <a:rPr lang="en-IN" dirty="0"/>
              <a:t>YouTube, </a:t>
            </a:r>
          </a:p>
          <a:p>
            <a:pPr lvl="1"/>
            <a:r>
              <a:rPr lang="en-IN" dirty="0"/>
              <a:t>Blogger, and </a:t>
            </a:r>
          </a:p>
          <a:p>
            <a:pPr lvl="1"/>
            <a:r>
              <a:rPr lang="en-IN" dirty="0"/>
              <a:t>Wikipedia. </a:t>
            </a:r>
          </a:p>
          <a:p>
            <a:pPr lvl="1"/>
            <a:r>
              <a:rPr lang="en-IN" dirty="0"/>
              <a:t>In particular, social networking Websites</a:t>
            </a:r>
          </a:p>
          <a:p>
            <a:pPr lvl="1">
              <a:buNone/>
            </a:pPr>
            <a:r>
              <a:rPr lang="en-IN" b="1" dirty="0"/>
              <a:t>AJAX and Really Simple Syndication (RSS)- powerful tools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Service- Oriented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reference model for cloud computing systems.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 supports the development of rapid, low-cost, flexible, interoperable, and evolvable applications and systems.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Virtually any piece of code that performs a task can be turned into a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service is supposed to be loosely coupled, reusable, programming language independent, and location transparent.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dirty="0"/>
              <a:t>Loose coupling allows services to serve different scenarios more easily and makes them reusable.</a:t>
            </a:r>
          </a:p>
          <a:p>
            <a:r>
              <a:rPr lang="en-IN" dirty="0"/>
              <a:t>Independence from a specific platform increases services accessibility.</a:t>
            </a:r>
          </a:p>
          <a:p>
            <a:r>
              <a:rPr lang="en-IN" dirty="0"/>
              <a:t>Service-oriented computing introduces and diffuses two important concepts: quality of service (</a:t>
            </a:r>
            <a:r>
              <a:rPr lang="en-IN" dirty="0" err="1"/>
              <a:t>QoS</a:t>
            </a:r>
            <a:r>
              <a:rPr lang="en-IN" dirty="0"/>
              <a:t>) and Software-as-a-Service (</a:t>
            </a:r>
            <a:r>
              <a:rPr lang="en-IN" dirty="0" err="1"/>
              <a:t>SaaS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Quality of service (</a:t>
            </a:r>
            <a:r>
              <a:rPr lang="en-IN" dirty="0" err="1"/>
              <a:t>QoS</a:t>
            </a:r>
            <a:r>
              <a:rPr lang="en-IN" dirty="0"/>
              <a:t>) identifies a set of functional and non-functional attributes that can be used to evaluate the behaviour of a service from different perspectives.</a:t>
            </a:r>
          </a:p>
          <a:p>
            <a:pPr lvl="1"/>
            <a:r>
              <a:rPr lang="en-IN" dirty="0"/>
              <a:t>The term has been inherited from the world of application service providers (ASPs)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/>
              <a:t>Utility-oriented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en-IN" dirty="0"/>
              <a:t>It defines a service-provisioning model for compute services in which resources such as storage, compute power, applications, and infrastructure are packaged and offered on a pay-per-use basis.</a:t>
            </a:r>
          </a:p>
          <a:p>
            <a:r>
              <a:rPr lang="en-IN" dirty="0"/>
              <a:t>E-commerce technologies provided the infrastructure support for utility computing.</a:t>
            </a:r>
          </a:p>
          <a:p>
            <a:r>
              <a:rPr lang="en-IN" dirty="0"/>
              <a:t>From an application and system development perspective, service-oriented computing and service-oriented architectures (SOAs) introduced the idea of leveraging external services for performing a specific task within a software system.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0" y="0"/>
            <a:ext cx="9144000" cy="6858000"/>
            <a:chOff x="0" y="-1"/>
            <a:chExt cx="9144000" cy="6581275"/>
          </a:xfrm>
        </p:grpSpPr>
        <p:sp>
          <p:nvSpPr>
            <p:cNvPr id="5" name="Rectangle 4"/>
            <p:cNvSpPr/>
            <p:nvPr/>
          </p:nvSpPr>
          <p:spPr>
            <a:xfrm>
              <a:off x="0" y="-1"/>
              <a:ext cx="9144000" cy="6581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7011" y="2129589"/>
              <a:ext cx="4308642" cy="28586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813" y="890352"/>
              <a:ext cx="357499" cy="357499"/>
            </a:xfrm>
            <a:prstGeom prst="rect">
              <a:avLst/>
            </a:prstGeom>
          </p:spPr>
        </p:pic>
        <p:pic>
          <p:nvPicPr>
            <p:cNvPr id="8" name="Picture 13" descr="C:\Documents and Settings\Administrator\Local Settings\Temporary Internet Files\Content.IE5\YP27MHEV\MC90043262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952241" y="2348065"/>
              <a:ext cx="830197" cy="832513"/>
            </a:xfrm>
            <a:prstGeom prst="rect">
              <a:avLst/>
            </a:prstGeom>
            <a:noFill/>
          </p:spPr>
        </p:pic>
        <p:pic>
          <p:nvPicPr>
            <p:cNvPr id="9" name="Picture 8" descr="C:\Documents and Settings\Administrator\Local Settings\Temporary Internet Files\Content.IE5\YP27MHEV\MCj0431576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88068" y="5333561"/>
              <a:ext cx="928710" cy="934901"/>
            </a:xfrm>
            <a:prstGeom prst="rect">
              <a:avLst/>
            </a:prstGeom>
            <a:noFill/>
          </p:spPr>
        </p:pic>
        <p:pic>
          <p:nvPicPr>
            <p:cNvPr id="10" name="Picture 2" descr="C:\Documents and Settings\csve\Local Settings\Temporary Internet Files\Content.IE5\4PQ7052J\MC900432623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413754" y="5540385"/>
              <a:ext cx="825378" cy="775556"/>
            </a:xfrm>
            <a:prstGeom prst="rect">
              <a:avLst/>
            </a:prstGeom>
            <a:noFill/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381" y="1021249"/>
              <a:ext cx="447182" cy="447182"/>
            </a:xfrm>
            <a:prstGeom prst="rect">
              <a:avLst/>
            </a:prstGeom>
          </p:spPr>
        </p:pic>
        <p:pic>
          <p:nvPicPr>
            <p:cNvPr id="12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616984" y="729933"/>
              <a:ext cx="510465" cy="988338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945847" y="926448"/>
              <a:ext cx="510465" cy="988338"/>
            </a:xfrm>
            <a:prstGeom prst="rect">
              <a:avLst/>
            </a:prstGeom>
            <a:noFill/>
          </p:spPr>
        </p:pic>
        <p:pic>
          <p:nvPicPr>
            <p:cNvPr id="14" name="Picture 2" descr="C:\Documents and Settings\Administrator\Local Settings\Temporary Internet Files\Content.IE5\S5CT05S7\MC900434888[2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32486" y="1060699"/>
              <a:ext cx="857293" cy="857293"/>
            </a:xfrm>
            <a:prstGeom prst="rect">
              <a:avLst/>
            </a:prstGeom>
            <a:noFill/>
          </p:spPr>
        </p:pic>
        <p:pic>
          <p:nvPicPr>
            <p:cNvPr id="15" name="Picture 5" descr="C:\Users\csve\AppData\Local\Microsoft\Windows\Temporary Internet Files\Content.IE5\MH53Z2QL\MC900433949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0497" flipH="1">
              <a:off x="1022706" y="3948312"/>
              <a:ext cx="914400" cy="9511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Callout 15"/>
            <p:cNvSpPr/>
            <p:nvPr/>
          </p:nvSpPr>
          <p:spPr>
            <a:xfrm>
              <a:off x="481274" y="96255"/>
              <a:ext cx="1419726" cy="902369"/>
            </a:xfrm>
            <a:prstGeom prst="wedgeEllipseCallout">
              <a:avLst>
                <a:gd name="adj1" fmla="val 32648"/>
                <a:gd name="adj2" fmla="val 58762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need to grow my infrastructure, but I do not know for how long…</a:t>
              </a:r>
            </a:p>
          </p:txBody>
        </p:sp>
        <p:sp>
          <p:nvSpPr>
            <p:cNvPr id="17" name="Oval Callout 16"/>
            <p:cNvSpPr/>
            <p:nvPr/>
          </p:nvSpPr>
          <p:spPr>
            <a:xfrm>
              <a:off x="108281" y="1600203"/>
              <a:ext cx="1347537" cy="946485"/>
            </a:xfrm>
            <a:prstGeom prst="wedgeEllipseCallout">
              <a:avLst>
                <a:gd name="adj1" fmla="val 29258"/>
                <a:gd name="adj2" fmla="val 69428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cannot invest in infrastructure, I just started my business….</a:t>
              </a:r>
            </a:p>
          </p:txBody>
        </p:sp>
        <p:sp>
          <p:nvSpPr>
            <p:cNvPr id="18" name="Oval Callout 17"/>
            <p:cNvSpPr/>
            <p:nvPr/>
          </p:nvSpPr>
          <p:spPr>
            <a:xfrm>
              <a:off x="36096" y="3132221"/>
              <a:ext cx="1692440" cy="902369"/>
            </a:xfrm>
            <a:prstGeom prst="wedgeEllipseCallout">
              <a:avLst>
                <a:gd name="adj1" fmla="val 18911"/>
                <a:gd name="adj2" fmla="val 80095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want to focus on application logic and not maintenance and scalability issues</a:t>
              </a:r>
            </a:p>
          </p:txBody>
        </p:sp>
        <p:sp>
          <p:nvSpPr>
            <p:cNvPr id="19" name="Oval Callout 18"/>
            <p:cNvSpPr/>
            <p:nvPr/>
          </p:nvSpPr>
          <p:spPr>
            <a:xfrm>
              <a:off x="204544" y="4993109"/>
              <a:ext cx="1588165" cy="902369"/>
            </a:xfrm>
            <a:prstGeom prst="wedgeEllipseCallout">
              <a:avLst>
                <a:gd name="adj1" fmla="val 51460"/>
                <a:gd name="adj2" fmla="val 40096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want to access and edit my documents and photos from everywhere..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 rot="3733343" flipV="1">
              <a:off x="2116073" y="1926755"/>
              <a:ext cx="825976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685665" flipV="1">
              <a:off x="1739426" y="2829295"/>
              <a:ext cx="644010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9065" flipV="1">
              <a:off x="1904846" y="3984071"/>
              <a:ext cx="512369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8057607" flipV="1">
              <a:off x="2541532" y="4882684"/>
              <a:ext cx="644010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4006487" y="4681080"/>
              <a:ext cx="1208915" cy="53423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 dirty="0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 rot="19367754">
              <a:off x="2331585" y="2579812"/>
              <a:ext cx="1051941" cy="64331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defRPr/>
              </a:pPr>
              <a:endParaRPr lang="en-US" dirty="0"/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 rot="3046258">
              <a:off x="2304491" y="3813388"/>
              <a:ext cx="1227500" cy="8600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 dirty="0"/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 rot="19388699">
              <a:off x="5904435" y="4080479"/>
              <a:ext cx="896814" cy="56861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 dirty="0"/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 rot="208439">
              <a:off x="3834680" y="2046071"/>
              <a:ext cx="965677" cy="3580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defRPr/>
              </a:pPr>
              <a:endParaRPr lang="en-US" dirty="0"/>
            </a:p>
          </p:txBody>
        </p:sp>
        <p:sp>
          <p:nvSpPr>
            <p:cNvPr id="29" name="Cloud"/>
            <p:cNvSpPr>
              <a:spLocks noChangeAspect="1" noEditPoints="1" noChangeArrowheads="1"/>
            </p:cNvSpPr>
            <p:nvPr/>
          </p:nvSpPr>
          <p:spPr bwMode="auto">
            <a:xfrm rot="2043262">
              <a:off x="5526365" y="2341141"/>
              <a:ext cx="1105101" cy="4510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/>
              </a:pPr>
              <a:endParaRPr lang="en-US" dirty="0"/>
            </a:p>
          </p:txBody>
        </p:sp>
        <p:grpSp>
          <p:nvGrpSpPr>
            <p:cNvPr id="30" name="Group 37"/>
            <p:cNvGrpSpPr/>
            <p:nvPr/>
          </p:nvGrpSpPr>
          <p:grpSpPr>
            <a:xfrm>
              <a:off x="5294637" y="417117"/>
              <a:ext cx="1439016" cy="1076569"/>
              <a:chOff x="5920279" y="272733"/>
              <a:chExt cx="1439016" cy="1076569"/>
            </a:xfrm>
          </p:grpSpPr>
          <p:pic>
            <p:nvPicPr>
              <p:cNvPr id="69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5920279" y="292786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70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6273206" y="272733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71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6593598" y="304817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72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6848830" y="360964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73" name="Picture 13" descr="C:\Documents and Settings\Administrator\Local Settings\Temporary Internet Files\Content.IE5\YP27MHEV\MC900432621[1]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340641" y="671666"/>
                <a:ext cx="589549" cy="531492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45"/>
            <p:cNvGrpSpPr/>
            <p:nvPr/>
          </p:nvGrpSpPr>
          <p:grpSpPr>
            <a:xfrm rot="384784">
              <a:off x="6753049" y="906397"/>
              <a:ext cx="1439016" cy="1076569"/>
              <a:chOff x="6801174" y="822175"/>
              <a:chExt cx="1439016" cy="1076569"/>
            </a:xfrm>
          </p:grpSpPr>
          <p:pic>
            <p:nvPicPr>
              <p:cNvPr id="64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6801174" y="842228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7154101" y="822175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7474493" y="854259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67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7729725" y="910406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68" name="Picture 2" descr="C:\Documents and Settings\Administrator\Local Settings\Temporary Internet Files\Content.IE5\0NG589SB\MC900432622[1]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141642" y="1212378"/>
                <a:ext cx="564808" cy="523130"/>
              </a:xfrm>
              <a:prstGeom prst="rect">
                <a:avLst/>
              </a:prstGeom>
              <a:noFill/>
            </p:spPr>
          </p:pic>
        </p:grpSp>
        <p:sp>
          <p:nvSpPr>
            <p:cNvPr id="32" name="Right Arrow 31"/>
            <p:cNvSpPr/>
            <p:nvPr/>
          </p:nvSpPr>
          <p:spPr>
            <a:xfrm rot="8132092" flipV="1">
              <a:off x="6250920" y="1910720"/>
              <a:ext cx="825976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 rot="6055495" flipV="1">
              <a:off x="5527338" y="1565058"/>
              <a:ext cx="728352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Callout 33"/>
            <p:cNvSpPr/>
            <p:nvPr/>
          </p:nvSpPr>
          <p:spPr>
            <a:xfrm>
              <a:off x="7275104" y="517358"/>
              <a:ext cx="1664359" cy="709863"/>
            </a:xfrm>
            <a:prstGeom prst="wedgeEllipseCallout">
              <a:avLst>
                <a:gd name="adj1" fmla="val -32208"/>
                <a:gd name="adj2" fmla="val 76209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have a surplus of infrastructure that I want to make use of</a:t>
              </a:r>
            </a:p>
          </p:txBody>
        </p:sp>
        <p:sp>
          <p:nvSpPr>
            <p:cNvPr id="35" name="Oval Callout 34"/>
            <p:cNvSpPr/>
            <p:nvPr/>
          </p:nvSpPr>
          <p:spPr>
            <a:xfrm>
              <a:off x="5899493" y="104270"/>
              <a:ext cx="1664359" cy="709863"/>
            </a:xfrm>
            <a:prstGeom prst="wedgeEllipseCallout">
              <a:avLst>
                <a:gd name="adj1" fmla="val -32208"/>
                <a:gd name="adj2" fmla="val 76209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have a lot of infrastructure that I want to rent …</a:t>
              </a:r>
            </a:p>
          </p:txBody>
        </p:sp>
        <p:sp>
          <p:nvSpPr>
            <p:cNvPr id="36" name="Oval Callout 35"/>
            <p:cNvSpPr/>
            <p:nvPr/>
          </p:nvSpPr>
          <p:spPr>
            <a:xfrm>
              <a:off x="7259061" y="2209800"/>
              <a:ext cx="1664359" cy="709863"/>
            </a:xfrm>
            <a:prstGeom prst="wedgeEllipseCallout">
              <a:avLst>
                <a:gd name="adj1" fmla="val -15581"/>
                <a:gd name="adj2" fmla="val 91463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have infrastructure and middleware and I can host applications</a:t>
              </a:r>
            </a:p>
          </p:txBody>
        </p:sp>
        <p:grpSp>
          <p:nvGrpSpPr>
            <p:cNvPr id="37" name="Group 56"/>
            <p:cNvGrpSpPr/>
            <p:nvPr/>
          </p:nvGrpSpPr>
          <p:grpSpPr>
            <a:xfrm>
              <a:off x="7446903" y="2863537"/>
              <a:ext cx="1430450" cy="988338"/>
              <a:chOff x="7134071" y="2911665"/>
              <a:chExt cx="1430450" cy="988338"/>
            </a:xfrm>
          </p:grpSpPr>
          <p:pic>
            <p:nvPicPr>
              <p:cNvPr id="59" name="Picture 9" descr="C:\Documents and Settings\Administrator\Local Settings\Temporary Internet Files\Content.IE5\S5CT05S7\MCj04326250000[1]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134071" y="3126046"/>
                <a:ext cx="662406" cy="651870"/>
              </a:xfrm>
              <a:prstGeom prst="rect">
                <a:avLst/>
              </a:prstGeom>
              <a:noFill/>
            </p:spPr>
          </p:pic>
          <p:pic>
            <p:nvPicPr>
              <p:cNvPr id="60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7636785" y="2911665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61" name="Picture 2" descr="C:\Documents and Settings\Administrator\Local Settings\Temporary Internet Files\Content.IE5\FB9PB6MP\MC900432553[1]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664260" y="3284768"/>
                <a:ext cx="541278" cy="541278"/>
              </a:xfrm>
              <a:prstGeom prst="rect">
                <a:avLst/>
              </a:prstGeom>
              <a:noFill/>
            </p:spPr>
          </p:pic>
          <p:pic>
            <p:nvPicPr>
              <p:cNvPr id="62" name="Picture 3" descr="C:\Documents and Settings\Administrator\Local Settings\Temporary Internet Files\Content.IE5\D5GXTVH8\MC900431526[1]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880824" y="2923815"/>
                <a:ext cx="577373" cy="577373"/>
              </a:xfrm>
              <a:prstGeom prst="rect">
                <a:avLst/>
              </a:prstGeom>
              <a:noFill/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7339" y="3303240"/>
                <a:ext cx="447182" cy="447182"/>
              </a:xfrm>
              <a:prstGeom prst="rect">
                <a:avLst/>
              </a:prstGeom>
            </p:spPr>
          </p:pic>
        </p:grpSp>
        <p:sp>
          <p:nvSpPr>
            <p:cNvPr id="38" name="Right Arrow 37"/>
            <p:cNvSpPr/>
            <p:nvPr/>
          </p:nvSpPr>
          <p:spPr>
            <a:xfrm rot="10800000" flipV="1">
              <a:off x="6806122" y="3282486"/>
              <a:ext cx="644010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72"/>
            <p:cNvGrpSpPr/>
            <p:nvPr/>
          </p:nvGrpSpPr>
          <p:grpSpPr>
            <a:xfrm>
              <a:off x="7160539" y="4784588"/>
              <a:ext cx="1442034" cy="1014642"/>
              <a:chOff x="7196635" y="4712396"/>
              <a:chExt cx="1442034" cy="1014642"/>
            </a:xfrm>
          </p:grpSpPr>
          <p:pic>
            <p:nvPicPr>
              <p:cNvPr id="54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7486457" y="4712396"/>
                <a:ext cx="510465" cy="988338"/>
              </a:xfrm>
              <a:prstGeom prst="rect">
                <a:avLst/>
              </a:prstGeom>
              <a:noFill/>
            </p:spPr>
          </p:pic>
          <p:pic>
            <p:nvPicPr>
              <p:cNvPr id="55" name="Picture 7" descr="C:\Documents and Settings\Administrator\Local Settings\Temporary Internet Files\Content.IE5\FB9PB6MP\MC900432605[1]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760478" y="4884942"/>
                <a:ext cx="445054" cy="445054"/>
              </a:xfrm>
              <a:prstGeom prst="rect">
                <a:avLst/>
              </a:prstGeom>
              <a:noFill/>
            </p:spPr>
          </p:pic>
          <p:pic>
            <p:nvPicPr>
              <p:cNvPr id="56" name="Picture 6" descr="C:\Documents and Settings\Administrator\Local Settings\Temporary Internet Files\Content.IE5\TNYO33JE\MC900432664[1].png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7576883" y="5050261"/>
                <a:ext cx="676777" cy="676777"/>
              </a:xfrm>
              <a:prstGeom prst="rect">
                <a:avLst/>
              </a:prstGeom>
              <a:noFill/>
            </p:spPr>
          </p:pic>
          <p:pic>
            <p:nvPicPr>
              <p:cNvPr id="57" name="Picture 56" descr="vista-wow-video-reel_256x256.png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984953" y="4844722"/>
                <a:ext cx="653716" cy="653716"/>
              </a:xfrm>
              <a:prstGeom prst="rect">
                <a:avLst/>
              </a:prstGeom>
            </p:spPr>
          </p:pic>
          <p:pic>
            <p:nvPicPr>
              <p:cNvPr id="58" name="Picture 8" descr="C:\Documents and Settings\Administrator\Local Settings\Temporary Internet Files\Content.IE5\OC5EUHND\MC900432622[1].png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7196635" y="4994867"/>
                <a:ext cx="611856" cy="611856"/>
              </a:xfrm>
              <a:prstGeom prst="rect">
                <a:avLst/>
              </a:prstGeom>
              <a:noFill/>
            </p:spPr>
          </p:pic>
        </p:grpSp>
        <p:sp>
          <p:nvSpPr>
            <p:cNvPr id="40" name="Right Arrow 39"/>
            <p:cNvSpPr/>
            <p:nvPr/>
          </p:nvSpPr>
          <p:spPr>
            <a:xfrm rot="12583016" flipV="1">
              <a:off x="6661738" y="4662114"/>
              <a:ext cx="644010" cy="350185"/>
            </a:xfrm>
            <a:prstGeom prst="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Callout 40"/>
            <p:cNvSpPr/>
            <p:nvPr/>
          </p:nvSpPr>
          <p:spPr>
            <a:xfrm>
              <a:off x="6947647" y="4020808"/>
              <a:ext cx="1664359" cy="709863"/>
            </a:xfrm>
            <a:prstGeom prst="wedgeEllipseCallout">
              <a:avLst>
                <a:gd name="adj1" fmla="val -15581"/>
                <a:gd name="adj2" fmla="val 91463"/>
              </a:avLst>
            </a:prstGeom>
            <a:solidFill>
              <a:srgbClr val="FFFFFF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 have infrastructure and provide application services</a:t>
              </a:r>
            </a:p>
          </p:txBody>
        </p:sp>
        <p:pic>
          <p:nvPicPr>
            <p:cNvPr id="42" name="Picture 2" descr="Z:\Documents\University of Melbourne\Aneka\CloudBook\Icons\1306768872_browser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453063" y="2447045"/>
              <a:ext cx="2245275" cy="2245275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3104143" y="3316265"/>
              <a:ext cx="3019926" cy="4001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Global Cloud Marketplace</a:t>
              </a:r>
              <a:endParaRPr lang="en-US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pic>
          <p:nvPicPr>
            <p:cNvPr id="44" name="Picture 43" descr="green_tree7  Final.JP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40489" y="5273842"/>
              <a:ext cx="769771" cy="840707"/>
            </a:xfrm>
            <a:prstGeom prst="rect">
              <a:avLst/>
            </a:prstGeom>
          </p:spPr>
        </p:pic>
        <p:pic>
          <p:nvPicPr>
            <p:cNvPr id="45" name="Picture 22" descr="C:\Documents and Settings\sonu\Desktop\dollar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821" y="5626609"/>
              <a:ext cx="594148" cy="81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5" descr="Text Document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5665" y="5652683"/>
              <a:ext cx="607747" cy="607747"/>
            </a:xfrm>
            <a:prstGeom prst="rect">
              <a:avLst/>
            </a:prstGeom>
          </p:spPr>
        </p:pic>
        <p:pic>
          <p:nvPicPr>
            <p:cNvPr id="47" name="Picture 6" descr="C:\Documents and Settings\Administrator\Local Settings\Temporary Internet Files\Content.IE5\S5CT05S7\MCj04420420000[1].pn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 rot="1172082">
              <a:off x="4781731" y="5600488"/>
              <a:ext cx="324203" cy="41675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10" descr="C:\Documents and Settings\Administrator\Local Settings\Temporary Internet Files\Content.IE5\FB9PB6MP\MC900434861[1]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582796" y="5282006"/>
              <a:ext cx="805973" cy="805973"/>
            </a:xfrm>
            <a:prstGeom prst="rect">
              <a:avLst/>
            </a:prstGeom>
            <a:noFill/>
          </p:spPr>
        </p:pic>
        <p:pic>
          <p:nvPicPr>
            <p:cNvPr id="49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 flipH="1">
              <a:off x="5887785" y="2154213"/>
              <a:ext cx="344895" cy="667769"/>
            </a:xfrm>
            <a:prstGeom prst="rect">
              <a:avLst/>
            </a:prstGeom>
            <a:noFill/>
          </p:spPr>
        </p:pic>
        <p:pic>
          <p:nvPicPr>
            <p:cNvPr id="50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 flipH="1">
              <a:off x="4248761" y="1838134"/>
              <a:ext cx="311207" cy="602544"/>
            </a:xfrm>
            <a:prstGeom prst="rect">
              <a:avLst/>
            </a:prstGeom>
            <a:noFill/>
          </p:spPr>
        </p:pic>
        <p:pic>
          <p:nvPicPr>
            <p:cNvPr id="51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 flipH="1">
              <a:off x="6118127" y="3989240"/>
              <a:ext cx="328046" cy="635148"/>
            </a:xfrm>
            <a:prstGeom prst="rect">
              <a:avLst/>
            </a:prstGeom>
            <a:noFill/>
          </p:spPr>
        </p:pic>
        <p:pic>
          <p:nvPicPr>
            <p:cNvPr id="52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 flipH="1">
              <a:off x="2820398" y="3929431"/>
              <a:ext cx="358938" cy="694958"/>
            </a:xfrm>
            <a:prstGeom prst="rect">
              <a:avLst/>
            </a:prstGeom>
            <a:noFill/>
          </p:spPr>
        </p:pic>
        <p:pic>
          <p:nvPicPr>
            <p:cNvPr id="53" name="Picture 2" descr="C:\Documents and Settings\csve\Local Settings\Temporary Internet Files\Content.IE5\KPABW9QF\MC900435242[1].pn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 flipH="1">
              <a:off x="2696977" y="2474503"/>
              <a:ext cx="358938" cy="69495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65A7-7824-417D-9C3F-33039AF9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Computing Platforms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7533-7A1F-4B9D-800F-753467F5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0263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Amazon Web Services (AWS)</a:t>
            </a:r>
          </a:p>
          <a:p>
            <a:pPr lvl="1"/>
            <a:r>
              <a:rPr lang="en-IN" dirty="0"/>
              <a:t>It offers Cloud IaaS services.</a:t>
            </a:r>
          </a:p>
          <a:p>
            <a:pPr lvl="1"/>
            <a:r>
              <a:rPr lang="en-IN" dirty="0"/>
              <a:t>It is mostly known for its compute and storage on demand services, namely EC2 and S3.</a:t>
            </a:r>
          </a:p>
          <a:p>
            <a:pPr lvl="1"/>
            <a:r>
              <a:rPr lang="en-IN" dirty="0"/>
              <a:t>Elastic Compute Cloud (EC2) and Simple Storage Service ( S3)</a:t>
            </a:r>
          </a:p>
          <a:p>
            <a:pPr lvl="1"/>
            <a:r>
              <a:rPr lang="en-IN" dirty="0"/>
              <a:t>S3:</a:t>
            </a:r>
          </a:p>
          <a:p>
            <a:pPr lvl="2"/>
            <a:r>
              <a:rPr lang="en-IN" dirty="0"/>
              <a:t>Users can store objects of any size, from simple files to entire disk images and have them accessible from everywhere.</a:t>
            </a:r>
          </a:p>
          <a:p>
            <a:pPr lvl="1"/>
            <a:r>
              <a:rPr lang="en-IN" dirty="0"/>
              <a:t>EC2:</a:t>
            </a:r>
          </a:p>
          <a:p>
            <a:pPr lvl="2"/>
            <a:r>
              <a:rPr lang="en-IN" dirty="0"/>
              <a:t> It provides customizable virtual hardware including GPU and cluster instances.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972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06F-4816-45BB-87A6-A4B65BF0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0" y="0"/>
            <a:ext cx="8075240" cy="868958"/>
          </a:xfrm>
        </p:spPr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AppEngine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F9C8-4607-434B-9AE6-B3A16E81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68958"/>
            <a:ext cx="8640960" cy="57144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Devoted to executing Web applications.</a:t>
            </a:r>
          </a:p>
          <a:p>
            <a:r>
              <a:rPr lang="en-IN" dirty="0"/>
              <a:t>Provides both a </a:t>
            </a:r>
            <a:r>
              <a:rPr lang="en-IN" b="1" dirty="0"/>
              <a:t>secure execution </a:t>
            </a:r>
            <a:r>
              <a:rPr lang="en-IN" dirty="0"/>
              <a:t>environment and a simplified development of scalable and high performance web applications.</a:t>
            </a:r>
          </a:p>
          <a:p>
            <a:r>
              <a:rPr lang="en-IN" dirty="0"/>
              <a:t>Languages: Python, Java and Go</a:t>
            </a:r>
          </a:p>
          <a:p>
            <a:r>
              <a:rPr lang="en-IN" dirty="0"/>
              <a:t>Services:</a:t>
            </a:r>
          </a:p>
          <a:p>
            <a:pPr lvl="1"/>
            <a:r>
              <a:rPr lang="en-IN" dirty="0"/>
              <a:t>In-memory</a:t>
            </a:r>
          </a:p>
          <a:p>
            <a:pPr lvl="1"/>
            <a:r>
              <a:rPr lang="en-IN" dirty="0"/>
              <a:t>Caching</a:t>
            </a:r>
          </a:p>
          <a:p>
            <a:pPr lvl="1"/>
            <a:r>
              <a:rPr lang="en-IN" dirty="0"/>
              <a:t>Scalable data store</a:t>
            </a:r>
          </a:p>
          <a:p>
            <a:pPr lvl="1"/>
            <a:r>
              <a:rPr lang="en-IN" dirty="0"/>
              <a:t>Job queues</a:t>
            </a:r>
          </a:p>
          <a:p>
            <a:pPr lvl="1"/>
            <a:r>
              <a:rPr lang="en-IN" dirty="0"/>
              <a:t>Messaging</a:t>
            </a:r>
          </a:p>
          <a:p>
            <a:pPr lvl="1"/>
            <a:r>
              <a:rPr lang="en-IN" dirty="0"/>
              <a:t>Cron tasks.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04C-13DA-4003-9F47-717CE95F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075240" cy="1012974"/>
          </a:xfrm>
        </p:spPr>
        <p:txBody>
          <a:bodyPr/>
          <a:lstStyle/>
          <a:p>
            <a:r>
              <a:rPr lang="en-IN" dirty="0"/>
              <a:t>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8DE1-A453-4F20-B0FE-C1248214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en-IN" dirty="0"/>
              <a:t>Cloud Operating System and a platform for developing apps in the cloud.</a:t>
            </a:r>
          </a:p>
          <a:p>
            <a:r>
              <a:rPr lang="en-IN" dirty="0"/>
              <a:t>Organized around concept of roles.</a:t>
            </a:r>
          </a:p>
          <a:p>
            <a:r>
              <a:rPr lang="en-IN" dirty="0"/>
              <a:t>Other services: Networking, storage, caching, content delivery and other</a:t>
            </a:r>
          </a:p>
          <a:p>
            <a:r>
              <a:rPr lang="en-IN" dirty="0"/>
              <a:t>Types of roles:</a:t>
            </a:r>
          </a:p>
          <a:p>
            <a:pPr lvl="1"/>
            <a:r>
              <a:rPr lang="en-IN" dirty="0"/>
              <a:t>Web role : To host a web app</a:t>
            </a:r>
          </a:p>
          <a:p>
            <a:pPr lvl="1"/>
            <a:r>
              <a:rPr lang="en-IN" dirty="0"/>
              <a:t>Worker role: Generic container perform workload processing.</a:t>
            </a:r>
          </a:p>
          <a:p>
            <a:pPr lvl="1"/>
            <a:r>
              <a:rPr lang="en-IN" dirty="0"/>
              <a:t>Virtual machine role: Virtual Environment, can customize 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94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3D8-972A-4EAB-9EB8-35FB02C1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69" y="-26386"/>
            <a:ext cx="7643192" cy="868958"/>
          </a:xfrm>
        </p:spPr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F5A2-3D32-47F1-A3BA-A00FCB9F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2572"/>
            <a:ext cx="9144000" cy="6015428"/>
          </a:xfrm>
        </p:spPr>
        <p:txBody>
          <a:bodyPr/>
          <a:lstStyle/>
          <a:p>
            <a:r>
              <a:rPr lang="en-IN" dirty="0"/>
              <a:t>Open source framework</a:t>
            </a:r>
          </a:p>
          <a:p>
            <a:r>
              <a:rPr lang="en-IN" dirty="0"/>
              <a:t>Process large data sets on commodity hardware.</a:t>
            </a:r>
          </a:p>
          <a:p>
            <a:r>
              <a:rPr lang="en-IN" dirty="0"/>
              <a:t>Implementation of MapReduce- operations of data processing (Developed-Google)</a:t>
            </a:r>
          </a:p>
          <a:p>
            <a:r>
              <a:rPr lang="en-IN" dirty="0"/>
              <a:t>Sponsor – Yahoo!</a:t>
            </a:r>
          </a:p>
          <a:p>
            <a:r>
              <a:rPr lang="en-IN" dirty="0"/>
              <a:t>Yahoo! Manages the largest Hadoop cluster in the world, which is also available to academic institutions.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3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55B0-BBB5-4218-96C9-3B585A0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Force.com and Salesforce.com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BE3-9A79-4CEC-A2FF-708B6151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Force.com- developing social enterprise apps.</a:t>
            </a:r>
          </a:p>
          <a:p>
            <a:r>
              <a:rPr lang="en-IN" dirty="0"/>
              <a:t>Salesforce.com- SaaS- Customer relationship Management.</a:t>
            </a:r>
          </a:p>
          <a:p>
            <a:r>
              <a:rPr lang="en-IN" dirty="0"/>
              <a:t>Allows ready-to-use blocks</a:t>
            </a:r>
          </a:p>
          <a:p>
            <a:r>
              <a:rPr lang="en-IN" dirty="0"/>
              <a:t>Complete support for app development</a:t>
            </a:r>
          </a:p>
          <a:p>
            <a:pPr lvl="1"/>
            <a:r>
              <a:rPr lang="en-IN" dirty="0"/>
              <a:t>Design of data layout</a:t>
            </a:r>
          </a:p>
          <a:p>
            <a:pPr lvl="1"/>
            <a:r>
              <a:rPr lang="en-IN" dirty="0"/>
              <a:t>Def of business rules and workflows</a:t>
            </a:r>
          </a:p>
          <a:p>
            <a:pPr lvl="1"/>
            <a:r>
              <a:rPr lang="en-IN" dirty="0"/>
              <a:t>Def of user interface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38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0837-EC0B-4507-BDE5-F430AFAA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Manjrasoft</a:t>
            </a:r>
            <a:r>
              <a:rPr lang="en-IN" dirty="0"/>
              <a:t> Aneka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DA5-0EA1-4EB8-9446-E83FEAEA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Provides rapid creation of scalable apps and their deployment on various types of clouds in a seamless and elastic manner.</a:t>
            </a:r>
          </a:p>
          <a:p>
            <a:r>
              <a:rPr lang="en-IN" dirty="0"/>
              <a:t>Supports a collection of programming abstractions for developing apps and a distributed runtime environment that can be deployed on heterogenous hardware.</a:t>
            </a:r>
          </a:p>
          <a:p>
            <a:r>
              <a:rPr lang="en-IN" dirty="0"/>
              <a:t>Different abstractions: task, distributed threads and map-reduce.</a:t>
            </a:r>
          </a:p>
          <a:p>
            <a:r>
              <a:rPr lang="en-IN" dirty="0"/>
              <a:t>Example for three services IaaS, PaaS, SaaS.</a:t>
            </a:r>
          </a:p>
        </p:txBody>
      </p:sp>
    </p:spTree>
    <p:extLst>
      <p:ext uri="{BB962C8B-B14F-4D97-AF65-F5344CB8AC3E}">
        <p14:creationId xmlns:p14="http://schemas.microsoft.com/office/powerpoint/2010/main" val="38446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Cloud computing </a:t>
            </a:r>
            <a:r>
              <a:rPr lang="en-IN" dirty="0"/>
              <a:t>became a popular buzzword and it has been widely used to refer to different technologies, services and concepts.</a:t>
            </a:r>
          </a:p>
          <a:p>
            <a:r>
              <a:rPr lang="en-IN" dirty="0"/>
              <a:t>It is often associated with </a:t>
            </a:r>
          </a:p>
          <a:p>
            <a:pPr lvl="1"/>
            <a:r>
              <a:rPr lang="en-IN" dirty="0"/>
              <a:t>Virtualized infrastructure </a:t>
            </a:r>
          </a:p>
          <a:p>
            <a:pPr lvl="1"/>
            <a:r>
              <a:rPr lang="en-IN" dirty="0"/>
              <a:t>Hardware on demand</a:t>
            </a:r>
          </a:p>
          <a:p>
            <a:pPr lvl="1"/>
            <a:r>
              <a:rPr lang="en-IN" dirty="0"/>
              <a:t>Utility computing</a:t>
            </a:r>
          </a:p>
          <a:p>
            <a:pPr lvl="1"/>
            <a:r>
              <a:rPr lang="en-IN" dirty="0"/>
              <a:t>IT Outsourcing</a:t>
            </a:r>
          </a:p>
          <a:p>
            <a:pPr lvl="1"/>
            <a:r>
              <a:rPr lang="en-IN" dirty="0"/>
              <a:t>Platform and software as a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8686800" cy="64294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term “ cloud” has historically been used in the telecommunication industry for networks.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Later became popular symbol for Internet.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It also referred to the Cloud Computing- refers to an Internet- Centric way of doing computing.</a:t>
            </a:r>
          </a:p>
          <a:p>
            <a:endParaRPr lang="en-IN" dirty="0"/>
          </a:p>
          <a:p>
            <a:r>
              <a:rPr lang="en-IN" i="1" dirty="0"/>
              <a:t>“Cloud computing refers to both the applications delivered as services over the Internet, and the hardware and system software in the datacenters  that provide those services.”</a:t>
            </a:r>
          </a:p>
          <a:p>
            <a:pPr lvl="8"/>
            <a:r>
              <a:rPr lang="en-IN" i="1" dirty="0" err="1"/>
              <a:t>Armburst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Everything as a service- XaaS</a:t>
            </a:r>
            <a:r>
              <a:rPr lang="en-IN" baseline="30000" dirty="0"/>
              <a:t>2</a:t>
            </a:r>
            <a:endParaRPr lang="en-IN" dirty="0"/>
          </a:p>
          <a:p>
            <a:pPr lvl="1"/>
            <a:r>
              <a:rPr lang="en-IN" sz="3100" dirty="0"/>
              <a:t>Where the different components of a system can be delivered , measured and consequently priced as service.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  <a:p>
            <a:r>
              <a:rPr lang="en-IN" dirty="0"/>
              <a:t>Definition proposed by American National Institute of Standards and Technology (NIST)</a:t>
            </a:r>
          </a:p>
          <a:p>
            <a:pPr lvl="1"/>
            <a:r>
              <a:rPr lang="en-IN" sz="3300" i="1" dirty="0"/>
              <a:t>“Cloud Computing is a model for enabling ubiquitous , convenient, on-demand network access to a shared pool of configurable computing resources ( e.g.: networks, servers, storage, applications and services) that can be rapidly provisioned and released with minimal management effort or service provider interaction”</a:t>
            </a:r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baseline="30000" dirty="0"/>
          </a:p>
          <a:p>
            <a:pPr lvl="1">
              <a:buNone/>
            </a:pPr>
            <a:r>
              <a:rPr lang="en-IN" baseline="30000" dirty="0"/>
              <a:t>	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5911873"/>
          </a:xfrm>
        </p:spPr>
        <p:txBody>
          <a:bodyPr/>
          <a:lstStyle/>
          <a:p>
            <a:r>
              <a:rPr lang="en-IN" dirty="0"/>
              <a:t>Cloud Computing referred to “</a:t>
            </a:r>
            <a:r>
              <a:rPr lang="en-IN" b="1" i="1" dirty="0"/>
              <a:t>Utility-Oriented approach.”</a:t>
            </a:r>
          </a:p>
          <a:p>
            <a:r>
              <a:rPr lang="en-IN" dirty="0"/>
              <a:t> It uses “</a:t>
            </a:r>
            <a:r>
              <a:rPr lang="en-IN" b="1" i="1" dirty="0"/>
              <a:t>Pay-Per-Use Strategy</a:t>
            </a:r>
            <a:r>
              <a:rPr lang="en-IN" dirty="0"/>
              <a:t>”.</a:t>
            </a:r>
          </a:p>
          <a:p>
            <a:pPr lvl="1"/>
            <a:r>
              <a:rPr lang="en-IN" dirty="0"/>
              <a:t>All the operations -to access online storage, to rent virtualized hardware or to use development platforms pay only for their  effective usage by entering the card details.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572272"/>
          </a:xfrm>
        </p:spPr>
        <p:txBody>
          <a:bodyPr/>
          <a:lstStyle/>
          <a:p>
            <a:r>
              <a:rPr lang="en-IN" dirty="0"/>
              <a:t>According to Reese, we can define three criteria to discriminate whether a service is delivered in the Cloud Computing style:</a:t>
            </a:r>
          </a:p>
          <a:p>
            <a:pPr lvl="1"/>
            <a:r>
              <a:rPr lang="en-IN" dirty="0"/>
              <a:t>The service is accessible via a web browser or Web Services API.</a:t>
            </a:r>
          </a:p>
          <a:p>
            <a:pPr lvl="1"/>
            <a:r>
              <a:rPr lang="en-IN" dirty="0"/>
              <a:t>Zero Capital expenditure is necessary to get started.</a:t>
            </a:r>
          </a:p>
          <a:p>
            <a:pPr lvl="1"/>
            <a:r>
              <a:rPr lang="en-IN" dirty="0"/>
              <a:t>You pay only for what you use as you use it.</a:t>
            </a:r>
          </a:p>
          <a:p>
            <a:r>
              <a:rPr lang="en-IN" dirty="0"/>
              <a:t>Users subscribe to the service and establish with the service provider a Service Level Agreement   ( SLA) defining quality of service parameters under which the service is delivered.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/>
          <a:lstStyle/>
          <a:p>
            <a:r>
              <a:rPr lang="en-IN" dirty="0"/>
              <a:t>Cloud Computing is helping enterprises, governments, public and private institutions, as well as research organizations shape more effective and demand- driven computing systems.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dirty="0"/>
              <a:t>Large Enterprises can offload some of their activities to cloud based system </a:t>
            </a:r>
            <a:r>
              <a:rPr lang="en-IN" b="1" dirty="0"/>
              <a:t>( New York Times)</a:t>
            </a:r>
          </a:p>
          <a:p>
            <a:pPr lvl="1"/>
            <a:r>
              <a:rPr lang="en-IN" dirty="0"/>
              <a:t>Small enterprises and start- ups can afford to translate into business results their ideas more quickly without excessive upfront costs. </a:t>
            </a:r>
            <a:r>
              <a:rPr lang="en-IN" b="1" dirty="0"/>
              <a:t>( </a:t>
            </a:r>
            <a:r>
              <a:rPr lang="en-IN" b="1" dirty="0" err="1"/>
              <a:t>Animoto</a:t>
            </a:r>
            <a:r>
              <a:rPr lang="en-IN" b="1" dirty="0"/>
              <a:t>)</a:t>
            </a:r>
          </a:p>
          <a:p>
            <a:pPr lvl="1"/>
            <a:r>
              <a:rPr lang="en-IN" dirty="0"/>
              <a:t>System developers can concentrate on the business logic rather than dealing with eh complexity of infrastructure management and scalability </a:t>
            </a:r>
            <a:r>
              <a:rPr lang="en-IN" b="1" dirty="0"/>
              <a:t>( Little Fluffy Toys- widget about rental bicycle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2059</Words>
  <Application>Microsoft Office PowerPoint</Application>
  <PresentationFormat>On-screen Show 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Cloud Computing</vt:lpstr>
      <vt:lpstr>PowerPoint Presentation</vt:lpstr>
      <vt:lpstr>PowerPoint Presentation</vt:lpstr>
      <vt:lpstr>Defining a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Cloud- Computing Reference Model</vt:lpstr>
      <vt:lpstr>Characteristics and Benefits </vt:lpstr>
      <vt:lpstr>PowerPoint Presentation</vt:lpstr>
      <vt:lpstr>Challenges Ahead</vt:lpstr>
      <vt:lpstr>PowerPoint Presentation</vt:lpstr>
      <vt:lpstr>Historical Developments</vt:lpstr>
      <vt:lpstr>PowerPoint Presentation</vt:lpstr>
      <vt:lpstr>Distributed Systems</vt:lpstr>
      <vt:lpstr>PowerPoint Presentation</vt:lpstr>
      <vt:lpstr>Cluster</vt:lpstr>
      <vt:lpstr>Grids</vt:lpstr>
      <vt:lpstr>Virtualization</vt:lpstr>
      <vt:lpstr>Web 2.0</vt:lpstr>
      <vt:lpstr>PowerPoint Presentation</vt:lpstr>
      <vt:lpstr>PowerPoint Presentation</vt:lpstr>
      <vt:lpstr>Service- Oriented Computing</vt:lpstr>
      <vt:lpstr>PowerPoint Presentation</vt:lpstr>
      <vt:lpstr>Utility-oriented computing</vt:lpstr>
      <vt:lpstr>Computing Platforms and Technologies</vt:lpstr>
      <vt:lpstr>Google AppEngine</vt:lpstr>
      <vt:lpstr>Microsoft Azure</vt:lpstr>
      <vt:lpstr>Hadoop</vt:lpstr>
      <vt:lpstr>Force.com and Salesforce.com</vt:lpstr>
      <vt:lpstr>Manjrasoft Aneka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PUSHYA</dc:creator>
  <cp:lastModifiedBy>Dr. M. Shanmugam</cp:lastModifiedBy>
  <cp:revision>53</cp:revision>
  <dcterms:created xsi:type="dcterms:W3CDTF">2019-12-14T09:41:41Z</dcterms:created>
  <dcterms:modified xsi:type="dcterms:W3CDTF">2021-02-05T06:42:45Z</dcterms:modified>
</cp:coreProperties>
</file>