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8" r:id="rId13"/>
    <p:sldId id="267" r:id="rId14"/>
    <p:sldId id="269" r:id="rId15"/>
    <p:sldId id="270" r:id="rId16"/>
    <p:sldId id="285" r:id="rId17"/>
    <p:sldId id="271" r:id="rId18"/>
    <p:sldId id="272" r:id="rId19"/>
    <p:sldId id="273" r:id="rId20"/>
    <p:sldId id="276" r:id="rId21"/>
    <p:sldId id="274" r:id="rId22"/>
    <p:sldId id="275"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B257-338B-438E-9790-AFC59D5B0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F3CC8E-F215-4DA0-A8BA-38768DDE5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BF3E32-3556-4DF5-B763-A1F3688747B3}"/>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24FAC14D-FB08-4D94-80A8-895686F14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9AFA93-F877-452C-9880-F29F82DD9FF8}"/>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347750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E965-BEFE-49C8-A493-9EE573D81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D1EA63-4229-49BB-9CE4-9FA50E23A1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363D8-00C9-420E-8843-CEE7F056F3C8}"/>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E1E99590-258D-4D01-B90A-375FF3C4B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9EC53-AC80-4CC3-BDFA-EAAD72BF5033}"/>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286354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403F7-C57C-420E-9BDB-4375277E6F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860D44-339B-430A-97F4-A1515E17B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78211-7C4E-48B0-BBA6-F424A89059A2}"/>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6B8BC368-DA09-42CB-B7CF-3A4B6AAAFA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E0686-11AC-4CD9-9AD4-91E1C81BBC6B}"/>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262392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D653C-5515-4965-99E2-881A65C051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7B7377-5C9C-4775-AB6C-864753FE0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895D0-2EBD-4E93-BB8A-B9AE19D34FB6}"/>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10AACCE1-78BE-4F6A-9C46-1CE8DC09F7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EA95FF-7B6D-40D2-83FD-06C1A49EC742}"/>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67016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2095-5CD7-4644-AF9D-9E6A014DA6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05168F-5F4C-4AC9-8C18-70FF45DDD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4DE86C-1D1D-426F-8032-D3841549D92F}"/>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CA6F282F-281C-4CBA-9DB6-CFFA0F048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D3CCE-D30E-4688-862B-2B0C4D94A596}"/>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268690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3C41-D6A6-4894-9810-8B3385CBB9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3C8B9-42E8-483D-AC28-744B5EA65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C44A28-288D-4A12-BF4A-226DD1A463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2C4F75-4D88-460F-82C8-8F3F809898AE}"/>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6" name="Footer Placeholder 5">
            <a:extLst>
              <a:ext uri="{FF2B5EF4-FFF2-40B4-BE49-F238E27FC236}">
                <a16:creationId xmlns:a16="http://schemas.microsoft.com/office/drawing/2014/main" id="{E01FF300-E02E-4111-8E29-71CAEA6788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085FE6-7A74-4A5E-B84C-B49853D35CD2}"/>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2355951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9D2E-5329-4E3B-A2DF-BBCCF64956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1D4CC8-75B3-465B-90B7-3D57FB150B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71B9C6-A790-4F46-9CE7-20936F64E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24FEC0-06BE-48B2-BC98-7AC52746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FED3FF-14AE-4206-B1E2-FCDF40ABE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CD051B-BF82-41FD-8619-1A6C1E09363D}"/>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8" name="Footer Placeholder 7">
            <a:extLst>
              <a:ext uri="{FF2B5EF4-FFF2-40B4-BE49-F238E27FC236}">
                <a16:creationId xmlns:a16="http://schemas.microsoft.com/office/drawing/2014/main" id="{DB5E9BF0-C90A-4DE9-8E53-276D69435A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DCE0531-E148-4170-BC88-9FAFC05B7A71}"/>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116704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590C-B1DB-48CE-A562-A61D773C74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0D6C3A-6E3D-4443-8093-0A1F4890ABB8}"/>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4" name="Footer Placeholder 3">
            <a:extLst>
              <a:ext uri="{FF2B5EF4-FFF2-40B4-BE49-F238E27FC236}">
                <a16:creationId xmlns:a16="http://schemas.microsoft.com/office/drawing/2014/main" id="{1288B581-668F-4D75-B4C4-BDA8E22F21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754B4C-D98C-46BF-B8D4-3B500250BFF2}"/>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32517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46FA6-2F14-4342-AF7C-A90527CE9E2C}"/>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3" name="Footer Placeholder 2">
            <a:extLst>
              <a:ext uri="{FF2B5EF4-FFF2-40B4-BE49-F238E27FC236}">
                <a16:creationId xmlns:a16="http://schemas.microsoft.com/office/drawing/2014/main" id="{4B050EB0-7E9D-46C9-89BF-270A7F6D3A3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E0A78D-A2B4-49E4-A0E8-83CA9C7F0985}"/>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159136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283CD-AB59-4EC5-B3DE-B7AF6D28E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93C202-77F3-4266-80BB-8B0896923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AD4EA1-1C0F-4BED-9B62-EE932A5A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9B1F2-F576-456C-8326-5FFF7B43DD33}"/>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6" name="Footer Placeholder 5">
            <a:extLst>
              <a:ext uri="{FF2B5EF4-FFF2-40B4-BE49-F238E27FC236}">
                <a16:creationId xmlns:a16="http://schemas.microsoft.com/office/drawing/2014/main" id="{2D1A4C21-DDC5-40A5-9732-07DBD1BAE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65DF28-CFB5-4FCC-B1C0-93471BD6B220}"/>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268041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5C03-F0B2-4051-8463-96E69B1E4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1FA549-1530-4ADF-BF39-2B379A11D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4E2D71-8839-42AF-BA60-ECCB42B68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B85D2C-7B68-494B-957F-71634FC50D37}"/>
              </a:ext>
            </a:extLst>
          </p:cNvPr>
          <p:cNvSpPr>
            <a:spLocks noGrp="1"/>
          </p:cNvSpPr>
          <p:nvPr>
            <p:ph type="dt" sz="half" idx="10"/>
          </p:nvPr>
        </p:nvSpPr>
        <p:spPr/>
        <p:txBody>
          <a:bodyPr/>
          <a:lstStyle/>
          <a:p>
            <a:fld id="{9269086A-02FA-45D3-AD19-00C1FDC8FC40}" type="datetimeFigureOut">
              <a:rPr lang="en-IN" smtClean="0"/>
              <a:t>08-03-2021</a:t>
            </a:fld>
            <a:endParaRPr lang="en-IN"/>
          </a:p>
        </p:txBody>
      </p:sp>
      <p:sp>
        <p:nvSpPr>
          <p:cNvPr id="6" name="Footer Placeholder 5">
            <a:extLst>
              <a:ext uri="{FF2B5EF4-FFF2-40B4-BE49-F238E27FC236}">
                <a16:creationId xmlns:a16="http://schemas.microsoft.com/office/drawing/2014/main" id="{48981A6C-1119-43D2-9A7F-7D771DEFB5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384F3A-4C8A-4CCD-910A-3F731ADCAD4A}"/>
              </a:ext>
            </a:extLst>
          </p:cNvPr>
          <p:cNvSpPr>
            <a:spLocks noGrp="1"/>
          </p:cNvSpPr>
          <p:nvPr>
            <p:ph type="sldNum" sz="quarter" idx="12"/>
          </p:nvPr>
        </p:nvSpPr>
        <p:spPr/>
        <p:txBody>
          <a:bodyPr/>
          <a:lstStyle/>
          <a:p>
            <a:fld id="{C962EF09-8DC1-40E2-A279-658B14D9EA0E}" type="slidenum">
              <a:rPr lang="en-IN" smtClean="0"/>
              <a:t>‹#›</a:t>
            </a:fld>
            <a:endParaRPr lang="en-IN"/>
          </a:p>
        </p:txBody>
      </p:sp>
    </p:spTree>
    <p:extLst>
      <p:ext uri="{BB962C8B-B14F-4D97-AF65-F5344CB8AC3E}">
        <p14:creationId xmlns:p14="http://schemas.microsoft.com/office/powerpoint/2010/main" val="37198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1D8EA-7BFD-45BE-99B0-689620BE5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40E035-C1D8-47D0-A1F1-FE04034C0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914D6-8DDF-453F-AC6C-D5580744CB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9086A-02FA-45D3-AD19-00C1FDC8FC40}" type="datetimeFigureOut">
              <a:rPr lang="en-IN" smtClean="0"/>
              <a:t>08-03-2021</a:t>
            </a:fld>
            <a:endParaRPr lang="en-IN"/>
          </a:p>
        </p:txBody>
      </p:sp>
      <p:sp>
        <p:nvSpPr>
          <p:cNvPr id="5" name="Footer Placeholder 4">
            <a:extLst>
              <a:ext uri="{FF2B5EF4-FFF2-40B4-BE49-F238E27FC236}">
                <a16:creationId xmlns:a16="http://schemas.microsoft.com/office/drawing/2014/main" id="{6444654C-25C5-490C-AFF6-AD0FDBA5D5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7BF57B-6FB5-46BE-8345-126AF0C1F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62EF09-8DC1-40E2-A279-658B14D9EA0E}" type="slidenum">
              <a:rPr lang="en-IN" smtClean="0"/>
              <a:t>‹#›</a:t>
            </a:fld>
            <a:endParaRPr lang="en-IN"/>
          </a:p>
        </p:txBody>
      </p:sp>
    </p:spTree>
    <p:extLst>
      <p:ext uri="{BB962C8B-B14F-4D97-AF65-F5344CB8AC3E}">
        <p14:creationId xmlns:p14="http://schemas.microsoft.com/office/powerpoint/2010/main" val="3750903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98D9-E982-4D9B-92A9-614D955DD298}"/>
              </a:ext>
            </a:extLst>
          </p:cNvPr>
          <p:cNvSpPr>
            <a:spLocks noGrp="1"/>
          </p:cNvSpPr>
          <p:nvPr>
            <p:ph type="ctrTitle"/>
          </p:nvPr>
        </p:nvSpPr>
        <p:spPr/>
        <p:txBody>
          <a:bodyPr/>
          <a:lstStyle/>
          <a:p>
            <a:r>
              <a:rPr lang="en-IN" dirty="0"/>
              <a:t>Principles of Parallel and Distributed Computing</a:t>
            </a:r>
          </a:p>
        </p:txBody>
      </p:sp>
      <p:sp>
        <p:nvSpPr>
          <p:cNvPr id="3" name="Subtitle 2">
            <a:extLst>
              <a:ext uri="{FF2B5EF4-FFF2-40B4-BE49-F238E27FC236}">
                <a16:creationId xmlns:a16="http://schemas.microsoft.com/office/drawing/2014/main" id="{070C5BA7-DE21-44D2-B988-9A02EC016BB8}"/>
              </a:ext>
            </a:extLst>
          </p:cNvPr>
          <p:cNvSpPr>
            <a:spLocks noGrp="1"/>
          </p:cNvSpPr>
          <p:nvPr>
            <p:ph type="subTitle" idx="1"/>
          </p:nvPr>
        </p:nvSpPr>
        <p:spPr>
          <a:xfrm>
            <a:off x="5499653" y="4662211"/>
            <a:ext cx="6692347" cy="1937371"/>
          </a:xfrm>
        </p:spPr>
        <p:txBody>
          <a:bodyPr>
            <a:normAutofit/>
          </a:bodyPr>
          <a:lstStyle/>
          <a:p>
            <a:r>
              <a:rPr lang="en-IN" sz="2600" dirty="0">
                <a:latin typeface="Times New Roman" panose="02020603050405020304" pitchFamily="18" charset="0"/>
                <a:cs typeface="Times New Roman" panose="02020603050405020304" pitchFamily="18" charset="0"/>
              </a:rPr>
              <a:t>Textbook: </a:t>
            </a:r>
          </a:p>
          <a:p>
            <a:r>
              <a:rPr lang="en-IN" sz="2600" dirty="0">
                <a:latin typeface="Times New Roman" panose="02020603050405020304" pitchFamily="18" charset="0"/>
                <a:cs typeface="Times New Roman" panose="02020603050405020304" pitchFamily="18" charset="0"/>
              </a:rPr>
              <a:t>Mastering Cloud Computing </a:t>
            </a:r>
          </a:p>
          <a:p>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RajKumar</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Buyya</a:t>
            </a:r>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285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A04B-698C-4B29-ACB7-E11E6E1B9307}"/>
              </a:ext>
            </a:extLst>
          </p:cNvPr>
          <p:cNvSpPr>
            <a:spLocks noGrp="1"/>
          </p:cNvSpPr>
          <p:nvPr>
            <p:ph type="title"/>
          </p:nvPr>
        </p:nvSpPr>
        <p:spPr>
          <a:xfrm>
            <a:off x="449580" y="182562"/>
            <a:ext cx="10515600" cy="1325563"/>
          </a:xfrm>
        </p:spPr>
        <p:txBody>
          <a:bodyPr/>
          <a:lstStyle/>
          <a:p>
            <a:r>
              <a:rPr lang="en-IN" dirty="0"/>
              <a:t>Hardware architectures for parallel processing</a:t>
            </a:r>
          </a:p>
        </p:txBody>
      </p:sp>
      <p:sp>
        <p:nvSpPr>
          <p:cNvPr id="3" name="Content Placeholder 2">
            <a:extLst>
              <a:ext uri="{FF2B5EF4-FFF2-40B4-BE49-F238E27FC236}">
                <a16:creationId xmlns:a16="http://schemas.microsoft.com/office/drawing/2014/main" id="{A7CBDC8C-6B69-47A5-9154-F1135B2AFA68}"/>
              </a:ext>
            </a:extLst>
          </p:cNvPr>
          <p:cNvSpPr>
            <a:spLocks noGrp="1"/>
          </p:cNvSpPr>
          <p:nvPr>
            <p:ph idx="1"/>
          </p:nvPr>
        </p:nvSpPr>
        <p:spPr>
          <a:xfrm>
            <a:off x="228600" y="1508760"/>
            <a:ext cx="11795760" cy="4984115"/>
          </a:xfrm>
        </p:spPr>
        <p:txBody>
          <a:bodyPr>
            <a:normAutofit/>
          </a:bodyPr>
          <a:lstStyle/>
          <a:p>
            <a:r>
              <a:rPr lang="en-IN" sz="3000" dirty="0">
                <a:latin typeface="Times New Roman" panose="02020603050405020304" pitchFamily="18" charset="0"/>
                <a:cs typeface="Times New Roman" panose="02020603050405020304" pitchFamily="18" charset="0"/>
              </a:rPr>
              <a:t>The core elements of parallel processing are </a:t>
            </a:r>
            <a:r>
              <a:rPr lang="en-IN" sz="3000" b="1" dirty="0">
                <a:latin typeface="Times New Roman" panose="02020603050405020304" pitchFamily="18" charset="0"/>
                <a:cs typeface="Times New Roman" panose="02020603050405020304" pitchFamily="18" charset="0"/>
              </a:rPr>
              <a:t>CPUs. </a:t>
            </a:r>
          </a:p>
          <a:p>
            <a:r>
              <a:rPr lang="en-IN" sz="3000" dirty="0">
                <a:latin typeface="Times New Roman" panose="02020603050405020304" pitchFamily="18" charset="0"/>
                <a:cs typeface="Times New Roman" panose="02020603050405020304" pitchFamily="18" charset="0"/>
              </a:rPr>
              <a:t>Based on the number of </a:t>
            </a:r>
            <a:r>
              <a:rPr lang="en-IN" sz="3000" b="1" dirty="0">
                <a:latin typeface="Times New Roman" panose="02020603050405020304" pitchFamily="18" charset="0"/>
                <a:cs typeface="Times New Roman" panose="02020603050405020304" pitchFamily="18" charset="0"/>
              </a:rPr>
              <a:t>instruction and data streams </a:t>
            </a:r>
            <a:r>
              <a:rPr lang="en-IN" sz="3000" dirty="0">
                <a:latin typeface="Times New Roman" panose="02020603050405020304" pitchFamily="18" charset="0"/>
                <a:cs typeface="Times New Roman" panose="02020603050405020304" pitchFamily="18" charset="0"/>
              </a:rPr>
              <a:t>that can be processed simultaneously, computing systems are classified into the following four categories:</a:t>
            </a:r>
          </a:p>
          <a:p>
            <a:pPr marL="0" indent="0">
              <a:buNone/>
            </a:pPr>
            <a:endParaRPr lang="en-IN" sz="3000" dirty="0">
              <a:latin typeface="Times New Roman" panose="02020603050405020304" pitchFamily="18" charset="0"/>
              <a:cs typeface="Times New Roman" panose="02020603050405020304" pitchFamily="18" charset="0"/>
            </a:endParaRPr>
          </a:p>
          <a:p>
            <a:pPr marL="457200" lvl="1" indent="0">
              <a:buNone/>
            </a:pPr>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Single-instruction, single-data (SISD) systems</a:t>
            </a:r>
          </a:p>
          <a:p>
            <a:pPr marL="457200" lvl="1" indent="0">
              <a:buNone/>
            </a:pPr>
            <a:r>
              <a:rPr lang="en-IN" sz="3000" b="1" dirty="0">
                <a:latin typeface="Times New Roman" panose="02020603050405020304" pitchFamily="18" charset="0"/>
                <a:cs typeface="Times New Roman" panose="02020603050405020304" pitchFamily="18" charset="0"/>
              </a:rPr>
              <a:t>• Single-instruction, multiple-data (SIMD) systems</a:t>
            </a:r>
          </a:p>
          <a:p>
            <a:pPr marL="457200" lvl="1" indent="0">
              <a:buNone/>
            </a:pPr>
            <a:r>
              <a:rPr lang="en-IN" sz="3000" b="1" dirty="0">
                <a:latin typeface="Times New Roman" panose="02020603050405020304" pitchFamily="18" charset="0"/>
                <a:cs typeface="Times New Roman" panose="02020603050405020304" pitchFamily="18" charset="0"/>
              </a:rPr>
              <a:t>• Multiple-instruction, single-data (MISD) systems</a:t>
            </a:r>
          </a:p>
          <a:p>
            <a:pPr marL="457200" lvl="1" indent="0">
              <a:buNone/>
            </a:pPr>
            <a:r>
              <a:rPr lang="en-IN" sz="3000" b="1" dirty="0">
                <a:latin typeface="Times New Roman" panose="02020603050405020304" pitchFamily="18" charset="0"/>
                <a:cs typeface="Times New Roman" panose="02020603050405020304" pitchFamily="18" charset="0"/>
              </a:rPr>
              <a:t>• Multiple-instruction, multiple-data (MIMD) systems</a:t>
            </a:r>
          </a:p>
        </p:txBody>
      </p:sp>
    </p:spTree>
    <p:extLst>
      <p:ext uri="{BB962C8B-B14F-4D97-AF65-F5344CB8AC3E}">
        <p14:creationId xmlns:p14="http://schemas.microsoft.com/office/powerpoint/2010/main" val="325141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B7EC-AE04-42AE-9713-04798C337446}"/>
              </a:ext>
            </a:extLst>
          </p:cNvPr>
          <p:cNvSpPr>
            <a:spLocks noGrp="1"/>
          </p:cNvSpPr>
          <p:nvPr>
            <p:ph type="title"/>
          </p:nvPr>
        </p:nvSpPr>
        <p:spPr>
          <a:xfrm>
            <a:off x="419100" y="176211"/>
            <a:ext cx="10515600" cy="1009651"/>
          </a:xfrm>
        </p:spPr>
        <p:txBody>
          <a:bodyPr/>
          <a:lstStyle/>
          <a:p>
            <a:r>
              <a:rPr lang="en-IN" dirty="0"/>
              <a:t>Single-Instruction, Single-Data (SISD) systems</a:t>
            </a:r>
          </a:p>
        </p:txBody>
      </p:sp>
      <p:sp>
        <p:nvSpPr>
          <p:cNvPr id="3" name="Content Placeholder 2">
            <a:extLst>
              <a:ext uri="{FF2B5EF4-FFF2-40B4-BE49-F238E27FC236}">
                <a16:creationId xmlns:a16="http://schemas.microsoft.com/office/drawing/2014/main" id="{2866B5ED-ED59-4CF5-A803-2EC844C20161}"/>
              </a:ext>
            </a:extLst>
          </p:cNvPr>
          <p:cNvSpPr>
            <a:spLocks noGrp="1"/>
          </p:cNvSpPr>
          <p:nvPr>
            <p:ph idx="1"/>
          </p:nvPr>
        </p:nvSpPr>
        <p:spPr>
          <a:xfrm>
            <a:off x="0" y="1394460"/>
            <a:ext cx="11353800" cy="4782503"/>
          </a:xfrm>
        </p:spPr>
        <p:txBody>
          <a:bodyPr/>
          <a:lstStyle/>
          <a:p>
            <a:r>
              <a:rPr lang="en-IN" b="1" dirty="0">
                <a:latin typeface="Times New Roman" panose="02020603050405020304" pitchFamily="18" charset="0"/>
                <a:cs typeface="Times New Roman" panose="02020603050405020304" pitchFamily="18" charset="0"/>
              </a:rPr>
              <a:t>Uniprocessor</a:t>
            </a:r>
            <a:r>
              <a:rPr lang="en-IN" dirty="0">
                <a:latin typeface="Times New Roman" panose="02020603050405020304" pitchFamily="18" charset="0"/>
                <a:cs typeface="Times New Roman" panose="02020603050405020304" pitchFamily="18" charset="0"/>
              </a:rPr>
              <a:t> machine, single data stream</a:t>
            </a:r>
          </a:p>
          <a:p>
            <a:r>
              <a:rPr lang="en-IN" dirty="0">
                <a:latin typeface="Times New Roman" panose="02020603050405020304" pitchFamily="18" charset="0"/>
                <a:cs typeface="Times New Roman" panose="02020603050405020304" pitchFamily="18" charset="0"/>
              </a:rPr>
              <a:t>In SISD, machine instructions are processed </a:t>
            </a:r>
            <a:r>
              <a:rPr lang="en-IN" b="1" dirty="0">
                <a:latin typeface="Times New Roman" panose="02020603050405020304" pitchFamily="18" charset="0"/>
                <a:cs typeface="Times New Roman" panose="02020603050405020304" pitchFamily="18" charset="0"/>
              </a:rPr>
              <a:t>sequentially</a:t>
            </a:r>
            <a:r>
              <a:rPr lang="en-IN" dirty="0">
                <a:latin typeface="Times New Roman" panose="02020603050405020304" pitchFamily="18" charset="0"/>
                <a:cs typeface="Times New Roman" panose="02020603050405020304" pitchFamily="18" charset="0"/>
              </a:rPr>
              <a:t>; hence computers adopting this model are popularly called </a:t>
            </a:r>
            <a:r>
              <a:rPr lang="en-IN" b="1" dirty="0">
                <a:latin typeface="Times New Roman" panose="02020603050405020304" pitchFamily="18" charset="0"/>
                <a:cs typeface="Times New Roman" panose="02020603050405020304" pitchFamily="18" charset="0"/>
              </a:rPr>
              <a:t>sequential computers.</a:t>
            </a:r>
          </a:p>
          <a:p>
            <a:r>
              <a:rPr lang="en-IN" dirty="0">
                <a:latin typeface="Times New Roman" panose="02020603050405020304" pitchFamily="18" charset="0"/>
                <a:cs typeface="Times New Roman" panose="02020603050405020304" pitchFamily="18" charset="0"/>
              </a:rPr>
              <a:t>All the instructions and data to be processed have to </a:t>
            </a:r>
            <a:r>
              <a:rPr lang="en-IN" b="1" dirty="0">
                <a:latin typeface="Times New Roman" panose="02020603050405020304" pitchFamily="18" charset="0"/>
                <a:cs typeface="Times New Roman" panose="02020603050405020304" pitchFamily="18" charset="0"/>
              </a:rPr>
              <a:t>be stored in primary memory. </a:t>
            </a:r>
          </a:p>
          <a:p>
            <a:r>
              <a:rPr lang="en-IN" dirty="0">
                <a:latin typeface="Times New Roman" panose="02020603050405020304" pitchFamily="18" charset="0"/>
                <a:cs typeface="Times New Roman" panose="02020603050405020304" pitchFamily="18" charset="0"/>
              </a:rPr>
              <a:t>Dominant representative SISD systems are </a:t>
            </a:r>
            <a:r>
              <a:rPr lang="en-IN" b="1" dirty="0">
                <a:latin typeface="Times New Roman" panose="02020603050405020304" pitchFamily="18" charset="0"/>
                <a:cs typeface="Times New Roman" panose="02020603050405020304" pitchFamily="18" charset="0"/>
              </a:rPr>
              <a:t>IBM PC, Macintosh, and workstations.</a:t>
            </a:r>
          </a:p>
          <a:p>
            <a:endParaRPr lang="en-IN"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A6EB1814-C447-4AD9-9F2D-6D19F3C777FA}"/>
              </a:ext>
            </a:extLst>
          </p:cNvPr>
          <p:cNvGrpSpPr/>
          <p:nvPr/>
        </p:nvGrpSpPr>
        <p:grpSpPr>
          <a:xfrm>
            <a:off x="6798365" y="4094922"/>
            <a:ext cx="4555435" cy="2719758"/>
            <a:chOff x="2048256" y="2938271"/>
            <a:chExt cx="5096255" cy="3028969"/>
          </a:xfrm>
        </p:grpSpPr>
        <p:sp>
          <p:nvSpPr>
            <p:cNvPr id="5" name="Rectangle 4">
              <a:extLst>
                <a:ext uri="{FF2B5EF4-FFF2-40B4-BE49-F238E27FC236}">
                  <a16:creationId xmlns:a16="http://schemas.microsoft.com/office/drawing/2014/main" id="{7318F10C-AF2B-4F4A-868A-8072DDCD7969}"/>
                </a:ext>
              </a:extLst>
            </p:cNvPr>
            <p:cNvSpPr/>
            <p:nvPr/>
          </p:nvSpPr>
          <p:spPr>
            <a:xfrm>
              <a:off x="2048256" y="2938271"/>
              <a:ext cx="5096255" cy="3028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6" name="Rectangle 4">
              <a:extLst>
                <a:ext uri="{FF2B5EF4-FFF2-40B4-BE49-F238E27FC236}">
                  <a16:creationId xmlns:a16="http://schemas.microsoft.com/office/drawing/2014/main" id="{3DF1A09E-D625-4683-9FE9-4E5756B632CB}"/>
                </a:ext>
              </a:extLst>
            </p:cNvPr>
            <p:cNvSpPr/>
            <p:nvPr/>
          </p:nvSpPr>
          <p:spPr>
            <a:xfrm>
              <a:off x="3572256" y="4315968"/>
              <a:ext cx="1987649" cy="1450848"/>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137160" rtlCol="0" anchor="b" anchorCtr="1"/>
            <a:lstStyle/>
            <a:p>
              <a:pPr algn="r"/>
              <a:r>
                <a:rPr lang="en-US" sz="2000" dirty="0">
                  <a:solidFill>
                    <a:srgbClr val="000000"/>
                  </a:solidFill>
                </a:rPr>
                <a:t>Processor</a:t>
              </a:r>
            </a:p>
          </p:txBody>
        </p:sp>
        <p:pic>
          <p:nvPicPr>
            <p:cNvPr id="7" name="Picture 3" descr="C:\Documents and Settings\csve\Local Settings\Temporary Internet Files\Content.IE5\KPABW9QF\MC900250279[1].wmf">
              <a:extLst>
                <a:ext uri="{FF2B5EF4-FFF2-40B4-BE49-F238E27FC236}">
                  <a16:creationId xmlns:a16="http://schemas.microsoft.com/office/drawing/2014/main" id="{F17F6CF9-1FAC-4178-9BC2-D667F6326DC8}"/>
                </a:ext>
              </a:extLst>
            </p:cNvPr>
            <p:cNvPicPr>
              <a:picLocks noChangeAspect="1" noChangeArrowheads="1"/>
            </p:cNvPicPr>
            <p:nvPr/>
          </p:nvPicPr>
          <p:blipFill>
            <a:blip r:embed="rId2" cstate="print"/>
            <a:srcRect/>
            <a:stretch>
              <a:fillRect/>
            </a:stretch>
          </p:blipFill>
          <p:spPr bwMode="auto">
            <a:xfrm>
              <a:off x="3951460" y="4401312"/>
              <a:ext cx="1289593" cy="886448"/>
            </a:xfrm>
            <a:prstGeom prst="rect">
              <a:avLst/>
            </a:prstGeom>
            <a:noFill/>
          </p:spPr>
        </p:pic>
        <p:sp>
          <p:nvSpPr>
            <p:cNvPr id="8" name="Down Arrow 32">
              <a:extLst>
                <a:ext uri="{FF2B5EF4-FFF2-40B4-BE49-F238E27FC236}">
                  <a16:creationId xmlns:a16="http://schemas.microsoft.com/office/drawing/2014/main" id="{28DAF9EC-64AF-4C82-BE68-3253B5805B72}"/>
                </a:ext>
              </a:extLst>
            </p:cNvPr>
            <p:cNvSpPr/>
            <p:nvPr/>
          </p:nvSpPr>
          <p:spPr>
            <a:xfrm rot="16200000">
              <a:off x="2599125" y="4373064"/>
              <a:ext cx="440550" cy="12496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Down Arrow 33">
              <a:extLst>
                <a:ext uri="{FF2B5EF4-FFF2-40B4-BE49-F238E27FC236}">
                  <a16:creationId xmlns:a16="http://schemas.microsoft.com/office/drawing/2014/main" id="{C6B4C69D-C7F3-42F6-8501-E38ACBC699CD}"/>
                </a:ext>
              </a:extLst>
            </p:cNvPr>
            <p:cNvSpPr/>
            <p:nvPr/>
          </p:nvSpPr>
          <p:spPr>
            <a:xfrm rot="16200000">
              <a:off x="6097932" y="4384959"/>
              <a:ext cx="440550" cy="1238082"/>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Down Arrow 34">
              <a:extLst>
                <a:ext uri="{FF2B5EF4-FFF2-40B4-BE49-F238E27FC236}">
                  <a16:creationId xmlns:a16="http://schemas.microsoft.com/office/drawing/2014/main" id="{0317DC7B-A37C-4811-BABC-D717EF982725}"/>
                </a:ext>
              </a:extLst>
            </p:cNvPr>
            <p:cNvSpPr/>
            <p:nvPr/>
          </p:nvSpPr>
          <p:spPr>
            <a:xfrm>
              <a:off x="4323996" y="3257199"/>
              <a:ext cx="440550" cy="96985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ounded Rectangle 35">
              <a:extLst>
                <a:ext uri="{FF2B5EF4-FFF2-40B4-BE49-F238E27FC236}">
                  <a16:creationId xmlns:a16="http://schemas.microsoft.com/office/drawing/2014/main" id="{17637941-1C3B-4804-8F4F-4BA092430752}"/>
                </a:ext>
              </a:extLst>
            </p:cNvPr>
            <p:cNvSpPr/>
            <p:nvPr/>
          </p:nvSpPr>
          <p:spPr>
            <a:xfrm>
              <a:off x="2181055" y="4303776"/>
              <a:ext cx="1246533"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a:t>
              </a:r>
            </a:p>
          </p:txBody>
        </p:sp>
        <p:sp>
          <p:nvSpPr>
            <p:cNvPr id="12" name="Rounded Rectangle 36">
              <a:extLst>
                <a:ext uri="{FF2B5EF4-FFF2-40B4-BE49-F238E27FC236}">
                  <a16:creationId xmlns:a16="http://schemas.microsoft.com/office/drawing/2014/main" id="{E666DE3C-32CE-4F9A-B60A-4B09D5FFB7BD}"/>
                </a:ext>
              </a:extLst>
            </p:cNvPr>
            <p:cNvSpPr/>
            <p:nvPr/>
          </p:nvSpPr>
          <p:spPr>
            <a:xfrm>
              <a:off x="5686255" y="4315968"/>
              <a:ext cx="1246533"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a:t>
              </a:r>
            </a:p>
          </p:txBody>
        </p:sp>
        <p:sp>
          <p:nvSpPr>
            <p:cNvPr id="13" name="Rounded Rectangle 37">
              <a:extLst>
                <a:ext uri="{FF2B5EF4-FFF2-40B4-BE49-F238E27FC236}">
                  <a16:creationId xmlns:a16="http://schemas.microsoft.com/office/drawing/2014/main" id="{3F251C8E-915A-4AC2-8C2F-D8E6708EF979}"/>
                </a:ext>
              </a:extLst>
            </p:cNvPr>
            <p:cNvSpPr/>
            <p:nvPr/>
          </p:nvSpPr>
          <p:spPr>
            <a:xfrm>
              <a:off x="4802335" y="3290924"/>
              <a:ext cx="1732577"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600" dirty="0">
                  <a:solidFill>
                    <a:srgbClr val="000000"/>
                  </a:solidFill>
                </a:rPr>
                <a:t>Instruction Stream</a:t>
              </a:r>
            </a:p>
          </p:txBody>
        </p:sp>
        <p:pic>
          <p:nvPicPr>
            <p:cNvPr id="14" name="Picture 4" descr="C:\Documents and Settings\Administrator\Local Settings\Temporary Internet Files\Content.IE5\S5CT05S7\MCj04326140000[1].png">
              <a:extLst>
                <a:ext uri="{FF2B5EF4-FFF2-40B4-BE49-F238E27FC236}">
                  <a16:creationId xmlns:a16="http://schemas.microsoft.com/office/drawing/2014/main" id="{2A496AF5-9611-400A-8B41-4BF6197A1E3A}"/>
                </a:ext>
              </a:extLst>
            </p:cNvPr>
            <p:cNvPicPr>
              <a:picLocks noChangeAspect="1" noChangeArrowheads="1"/>
            </p:cNvPicPr>
            <p:nvPr/>
          </p:nvPicPr>
          <p:blipFill>
            <a:blip r:embed="rId3" cstate="print"/>
            <a:srcRect/>
            <a:stretch>
              <a:fillRect/>
            </a:stretch>
          </p:blipFill>
          <p:spPr bwMode="auto">
            <a:xfrm>
              <a:off x="4858869" y="3405497"/>
              <a:ext cx="469035" cy="469035"/>
            </a:xfrm>
            <a:prstGeom prst="rect">
              <a:avLst/>
            </a:prstGeom>
            <a:noFill/>
          </p:spPr>
        </p:pic>
      </p:grpSp>
    </p:spTree>
    <p:extLst>
      <p:ext uri="{BB962C8B-B14F-4D97-AF65-F5344CB8AC3E}">
        <p14:creationId xmlns:p14="http://schemas.microsoft.com/office/powerpoint/2010/main" val="248863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CA333D-1F86-4832-BAB8-5743F548C624}"/>
              </a:ext>
            </a:extLst>
          </p:cNvPr>
          <p:cNvSpPr>
            <a:spLocks noGrp="1"/>
          </p:cNvSpPr>
          <p:nvPr>
            <p:ph idx="1"/>
          </p:nvPr>
        </p:nvSpPr>
        <p:spPr>
          <a:xfrm>
            <a:off x="212035" y="2425148"/>
            <a:ext cx="11141765" cy="3751815"/>
          </a:xfrm>
        </p:spPr>
        <p:txBody>
          <a:bodyPr/>
          <a:lstStyle/>
          <a:p>
            <a:r>
              <a:rPr lang="en-IN" sz="3000" b="1" dirty="0">
                <a:latin typeface="Times New Roman" panose="02020603050405020304" pitchFamily="18" charset="0"/>
                <a:cs typeface="Times New Roman" panose="02020603050405020304" pitchFamily="18" charset="0"/>
              </a:rPr>
              <a:t>Multiprocessor </a:t>
            </a:r>
            <a:r>
              <a:rPr lang="en-IN" sz="3000" dirty="0">
                <a:latin typeface="Times New Roman" panose="02020603050405020304" pitchFamily="18" charset="0"/>
                <a:cs typeface="Times New Roman" panose="02020603050405020304" pitchFamily="18" charset="0"/>
              </a:rPr>
              <a:t>machine capable of executing the </a:t>
            </a:r>
            <a:r>
              <a:rPr lang="en-IN" sz="3000" b="1" dirty="0">
                <a:latin typeface="Times New Roman" panose="02020603050405020304" pitchFamily="18" charset="0"/>
                <a:cs typeface="Times New Roman" panose="02020603050405020304" pitchFamily="18" charset="0"/>
              </a:rPr>
              <a:t>same instruction </a:t>
            </a:r>
            <a:r>
              <a:rPr lang="en-IN" sz="3000" dirty="0">
                <a:latin typeface="Times New Roman" panose="02020603050405020304" pitchFamily="18" charset="0"/>
                <a:cs typeface="Times New Roman" panose="02020603050405020304" pitchFamily="18" charset="0"/>
              </a:rPr>
              <a:t>on all the CPUs but operating on </a:t>
            </a:r>
            <a:r>
              <a:rPr lang="en-IN" sz="3000" b="1" dirty="0">
                <a:latin typeface="Times New Roman" panose="02020603050405020304" pitchFamily="18" charset="0"/>
                <a:cs typeface="Times New Roman" panose="02020603050405020304" pitchFamily="18" charset="0"/>
              </a:rPr>
              <a:t>different data streams.</a:t>
            </a:r>
          </a:p>
          <a:p>
            <a:r>
              <a:rPr lang="en-IN" sz="3000" b="1" dirty="0">
                <a:latin typeface="Times New Roman" panose="02020603050405020304" pitchFamily="18" charset="0"/>
                <a:cs typeface="Times New Roman" panose="02020603050405020304" pitchFamily="18" charset="0"/>
              </a:rPr>
              <a:t>Well suited to scientific computing since they involve lots of vector and matrix operations. </a:t>
            </a:r>
          </a:p>
          <a:p>
            <a:endParaRPr lang="en-IN" dirty="0"/>
          </a:p>
        </p:txBody>
      </p:sp>
      <p:sp>
        <p:nvSpPr>
          <p:cNvPr id="4" name="Rectangle 3">
            <a:extLst>
              <a:ext uri="{FF2B5EF4-FFF2-40B4-BE49-F238E27FC236}">
                <a16:creationId xmlns:a16="http://schemas.microsoft.com/office/drawing/2014/main" id="{ECF82A03-50A0-4462-9CFF-05054264CB4E}"/>
              </a:ext>
            </a:extLst>
          </p:cNvPr>
          <p:cNvSpPr/>
          <p:nvPr/>
        </p:nvSpPr>
        <p:spPr>
          <a:xfrm>
            <a:off x="212035" y="311704"/>
            <a:ext cx="11608904" cy="707886"/>
          </a:xfrm>
          <a:prstGeom prst="rect">
            <a:avLst/>
          </a:prstGeom>
        </p:spPr>
        <p:txBody>
          <a:bodyPr wrap="square">
            <a:spAutoFit/>
          </a:bodyPr>
          <a:lstStyle/>
          <a:p>
            <a:r>
              <a:rPr lang="en-IN" sz="4000" b="1" dirty="0">
                <a:latin typeface="Times New Roman" panose="02020603050405020304" pitchFamily="18" charset="0"/>
                <a:cs typeface="Times New Roman" panose="02020603050405020304" pitchFamily="18" charset="0"/>
              </a:rPr>
              <a:t>Single-Instruction Multiple-Data (SIMD) Systems</a:t>
            </a:r>
          </a:p>
        </p:txBody>
      </p:sp>
    </p:spTree>
    <p:extLst>
      <p:ext uri="{BB962C8B-B14F-4D97-AF65-F5344CB8AC3E}">
        <p14:creationId xmlns:p14="http://schemas.microsoft.com/office/powerpoint/2010/main" val="18889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057353-C9EA-4009-B40C-10EA96B4892B}"/>
              </a:ext>
            </a:extLst>
          </p:cNvPr>
          <p:cNvSpPr>
            <a:spLocks noGrp="1"/>
          </p:cNvSpPr>
          <p:nvPr>
            <p:ph idx="1"/>
          </p:nvPr>
        </p:nvSpPr>
        <p:spPr>
          <a:xfrm>
            <a:off x="-1" y="874644"/>
            <a:ext cx="12099235" cy="5983356"/>
          </a:xfrm>
        </p:spPr>
        <p:txBody>
          <a:bodyPr/>
          <a:lstStyle/>
          <a:p>
            <a:endParaRPr lang="en-IN" dirty="0"/>
          </a:p>
          <a:p>
            <a:endParaRPr lang="en-IN" dirty="0"/>
          </a:p>
          <a:p>
            <a:endParaRPr lang="en-IN" dirty="0"/>
          </a:p>
        </p:txBody>
      </p:sp>
      <p:grpSp>
        <p:nvGrpSpPr>
          <p:cNvPr id="55" name="Group 54">
            <a:extLst>
              <a:ext uri="{FF2B5EF4-FFF2-40B4-BE49-F238E27FC236}">
                <a16:creationId xmlns:a16="http://schemas.microsoft.com/office/drawing/2014/main" id="{6784AD65-1353-4DF5-9FF4-30A946ED56DB}"/>
              </a:ext>
            </a:extLst>
          </p:cNvPr>
          <p:cNvGrpSpPr/>
          <p:nvPr/>
        </p:nvGrpSpPr>
        <p:grpSpPr>
          <a:xfrm>
            <a:off x="1139687" y="159026"/>
            <a:ext cx="9291169" cy="6405333"/>
            <a:chOff x="1" y="613611"/>
            <a:chExt cx="8999620" cy="6003757"/>
          </a:xfrm>
        </p:grpSpPr>
        <p:sp>
          <p:nvSpPr>
            <p:cNvPr id="56" name="Rectangle 55">
              <a:extLst>
                <a:ext uri="{FF2B5EF4-FFF2-40B4-BE49-F238E27FC236}">
                  <a16:creationId xmlns:a16="http://schemas.microsoft.com/office/drawing/2014/main" id="{B24C69BD-2F28-433F-B94A-E9CA368B7EF0}"/>
                </a:ext>
              </a:extLst>
            </p:cNvPr>
            <p:cNvSpPr/>
            <p:nvPr/>
          </p:nvSpPr>
          <p:spPr>
            <a:xfrm>
              <a:off x="1" y="613611"/>
              <a:ext cx="8999620" cy="6003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7" name="Rounded Rectangle 29">
              <a:extLst>
                <a:ext uri="{FF2B5EF4-FFF2-40B4-BE49-F238E27FC236}">
                  <a16:creationId xmlns:a16="http://schemas.microsoft.com/office/drawing/2014/main" id="{418144C9-F95F-4EB7-A6BA-2E0411382F49}"/>
                </a:ext>
              </a:extLst>
            </p:cNvPr>
            <p:cNvSpPr/>
            <p:nvPr/>
          </p:nvSpPr>
          <p:spPr>
            <a:xfrm>
              <a:off x="1357690" y="1124934"/>
              <a:ext cx="6150016" cy="526367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8" name="Rectangle 4">
              <a:extLst>
                <a:ext uri="{FF2B5EF4-FFF2-40B4-BE49-F238E27FC236}">
                  <a16:creationId xmlns:a16="http://schemas.microsoft.com/office/drawing/2014/main" id="{A180C162-8745-43E5-B346-888F6F2C809B}"/>
                </a:ext>
              </a:extLst>
            </p:cNvPr>
            <p:cNvSpPr/>
            <p:nvPr/>
          </p:nvSpPr>
          <p:spPr>
            <a:xfrm>
              <a:off x="5745313" y="5023104"/>
              <a:ext cx="1475231"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ctr"/>
              <a:r>
                <a:rPr lang="en-US" dirty="0">
                  <a:solidFill>
                    <a:srgbClr val="000000"/>
                  </a:solidFill>
                </a:rPr>
                <a:t>Processor N</a:t>
              </a:r>
            </a:p>
          </p:txBody>
        </p:sp>
        <p:pic>
          <p:nvPicPr>
            <p:cNvPr id="59" name="Picture 3" descr="C:\Documents and Settings\csve\Local Settings\Temporary Internet Files\Content.IE5\KPABW9QF\MC900250279[1].wmf">
              <a:extLst>
                <a:ext uri="{FF2B5EF4-FFF2-40B4-BE49-F238E27FC236}">
                  <a16:creationId xmlns:a16="http://schemas.microsoft.com/office/drawing/2014/main" id="{D2D31DD7-5EF8-4CF3-9328-A9D2DE7F047E}"/>
                </a:ext>
              </a:extLst>
            </p:cNvPr>
            <p:cNvPicPr>
              <a:picLocks noChangeAspect="1" noChangeArrowheads="1"/>
            </p:cNvPicPr>
            <p:nvPr/>
          </p:nvPicPr>
          <p:blipFill>
            <a:blip r:embed="rId2" cstate="print"/>
            <a:srcRect/>
            <a:stretch>
              <a:fillRect/>
            </a:stretch>
          </p:blipFill>
          <p:spPr bwMode="auto">
            <a:xfrm>
              <a:off x="6050725" y="5096257"/>
              <a:ext cx="993259" cy="682752"/>
            </a:xfrm>
            <a:prstGeom prst="rect">
              <a:avLst/>
            </a:prstGeom>
            <a:noFill/>
          </p:spPr>
        </p:pic>
        <p:sp>
          <p:nvSpPr>
            <p:cNvPr id="60" name="Down Arrow 32">
              <a:extLst>
                <a:ext uri="{FF2B5EF4-FFF2-40B4-BE49-F238E27FC236}">
                  <a16:creationId xmlns:a16="http://schemas.microsoft.com/office/drawing/2014/main" id="{BCD76C57-5D23-4E29-B9D6-31D93131266E}"/>
                </a:ext>
              </a:extLst>
            </p:cNvPr>
            <p:cNvSpPr/>
            <p:nvPr/>
          </p:nvSpPr>
          <p:spPr>
            <a:xfrm rot="16200000">
              <a:off x="2716955" y="2999458"/>
              <a:ext cx="440550" cy="541116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1" name="Down Arrow 33">
              <a:extLst>
                <a:ext uri="{FF2B5EF4-FFF2-40B4-BE49-F238E27FC236}">
                  <a16:creationId xmlns:a16="http://schemas.microsoft.com/office/drawing/2014/main" id="{9032C73B-92F2-470B-8CA5-A311E35D4F68}"/>
                </a:ext>
              </a:extLst>
            </p:cNvPr>
            <p:cNvSpPr/>
            <p:nvPr/>
          </p:nvSpPr>
          <p:spPr>
            <a:xfrm rot="16200000">
              <a:off x="7881409" y="4945546"/>
              <a:ext cx="440550" cy="15311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2" name="Down Arrow 34">
              <a:extLst>
                <a:ext uri="{FF2B5EF4-FFF2-40B4-BE49-F238E27FC236}">
                  <a16:creationId xmlns:a16="http://schemas.microsoft.com/office/drawing/2014/main" id="{9ECA5826-B41E-475B-9477-EB5FB674715C}"/>
                </a:ext>
              </a:extLst>
            </p:cNvPr>
            <p:cNvSpPr/>
            <p:nvPr/>
          </p:nvSpPr>
          <p:spPr>
            <a:xfrm>
              <a:off x="2156708" y="1491915"/>
              <a:ext cx="440550" cy="87830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3" name="Rounded Rectangle 36">
              <a:extLst>
                <a:ext uri="{FF2B5EF4-FFF2-40B4-BE49-F238E27FC236}">
                  <a16:creationId xmlns:a16="http://schemas.microsoft.com/office/drawing/2014/main" id="{512BC289-0BBA-4CD3-864C-527472D005F2}"/>
                </a:ext>
              </a:extLst>
            </p:cNvPr>
            <p:cNvSpPr/>
            <p:nvPr/>
          </p:nvSpPr>
          <p:spPr>
            <a:xfrm>
              <a:off x="7303168" y="5035296"/>
              <a:ext cx="1576137"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N</a:t>
              </a:r>
            </a:p>
          </p:txBody>
        </p:sp>
        <p:sp>
          <p:nvSpPr>
            <p:cNvPr id="64" name="Rounded Rectangle 37">
              <a:extLst>
                <a:ext uri="{FF2B5EF4-FFF2-40B4-BE49-F238E27FC236}">
                  <a16:creationId xmlns:a16="http://schemas.microsoft.com/office/drawing/2014/main" id="{6ED99B68-0C24-494B-B919-FDFE6E964274}"/>
                </a:ext>
              </a:extLst>
            </p:cNvPr>
            <p:cNvSpPr/>
            <p:nvPr/>
          </p:nvSpPr>
          <p:spPr>
            <a:xfrm>
              <a:off x="1877057" y="707504"/>
              <a:ext cx="5390017"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600" dirty="0">
                  <a:solidFill>
                    <a:srgbClr val="000000"/>
                  </a:solidFill>
                </a:rPr>
                <a:t>   Single Instruction Stream</a:t>
              </a:r>
            </a:p>
          </p:txBody>
        </p:sp>
        <p:pic>
          <p:nvPicPr>
            <p:cNvPr id="65" name="Picture 4" descr="C:\Documents and Settings\Administrator\Local Settings\Temporary Internet Files\Content.IE5\S5CT05S7\MCj04326140000[1].png">
              <a:extLst>
                <a:ext uri="{FF2B5EF4-FFF2-40B4-BE49-F238E27FC236}">
                  <a16:creationId xmlns:a16="http://schemas.microsoft.com/office/drawing/2014/main" id="{93AD5A25-E348-41E6-BBE9-8BF03346FD84}"/>
                </a:ext>
              </a:extLst>
            </p:cNvPr>
            <p:cNvPicPr>
              <a:picLocks noChangeAspect="1" noChangeArrowheads="1"/>
            </p:cNvPicPr>
            <p:nvPr/>
          </p:nvPicPr>
          <p:blipFill>
            <a:blip r:embed="rId3" cstate="print"/>
            <a:srcRect/>
            <a:stretch>
              <a:fillRect/>
            </a:stretch>
          </p:blipFill>
          <p:spPr bwMode="auto">
            <a:xfrm>
              <a:off x="3221014" y="822077"/>
              <a:ext cx="469035" cy="469035"/>
            </a:xfrm>
            <a:prstGeom prst="rect">
              <a:avLst/>
            </a:prstGeom>
            <a:noFill/>
          </p:spPr>
        </p:pic>
        <p:sp>
          <p:nvSpPr>
            <p:cNvPr id="66" name="Rectangle 4">
              <a:extLst>
                <a:ext uri="{FF2B5EF4-FFF2-40B4-BE49-F238E27FC236}">
                  <a16:creationId xmlns:a16="http://schemas.microsoft.com/office/drawing/2014/main" id="{2F6F8D4E-D167-458C-8258-3567E638F047}"/>
                </a:ext>
              </a:extLst>
            </p:cNvPr>
            <p:cNvSpPr/>
            <p:nvPr/>
          </p:nvSpPr>
          <p:spPr>
            <a:xfrm>
              <a:off x="3090673" y="3798480"/>
              <a:ext cx="1475231"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ctr"/>
              <a:r>
                <a:rPr lang="en-US" dirty="0">
                  <a:solidFill>
                    <a:srgbClr val="000000"/>
                  </a:solidFill>
                </a:rPr>
                <a:t>Processor 2</a:t>
              </a:r>
            </a:p>
          </p:txBody>
        </p:sp>
        <p:pic>
          <p:nvPicPr>
            <p:cNvPr id="67" name="Picture 3" descr="C:\Documents and Settings\csve\Local Settings\Temporary Internet Files\Content.IE5\KPABW9QF\MC900250279[1].wmf">
              <a:extLst>
                <a:ext uri="{FF2B5EF4-FFF2-40B4-BE49-F238E27FC236}">
                  <a16:creationId xmlns:a16="http://schemas.microsoft.com/office/drawing/2014/main" id="{A4BC3A11-2EB3-4B16-90BC-F737D57FEAA2}"/>
                </a:ext>
              </a:extLst>
            </p:cNvPr>
            <p:cNvPicPr>
              <a:picLocks noChangeAspect="1" noChangeArrowheads="1"/>
            </p:cNvPicPr>
            <p:nvPr/>
          </p:nvPicPr>
          <p:blipFill>
            <a:blip r:embed="rId2" cstate="print"/>
            <a:srcRect/>
            <a:stretch>
              <a:fillRect/>
            </a:stretch>
          </p:blipFill>
          <p:spPr bwMode="auto">
            <a:xfrm>
              <a:off x="3347957" y="3895697"/>
              <a:ext cx="993259" cy="682752"/>
            </a:xfrm>
            <a:prstGeom prst="rect">
              <a:avLst/>
            </a:prstGeom>
            <a:noFill/>
          </p:spPr>
        </p:pic>
        <p:sp>
          <p:nvSpPr>
            <p:cNvPr id="68" name="Down Arrow 14">
              <a:extLst>
                <a:ext uri="{FF2B5EF4-FFF2-40B4-BE49-F238E27FC236}">
                  <a16:creationId xmlns:a16="http://schemas.microsoft.com/office/drawing/2014/main" id="{9F6BFB07-B75A-449C-9774-5DE5BA3AD84B}"/>
                </a:ext>
              </a:extLst>
            </p:cNvPr>
            <p:cNvSpPr/>
            <p:nvPr/>
          </p:nvSpPr>
          <p:spPr>
            <a:xfrm rot="16200000">
              <a:off x="1370781" y="3132880"/>
              <a:ext cx="440550" cy="274320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9" name="Rectangle 4">
              <a:extLst>
                <a:ext uri="{FF2B5EF4-FFF2-40B4-BE49-F238E27FC236}">
                  <a16:creationId xmlns:a16="http://schemas.microsoft.com/office/drawing/2014/main" id="{DF4E0C4F-04CB-41B9-AE44-729FF3BDC0C4}"/>
                </a:ext>
              </a:extLst>
            </p:cNvPr>
            <p:cNvSpPr/>
            <p:nvPr/>
          </p:nvSpPr>
          <p:spPr>
            <a:xfrm>
              <a:off x="1633729" y="2438752"/>
              <a:ext cx="1475231" cy="1170432"/>
            </a:xfrm>
            <a:prstGeom prst="roundRect">
              <a:avLst>
                <a:gd name="adj" fmla="val 10427"/>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ctr"/>
              <a:r>
                <a:rPr lang="en-US" dirty="0">
                  <a:solidFill>
                    <a:srgbClr val="000000"/>
                  </a:solidFill>
                </a:rPr>
                <a:t>Processor 1</a:t>
              </a:r>
            </a:p>
          </p:txBody>
        </p:sp>
        <p:pic>
          <p:nvPicPr>
            <p:cNvPr id="70" name="Picture 3" descr="C:\Documents and Settings\csve\Local Settings\Temporary Internet Files\Content.IE5\KPABW9QF\MC900250279[1].wmf">
              <a:extLst>
                <a:ext uri="{FF2B5EF4-FFF2-40B4-BE49-F238E27FC236}">
                  <a16:creationId xmlns:a16="http://schemas.microsoft.com/office/drawing/2014/main" id="{99299D65-19F2-4669-8E39-4D247C1046BB}"/>
                </a:ext>
              </a:extLst>
            </p:cNvPr>
            <p:cNvPicPr>
              <a:picLocks noChangeAspect="1" noChangeArrowheads="1"/>
            </p:cNvPicPr>
            <p:nvPr/>
          </p:nvPicPr>
          <p:blipFill>
            <a:blip r:embed="rId2" cstate="print"/>
            <a:srcRect/>
            <a:stretch>
              <a:fillRect/>
            </a:stretch>
          </p:blipFill>
          <p:spPr bwMode="auto">
            <a:xfrm>
              <a:off x="1891013" y="2511905"/>
              <a:ext cx="993259" cy="682752"/>
            </a:xfrm>
            <a:prstGeom prst="rect">
              <a:avLst/>
            </a:prstGeom>
            <a:noFill/>
          </p:spPr>
        </p:pic>
        <p:sp>
          <p:nvSpPr>
            <p:cNvPr id="71" name="Down Arrow 20">
              <a:extLst>
                <a:ext uri="{FF2B5EF4-FFF2-40B4-BE49-F238E27FC236}">
                  <a16:creationId xmlns:a16="http://schemas.microsoft.com/office/drawing/2014/main" id="{B964BC1F-E75D-43D9-8B6A-4EA7A8D5DC7C}"/>
                </a:ext>
              </a:extLst>
            </p:cNvPr>
            <p:cNvSpPr/>
            <p:nvPr/>
          </p:nvSpPr>
          <p:spPr>
            <a:xfrm rot="16200000">
              <a:off x="630117" y="2465368"/>
              <a:ext cx="440550" cy="131064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2" name="Rounded Rectangle 22">
              <a:extLst>
                <a:ext uri="{FF2B5EF4-FFF2-40B4-BE49-F238E27FC236}">
                  <a16:creationId xmlns:a16="http://schemas.microsoft.com/office/drawing/2014/main" id="{547715FF-53CB-4919-9E1F-3F9BAF5F98B7}"/>
                </a:ext>
              </a:extLst>
            </p:cNvPr>
            <p:cNvSpPr/>
            <p:nvPr/>
          </p:nvSpPr>
          <p:spPr>
            <a:xfrm>
              <a:off x="169375" y="2426560"/>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1</a:t>
              </a:r>
            </a:p>
          </p:txBody>
        </p:sp>
        <p:sp>
          <p:nvSpPr>
            <p:cNvPr id="73" name="Rounded Rectangle 27">
              <a:extLst>
                <a:ext uri="{FF2B5EF4-FFF2-40B4-BE49-F238E27FC236}">
                  <a16:creationId xmlns:a16="http://schemas.microsoft.com/office/drawing/2014/main" id="{C388FCB6-3C3D-43D2-A913-1B37CEA23F96}"/>
                </a:ext>
              </a:extLst>
            </p:cNvPr>
            <p:cNvSpPr/>
            <p:nvPr/>
          </p:nvSpPr>
          <p:spPr>
            <a:xfrm>
              <a:off x="248623" y="3932272"/>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2</a:t>
              </a:r>
            </a:p>
          </p:txBody>
        </p:sp>
        <p:sp>
          <p:nvSpPr>
            <p:cNvPr id="74" name="Rounded Rectangle 28">
              <a:extLst>
                <a:ext uri="{FF2B5EF4-FFF2-40B4-BE49-F238E27FC236}">
                  <a16:creationId xmlns:a16="http://schemas.microsoft.com/office/drawing/2014/main" id="{B3C6A671-7F83-48C3-82BE-317671C7E156}"/>
                </a:ext>
              </a:extLst>
            </p:cNvPr>
            <p:cNvSpPr/>
            <p:nvPr/>
          </p:nvSpPr>
          <p:spPr>
            <a:xfrm>
              <a:off x="266911" y="5120480"/>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N</a:t>
              </a:r>
            </a:p>
          </p:txBody>
        </p:sp>
        <p:sp>
          <p:nvSpPr>
            <p:cNvPr id="75" name="Rounded Rectangle 17">
              <a:extLst>
                <a:ext uri="{FF2B5EF4-FFF2-40B4-BE49-F238E27FC236}">
                  <a16:creationId xmlns:a16="http://schemas.microsoft.com/office/drawing/2014/main" id="{9405953D-76B7-4DD7-9A46-B57FF3152300}"/>
                </a:ext>
              </a:extLst>
            </p:cNvPr>
            <p:cNvSpPr/>
            <p:nvPr/>
          </p:nvSpPr>
          <p:spPr>
            <a:xfrm>
              <a:off x="4716991" y="3834736"/>
              <a:ext cx="1455209"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2</a:t>
              </a:r>
            </a:p>
          </p:txBody>
        </p:sp>
        <p:sp>
          <p:nvSpPr>
            <p:cNvPr id="76" name="Down Arrow 15">
              <a:extLst>
                <a:ext uri="{FF2B5EF4-FFF2-40B4-BE49-F238E27FC236}">
                  <a16:creationId xmlns:a16="http://schemas.microsoft.com/office/drawing/2014/main" id="{0D4F8B04-1FCD-4B7A-B575-6B2884CA3311}"/>
                </a:ext>
              </a:extLst>
            </p:cNvPr>
            <p:cNvSpPr/>
            <p:nvPr/>
          </p:nvSpPr>
          <p:spPr>
            <a:xfrm rot="16200000">
              <a:off x="6545988" y="2449831"/>
              <a:ext cx="440550" cy="412149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7" name="Down Arrow 21">
              <a:extLst>
                <a:ext uri="{FF2B5EF4-FFF2-40B4-BE49-F238E27FC236}">
                  <a16:creationId xmlns:a16="http://schemas.microsoft.com/office/drawing/2014/main" id="{B67443C1-0457-4D87-BCD5-EC059D5820EB}"/>
                </a:ext>
              </a:extLst>
            </p:cNvPr>
            <p:cNvSpPr/>
            <p:nvPr/>
          </p:nvSpPr>
          <p:spPr>
            <a:xfrm rot="16200000">
              <a:off x="5829708" y="325375"/>
              <a:ext cx="440550" cy="560281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8" name="Down Arrow 30">
              <a:extLst>
                <a:ext uri="{FF2B5EF4-FFF2-40B4-BE49-F238E27FC236}">
                  <a16:creationId xmlns:a16="http://schemas.microsoft.com/office/drawing/2014/main" id="{24B16FF2-22CC-438D-91E9-3141E31A78EA}"/>
                </a:ext>
              </a:extLst>
            </p:cNvPr>
            <p:cNvSpPr/>
            <p:nvPr/>
          </p:nvSpPr>
          <p:spPr>
            <a:xfrm>
              <a:off x="3656645" y="1475873"/>
              <a:ext cx="440550" cy="226594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Rounded Rectangle 23">
              <a:extLst>
                <a:ext uri="{FF2B5EF4-FFF2-40B4-BE49-F238E27FC236}">
                  <a16:creationId xmlns:a16="http://schemas.microsoft.com/office/drawing/2014/main" id="{2B044F7D-D46F-49DA-98B1-0D8CB6B4FD76}"/>
                </a:ext>
              </a:extLst>
            </p:cNvPr>
            <p:cNvSpPr/>
            <p:nvPr/>
          </p:nvSpPr>
          <p:spPr>
            <a:xfrm>
              <a:off x="3260047" y="2450944"/>
              <a:ext cx="1540553" cy="3828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1</a:t>
              </a:r>
            </a:p>
          </p:txBody>
        </p:sp>
        <p:sp>
          <p:nvSpPr>
            <p:cNvPr id="80" name="Down Arrow 40">
              <a:extLst>
                <a:ext uri="{FF2B5EF4-FFF2-40B4-BE49-F238E27FC236}">
                  <a16:creationId xmlns:a16="http://schemas.microsoft.com/office/drawing/2014/main" id="{026C76FE-F490-452D-905A-9FC44BEEFE49}"/>
                </a:ext>
              </a:extLst>
            </p:cNvPr>
            <p:cNvSpPr/>
            <p:nvPr/>
          </p:nvSpPr>
          <p:spPr>
            <a:xfrm>
              <a:off x="6251541" y="1495921"/>
              <a:ext cx="440550" cy="3437026"/>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3597444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FDE0-FC24-4DAA-A1AA-639652C7C547}"/>
              </a:ext>
            </a:extLst>
          </p:cNvPr>
          <p:cNvSpPr>
            <a:spLocks noGrp="1"/>
          </p:cNvSpPr>
          <p:nvPr>
            <p:ph type="title"/>
          </p:nvPr>
        </p:nvSpPr>
        <p:spPr>
          <a:xfrm>
            <a:off x="0" y="112643"/>
            <a:ext cx="11353800" cy="1325563"/>
          </a:xfrm>
        </p:spPr>
        <p:txBody>
          <a:bodyPr>
            <a:normAutofit/>
          </a:bodyPr>
          <a:lstStyle/>
          <a:p>
            <a:r>
              <a:rPr lang="en-IN" b="1" dirty="0">
                <a:latin typeface="Times New Roman" panose="02020603050405020304" pitchFamily="18" charset="0"/>
                <a:cs typeface="Times New Roman" panose="02020603050405020304" pitchFamily="18" charset="0"/>
              </a:rPr>
              <a:t>Multiple-Instruction, Single-Data (MISD) Systems</a:t>
            </a:r>
          </a:p>
        </p:txBody>
      </p:sp>
      <p:sp>
        <p:nvSpPr>
          <p:cNvPr id="3" name="Content Placeholder 2">
            <a:extLst>
              <a:ext uri="{FF2B5EF4-FFF2-40B4-BE49-F238E27FC236}">
                <a16:creationId xmlns:a16="http://schemas.microsoft.com/office/drawing/2014/main" id="{7ACAF2E9-A417-481D-BBFA-D19DFFDF5D5B}"/>
              </a:ext>
            </a:extLst>
          </p:cNvPr>
          <p:cNvSpPr>
            <a:spLocks noGrp="1"/>
          </p:cNvSpPr>
          <p:nvPr>
            <p:ph idx="1"/>
          </p:nvPr>
        </p:nvSpPr>
        <p:spPr>
          <a:xfrm>
            <a:off x="0" y="2531164"/>
            <a:ext cx="12192000" cy="3776871"/>
          </a:xfrm>
        </p:spPr>
        <p:txBody>
          <a:bodyPr>
            <a:normAutofit/>
          </a:bodyPr>
          <a:lstStyle/>
          <a:p>
            <a:pPr algn="just"/>
            <a:r>
              <a:rPr lang="en-IN" sz="3000" dirty="0">
                <a:latin typeface="Times New Roman" panose="02020603050405020304" pitchFamily="18" charset="0"/>
                <a:cs typeface="Times New Roman" panose="02020603050405020304" pitchFamily="18" charset="0"/>
              </a:rPr>
              <a:t>Multiprocessor machine capable of executing different instructions on different PEs but all of them operating on the same data set.</a:t>
            </a:r>
          </a:p>
          <a:p>
            <a:pPr algn="just"/>
            <a:r>
              <a:rPr lang="en-IN" sz="3000" dirty="0">
                <a:latin typeface="Times New Roman" panose="02020603050405020304" pitchFamily="18" charset="0"/>
                <a:cs typeface="Times New Roman" panose="02020603050405020304" pitchFamily="18" charset="0"/>
              </a:rPr>
              <a:t>MISD model are not useful in most of the applications; a few machines are built, but none of them are available commercially</a:t>
            </a:r>
          </a:p>
        </p:txBody>
      </p:sp>
    </p:spTree>
    <p:extLst>
      <p:ext uri="{BB962C8B-B14F-4D97-AF65-F5344CB8AC3E}">
        <p14:creationId xmlns:p14="http://schemas.microsoft.com/office/powerpoint/2010/main" val="324637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EC346D7-44A6-48AA-BDEA-BA89B656B5BC}"/>
              </a:ext>
            </a:extLst>
          </p:cNvPr>
          <p:cNvGrpSpPr/>
          <p:nvPr/>
        </p:nvGrpSpPr>
        <p:grpSpPr>
          <a:xfrm>
            <a:off x="901148" y="49696"/>
            <a:ext cx="10144041" cy="6682408"/>
            <a:chOff x="1" y="1058779"/>
            <a:chExt cx="8999620" cy="5438275"/>
          </a:xfrm>
        </p:grpSpPr>
        <p:sp>
          <p:nvSpPr>
            <p:cNvPr id="5" name="Rectangle 4">
              <a:extLst>
                <a:ext uri="{FF2B5EF4-FFF2-40B4-BE49-F238E27FC236}">
                  <a16:creationId xmlns:a16="http://schemas.microsoft.com/office/drawing/2014/main" id="{28282DEB-0D87-44C9-8F9B-6D792AD41418}"/>
                </a:ext>
              </a:extLst>
            </p:cNvPr>
            <p:cNvSpPr/>
            <p:nvPr/>
          </p:nvSpPr>
          <p:spPr>
            <a:xfrm>
              <a:off x="1" y="1058779"/>
              <a:ext cx="8999620" cy="543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Rounded Rectangle 29">
              <a:extLst>
                <a:ext uri="{FF2B5EF4-FFF2-40B4-BE49-F238E27FC236}">
                  <a16:creationId xmlns:a16="http://schemas.microsoft.com/office/drawing/2014/main" id="{784685AF-6438-447E-B0B3-5E3B6A7F8203}"/>
                </a:ext>
              </a:extLst>
            </p:cNvPr>
            <p:cNvSpPr/>
            <p:nvPr/>
          </p:nvSpPr>
          <p:spPr>
            <a:xfrm>
              <a:off x="1562234" y="1564105"/>
              <a:ext cx="5584531" cy="4824502"/>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4">
              <a:extLst>
                <a:ext uri="{FF2B5EF4-FFF2-40B4-BE49-F238E27FC236}">
                  <a16:creationId xmlns:a16="http://schemas.microsoft.com/office/drawing/2014/main" id="{5992174E-1B7B-48FF-B711-7CF46AD09CFE}"/>
                </a:ext>
              </a:extLst>
            </p:cNvPr>
            <p:cNvSpPr/>
            <p:nvPr/>
          </p:nvSpPr>
          <p:spPr>
            <a:xfrm>
              <a:off x="5372321" y="5023104"/>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N</a:t>
              </a:r>
            </a:p>
          </p:txBody>
        </p:sp>
        <p:pic>
          <p:nvPicPr>
            <p:cNvPr id="8" name="Picture 3" descr="C:\Documents and Settings\csve\Local Settings\Temporary Internet Files\Content.IE5\KPABW9QF\MC900250279[1].wmf">
              <a:extLst>
                <a:ext uri="{FF2B5EF4-FFF2-40B4-BE49-F238E27FC236}">
                  <a16:creationId xmlns:a16="http://schemas.microsoft.com/office/drawing/2014/main" id="{76842DB7-FAFB-479A-873E-405289EDCB44}"/>
                </a:ext>
              </a:extLst>
            </p:cNvPr>
            <p:cNvPicPr>
              <a:picLocks noChangeAspect="1" noChangeArrowheads="1"/>
            </p:cNvPicPr>
            <p:nvPr/>
          </p:nvPicPr>
          <p:blipFill>
            <a:blip r:embed="rId2" cstate="print"/>
            <a:srcRect/>
            <a:stretch>
              <a:fillRect/>
            </a:stretch>
          </p:blipFill>
          <p:spPr bwMode="auto">
            <a:xfrm>
              <a:off x="5665701" y="5096257"/>
              <a:ext cx="993259" cy="682752"/>
            </a:xfrm>
            <a:prstGeom prst="rect">
              <a:avLst/>
            </a:prstGeom>
            <a:noFill/>
          </p:spPr>
        </p:pic>
        <p:sp>
          <p:nvSpPr>
            <p:cNvPr id="9" name="Down Arrow 32">
              <a:extLst>
                <a:ext uri="{FF2B5EF4-FFF2-40B4-BE49-F238E27FC236}">
                  <a16:creationId xmlns:a16="http://schemas.microsoft.com/office/drawing/2014/main" id="{5700AAD7-98D0-4438-BA93-34B2670A8535}"/>
                </a:ext>
              </a:extLst>
            </p:cNvPr>
            <p:cNvSpPr/>
            <p:nvPr/>
          </p:nvSpPr>
          <p:spPr>
            <a:xfrm rot="16200000">
              <a:off x="3130526" y="3773971"/>
              <a:ext cx="440550" cy="3862137"/>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Down Arrow 33">
              <a:extLst>
                <a:ext uri="{FF2B5EF4-FFF2-40B4-BE49-F238E27FC236}">
                  <a16:creationId xmlns:a16="http://schemas.microsoft.com/office/drawing/2014/main" id="{0AAAC1D5-C84A-437D-A72C-97DDCA52EA0A}"/>
                </a:ext>
              </a:extLst>
            </p:cNvPr>
            <p:cNvSpPr/>
            <p:nvPr/>
          </p:nvSpPr>
          <p:spPr>
            <a:xfrm rot="16200000">
              <a:off x="7015122" y="5426809"/>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Down Arrow 34">
              <a:extLst>
                <a:ext uri="{FF2B5EF4-FFF2-40B4-BE49-F238E27FC236}">
                  <a16:creationId xmlns:a16="http://schemas.microsoft.com/office/drawing/2014/main" id="{ADD95298-AB8F-42EB-9AA6-899AA83EEF7A}"/>
                </a:ext>
              </a:extLst>
            </p:cNvPr>
            <p:cNvSpPr/>
            <p:nvPr/>
          </p:nvSpPr>
          <p:spPr>
            <a:xfrm>
              <a:off x="2228900" y="1840832"/>
              <a:ext cx="440550" cy="52938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37">
              <a:extLst>
                <a:ext uri="{FF2B5EF4-FFF2-40B4-BE49-F238E27FC236}">
                  <a16:creationId xmlns:a16="http://schemas.microsoft.com/office/drawing/2014/main" id="{6AD8A37D-B5C0-48F1-AEF6-A9D07AF2AC88}"/>
                </a:ext>
              </a:extLst>
            </p:cNvPr>
            <p:cNvSpPr/>
            <p:nvPr/>
          </p:nvSpPr>
          <p:spPr>
            <a:xfrm>
              <a:off x="1732679" y="1188770"/>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1</a:t>
              </a:r>
            </a:p>
          </p:txBody>
        </p:sp>
        <p:pic>
          <p:nvPicPr>
            <p:cNvPr id="13" name="Picture 4" descr="C:\Documents and Settings\Administrator\Local Settings\Temporary Internet Files\Content.IE5\S5CT05S7\MCj04326140000[1].png">
              <a:extLst>
                <a:ext uri="{FF2B5EF4-FFF2-40B4-BE49-F238E27FC236}">
                  <a16:creationId xmlns:a16="http://schemas.microsoft.com/office/drawing/2014/main" id="{B66BA333-F6BF-4870-82FA-06D8AAB015FB}"/>
                </a:ext>
              </a:extLst>
            </p:cNvPr>
            <p:cNvPicPr>
              <a:picLocks noChangeAspect="1" noChangeArrowheads="1"/>
            </p:cNvPicPr>
            <p:nvPr/>
          </p:nvPicPr>
          <p:blipFill>
            <a:blip r:embed="rId3" cstate="print"/>
            <a:srcRect/>
            <a:stretch>
              <a:fillRect/>
            </a:stretch>
          </p:blipFill>
          <p:spPr bwMode="auto">
            <a:xfrm>
              <a:off x="1861404" y="1291312"/>
              <a:ext cx="393113" cy="393113"/>
            </a:xfrm>
            <a:prstGeom prst="rect">
              <a:avLst/>
            </a:prstGeom>
            <a:noFill/>
          </p:spPr>
        </p:pic>
        <p:sp>
          <p:nvSpPr>
            <p:cNvPr id="14" name="Rectangle 4">
              <a:extLst>
                <a:ext uri="{FF2B5EF4-FFF2-40B4-BE49-F238E27FC236}">
                  <a16:creationId xmlns:a16="http://schemas.microsoft.com/office/drawing/2014/main" id="{E8756681-04B0-496F-A0B9-6452A1AF595C}"/>
                </a:ext>
              </a:extLst>
            </p:cNvPr>
            <p:cNvSpPr/>
            <p:nvPr/>
          </p:nvSpPr>
          <p:spPr>
            <a:xfrm>
              <a:off x="3295217" y="3798480"/>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2</a:t>
              </a:r>
            </a:p>
          </p:txBody>
        </p:sp>
        <p:pic>
          <p:nvPicPr>
            <p:cNvPr id="15" name="Picture 3" descr="C:\Documents and Settings\csve\Local Settings\Temporary Internet Files\Content.IE5\KPABW9QF\MC900250279[1].wmf">
              <a:extLst>
                <a:ext uri="{FF2B5EF4-FFF2-40B4-BE49-F238E27FC236}">
                  <a16:creationId xmlns:a16="http://schemas.microsoft.com/office/drawing/2014/main" id="{18351754-52ED-4A8A-B2E2-CE059C515224}"/>
                </a:ext>
              </a:extLst>
            </p:cNvPr>
            <p:cNvPicPr>
              <a:picLocks noChangeAspect="1" noChangeArrowheads="1"/>
            </p:cNvPicPr>
            <p:nvPr/>
          </p:nvPicPr>
          <p:blipFill>
            <a:blip r:embed="rId2" cstate="print"/>
            <a:srcRect/>
            <a:stretch>
              <a:fillRect/>
            </a:stretch>
          </p:blipFill>
          <p:spPr bwMode="auto">
            <a:xfrm>
              <a:off x="3552501" y="3895697"/>
              <a:ext cx="993259" cy="682752"/>
            </a:xfrm>
            <a:prstGeom prst="rect">
              <a:avLst/>
            </a:prstGeom>
            <a:noFill/>
          </p:spPr>
        </p:pic>
        <p:sp>
          <p:nvSpPr>
            <p:cNvPr id="16" name="Down Arrow 14">
              <a:extLst>
                <a:ext uri="{FF2B5EF4-FFF2-40B4-BE49-F238E27FC236}">
                  <a16:creationId xmlns:a16="http://schemas.microsoft.com/office/drawing/2014/main" id="{5B499CDA-3870-4509-B79B-B5B7C5C914F4}"/>
                </a:ext>
              </a:extLst>
            </p:cNvPr>
            <p:cNvSpPr/>
            <p:nvPr/>
          </p:nvSpPr>
          <p:spPr>
            <a:xfrm rot="16200000">
              <a:off x="2085224" y="3642777"/>
              <a:ext cx="440550" cy="172340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ectangle 4">
              <a:extLst>
                <a:ext uri="{FF2B5EF4-FFF2-40B4-BE49-F238E27FC236}">
                  <a16:creationId xmlns:a16="http://schemas.microsoft.com/office/drawing/2014/main" id="{8B73F0BC-BE41-4C16-A7CA-E669B7A2A2E7}"/>
                </a:ext>
              </a:extLst>
            </p:cNvPr>
            <p:cNvSpPr/>
            <p:nvPr/>
          </p:nvSpPr>
          <p:spPr>
            <a:xfrm>
              <a:off x="2054849" y="2438752"/>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1</a:t>
              </a:r>
            </a:p>
          </p:txBody>
        </p:sp>
        <p:pic>
          <p:nvPicPr>
            <p:cNvPr id="18" name="Picture 3" descr="C:\Documents and Settings\csve\Local Settings\Temporary Internet Files\Content.IE5\KPABW9QF\MC900250279[1].wmf">
              <a:extLst>
                <a:ext uri="{FF2B5EF4-FFF2-40B4-BE49-F238E27FC236}">
                  <a16:creationId xmlns:a16="http://schemas.microsoft.com/office/drawing/2014/main" id="{17A6593A-CD77-4DE1-857D-597EBB5D68AB}"/>
                </a:ext>
              </a:extLst>
            </p:cNvPr>
            <p:cNvPicPr>
              <a:picLocks noChangeAspect="1" noChangeArrowheads="1"/>
            </p:cNvPicPr>
            <p:nvPr/>
          </p:nvPicPr>
          <p:blipFill>
            <a:blip r:embed="rId2" cstate="print"/>
            <a:srcRect/>
            <a:stretch>
              <a:fillRect/>
            </a:stretch>
          </p:blipFill>
          <p:spPr bwMode="auto">
            <a:xfrm>
              <a:off x="2264005" y="2511905"/>
              <a:ext cx="993259" cy="682752"/>
            </a:xfrm>
            <a:prstGeom prst="rect">
              <a:avLst/>
            </a:prstGeom>
            <a:noFill/>
          </p:spPr>
        </p:pic>
        <p:sp>
          <p:nvSpPr>
            <p:cNvPr id="19" name="Down Arrow 20">
              <a:extLst>
                <a:ext uri="{FF2B5EF4-FFF2-40B4-BE49-F238E27FC236}">
                  <a16:creationId xmlns:a16="http://schemas.microsoft.com/office/drawing/2014/main" id="{FE0C8D44-88B9-48A5-92E7-073EEA83D6CE}"/>
                </a:ext>
              </a:extLst>
            </p:cNvPr>
            <p:cNvSpPr/>
            <p:nvPr/>
          </p:nvSpPr>
          <p:spPr>
            <a:xfrm rot="16200000">
              <a:off x="1482202" y="2849976"/>
              <a:ext cx="440550" cy="54142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Down Arrow 15">
              <a:extLst>
                <a:ext uri="{FF2B5EF4-FFF2-40B4-BE49-F238E27FC236}">
                  <a16:creationId xmlns:a16="http://schemas.microsoft.com/office/drawing/2014/main" id="{065D2873-8D75-4556-8439-2CD18E7C4C9D}"/>
                </a:ext>
              </a:extLst>
            </p:cNvPr>
            <p:cNvSpPr/>
            <p:nvPr/>
          </p:nvSpPr>
          <p:spPr>
            <a:xfrm rot="16200000">
              <a:off x="5976583" y="3187686"/>
              <a:ext cx="440550" cy="2645780"/>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Down Arrow 21">
              <a:extLst>
                <a:ext uri="{FF2B5EF4-FFF2-40B4-BE49-F238E27FC236}">
                  <a16:creationId xmlns:a16="http://schemas.microsoft.com/office/drawing/2014/main" id="{703E8730-1DB9-4D78-BF43-E9B320C3E2B7}"/>
                </a:ext>
              </a:extLst>
            </p:cNvPr>
            <p:cNvSpPr/>
            <p:nvPr/>
          </p:nvSpPr>
          <p:spPr>
            <a:xfrm rot="16200000">
              <a:off x="5338325" y="1201731"/>
              <a:ext cx="440550" cy="3850106"/>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Down Arrow 39">
              <a:extLst>
                <a:ext uri="{FF2B5EF4-FFF2-40B4-BE49-F238E27FC236}">
                  <a16:creationId xmlns:a16="http://schemas.microsoft.com/office/drawing/2014/main" id="{311CCD98-5B34-456A-BECB-3AC593574833}"/>
                </a:ext>
              </a:extLst>
            </p:cNvPr>
            <p:cNvSpPr/>
            <p:nvPr/>
          </p:nvSpPr>
          <p:spPr>
            <a:xfrm rot="16200000">
              <a:off x="8406776" y="4135419"/>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Down Arrow 42">
              <a:extLst>
                <a:ext uri="{FF2B5EF4-FFF2-40B4-BE49-F238E27FC236}">
                  <a16:creationId xmlns:a16="http://schemas.microsoft.com/office/drawing/2014/main" id="{A964F83C-B12F-42CF-B930-436B492EAC42}"/>
                </a:ext>
              </a:extLst>
            </p:cNvPr>
            <p:cNvSpPr/>
            <p:nvPr/>
          </p:nvSpPr>
          <p:spPr>
            <a:xfrm rot="16200000">
              <a:off x="172339" y="4167502"/>
              <a:ext cx="440550" cy="568653"/>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31">
              <a:extLst>
                <a:ext uri="{FF2B5EF4-FFF2-40B4-BE49-F238E27FC236}">
                  <a16:creationId xmlns:a16="http://schemas.microsoft.com/office/drawing/2014/main" id="{230E2A8B-417C-4139-A4F2-2FEAAD822100}"/>
                </a:ext>
              </a:extLst>
            </p:cNvPr>
            <p:cNvSpPr/>
            <p:nvPr/>
          </p:nvSpPr>
          <p:spPr>
            <a:xfrm rot="16200000">
              <a:off x="-551371" y="4049933"/>
              <a:ext cx="3188369"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600" dirty="0">
                  <a:solidFill>
                    <a:srgbClr val="000000"/>
                  </a:solidFill>
                </a:rPr>
                <a:t>   Single Data Input Stream</a:t>
              </a:r>
            </a:p>
          </p:txBody>
        </p:sp>
        <p:sp>
          <p:nvSpPr>
            <p:cNvPr id="25" name="Rounded Rectangle 35">
              <a:extLst>
                <a:ext uri="{FF2B5EF4-FFF2-40B4-BE49-F238E27FC236}">
                  <a16:creationId xmlns:a16="http://schemas.microsoft.com/office/drawing/2014/main" id="{DC9C7FCB-14AA-41E3-B43B-79B344D37C0A}"/>
                </a:ext>
              </a:extLst>
            </p:cNvPr>
            <p:cNvSpPr/>
            <p:nvPr/>
          </p:nvSpPr>
          <p:spPr>
            <a:xfrm rot="16200000">
              <a:off x="6314650" y="4069985"/>
              <a:ext cx="3188369" cy="64709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algn="ctr"/>
              <a:r>
                <a:rPr lang="en-US" sz="1600" dirty="0">
                  <a:solidFill>
                    <a:srgbClr val="000000"/>
                  </a:solidFill>
                </a:rPr>
                <a:t>   Single Data Output Stream</a:t>
              </a:r>
            </a:p>
          </p:txBody>
        </p:sp>
        <p:sp>
          <p:nvSpPr>
            <p:cNvPr id="26" name="Rounded Rectangle 43">
              <a:extLst>
                <a:ext uri="{FF2B5EF4-FFF2-40B4-BE49-F238E27FC236}">
                  <a16:creationId xmlns:a16="http://schemas.microsoft.com/office/drawing/2014/main" id="{D7513127-810C-4508-8A1D-A9F497A93642}"/>
                </a:ext>
              </a:extLst>
            </p:cNvPr>
            <p:cNvSpPr/>
            <p:nvPr/>
          </p:nvSpPr>
          <p:spPr>
            <a:xfrm>
              <a:off x="3352931" y="1208824"/>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2</a:t>
              </a:r>
            </a:p>
          </p:txBody>
        </p:sp>
        <p:pic>
          <p:nvPicPr>
            <p:cNvPr id="27" name="Picture 4" descr="C:\Documents and Settings\Administrator\Local Settings\Temporary Internet Files\Content.IE5\S5CT05S7\MCj04326140000[1].png">
              <a:extLst>
                <a:ext uri="{FF2B5EF4-FFF2-40B4-BE49-F238E27FC236}">
                  <a16:creationId xmlns:a16="http://schemas.microsoft.com/office/drawing/2014/main" id="{9217E975-EE6E-4CEF-BA0D-14647D674755}"/>
                </a:ext>
              </a:extLst>
            </p:cNvPr>
            <p:cNvPicPr>
              <a:picLocks noChangeAspect="1" noChangeArrowheads="1"/>
            </p:cNvPicPr>
            <p:nvPr/>
          </p:nvPicPr>
          <p:blipFill>
            <a:blip r:embed="rId3" cstate="print"/>
            <a:srcRect/>
            <a:stretch>
              <a:fillRect/>
            </a:stretch>
          </p:blipFill>
          <p:spPr bwMode="auto">
            <a:xfrm>
              <a:off x="3469625" y="1335428"/>
              <a:ext cx="393113" cy="393113"/>
            </a:xfrm>
            <a:prstGeom prst="rect">
              <a:avLst/>
            </a:prstGeom>
            <a:noFill/>
          </p:spPr>
        </p:pic>
        <p:sp>
          <p:nvSpPr>
            <p:cNvPr id="28" name="Rounded Rectangle 45">
              <a:extLst>
                <a:ext uri="{FF2B5EF4-FFF2-40B4-BE49-F238E27FC236}">
                  <a16:creationId xmlns:a16="http://schemas.microsoft.com/office/drawing/2014/main" id="{02A27C9E-F7D8-4A3D-ABED-2280BEB3AAA5}"/>
                </a:ext>
              </a:extLst>
            </p:cNvPr>
            <p:cNvSpPr/>
            <p:nvPr/>
          </p:nvSpPr>
          <p:spPr>
            <a:xfrm>
              <a:off x="5310131" y="1192776"/>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N</a:t>
              </a:r>
            </a:p>
          </p:txBody>
        </p:sp>
        <p:pic>
          <p:nvPicPr>
            <p:cNvPr id="29" name="Picture 4" descr="C:\Documents and Settings\Administrator\Local Settings\Temporary Internet Files\Content.IE5\S5CT05S7\MCj04326140000[1].png">
              <a:extLst>
                <a:ext uri="{FF2B5EF4-FFF2-40B4-BE49-F238E27FC236}">
                  <a16:creationId xmlns:a16="http://schemas.microsoft.com/office/drawing/2014/main" id="{F65453D6-01E2-457E-BB7B-A46BD049D6B5}"/>
                </a:ext>
              </a:extLst>
            </p:cNvPr>
            <p:cNvPicPr>
              <a:picLocks noChangeAspect="1" noChangeArrowheads="1"/>
            </p:cNvPicPr>
            <p:nvPr/>
          </p:nvPicPr>
          <p:blipFill>
            <a:blip r:embed="rId3" cstate="print"/>
            <a:srcRect/>
            <a:stretch>
              <a:fillRect/>
            </a:stretch>
          </p:blipFill>
          <p:spPr bwMode="auto">
            <a:xfrm>
              <a:off x="5426825" y="1319380"/>
              <a:ext cx="393113" cy="393113"/>
            </a:xfrm>
            <a:prstGeom prst="rect">
              <a:avLst/>
            </a:prstGeom>
            <a:noFill/>
          </p:spPr>
        </p:pic>
        <p:sp>
          <p:nvSpPr>
            <p:cNvPr id="30" name="Down Arrow 30">
              <a:extLst>
                <a:ext uri="{FF2B5EF4-FFF2-40B4-BE49-F238E27FC236}">
                  <a16:creationId xmlns:a16="http://schemas.microsoft.com/office/drawing/2014/main" id="{B6B21C8C-7F50-4FCE-B2C4-FE6050FB5091}"/>
                </a:ext>
              </a:extLst>
            </p:cNvPr>
            <p:cNvSpPr/>
            <p:nvPr/>
          </p:nvSpPr>
          <p:spPr>
            <a:xfrm>
              <a:off x="3993541" y="1864896"/>
              <a:ext cx="440550" cy="1900989"/>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1" name="Down Arrow 40">
              <a:extLst>
                <a:ext uri="{FF2B5EF4-FFF2-40B4-BE49-F238E27FC236}">
                  <a16:creationId xmlns:a16="http://schemas.microsoft.com/office/drawing/2014/main" id="{7BD45D19-8C97-42C8-834E-EF183589E2D0}"/>
                </a:ext>
              </a:extLst>
            </p:cNvPr>
            <p:cNvSpPr/>
            <p:nvPr/>
          </p:nvSpPr>
          <p:spPr>
            <a:xfrm>
              <a:off x="5866517" y="1828801"/>
              <a:ext cx="440550" cy="311617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56982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FDE0-FC24-4DAA-A1AA-639652C7C547}"/>
              </a:ext>
            </a:extLst>
          </p:cNvPr>
          <p:cNvSpPr>
            <a:spLocks noGrp="1"/>
          </p:cNvSpPr>
          <p:nvPr>
            <p:ph type="title"/>
          </p:nvPr>
        </p:nvSpPr>
        <p:spPr>
          <a:xfrm>
            <a:off x="0" y="112643"/>
            <a:ext cx="11353800" cy="1325563"/>
          </a:xfrm>
        </p:spPr>
        <p:txBody>
          <a:bodyPr/>
          <a:lstStyle/>
          <a:p>
            <a:r>
              <a:rPr lang="en-IN" sz="4400" b="1" dirty="0">
                <a:latin typeface="Times New Roman" panose="02020603050405020304" pitchFamily="18" charset="0"/>
                <a:cs typeface="Times New Roman" panose="02020603050405020304" pitchFamily="18" charset="0"/>
              </a:rPr>
              <a:t>Multiple-Instruction, Multiple-Data (MIMD) systems:</a:t>
            </a:r>
          </a:p>
        </p:txBody>
      </p:sp>
      <p:sp>
        <p:nvSpPr>
          <p:cNvPr id="3" name="Content Placeholder 2">
            <a:extLst>
              <a:ext uri="{FF2B5EF4-FFF2-40B4-BE49-F238E27FC236}">
                <a16:creationId xmlns:a16="http://schemas.microsoft.com/office/drawing/2014/main" id="{7ACAF2E9-A417-481D-BBFA-D19DFFDF5D5B}"/>
              </a:ext>
            </a:extLst>
          </p:cNvPr>
          <p:cNvSpPr>
            <a:spLocks noGrp="1"/>
          </p:cNvSpPr>
          <p:nvPr>
            <p:ph idx="1"/>
          </p:nvPr>
        </p:nvSpPr>
        <p:spPr>
          <a:xfrm>
            <a:off x="0" y="2584174"/>
            <a:ext cx="12192000" cy="4002157"/>
          </a:xfrm>
        </p:spPr>
        <p:txBody>
          <a:bodyPr>
            <a:normAutofit/>
          </a:bodyPr>
          <a:lstStyle/>
          <a:p>
            <a:pPr lvl="1" algn="just"/>
            <a:r>
              <a:rPr lang="en-IN" sz="3000" dirty="0">
                <a:latin typeface="Times New Roman" panose="02020603050405020304" pitchFamily="18" charset="0"/>
                <a:cs typeface="Times New Roman" panose="02020603050405020304" pitchFamily="18" charset="0"/>
              </a:rPr>
              <a:t>An MIMD computing system is a multiprocessor machine capable of executing multiple instructions on multiple data sets.</a:t>
            </a:r>
          </a:p>
          <a:p>
            <a:pPr lvl="1" algn="just"/>
            <a:r>
              <a:rPr lang="en-IN" sz="3000" dirty="0">
                <a:latin typeface="Times New Roman" panose="02020603050405020304" pitchFamily="18" charset="0"/>
                <a:cs typeface="Times New Roman" panose="02020603050405020304" pitchFamily="18" charset="0"/>
              </a:rPr>
              <a:t>Each PE in the MIMD model has separate instruction and data streams; hence machines built using this model are well suited to any kind of application</a:t>
            </a: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74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EB0647-086C-4BEE-8A31-4A7B04931557}"/>
              </a:ext>
            </a:extLst>
          </p:cNvPr>
          <p:cNvGrpSpPr/>
          <p:nvPr/>
        </p:nvGrpSpPr>
        <p:grpSpPr>
          <a:xfrm>
            <a:off x="1352550" y="205740"/>
            <a:ext cx="9486899" cy="6446519"/>
            <a:chOff x="264695" y="1058779"/>
            <a:chExt cx="8301791" cy="5438275"/>
          </a:xfrm>
        </p:grpSpPr>
        <p:sp>
          <p:nvSpPr>
            <p:cNvPr id="5" name="Rectangle 4">
              <a:extLst>
                <a:ext uri="{FF2B5EF4-FFF2-40B4-BE49-F238E27FC236}">
                  <a16:creationId xmlns:a16="http://schemas.microsoft.com/office/drawing/2014/main" id="{81FB716A-43E2-48D8-B292-613E3A6B6187}"/>
                </a:ext>
              </a:extLst>
            </p:cNvPr>
            <p:cNvSpPr/>
            <p:nvPr/>
          </p:nvSpPr>
          <p:spPr>
            <a:xfrm>
              <a:off x="264695" y="1058779"/>
              <a:ext cx="8301789" cy="54382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Rounded Rectangle 5">
              <a:extLst>
                <a:ext uri="{FF2B5EF4-FFF2-40B4-BE49-F238E27FC236}">
                  <a16:creationId xmlns:a16="http://schemas.microsoft.com/office/drawing/2014/main" id="{90E27CDE-8FF3-4123-B6C9-269F81CCAEB0}"/>
                </a:ext>
              </a:extLst>
            </p:cNvPr>
            <p:cNvSpPr/>
            <p:nvPr/>
          </p:nvSpPr>
          <p:spPr>
            <a:xfrm>
              <a:off x="1562234" y="1564105"/>
              <a:ext cx="5584531" cy="4824502"/>
            </a:xfrm>
            <a:prstGeom prst="roundRect">
              <a:avLst>
                <a:gd name="adj" fmla="val 3985"/>
              </a:avLst>
            </a:prstGeom>
            <a:solidFill>
              <a:srgbClr val="F2F2F2"/>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Rectangle 4">
              <a:extLst>
                <a:ext uri="{FF2B5EF4-FFF2-40B4-BE49-F238E27FC236}">
                  <a16:creationId xmlns:a16="http://schemas.microsoft.com/office/drawing/2014/main" id="{FC7FC95C-4204-4658-8A51-A1D5C1176658}"/>
                </a:ext>
              </a:extLst>
            </p:cNvPr>
            <p:cNvSpPr/>
            <p:nvPr/>
          </p:nvSpPr>
          <p:spPr>
            <a:xfrm>
              <a:off x="5372321" y="5023104"/>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N</a:t>
              </a:r>
            </a:p>
          </p:txBody>
        </p:sp>
        <p:pic>
          <p:nvPicPr>
            <p:cNvPr id="8" name="Picture 3" descr="C:\Documents and Settings\csve\Local Settings\Temporary Internet Files\Content.IE5\KPABW9QF\MC900250279[1].wmf">
              <a:extLst>
                <a:ext uri="{FF2B5EF4-FFF2-40B4-BE49-F238E27FC236}">
                  <a16:creationId xmlns:a16="http://schemas.microsoft.com/office/drawing/2014/main" id="{FE013355-6C9C-487D-AE10-A6821A8EBBC5}"/>
                </a:ext>
              </a:extLst>
            </p:cNvPr>
            <p:cNvPicPr>
              <a:picLocks noChangeAspect="1" noChangeArrowheads="1"/>
            </p:cNvPicPr>
            <p:nvPr/>
          </p:nvPicPr>
          <p:blipFill>
            <a:blip r:embed="rId2" cstate="print"/>
            <a:srcRect/>
            <a:stretch>
              <a:fillRect/>
            </a:stretch>
          </p:blipFill>
          <p:spPr bwMode="auto">
            <a:xfrm>
              <a:off x="5665701" y="5096257"/>
              <a:ext cx="993259" cy="682752"/>
            </a:xfrm>
            <a:prstGeom prst="rect">
              <a:avLst/>
            </a:prstGeom>
            <a:noFill/>
          </p:spPr>
        </p:pic>
        <p:sp>
          <p:nvSpPr>
            <p:cNvPr id="9" name="Down Arrow 8">
              <a:extLst>
                <a:ext uri="{FF2B5EF4-FFF2-40B4-BE49-F238E27FC236}">
                  <a16:creationId xmlns:a16="http://schemas.microsoft.com/office/drawing/2014/main" id="{8693353C-B3EB-4CF2-B52B-1601386B8CF1}"/>
                </a:ext>
              </a:extLst>
            </p:cNvPr>
            <p:cNvSpPr/>
            <p:nvPr/>
          </p:nvSpPr>
          <p:spPr>
            <a:xfrm rot="16200000">
              <a:off x="2631213" y="3274658"/>
              <a:ext cx="440550" cy="486076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Down Arrow 9">
              <a:extLst>
                <a:ext uri="{FF2B5EF4-FFF2-40B4-BE49-F238E27FC236}">
                  <a16:creationId xmlns:a16="http://schemas.microsoft.com/office/drawing/2014/main" id="{A125E302-77D2-4FB0-9BC6-33881F593612}"/>
                </a:ext>
              </a:extLst>
            </p:cNvPr>
            <p:cNvSpPr/>
            <p:nvPr/>
          </p:nvSpPr>
          <p:spPr>
            <a:xfrm rot="16200000">
              <a:off x="7538504" y="4903429"/>
              <a:ext cx="440550" cy="161541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Down Arrow 10">
              <a:extLst>
                <a:ext uri="{FF2B5EF4-FFF2-40B4-BE49-F238E27FC236}">
                  <a16:creationId xmlns:a16="http://schemas.microsoft.com/office/drawing/2014/main" id="{9FAF279D-046B-40BB-AC2D-C34BFC486FDD}"/>
                </a:ext>
              </a:extLst>
            </p:cNvPr>
            <p:cNvSpPr/>
            <p:nvPr/>
          </p:nvSpPr>
          <p:spPr>
            <a:xfrm>
              <a:off x="2228900" y="1840832"/>
              <a:ext cx="440550" cy="52938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ounded Rectangle 11">
              <a:extLst>
                <a:ext uri="{FF2B5EF4-FFF2-40B4-BE49-F238E27FC236}">
                  <a16:creationId xmlns:a16="http://schemas.microsoft.com/office/drawing/2014/main" id="{C7DA627C-5731-4155-90AC-2998DCD20C6A}"/>
                </a:ext>
              </a:extLst>
            </p:cNvPr>
            <p:cNvSpPr/>
            <p:nvPr/>
          </p:nvSpPr>
          <p:spPr>
            <a:xfrm>
              <a:off x="1732679" y="1188770"/>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1</a:t>
              </a:r>
            </a:p>
          </p:txBody>
        </p:sp>
        <p:pic>
          <p:nvPicPr>
            <p:cNvPr id="13" name="Picture 4" descr="C:\Documents and Settings\Administrator\Local Settings\Temporary Internet Files\Content.IE5\S5CT05S7\MCj04326140000[1].png">
              <a:extLst>
                <a:ext uri="{FF2B5EF4-FFF2-40B4-BE49-F238E27FC236}">
                  <a16:creationId xmlns:a16="http://schemas.microsoft.com/office/drawing/2014/main" id="{8C752F38-0C29-443B-B9FB-6FDB711513A1}"/>
                </a:ext>
              </a:extLst>
            </p:cNvPr>
            <p:cNvPicPr>
              <a:picLocks noChangeAspect="1" noChangeArrowheads="1"/>
            </p:cNvPicPr>
            <p:nvPr/>
          </p:nvPicPr>
          <p:blipFill>
            <a:blip r:embed="rId3" cstate="print"/>
            <a:srcRect/>
            <a:stretch>
              <a:fillRect/>
            </a:stretch>
          </p:blipFill>
          <p:spPr bwMode="auto">
            <a:xfrm>
              <a:off x="1861404" y="1291312"/>
              <a:ext cx="393113" cy="393113"/>
            </a:xfrm>
            <a:prstGeom prst="rect">
              <a:avLst/>
            </a:prstGeom>
            <a:noFill/>
          </p:spPr>
        </p:pic>
        <p:sp>
          <p:nvSpPr>
            <p:cNvPr id="14" name="Rectangle 4">
              <a:extLst>
                <a:ext uri="{FF2B5EF4-FFF2-40B4-BE49-F238E27FC236}">
                  <a16:creationId xmlns:a16="http://schemas.microsoft.com/office/drawing/2014/main" id="{CBDCEE72-6B91-4C5D-A33D-21C039BE6823}"/>
                </a:ext>
              </a:extLst>
            </p:cNvPr>
            <p:cNvSpPr/>
            <p:nvPr/>
          </p:nvSpPr>
          <p:spPr>
            <a:xfrm>
              <a:off x="3295217" y="3798480"/>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2</a:t>
              </a:r>
            </a:p>
          </p:txBody>
        </p:sp>
        <p:pic>
          <p:nvPicPr>
            <p:cNvPr id="15" name="Picture 3" descr="C:\Documents and Settings\csve\Local Settings\Temporary Internet Files\Content.IE5\KPABW9QF\MC900250279[1].wmf">
              <a:extLst>
                <a:ext uri="{FF2B5EF4-FFF2-40B4-BE49-F238E27FC236}">
                  <a16:creationId xmlns:a16="http://schemas.microsoft.com/office/drawing/2014/main" id="{754E2172-7112-4E79-BB5B-2D7DB2E29705}"/>
                </a:ext>
              </a:extLst>
            </p:cNvPr>
            <p:cNvPicPr>
              <a:picLocks noChangeAspect="1" noChangeArrowheads="1"/>
            </p:cNvPicPr>
            <p:nvPr/>
          </p:nvPicPr>
          <p:blipFill>
            <a:blip r:embed="rId2" cstate="print"/>
            <a:srcRect/>
            <a:stretch>
              <a:fillRect/>
            </a:stretch>
          </p:blipFill>
          <p:spPr bwMode="auto">
            <a:xfrm>
              <a:off x="3552501" y="3895697"/>
              <a:ext cx="993259" cy="682752"/>
            </a:xfrm>
            <a:prstGeom prst="rect">
              <a:avLst/>
            </a:prstGeom>
            <a:noFill/>
          </p:spPr>
        </p:pic>
        <p:sp>
          <p:nvSpPr>
            <p:cNvPr id="16" name="Down Arrow 15">
              <a:extLst>
                <a:ext uri="{FF2B5EF4-FFF2-40B4-BE49-F238E27FC236}">
                  <a16:creationId xmlns:a16="http://schemas.microsoft.com/office/drawing/2014/main" id="{0E789D53-648E-4BAD-96F0-5B2570FF8F95}"/>
                </a:ext>
              </a:extLst>
            </p:cNvPr>
            <p:cNvSpPr/>
            <p:nvPr/>
          </p:nvSpPr>
          <p:spPr>
            <a:xfrm rot="16200000">
              <a:off x="1579895" y="3137448"/>
              <a:ext cx="440550" cy="2734064"/>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Rectangle 4">
              <a:extLst>
                <a:ext uri="{FF2B5EF4-FFF2-40B4-BE49-F238E27FC236}">
                  <a16:creationId xmlns:a16="http://schemas.microsoft.com/office/drawing/2014/main" id="{6605CF81-CAD9-41CD-81D6-00D0E79A3EBC}"/>
                </a:ext>
              </a:extLst>
            </p:cNvPr>
            <p:cNvSpPr/>
            <p:nvPr/>
          </p:nvSpPr>
          <p:spPr>
            <a:xfrm>
              <a:off x="2054849" y="2438752"/>
              <a:ext cx="1475231" cy="1170432"/>
            </a:xfrm>
            <a:prstGeom prst="roundRect">
              <a:avLst>
                <a:gd name="adj" fmla="val 10427"/>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bIns="91440" rtlCol="0" anchor="b" anchorCtr="1"/>
            <a:lstStyle/>
            <a:p>
              <a:pPr algn="r"/>
              <a:r>
                <a:rPr lang="en-US" dirty="0">
                  <a:solidFill>
                    <a:srgbClr val="000000"/>
                  </a:solidFill>
                </a:rPr>
                <a:t>Processor 1</a:t>
              </a:r>
            </a:p>
          </p:txBody>
        </p:sp>
        <p:pic>
          <p:nvPicPr>
            <p:cNvPr id="18" name="Picture 3" descr="C:\Documents and Settings\csve\Local Settings\Temporary Internet Files\Content.IE5\KPABW9QF\MC900250279[1].wmf">
              <a:extLst>
                <a:ext uri="{FF2B5EF4-FFF2-40B4-BE49-F238E27FC236}">
                  <a16:creationId xmlns:a16="http://schemas.microsoft.com/office/drawing/2014/main" id="{38920C33-9464-4F3D-9DCA-68E2DF399C12}"/>
                </a:ext>
              </a:extLst>
            </p:cNvPr>
            <p:cNvPicPr>
              <a:picLocks noChangeAspect="1" noChangeArrowheads="1"/>
            </p:cNvPicPr>
            <p:nvPr/>
          </p:nvPicPr>
          <p:blipFill>
            <a:blip r:embed="rId2" cstate="print"/>
            <a:srcRect/>
            <a:stretch>
              <a:fillRect/>
            </a:stretch>
          </p:blipFill>
          <p:spPr bwMode="auto">
            <a:xfrm>
              <a:off x="2264005" y="2511905"/>
              <a:ext cx="993259" cy="682752"/>
            </a:xfrm>
            <a:prstGeom prst="rect">
              <a:avLst/>
            </a:prstGeom>
            <a:noFill/>
          </p:spPr>
        </p:pic>
        <p:sp>
          <p:nvSpPr>
            <p:cNvPr id="19" name="Down Arrow 18">
              <a:extLst>
                <a:ext uri="{FF2B5EF4-FFF2-40B4-BE49-F238E27FC236}">
                  <a16:creationId xmlns:a16="http://schemas.microsoft.com/office/drawing/2014/main" id="{906882F7-32C6-4752-9A27-920D90AD7876}"/>
                </a:ext>
              </a:extLst>
            </p:cNvPr>
            <p:cNvSpPr/>
            <p:nvPr/>
          </p:nvSpPr>
          <p:spPr>
            <a:xfrm rot="16200000">
              <a:off x="982888" y="2350662"/>
              <a:ext cx="440550" cy="1540052"/>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Down Arrow 21">
              <a:extLst>
                <a:ext uri="{FF2B5EF4-FFF2-40B4-BE49-F238E27FC236}">
                  <a16:creationId xmlns:a16="http://schemas.microsoft.com/office/drawing/2014/main" id="{1E077900-3457-47C2-B479-6338D16306B5}"/>
                </a:ext>
              </a:extLst>
            </p:cNvPr>
            <p:cNvSpPr/>
            <p:nvPr/>
          </p:nvSpPr>
          <p:spPr>
            <a:xfrm rot="16200000">
              <a:off x="6499951" y="2664318"/>
              <a:ext cx="440550" cy="3692515"/>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1" name="Down Arrow 22">
              <a:extLst>
                <a:ext uri="{FF2B5EF4-FFF2-40B4-BE49-F238E27FC236}">
                  <a16:creationId xmlns:a16="http://schemas.microsoft.com/office/drawing/2014/main" id="{CDDCB257-3EA1-4A99-90F5-44732EB76140}"/>
                </a:ext>
              </a:extLst>
            </p:cNvPr>
            <p:cNvSpPr/>
            <p:nvPr/>
          </p:nvSpPr>
          <p:spPr>
            <a:xfrm rot="16200000">
              <a:off x="5879740" y="660315"/>
              <a:ext cx="440550" cy="4932937"/>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7">
              <a:extLst>
                <a:ext uri="{FF2B5EF4-FFF2-40B4-BE49-F238E27FC236}">
                  <a16:creationId xmlns:a16="http://schemas.microsoft.com/office/drawing/2014/main" id="{9B84161D-1487-4B40-A406-79E7A29DFB69}"/>
                </a:ext>
              </a:extLst>
            </p:cNvPr>
            <p:cNvSpPr/>
            <p:nvPr/>
          </p:nvSpPr>
          <p:spPr>
            <a:xfrm>
              <a:off x="3352931" y="1208824"/>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2</a:t>
              </a:r>
            </a:p>
          </p:txBody>
        </p:sp>
        <p:pic>
          <p:nvPicPr>
            <p:cNvPr id="23" name="Picture 4" descr="C:\Documents and Settings\Administrator\Local Settings\Temporary Internet Files\Content.IE5\S5CT05S7\MCj04326140000[1].png">
              <a:extLst>
                <a:ext uri="{FF2B5EF4-FFF2-40B4-BE49-F238E27FC236}">
                  <a16:creationId xmlns:a16="http://schemas.microsoft.com/office/drawing/2014/main" id="{83644186-5D43-4EE7-A38D-F57835211B55}"/>
                </a:ext>
              </a:extLst>
            </p:cNvPr>
            <p:cNvPicPr>
              <a:picLocks noChangeAspect="1" noChangeArrowheads="1"/>
            </p:cNvPicPr>
            <p:nvPr/>
          </p:nvPicPr>
          <p:blipFill>
            <a:blip r:embed="rId3" cstate="print"/>
            <a:srcRect/>
            <a:stretch>
              <a:fillRect/>
            </a:stretch>
          </p:blipFill>
          <p:spPr bwMode="auto">
            <a:xfrm>
              <a:off x="3469625" y="1335428"/>
              <a:ext cx="393113" cy="393113"/>
            </a:xfrm>
            <a:prstGeom prst="rect">
              <a:avLst/>
            </a:prstGeom>
            <a:noFill/>
          </p:spPr>
        </p:pic>
        <p:sp>
          <p:nvSpPr>
            <p:cNvPr id="24" name="Rounded Rectangle 29">
              <a:extLst>
                <a:ext uri="{FF2B5EF4-FFF2-40B4-BE49-F238E27FC236}">
                  <a16:creationId xmlns:a16="http://schemas.microsoft.com/office/drawing/2014/main" id="{712508A1-CB30-4D47-8E98-785CCE1F698A}"/>
                </a:ext>
              </a:extLst>
            </p:cNvPr>
            <p:cNvSpPr/>
            <p:nvPr/>
          </p:nvSpPr>
          <p:spPr>
            <a:xfrm>
              <a:off x="5310131" y="1192776"/>
              <a:ext cx="1551942" cy="59190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45720" rtlCol="0" anchor="ctr"/>
            <a:lstStyle/>
            <a:p>
              <a:pPr algn="ctr"/>
              <a:r>
                <a:rPr lang="en-US" sz="1600" dirty="0">
                  <a:solidFill>
                    <a:srgbClr val="000000"/>
                  </a:solidFill>
                </a:rPr>
                <a:t>Instruction </a:t>
              </a:r>
            </a:p>
            <a:p>
              <a:pPr algn="ctr"/>
              <a:r>
                <a:rPr lang="en-US" sz="1600" dirty="0">
                  <a:solidFill>
                    <a:srgbClr val="000000"/>
                  </a:solidFill>
                </a:rPr>
                <a:t>Stream N</a:t>
              </a:r>
            </a:p>
          </p:txBody>
        </p:sp>
        <p:pic>
          <p:nvPicPr>
            <p:cNvPr id="25" name="Picture 4" descr="C:\Documents and Settings\Administrator\Local Settings\Temporary Internet Files\Content.IE5\S5CT05S7\MCj04326140000[1].png">
              <a:extLst>
                <a:ext uri="{FF2B5EF4-FFF2-40B4-BE49-F238E27FC236}">
                  <a16:creationId xmlns:a16="http://schemas.microsoft.com/office/drawing/2014/main" id="{C2EA5C3A-431A-40A5-9491-E3CCF3ADA9F5}"/>
                </a:ext>
              </a:extLst>
            </p:cNvPr>
            <p:cNvPicPr>
              <a:picLocks noChangeAspect="1" noChangeArrowheads="1"/>
            </p:cNvPicPr>
            <p:nvPr/>
          </p:nvPicPr>
          <p:blipFill>
            <a:blip r:embed="rId3" cstate="print"/>
            <a:srcRect/>
            <a:stretch>
              <a:fillRect/>
            </a:stretch>
          </p:blipFill>
          <p:spPr bwMode="auto">
            <a:xfrm>
              <a:off x="5426825" y="1319380"/>
              <a:ext cx="393113" cy="393113"/>
            </a:xfrm>
            <a:prstGeom prst="rect">
              <a:avLst/>
            </a:prstGeom>
            <a:noFill/>
          </p:spPr>
        </p:pic>
        <p:sp>
          <p:nvSpPr>
            <p:cNvPr id="26" name="Rounded Rectangle 31">
              <a:extLst>
                <a:ext uri="{FF2B5EF4-FFF2-40B4-BE49-F238E27FC236}">
                  <a16:creationId xmlns:a16="http://schemas.microsoft.com/office/drawing/2014/main" id="{1670B007-B5E1-48FA-ADB3-05B280D9CE94}"/>
                </a:ext>
              </a:extLst>
            </p:cNvPr>
            <p:cNvSpPr/>
            <p:nvPr/>
          </p:nvSpPr>
          <p:spPr>
            <a:xfrm>
              <a:off x="410006" y="2438592"/>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1</a:t>
              </a:r>
            </a:p>
          </p:txBody>
        </p:sp>
        <p:sp>
          <p:nvSpPr>
            <p:cNvPr id="27" name="Rounded Rectangle 32">
              <a:extLst>
                <a:ext uri="{FF2B5EF4-FFF2-40B4-BE49-F238E27FC236}">
                  <a16:creationId xmlns:a16="http://schemas.microsoft.com/office/drawing/2014/main" id="{4893B528-13F2-4364-B383-4E2F6BFED946}"/>
                </a:ext>
              </a:extLst>
            </p:cNvPr>
            <p:cNvSpPr/>
            <p:nvPr/>
          </p:nvSpPr>
          <p:spPr>
            <a:xfrm>
              <a:off x="405034" y="3823988"/>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2</a:t>
              </a:r>
            </a:p>
          </p:txBody>
        </p:sp>
        <p:sp>
          <p:nvSpPr>
            <p:cNvPr id="28" name="Rounded Rectangle 33">
              <a:extLst>
                <a:ext uri="{FF2B5EF4-FFF2-40B4-BE49-F238E27FC236}">
                  <a16:creationId xmlns:a16="http://schemas.microsoft.com/office/drawing/2014/main" id="{AEEAF90E-C411-493D-95E2-324F0229B373}"/>
                </a:ext>
              </a:extLst>
            </p:cNvPr>
            <p:cNvSpPr/>
            <p:nvPr/>
          </p:nvSpPr>
          <p:spPr>
            <a:xfrm>
              <a:off x="411289" y="5072354"/>
              <a:ext cx="136681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Input N</a:t>
              </a:r>
            </a:p>
          </p:txBody>
        </p:sp>
        <p:sp>
          <p:nvSpPr>
            <p:cNvPr id="29" name="Rounded Rectangle 34">
              <a:extLst>
                <a:ext uri="{FF2B5EF4-FFF2-40B4-BE49-F238E27FC236}">
                  <a16:creationId xmlns:a16="http://schemas.microsoft.com/office/drawing/2014/main" id="{F43892E8-C443-4406-B73A-0766052E701D}"/>
                </a:ext>
              </a:extLst>
            </p:cNvPr>
            <p:cNvSpPr/>
            <p:nvPr/>
          </p:nvSpPr>
          <p:spPr>
            <a:xfrm>
              <a:off x="7012617" y="2433428"/>
              <a:ext cx="155386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1</a:t>
              </a:r>
            </a:p>
          </p:txBody>
        </p:sp>
        <p:sp>
          <p:nvSpPr>
            <p:cNvPr id="30" name="Rounded Rectangle 35">
              <a:extLst>
                <a:ext uri="{FF2B5EF4-FFF2-40B4-BE49-F238E27FC236}">
                  <a16:creationId xmlns:a16="http://schemas.microsoft.com/office/drawing/2014/main" id="{EF15634A-7210-458D-B2D7-D44488BE831C}"/>
                </a:ext>
              </a:extLst>
            </p:cNvPr>
            <p:cNvSpPr/>
            <p:nvPr/>
          </p:nvSpPr>
          <p:spPr>
            <a:xfrm>
              <a:off x="6996577" y="3825081"/>
              <a:ext cx="156990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2</a:t>
              </a:r>
            </a:p>
          </p:txBody>
        </p:sp>
        <p:sp>
          <p:nvSpPr>
            <p:cNvPr id="31" name="Rounded Rectangle 36">
              <a:extLst>
                <a:ext uri="{FF2B5EF4-FFF2-40B4-BE49-F238E27FC236}">
                  <a16:creationId xmlns:a16="http://schemas.microsoft.com/office/drawing/2014/main" id="{CC30E14A-C386-4924-9E2F-3D3D48185105}"/>
                </a:ext>
              </a:extLst>
            </p:cNvPr>
            <p:cNvSpPr/>
            <p:nvPr/>
          </p:nvSpPr>
          <p:spPr>
            <a:xfrm>
              <a:off x="6980537" y="5048286"/>
              <a:ext cx="1585947" cy="37679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rPr>
                <a:t>Data  Output 3</a:t>
              </a:r>
            </a:p>
          </p:txBody>
        </p:sp>
        <p:sp>
          <p:nvSpPr>
            <p:cNvPr id="32" name="Down Arrow 19">
              <a:extLst>
                <a:ext uri="{FF2B5EF4-FFF2-40B4-BE49-F238E27FC236}">
                  <a16:creationId xmlns:a16="http://schemas.microsoft.com/office/drawing/2014/main" id="{35760CFF-B916-42DD-BB65-867DE34A9E1F}"/>
                </a:ext>
              </a:extLst>
            </p:cNvPr>
            <p:cNvSpPr/>
            <p:nvPr/>
          </p:nvSpPr>
          <p:spPr>
            <a:xfrm>
              <a:off x="3993541" y="1864896"/>
              <a:ext cx="440550" cy="1900989"/>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3" name="Down Arrow 20">
              <a:extLst>
                <a:ext uri="{FF2B5EF4-FFF2-40B4-BE49-F238E27FC236}">
                  <a16:creationId xmlns:a16="http://schemas.microsoft.com/office/drawing/2014/main" id="{90FB961C-BF61-4998-868F-8D832249DCD2}"/>
                </a:ext>
              </a:extLst>
            </p:cNvPr>
            <p:cNvSpPr/>
            <p:nvPr/>
          </p:nvSpPr>
          <p:spPr>
            <a:xfrm>
              <a:off x="5866517" y="1828801"/>
              <a:ext cx="440550" cy="3116178"/>
            </a:xfrm>
            <a:prstGeom prst="down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122907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2944E-2BE9-4605-9942-C3E5582162FE}"/>
              </a:ext>
            </a:extLst>
          </p:cNvPr>
          <p:cNvSpPr>
            <a:spLocks noGrp="1"/>
          </p:cNvSpPr>
          <p:nvPr>
            <p:ph idx="1"/>
          </p:nvPr>
        </p:nvSpPr>
        <p:spPr>
          <a:xfrm>
            <a:off x="0" y="0"/>
            <a:ext cx="12192000" cy="6858000"/>
          </a:xfrm>
        </p:spPr>
        <p:txBody>
          <a:bodyPr/>
          <a:lstStyle/>
          <a:p>
            <a:r>
              <a:rPr lang="en-IN" sz="3300" dirty="0">
                <a:latin typeface="Times New Roman" panose="02020603050405020304" pitchFamily="18" charset="0"/>
                <a:cs typeface="Times New Roman" panose="02020603050405020304" pitchFamily="18" charset="0"/>
              </a:rPr>
              <a:t>MIMD machines are broadly categorized into</a:t>
            </a:r>
          </a:p>
          <a:p>
            <a:pPr lvl="2"/>
            <a:r>
              <a:rPr lang="en-IN" sz="3300" dirty="0">
                <a:latin typeface="Times New Roman" panose="02020603050405020304" pitchFamily="18" charset="0"/>
                <a:cs typeface="Times New Roman" panose="02020603050405020304" pitchFamily="18" charset="0"/>
              </a:rPr>
              <a:t>Shared-memory MIMD and </a:t>
            </a:r>
          </a:p>
          <a:p>
            <a:pPr lvl="2"/>
            <a:r>
              <a:rPr lang="en-IN" sz="3300" dirty="0">
                <a:latin typeface="Times New Roman" panose="02020603050405020304" pitchFamily="18" charset="0"/>
                <a:cs typeface="Times New Roman" panose="02020603050405020304" pitchFamily="18" charset="0"/>
              </a:rPr>
              <a:t>Distributed-memory.</a:t>
            </a:r>
          </a:p>
          <a:p>
            <a:pPr marL="914400" lvl="2" indent="0">
              <a:buNone/>
            </a:pPr>
            <a:endParaRPr lang="en-IN" sz="3300" dirty="0">
              <a:latin typeface="Times New Roman" panose="02020603050405020304" pitchFamily="18" charset="0"/>
              <a:cs typeface="Times New Roman" panose="02020603050405020304" pitchFamily="18" charset="0"/>
            </a:endParaRPr>
          </a:p>
          <a:p>
            <a:r>
              <a:rPr lang="en-IN" sz="3300" b="1" dirty="0">
                <a:latin typeface="Times New Roman" panose="02020603050405020304" pitchFamily="18" charset="0"/>
                <a:cs typeface="Times New Roman" panose="02020603050405020304" pitchFamily="18" charset="0"/>
              </a:rPr>
              <a:t>Shared memory MIMD machines :</a:t>
            </a:r>
          </a:p>
          <a:p>
            <a:pPr lvl="1"/>
            <a:r>
              <a:rPr lang="en-IN" sz="3300" b="1" dirty="0">
                <a:latin typeface="Times New Roman" panose="02020603050405020304" pitchFamily="18" charset="0"/>
                <a:cs typeface="Times New Roman" panose="02020603050405020304" pitchFamily="18" charset="0"/>
              </a:rPr>
              <a:t> </a:t>
            </a:r>
            <a:r>
              <a:rPr lang="en-IN" sz="3300" dirty="0">
                <a:latin typeface="Times New Roman" panose="02020603050405020304" pitchFamily="18" charset="0"/>
                <a:cs typeface="Times New Roman" panose="02020603050405020304" pitchFamily="18" charset="0"/>
              </a:rPr>
              <a:t>In the shared memory MIMD model, all the PEs are connected to a single global memory and they all have access to it.</a:t>
            </a:r>
          </a:p>
          <a:p>
            <a:pPr lvl="1"/>
            <a:r>
              <a:rPr lang="en-IN" sz="3300" dirty="0">
                <a:latin typeface="Times New Roman" panose="02020603050405020304" pitchFamily="18" charset="0"/>
                <a:cs typeface="Times New Roman" panose="02020603050405020304" pitchFamily="18" charset="0"/>
              </a:rPr>
              <a:t>The communication between PEs in this model takes place through the shared memory; modification of the data stored in the global memory by one PE is visible to all other PEs (tightly coupled).</a:t>
            </a:r>
          </a:p>
          <a:p>
            <a:pPr lvl="1"/>
            <a:r>
              <a:rPr lang="en-IN" sz="3300" dirty="0">
                <a:latin typeface="Times New Roman" panose="02020603050405020304" pitchFamily="18" charset="0"/>
                <a:cs typeface="Times New Roman" panose="02020603050405020304" pitchFamily="18" charset="0"/>
              </a:rPr>
              <a:t>Shared memory MIMD systems are </a:t>
            </a:r>
            <a:r>
              <a:rPr lang="en-IN" sz="3300" b="1" i="1" dirty="0">
                <a:latin typeface="Times New Roman" panose="02020603050405020304" pitchFamily="18" charset="0"/>
                <a:cs typeface="Times New Roman" panose="02020603050405020304" pitchFamily="18" charset="0"/>
              </a:rPr>
              <a:t>Silicon Graphics machines </a:t>
            </a:r>
            <a:r>
              <a:rPr lang="en-IN" sz="3300" dirty="0">
                <a:latin typeface="Times New Roman" panose="02020603050405020304" pitchFamily="18" charset="0"/>
                <a:cs typeface="Times New Roman" panose="02020603050405020304" pitchFamily="18" charset="0"/>
              </a:rPr>
              <a:t>and </a:t>
            </a:r>
            <a:r>
              <a:rPr lang="en-IN" sz="3300" b="1" i="1" dirty="0">
                <a:latin typeface="Times New Roman" panose="02020603050405020304" pitchFamily="18" charset="0"/>
                <a:cs typeface="Times New Roman" panose="02020603050405020304" pitchFamily="18" charset="0"/>
              </a:rPr>
              <a:t>Sun/IBM’s SMP (Symmetric Multi-Processing).</a:t>
            </a:r>
          </a:p>
          <a:p>
            <a:pPr marL="0" indent="0">
              <a:buNone/>
            </a:pPr>
            <a:endParaRPr lang="en-IN" dirty="0"/>
          </a:p>
        </p:txBody>
      </p:sp>
    </p:spTree>
    <p:extLst>
      <p:ext uri="{BB962C8B-B14F-4D97-AF65-F5344CB8AC3E}">
        <p14:creationId xmlns:p14="http://schemas.microsoft.com/office/powerpoint/2010/main" val="458900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ED07639-9B41-422E-9A17-385A2EF74F0D}"/>
              </a:ext>
            </a:extLst>
          </p:cNvPr>
          <p:cNvGrpSpPr/>
          <p:nvPr/>
        </p:nvGrpSpPr>
        <p:grpSpPr>
          <a:xfrm>
            <a:off x="204536" y="2252870"/>
            <a:ext cx="11987463" cy="4605130"/>
            <a:chOff x="204537" y="2057399"/>
            <a:chExt cx="8746958" cy="2839455"/>
          </a:xfrm>
        </p:grpSpPr>
        <p:sp>
          <p:nvSpPr>
            <p:cNvPr id="5" name="Rectangle 4">
              <a:extLst>
                <a:ext uri="{FF2B5EF4-FFF2-40B4-BE49-F238E27FC236}">
                  <a16:creationId xmlns:a16="http://schemas.microsoft.com/office/drawing/2014/main" id="{03D5154B-9AFA-4CAF-8C06-FBF6ABAC084F}"/>
                </a:ext>
              </a:extLst>
            </p:cNvPr>
            <p:cNvSpPr/>
            <p:nvPr/>
          </p:nvSpPr>
          <p:spPr>
            <a:xfrm>
              <a:off x="204537" y="2057399"/>
              <a:ext cx="8746958" cy="28394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6" name="Group 5">
              <a:extLst>
                <a:ext uri="{FF2B5EF4-FFF2-40B4-BE49-F238E27FC236}">
                  <a16:creationId xmlns:a16="http://schemas.microsoft.com/office/drawing/2014/main" id="{34DFF751-2415-4582-83CA-9F1785B16F3D}"/>
                </a:ext>
              </a:extLst>
            </p:cNvPr>
            <p:cNvGrpSpPr/>
            <p:nvPr/>
          </p:nvGrpSpPr>
          <p:grpSpPr>
            <a:xfrm>
              <a:off x="312785" y="2562720"/>
              <a:ext cx="3801979" cy="2225843"/>
              <a:chOff x="1347537" y="2731168"/>
              <a:chExt cx="3801979" cy="2225843"/>
            </a:xfrm>
          </p:grpSpPr>
          <p:sp>
            <p:nvSpPr>
              <p:cNvPr id="43" name="Rounded Rectangle 17">
                <a:extLst>
                  <a:ext uri="{FF2B5EF4-FFF2-40B4-BE49-F238E27FC236}">
                    <a16:creationId xmlns:a16="http://schemas.microsoft.com/office/drawing/2014/main" id="{030BADF7-7A6F-493B-82CA-07C74091CE57}"/>
                  </a:ext>
                </a:extLst>
              </p:cNvPr>
              <p:cNvSpPr/>
              <p:nvPr/>
            </p:nvSpPr>
            <p:spPr>
              <a:xfrm>
                <a:off x="1347537" y="2731168"/>
                <a:ext cx="3801979" cy="2225843"/>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44" name="Straight Connector 43">
                <a:extLst>
                  <a:ext uri="{FF2B5EF4-FFF2-40B4-BE49-F238E27FC236}">
                    <a16:creationId xmlns:a16="http://schemas.microsoft.com/office/drawing/2014/main" id="{2D6B994C-0E2C-4B3E-B6C4-EFC238F02190}"/>
                  </a:ext>
                </a:extLst>
              </p:cNvPr>
              <p:cNvCxnSpPr/>
              <p:nvPr/>
            </p:nvCxnSpPr>
            <p:spPr>
              <a:xfrm>
                <a:off x="3639311" y="3283795"/>
                <a:ext cx="33111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BE5B1FF8-2768-45B3-A571-EF294EE26EE6}"/>
                  </a:ext>
                </a:extLst>
              </p:cNvPr>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60" name="Rectangle 4">
                  <a:extLst>
                    <a:ext uri="{FF2B5EF4-FFF2-40B4-BE49-F238E27FC236}">
                      <a16:creationId xmlns:a16="http://schemas.microsoft.com/office/drawing/2014/main" id="{9D5AA38E-D413-44FD-B4EA-AE6FBDD5663B}"/>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1</a:t>
                  </a:r>
                </a:p>
              </p:txBody>
            </p:sp>
            <p:pic>
              <p:nvPicPr>
                <p:cNvPr id="61" name="Picture 3" descr="C:\Documents and Settings\csve\Local Settings\Temporary Internet Files\Content.IE5\KPABW9QF\MC900250279[1].wmf">
                  <a:extLst>
                    <a:ext uri="{FF2B5EF4-FFF2-40B4-BE49-F238E27FC236}">
                      <a16:creationId xmlns:a16="http://schemas.microsoft.com/office/drawing/2014/main" id="{1AFAD07C-6346-4716-90C7-EEFDE4F34EB0}"/>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sp>
            <p:nvSpPr>
              <p:cNvPr id="46" name="Rounded Rectangle 13">
                <a:extLst>
                  <a:ext uri="{FF2B5EF4-FFF2-40B4-BE49-F238E27FC236}">
                    <a16:creationId xmlns:a16="http://schemas.microsoft.com/office/drawing/2014/main" id="{1C28E5CD-569D-4A62-AE88-E62762A8AC90}"/>
                  </a:ext>
                </a:extLst>
              </p:cNvPr>
              <p:cNvSpPr/>
              <p:nvPr/>
            </p:nvSpPr>
            <p:spPr>
              <a:xfrm>
                <a:off x="1461888" y="4187036"/>
                <a:ext cx="3543249" cy="61356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365760" rtlCol="0" anchor="ctr"/>
              <a:lstStyle/>
              <a:p>
                <a:pPr algn="r"/>
                <a:r>
                  <a:rPr lang="en-US" dirty="0">
                    <a:solidFill>
                      <a:srgbClr val="000000"/>
                    </a:solidFill>
                  </a:rPr>
                  <a:t>Global System Memory</a:t>
                </a:r>
              </a:p>
            </p:txBody>
          </p:sp>
          <p:sp>
            <p:nvSpPr>
              <p:cNvPr id="47" name="Left-Right Arrow 18">
                <a:extLst>
                  <a:ext uri="{FF2B5EF4-FFF2-40B4-BE49-F238E27FC236}">
                    <a16:creationId xmlns:a16="http://schemas.microsoft.com/office/drawing/2014/main" id="{B96F8BD3-7B7A-4C76-A356-F5A246E7B727}"/>
                  </a:ext>
                </a:extLst>
              </p:cNvPr>
              <p:cNvSpPr/>
              <p:nvPr/>
            </p:nvSpPr>
            <p:spPr>
              <a:xfrm rot="16200000">
                <a:off x="1774590"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Rounded Rectangle 24">
                <a:extLst>
                  <a:ext uri="{FF2B5EF4-FFF2-40B4-BE49-F238E27FC236}">
                    <a16:creationId xmlns:a16="http://schemas.microsoft.com/office/drawing/2014/main" id="{A8046E65-9745-4AAF-A66B-E32B44D0AC81}"/>
                  </a:ext>
                </a:extLst>
              </p:cNvPr>
              <p:cNvSpPr/>
              <p:nvPr/>
            </p:nvSpPr>
            <p:spPr>
              <a:xfrm>
                <a:off x="3248504" y="3710186"/>
                <a:ext cx="1070812"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Memory Bus</a:t>
                </a:r>
              </a:p>
            </p:txBody>
          </p:sp>
          <p:pic>
            <p:nvPicPr>
              <p:cNvPr id="49" name="Picture 5" descr="C:\Users\csve\AppData\Local\Microsoft\Windows\Temporary Internet Files\Content.IE5\E4TBOOOF\MC900433834[1].png">
                <a:extLst>
                  <a:ext uri="{FF2B5EF4-FFF2-40B4-BE49-F238E27FC236}">
                    <a16:creationId xmlns:a16="http://schemas.microsoft.com/office/drawing/2014/main" id="{4C7E8C84-C56B-46A8-8893-B127554CA7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0799" y="4211167"/>
                <a:ext cx="613496" cy="613496"/>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Left-Right Arrow 32">
                <a:extLst>
                  <a:ext uri="{FF2B5EF4-FFF2-40B4-BE49-F238E27FC236}">
                    <a16:creationId xmlns:a16="http://schemas.microsoft.com/office/drawing/2014/main" id="{05D78F98-CFE8-46FB-9619-757395025F79}"/>
                  </a:ext>
                </a:extLst>
              </p:cNvPr>
              <p:cNvSpPr/>
              <p:nvPr/>
            </p:nvSpPr>
            <p:spPr>
              <a:xfrm rot="16200000">
                <a:off x="2829348" y="3796867"/>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1" name="Left-Right Arrow 36">
                <a:extLst>
                  <a:ext uri="{FF2B5EF4-FFF2-40B4-BE49-F238E27FC236}">
                    <a16:creationId xmlns:a16="http://schemas.microsoft.com/office/drawing/2014/main" id="{58DCDCF2-683D-4481-8F56-F6C5A2F575B5}"/>
                  </a:ext>
                </a:extLst>
              </p:cNvPr>
              <p:cNvSpPr/>
              <p:nvPr/>
            </p:nvSpPr>
            <p:spPr>
              <a:xfrm rot="16200000">
                <a:off x="4221044" y="3804883"/>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2" name="Straight Arrow Connector 51">
                <a:extLst>
                  <a:ext uri="{FF2B5EF4-FFF2-40B4-BE49-F238E27FC236}">
                    <a16:creationId xmlns:a16="http://schemas.microsoft.com/office/drawing/2014/main" id="{85BEBC99-C89B-46B0-8C53-2945EF301384}"/>
                  </a:ext>
                </a:extLst>
              </p:cNvPr>
              <p:cNvCxnSpPr/>
              <p:nvPr/>
            </p:nvCxnSpPr>
            <p:spPr>
              <a:xfrm flipH="1">
                <a:off x="3200386"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93F1021-D7FD-4D1E-96C5-0326A8EBFB7C}"/>
                  </a:ext>
                </a:extLst>
              </p:cNvPr>
              <p:cNvCxnSpPr/>
              <p:nvPr/>
            </p:nvCxnSpPr>
            <p:spPr>
              <a:xfrm>
                <a:off x="3894226" y="3918278"/>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1FF3A24-E19E-44F9-ACBF-47C991411050}"/>
                  </a:ext>
                </a:extLst>
              </p:cNvPr>
              <p:cNvGrpSpPr/>
              <p:nvPr/>
            </p:nvGrpSpPr>
            <p:grpSpPr>
              <a:xfrm>
                <a:off x="2555126" y="2907627"/>
                <a:ext cx="1014275" cy="753124"/>
                <a:chOff x="305830" y="4333293"/>
                <a:chExt cx="1047676" cy="825314"/>
              </a:xfrm>
              <a:effectLst>
                <a:outerShdw blurRad="50800" dist="38100" dir="2700000" algn="tl" rotWithShape="0">
                  <a:prstClr val="black">
                    <a:alpha val="40000"/>
                  </a:prstClr>
                </a:outerShdw>
              </a:effectLst>
            </p:grpSpPr>
            <p:sp>
              <p:nvSpPr>
                <p:cNvPr id="58" name="Rectangle 4">
                  <a:extLst>
                    <a:ext uri="{FF2B5EF4-FFF2-40B4-BE49-F238E27FC236}">
                      <a16:creationId xmlns:a16="http://schemas.microsoft.com/office/drawing/2014/main" id="{C35D17A1-8C86-4219-B316-C19274858E5C}"/>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2</a:t>
                  </a:r>
                </a:p>
              </p:txBody>
            </p:sp>
            <p:pic>
              <p:nvPicPr>
                <p:cNvPr id="59" name="Picture 3" descr="C:\Documents and Settings\csve\Local Settings\Temporary Internet Files\Content.IE5\KPABW9QF\MC900250279[1].wmf">
                  <a:extLst>
                    <a:ext uri="{FF2B5EF4-FFF2-40B4-BE49-F238E27FC236}">
                      <a16:creationId xmlns:a16="http://schemas.microsoft.com/office/drawing/2014/main" id="{5675DF8D-AF1E-41BF-8E21-7C59ABA45863}"/>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grpSp>
            <p:nvGrpSpPr>
              <p:cNvPr id="55" name="Group 54">
                <a:extLst>
                  <a:ext uri="{FF2B5EF4-FFF2-40B4-BE49-F238E27FC236}">
                    <a16:creationId xmlns:a16="http://schemas.microsoft.com/office/drawing/2014/main" id="{8C790A62-67F8-453C-AFA6-13FB317AC070}"/>
                  </a:ext>
                </a:extLst>
              </p:cNvPr>
              <p:cNvGrpSpPr/>
              <p:nvPr/>
            </p:nvGrpSpPr>
            <p:grpSpPr>
              <a:xfrm>
                <a:off x="3958810" y="2939712"/>
                <a:ext cx="1014275" cy="753124"/>
                <a:chOff x="305830" y="4333293"/>
                <a:chExt cx="1047676" cy="825314"/>
              </a:xfrm>
              <a:effectLst>
                <a:outerShdw blurRad="50800" dist="38100" dir="2700000" algn="tl" rotWithShape="0">
                  <a:prstClr val="black">
                    <a:alpha val="40000"/>
                  </a:prstClr>
                </a:outerShdw>
              </a:effectLst>
            </p:grpSpPr>
            <p:sp>
              <p:nvSpPr>
                <p:cNvPr id="56" name="Rectangle 4">
                  <a:extLst>
                    <a:ext uri="{FF2B5EF4-FFF2-40B4-BE49-F238E27FC236}">
                      <a16:creationId xmlns:a16="http://schemas.microsoft.com/office/drawing/2014/main" id="{7A79927F-0F69-419C-B285-0A523833F9A1}"/>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N</a:t>
                  </a:r>
                </a:p>
              </p:txBody>
            </p:sp>
            <p:pic>
              <p:nvPicPr>
                <p:cNvPr id="57" name="Picture 3" descr="C:\Documents and Settings\csve\Local Settings\Temporary Internet Files\Content.IE5\KPABW9QF\MC900250279[1].wmf">
                  <a:extLst>
                    <a:ext uri="{FF2B5EF4-FFF2-40B4-BE49-F238E27FC236}">
                      <a16:creationId xmlns:a16="http://schemas.microsoft.com/office/drawing/2014/main" id="{B8A5D03A-1675-4E81-8C7D-9008415C3074}"/>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grpSp>
        <p:grpSp>
          <p:nvGrpSpPr>
            <p:cNvPr id="7" name="Group 6">
              <a:extLst>
                <a:ext uri="{FF2B5EF4-FFF2-40B4-BE49-F238E27FC236}">
                  <a16:creationId xmlns:a16="http://schemas.microsoft.com/office/drawing/2014/main" id="{3A349AB9-83BD-4AA7-BC83-D23F47E073FD}"/>
                </a:ext>
              </a:extLst>
            </p:cNvPr>
            <p:cNvGrpSpPr/>
            <p:nvPr/>
          </p:nvGrpSpPr>
          <p:grpSpPr>
            <a:xfrm>
              <a:off x="4499812" y="2093934"/>
              <a:ext cx="4335480" cy="2698639"/>
              <a:chOff x="4499812" y="2093934"/>
              <a:chExt cx="4335480" cy="2698639"/>
            </a:xfrm>
          </p:grpSpPr>
          <p:grpSp>
            <p:nvGrpSpPr>
              <p:cNvPr id="8" name="Group 7">
                <a:extLst>
                  <a:ext uri="{FF2B5EF4-FFF2-40B4-BE49-F238E27FC236}">
                    <a16:creationId xmlns:a16="http://schemas.microsoft.com/office/drawing/2014/main" id="{4A9DE60B-7C82-444C-B85F-EF1B2DEBA736}"/>
                  </a:ext>
                </a:extLst>
              </p:cNvPr>
              <p:cNvGrpSpPr/>
              <p:nvPr/>
            </p:nvGrpSpPr>
            <p:grpSpPr>
              <a:xfrm>
                <a:off x="4499812" y="2755236"/>
                <a:ext cx="1191128" cy="2033337"/>
                <a:chOff x="1387672" y="2795344"/>
                <a:chExt cx="1191128" cy="2033337"/>
              </a:xfrm>
            </p:grpSpPr>
            <p:sp>
              <p:nvSpPr>
                <p:cNvPr id="34" name="Rounded Rectangle 50">
                  <a:extLst>
                    <a:ext uri="{FF2B5EF4-FFF2-40B4-BE49-F238E27FC236}">
                      <a16:creationId xmlns:a16="http://schemas.microsoft.com/office/drawing/2014/main" id="{F24D54F3-465D-4B75-8BFB-90687923B724}"/>
                    </a:ext>
                  </a:extLst>
                </p:cNvPr>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35" name="Group 34">
                  <a:extLst>
                    <a:ext uri="{FF2B5EF4-FFF2-40B4-BE49-F238E27FC236}">
                      <a16:creationId xmlns:a16="http://schemas.microsoft.com/office/drawing/2014/main" id="{FB857F97-5015-49AB-8F74-69E0EB8F2A82}"/>
                    </a:ext>
                  </a:extLst>
                </p:cNvPr>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41" name="Rectangle 4">
                    <a:extLst>
                      <a:ext uri="{FF2B5EF4-FFF2-40B4-BE49-F238E27FC236}">
                        <a16:creationId xmlns:a16="http://schemas.microsoft.com/office/drawing/2014/main" id="{4BD8E021-7AE8-4100-BB28-515C595D0EBD}"/>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1</a:t>
                    </a:r>
                  </a:p>
                </p:txBody>
              </p:sp>
              <p:pic>
                <p:nvPicPr>
                  <p:cNvPr id="42" name="Picture 3" descr="C:\Documents and Settings\csve\Local Settings\Temporary Internet Files\Content.IE5\KPABW9QF\MC900250279[1].wmf">
                    <a:extLst>
                      <a:ext uri="{FF2B5EF4-FFF2-40B4-BE49-F238E27FC236}">
                        <a16:creationId xmlns:a16="http://schemas.microsoft.com/office/drawing/2014/main" id="{5B0C1EFA-983A-4A96-A331-F85C8AF88620}"/>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sp>
              <p:nvSpPr>
                <p:cNvPr id="36" name="Rounded Rectangle 53">
                  <a:extLst>
                    <a:ext uri="{FF2B5EF4-FFF2-40B4-BE49-F238E27FC236}">
                      <a16:creationId xmlns:a16="http://schemas.microsoft.com/office/drawing/2014/main" id="{2A8FC4E7-B54D-46A2-97E3-550B77A93B95}"/>
                    </a:ext>
                  </a:extLst>
                </p:cNvPr>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400" dirty="0">
                      <a:solidFill>
                        <a:srgbClr val="000000"/>
                      </a:solidFill>
                    </a:rPr>
                    <a:t>Local </a:t>
                  </a:r>
                </a:p>
                <a:p>
                  <a:pPr algn="r"/>
                  <a:r>
                    <a:rPr lang="en-US" sz="1400" dirty="0">
                      <a:solidFill>
                        <a:srgbClr val="000000"/>
                      </a:solidFill>
                    </a:rPr>
                    <a:t>Memory</a:t>
                  </a:r>
                </a:p>
              </p:txBody>
            </p:sp>
            <p:sp>
              <p:nvSpPr>
                <p:cNvPr id="37" name="Left-Right Arrow 54">
                  <a:extLst>
                    <a:ext uri="{FF2B5EF4-FFF2-40B4-BE49-F238E27FC236}">
                      <a16:creationId xmlns:a16="http://schemas.microsoft.com/office/drawing/2014/main" id="{1AF55245-3872-44E5-97D1-A0C78A4F8B2C}"/>
                    </a:ext>
                  </a:extLst>
                </p:cNvPr>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8" name="Rounded Rectangle 55">
                  <a:extLst>
                    <a:ext uri="{FF2B5EF4-FFF2-40B4-BE49-F238E27FC236}">
                      <a16:creationId xmlns:a16="http://schemas.microsoft.com/office/drawing/2014/main" id="{01092A25-E269-4121-B688-EAF2EA20FF4E}"/>
                    </a:ext>
                  </a:extLst>
                </p:cNvPr>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Memory Bus</a:t>
                  </a:r>
                </a:p>
              </p:txBody>
            </p:sp>
            <p:pic>
              <p:nvPicPr>
                <p:cNvPr id="39" name="Picture 5" descr="C:\Users\csve\AppData\Local\Microsoft\Windows\Temporary Internet Files\Content.IE5\E4TBOOOF\MC900433834[1].png">
                  <a:extLst>
                    <a:ext uri="{FF2B5EF4-FFF2-40B4-BE49-F238E27FC236}">
                      <a16:creationId xmlns:a16="http://schemas.microsoft.com/office/drawing/2014/main" id="{FA0EF979-8866-47C9-A1BB-878125F115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0" name="Straight Arrow Connector 39">
                  <a:extLst>
                    <a:ext uri="{FF2B5EF4-FFF2-40B4-BE49-F238E27FC236}">
                      <a16:creationId xmlns:a16="http://schemas.microsoft.com/office/drawing/2014/main" id="{AFFBEDD3-9E70-48E8-BE2A-8FDA0E55897E}"/>
                    </a:ext>
                  </a:extLst>
                </p:cNvPr>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0FC9DC0-D922-42B7-930E-44530DE3EFA2}"/>
                  </a:ext>
                </a:extLst>
              </p:cNvPr>
              <p:cNvGrpSpPr/>
              <p:nvPr/>
            </p:nvGrpSpPr>
            <p:grpSpPr>
              <a:xfrm>
                <a:off x="5831348" y="2751220"/>
                <a:ext cx="1191128" cy="2033337"/>
                <a:chOff x="1387672" y="2795344"/>
                <a:chExt cx="1191128" cy="2033337"/>
              </a:xfrm>
            </p:grpSpPr>
            <p:sp>
              <p:nvSpPr>
                <p:cNvPr id="25" name="Rounded Rectangle 71">
                  <a:extLst>
                    <a:ext uri="{FF2B5EF4-FFF2-40B4-BE49-F238E27FC236}">
                      <a16:creationId xmlns:a16="http://schemas.microsoft.com/office/drawing/2014/main" id="{4AD1C424-6D10-4BDB-858D-19B5B5671D01}"/>
                    </a:ext>
                  </a:extLst>
                </p:cNvPr>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26" name="Group 25">
                  <a:extLst>
                    <a:ext uri="{FF2B5EF4-FFF2-40B4-BE49-F238E27FC236}">
                      <a16:creationId xmlns:a16="http://schemas.microsoft.com/office/drawing/2014/main" id="{B954AD1D-7013-4B18-AF55-CD58EEC0A0A7}"/>
                    </a:ext>
                  </a:extLst>
                </p:cNvPr>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32" name="Rectangle 4">
                    <a:extLst>
                      <a:ext uri="{FF2B5EF4-FFF2-40B4-BE49-F238E27FC236}">
                        <a16:creationId xmlns:a16="http://schemas.microsoft.com/office/drawing/2014/main" id="{B89C8176-A3F9-49AC-9DD2-4051DFAD21C6}"/>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2</a:t>
                    </a:r>
                  </a:p>
                </p:txBody>
              </p:sp>
              <p:pic>
                <p:nvPicPr>
                  <p:cNvPr id="33" name="Picture 3" descr="C:\Documents and Settings\csve\Local Settings\Temporary Internet Files\Content.IE5\KPABW9QF\MC900250279[1].wmf">
                    <a:extLst>
                      <a:ext uri="{FF2B5EF4-FFF2-40B4-BE49-F238E27FC236}">
                        <a16:creationId xmlns:a16="http://schemas.microsoft.com/office/drawing/2014/main" id="{1CBFCE11-9A4F-4C65-A267-7768F42E1EFC}"/>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sp>
              <p:nvSpPr>
                <p:cNvPr id="27" name="Rounded Rectangle 73">
                  <a:extLst>
                    <a:ext uri="{FF2B5EF4-FFF2-40B4-BE49-F238E27FC236}">
                      <a16:creationId xmlns:a16="http://schemas.microsoft.com/office/drawing/2014/main" id="{F8167D57-BF6F-42E7-A449-1C7748C91049}"/>
                    </a:ext>
                  </a:extLst>
                </p:cNvPr>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400" dirty="0">
                      <a:solidFill>
                        <a:srgbClr val="000000"/>
                      </a:solidFill>
                    </a:rPr>
                    <a:t>Local </a:t>
                  </a:r>
                </a:p>
                <a:p>
                  <a:pPr algn="r"/>
                  <a:r>
                    <a:rPr lang="en-US" sz="1400" dirty="0">
                      <a:solidFill>
                        <a:srgbClr val="000000"/>
                      </a:solidFill>
                    </a:rPr>
                    <a:t>Memory</a:t>
                  </a:r>
                </a:p>
              </p:txBody>
            </p:sp>
            <p:sp>
              <p:nvSpPr>
                <p:cNvPr id="28" name="Left-Right Arrow 74">
                  <a:extLst>
                    <a:ext uri="{FF2B5EF4-FFF2-40B4-BE49-F238E27FC236}">
                      <a16:creationId xmlns:a16="http://schemas.microsoft.com/office/drawing/2014/main" id="{1DAEC005-5024-4929-A53B-8738C5A217DA}"/>
                    </a:ext>
                  </a:extLst>
                </p:cNvPr>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75">
                  <a:extLst>
                    <a:ext uri="{FF2B5EF4-FFF2-40B4-BE49-F238E27FC236}">
                      <a16:creationId xmlns:a16="http://schemas.microsoft.com/office/drawing/2014/main" id="{A562A25C-B855-4389-AB4A-94979B44D9ED}"/>
                    </a:ext>
                  </a:extLst>
                </p:cNvPr>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Memory Bus</a:t>
                  </a:r>
                </a:p>
              </p:txBody>
            </p:sp>
            <p:pic>
              <p:nvPicPr>
                <p:cNvPr id="30" name="Picture 5" descr="C:\Users\csve\AppData\Local\Microsoft\Windows\Temporary Internet Files\Content.IE5\E4TBOOOF\MC900433834[1].png">
                  <a:extLst>
                    <a:ext uri="{FF2B5EF4-FFF2-40B4-BE49-F238E27FC236}">
                      <a16:creationId xmlns:a16="http://schemas.microsoft.com/office/drawing/2014/main" id="{C2A30CF6-7F74-472C-BA38-70342616EDF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1" name="Straight Arrow Connector 30">
                  <a:extLst>
                    <a:ext uri="{FF2B5EF4-FFF2-40B4-BE49-F238E27FC236}">
                      <a16:creationId xmlns:a16="http://schemas.microsoft.com/office/drawing/2014/main" id="{F2348C44-262F-40A4-89DF-DD7D66E432CB}"/>
                    </a:ext>
                  </a:extLst>
                </p:cNvPr>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649D6683-B320-4C55-9B74-783F64DE8205}"/>
                  </a:ext>
                </a:extLst>
              </p:cNvPr>
              <p:cNvGrpSpPr/>
              <p:nvPr/>
            </p:nvGrpSpPr>
            <p:grpSpPr>
              <a:xfrm>
                <a:off x="7644164" y="2759236"/>
                <a:ext cx="1191128" cy="2033337"/>
                <a:chOff x="1387672" y="2795344"/>
                <a:chExt cx="1191128" cy="2033337"/>
              </a:xfrm>
            </p:grpSpPr>
            <p:sp>
              <p:nvSpPr>
                <p:cNvPr id="16" name="Rounded Rectangle 81">
                  <a:extLst>
                    <a:ext uri="{FF2B5EF4-FFF2-40B4-BE49-F238E27FC236}">
                      <a16:creationId xmlns:a16="http://schemas.microsoft.com/office/drawing/2014/main" id="{422AF3C7-4FE4-4B15-A731-7F43850655DB}"/>
                    </a:ext>
                  </a:extLst>
                </p:cNvPr>
                <p:cNvSpPr/>
                <p:nvPr/>
              </p:nvSpPr>
              <p:spPr>
                <a:xfrm>
                  <a:off x="1387672" y="2795344"/>
                  <a:ext cx="1191126" cy="2033337"/>
                </a:xfrm>
                <a:prstGeom prst="roundRect">
                  <a:avLst>
                    <a:gd name="adj" fmla="val 398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7" name="Group 16">
                  <a:extLst>
                    <a:ext uri="{FF2B5EF4-FFF2-40B4-BE49-F238E27FC236}">
                      <a16:creationId xmlns:a16="http://schemas.microsoft.com/office/drawing/2014/main" id="{123BFE2B-1246-4D9D-AAE8-8FB931D915FD}"/>
                    </a:ext>
                  </a:extLst>
                </p:cNvPr>
                <p:cNvGrpSpPr/>
                <p:nvPr/>
              </p:nvGrpSpPr>
              <p:grpSpPr>
                <a:xfrm>
                  <a:off x="1476262" y="2899611"/>
                  <a:ext cx="1014275" cy="753124"/>
                  <a:chOff x="305830" y="4333293"/>
                  <a:chExt cx="1047676" cy="825314"/>
                </a:xfrm>
                <a:effectLst>
                  <a:outerShdw blurRad="50800" dist="38100" dir="2700000" algn="tl" rotWithShape="0">
                    <a:prstClr val="black">
                      <a:alpha val="40000"/>
                    </a:prstClr>
                  </a:outerShdw>
                </a:effectLst>
              </p:grpSpPr>
              <p:sp>
                <p:nvSpPr>
                  <p:cNvPr id="23" name="Rectangle 4">
                    <a:extLst>
                      <a:ext uri="{FF2B5EF4-FFF2-40B4-BE49-F238E27FC236}">
                        <a16:creationId xmlns:a16="http://schemas.microsoft.com/office/drawing/2014/main" id="{1254E49B-E3AD-43C5-B4C0-95B367ABA7BF}"/>
                      </a:ext>
                    </a:extLst>
                  </p:cNvPr>
                  <p:cNvSpPr/>
                  <p:nvPr/>
                </p:nvSpPr>
                <p:spPr>
                  <a:xfrm>
                    <a:off x="305830" y="4333293"/>
                    <a:ext cx="1047676" cy="825314"/>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Processor 2</a:t>
                    </a:r>
                  </a:p>
                </p:txBody>
              </p:sp>
              <p:pic>
                <p:nvPicPr>
                  <p:cNvPr id="24" name="Picture 3" descr="C:\Documents and Settings\csve\Local Settings\Temporary Internet Files\Content.IE5\KPABW9QF\MC900250279[1].wmf">
                    <a:extLst>
                      <a:ext uri="{FF2B5EF4-FFF2-40B4-BE49-F238E27FC236}">
                        <a16:creationId xmlns:a16="http://schemas.microsoft.com/office/drawing/2014/main" id="{3089A000-98DC-4D30-9D04-41523C810C2F}"/>
                      </a:ext>
                    </a:extLst>
                  </p:cNvPr>
                  <p:cNvPicPr>
                    <a:picLocks noChangeAspect="1" noChangeArrowheads="1"/>
                  </p:cNvPicPr>
                  <p:nvPr/>
                </p:nvPicPr>
                <p:blipFill>
                  <a:blip r:embed="rId2" cstate="print"/>
                  <a:srcRect/>
                  <a:stretch>
                    <a:fillRect/>
                  </a:stretch>
                </p:blipFill>
                <p:spPr bwMode="auto">
                  <a:xfrm>
                    <a:off x="458004" y="4346478"/>
                    <a:ext cx="792108" cy="614369"/>
                  </a:xfrm>
                  <a:prstGeom prst="rect">
                    <a:avLst/>
                  </a:prstGeom>
                  <a:noFill/>
                </p:spPr>
              </p:pic>
            </p:grpSp>
            <p:sp>
              <p:nvSpPr>
                <p:cNvPr id="18" name="Rounded Rectangle 83">
                  <a:extLst>
                    <a:ext uri="{FF2B5EF4-FFF2-40B4-BE49-F238E27FC236}">
                      <a16:creationId xmlns:a16="http://schemas.microsoft.com/office/drawing/2014/main" id="{417B96BD-9DA0-44B1-933E-BD7BBB15BC4A}"/>
                    </a:ext>
                  </a:extLst>
                </p:cNvPr>
                <p:cNvSpPr/>
                <p:nvPr/>
              </p:nvSpPr>
              <p:spPr>
                <a:xfrm>
                  <a:off x="1461889" y="4187036"/>
                  <a:ext cx="996592" cy="509298"/>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Ins="91440" rtlCol="0" anchor="ctr"/>
                <a:lstStyle/>
                <a:p>
                  <a:pPr algn="r"/>
                  <a:r>
                    <a:rPr lang="en-US" sz="1400" dirty="0">
                      <a:solidFill>
                        <a:srgbClr val="000000"/>
                      </a:solidFill>
                    </a:rPr>
                    <a:t>Local </a:t>
                  </a:r>
                </a:p>
                <a:p>
                  <a:pPr algn="r"/>
                  <a:r>
                    <a:rPr lang="en-US" sz="1400" dirty="0">
                      <a:solidFill>
                        <a:srgbClr val="000000"/>
                      </a:solidFill>
                    </a:rPr>
                    <a:t>Memory</a:t>
                  </a:r>
                </a:p>
              </p:txBody>
            </p:sp>
            <p:sp>
              <p:nvSpPr>
                <p:cNvPr id="19" name="Left-Right Arrow 84">
                  <a:extLst>
                    <a:ext uri="{FF2B5EF4-FFF2-40B4-BE49-F238E27FC236}">
                      <a16:creationId xmlns:a16="http://schemas.microsoft.com/office/drawing/2014/main" id="{78EBA152-C0FD-467F-B3B8-927D9D07CA0D}"/>
                    </a:ext>
                  </a:extLst>
                </p:cNvPr>
                <p:cNvSpPr/>
                <p:nvPr/>
              </p:nvSpPr>
              <p:spPr>
                <a:xfrm rot="16200000">
                  <a:off x="1437694" y="3788846"/>
                  <a:ext cx="401441" cy="242508"/>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0" name="Rounded Rectangle 85">
                  <a:extLst>
                    <a:ext uri="{FF2B5EF4-FFF2-40B4-BE49-F238E27FC236}">
                      <a16:creationId xmlns:a16="http://schemas.microsoft.com/office/drawing/2014/main" id="{40ED8946-A7A1-480E-8AA4-8E4FDEAB9CC3}"/>
                    </a:ext>
                  </a:extLst>
                </p:cNvPr>
                <p:cNvSpPr/>
                <p:nvPr/>
              </p:nvSpPr>
              <p:spPr>
                <a:xfrm>
                  <a:off x="1732514" y="372221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Memory Bus</a:t>
                  </a:r>
                </a:p>
              </p:txBody>
            </p:sp>
            <p:pic>
              <p:nvPicPr>
                <p:cNvPr id="21" name="Picture 5" descr="C:\Users\csve\AppData\Local\Microsoft\Windows\Temporary Internet Files\Content.IE5\E4TBOOOF\MC900433834[1].png">
                  <a:extLst>
                    <a:ext uri="{FF2B5EF4-FFF2-40B4-BE49-F238E27FC236}">
                      <a16:creationId xmlns:a16="http://schemas.microsoft.com/office/drawing/2014/main" id="{0FAE0C7D-8196-4CA1-ACCA-33E95E6D12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6095" y="4175071"/>
                  <a:ext cx="388934" cy="38893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22" name="Straight Arrow Connector 21">
                  <a:extLst>
                    <a:ext uri="{FF2B5EF4-FFF2-40B4-BE49-F238E27FC236}">
                      <a16:creationId xmlns:a16="http://schemas.microsoft.com/office/drawing/2014/main" id="{3A28733A-C2EF-477E-B848-E42FBFE5542E}"/>
                    </a:ext>
                  </a:extLst>
                </p:cNvPr>
                <p:cNvCxnSpPr/>
                <p:nvPr/>
              </p:nvCxnSpPr>
              <p:spPr>
                <a:xfrm flipH="1">
                  <a:off x="1768578" y="3922294"/>
                  <a:ext cx="360947" cy="0"/>
                </a:xfrm>
                <a:prstGeom prst="straightConnector1">
                  <a:avLst/>
                </a:prstGeom>
                <a:ln>
                  <a:solidFill>
                    <a:srgbClr val="000000"/>
                  </a:solidFill>
                  <a:headEnd type="none"/>
                  <a:tailEnd type="stealth"/>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6D6B6C02-CE2C-4D97-8984-66A6DC294FE0}"/>
                  </a:ext>
                </a:extLst>
              </p:cNvPr>
              <p:cNvCxnSpPr/>
              <p:nvPr/>
            </p:nvCxnSpPr>
            <p:spPr>
              <a:xfrm>
                <a:off x="7136454" y="3676826"/>
                <a:ext cx="431410" cy="0"/>
              </a:xfrm>
              <a:prstGeom prst="line">
                <a:avLst/>
              </a:prstGeom>
              <a:ln>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2" name="Curved Down Arrow 2048">
                <a:extLst>
                  <a:ext uri="{FF2B5EF4-FFF2-40B4-BE49-F238E27FC236}">
                    <a16:creationId xmlns:a16="http://schemas.microsoft.com/office/drawing/2014/main" id="{1D16B8D1-2EBE-41A9-A5B0-7CB9561B4660}"/>
                  </a:ext>
                </a:extLst>
              </p:cNvPr>
              <p:cNvSpPr/>
              <p:nvPr/>
            </p:nvSpPr>
            <p:spPr>
              <a:xfrm>
                <a:off x="5474357" y="2454442"/>
                <a:ext cx="613610" cy="24063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ounded Rectangle 93">
                <a:extLst>
                  <a:ext uri="{FF2B5EF4-FFF2-40B4-BE49-F238E27FC236}">
                    <a16:creationId xmlns:a16="http://schemas.microsoft.com/office/drawing/2014/main" id="{4F7B7AB2-C37D-40A2-AD41-DEA200EB66DC}"/>
                  </a:ext>
                </a:extLst>
              </p:cNvPr>
              <p:cNvSpPr/>
              <p:nvPr/>
            </p:nvSpPr>
            <p:spPr>
              <a:xfrm>
                <a:off x="5233738" y="2097945"/>
                <a:ext cx="1106904"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IPC Channel</a:t>
                </a:r>
              </a:p>
            </p:txBody>
          </p:sp>
          <p:sp>
            <p:nvSpPr>
              <p:cNvPr id="14" name="Curved Down Arrow 94">
                <a:extLst>
                  <a:ext uri="{FF2B5EF4-FFF2-40B4-BE49-F238E27FC236}">
                    <a16:creationId xmlns:a16="http://schemas.microsoft.com/office/drawing/2014/main" id="{F6C51CDA-F49C-417C-A90B-AAF127231338}"/>
                  </a:ext>
                </a:extLst>
              </p:cNvPr>
              <p:cNvSpPr/>
              <p:nvPr/>
            </p:nvSpPr>
            <p:spPr>
              <a:xfrm>
                <a:off x="6745692" y="2426367"/>
                <a:ext cx="1219212" cy="26870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ounded Rectangle 95">
                <a:extLst>
                  <a:ext uri="{FF2B5EF4-FFF2-40B4-BE49-F238E27FC236}">
                    <a16:creationId xmlns:a16="http://schemas.microsoft.com/office/drawing/2014/main" id="{FA6C8824-D2D1-488A-9542-DF5A43B44133}"/>
                  </a:ext>
                </a:extLst>
              </p:cNvPr>
              <p:cNvSpPr/>
              <p:nvPr/>
            </p:nvSpPr>
            <p:spPr>
              <a:xfrm>
                <a:off x="6829937" y="2093934"/>
                <a:ext cx="1106904"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IPC Channel</a:t>
                </a:r>
              </a:p>
            </p:txBody>
          </p:sp>
        </p:grpSp>
      </p:grpSp>
      <p:sp>
        <p:nvSpPr>
          <p:cNvPr id="2" name="Rectangle 1">
            <a:extLst>
              <a:ext uri="{FF2B5EF4-FFF2-40B4-BE49-F238E27FC236}">
                <a16:creationId xmlns:a16="http://schemas.microsoft.com/office/drawing/2014/main" id="{7401469C-C19B-49A9-903A-6F9A8B152589}"/>
              </a:ext>
            </a:extLst>
          </p:cNvPr>
          <p:cNvSpPr/>
          <p:nvPr/>
        </p:nvSpPr>
        <p:spPr>
          <a:xfrm>
            <a:off x="352886" y="314851"/>
            <a:ext cx="11421715" cy="2631490"/>
          </a:xfrm>
          <a:prstGeom prst="rect">
            <a:avLst/>
          </a:prstGeom>
        </p:spPr>
        <p:txBody>
          <a:bodyPr wrap="square">
            <a:spAutoFit/>
          </a:bodyPr>
          <a:lstStyle/>
          <a:p>
            <a:r>
              <a:rPr lang="en-IN" sz="2600" b="1" dirty="0">
                <a:latin typeface="Times New Roman" panose="02020603050405020304" pitchFamily="18" charset="0"/>
                <a:cs typeface="Times New Roman" panose="02020603050405020304" pitchFamily="18" charset="0"/>
              </a:rPr>
              <a:t>Distributed Memory MIMD Machines:</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the distributed memory MIMD model, all PEs have a local memory. Systems based on this model are also called loosely coupled multiprocessor systems. </a:t>
            </a: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communication between PEs in this model takes place through the interconnection network.</a:t>
            </a:r>
          </a:p>
        </p:txBody>
      </p:sp>
    </p:spTree>
    <p:extLst>
      <p:ext uri="{BB962C8B-B14F-4D97-AF65-F5344CB8AC3E}">
        <p14:creationId xmlns:p14="http://schemas.microsoft.com/office/powerpoint/2010/main" val="42578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F861-F5F5-4428-8515-D83AE07836AB}"/>
              </a:ext>
            </a:extLst>
          </p:cNvPr>
          <p:cNvSpPr>
            <a:spLocks noGrp="1"/>
          </p:cNvSpPr>
          <p:nvPr>
            <p:ph type="title"/>
          </p:nvPr>
        </p:nvSpPr>
        <p:spPr>
          <a:xfrm>
            <a:off x="0" y="18255"/>
            <a:ext cx="10515600" cy="1325563"/>
          </a:xfrm>
        </p:spPr>
        <p:txBody>
          <a:bodyPr/>
          <a:lstStyle/>
          <a:p>
            <a:r>
              <a:rPr lang="en-IN" dirty="0"/>
              <a:t>Parallel Vs Distributed Computing</a:t>
            </a:r>
          </a:p>
        </p:txBody>
      </p:sp>
      <p:sp>
        <p:nvSpPr>
          <p:cNvPr id="3" name="Content Placeholder 2">
            <a:extLst>
              <a:ext uri="{FF2B5EF4-FFF2-40B4-BE49-F238E27FC236}">
                <a16:creationId xmlns:a16="http://schemas.microsoft.com/office/drawing/2014/main" id="{DC9DFEAB-8177-470F-AADC-2EE48894FDD7}"/>
              </a:ext>
            </a:extLst>
          </p:cNvPr>
          <p:cNvSpPr>
            <a:spLocks noGrp="1"/>
          </p:cNvSpPr>
          <p:nvPr>
            <p:ph idx="1"/>
          </p:nvPr>
        </p:nvSpPr>
        <p:spPr>
          <a:xfrm>
            <a:off x="1" y="1343818"/>
            <a:ext cx="12019722" cy="5308773"/>
          </a:xfrm>
        </p:spPr>
        <p:txBody>
          <a:bodyPr/>
          <a:lstStyle/>
          <a:p>
            <a:r>
              <a:rPr lang="en-IN" b="1" i="1" dirty="0">
                <a:latin typeface="Times New Roman" panose="02020603050405020304" pitchFamily="18" charset="0"/>
                <a:cs typeface="Times New Roman" panose="02020603050405020304" pitchFamily="18" charset="0"/>
              </a:rPr>
              <a:t>Parallel: </a:t>
            </a:r>
            <a:r>
              <a:rPr lang="en-IN" dirty="0">
                <a:latin typeface="Times New Roman" panose="02020603050405020304" pitchFamily="18" charset="0"/>
                <a:cs typeface="Times New Roman" panose="02020603050405020304" pitchFamily="18" charset="0"/>
              </a:rPr>
              <a:t>Parallel computing refers to a model where the computation is divided among several processors sharing the same memory.</a:t>
            </a:r>
          </a:p>
          <a:p>
            <a:r>
              <a:rPr lang="en-IN" b="1" dirty="0">
                <a:latin typeface="Times New Roman" panose="02020603050405020304" pitchFamily="18" charset="0"/>
                <a:cs typeface="Times New Roman" panose="02020603050405020304" pitchFamily="18" charset="0"/>
              </a:rPr>
              <a:t>Homogeneity of components.</a:t>
            </a:r>
          </a:p>
          <a:p>
            <a:r>
              <a:rPr lang="en-IN" dirty="0">
                <a:latin typeface="Times New Roman" panose="02020603050405020304" pitchFamily="18" charset="0"/>
                <a:cs typeface="Times New Roman" panose="02020603050405020304" pitchFamily="18" charset="0"/>
              </a:rPr>
              <a:t>Parallel programs are then broken down into several units of execution that can be allocated to different processors and can communicate with each other but means of the shared memory.</a:t>
            </a:r>
          </a:p>
          <a:p>
            <a:r>
              <a:rPr lang="en-IN" b="1" i="1" dirty="0">
                <a:latin typeface="Times New Roman" panose="02020603050405020304" pitchFamily="18" charset="0"/>
                <a:cs typeface="Times New Roman" panose="02020603050405020304" pitchFamily="18" charset="0"/>
              </a:rPr>
              <a:t>Distributed Computing </a:t>
            </a:r>
            <a:r>
              <a:rPr lang="en-IN" dirty="0">
                <a:latin typeface="Times New Roman" panose="02020603050405020304" pitchFamily="18" charset="0"/>
                <a:cs typeface="Times New Roman" panose="02020603050405020304" pitchFamily="18" charset="0"/>
              </a:rPr>
              <a:t>encompasses any architecture or system that allows the computation to be broken down into units and executed on different computing elements, whether these are processors on different nodes, processors on the same computer or cores within the same processor.</a:t>
            </a:r>
          </a:p>
          <a:p>
            <a:r>
              <a:rPr lang="en-IN" b="1" dirty="0">
                <a:latin typeface="Times New Roman" panose="02020603050405020304" pitchFamily="18" charset="0"/>
                <a:cs typeface="Times New Roman" panose="02020603050405020304" pitchFamily="18" charset="0"/>
              </a:rPr>
              <a:t>Heterogeneity of components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465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8017-96ED-47A5-A5F7-0EC138EDC23B}"/>
              </a:ext>
            </a:extLst>
          </p:cNvPr>
          <p:cNvSpPr>
            <a:spLocks noGrp="1"/>
          </p:cNvSpPr>
          <p:nvPr>
            <p:ph type="title"/>
          </p:nvPr>
        </p:nvSpPr>
        <p:spPr>
          <a:xfrm>
            <a:off x="0" y="1"/>
            <a:ext cx="11353800" cy="1690688"/>
          </a:xfrm>
        </p:spPr>
        <p:txBody>
          <a:bodyPr/>
          <a:lstStyle/>
          <a:p>
            <a:r>
              <a:rPr lang="en-IN" dirty="0">
                <a:latin typeface="Times New Roman" panose="02020603050405020304" pitchFamily="18" charset="0"/>
                <a:cs typeface="Times New Roman" panose="02020603050405020304" pitchFamily="18" charset="0"/>
              </a:rPr>
              <a:t>Approaches to Parallel Programming</a:t>
            </a:r>
          </a:p>
        </p:txBody>
      </p:sp>
      <p:sp>
        <p:nvSpPr>
          <p:cNvPr id="3" name="Content Placeholder 2">
            <a:extLst>
              <a:ext uri="{FF2B5EF4-FFF2-40B4-BE49-F238E27FC236}">
                <a16:creationId xmlns:a16="http://schemas.microsoft.com/office/drawing/2014/main" id="{11C37C28-4586-435D-A257-4C57C57BA647}"/>
              </a:ext>
            </a:extLst>
          </p:cNvPr>
          <p:cNvSpPr>
            <a:spLocks noGrp="1"/>
          </p:cNvSpPr>
          <p:nvPr>
            <p:ph idx="1"/>
          </p:nvPr>
        </p:nvSpPr>
        <p:spPr>
          <a:xfrm>
            <a:off x="0" y="1364974"/>
            <a:ext cx="12072730" cy="5493025"/>
          </a:xfrm>
        </p:spPr>
        <p:txBody>
          <a:bodyPr>
            <a:noAutofit/>
          </a:bodyPr>
          <a:lstStyle/>
          <a:p>
            <a:pPr algn="just"/>
            <a:r>
              <a:rPr lang="en-IN" sz="3000" dirty="0">
                <a:latin typeface="Times New Roman" panose="02020603050405020304" pitchFamily="18" charset="0"/>
                <a:cs typeface="Times New Roman" panose="02020603050405020304" pitchFamily="18" charset="0"/>
              </a:rPr>
              <a:t>The most prominent variety of parallel programming approaches are:</a:t>
            </a:r>
          </a:p>
          <a:p>
            <a:pPr lvl="1" algn="just"/>
            <a:r>
              <a:rPr lang="en-IN" sz="3000" b="1" dirty="0">
                <a:latin typeface="Times New Roman" panose="02020603050405020304" pitchFamily="18" charset="0"/>
                <a:cs typeface="Times New Roman" panose="02020603050405020304" pitchFamily="18" charset="0"/>
              </a:rPr>
              <a:t>Data parallelism: </a:t>
            </a:r>
            <a:r>
              <a:rPr lang="en-IN" sz="3000" i="1" dirty="0">
                <a:latin typeface="Times New Roman" panose="02020603050405020304" pitchFamily="18" charset="0"/>
                <a:cs typeface="Times New Roman" panose="02020603050405020304" pitchFamily="18" charset="0"/>
              </a:rPr>
              <a:t>Divide-and-conquer technique</a:t>
            </a:r>
            <a:r>
              <a:rPr lang="en-IN" sz="3000" dirty="0">
                <a:latin typeface="Times New Roman" panose="02020603050405020304" pitchFamily="18" charset="0"/>
                <a:cs typeface="Times New Roman" panose="02020603050405020304" pitchFamily="18" charset="0"/>
              </a:rPr>
              <a:t>; split data into multiple sets, and each data set is processed on different PEs using the same instruction; SIMD model.</a:t>
            </a:r>
          </a:p>
          <a:p>
            <a:pPr lvl="1" algn="just"/>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Process parallelism</a:t>
            </a:r>
            <a:r>
              <a:rPr lang="en-IN" sz="3000" dirty="0">
                <a:latin typeface="Times New Roman" panose="02020603050405020304" pitchFamily="18" charset="0"/>
                <a:cs typeface="Times New Roman" panose="02020603050405020304" pitchFamily="18" charset="0"/>
              </a:rPr>
              <a:t>: Given operation has </a:t>
            </a:r>
            <a:r>
              <a:rPr lang="en-IN" sz="3000" i="1" dirty="0">
                <a:latin typeface="Times New Roman" panose="02020603050405020304" pitchFamily="18" charset="0"/>
                <a:cs typeface="Times New Roman" panose="02020603050405020304" pitchFamily="18" charset="0"/>
              </a:rPr>
              <a:t>multiple</a:t>
            </a:r>
            <a:r>
              <a:rPr lang="en-IN" sz="3000" dirty="0">
                <a:latin typeface="Times New Roman" panose="02020603050405020304" pitchFamily="18" charset="0"/>
                <a:cs typeface="Times New Roman" panose="02020603050405020304" pitchFamily="18" charset="0"/>
              </a:rPr>
              <a:t> (but distinct) </a:t>
            </a:r>
            <a:r>
              <a:rPr lang="en-IN" sz="3000" i="1" dirty="0">
                <a:latin typeface="Times New Roman" panose="02020603050405020304" pitchFamily="18" charset="0"/>
                <a:cs typeface="Times New Roman" panose="02020603050405020304" pitchFamily="18" charset="0"/>
              </a:rPr>
              <a:t>activities </a:t>
            </a:r>
            <a:r>
              <a:rPr lang="en-IN" sz="3000" dirty="0">
                <a:latin typeface="Times New Roman" panose="02020603050405020304" pitchFamily="18" charset="0"/>
                <a:cs typeface="Times New Roman" panose="02020603050405020304" pitchFamily="18" charset="0"/>
              </a:rPr>
              <a:t>that can be processed on </a:t>
            </a:r>
            <a:r>
              <a:rPr lang="en-IN" sz="3000" i="1" dirty="0">
                <a:latin typeface="Times New Roman" panose="02020603050405020304" pitchFamily="18" charset="0"/>
                <a:cs typeface="Times New Roman" panose="02020603050405020304" pitchFamily="18" charset="0"/>
              </a:rPr>
              <a:t>multiple processors</a:t>
            </a:r>
            <a:r>
              <a:rPr lang="en-IN" sz="3000" dirty="0">
                <a:latin typeface="Times New Roman" panose="02020603050405020304" pitchFamily="18" charset="0"/>
                <a:cs typeface="Times New Roman" panose="02020603050405020304" pitchFamily="18" charset="0"/>
              </a:rPr>
              <a:t>.</a:t>
            </a:r>
          </a:p>
          <a:p>
            <a:pPr lvl="1" algn="just"/>
            <a:r>
              <a:rPr lang="en-IN" sz="3000" b="1" dirty="0">
                <a:latin typeface="Times New Roman" panose="02020603050405020304" pitchFamily="18" charset="0"/>
                <a:cs typeface="Times New Roman" panose="02020603050405020304" pitchFamily="18" charset="0"/>
              </a:rPr>
              <a:t>Farmer-and-worker model </a:t>
            </a:r>
            <a:r>
              <a:rPr lang="en-IN" sz="3000" dirty="0">
                <a:latin typeface="Times New Roman" panose="02020603050405020304" pitchFamily="18" charset="0"/>
                <a:cs typeface="Times New Roman" panose="02020603050405020304" pitchFamily="18" charset="0"/>
              </a:rPr>
              <a:t>:One processor is configured as </a:t>
            </a:r>
            <a:r>
              <a:rPr lang="en-IN" sz="3000" i="1" dirty="0">
                <a:latin typeface="Times New Roman" panose="02020603050405020304" pitchFamily="18" charset="0"/>
                <a:cs typeface="Times New Roman" panose="02020603050405020304" pitchFamily="18" charset="0"/>
              </a:rPr>
              <a:t>master</a:t>
            </a:r>
            <a:r>
              <a:rPr lang="en-IN" sz="3000" dirty="0">
                <a:latin typeface="Times New Roman" panose="02020603050405020304" pitchFamily="18" charset="0"/>
                <a:cs typeface="Times New Roman" panose="02020603050405020304" pitchFamily="18" charset="0"/>
              </a:rPr>
              <a:t> and all other remaining PEs are designated as </a:t>
            </a:r>
            <a:r>
              <a:rPr lang="en-IN" sz="3000" i="1" dirty="0">
                <a:latin typeface="Times New Roman" panose="02020603050405020304" pitchFamily="18" charset="0"/>
                <a:cs typeface="Times New Roman" panose="02020603050405020304" pitchFamily="18" charset="0"/>
              </a:rPr>
              <a:t>slaves</a:t>
            </a:r>
            <a:r>
              <a:rPr lang="en-IN" sz="3000" dirty="0">
                <a:latin typeface="Times New Roman" panose="02020603050405020304" pitchFamily="18" charset="0"/>
                <a:cs typeface="Times New Roman" panose="02020603050405020304" pitchFamily="18" charset="0"/>
              </a:rPr>
              <a:t>; the master assigns jobs to slave PEs and, on completion, they inform the master, which in turn collects results.</a:t>
            </a:r>
          </a:p>
          <a:p>
            <a:pPr lvl="1" algn="just"/>
            <a:r>
              <a:rPr lang="en-IN" sz="3000" dirty="0">
                <a:latin typeface="Times New Roman" panose="02020603050405020304" pitchFamily="18" charset="0"/>
                <a:cs typeface="Times New Roman" panose="02020603050405020304" pitchFamily="18" charset="0"/>
              </a:rPr>
              <a:t>These approaches can be utilized in different levels of parallelism</a:t>
            </a:r>
          </a:p>
        </p:txBody>
      </p:sp>
    </p:spTree>
    <p:extLst>
      <p:ext uri="{BB962C8B-B14F-4D97-AF65-F5344CB8AC3E}">
        <p14:creationId xmlns:p14="http://schemas.microsoft.com/office/powerpoint/2010/main" val="2213181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6ED35-54E3-4686-AEC7-F6771B8A7B66}"/>
              </a:ext>
            </a:extLst>
          </p:cNvPr>
          <p:cNvSpPr>
            <a:spLocks noGrp="1"/>
          </p:cNvSpPr>
          <p:nvPr>
            <p:ph type="title"/>
          </p:nvPr>
        </p:nvSpPr>
        <p:spPr>
          <a:xfrm>
            <a:off x="0" y="1"/>
            <a:ext cx="11353800" cy="1690688"/>
          </a:xfrm>
        </p:spPr>
        <p:txBody>
          <a:bodyPr/>
          <a:lstStyle/>
          <a:p>
            <a:r>
              <a:rPr lang="en-IN" dirty="0">
                <a:latin typeface="Times New Roman" panose="02020603050405020304" pitchFamily="18" charset="0"/>
                <a:cs typeface="Times New Roman" panose="02020603050405020304" pitchFamily="18" charset="0"/>
              </a:rPr>
              <a:t>Levels of parallelism</a:t>
            </a:r>
          </a:p>
        </p:txBody>
      </p:sp>
      <p:sp>
        <p:nvSpPr>
          <p:cNvPr id="3" name="Content Placeholder 2">
            <a:extLst>
              <a:ext uri="{FF2B5EF4-FFF2-40B4-BE49-F238E27FC236}">
                <a16:creationId xmlns:a16="http://schemas.microsoft.com/office/drawing/2014/main" id="{47632CA2-B4E3-418E-AC21-8C594E5295C1}"/>
              </a:ext>
            </a:extLst>
          </p:cNvPr>
          <p:cNvSpPr>
            <a:spLocks noGrp="1"/>
          </p:cNvSpPr>
          <p:nvPr>
            <p:ph idx="1"/>
          </p:nvPr>
        </p:nvSpPr>
        <p:spPr>
          <a:xfrm>
            <a:off x="0" y="1404730"/>
            <a:ext cx="12192000" cy="5453270"/>
          </a:xfrm>
        </p:spPr>
        <p:txBody>
          <a:bodyPr>
            <a:normAutofit/>
          </a:bodyPr>
          <a:lstStyle/>
          <a:p>
            <a:r>
              <a:rPr lang="en-IN" sz="3000" dirty="0">
                <a:latin typeface="Times New Roman" panose="02020603050405020304" pitchFamily="18" charset="0"/>
                <a:cs typeface="Times New Roman" panose="02020603050405020304" pitchFamily="18" charset="0"/>
              </a:rPr>
              <a:t>Levels of parallelism are </a:t>
            </a:r>
            <a:r>
              <a:rPr lang="en-IN" sz="3000" b="1" i="1" dirty="0">
                <a:latin typeface="Times New Roman" panose="02020603050405020304" pitchFamily="18" charset="0"/>
                <a:cs typeface="Times New Roman" panose="02020603050405020304" pitchFamily="18" charset="0"/>
              </a:rPr>
              <a:t>decided based on the lumps of code </a:t>
            </a:r>
            <a:r>
              <a:rPr lang="en-IN" sz="3000" dirty="0">
                <a:latin typeface="Times New Roman" panose="02020603050405020304" pitchFamily="18" charset="0"/>
                <a:cs typeface="Times New Roman" panose="02020603050405020304" pitchFamily="18" charset="0"/>
              </a:rPr>
              <a:t>(</a:t>
            </a:r>
            <a:r>
              <a:rPr lang="en-IN" sz="3000" b="1" i="1" dirty="0">
                <a:latin typeface="Times New Roman" panose="02020603050405020304" pitchFamily="18" charset="0"/>
                <a:cs typeface="Times New Roman" panose="02020603050405020304" pitchFamily="18" charset="0"/>
              </a:rPr>
              <a:t>grain size) </a:t>
            </a:r>
            <a:r>
              <a:rPr lang="en-IN" sz="3000" dirty="0">
                <a:latin typeface="Times New Roman" panose="02020603050405020304" pitchFamily="18" charset="0"/>
                <a:cs typeface="Times New Roman" panose="02020603050405020304" pitchFamily="18" charset="0"/>
              </a:rPr>
              <a:t>that can be a potential candidate for parallelism.</a:t>
            </a:r>
          </a:p>
          <a:p>
            <a:r>
              <a:rPr lang="en-IN" sz="3000" dirty="0">
                <a:latin typeface="Times New Roman" panose="02020603050405020304" pitchFamily="18" charset="0"/>
                <a:cs typeface="Times New Roman" panose="02020603050405020304" pitchFamily="18" charset="0"/>
              </a:rPr>
              <a:t>The idea is to execute </a:t>
            </a:r>
            <a:r>
              <a:rPr lang="en-IN" sz="3000" b="1" dirty="0">
                <a:latin typeface="Times New Roman" panose="02020603050405020304" pitchFamily="18" charset="0"/>
                <a:cs typeface="Times New Roman" panose="02020603050405020304" pitchFamily="18" charset="0"/>
              </a:rPr>
              <a:t>concurrently two or more single-threaded </a:t>
            </a:r>
            <a:r>
              <a:rPr lang="en-IN" sz="3000" dirty="0">
                <a:latin typeface="Times New Roman" panose="02020603050405020304" pitchFamily="18" charset="0"/>
                <a:cs typeface="Times New Roman" panose="02020603050405020304" pitchFamily="18" charset="0"/>
              </a:rPr>
              <a:t>applications, such as compiling, text formatting, database searching, and device simulation.</a:t>
            </a:r>
          </a:p>
          <a:p>
            <a:endParaRPr lang="en-IN" sz="3000" dirty="0">
              <a:latin typeface="Times New Roman" panose="02020603050405020304" pitchFamily="18" charset="0"/>
              <a:cs typeface="Times New Roman" panose="02020603050405020304" pitchFamily="18" charset="0"/>
            </a:endParaRPr>
          </a:p>
        </p:txBody>
      </p:sp>
      <p:pic>
        <p:nvPicPr>
          <p:cNvPr id="5" name="Picture 4" descr="A screenshot of a cell phone&#10;&#10;Description automatically generated">
            <a:extLst>
              <a:ext uri="{FF2B5EF4-FFF2-40B4-BE49-F238E27FC236}">
                <a16:creationId xmlns:a16="http://schemas.microsoft.com/office/drawing/2014/main" id="{38F2FB68-051E-476C-AC33-499BA3550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54" y="3669023"/>
            <a:ext cx="11733291" cy="3023325"/>
          </a:xfrm>
          <a:prstGeom prst="rect">
            <a:avLst/>
          </a:prstGeom>
        </p:spPr>
      </p:pic>
    </p:spTree>
    <p:extLst>
      <p:ext uri="{BB962C8B-B14F-4D97-AF65-F5344CB8AC3E}">
        <p14:creationId xmlns:p14="http://schemas.microsoft.com/office/powerpoint/2010/main" val="2517722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82AE8-A608-49F4-9C6B-B3DE3093C728}"/>
              </a:ext>
            </a:extLst>
          </p:cNvPr>
          <p:cNvSpPr>
            <a:spLocks noGrp="1"/>
          </p:cNvSpPr>
          <p:nvPr>
            <p:ph idx="1"/>
          </p:nvPr>
        </p:nvSpPr>
        <p:spPr>
          <a:xfrm>
            <a:off x="0" y="0"/>
            <a:ext cx="12001500" cy="6652260"/>
          </a:xfrm>
        </p:spPr>
        <p:txBody>
          <a:bodyPr/>
          <a:lstStyle/>
          <a:p>
            <a:r>
              <a:rPr lang="en-IN" sz="3000" dirty="0">
                <a:latin typeface="Times New Roman" panose="02020603050405020304" pitchFamily="18" charset="0"/>
                <a:cs typeface="Times New Roman" panose="02020603050405020304" pitchFamily="18" charset="0"/>
              </a:rPr>
              <a:t>Large grain (or task level) </a:t>
            </a:r>
          </a:p>
          <a:p>
            <a:r>
              <a:rPr lang="en-IN" sz="3000" dirty="0">
                <a:latin typeface="Times New Roman" panose="02020603050405020304" pitchFamily="18" charset="0"/>
                <a:cs typeface="Times New Roman" panose="02020603050405020304" pitchFamily="18" charset="0"/>
              </a:rPr>
              <a:t>Medium grain (or control level)</a:t>
            </a:r>
          </a:p>
          <a:p>
            <a:r>
              <a:rPr lang="en-IN" sz="3000" dirty="0">
                <a:latin typeface="Times New Roman" panose="02020603050405020304" pitchFamily="18" charset="0"/>
                <a:cs typeface="Times New Roman" panose="02020603050405020304" pitchFamily="18" charset="0"/>
              </a:rPr>
              <a:t> Fine grain (data level) </a:t>
            </a:r>
          </a:p>
          <a:p>
            <a:r>
              <a:rPr lang="en-IN" sz="3000" dirty="0">
                <a:latin typeface="Times New Roman" panose="02020603050405020304" pitchFamily="18" charset="0"/>
                <a:cs typeface="Times New Roman" panose="02020603050405020304" pitchFamily="18" charset="0"/>
              </a:rPr>
              <a:t>Very fine grain </a:t>
            </a:r>
          </a:p>
          <a:p>
            <a:pPr marL="0" indent="0">
              <a:buNone/>
            </a:pPr>
            <a:r>
              <a:rPr lang="en-IN" sz="3000" dirty="0">
                <a:latin typeface="Times New Roman" panose="02020603050405020304" pitchFamily="18" charset="0"/>
                <a:cs typeface="Times New Roman" panose="02020603050405020304" pitchFamily="18" charset="0"/>
              </a:rPr>
              <a:t>(multiple-instruction issue)</a:t>
            </a:r>
          </a:p>
          <a:p>
            <a:endParaRPr lang="en-IN" dirty="0"/>
          </a:p>
        </p:txBody>
      </p:sp>
      <p:grpSp>
        <p:nvGrpSpPr>
          <p:cNvPr id="4" name="Group 3">
            <a:extLst>
              <a:ext uri="{FF2B5EF4-FFF2-40B4-BE49-F238E27FC236}">
                <a16:creationId xmlns:a16="http://schemas.microsoft.com/office/drawing/2014/main" id="{F50682B3-B8C8-4922-B6DE-333445DA9032}"/>
              </a:ext>
            </a:extLst>
          </p:cNvPr>
          <p:cNvGrpSpPr/>
          <p:nvPr/>
        </p:nvGrpSpPr>
        <p:grpSpPr>
          <a:xfrm>
            <a:off x="4492486" y="1046922"/>
            <a:ext cx="7699514" cy="5605338"/>
            <a:chOff x="2298031" y="986588"/>
            <a:chExt cx="6593305" cy="4848727"/>
          </a:xfrm>
        </p:grpSpPr>
        <p:sp>
          <p:nvSpPr>
            <p:cNvPr id="5" name="Rectangle 4">
              <a:extLst>
                <a:ext uri="{FF2B5EF4-FFF2-40B4-BE49-F238E27FC236}">
                  <a16:creationId xmlns:a16="http://schemas.microsoft.com/office/drawing/2014/main" id="{5200C207-906E-4503-AC4B-F89015AE97FA}"/>
                </a:ext>
              </a:extLst>
            </p:cNvPr>
            <p:cNvSpPr/>
            <p:nvPr/>
          </p:nvSpPr>
          <p:spPr>
            <a:xfrm>
              <a:off x="2298031" y="986588"/>
              <a:ext cx="6593305" cy="4848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 name="Rectangle 4">
              <a:extLst>
                <a:ext uri="{FF2B5EF4-FFF2-40B4-BE49-F238E27FC236}">
                  <a16:creationId xmlns:a16="http://schemas.microsoft.com/office/drawing/2014/main" id="{4B2C07E3-ACA2-41B0-A3B9-2AB60E8CF87E}"/>
                </a:ext>
              </a:extLst>
            </p:cNvPr>
            <p:cNvSpPr/>
            <p:nvPr/>
          </p:nvSpPr>
          <p:spPr>
            <a:xfrm>
              <a:off x="2622834" y="5077376"/>
              <a:ext cx="601579" cy="574681"/>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0000"/>
                  </a:solidFill>
                </a:rPr>
                <a:t>+</a:t>
              </a:r>
            </a:p>
          </p:txBody>
        </p:sp>
        <p:sp>
          <p:nvSpPr>
            <p:cNvPr id="7" name="Rounded Rectangle 5">
              <a:extLst>
                <a:ext uri="{FF2B5EF4-FFF2-40B4-BE49-F238E27FC236}">
                  <a16:creationId xmlns:a16="http://schemas.microsoft.com/office/drawing/2014/main" id="{424255A5-DDD7-4407-8215-53B14A4B14EE}"/>
                </a:ext>
              </a:extLst>
            </p:cNvPr>
            <p:cNvSpPr/>
            <p:nvPr/>
          </p:nvSpPr>
          <p:spPr>
            <a:xfrm>
              <a:off x="7148786" y="1175127"/>
              <a:ext cx="1586139" cy="55742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000000"/>
                  </a:solidFill>
                </a:rPr>
                <a:t>Large Level</a:t>
              </a:r>
            </a:p>
            <a:p>
              <a:pPr algn="ctr"/>
              <a:r>
                <a:rPr lang="en-US" sz="1400" dirty="0">
                  <a:solidFill>
                    <a:srgbClr val="000000"/>
                  </a:solidFill>
                </a:rPr>
                <a:t>(Processes, Tasks)</a:t>
              </a:r>
            </a:p>
          </p:txBody>
        </p:sp>
        <p:sp>
          <p:nvSpPr>
            <p:cNvPr id="8" name="Rectangle 4">
              <a:extLst>
                <a:ext uri="{FF2B5EF4-FFF2-40B4-BE49-F238E27FC236}">
                  <a16:creationId xmlns:a16="http://schemas.microsoft.com/office/drawing/2014/main" id="{288DE741-09A2-49AD-97E5-7103DF48A4EE}"/>
                </a:ext>
              </a:extLst>
            </p:cNvPr>
            <p:cNvSpPr/>
            <p:nvPr/>
          </p:nvSpPr>
          <p:spPr>
            <a:xfrm>
              <a:off x="2450730" y="1118906"/>
              <a:ext cx="1014275" cy="75312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Task 1</a:t>
              </a:r>
            </a:p>
          </p:txBody>
        </p:sp>
        <p:sp>
          <p:nvSpPr>
            <p:cNvPr id="9" name="Rectangle 4">
              <a:extLst>
                <a:ext uri="{FF2B5EF4-FFF2-40B4-BE49-F238E27FC236}">
                  <a16:creationId xmlns:a16="http://schemas.microsoft.com/office/drawing/2014/main" id="{A6E920AA-7C6E-4872-8802-0FEED41BCE5E}"/>
                </a:ext>
              </a:extLst>
            </p:cNvPr>
            <p:cNvSpPr/>
            <p:nvPr/>
          </p:nvSpPr>
          <p:spPr>
            <a:xfrm>
              <a:off x="4155249" y="1114894"/>
              <a:ext cx="1014275" cy="76200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Task 2</a:t>
              </a:r>
            </a:p>
          </p:txBody>
        </p:sp>
        <p:sp>
          <p:nvSpPr>
            <p:cNvPr id="10" name="Rectangle 4">
              <a:extLst>
                <a:ext uri="{FF2B5EF4-FFF2-40B4-BE49-F238E27FC236}">
                  <a16:creationId xmlns:a16="http://schemas.microsoft.com/office/drawing/2014/main" id="{BA0C1C9B-8731-407A-8114-D8DA9CFDE1BB}"/>
                </a:ext>
              </a:extLst>
            </p:cNvPr>
            <p:cNvSpPr/>
            <p:nvPr/>
          </p:nvSpPr>
          <p:spPr>
            <a:xfrm>
              <a:off x="5883841" y="1122911"/>
              <a:ext cx="1014275" cy="753986"/>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0" rtlCol="0" anchor="b"/>
            <a:lstStyle/>
            <a:p>
              <a:pPr algn="ctr"/>
              <a:r>
                <a:rPr lang="en-US" sz="1400" dirty="0">
                  <a:solidFill>
                    <a:srgbClr val="000000"/>
                  </a:solidFill>
                </a:rPr>
                <a:t>Task N</a:t>
              </a:r>
            </a:p>
          </p:txBody>
        </p:sp>
        <p:cxnSp>
          <p:nvCxnSpPr>
            <p:cNvPr id="11" name="Straight Arrow Connector 10">
              <a:extLst>
                <a:ext uri="{FF2B5EF4-FFF2-40B4-BE49-F238E27FC236}">
                  <a16:creationId xmlns:a16="http://schemas.microsoft.com/office/drawing/2014/main" id="{D41B81B4-D9AF-4029-A848-4C7739798988}"/>
                </a:ext>
              </a:extLst>
            </p:cNvPr>
            <p:cNvCxnSpPr/>
            <p:nvPr/>
          </p:nvCxnSpPr>
          <p:spPr>
            <a:xfrm>
              <a:off x="3549272" y="1499894"/>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F6533AC-036D-4485-B33D-B520EBBA3CEB}"/>
                </a:ext>
              </a:extLst>
            </p:cNvPr>
            <p:cNvCxnSpPr/>
            <p:nvPr/>
          </p:nvCxnSpPr>
          <p:spPr>
            <a:xfrm>
              <a:off x="5253795" y="1507915"/>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3" name="Rectangle 4">
              <a:extLst>
                <a:ext uri="{FF2B5EF4-FFF2-40B4-BE49-F238E27FC236}">
                  <a16:creationId xmlns:a16="http://schemas.microsoft.com/office/drawing/2014/main" id="{69C8BC8F-4A83-48E7-A5E6-260F63953407}"/>
                </a:ext>
              </a:extLst>
            </p:cNvPr>
            <p:cNvSpPr/>
            <p:nvPr/>
          </p:nvSpPr>
          <p:spPr>
            <a:xfrm>
              <a:off x="2458746" y="2486538"/>
              <a:ext cx="1014275" cy="753124"/>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Function 1</a:t>
              </a:r>
            </a:p>
          </p:txBody>
        </p:sp>
        <p:sp>
          <p:nvSpPr>
            <p:cNvPr id="14" name="Rectangle 4">
              <a:extLst>
                <a:ext uri="{FF2B5EF4-FFF2-40B4-BE49-F238E27FC236}">
                  <a16:creationId xmlns:a16="http://schemas.microsoft.com/office/drawing/2014/main" id="{EDE7B010-EB4A-4374-AF85-F275D967E612}"/>
                </a:ext>
              </a:extLst>
            </p:cNvPr>
            <p:cNvSpPr/>
            <p:nvPr/>
          </p:nvSpPr>
          <p:spPr>
            <a:xfrm>
              <a:off x="4163265" y="2482526"/>
              <a:ext cx="1014275" cy="762001"/>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Function 2</a:t>
              </a:r>
            </a:p>
          </p:txBody>
        </p:sp>
        <p:sp>
          <p:nvSpPr>
            <p:cNvPr id="15" name="Rectangle 4">
              <a:extLst>
                <a:ext uri="{FF2B5EF4-FFF2-40B4-BE49-F238E27FC236}">
                  <a16:creationId xmlns:a16="http://schemas.microsoft.com/office/drawing/2014/main" id="{3465A19C-8773-4BB7-AD66-4F5123605B17}"/>
                </a:ext>
              </a:extLst>
            </p:cNvPr>
            <p:cNvSpPr/>
            <p:nvPr/>
          </p:nvSpPr>
          <p:spPr>
            <a:xfrm>
              <a:off x="5891857" y="2490543"/>
              <a:ext cx="1014275" cy="753986"/>
            </a:xfrm>
            <a:prstGeom prst="snip1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Function J</a:t>
              </a:r>
            </a:p>
          </p:txBody>
        </p:sp>
        <p:cxnSp>
          <p:nvCxnSpPr>
            <p:cNvPr id="16" name="Straight Arrow Connector 15">
              <a:extLst>
                <a:ext uri="{FF2B5EF4-FFF2-40B4-BE49-F238E27FC236}">
                  <a16:creationId xmlns:a16="http://schemas.microsoft.com/office/drawing/2014/main" id="{00D2BA07-5D1F-452F-BFE6-7432343024B3}"/>
                </a:ext>
              </a:extLst>
            </p:cNvPr>
            <p:cNvCxnSpPr/>
            <p:nvPr/>
          </p:nvCxnSpPr>
          <p:spPr>
            <a:xfrm>
              <a:off x="3557288" y="2867526"/>
              <a:ext cx="525347" cy="0"/>
            </a:xfrm>
            <a:prstGeom prst="straightConnector1">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95046E3-1C37-4098-9E72-246548AA0A47}"/>
                </a:ext>
              </a:extLst>
            </p:cNvPr>
            <p:cNvCxnSpPr/>
            <p:nvPr/>
          </p:nvCxnSpPr>
          <p:spPr>
            <a:xfrm>
              <a:off x="5261811" y="2875547"/>
              <a:ext cx="525347" cy="0"/>
            </a:xfrm>
            <a:prstGeom prst="straightConnector1">
              <a:avLst/>
            </a:prstGeom>
            <a:ln>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8" name="Rectangle 4">
              <a:extLst>
                <a:ext uri="{FF2B5EF4-FFF2-40B4-BE49-F238E27FC236}">
                  <a16:creationId xmlns:a16="http://schemas.microsoft.com/office/drawing/2014/main" id="{EFF1F5B1-3367-4C31-9609-8A449BD97034}"/>
                </a:ext>
              </a:extLst>
            </p:cNvPr>
            <p:cNvSpPr/>
            <p:nvPr/>
          </p:nvSpPr>
          <p:spPr>
            <a:xfrm>
              <a:off x="2418641" y="3830064"/>
              <a:ext cx="1014275" cy="75312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Statements</a:t>
              </a:r>
            </a:p>
          </p:txBody>
        </p:sp>
        <p:sp>
          <p:nvSpPr>
            <p:cNvPr id="19" name="Rectangle 4">
              <a:extLst>
                <a:ext uri="{FF2B5EF4-FFF2-40B4-BE49-F238E27FC236}">
                  <a16:creationId xmlns:a16="http://schemas.microsoft.com/office/drawing/2014/main" id="{675FB5D9-09AD-43D8-AB4F-8DB019E59C76}"/>
                </a:ext>
              </a:extLst>
            </p:cNvPr>
            <p:cNvSpPr/>
            <p:nvPr/>
          </p:nvSpPr>
          <p:spPr>
            <a:xfrm>
              <a:off x="4159256" y="3826052"/>
              <a:ext cx="1014275" cy="762001"/>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Statements</a:t>
              </a:r>
            </a:p>
          </p:txBody>
        </p:sp>
        <p:sp>
          <p:nvSpPr>
            <p:cNvPr id="20" name="Rectangle 4">
              <a:extLst>
                <a:ext uri="{FF2B5EF4-FFF2-40B4-BE49-F238E27FC236}">
                  <a16:creationId xmlns:a16="http://schemas.microsoft.com/office/drawing/2014/main" id="{8A46B633-6742-4069-A66A-193D808AC3FB}"/>
                </a:ext>
              </a:extLst>
            </p:cNvPr>
            <p:cNvSpPr/>
            <p:nvPr/>
          </p:nvSpPr>
          <p:spPr>
            <a:xfrm>
              <a:off x="5851752" y="3834069"/>
              <a:ext cx="1014275" cy="753986"/>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228600" rIns="0" bIns="91440" rtlCol="0" anchor="b"/>
            <a:lstStyle/>
            <a:p>
              <a:pPr algn="ctr"/>
              <a:r>
                <a:rPr lang="en-US" sz="1400" dirty="0">
                  <a:solidFill>
                    <a:srgbClr val="000000"/>
                  </a:solidFill>
                </a:rPr>
                <a:t>Statements</a:t>
              </a:r>
            </a:p>
          </p:txBody>
        </p:sp>
        <p:sp>
          <p:nvSpPr>
            <p:cNvPr id="21" name="Rectangle 4">
              <a:extLst>
                <a:ext uri="{FF2B5EF4-FFF2-40B4-BE49-F238E27FC236}">
                  <a16:creationId xmlns:a16="http://schemas.microsoft.com/office/drawing/2014/main" id="{366D8530-585E-4A01-B135-073B0CAC9642}"/>
                </a:ext>
              </a:extLst>
            </p:cNvPr>
            <p:cNvSpPr/>
            <p:nvPr/>
          </p:nvSpPr>
          <p:spPr>
            <a:xfrm>
              <a:off x="4363449" y="5073364"/>
              <a:ext cx="601579" cy="581455"/>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0000"/>
                  </a:solidFill>
                </a:rPr>
                <a:t>x</a:t>
              </a:r>
            </a:p>
          </p:txBody>
        </p:sp>
        <p:sp>
          <p:nvSpPr>
            <p:cNvPr id="22" name="Rectangle 4">
              <a:extLst>
                <a:ext uri="{FF2B5EF4-FFF2-40B4-BE49-F238E27FC236}">
                  <a16:creationId xmlns:a16="http://schemas.microsoft.com/office/drawing/2014/main" id="{4A5ED3E0-8A8D-48FB-92FB-7B22E7985DF4}"/>
                </a:ext>
              </a:extLst>
            </p:cNvPr>
            <p:cNvSpPr/>
            <p:nvPr/>
          </p:nvSpPr>
          <p:spPr>
            <a:xfrm>
              <a:off x="6080009" y="5081381"/>
              <a:ext cx="601579" cy="57533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b="1" dirty="0">
                  <a:solidFill>
                    <a:srgbClr val="000000"/>
                  </a:solidFill>
                </a:rPr>
                <a:t>load</a:t>
              </a:r>
            </a:p>
          </p:txBody>
        </p:sp>
        <p:cxnSp>
          <p:nvCxnSpPr>
            <p:cNvPr id="23" name="Straight Arrow Connector 22">
              <a:extLst>
                <a:ext uri="{FF2B5EF4-FFF2-40B4-BE49-F238E27FC236}">
                  <a16:creationId xmlns:a16="http://schemas.microsoft.com/office/drawing/2014/main" id="{EF7D54EC-CF60-4FFD-BBE7-5A36CE49111B}"/>
                </a:ext>
              </a:extLst>
            </p:cNvPr>
            <p:cNvCxnSpPr>
              <a:stCxn id="9" idx="2"/>
            </p:cNvCxnSpPr>
            <p:nvPr/>
          </p:nvCxnSpPr>
          <p:spPr>
            <a:xfrm flipH="1">
              <a:off x="2965884" y="1876895"/>
              <a:ext cx="1696503" cy="609643"/>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A6757CA-CE2F-4E96-B896-E50DAC4974ED}"/>
                </a:ext>
              </a:extLst>
            </p:cNvPr>
            <p:cNvCxnSpPr>
              <a:stCxn id="9" idx="2"/>
            </p:cNvCxnSpPr>
            <p:nvPr/>
          </p:nvCxnSpPr>
          <p:spPr>
            <a:xfrm>
              <a:off x="4662387" y="1876895"/>
              <a:ext cx="1736608" cy="61364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2CB993-ED1B-4CB2-9EB2-88ADF557FD40}"/>
                </a:ext>
              </a:extLst>
            </p:cNvPr>
            <p:cNvCxnSpPr>
              <a:stCxn id="9" idx="2"/>
            </p:cNvCxnSpPr>
            <p:nvPr/>
          </p:nvCxnSpPr>
          <p:spPr>
            <a:xfrm>
              <a:off x="4662387" y="1876895"/>
              <a:ext cx="8016" cy="605631"/>
            </a:xfrm>
            <a:prstGeom prst="line">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3FFC702-9CC7-41A9-8D80-6E50FB86FAF9}"/>
                </a:ext>
              </a:extLst>
            </p:cNvPr>
            <p:cNvCxnSpPr/>
            <p:nvPr/>
          </p:nvCxnSpPr>
          <p:spPr>
            <a:xfrm flipH="1">
              <a:off x="4666394" y="3244527"/>
              <a:ext cx="4009" cy="581525"/>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F55FD89-5819-4C6C-88FA-6381D78A137F}"/>
                </a:ext>
              </a:extLst>
            </p:cNvPr>
            <p:cNvCxnSpPr/>
            <p:nvPr/>
          </p:nvCxnSpPr>
          <p:spPr>
            <a:xfrm>
              <a:off x="4670403" y="3244527"/>
              <a:ext cx="1688487" cy="589542"/>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F2F60B-A3BF-4322-B030-4F4AAFC2FB60}"/>
                </a:ext>
              </a:extLst>
            </p:cNvPr>
            <p:cNvCxnSpPr/>
            <p:nvPr/>
          </p:nvCxnSpPr>
          <p:spPr>
            <a:xfrm flipH="1">
              <a:off x="2925779" y="3244527"/>
              <a:ext cx="1744624" cy="58553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C41553B-794E-4A20-BA4E-0555E7653214}"/>
                </a:ext>
              </a:extLst>
            </p:cNvPr>
            <p:cNvCxnSpPr>
              <a:endCxn id="21" idx="0"/>
            </p:cNvCxnSpPr>
            <p:nvPr/>
          </p:nvCxnSpPr>
          <p:spPr>
            <a:xfrm flipH="1">
              <a:off x="4664239" y="4588053"/>
              <a:ext cx="2155" cy="485311"/>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97AA33D-3361-46EC-9D14-FCC889154EAC}"/>
                </a:ext>
              </a:extLst>
            </p:cNvPr>
            <p:cNvCxnSpPr>
              <a:endCxn id="22" idx="1"/>
            </p:cNvCxnSpPr>
            <p:nvPr/>
          </p:nvCxnSpPr>
          <p:spPr>
            <a:xfrm>
              <a:off x="4666394" y="4588053"/>
              <a:ext cx="1501714" cy="577584"/>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9F3ED09-0089-4F8D-9453-4428D42E1B96}"/>
                </a:ext>
              </a:extLst>
            </p:cNvPr>
            <p:cNvCxnSpPr>
              <a:endCxn id="6" idx="7"/>
            </p:cNvCxnSpPr>
            <p:nvPr/>
          </p:nvCxnSpPr>
          <p:spPr>
            <a:xfrm flipH="1">
              <a:off x="3136314" y="4588053"/>
              <a:ext cx="1530080" cy="573483"/>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pic>
          <p:nvPicPr>
            <p:cNvPr id="32" name="Picture 2" descr="C:\Users\csve\AppData\Local\Microsoft\Windows\Temporary Internet Files\Content.IE5\31KUVIR9\MC900432614[1].png">
              <a:extLst>
                <a:ext uri="{FF2B5EF4-FFF2-40B4-BE49-F238E27FC236}">
                  <a16:creationId xmlns:a16="http://schemas.microsoft.com/office/drawing/2014/main" id="{6EBCB8AC-89FA-4DF6-A6FF-907F484637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3285" y="1155146"/>
              <a:ext cx="505212" cy="505212"/>
            </a:xfrm>
            <a:prstGeom prst="rect">
              <a:avLst/>
            </a:prstGeom>
            <a:noFill/>
            <a:extLst>
              <a:ext uri="{909E8E84-426E-40dd-AFC4-6F175D3DCCD1}">
                <a14:hiddenFill xmlns:a14="http://schemas.microsoft.com/office/drawing/2010/main" xmlns="">
                  <a:solidFill>
                    <a:srgbClr val="FFFFFF"/>
                  </a:solidFill>
                </a14:hiddenFill>
              </a:ext>
            </a:extLst>
          </p:spPr>
        </p:pic>
        <p:pic>
          <p:nvPicPr>
            <p:cNvPr id="33" name="Picture 2" descr="C:\Users\csve\AppData\Local\Microsoft\Windows\Temporary Internet Files\Content.IE5\31KUVIR9\MC900432614[1].png">
              <a:extLst>
                <a:ext uri="{FF2B5EF4-FFF2-40B4-BE49-F238E27FC236}">
                  <a16:creationId xmlns:a16="http://schemas.microsoft.com/office/drawing/2014/main" id="{4D905B66-D2C3-4C84-9E1A-DDF8D64F97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9633" y="1163167"/>
              <a:ext cx="505212" cy="505212"/>
            </a:xfrm>
            <a:prstGeom prst="rect">
              <a:avLst/>
            </a:prstGeom>
            <a:noFill/>
            <a:extLst>
              <a:ext uri="{909E8E84-426E-40dd-AFC4-6F175D3DCCD1}">
                <a14:hiddenFill xmlns:a14="http://schemas.microsoft.com/office/drawing/2010/main" xmlns="">
                  <a:solidFill>
                    <a:srgbClr val="FFFFFF"/>
                  </a:solidFill>
                </a14:hiddenFill>
              </a:ext>
            </a:extLst>
          </p:spPr>
        </p:pic>
        <p:pic>
          <p:nvPicPr>
            <p:cNvPr id="34" name="Picture 2" descr="C:\Users\csve\AppData\Local\Microsoft\Windows\Temporary Internet Files\Content.IE5\31KUVIR9\MC900432614[1].png">
              <a:extLst>
                <a:ext uri="{FF2B5EF4-FFF2-40B4-BE49-F238E27FC236}">
                  <a16:creationId xmlns:a16="http://schemas.microsoft.com/office/drawing/2014/main" id="{F2183FBC-EEAC-4087-A057-02030FC15D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2233" y="1159157"/>
              <a:ext cx="505212" cy="505212"/>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TextBox 34">
              <a:extLst>
                <a:ext uri="{FF2B5EF4-FFF2-40B4-BE49-F238E27FC236}">
                  <a16:creationId xmlns:a16="http://schemas.microsoft.com/office/drawing/2014/main" id="{6812F681-B0F1-4F29-99D6-6F9B2F87EA59}"/>
                </a:ext>
              </a:extLst>
            </p:cNvPr>
            <p:cNvSpPr txBox="1"/>
            <p:nvPr/>
          </p:nvSpPr>
          <p:spPr>
            <a:xfrm>
              <a:off x="2514575" y="2586790"/>
              <a:ext cx="950492"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function f1() </a:t>
              </a:r>
            </a:p>
            <a:p>
              <a:r>
                <a:rPr lang="en-US" sz="900" dirty="0">
                  <a:solidFill>
                    <a:srgbClr val="000000"/>
                  </a:solidFill>
                  <a:latin typeface="Courier New" pitchFamily="49" charset="0"/>
                  <a:cs typeface="Courier New" pitchFamily="49" charset="0"/>
                </a:rPr>
                <a:t>{…}</a:t>
              </a:r>
            </a:p>
          </p:txBody>
        </p:sp>
        <p:sp>
          <p:nvSpPr>
            <p:cNvPr id="36" name="TextBox 35">
              <a:extLst>
                <a:ext uri="{FF2B5EF4-FFF2-40B4-BE49-F238E27FC236}">
                  <a16:creationId xmlns:a16="http://schemas.microsoft.com/office/drawing/2014/main" id="{C8E77631-A675-4C63-8CF8-5C57ED608A14}"/>
                </a:ext>
              </a:extLst>
            </p:cNvPr>
            <p:cNvSpPr txBox="1"/>
            <p:nvPr/>
          </p:nvSpPr>
          <p:spPr>
            <a:xfrm>
              <a:off x="4219050" y="2582780"/>
              <a:ext cx="950492"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function f2() </a:t>
              </a:r>
            </a:p>
            <a:p>
              <a:r>
                <a:rPr lang="en-US" sz="900" dirty="0">
                  <a:solidFill>
                    <a:srgbClr val="000000"/>
                  </a:solidFill>
                  <a:latin typeface="Courier New" pitchFamily="49" charset="0"/>
                  <a:cs typeface="Courier New" pitchFamily="49" charset="0"/>
                </a:rPr>
                <a:t>{…}</a:t>
              </a:r>
            </a:p>
          </p:txBody>
        </p:sp>
        <p:sp>
          <p:nvSpPr>
            <p:cNvPr id="37" name="TextBox 36">
              <a:extLst>
                <a:ext uri="{FF2B5EF4-FFF2-40B4-BE49-F238E27FC236}">
                  <a16:creationId xmlns:a16="http://schemas.microsoft.com/office/drawing/2014/main" id="{14A4647B-B77F-4773-8F50-1C52687FB7E6}"/>
                </a:ext>
              </a:extLst>
            </p:cNvPr>
            <p:cNvSpPr txBox="1"/>
            <p:nvPr/>
          </p:nvSpPr>
          <p:spPr>
            <a:xfrm>
              <a:off x="5947589" y="2578770"/>
              <a:ext cx="950492"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function </a:t>
              </a:r>
              <a:r>
                <a:rPr lang="en-US" sz="900" dirty="0" err="1">
                  <a:solidFill>
                    <a:srgbClr val="000000"/>
                  </a:solidFill>
                  <a:latin typeface="Courier New" pitchFamily="49" charset="0"/>
                  <a:cs typeface="Courier New" pitchFamily="49" charset="0"/>
                </a:rPr>
                <a:t>fJ</a:t>
              </a:r>
              <a:r>
                <a:rPr lang="en-US" sz="900" dirty="0">
                  <a:solidFill>
                    <a:srgbClr val="000000"/>
                  </a:solidFill>
                  <a:latin typeface="Courier New" pitchFamily="49" charset="0"/>
                  <a:cs typeface="Courier New" pitchFamily="49" charset="0"/>
                </a:rPr>
                <a:t>() </a:t>
              </a:r>
            </a:p>
            <a:p>
              <a:r>
                <a:rPr lang="en-US" sz="900" dirty="0">
                  <a:solidFill>
                    <a:srgbClr val="000000"/>
                  </a:solidFill>
                  <a:latin typeface="Courier New" pitchFamily="49" charset="0"/>
                  <a:cs typeface="Courier New" pitchFamily="49" charset="0"/>
                </a:rPr>
                <a:t>{…}</a:t>
              </a:r>
            </a:p>
          </p:txBody>
        </p:sp>
        <p:sp>
          <p:nvSpPr>
            <p:cNvPr id="38" name="TextBox 37">
              <a:extLst>
                <a:ext uri="{FF2B5EF4-FFF2-40B4-BE49-F238E27FC236}">
                  <a16:creationId xmlns:a16="http://schemas.microsoft.com/office/drawing/2014/main" id="{CEC3D61C-F0AD-4D88-8C2A-C9AF7FE4CE3E}"/>
                </a:ext>
              </a:extLst>
            </p:cNvPr>
            <p:cNvSpPr txBox="1"/>
            <p:nvPr/>
          </p:nvSpPr>
          <p:spPr>
            <a:xfrm>
              <a:off x="2606821" y="3906254"/>
              <a:ext cx="737933"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a[0] = …</a:t>
              </a:r>
            </a:p>
            <a:p>
              <a:r>
                <a:rPr lang="en-US" sz="900" dirty="0">
                  <a:solidFill>
                    <a:srgbClr val="000000"/>
                  </a:solidFill>
                  <a:latin typeface="Courier New" pitchFamily="49" charset="0"/>
                  <a:cs typeface="Courier New" pitchFamily="49" charset="0"/>
                </a:rPr>
                <a:t>b[0] = …</a:t>
              </a:r>
            </a:p>
          </p:txBody>
        </p:sp>
        <p:sp>
          <p:nvSpPr>
            <p:cNvPr id="39" name="TextBox 38">
              <a:extLst>
                <a:ext uri="{FF2B5EF4-FFF2-40B4-BE49-F238E27FC236}">
                  <a16:creationId xmlns:a16="http://schemas.microsoft.com/office/drawing/2014/main" id="{2925543E-0F4D-4040-9DA8-208B61FFA2B8}"/>
                </a:ext>
              </a:extLst>
            </p:cNvPr>
            <p:cNvSpPr txBox="1"/>
            <p:nvPr/>
          </p:nvSpPr>
          <p:spPr>
            <a:xfrm>
              <a:off x="4335357" y="3890212"/>
              <a:ext cx="669755"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a[1] = …</a:t>
              </a:r>
            </a:p>
            <a:p>
              <a:r>
                <a:rPr lang="en-US" sz="900" dirty="0">
                  <a:solidFill>
                    <a:srgbClr val="000000"/>
                  </a:solidFill>
                  <a:latin typeface="Courier New" pitchFamily="49" charset="0"/>
                  <a:cs typeface="Courier New" pitchFamily="49" charset="0"/>
                </a:rPr>
                <a:t>b[1] = …</a:t>
              </a:r>
            </a:p>
          </p:txBody>
        </p:sp>
        <p:sp>
          <p:nvSpPr>
            <p:cNvPr id="40" name="TextBox 39">
              <a:extLst>
                <a:ext uri="{FF2B5EF4-FFF2-40B4-BE49-F238E27FC236}">
                  <a16:creationId xmlns:a16="http://schemas.microsoft.com/office/drawing/2014/main" id="{E6D6F8D3-5ACD-4856-B396-5E3C637DBD4A}"/>
                </a:ext>
              </a:extLst>
            </p:cNvPr>
            <p:cNvSpPr txBox="1"/>
            <p:nvPr/>
          </p:nvSpPr>
          <p:spPr>
            <a:xfrm>
              <a:off x="5983683" y="3902243"/>
              <a:ext cx="717880" cy="369332"/>
            </a:xfrm>
            <a:prstGeom prst="rect">
              <a:avLst/>
            </a:prstGeom>
            <a:noFill/>
          </p:spPr>
          <p:txBody>
            <a:bodyPr wrap="square" lIns="0" rIns="0" rtlCol="0">
              <a:spAutoFit/>
            </a:bodyPr>
            <a:lstStyle/>
            <a:p>
              <a:r>
                <a:rPr lang="en-US" sz="900" dirty="0">
                  <a:solidFill>
                    <a:srgbClr val="000000"/>
                  </a:solidFill>
                  <a:latin typeface="Courier New" pitchFamily="49" charset="0"/>
                  <a:cs typeface="Courier New" pitchFamily="49" charset="0"/>
                </a:rPr>
                <a:t>a[k] = …</a:t>
              </a:r>
            </a:p>
            <a:p>
              <a:r>
                <a:rPr lang="en-US" sz="900" dirty="0">
                  <a:solidFill>
                    <a:srgbClr val="000000"/>
                  </a:solidFill>
                  <a:latin typeface="Courier New" pitchFamily="49" charset="0"/>
                  <a:cs typeface="Courier New" pitchFamily="49" charset="0"/>
                </a:rPr>
                <a:t>b[k] = …</a:t>
              </a:r>
            </a:p>
          </p:txBody>
        </p:sp>
        <p:sp>
          <p:nvSpPr>
            <p:cNvPr id="41" name="Rounded Rectangle 61">
              <a:extLst>
                <a:ext uri="{FF2B5EF4-FFF2-40B4-BE49-F238E27FC236}">
                  <a16:creationId xmlns:a16="http://schemas.microsoft.com/office/drawing/2014/main" id="{BE9C4A5A-A838-4F35-B200-236B728BAC1F}"/>
                </a:ext>
              </a:extLst>
            </p:cNvPr>
            <p:cNvSpPr/>
            <p:nvPr/>
          </p:nvSpPr>
          <p:spPr>
            <a:xfrm>
              <a:off x="3424929" y="2430824"/>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Shared Memory</a:t>
              </a:r>
            </a:p>
          </p:txBody>
        </p:sp>
        <p:sp>
          <p:nvSpPr>
            <p:cNvPr id="42" name="Rounded Rectangle 62">
              <a:extLst>
                <a:ext uri="{FF2B5EF4-FFF2-40B4-BE49-F238E27FC236}">
                  <a16:creationId xmlns:a16="http://schemas.microsoft.com/office/drawing/2014/main" id="{8F38D08D-6902-46B3-9BA3-8DDECF3962DC}"/>
                </a:ext>
              </a:extLst>
            </p:cNvPr>
            <p:cNvSpPr/>
            <p:nvPr/>
          </p:nvSpPr>
          <p:spPr>
            <a:xfrm>
              <a:off x="5117372" y="2450877"/>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Shared Memory</a:t>
              </a:r>
            </a:p>
          </p:txBody>
        </p:sp>
        <p:sp>
          <p:nvSpPr>
            <p:cNvPr id="43" name="Rounded Rectangle 63">
              <a:extLst>
                <a:ext uri="{FF2B5EF4-FFF2-40B4-BE49-F238E27FC236}">
                  <a16:creationId xmlns:a16="http://schemas.microsoft.com/office/drawing/2014/main" id="{E4297941-AA04-4F5C-A56C-085D242D2D7C}"/>
                </a:ext>
              </a:extLst>
            </p:cNvPr>
            <p:cNvSpPr/>
            <p:nvPr/>
          </p:nvSpPr>
          <p:spPr>
            <a:xfrm>
              <a:off x="3384825" y="1043182"/>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Messages IPC</a:t>
              </a:r>
            </a:p>
          </p:txBody>
        </p:sp>
        <p:sp>
          <p:nvSpPr>
            <p:cNvPr id="44" name="Rounded Rectangle 64">
              <a:extLst>
                <a:ext uri="{FF2B5EF4-FFF2-40B4-BE49-F238E27FC236}">
                  <a16:creationId xmlns:a16="http://schemas.microsoft.com/office/drawing/2014/main" id="{EB23CFD5-118C-49CD-90E1-774766534852}"/>
                </a:ext>
              </a:extLst>
            </p:cNvPr>
            <p:cNvSpPr/>
            <p:nvPr/>
          </p:nvSpPr>
          <p:spPr>
            <a:xfrm>
              <a:off x="5113362" y="1039172"/>
              <a:ext cx="846286" cy="404613"/>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Messages IPC</a:t>
              </a:r>
            </a:p>
          </p:txBody>
        </p:sp>
        <p:sp>
          <p:nvSpPr>
            <p:cNvPr id="45" name="Rounded Rectangle 65">
              <a:extLst>
                <a:ext uri="{FF2B5EF4-FFF2-40B4-BE49-F238E27FC236}">
                  <a16:creationId xmlns:a16="http://schemas.microsoft.com/office/drawing/2014/main" id="{66D5AB9A-FA69-45C5-8998-87ABBA0E9024}"/>
                </a:ext>
              </a:extLst>
            </p:cNvPr>
            <p:cNvSpPr/>
            <p:nvPr/>
          </p:nvSpPr>
          <p:spPr>
            <a:xfrm>
              <a:off x="7144775" y="2614947"/>
              <a:ext cx="1586139" cy="55742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000000"/>
                  </a:solidFill>
                </a:rPr>
                <a:t>Medium Level</a:t>
              </a:r>
            </a:p>
            <a:p>
              <a:pPr algn="ctr"/>
              <a:r>
                <a:rPr lang="en-US" sz="1400" dirty="0">
                  <a:solidFill>
                    <a:srgbClr val="000000"/>
                  </a:solidFill>
                </a:rPr>
                <a:t>(Threads, Functions)</a:t>
              </a:r>
            </a:p>
          </p:txBody>
        </p:sp>
        <p:sp>
          <p:nvSpPr>
            <p:cNvPr id="46" name="Rounded Rectangle 66">
              <a:extLst>
                <a:ext uri="{FF2B5EF4-FFF2-40B4-BE49-F238E27FC236}">
                  <a16:creationId xmlns:a16="http://schemas.microsoft.com/office/drawing/2014/main" id="{B6B8E400-01F1-4D8D-A12A-F11E0361402A}"/>
                </a:ext>
              </a:extLst>
            </p:cNvPr>
            <p:cNvSpPr/>
            <p:nvPr/>
          </p:nvSpPr>
          <p:spPr>
            <a:xfrm>
              <a:off x="7140765" y="3826156"/>
              <a:ext cx="1586139" cy="7217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000000"/>
                  </a:solidFill>
                </a:rPr>
                <a:t>Fine Level</a:t>
              </a:r>
            </a:p>
            <a:p>
              <a:pPr algn="ctr"/>
              <a:r>
                <a:rPr lang="en-US" sz="1400" dirty="0">
                  <a:solidFill>
                    <a:srgbClr val="000000"/>
                  </a:solidFill>
                </a:rPr>
                <a:t>(Processor, Instructions)</a:t>
              </a:r>
            </a:p>
          </p:txBody>
        </p:sp>
        <p:sp>
          <p:nvSpPr>
            <p:cNvPr id="47" name="Rounded Rectangle 67">
              <a:extLst>
                <a:ext uri="{FF2B5EF4-FFF2-40B4-BE49-F238E27FC236}">
                  <a16:creationId xmlns:a16="http://schemas.microsoft.com/office/drawing/2014/main" id="{E1443C59-C9AA-4532-B1E5-1826C0F2BE46}"/>
                </a:ext>
              </a:extLst>
            </p:cNvPr>
            <p:cNvSpPr/>
            <p:nvPr/>
          </p:nvSpPr>
          <p:spPr>
            <a:xfrm>
              <a:off x="7136754" y="4917017"/>
              <a:ext cx="1586139" cy="72178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000000"/>
                  </a:solidFill>
                </a:rPr>
                <a:t>Very Fine Level</a:t>
              </a:r>
            </a:p>
            <a:p>
              <a:pPr algn="ctr"/>
              <a:r>
                <a:rPr lang="en-US" sz="1400" dirty="0">
                  <a:solidFill>
                    <a:srgbClr val="000000"/>
                  </a:solidFill>
                </a:rPr>
                <a:t>(Cores, Pipeline, Instructions)</a:t>
              </a:r>
            </a:p>
          </p:txBody>
        </p:sp>
      </p:grpSp>
    </p:spTree>
    <p:extLst>
      <p:ext uri="{BB962C8B-B14F-4D97-AF65-F5344CB8AC3E}">
        <p14:creationId xmlns:p14="http://schemas.microsoft.com/office/powerpoint/2010/main" val="3798304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2C5A3-5319-4923-87EE-9F9E5C83C518}"/>
              </a:ext>
            </a:extLst>
          </p:cNvPr>
          <p:cNvSpPr>
            <a:spLocks noGrp="1"/>
          </p:cNvSpPr>
          <p:nvPr>
            <p:ph type="title"/>
          </p:nvPr>
        </p:nvSpPr>
        <p:spPr>
          <a:xfrm>
            <a:off x="0" y="176211"/>
            <a:ext cx="10805160" cy="1009652"/>
          </a:xfrm>
        </p:spPr>
        <p:txBody>
          <a:bodyPr/>
          <a:lstStyle/>
          <a:p>
            <a:r>
              <a:rPr lang="en-IN" dirty="0"/>
              <a:t>Laws of caution</a:t>
            </a:r>
          </a:p>
        </p:txBody>
      </p:sp>
      <p:sp>
        <p:nvSpPr>
          <p:cNvPr id="3" name="Content Placeholder 2">
            <a:extLst>
              <a:ext uri="{FF2B5EF4-FFF2-40B4-BE49-F238E27FC236}">
                <a16:creationId xmlns:a16="http://schemas.microsoft.com/office/drawing/2014/main" id="{1B986A5D-EBD9-40A0-B020-CABE3DC78564}"/>
              </a:ext>
            </a:extLst>
          </p:cNvPr>
          <p:cNvSpPr>
            <a:spLocks noGrp="1"/>
          </p:cNvSpPr>
          <p:nvPr>
            <p:ph idx="1"/>
          </p:nvPr>
        </p:nvSpPr>
        <p:spPr>
          <a:xfrm>
            <a:off x="0" y="1185864"/>
            <a:ext cx="12192000" cy="5672136"/>
          </a:xfrm>
        </p:spPr>
        <p:txBody>
          <a:bodyPr>
            <a:noAutofit/>
          </a:bodyPr>
          <a:lstStyle/>
          <a:p>
            <a:pPr algn="just"/>
            <a:r>
              <a:rPr lang="en-IN" dirty="0">
                <a:latin typeface="Times New Roman" panose="02020603050405020304" pitchFamily="18" charset="0"/>
                <a:cs typeface="Times New Roman" panose="02020603050405020304" pitchFamily="18" charset="0"/>
              </a:rPr>
              <a:t>What we need to keep in mind is that parallelism is </a:t>
            </a:r>
            <a:r>
              <a:rPr lang="en-IN" b="1" dirty="0">
                <a:latin typeface="Times New Roman" panose="02020603050405020304" pitchFamily="18" charset="0"/>
                <a:cs typeface="Times New Roman" panose="02020603050405020304" pitchFamily="18" charset="0"/>
              </a:rPr>
              <a:t>used to perform multiple activities together </a:t>
            </a:r>
            <a:r>
              <a:rPr lang="en-IN" dirty="0">
                <a:latin typeface="Times New Roman" panose="02020603050405020304" pitchFamily="18" charset="0"/>
                <a:cs typeface="Times New Roman" panose="02020603050405020304" pitchFamily="18" charset="0"/>
              </a:rPr>
              <a:t>so that the system can </a:t>
            </a:r>
            <a:r>
              <a:rPr lang="en-IN" b="1" dirty="0">
                <a:latin typeface="Times New Roman" panose="02020603050405020304" pitchFamily="18" charset="0"/>
                <a:cs typeface="Times New Roman" panose="02020603050405020304" pitchFamily="18" charset="0"/>
              </a:rPr>
              <a:t>increase its throughput or its speed. </a:t>
            </a:r>
          </a:p>
          <a:p>
            <a:pPr algn="just"/>
            <a:r>
              <a:rPr lang="en-IN" dirty="0">
                <a:latin typeface="Times New Roman" panose="02020603050405020304" pitchFamily="18" charset="0"/>
                <a:cs typeface="Times New Roman" panose="02020603050405020304" pitchFamily="18" charset="0"/>
              </a:rPr>
              <a:t>But the relations that control </a:t>
            </a:r>
            <a:r>
              <a:rPr lang="en-IN" b="1" dirty="0">
                <a:latin typeface="Times New Roman" panose="02020603050405020304" pitchFamily="18" charset="0"/>
                <a:cs typeface="Times New Roman" panose="02020603050405020304" pitchFamily="18" charset="0"/>
              </a:rPr>
              <a:t>the increment of speed are not linear</a:t>
            </a:r>
            <a:r>
              <a:rPr lang="en-IN" dirty="0">
                <a:latin typeface="Times New Roman" panose="02020603050405020304" pitchFamily="18" charset="0"/>
                <a:cs typeface="Times New Roman" panose="02020603050405020304" pitchFamily="18" charset="0"/>
              </a:rPr>
              <a:t>. For example, for a given n processors, the user expects speed to be increased by n times.</a:t>
            </a:r>
          </a:p>
          <a:p>
            <a:pPr algn="just"/>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This is an ideal situation, but it rarely happens because of the communication overhead.</a:t>
            </a:r>
          </a:p>
          <a:p>
            <a:pPr algn="just"/>
            <a:r>
              <a:rPr lang="en-IN" dirty="0">
                <a:latin typeface="Times New Roman" panose="02020603050405020304" pitchFamily="18" charset="0"/>
                <a:cs typeface="Times New Roman" panose="02020603050405020304" pitchFamily="18" charset="0"/>
              </a:rPr>
              <a:t>Two important guidelines :</a:t>
            </a:r>
          </a:p>
          <a:p>
            <a:pPr marL="457200" lvl="1" indent="0" algn="just">
              <a:buNone/>
            </a:pPr>
            <a:r>
              <a:rPr lang="en-IN" sz="2800" dirty="0">
                <a:latin typeface="Times New Roman" panose="02020603050405020304" pitchFamily="18" charset="0"/>
                <a:cs typeface="Times New Roman" panose="02020603050405020304" pitchFamily="18" charset="0"/>
              </a:rPr>
              <a:t> • </a:t>
            </a:r>
            <a:r>
              <a:rPr lang="en-IN" sz="2800" i="1" dirty="0">
                <a:latin typeface="Times New Roman" panose="02020603050405020304" pitchFamily="18" charset="0"/>
                <a:cs typeface="Times New Roman" panose="02020603050405020304" pitchFamily="18" charset="0"/>
              </a:rPr>
              <a:t>Speed of computation is proportional to the square root of system cost</a:t>
            </a:r>
            <a:r>
              <a:rPr lang="en-IN" sz="2800" dirty="0">
                <a:latin typeface="Times New Roman" panose="02020603050405020304" pitchFamily="18" charset="0"/>
                <a:cs typeface="Times New Roman" panose="02020603050405020304" pitchFamily="18" charset="0"/>
              </a:rPr>
              <a:t>; they never increase linearly. Therefore, the faster a system becomes, the more expensive it is to increase its speed .</a:t>
            </a:r>
          </a:p>
          <a:p>
            <a:pPr marL="457200" lvl="1" indent="0" algn="just">
              <a:buNone/>
            </a:pPr>
            <a:r>
              <a:rPr lang="en-IN" sz="2800" dirty="0">
                <a:latin typeface="Times New Roman" panose="02020603050405020304" pitchFamily="18" charset="0"/>
                <a:cs typeface="Times New Roman" panose="02020603050405020304" pitchFamily="18" charset="0"/>
              </a:rPr>
              <a:t>• </a:t>
            </a:r>
            <a:r>
              <a:rPr lang="en-IN" sz="2800" i="1" dirty="0">
                <a:latin typeface="Times New Roman" panose="02020603050405020304" pitchFamily="18" charset="0"/>
                <a:cs typeface="Times New Roman" panose="02020603050405020304" pitchFamily="18" charset="0"/>
              </a:rPr>
              <a:t>Speed by a parallel computer increases </a:t>
            </a:r>
            <a:r>
              <a:rPr lang="en-IN" sz="2800" dirty="0">
                <a:latin typeface="Times New Roman" panose="02020603050405020304" pitchFamily="18" charset="0"/>
                <a:cs typeface="Times New Roman" panose="02020603050405020304" pitchFamily="18" charset="0"/>
              </a:rPr>
              <a:t>as the logarithm of the number of processors (i.e., y 5 </a:t>
            </a:r>
            <a:r>
              <a:rPr lang="en-IN" sz="2800" dirty="0" err="1">
                <a:latin typeface="Times New Roman" panose="02020603050405020304" pitchFamily="18" charset="0"/>
                <a:cs typeface="Times New Roman" panose="02020603050405020304" pitchFamily="18" charset="0"/>
              </a:rPr>
              <a:t>klog</a:t>
            </a:r>
            <a:r>
              <a:rPr lang="en-IN" sz="2800" dirty="0">
                <a:latin typeface="Times New Roman" panose="02020603050405020304" pitchFamily="18" charset="0"/>
                <a:cs typeface="Times New Roman" panose="02020603050405020304" pitchFamily="18" charset="0"/>
              </a:rPr>
              <a:t>(N)). </a:t>
            </a:r>
          </a:p>
        </p:txBody>
      </p:sp>
    </p:spTree>
    <p:extLst>
      <p:ext uri="{BB962C8B-B14F-4D97-AF65-F5344CB8AC3E}">
        <p14:creationId xmlns:p14="http://schemas.microsoft.com/office/powerpoint/2010/main" val="2646253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88AF-9772-4E17-A538-6081EF585AD4}"/>
              </a:ext>
            </a:extLst>
          </p:cNvPr>
          <p:cNvSpPr>
            <a:spLocks noGrp="1"/>
          </p:cNvSpPr>
          <p:nvPr>
            <p:ph type="title"/>
          </p:nvPr>
        </p:nvSpPr>
        <p:spPr>
          <a:xfrm>
            <a:off x="586409" y="0"/>
            <a:ext cx="10515600" cy="1325563"/>
          </a:xfrm>
        </p:spPr>
        <p:txBody>
          <a:bodyPr/>
          <a:lstStyle/>
          <a:p>
            <a:r>
              <a:rPr lang="en-IN" dirty="0"/>
              <a:t>Elements of distributed computing</a:t>
            </a:r>
          </a:p>
        </p:txBody>
      </p:sp>
      <p:sp>
        <p:nvSpPr>
          <p:cNvPr id="3" name="Content Placeholder 2">
            <a:extLst>
              <a:ext uri="{FF2B5EF4-FFF2-40B4-BE49-F238E27FC236}">
                <a16:creationId xmlns:a16="http://schemas.microsoft.com/office/drawing/2014/main" id="{2EDCE7EE-5A38-4D21-9FF2-0CEEE2D55C91}"/>
              </a:ext>
            </a:extLst>
          </p:cNvPr>
          <p:cNvSpPr>
            <a:spLocks noGrp="1"/>
          </p:cNvSpPr>
          <p:nvPr>
            <p:ph idx="1"/>
          </p:nvPr>
        </p:nvSpPr>
        <p:spPr>
          <a:xfrm>
            <a:off x="0" y="1497496"/>
            <a:ext cx="12192000" cy="5360504"/>
          </a:xfrm>
        </p:spPr>
        <p:txBody>
          <a:bodyPr>
            <a:normAutofit/>
          </a:bodyPr>
          <a:lstStyle/>
          <a:p>
            <a:r>
              <a:rPr lang="en-IN" sz="3000" b="1" dirty="0">
                <a:latin typeface="Times New Roman" panose="02020603050405020304" pitchFamily="18" charset="0"/>
                <a:cs typeface="Times New Roman" panose="02020603050405020304" pitchFamily="18" charset="0"/>
              </a:rPr>
              <a:t>General concepts and definitions :</a:t>
            </a:r>
          </a:p>
          <a:p>
            <a:pPr lvl="1" algn="just"/>
            <a:r>
              <a:rPr lang="en-IN" sz="3300" i="1" dirty="0">
                <a:latin typeface="Times New Roman" panose="02020603050405020304" pitchFamily="18" charset="0"/>
                <a:cs typeface="Times New Roman" panose="02020603050405020304" pitchFamily="18" charset="0"/>
              </a:rPr>
              <a:t>A distributed system is a collection of independent computers that appears to its users as a single coherent system</a:t>
            </a:r>
            <a:r>
              <a:rPr lang="en-IN" sz="3300" b="1" i="1" dirty="0">
                <a:latin typeface="Times New Roman" panose="02020603050405020304" pitchFamily="18" charset="0"/>
                <a:cs typeface="Times New Roman" panose="02020603050405020304" pitchFamily="18" charset="0"/>
              </a:rPr>
              <a:t>.</a:t>
            </a:r>
          </a:p>
          <a:p>
            <a:pPr marL="3657600" lvl="8" indent="0" algn="just">
              <a:buNone/>
            </a:pPr>
            <a:r>
              <a:rPr lang="en-IN" sz="3300" i="1" dirty="0">
                <a:latin typeface="Times New Roman" panose="02020603050405020304" pitchFamily="18" charset="0"/>
                <a:cs typeface="Times New Roman" panose="02020603050405020304" pitchFamily="18" charset="0"/>
              </a:rPr>
              <a:t>                                                - Tanenbaum</a:t>
            </a:r>
          </a:p>
          <a:p>
            <a:pPr lvl="1" algn="just"/>
            <a:r>
              <a:rPr lang="en-IN" sz="3300" i="1" dirty="0">
                <a:latin typeface="Times New Roman" panose="02020603050405020304" pitchFamily="18" charset="0"/>
                <a:cs typeface="Times New Roman" panose="02020603050405020304" pitchFamily="18" charset="0"/>
              </a:rPr>
              <a:t>A distributed system is one in which components located at networked computers communicate and coordinate their actions only by passing messages.</a:t>
            </a:r>
          </a:p>
          <a:p>
            <a:pPr marL="3657600" lvl="8" indent="0" algn="just">
              <a:buNone/>
            </a:pPr>
            <a:r>
              <a:rPr lang="en-IN" sz="3300" i="1" dirty="0">
                <a:latin typeface="Times New Roman" panose="02020603050405020304" pitchFamily="18" charset="0"/>
                <a:cs typeface="Times New Roman" panose="02020603050405020304" pitchFamily="18" charset="0"/>
              </a:rPr>
              <a:t>					- </a:t>
            </a:r>
            <a:r>
              <a:rPr lang="en-IN" sz="3300" i="1" dirty="0" err="1">
                <a:latin typeface="Times New Roman" panose="02020603050405020304" pitchFamily="18" charset="0"/>
                <a:cs typeface="Times New Roman" panose="02020603050405020304" pitchFamily="18" charset="0"/>
              </a:rPr>
              <a:t>Coulouris</a:t>
            </a:r>
            <a:endParaRPr lang="en-IN" sz="33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685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22C-FBE9-4966-B556-3373B9EE4AAE}"/>
              </a:ext>
            </a:extLst>
          </p:cNvPr>
          <p:cNvSpPr>
            <a:spLocks noGrp="1"/>
          </p:cNvSpPr>
          <p:nvPr>
            <p:ph type="title"/>
          </p:nvPr>
        </p:nvSpPr>
        <p:spPr>
          <a:xfrm>
            <a:off x="304800" y="-1237"/>
            <a:ext cx="10068478" cy="1325563"/>
          </a:xfrm>
        </p:spPr>
        <p:txBody>
          <a:bodyPr/>
          <a:lstStyle/>
          <a:p>
            <a:r>
              <a:rPr lang="en-IN" dirty="0"/>
              <a:t>Components of a Distributed System</a:t>
            </a:r>
          </a:p>
        </p:txBody>
      </p:sp>
      <p:grpSp>
        <p:nvGrpSpPr>
          <p:cNvPr id="4" name="Group 3">
            <a:extLst>
              <a:ext uri="{FF2B5EF4-FFF2-40B4-BE49-F238E27FC236}">
                <a16:creationId xmlns:a16="http://schemas.microsoft.com/office/drawing/2014/main" id="{EF1B424F-D68F-4755-8AD8-DF41072D1222}"/>
              </a:ext>
            </a:extLst>
          </p:cNvPr>
          <p:cNvGrpSpPr/>
          <p:nvPr/>
        </p:nvGrpSpPr>
        <p:grpSpPr>
          <a:xfrm>
            <a:off x="1246069" y="1071600"/>
            <a:ext cx="9434817" cy="5594684"/>
            <a:chOff x="425868" y="902275"/>
            <a:chExt cx="8673485" cy="5727031"/>
          </a:xfrm>
        </p:grpSpPr>
        <p:sp>
          <p:nvSpPr>
            <p:cNvPr id="5" name="Rectangle 4">
              <a:extLst>
                <a:ext uri="{FF2B5EF4-FFF2-40B4-BE49-F238E27FC236}">
                  <a16:creationId xmlns:a16="http://schemas.microsoft.com/office/drawing/2014/main" id="{CEE23095-B68A-4B00-972C-072CEA67D24D}"/>
                </a:ext>
              </a:extLst>
            </p:cNvPr>
            <p:cNvSpPr/>
            <p:nvPr/>
          </p:nvSpPr>
          <p:spPr>
            <a:xfrm>
              <a:off x="437716" y="902275"/>
              <a:ext cx="8661637" cy="572703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6" name="Oval 5">
              <a:extLst>
                <a:ext uri="{FF2B5EF4-FFF2-40B4-BE49-F238E27FC236}">
                  <a16:creationId xmlns:a16="http://schemas.microsoft.com/office/drawing/2014/main" id="{1DBB477E-E9B2-44B4-9819-DD326B0D5303}"/>
                </a:ext>
              </a:extLst>
            </p:cNvPr>
            <p:cNvSpPr/>
            <p:nvPr/>
          </p:nvSpPr>
          <p:spPr>
            <a:xfrm>
              <a:off x="2107929" y="408551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 name="Text Box 5">
              <a:extLst>
                <a:ext uri="{FF2B5EF4-FFF2-40B4-BE49-F238E27FC236}">
                  <a16:creationId xmlns:a16="http://schemas.microsoft.com/office/drawing/2014/main" id="{3783D784-0FCB-4D3E-8143-873CF1660078}"/>
                </a:ext>
              </a:extLst>
            </p:cNvPr>
            <p:cNvSpPr txBox="1">
              <a:spLocks noChangeArrowheads="1"/>
            </p:cNvSpPr>
            <p:nvPr/>
          </p:nvSpPr>
          <p:spPr bwMode="auto">
            <a:xfrm>
              <a:off x="4693758" y="5934807"/>
              <a:ext cx="1154222"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Hardware</a:t>
              </a:r>
              <a:endParaRPr lang="en-US" sz="1200" dirty="0">
                <a:solidFill>
                  <a:srgbClr val="000000"/>
                </a:solidFill>
              </a:endParaRPr>
            </a:p>
          </p:txBody>
        </p:sp>
        <p:grpSp>
          <p:nvGrpSpPr>
            <p:cNvPr id="8" name="Group 7">
              <a:extLst>
                <a:ext uri="{FF2B5EF4-FFF2-40B4-BE49-F238E27FC236}">
                  <a16:creationId xmlns:a16="http://schemas.microsoft.com/office/drawing/2014/main" id="{85D0A34B-089C-4A9F-AA6A-5C96D3E633AE}"/>
                </a:ext>
              </a:extLst>
            </p:cNvPr>
            <p:cNvGrpSpPr/>
            <p:nvPr/>
          </p:nvGrpSpPr>
          <p:grpSpPr>
            <a:xfrm>
              <a:off x="2156030" y="4925213"/>
              <a:ext cx="725223" cy="929399"/>
              <a:chOff x="1482238" y="4925213"/>
              <a:chExt cx="725223" cy="929399"/>
            </a:xfrm>
          </p:grpSpPr>
          <p:pic>
            <p:nvPicPr>
              <p:cNvPr id="84" name="Picture 3" descr="C:\Documents and Settings\csve\Local Settings\Temporary Internet Files\Content.IE5\4PQ7052J\MC900435242[1].png">
                <a:extLst>
                  <a:ext uri="{FF2B5EF4-FFF2-40B4-BE49-F238E27FC236}">
                    <a16:creationId xmlns:a16="http://schemas.microsoft.com/office/drawing/2014/main" id="{6D2D3E6E-F9C8-4702-A89F-C946F551FC76}"/>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5" name="Picture 84">
                <a:extLst>
                  <a:ext uri="{FF2B5EF4-FFF2-40B4-BE49-F238E27FC236}">
                    <a16:creationId xmlns:a16="http://schemas.microsoft.com/office/drawing/2014/main" id="{2A77B283-C4A9-40E3-A0B5-2BD6B98FDE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9" name="Picture 8">
              <a:extLst>
                <a:ext uri="{FF2B5EF4-FFF2-40B4-BE49-F238E27FC236}">
                  <a16:creationId xmlns:a16="http://schemas.microsoft.com/office/drawing/2014/main" id="{DC293609-14A0-4A4B-A7D7-3159D44791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0" name="Group 9">
              <a:extLst>
                <a:ext uri="{FF2B5EF4-FFF2-40B4-BE49-F238E27FC236}">
                  <a16:creationId xmlns:a16="http://schemas.microsoft.com/office/drawing/2014/main" id="{D2D8B22C-97C3-4430-B6CD-4E05D2A86D7D}"/>
                </a:ext>
              </a:extLst>
            </p:cNvPr>
            <p:cNvGrpSpPr/>
            <p:nvPr/>
          </p:nvGrpSpPr>
          <p:grpSpPr>
            <a:xfrm>
              <a:off x="6455314" y="5446581"/>
              <a:ext cx="725223" cy="929399"/>
              <a:chOff x="1482238" y="4925213"/>
              <a:chExt cx="725223" cy="929399"/>
            </a:xfrm>
          </p:grpSpPr>
          <p:pic>
            <p:nvPicPr>
              <p:cNvPr id="82" name="Picture 3" descr="C:\Documents and Settings\csve\Local Settings\Temporary Internet Files\Content.IE5\4PQ7052J\MC900435242[1].png">
                <a:extLst>
                  <a:ext uri="{FF2B5EF4-FFF2-40B4-BE49-F238E27FC236}">
                    <a16:creationId xmlns:a16="http://schemas.microsoft.com/office/drawing/2014/main" id="{18AD3C6F-498E-486B-9BF0-DAFDF8D1BAF5}"/>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3" name="Picture 82">
                <a:extLst>
                  <a:ext uri="{FF2B5EF4-FFF2-40B4-BE49-F238E27FC236}">
                    <a16:creationId xmlns:a16="http://schemas.microsoft.com/office/drawing/2014/main" id="{76DCD43E-058B-461D-94DA-09E7D475E9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1" name="Picture 10">
              <a:extLst>
                <a:ext uri="{FF2B5EF4-FFF2-40B4-BE49-F238E27FC236}">
                  <a16:creationId xmlns:a16="http://schemas.microsoft.com/office/drawing/2014/main" id="{83D99CC8-3CE7-4FC7-A48F-82D223B765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2" name="Picture 11">
              <a:extLst>
                <a:ext uri="{FF2B5EF4-FFF2-40B4-BE49-F238E27FC236}">
                  <a16:creationId xmlns:a16="http://schemas.microsoft.com/office/drawing/2014/main" id="{4512F434-179E-4C1A-A15D-83EB21A0FA9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3" name="Straight Connector 12">
              <a:extLst>
                <a:ext uri="{FF2B5EF4-FFF2-40B4-BE49-F238E27FC236}">
                  <a16:creationId xmlns:a16="http://schemas.microsoft.com/office/drawing/2014/main" id="{572AD010-84E7-4FBC-A977-7D5CB67C243D}"/>
                </a:ext>
              </a:extLst>
            </p:cNvPr>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6EB1B1-A31C-4F7C-8F39-F82F58BA231F}"/>
                </a:ext>
              </a:extLst>
            </p:cNvPr>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CA8037CB-8216-4042-A270-55F11DC8AF2C}"/>
                </a:ext>
              </a:extLst>
            </p:cNvPr>
            <p:cNvGrpSpPr/>
            <p:nvPr/>
          </p:nvGrpSpPr>
          <p:grpSpPr>
            <a:xfrm>
              <a:off x="3475493" y="5438561"/>
              <a:ext cx="725223" cy="929399"/>
              <a:chOff x="1482238" y="4925213"/>
              <a:chExt cx="725223" cy="929399"/>
            </a:xfrm>
          </p:grpSpPr>
          <p:pic>
            <p:nvPicPr>
              <p:cNvPr id="80" name="Picture 3" descr="C:\Documents and Settings\csve\Local Settings\Temporary Internet Files\Content.IE5\4PQ7052J\MC900435242[1].png">
                <a:extLst>
                  <a:ext uri="{FF2B5EF4-FFF2-40B4-BE49-F238E27FC236}">
                    <a16:creationId xmlns:a16="http://schemas.microsoft.com/office/drawing/2014/main" id="{2CEF8BF1-9646-458F-B32B-7D91FF0C3CB4}"/>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1" name="Picture 80">
                <a:extLst>
                  <a:ext uri="{FF2B5EF4-FFF2-40B4-BE49-F238E27FC236}">
                    <a16:creationId xmlns:a16="http://schemas.microsoft.com/office/drawing/2014/main" id="{4EDE7E0E-0921-48C1-A637-5489E0A3A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6" name="Straight Connector 15">
              <a:extLst>
                <a:ext uri="{FF2B5EF4-FFF2-40B4-BE49-F238E27FC236}">
                  <a16:creationId xmlns:a16="http://schemas.microsoft.com/office/drawing/2014/main" id="{794B9073-1808-4C87-904A-CF08A1D607F2}"/>
                </a:ext>
              </a:extLst>
            </p:cNvPr>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698409B-5329-4B3D-BA6C-68F7A6BBB0D1}"/>
                </a:ext>
              </a:extLst>
            </p:cNvPr>
            <p:cNvCxnSpPr>
              <a:stCxn id="79"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CF8EE4A-C853-4324-82BB-8DE880F7C431}"/>
                </a:ext>
              </a:extLst>
            </p:cNvPr>
            <p:cNvGrpSpPr/>
            <p:nvPr/>
          </p:nvGrpSpPr>
          <p:grpSpPr>
            <a:xfrm>
              <a:off x="7806861" y="5077613"/>
              <a:ext cx="725223" cy="929399"/>
              <a:chOff x="1482238" y="4925213"/>
              <a:chExt cx="725223" cy="929399"/>
            </a:xfrm>
          </p:grpSpPr>
          <p:pic>
            <p:nvPicPr>
              <p:cNvPr id="78" name="Picture 3" descr="C:\Documents and Settings\csve\Local Settings\Temporary Internet Files\Content.IE5\4PQ7052J\MC900435242[1].png">
                <a:extLst>
                  <a:ext uri="{FF2B5EF4-FFF2-40B4-BE49-F238E27FC236}">
                    <a16:creationId xmlns:a16="http://schemas.microsoft.com/office/drawing/2014/main" id="{8E330AD2-9F0D-4CB6-92EB-6B8513129247}"/>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79" name="Picture 78">
                <a:extLst>
                  <a:ext uri="{FF2B5EF4-FFF2-40B4-BE49-F238E27FC236}">
                    <a16:creationId xmlns:a16="http://schemas.microsoft.com/office/drawing/2014/main" id="{A0751E84-B8DF-4AC7-ADC5-9B43D6F59B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9" name="Straight Connector 18">
              <a:extLst>
                <a:ext uri="{FF2B5EF4-FFF2-40B4-BE49-F238E27FC236}">
                  <a16:creationId xmlns:a16="http://schemas.microsoft.com/office/drawing/2014/main" id="{A4CDEA32-EC23-4681-8597-6EE0698CC525}"/>
                </a:ext>
              </a:extLst>
            </p:cNvPr>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C180970-F06B-409D-B354-D97B2CC56659}"/>
                </a:ext>
              </a:extLst>
            </p:cNvPr>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Left Arrow 21">
              <a:extLst>
                <a:ext uri="{FF2B5EF4-FFF2-40B4-BE49-F238E27FC236}">
                  <a16:creationId xmlns:a16="http://schemas.microsoft.com/office/drawing/2014/main" id="{4AD45235-E58D-492F-A356-FCF2AE2DCA78}"/>
                </a:ext>
              </a:extLst>
            </p:cNvPr>
            <p:cNvSpPr/>
            <p:nvPr/>
          </p:nvSpPr>
          <p:spPr>
            <a:xfrm rot="16200000" flipV="1">
              <a:off x="2190663" y="441058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Left Arrow 149">
              <a:extLst>
                <a:ext uri="{FF2B5EF4-FFF2-40B4-BE49-F238E27FC236}">
                  <a16:creationId xmlns:a16="http://schemas.microsoft.com/office/drawing/2014/main" id="{923973A2-6B28-45EB-AF89-870BBEA08EFC}"/>
                </a:ext>
              </a:extLst>
            </p:cNvPr>
            <p:cNvSpPr/>
            <p:nvPr/>
          </p:nvSpPr>
          <p:spPr>
            <a:xfrm rot="16200000" flipV="1">
              <a:off x="3522157" y="4899870"/>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Left Arrow 150">
              <a:extLst>
                <a:ext uri="{FF2B5EF4-FFF2-40B4-BE49-F238E27FC236}">
                  <a16:creationId xmlns:a16="http://schemas.microsoft.com/office/drawing/2014/main" id="{484D9DF2-96BB-43EE-9ED7-DF4EE3CF1AA2}"/>
                </a:ext>
              </a:extLst>
            </p:cNvPr>
            <p:cNvSpPr/>
            <p:nvPr/>
          </p:nvSpPr>
          <p:spPr>
            <a:xfrm rot="16200000" flipV="1">
              <a:off x="6381664" y="4919923"/>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Left Arrow 151">
              <a:extLst>
                <a:ext uri="{FF2B5EF4-FFF2-40B4-BE49-F238E27FC236}">
                  <a16:creationId xmlns:a16="http://schemas.microsoft.com/office/drawing/2014/main" id="{977D7F29-43BD-4BDE-96F0-C1F111193F08}"/>
                </a:ext>
              </a:extLst>
            </p:cNvPr>
            <p:cNvSpPr/>
            <p:nvPr/>
          </p:nvSpPr>
          <p:spPr>
            <a:xfrm rot="16200000" flipV="1">
              <a:off x="7689094" y="459106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Oval 24">
              <a:extLst>
                <a:ext uri="{FF2B5EF4-FFF2-40B4-BE49-F238E27FC236}">
                  <a16:creationId xmlns:a16="http://schemas.microsoft.com/office/drawing/2014/main" id="{467B4A3A-2E09-4220-8345-EA10EDF27E04}"/>
                </a:ext>
              </a:extLst>
            </p:cNvPr>
            <p:cNvSpPr/>
            <p:nvPr/>
          </p:nvSpPr>
          <p:spPr>
            <a:xfrm>
              <a:off x="2113740" y="2995968"/>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Text Box 5">
              <a:extLst>
                <a:ext uri="{FF2B5EF4-FFF2-40B4-BE49-F238E27FC236}">
                  <a16:creationId xmlns:a16="http://schemas.microsoft.com/office/drawing/2014/main" id="{94B8A496-97ED-4B47-B7D4-6DA039249A86}"/>
                </a:ext>
              </a:extLst>
            </p:cNvPr>
            <p:cNvSpPr txBox="1">
              <a:spLocks noChangeArrowheads="1"/>
            </p:cNvSpPr>
            <p:nvPr/>
          </p:nvSpPr>
          <p:spPr bwMode="auto">
            <a:xfrm>
              <a:off x="4460457" y="4827198"/>
              <a:ext cx="1781299"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Operating System</a:t>
              </a:r>
              <a:endParaRPr lang="en-US" sz="1200" dirty="0">
                <a:solidFill>
                  <a:srgbClr val="000000"/>
                </a:solidFill>
              </a:endParaRPr>
            </a:p>
          </p:txBody>
        </p:sp>
        <p:pic>
          <p:nvPicPr>
            <p:cNvPr id="27" name="Picture 29" descr="C:\Documents and Settings\Administrator\Local Settings\Temporary Internet Files\Content.IE5\S5CT05S7\MCj04325540000[1].png">
              <a:extLst>
                <a:ext uri="{FF2B5EF4-FFF2-40B4-BE49-F238E27FC236}">
                  <a16:creationId xmlns:a16="http://schemas.microsoft.com/office/drawing/2014/main" id="{31FAC1AA-451E-4859-AF56-321B45BF61F7}"/>
                </a:ext>
              </a:extLst>
            </p:cNvPr>
            <p:cNvPicPr>
              <a:picLocks noChangeAspect="1" noChangeArrowheads="1"/>
            </p:cNvPicPr>
            <p:nvPr/>
          </p:nvPicPr>
          <p:blipFill>
            <a:blip r:embed="rId6" cstate="print"/>
            <a:srcRect/>
            <a:stretch>
              <a:fillRect/>
            </a:stretch>
          </p:blipFill>
          <p:spPr bwMode="auto">
            <a:xfrm>
              <a:off x="2193784" y="3840247"/>
              <a:ext cx="481262" cy="480846"/>
            </a:xfrm>
            <a:prstGeom prst="rect">
              <a:avLst/>
            </a:prstGeom>
            <a:noFill/>
            <a:ln w="9525">
              <a:noFill/>
              <a:miter lim="800000"/>
              <a:headEnd/>
              <a:tailEnd/>
            </a:ln>
          </p:spPr>
        </p:pic>
        <p:pic>
          <p:nvPicPr>
            <p:cNvPr id="28" name="Picture 29" descr="C:\Documents and Settings\Administrator\Local Settings\Temporary Internet Files\Content.IE5\S5CT05S7\MCj04325540000[1].png">
              <a:extLst>
                <a:ext uri="{FF2B5EF4-FFF2-40B4-BE49-F238E27FC236}">
                  <a16:creationId xmlns:a16="http://schemas.microsoft.com/office/drawing/2014/main" id="{A6B0914D-9C78-4742-A037-4D35FA49F086}"/>
                </a:ext>
              </a:extLst>
            </p:cNvPr>
            <p:cNvPicPr>
              <a:picLocks noChangeAspect="1" noChangeArrowheads="1"/>
            </p:cNvPicPr>
            <p:nvPr/>
          </p:nvPicPr>
          <p:blipFill>
            <a:blip r:embed="rId6" cstate="print"/>
            <a:srcRect/>
            <a:stretch>
              <a:fillRect/>
            </a:stretch>
          </p:blipFill>
          <p:spPr bwMode="auto">
            <a:xfrm>
              <a:off x="2346183" y="3908428"/>
              <a:ext cx="481262" cy="480846"/>
            </a:xfrm>
            <a:prstGeom prst="rect">
              <a:avLst/>
            </a:prstGeom>
            <a:noFill/>
            <a:ln w="9525">
              <a:noFill/>
              <a:miter lim="800000"/>
              <a:headEnd/>
              <a:tailEnd/>
            </a:ln>
          </p:spPr>
        </p:pic>
        <p:pic>
          <p:nvPicPr>
            <p:cNvPr id="29" name="Picture 29" descr="C:\Documents and Settings\Administrator\Local Settings\Temporary Internet Files\Content.IE5\S5CT05S7\MCj04325540000[1].png">
              <a:extLst>
                <a:ext uri="{FF2B5EF4-FFF2-40B4-BE49-F238E27FC236}">
                  <a16:creationId xmlns:a16="http://schemas.microsoft.com/office/drawing/2014/main" id="{494AEADE-BCAC-410D-BC33-93A7D442D934}"/>
                </a:ext>
              </a:extLst>
            </p:cNvPr>
            <p:cNvPicPr>
              <a:picLocks noChangeAspect="1" noChangeArrowheads="1"/>
            </p:cNvPicPr>
            <p:nvPr/>
          </p:nvPicPr>
          <p:blipFill>
            <a:blip r:embed="rId6" cstate="print"/>
            <a:srcRect/>
            <a:stretch>
              <a:fillRect/>
            </a:stretch>
          </p:blipFill>
          <p:spPr bwMode="auto">
            <a:xfrm>
              <a:off x="3489184" y="4317500"/>
              <a:ext cx="481262" cy="480846"/>
            </a:xfrm>
            <a:prstGeom prst="rect">
              <a:avLst/>
            </a:prstGeom>
            <a:noFill/>
            <a:ln w="9525">
              <a:noFill/>
              <a:miter lim="800000"/>
              <a:headEnd/>
              <a:tailEnd/>
            </a:ln>
          </p:spPr>
        </p:pic>
        <p:pic>
          <p:nvPicPr>
            <p:cNvPr id="30" name="Picture 29" descr="C:\Documents and Settings\Administrator\Local Settings\Temporary Internet Files\Content.IE5\S5CT05S7\MCj04325540000[1].png">
              <a:extLst>
                <a:ext uri="{FF2B5EF4-FFF2-40B4-BE49-F238E27FC236}">
                  <a16:creationId xmlns:a16="http://schemas.microsoft.com/office/drawing/2014/main" id="{C1B15829-3E71-451F-80AA-1FF155FE41FD}"/>
                </a:ext>
              </a:extLst>
            </p:cNvPr>
            <p:cNvPicPr>
              <a:picLocks noChangeAspect="1" noChangeArrowheads="1"/>
            </p:cNvPicPr>
            <p:nvPr/>
          </p:nvPicPr>
          <p:blipFill>
            <a:blip r:embed="rId6" cstate="print"/>
            <a:srcRect/>
            <a:stretch>
              <a:fillRect/>
            </a:stretch>
          </p:blipFill>
          <p:spPr bwMode="auto">
            <a:xfrm>
              <a:off x="3641583" y="4385681"/>
              <a:ext cx="481262" cy="480846"/>
            </a:xfrm>
            <a:prstGeom prst="rect">
              <a:avLst/>
            </a:prstGeom>
            <a:noFill/>
            <a:ln w="9525">
              <a:noFill/>
              <a:miter lim="800000"/>
              <a:headEnd/>
              <a:tailEnd/>
            </a:ln>
          </p:spPr>
        </p:pic>
        <p:pic>
          <p:nvPicPr>
            <p:cNvPr id="31" name="Picture 29" descr="C:\Documents and Settings\Administrator\Local Settings\Temporary Internet Files\Content.IE5\S5CT05S7\MCj04325540000[1].png">
              <a:extLst>
                <a:ext uri="{FF2B5EF4-FFF2-40B4-BE49-F238E27FC236}">
                  <a16:creationId xmlns:a16="http://schemas.microsoft.com/office/drawing/2014/main" id="{274AD275-99B7-40EB-8119-7D250E8FC7AF}"/>
                </a:ext>
              </a:extLst>
            </p:cNvPr>
            <p:cNvPicPr>
              <a:picLocks noChangeAspect="1" noChangeArrowheads="1"/>
            </p:cNvPicPr>
            <p:nvPr/>
          </p:nvPicPr>
          <p:blipFill>
            <a:blip r:embed="rId6" cstate="print"/>
            <a:srcRect/>
            <a:stretch>
              <a:fillRect/>
            </a:stretch>
          </p:blipFill>
          <p:spPr bwMode="auto">
            <a:xfrm>
              <a:off x="6336657" y="4337552"/>
              <a:ext cx="481262" cy="480846"/>
            </a:xfrm>
            <a:prstGeom prst="rect">
              <a:avLst/>
            </a:prstGeom>
            <a:noFill/>
            <a:ln w="9525">
              <a:noFill/>
              <a:miter lim="800000"/>
              <a:headEnd/>
              <a:tailEnd/>
            </a:ln>
          </p:spPr>
        </p:pic>
        <p:pic>
          <p:nvPicPr>
            <p:cNvPr id="32" name="Picture 29" descr="C:\Documents and Settings\Administrator\Local Settings\Temporary Internet Files\Content.IE5\S5CT05S7\MCj04325540000[1].png">
              <a:extLst>
                <a:ext uri="{FF2B5EF4-FFF2-40B4-BE49-F238E27FC236}">
                  <a16:creationId xmlns:a16="http://schemas.microsoft.com/office/drawing/2014/main" id="{8EEEC51A-58BB-4EA6-B4E9-B1D913209516}"/>
                </a:ext>
              </a:extLst>
            </p:cNvPr>
            <p:cNvPicPr>
              <a:picLocks noChangeAspect="1" noChangeArrowheads="1"/>
            </p:cNvPicPr>
            <p:nvPr/>
          </p:nvPicPr>
          <p:blipFill>
            <a:blip r:embed="rId6" cstate="print"/>
            <a:srcRect/>
            <a:stretch>
              <a:fillRect/>
            </a:stretch>
          </p:blipFill>
          <p:spPr bwMode="auto">
            <a:xfrm>
              <a:off x="6489056" y="4405733"/>
              <a:ext cx="481262" cy="480846"/>
            </a:xfrm>
            <a:prstGeom prst="rect">
              <a:avLst/>
            </a:prstGeom>
            <a:noFill/>
            <a:ln w="9525">
              <a:noFill/>
              <a:miter lim="800000"/>
              <a:headEnd/>
              <a:tailEnd/>
            </a:ln>
          </p:spPr>
        </p:pic>
        <p:pic>
          <p:nvPicPr>
            <p:cNvPr id="33" name="Picture 29" descr="C:\Documents and Settings\Administrator\Local Settings\Temporary Internet Files\Content.IE5\S5CT05S7\MCj04325540000[1].png">
              <a:extLst>
                <a:ext uri="{FF2B5EF4-FFF2-40B4-BE49-F238E27FC236}">
                  <a16:creationId xmlns:a16="http://schemas.microsoft.com/office/drawing/2014/main" id="{2EB66FCF-4934-451F-B60E-57A38FE09DDF}"/>
                </a:ext>
              </a:extLst>
            </p:cNvPr>
            <p:cNvPicPr>
              <a:picLocks noChangeAspect="1" noChangeArrowheads="1"/>
            </p:cNvPicPr>
            <p:nvPr/>
          </p:nvPicPr>
          <p:blipFill>
            <a:blip r:embed="rId6" cstate="print"/>
            <a:srcRect/>
            <a:stretch>
              <a:fillRect/>
            </a:stretch>
          </p:blipFill>
          <p:spPr bwMode="auto">
            <a:xfrm>
              <a:off x="7571898" y="3972594"/>
              <a:ext cx="481262" cy="480846"/>
            </a:xfrm>
            <a:prstGeom prst="rect">
              <a:avLst/>
            </a:prstGeom>
            <a:noFill/>
            <a:ln w="9525">
              <a:noFill/>
              <a:miter lim="800000"/>
              <a:headEnd/>
              <a:tailEnd/>
            </a:ln>
          </p:spPr>
        </p:pic>
        <p:pic>
          <p:nvPicPr>
            <p:cNvPr id="34" name="Picture 29" descr="C:\Documents and Settings\Administrator\Local Settings\Temporary Internet Files\Content.IE5\S5CT05S7\MCj04325540000[1].png">
              <a:extLst>
                <a:ext uri="{FF2B5EF4-FFF2-40B4-BE49-F238E27FC236}">
                  <a16:creationId xmlns:a16="http://schemas.microsoft.com/office/drawing/2014/main" id="{36506F99-F8F1-4D73-884B-CBC6FF667ACE}"/>
                </a:ext>
              </a:extLst>
            </p:cNvPr>
            <p:cNvPicPr>
              <a:picLocks noChangeAspect="1" noChangeArrowheads="1"/>
            </p:cNvPicPr>
            <p:nvPr/>
          </p:nvPicPr>
          <p:blipFill>
            <a:blip r:embed="rId6" cstate="print"/>
            <a:srcRect/>
            <a:stretch>
              <a:fillRect/>
            </a:stretch>
          </p:blipFill>
          <p:spPr bwMode="auto">
            <a:xfrm>
              <a:off x="7724297" y="4040775"/>
              <a:ext cx="481262" cy="480846"/>
            </a:xfrm>
            <a:prstGeom prst="rect">
              <a:avLst/>
            </a:prstGeom>
            <a:noFill/>
            <a:ln w="9525">
              <a:noFill/>
              <a:miter lim="800000"/>
              <a:headEnd/>
              <a:tailEnd/>
            </a:ln>
          </p:spPr>
        </p:pic>
        <p:sp>
          <p:nvSpPr>
            <p:cNvPr id="35" name="Left Arrow 177">
              <a:extLst>
                <a:ext uri="{FF2B5EF4-FFF2-40B4-BE49-F238E27FC236}">
                  <a16:creationId xmlns:a16="http://schemas.microsoft.com/office/drawing/2014/main" id="{E2E22160-F858-4D82-ADA9-565D6ACB3FAC}"/>
                </a:ext>
              </a:extLst>
            </p:cNvPr>
            <p:cNvSpPr/>
            <p:nvPr/>
          </p:nvSpPr>
          <p:spPr>
            <a:xfrm rot="16200000" flipV="1">
              <a:off x="2234779" y="3407952"/>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6" name="Left Arrow 178">
              <a:extLst>
                <a:ext uri="{FF2B5EF4-FFF2-40B4-BE49-F238E27FC236}">
                  <a16:creationId xmlns:a16="http://schemas.microsoft.com/office/drawing/2014/main" id="{9BF19124-0AC5-4CED-B2BE-040B2C9934A1}"/>
                </a:ext>
              </a:extLst>
            </p:cNvPr>
            <p:cNvSpPr/>
            <p:nvPr/>
          </p:nvSpPr>
          <p:spPr>
            <a:xfrm rot="16200000" flipV="1">
              <a:off x="3602369" y="3921299"/>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7" name="Left Arrow 179">
              <a:extLst>
                <a:ext uri="{FF2B5EF4-FFF2-40B4-BE49-F238E27FC236}">
                  <a16:creationId xmlns:a16="http://schemas.microsoft.com/office/drawing/2014/main" id="{66F4E393-1226-4A22-9750-38DF68A79C8E}"/>
                </a:ext>
              </a:extLst>
            </p:cNvPr>
            <p:cNvSpPr/>
            <p:nvPr/>
          </p:nvSpPr>
          <p:spPr>
            <a:xfrm rot="16200000" flipV="1">
              <a:off x="6353590" y="394135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8" name="Left Arrow 180">
              <a:extLst>
                <a:ext uri="{FF2B5EF4-FFF2-40B4-BE49-F238E27FC236}">
                  <a16:creationId xmlns:a16="http://schemas.microsoft.com/office/drawing/2014/main" id="{E210283F-7112-49C3-B992-D2CB4421A6F0}"/>
                </a:ext>
              </a:extLst>
            </p:cNvPr>
            <p:cNvSpPr/>
            <p:nvPr/>
          </p:nvSpPr>
          <p:spPr>
            <a:xfrm rot="16200000" flipV="1">
              <a:off x="7653001" y="3556341"/>
              <a:ext cx="505323"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9" name="Oval 38">
              <a:extLst>
                <a:ext uri="{FF2B5EF4-FFF2-40B4-BE49-F238E27FC236}">
                  <a16:creationId xmlns:a16="http://schemas.microsoft.com/office/drawing/2014/main" id="{03415C93-7E4A-4E8B-BAB3-B70481DE462F}"/>
                </a:ext>
              </a:extLst>
            </p:cNvPr>
            <p:cNvSpPr/>
            <p:nvPr/>
          </p:nvSpPr>
          <p:spPr>
            <a:xfrm>
              <a:off x="2121761" y="2005365"/>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0" name="Rounded Rectangle 181">
              <a:extLst>
                <a:ext uri="{FF2B5EF4-FFF2-40B4-BE49-F238E27FC236}">
                  <a16:creationId xmlns:a16="http://schemas.microsoft.com/office/drawing/2014/main" id="{24B1752B-3F33-45CC-AED1-4FADF58A24E8}"/>
                </a:ext>
              </a:extLst>
            </p:cNvPr>
            <p:cNvSpPr/>
            <p:nvPr/>
          </p:nvSpPr>
          <p:spPr>
            <a:xfrm>
              <a:off x="4525926" y="3785980"/>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Middleware</a:t>
              </a:r>
              <a:endParaRPr lang="en-US" sz="1200" dirty="0">
                <a:solidFill>
                  <a:srgbClr val="000000"/>
                </a:solidFill>
              </a:endParaRPr>
            </a:p>
          </p:txBody>
        </p:sp>
        <p:grpSp>
          <p:nvGrpSpPr>
            <p:cNvPr id="41" name="Group 40">
              <a:extLst>
                <a:ext uri="{FF2B5EF4-FFF2-40B4-BE49-F238E27FC236}">
                  <a16:creationId xmlns:a16="http://schemas.microsoft.com/office/drawing/2014/main" id="{975FC028-5E10-4C76-BD59-58CF24592E47}"/>
                </a:ext>
              </a:extLst>
            </p:cNvPr>
            <p:cNvGrpSpPr/>
            <p:nvPr/>
          </p:nvGrpSpPr>
          <p:grpSpPr>
            <a:xfrm>
              <a:off x="2129727" y="2687053"/>
              <a:ext cx="1034600" cy="790073"/>
              <a:chOff x="1455935" y="2687053"/>
              <a:chExt cx="1034600" cy="790073"/>
            </a:xfrm>
          </p:grpSpPr>
          <p:pic>
            <p:nvPicPr>
              <p:cNvPr id="73" name="Picture 72">
                <a:extLst>
                  <a:ext uri="{FF2B5EF4-FFF2-40B4-BE49-F238E27FC236}">
                    <a16:creationId xmlns:a16="http://schemas.microsoft.com/office/drawing/2014/main" id="{94455F03-FAF6-4D5D-B493-934CDC3C5DD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4" name="Rectangle 73">
                <a:extLst>
                  <a:ext uri="{FF2B5EF4-FFF2-40B4-BE49-F238E27FC236}">
                    <a16:creationId xmlns:a16="http://schemas.microsoft.com/office/drawing/2014/main" id="{C5E7BA34-4ED7-40E6-8C13-1588FB2613F5}"/>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5" name="Rectangle 74">
                <a:extLst>
                  <a:ext uri="{FF2B5EF4-FFF2-40B4-BE49-F238E27FC236}">
                    <a16:creationId xmlns:a16="http://schemas.microsoft.com/office/drawing/2014/main" id="{4AD57E97-738F-439F-B4AA-A47B9A7CB9A5}"/>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6" name="Rectangle 75">
                <a:extLst>
                  <a:ext uri="{FF2B5EF4-FFF2-40B4-BE49-F238E27FC236}">
                    <a16:creationId xmlns:a16="http://schemas.microsoft.com/office/drawing/2014/main" id="{B65080EF-E28C-442B-93B9-E13D68BEC41E}"/>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7" name="Picture 2" descr="C:\Users\csve\AppData\Local\Microsoft\Windows\Temporary Internet Files\Content.IE5\M512EYDP\MC900432614[1].png">
                <a:extLst>
                  <a:ext uri="{FF2B5EF4-FFF2-40B4-BE49-F238E27FC236}">
                    <a16:creationId xmlns:a16="http://schemas.microsoft.com/office/drawing/2014/main" id="{8CB29895-448C-4A85-809D-4D320AC229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2" name="Group 41">
              <a:extLst>
                <a:ext uri="{FF2B5EF4-FFF2-40B4-BE49-F238E27FC236}">
                  <a16:creationId xmlns:a16="http://schemas.microsoft.com/office/drawing/2014/main" id="{CBD08A1F-D252-46A4-B432-7E94A9BF2761}"/>
                </a:ext>
              </a:extLst>
            </p:cNvPr>
            <p:cNvGrpSpPr/>
            <p:nvPr/>
          </p:nvGrpSpPr>
          <p:grpSpPr>
            <a:xfrm>
              <a:off x="3413095" y="3176337"/>
              <a:ext cx="1034600" cy="790073"/>
              <a:chOff x="1455935" y="2687053"/>
              <a:chExt cx="1034600" cy="790073"/>
            </a:xfrm>
          </p:grpSpPr>
          <p:pic>
            <p:nvPicPr>
              <p:cNvPr id="68" name="Picture 67">
                <a:extLst>
                  <a:ext uri="{FF2B5EF4-FFF2-40B4-BE49-F238E27FC236}">
                    <a16:creationId xmlns:a16="http://schemas.microsoft.com/office/drawing/2014/main" id="{6206E907-AED0-4318-8AC1-379F5930154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9" name="Rectangle 68">
                <a:extLst>
                  <a:ext uri="{FF2B5EF4-FFF2-40B4-BE49-F238E27FC236}">
                    <a16:creationId xmlns:a16="http://schemas.microsoft.com/office/drawing/2014/main" id="{0416DB58-8B7B-43E3-880C-F37B95D109AE}"/>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0" name="Rectangle 69">
                <a:extLst>
                  <a:ext uri="{FF2B5EF4-FFF2-40B4-BE49-F238E27FC236}">
                    <a16:creationId xmlns:a16="http://schemas.microsoft.com/office/drawing/2014/main" id="{D5ECC0D1-AEB5-4F00-9822-C8209E3AD186}"/>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1" name="Rectangle 70">
                <a:extLst>
                  <a:ext uri="{FF2B5EF4-FFF2-40B4-BE49-F238E27FC236}">
                    <a16:creationId xmlns:a16="http://schemas.microsoft.com/office/drawing/2014/main" id="{C88F455F-8996-4B0C-8861-B0CCFBBDC693}"/>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2" name="Picture 2" descr="C:\Users\csve\AppData\Local\Microsoft\Windows\Temporary Internet Files\Content.IE5\M512EYDP\MC900432614[1].png">
                <a:extLst>
                  <a:ext uri="{FF2B5EF4-FFF2-40B4-BE49-F238E27FC236}">
                    <a16:creationId xmlns:a16="http://schemas.microsoft.com/office/drawing/2014/main" id="{FE204AF1-CD2C-4C24-8B02-9DE83FFF70D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3" name="Group 42">
              <a:extLst>
                <a:ext uri="{FF2B5EF4-FFF2-40B4-BE49-F238E27FC236}">
                  <a16:creationId xmlns:a16="http://schemas.microsoft.com/office/drawing/2014/main" id="{E25CBA9F-0B73-450B-9B78-A2B6BEE58CF0}"/>
                </a:ext>
              </a:extLst>
            </p:cNvPr>
            <p:cNvGrpSpPr/>
            <p:nvPr/>
          </p:nvGrpSpPr>
          <p:grpSpPr>
            <a:xfrm>
              <a:off x="5983842" y="3124200"/>
              <a:ext cx="1034600" cy="790073"/>
              <a:chOff x="1455935" y="2687053"/>
              <a:chExt cx="1034600" cy="790073"/>
            </a:xfrm>
          </p:grpSpPr>
          <p:pic>
            <p:nvPicPr>
              <p:cNvPr id="63" name="Picture 62">
                <a:extLst>
                  <a:ext uri="{FF2B5EF4-FFF2-40B4-BE49-F238E27FC236}">
                    <a16:creationId xmlns:a16="http://schemas.microsoft.com/office/drawing/2014/main" id="{1A42FCBA-8EEA-43F0-AD87-CCB19E9BF1E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4" name="Rectangle 63">
                <a:extLst>
                  <a:ext uri="{FF2B5EF4-FFF2-40B4-BE49-F238E27FC236}">
                    <a16:creationId xmlns:a16="http://schemas.microsoft.com/office/drawing/2014/main" id="{104DECC0-CBFC-48FA-A29C-31EAF7CE4BCA}"/>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5" name="Rectangle 64">
                <a:extLst>
                  <a:ext uri="{FF2B5EF4-FFF2-40B4-BE49-F238E27FC236}">
                    <a16:creationId xmlns:a16="http://schemas.microsoft.com/office/drawing/2014/main" id="{8D232185-56E4-4EBE-ADFB-285EDD6CFBC1}"/>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6" name="Rectangle 65">
                <a:extLst>
                  <a:ext uri="{FF2B5EF4-FFF2-40B4-BE49-F238E27FC236}">
                    <a16:creationId xmlns:a16="http://schemas.microsoft.com/office/drawing/2014/main" id="{69D7AA5F-A4A6-44F7-AD0F-0C21516ACEA9}"/>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7" name="Picture 2" descr="C:\Users\csve\AppData\Local\Microsoft\Windows\Temporary Internet Files\Content.IE5\M512EYDP\MC900432614[1].png">
                <a:extLst>
                  <a:ext uri="{FF2B5EF4-FFF2-40B4-BE49-F238E27FC236}">
                    <a16:creationId xmlns:a16="http://schemas.microsoft.com/office/drawing/2014/main" id="{6AC26E8B-46EE-493A-8A19-9F15E93D67D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4" name="Group 43">
              <a:extLst>
                <a:ext uri="{FF2B5EF4-FFF2-40B4-BE49-F238E27FC236}">
                  <a16:creationId xmlns:a16="http://schemas.microsoft.com/office/drawing/2014/main" id="{D14F22BB-BCF5-4C2F-A275-52C32A7C9002}"/>
                </a:ext>
              </a:extLst>
            </p:cNvPr>
            <p:cNvGrpSpPr/>
            <p:nvPr/>
          </p:nvGrpSpPr>
          <p:grpSpPr>
            <a:xfrm>
              <a:off x="7327368" y="2735178"/>
              <a:ext cx="1034600" cy="790073"/>
              <a:chOff x="1455935" y="2687053"/>
              <a:chExt cx="1034600" cy="790073"/>
            </a:xfrm>
          </p:grpSpPr>
          <p:pic>
            <p:nvPicPr>
              <p:cNvPr id="58" name="Picture 57">
                <a:extLst>
                  <a:ext uri="{FF2B5EF4-FFF2-40B4-BE49-F238E27FC236}">
                    <a16:creationId xmlns:a16="http://schemas.microsoft.com/office/drawing/2014/main" id="{C5828BDC-4258-4E2F-A46D-3E9020285DF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59" name="Rectangle 58">
                <a:extLst>
                  <a:ext uri="{FF2B5EF4-FFF2-40B4-BE49-F238E27FC236}">
                    <a16:creationId xmlns:a16="http://schemas.microsoft.com/office/drawing/2014/main" id="{71476A11-DCB8-4B08-BE18-C29CB908A5F7}"/>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0" name="Rectangle 59">
                <a:extLst>
                  <a:ext uri="{FF2B5EF4-FFF2-40B4-BE49-F238E27FC236}">
                    <a16:creationId xmlns:a16="http://schemas.microsoft.com/office/drawing/2014/main" id="{A2C24184-015E-4F38-9A70-9F0022B7B92B}"/>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1" name="Rectangle 60">
                <a:extLst>
                  <a:ext uri="{FF2B5EF4-FFF2-40B4-BE49-F238E27FC236}">
                    <a16:creationId xmlns:a16="http://schemas.microsoft.com/office/drawing/2014/main" id="{6A49146D-6382-43F1-83A4-A8565D66F84B}"/>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2" name="Picture 2" descr="C:\Users\csve\AppData\Local\Microsoft\Windows\Temporary Internet Files\Content.IE5\M512EYDP\MC900432614[1].png">
                <a:extLst>
                  <a:ext uri="{FF2B5EF4-FFF2-40B4-BE49-F238E27FC236}">
                    <a16:creationId xmlns:a16="http://schemas.microsoft.com/office/drawing/2014/main" id="{4EFB9F46-5481-4094-88B4-467F9787E44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45" name="Oval 44">
              <a:extLst>
                <a:ext uri="{FF2B5EF4-FFF2-40B4-BE49-F238E27FC236}">
                  <a16:creationId xmlns:a16="http://schemas.microsoft.com/office/drawing/2014/main" id="{5BCAC225-C7FC-4E95-9C03-FE9C141BF905}"/>
                </a:ext>
              </a:extLst>
            </p:cNvPr>
            <p:cNvSpPr/>
            <p:nvPr/>
          </p:nvSpPr>
          <p:spPr>
            <a:xfrm>
              <a:off x="2129777" y="978629"/>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6" name="Rounded Rectangle 195">
              <a:extLst>
                <a:ext uri="{FF2B5EF4-FFF2-40B4-BE49-F238E27FC236}">
                  <a16:creationId xmlns:a16="http://schemas.microsoft.com/office/drawing/2014/main" id="{38ABEC7B-AFDE-4A2A-9558-E100F3125D35}"/>
                </a:ext>
              </a:extLst>
            </p:cNvPr>
            <p:cNvSpPr/>
            <p:nvPr/>
          </p:nvSpPr>
          <p:spPr>
            <a:xfrm>
              <a:off x="4533942" y="2759244"/>
              <a:ext cx="1586139"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Applications</a:t>
              </a:r>
            </a:p>
          </p:txBody>
        </p:sp>
        <p:grpSp>
          <p:nvGrpSpPr>
            <p:cNvPr id="47" name="Group 46">
              <a:extLst>
                <a:ext uri="{FF2B5EF4-FFF2-40B4-BE49-F238E27FC236}">
                  <a16:creationId xmlns:a16="http://schemas.microsoft.com/office/drawing/2014/main" id="{DE4A3BC6-87B9-4B5A-A5C0-9FE9133AB0B8}"/>
                </a:ext>
              </a:extLst>
            </p:cNvPr>
            <p:cNvGrpSpPr/>
            <p:nvPr/>
          </p:nvGrpSpPr>
          <p:grpSpPr>
            <a:xfrm>
              <a:off x="2610876" y="1179095"/>
              <a:ext cx="1058779" cy="1227222"/>
              <a:chOff x="2081463" y="1010652"/>
              <a:chExt cx="1239252" cy="1419727"/>
            </a:xfrm>
          </p:grpSpPr>
          <p:pic>
            <p:nvPicPr>
              <p:cNvPr id="56" name="Picture 55">
                <a:extLst>
                  <a:ext uri="{FF2B5EF4-FFF2-40B4-BE49-F238E27FC236}">
                    <a16:creationId xmlns:a16="http://schemas.microsoft.com/office/drawing/2014/main" id="{6166C143-1282-46F0-AAD6-FB324988FBA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57" name="Picture 56">
                <a:extLst>
                  <a:ext uri="{FF2B5EF4-FFF2-40B4-BE49-F238E27FC236}">
                    <a16:creationId xmlns:a16="http://schemas.microsoft.com/office/drawing/2014/main" id="{B52653DF-D919-4291-927C-E05E01ECD2A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48" name="Group 47">
              <a:extLst>
                <a:ext uri="{FF2B5EF4-FFF2-40B4-BE49-F238E27FC236}">
                  <a16:creationId xmlns:a16="http://schemas.microsoft.com/office/drawing/2014/main" id="{2C529467-A37E-4EB4-86CB-F85931E7834C}"/>
                </a:ext>
              </a:extLst>
            </p:cNvPr>
            <p:cNvGrpSpPr/>
            <p:nvPr/>
          </p:nvGrpSpPr>
          <p:grpSpPr>
            <a:xfrm>
              <a:off x="4531917" y="1463842"/>
              <a:ext cx="1017662" cy="1074821"/>
              <a:chOff x="3449052" y="1211179"/>
              <a:chExt cx="1017662" cy="1074821"/>
            </a:xfrm>
          </p:grpSpPr>
          <p:pic>
            <p:nvPicPr>
              <p:cNvPr id="54" name="Picture 53">
                <a:extLst>
                  <a:ext uri="{FF2B5EF4-FFF2-40B4-BE49-F238E27FC236}">
                    <a16:creationId xmlns:a16="http://schemas.microsoft.com/office/drawing/2014/main" id="{A8EE54F6-8B4D-4F4B-9129-908EAC9B56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55" name="Picture 54">
                <a:extLst>
                  <a:ext uri="{FF2B5EF4-FFF2-40B4-BE49-F238E27FC236}">
                    <a16:creationId xmlns:a16="http://schemas.microsoft.com/office/drawing/2014/main" id="{45D72EFD-8617-4D8F-BA90-5A153F29340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49" name="Picture 48">
              <a:extLst>
                <a:ext uri="{FF2B5EF4-FFF2-40B4-BE49-F238E27FC236}">
                  <a16:creationId xmlns:a16="http://schemas.microsoft.com/office/drawing/2014/main" id="{640C1F83-83C0-4702-A7BE-F9F6C68ECB8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5307" y="1183105"/>
              <a:ext cx="1017662" cy="1029619"/>
            </a:xfrm>
            <a:prstGeom prst="rect">
              <a:avLst/>
            </a:prstGeom>
          </p:spPr>
        </p:pic>
        <p:pic>
          <p:nvPicPr>
            <p:cNvPr id="50" name="Picture 49">
              <a:extLst>
                <a:ext uri="{FF2B5EF4-FFF2-40B4-BE49-F238E27FC236}">
                  <a16:creationId xmlns:a16="http://schemas.microsoft.com/office/drawing/2014/main" id="{DE8BAA3E-2486-41A1-8E9D-B5C2E1E0E6A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1876" y="1532021"/>
              <a:ext cx="778042" cy="778042"/>
            </a:xfrm>
            <a:prstGeom prst="rect">
              <a:avLst/>
            </a:prstGeom>
          </p:spPr>
        </p:pic>
        <p:sp>
          <p:nvSpPr>
            <p:cNvPr id="51" name="Text Box 5">
              <a:extLst>
                <a:ext uri="{FF2B5EF4-FFF2-40B4-BE49-F238E27FC236}">
                  <a16:creationId xmlns:a16="http://schemas.microsoft.com/office/drawing/2014/main" id="{9EBE1136-085B-4319-A4D5-8F72039E11E7}"/>
                </a:ext>
              </a:extLst>
            </p:cNvPr>
            <p:cNvSpPr txBox="1">
              <a:spLocks noChangeArrowheads="1"/>
            </p:cNvSpPr>
            <p:nvPr/>
          </p:nvSpPr>
          <p:spPr bwMode="auto">
            <a:xfrm>
              <a:off x="430571" y="5462347"/>
              <a:ext cx="1494484" cy="613611"/>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Networking and Parallel Hardware</a:t>
              </a:r>
              <a:endParaRPr lang="en-US" sz="1100" dirty="0">
                <a:solidFill>
                  <a:srgbClr val="000000"/>
                </a:solidFill>
              </a:endParaRPr>
            </a:p>
          </p:txBody>
        </p:sp>
        <p:sp>
          <p:nvSpPr>
            <p:cNvPr id="52" name="Text Box 5">
              <a:extLst>
                <a:ext uri="{FF2B5EF4-FFF2-40B4-BE49-F238E27FC236}">
                  <a16:creationId xmlns:a16="http://schemas.microsoft.com/office/drawing/2014/main" id="{BF7A0679-BCB9-46FE-A19F-6087D03CC6FD}"/>
                </a:ext>
              </a:extLst>
            </p:cNvPr>
            <p:cNvSpPr txBox="1">
              <a:spLocks noChangeArrowheads="1"/>
            </p:cNvSpPr>
            <p:nvPr/>
          </p:nvSpPr>
          <p:spPr bwMode="auto">
            <a:xfrm>
              <a:off x="425868" y="3982446"/>
              <a:ext cx="1499186" cy="601579"/>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IPC primitives for control and data.</a:t>
              </a:r>
              <a:endParaRPr lang="en-US" sz="1100" dirty="0">
                <a:solidFill>
                  <a:srgbClr val="000000"/>
                </a:solidFill>
              </a:endParaRPr>
            </a:p>
          </p:txBody>
        </p:sp>
        <p:sp>
          <p:nvSpPr>
            <p:cNvPr id="53" name="Rectangle 52">
              <a:extLst>
                <a:ext uri="{FF2B5EF4-FFF2-40B4-BE49-F238E27FC236}">
                  <a16:creationId xmlns:a16="http://schemas.microsoft.com/office/drawing/2014/main" id="{9D679424-9124-462D-B7C2-BEB1F8160842}"/>
                </a:ext>
              </a:extLst>
            </p:cNvPr>
            <p:cNvSpPr/>
            <p:nvPr/>
          </p:nvSpPr>
          <p:spPr>
            <a:xfrm>
              <a:off x="433136" y="2755233"/>
              <a:ext cx="1479885"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a:solidFill>
                    <a:srgbClr val="000000"/>
                  </a:solidFill>
                </a:rPr>
                <a:t>Frameworks for distributed programming</a:t>
              </a:r>
              <a:endParaRPr lang="en-US" sz="1100" dirty="0">
                <a:solidFill>
                  <a:srgbClr val="000000"/>
                </a:solidFill>
              </a:endParaRPr>
            </a:p>
          </p:txBody>
        </p:sp>
      </p:grpSp>
    </p:spTree>
    <p:extLst>
      <p:ext uri="{BB962C8B-B14F-4D97-AF65-F5344CB8AC3E}">
        <p14:creationId xmlns:p14="http://schemas.microsoft.com/office/powerpoint/2010/main" val="3142596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78C3D-0649-4B05-A57F-D16BB72D213B}"/>
              </a:ext>
            </a:extLst>
          </p:cNvPr>
          <p:cNvSpPr>
            <a:spLocks noGrp="1"/>
          </p:cNvSpPr>
          <p:nvPr>
            <p:ph idx="1"/>
          </p:nvPr>
        </p:nvSpPr>
        <p:spPr>
          <a:xfrm>
            <a:off x="0" y="0"/>
            <a:ext cx="12192000" cy="6858000"/>
          </a:xfrm>
        </p:spPr>
        <p:txBody>
          <a:bodyPr>
            <a:noAutofit/>
          </a:bodyPr>
          <a:lstStyle/>
          <a:p>
            <a:r>
              <a:rPr lang="en-IN" b="1" dirty="0">
                <a:latin typeface="Times New Roman" panose="02020603050405020304" pitchFamily="18" charset="0"/>
                <a:cs typeface="Times New Roman" panose="02020603050405020304" pitchFamily="18" charset="0"/>
              </a:rPr>
              <a:t>Computer and network hardware </a:t>
            </a:r>
            <a:r>
              <a:rPr lang="en-IN" dirty="0">
                <a:latin typeface="Times New Roman" panose="02020603050405020304" pitchFamily="18" charset="0"/>
                <a:cs typeface="Times New Roman" panose="02020603050405020304" pitchFamily="18" charset="0"/>
              </a:rPr>
              <a:t>constitute the physical infrastructure;</a:t>
            </a:r>
          </a:p>
          <a:p>
            <a:pPr lvl="1"/>
            <a:r>
              <a:rPr lang="en-IN" sz="2800" dirty="0">
                <a:latin typeface="Times New Roman" panose="02020603050405020304" pitchFamily="18" charset="0"/>
                <a:cs typeface="Times New Roman" panose="02020603050405020304" pitchFamily="18" charset="0"/>
              </a:rPr>
              <a:t>Basic services for </a:t>
            </a:r>
            <a:r>
              <a:rPr lang="en-IN" sz="2800" i="1" u="sng" dirty="0">
                <a:latin typeface="Times New Roman" panose="02020603050405020304" pitchFamily="18" charset="0"/>
                <a:cs typeface="Times New Roman" panose="02020603050405020304" pitchFamily="18" charset="0"/>
              </a:rPr>
              <a:t>inter process communication (IPC), process scheduling and management, and resource management in terms of file system and local devices</a:t>
            </a:r>
          </a:p>
          <a:p>
            <a:pPr lvl="1"/>
            <a:r>
              <a:rPr lang="en-IN" sz="2800" dirty="0">
                <a:latin typeface="Times New Roman" panose="02020603050405020304" pitchFamily="18" charset="0"/>
                <a:cs typeface="Times New Roman" panose="02020603050405020304" pitchFamily="18" charset="0"/>
              </a:rPr>
              <a:t>At the operating system level, IPC services are implemented on top of standardized communication protocols </a:t>
            </a:r>
            <a:r>
              <a:rPr lang="en-IN" sz="2800" i="1" u="sng" dirty="0">
                <a:latin typeface="Times New Roman" panose="02020603050405020304" pitchFamily="18" charset="0"/>
                <a:cs typeface="Times New Roman" panose="02020603050405020304" pitchFamily="18" charset="0"/>
              </a:rPr>
              <a:t>such Transmission Control Protocol/Internet Protocol (TCP/IP), User Datagram Protocol (UDP) or others</a:t>
            </a:r>
            <a:r>
              <a:rPr lang="en-IN" sz="2800"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middleware layer </a:t>
            </a:r>
            <a:r>
              <a:rPr lang="en-IN" dirty="0">
                <a:latin typeface="Times New Roman" panose="02020603050405020304" pitchFamily="18" charset="0"/>
                <a:cs typeface="Times New Roman" panose="02020603050405020304" pitchFamily="18" charset="0"/>
              </a:rPr>
              <a:t>leverages such services to build a uniform environment for the </a:t>
            </a:r>
            <a:r>
              <a:rPr lang="en-IN" i="1" u="sng" dirty="0">
                <a:latin typeface="Times New Roman" panose="02020603050405020304" pitchFamily="18" charset="0"/>
                <a:cs typeface="Times New Roman" panose="02020603050405020304" pitchFamily="18" charset="0"/>
              </a:rPr>
              <a:t>development and deployment of distributed applications.</a:t>
            </a:r>
          </a:p>
          <a:p>
            <a:pPr lvl="1"/>
            <a:r>
              <a:rPr lang="en-IN" sz="2800" dirty="0">
                <a:latin typeface="Times New Roman" panose="02020603050405020304" pitchFamily="18" charset="0"/>
                <a:cs typeface="Times New Roman" panose="02020603050405020304" pitchFamily="18" charset="0"/>
              </a:rPr>
              <a:t>The middleware develops its </a:t>
            </a:r>
            <a:r>
              <a:rPr lang="en-IN" sz="2800" i="1" u="sng" dirty="0">
                <a:latin typeface="Times New Roman" panose="02020603050405020304" pitchFamily="18" charset="0"/>
                <a:cs typeface="Times New Roman" panose="02020603050405020304" pitchFamily="18" charset="0"/>
              </a:rPr>
              <a:t>own protocols, data formats, and programming language or frameworks for the development of distributed applications.</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top of the distributed system </a:t>
            </a:r>
            <a:r>
              <a:rPr lang="en-IN" dirty="0">
                <a:latin typeface="Times New Roman" panose="02020603050405020304" pitchFamily="18" charset="0"/>
                <a:cs typeface="Times New Roman" panose="02020603050405020304" pitchFamily="18" charset="0"/>
              </a:rPr>
              <a:t>stack is represented by </a:t>
            </a:r>
            <a:r>
              <a:rPr lang="en-IN" b="1" dirty="0">
                <a:latin typeface="Times New Roman" panose="02020603050405020304" pitchFamily="18" charset="0"/>
                <a:cs typeface="Times New Roman" panose="02020603050405020304" pitchFamily="18" charset="0"/>
              </a:rPr>
              <a:t>the applications and services designed and developed to use the middleware.</a:t>
            </a:r>
          </a:p>
          <a:p>
            <a:pPr marL="0" indent="0">
              <a:buNone/>
            </a:pP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738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4A6E4AB-8BDB-4439-A74D-0ECE416457E1}"/>
              </a:ext>
            </a:extLst>
          </p:cNvPr>
          <p:cNvGrpSpPr/>
          <p:nvPr/>
        </p:nvGrpSpPr>
        <p:grpSpPr>
          <a:xfrm>
            <a:off x="1064995" y="0"/>
            <a:ext cx="10062009" cy="6677526"/>
            <a:chOff x="156411" y="1263316"/>
            <a:chExt cx="8542421" cy="5414210"/>
          </a:xfrm>
        </p:grpSpPr>
        <p:grpSp>
          <p:nvGrpSpPr>
            <p:cNvPr id="5" name="Group 4">
              <a:extLst>
                <a:ext uri="{FF2B5EF4-FFF2-40B4-BE49-F238E27FC236}">
                  <a16:creationId xmlns:a16="http://schemas.microsoft.com/office/drawing/2014/main" id="{392FC1A8-863E-448E-AE96-3D165F2E4AB9}"/>
                </a:ext>
              </a:extLst>
            </p:cNvPr>
            <p:cNvGrpSpPr/>
            <p:nvPr/>
          </p:nvGrpSpPr>
          <p:grpSpPr>
            <a:xfrm>
              <a:off x="156411" y="1263316"/>
              <a:ext cx="8542421" cy="5414210"/>
              <a:chOff x="156411" y="1263316"/>
              <a:chExt cx="8542421" cy="5414210"/>
            </a:xfrm>
          </p:grpSpPr>
          <p:sp>
            <p:nvSpPr>
              <p:cNvPr id="7" name="Rectangle 6">
                <a:extLst>
                  <a:ext uri="{FF2B5EF4-FFF2-40B4-BE49-F238E27FC236}">
                    <a16:creationId xmlns:a16="http://schemas.microsoft.com/office/drawing/2014/main" id="{02781ADD-9505-43CB-92A0-F74D556ACCCA}"/>
                  </a:ext>
                </a:extLst>
              </p:cNvPr>
              <p:cNvSpPr/>
              <p:nvPr/>
            </p:nvSpPr>
            <p:spPr>
              <a:xfrm>
                <a:off x="156411" y="1263316"/>
                <a:ext cx="8542421" cy="54142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a:extLst>
                  <a:ext uri="{FF2B5EF4-FFF2-40B4-BE49-F238E27FC236}">
                    <a16:creationId xmlns:a16="http://schemas.microsoft.com/office/drawing/2014/main" id="{5005A057-8C0D-454D-8A63-2801FAF547FF}"/>
                  </a:ext>
                </a:extLst>
              </p:cNvPr>
              <p:cNvSpPr/>
              <p:nvPr/>
            </p:nvSpPr>
            <p:spPr>
              <a:xfrm>
                <a:off x="2113740" y="4367616"/>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Text Box 5">
                <a:extLst>
                  <a:ext uri="{FF2B5EF4-FFF2-40B4-BE49-F238E27FC236}">
                    <a16:creationId xmlns:a16="http://schemas.microsoft.com/office/drawing/2014/main" id="{A82FEB92-E82C-4108-9E9F-031D76207A00}"/>
                  </a:ext>
                </a:extLst>
              </p:cNvPr>
              <p:cNvSpPr txBox="1">
                <a:spLocks noChangeArrowheads="1"/>
              </p:cNvSpPr>
              <p:nvPr/>
            </p:nvSpPr>
            <p:spPr bwMode="auto">
              <a:xfrm>
                <a:off x="4114801" y="6115287"/>
                <a:ext cx="2310063" cy="320461"/>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indent="-285750" algn="ctr">
                  <a:spcBef>
                    <a:spcPct val="20000"/>
                  </a:spcBef>
                  <a:buClr>
                    <a:schemeClr val="accent2"/>
                  </a:buClr>
                  <a:buSzPct val="60000"/>
                  <a:buFont typeface="Wingdings" pitchFamily="2" charset="2"/>
                  <a:buNone/>
                  <a:defRPr sz="1600">
                    <a:solidFill>
                      <a:srgbClr val="0070C0"/>
                    </a:solidFill>
                  </a:defRPr>
                </a:lvl1pPr>
              </a:lstStyle>
              <a:p>
                <a:r>
                  <a:rPr lang="en-US" dirty="0">
                    <a:solidFill>
                      <a:srgbClr val="000000"/>
                    </a:solidFill>
                  </a:rPr>
                  <a:t>Hardware and OS (</a:t>
                </a:r>
                <a:r>
                  <a:rPr lang="en-US" dirty="0" err="1">
                    <a:solidFill>
                      <a:srgbClr val="000000"/>
                    </a:solidFill>
                  </a:rPr>
                  <a:t>IaaS</a:t>
                </a:r>
                <a:r>
                  <a:rPr lang="en-US" dirty="0">
                    <a:solidFill>
                      <a:srgbClr val="000000"/>
                    </a:solidFill>
                  </a:rPr>
                  <a:t>)</a:t>
                </a:r>
              </a:p>
            </p:txBody>
          </p:sp>
          <p:grpSp>
            <p:nvGrpSpPr>
              <p:cNvPr id="10" name="Group 9">
                <a:extLst>
                  <a:ext uri="{FF2B5EF4-FFF2-40B4-BE49-F238E27FC236}">
                    <a16:creationId xmlns:a16="http://schemas.microsoft.com/office/drawing/2014/main" id="{122FDBC1-4007-4FE8-84E1-95CE94B2E2D7}"/>
                  </a:ext>
                </a:extLst>
              </p:cNvPr>
              <p:cNvGrpSpPr/>
              <p:nvPr/>
            </p:nvGrpSpPr>
            <p:grpSpPr>
              <a:xfrm>
                <a:off x="2156030" y="4925213"/>
                <a:ext cx="725223" cy="929399"/>
                <a:chOff x="1482238" y="4925213"/>
                <a:chExt cx="725223" cy="929399"/>
              </a:xfrm>
            </p:grpSpPr>
            <p:pic>
              <p:nvPicPr>
                <p:cNvPr id="91" name="Picture 3" descr="C:\Documents and Settings\csve\Local Settings\Temporary Internet Files\Content.IE5\4PQ7052J\MC900435242[1].png">
                  <a:extLst>
                    <a:ext uri="{FF2B5EF4-FFF2-40B4-BE49-F238E27FC236}">
                      <a16:creationId xmlns:a16="http://schemas.microsoft.com/office/drawing/2014/main" id="{CB505899-5CA8-48EC-A8E3-23A904CA0372}"/>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92" name="Picture 91">
                  <a:extLst>
                    <a:ext uri="{FF2B5EF4-FFF2-40B4-BE49-F238E27FC236}">
                      <a16:creationId xmlns:a16="http://schemas.microsoft.com/office/drawing/2014/main" id="{F74C2CEA-667C-40F2-A7F5-83666A542D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1" name="Picture 10">
                <a:extLst>
                  <a:ext uri="{FF2B5EF4-FFF2-40B4-BE49-F238E27FC236}">
                    <a16:creationId xmlns:a16="http://schemas.microsoft.com/office/drawing/2014/main" id="{2EA5340D-B50F-4824-9ED5-182C9B7483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23726" y="4980119"/>
                <a:ext cx="758951" cy="758951"/>
              </a:xfrm>
              <a:prstGeom prst="rect">
                <a:avLst/>
              </a:prstGeom>
            </p:spPr>
          </p:pic>
          <p:grpSp>
            <p:nvGrpSpPr>
              <p:cNvPr id="12" name="Group 11">
                <a:extLst>
                  <a:ext uri="{FF2B5EF4-FFF2-40B4-BE49-F238E27FC236}">
                    <a16:creationId xmlns:a16="http://schemas.microsoft.com/office/drawing/2014/main" id="{610CC0B0-8EE9-41F7-A341-1D04E2385B4F}"/>
                  </a:ext>
                </a:extLst>
              </p:cNvPr>
              <p:cNvGrpSpPr/>
              <p:nvPr/>
            </p:nvGrpSpPr>
            <p:grpSpPr>
              <a:xfrm>
                <a:off x="6455314" y="5446581"/>
                <a:ext cx="725223" cy="929399"/>
                <a:chOff x="1482238" y="4925213"/>
                <a:chExt cx="725223" cy="929399"/>
              </a:xfrm>
            </p:grpSpPr>
            <p:pic>
              <p:nvPicPr>
                <p:cNvPr id="89" name="Picture 3" descr="C:\Documents and Settings\csve\Local Settings\Temporary Internet Files\Content.IE5\4PQ7052J\MC900435242[1].png">
                  <a:extLst>
                    <a:ext uri="{FF2B5EF4-FFF2-40B4-BE49-F238E27FC236}">
                      <a16:creationId xmlns:a16="http://schemas.microsoft.com/office/drawing/2014/main" id="{27EF3804-C978-48FD-93DC-EEE970A5B901}"/>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90" name="Picture 89">
                  <a:extLst>
                    <a:ext uri="{FF2B5EF4-FFF2-40B4-BE49-F238E27FC236}">
                      <a16:creationId xmlns:a16="http://schemas.microsoft.com/office/drawing/2014/main" id="{4E10A9C9-0C0C-473B-8D6D-1A747D32B1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pic>
            <p:nvPicPr>
              <p:cNvPr id="13" name="Picture 12">
                <a:extLst>
                  <a:ext uri="{FF2B5EF4-FFF2-40B4-BE49-F238E27FC236}">
                    <a16:creationId xmlns:a16="http://schemas.microsoft.com/office/drawing/2014/main" id="{AB0713C2-09A5-4FD3-A618-D795FEFF2A2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9785">
                <a:off x="3082410" y="4629049"/>
                <a:ext cx="592119" cy="592119"/>
              </a:xfrm>
              <a:prstGeom prst="rect">
                <a:avLst/>
              </a:prstGeom>
            </p:spPr>
          </p:pic>
          <p:pic>
            <p:nvPicPr>
              <p:cNvPr id="14" name="Picture 13">
                <a:extLst>
                  <a:ext uri="{FF2B5EF4-FFF2-40B4-BE49-F238E27FC236}">
                    <a16:creationId xmlns:a16="http://schemas.microsoft.com/office/drawing/2014/main" id="{AD96B1E2-5159-4F36-B086-9FDF22EEA8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16473" y="4721292"/>
                <a:ext cx="592119" cy="592119"/>
              </a:xfrm>
              <a:prstGeom prst="rect">
                <a:avLst/>
              </a:prstGeom>
            </p:spPr>
          </p:pic>
          <p:cxnSp>
            <p:nvCxnSpPr>
              <p:cNvPr id="15" name="Straight Connector 14">
                <a:extLst>
                  <a:ext uri="{FF2B5EF4-FFF2-40B4-BE49-F238E27FC236}">
                    <a16:creationId xmlns:a16="http://schemas.microsoft.com/office/drawing/2014/main" id="{6F8AEBA2-2208-4B81-8B7C-324400CD8CD1}"/>
                  </a:ext>
                </a:extLst>
              </p:cNvPr>
              <p:cNvCxnSpPr/>
              <p:nvPr/>
            </p:nvCxnSpPr>
            <p:spPr>
              <a:xfrm flipV="1">
                <a:off x="2671034" y="5065296"/>
                <a:ext cx="529390" cy="252662"/>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D458BF2-E7DD-4F5D-91E5-D651B758498A}"/>
                  </a:ext>
                </a:extLst>
              </p:cNvPr>
              <p:cNvCxnSpPr/>
              <p:nvPr/>
            </p:nvCxnSpPr>
            <p:spPr>
              <a:xfrm flipH="1" flipV="1">
                <a:off x="3465118" y="5089358"/>
                <a:ext cx="84221" cy="52938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399A754-FB09-4393-9B7C-859937F7A3E2}"/>
                  </a:ext>
                </a:extLst>
              </p:cNvPr>
              <p:cNvGrpSpPr/>
              <p:nvPr/>
            </p:nvGrpSpPr>
            <p:grpSpPr>
              <a:xfrm>
                <a:off x="3475493" y="5438561"/>
                <a:ext cx="725223" cy="929399"/>
                <a:chOff x="1482238" y="4925213"/>
                <a:chExt cx="725223" cy="929399"/>
              </a:xfrm>
            </p:grpSpPr>
            <p:pic>
              <p:nvPicPr>
                <p:cNvPr id="87" name="Picture 3" descr="C:\Documents and Settings\csve\Local Settings\Temporary Internet Files\Content.IE5\4PQ7052J\MC900435242[1].png">
                  <a:extLst>
                    <a:ext uri="{FF2B5EF4-FFF2-40B4-BE49-F238E27FC236}">
                      <a16:creationId xmlns:a16="http://schemas.microsoft.com/office/drawing/2014/main" id="{53C5F357-F118-40B3-920B-518E11FE075B}"/>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8" name="Picture 87">
                  <a:extLst>
                    <a:ext uri="{FF2B5EF4-FFF2-40B4-BE49-F238E27FC236}">
                      <a16:creationId xmlns:a16="http://schemas.microsoft.com/office/drawing/2014/main" id="{4A40B9B5-4E4C-43AB-A572-B310EBC97C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18" name="Straight Connector 17">
                <a:extLst>
                  <a:ext uri="{FF2B5EF4-FFF2-40B4-BE49-F238E27FC236}">
                    <a16:creationId xmlns:a16="http://schemas.microsoft.com/office/drawing/2014/main" id="{1B41049E-E0EC-4D45-9750-32EFD81E1298}"/>
                  </a:ext>
                </a:extLst>
              </p:cNvPr>
              <p:cNvCxnSpPr/>
              <p:nvPr/>
            </p:nvCxnSpPr>
            <p:spPr>
              <a:xfrm flipV="1">
                <a:off x="6918181" y="5173579"/>
                <a:ext cx="216569" cy="637675"/>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E3B776-0C13-45CF-AE30-9698257BEB5B}"/>
                  </a:ext>
                </a:extLst>
              </p:cNvPr>
              <p:cNvCxnSpPr>
                <a:stCxn id="86" idx="1"/>
              </p:cNvCxnSpPr>
              <p:nvPr/>
            </p:nvCxnSpPr>
            <p:spPr>
              <a:xfrm flipH="1" flipV="1">
                <a:off x="7375381" y="5161548"/>
                <a:ext cx="517134" cy="254714"/>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FEE7D15-F918-4528-A63B-8D5D5B69F0B6}"/>
                  </a:ext>
                </a:extLst>
              </p:cNvPr>
              <p:cNvGrpSpPr/>
              <p:nvPr/>
            </p:nvGrpSpPr>
            <p:grpSpPr>
              <a:xfrm>
                <a:off x="7806861" y="5077613"/>
                <a:ext cx="725223" cy="929399"/>
                <a:chOff x="1482238" y="4925213"/>
                <a:chExt cx="725223" cy="929399"/>
              </a:xfrm>
            </p:grpSpPr>
            <p:pic>
              <p:nvPicPr>
                <p:cNvPr id="85" name="Picture 3" descr="C:\Documents and Settings\csve\Local Settings\Temporary Internet Files\Content.IE5\4PQ7052J\MC900435242[1].png">
                  <a:extLst>
                    <a:ext uri="{FF2B5EF4-FFF2-40B4-BE49-F238E27FC236}">
                      <a16:creationId xmlns:a16="http://schemas.microsoft.com/office/drawing/2014/main" id="{9D04DDB1-9969-4D04-BFD1-8C56D7418067}"/>
                    </a:ext>
                  </a:extLst>
                </p:cNvPr>
                <p:cNvPicPr>
                  <a:picLocks noChangeAspect="1" noChangeArrowheads="1"/>
                </p:cNvPicPr>
                <p:nvPr/>
              </p:nvPicPr>
              <p:blipFill>
                <a:blip r:embed="rId2" cstate="print"/>
                <a:srcRect/>
                <a:stretch>
                  <a:fillRect/>
                </a:stretch>
              </p:blipFill>
              <p:spPr bwMode="auto">
                <a:xfrm flipH="1">
                  <a:off x="1482238" y="4925213"/>
                  <a:ext cx="446999" cy="929399"/>
                </a:xfrm>
                <a:prstGeom prst="rect">
                  <a:avLst/>
                </a:prstGeom>
                <a:noFill/>
              </p:spPr>
            </p:pic>
            <p:pic>
              <p:nvPicPr>
                <p:cNvPr id="86" name="Picture 85">
                  <a:extLst>
                    <a:ext uri="{FF2B5EF4-FFF2-40B4-BE49-F238E27FC236}">
                      <a16:creationId xmlns:a16="http://schemas.microsoft.com/office/drawing/2014/main" id="{09A600BC-5D08-4703-A2CC-EA16BBD67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00642">
                  <a:off x="1527110" y="5125013"/>
                  <a:ext cx="680351" cy="600703"/>
                </a:xfrm>
                <a:prstGeom prst="rect">
                  <a:avLst/>
                </a:prstGeom>
              </p:spPr>
            </p:pic>
          </p:grpSp>
          <p:cxnSp>
            <p:nvCxnSpPr>
              <p:cNvPr id="21" name="Straight Connector 20">
                <a:extLst>
                  <a:ext uri="{FF2B5EF4-FFF2-40B4-BE49-F238E27FC236}">
                    <a16:creationId xmlns:a16="http://schemas.microsoft.com/office/drawing/2014/main" id="{8FC17562-1CA1-4511-819B-47EAE598A971}"/>
                  </a:ext>
                </a:extLst>
              </p:cNvPr>
              <p:cNvCxnSpPr/>
              <p:nvPr/>
            </p:nvCxnSpPr>
            <p:spPr>
              <a:xfrm>
                <a:off x="3545329" y="5097379"/>
                <a:ext cx="1387642" cy="401053"/>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C9148EE-4920-4292-A700-54ABD33D6858}"/>
                  </a:ext>
                </a:extLst>
              </p:cNvPr>
              <p:cNvCxnSpPr/>
              <p:nvPr/>
            </p:nvCxnSpPr>
            <p:spPr>
              <a:xfrm flipV="1">
                <a:off x="5041255" y="5173580"/>
                <a:ext cx="1985211" cy="457199"/>
              </a:xfrm>
              <a:prstGeom prst="line">
                <a:avLst/>
              </a:prstGeom>
              <a:ln w="19050">
                <a:solidFill>
                  <a:schemeClr val="tx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pic>
            <p:nvPicPr>
              <p:cNvPr id="23" name="Picture 29" descr="C:\Documents and Settings\Administrator\Local Settings\Temporary Internet Files\Content.IE5\S5CT05S7\MCj04325540000[1].png">
                <a:extLst>
                  <a:ext uri="{FF2B5EF4-FFF2-40B4-BE49-F238E27FC236}">
                    <a16:creationId xmlns:a16="http://schemas.microsoft.com/office/drawing/2014/main" id="{682320F1-7D02-4841-A756-FD3C8446E80F}"/>
                  </a:ext>
                </a:extLst>
              </p:cNvPr>
              <p:cNvPicPr>
                <a:picLocks noChangeAspect="1" noChangeArrowheads="1"/>
              </p:cNvPicPr>
              <p:nvPr/>
            </p:nvPicPr>
            <p:blipFill>
              <a:blip r:embed="rId6" cstate="print"/>
              <a:srcRect/>
              <a:stretch>
                <a:fillRect/>
              </a:stretch>
            </p:blipFill>
            <p:spPr bwMode="auto">
              <a:xfrm>
                <a:off x="2201805" y="4882984"/>
                <a:ext cx="481262" cy="480846"/>
              </a:xfrm>
              <a:prstGeom prst="rect">
                <a:avLst/>
              </a:prstGeom>
              <a:noFill/>
              <a:ln w="9525">
                <a:noFill/>
                <a:miter lim="800000"/>
                <a:headEnd/>
                <a:tailEnd/>
              </a:ln>
            </p:spPr>
          </p:pic>
          <p:pic>
            <p:nvPicPr>
              <p:cNvPr id="24" name="Picture 29" descr="C:\Documents and Settings\Administrator\Local Settings\Temporary Internet Files\Content.IE5\S5CT05S7\MCj04325540000[1].png">
                <a:extLst>
                  <a:ext uri="{FF2B5EF4-FFF2-40B4-BE49-F238E27FC236}">
                    <a16:creationId xmlns:a16="http://schemas.microsoft.com/office/drawing/2014/main" id="{D791F0DF-5AB9-4B58-A9F1-468CC18D1051}"/>
                  </a:ext>
                </a:extLst>
              </p:cNvPr>
              <p:cNvPicPr>
                <a:picLocks noChangeAspect="1" noChangeArrowheads="1"/>
              </p:cNvPicPr>
              <p:nvPr/>
            </p:nvPicPr>
            <p:blipFill>
              <a:blip r:embed="rId6" cstate="print"/>
              <a:srcRect/>
              <a:stretch>
                <a:fillRect/>
              </a:stretch>
            </p:blipFill>
            <p:spPr bwMode="auto">
              <a:xfrm>
                <a:off x="2354204" y="4951165"/>
                <a:ext cx="481262" cy="480846"/>
              </a:xfrm>
              <a:prstGeom prst="rect">
                <a:avLst/>
              </a:prstGeom>
              <a:noFill/>
              <a:ln w="9525">
                <a:noFill/>
                <a:miter lim="800000"/>
                <a:headEnd/>
                <a:tailEnd/>
              </a:ln>
            </p:spPr>
          </p:pic>
          <p:sp>
            <p:nvSpPr>
              <p:cNvPr id="25" name="Striped Right Arrow 177">
                <a:extLst>
                  <a:ext uri="{FF2B5EF4-FFF2-40B4-BE49-F238E27FC236}">
                    <a16:creationId xmlns:a16="http://schemas.microsoft.com/office/drawing/2014/main" id="{3732C52F-C259-47D3-AF47-3FD068BFDE54}"/>
                  </a:ext>
                </a:extLst>
              </p:cNvPr>
              <p:cNvSpPr/>
              <p:nvPr/>
            </p:nvSpPr>
            <p:spPr>
              <a:xfrm rot="5400000" flipV="1">
                <a:off x="2287966" y="4501779"/>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Oval 25">
                <a:extLst>
                  <a:ext uri="{FF2B5EF4-FFF2-40B4-BE49-F238E27FC236}">
                    <a16:creationId xmlns:a16="http://schemas.microsoft.com/office/drawing/2014/main" id="{EFA04E33-6BF3-4476-BA80-10B5BE788D20}"/>
                  </a:ext>
                </a:extLst>
              </p:cNvPr>
              <p:cNvSpPr/>
              <p:nvPr/>
            </p:nvSpPr>
            <p:spPr>
              <a:xfrm>
                <a:off x="2121761" y="2835573"/>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Rounded Rectangle 181">
                <a:extLst>
                  <a:ext uri="{FF2B5EF4-FFF2-40B4-BE49-F238E27FC236}">
                    <a16:creationId xmlns:a16="http://schemas.microsoft.com/office/drawing/2014/main" id="{06D82A8F-202D-4FDC-AE06-9626E49BBB74}"/>
                  </a:ext>
                </a:extLst>
              </p:cNvPr>
              <p:cNvSpPr/>
              <p:nvPr/>
            </p:nvSpPr>
            <p:spPr>
              <a:xfrm>
                <a:off x="4307305" y="4616188"/>
                <a:ext cx="1961147"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rgbClr val="000000"/>
                    </a:solidFill>
                  </a:rPr>
                  <a:t>Middleware (</a:t>
                </a:r>
                <a:r>
                  <a:rPr lang="en-US" sz="1600" dirty="0" err="1">
                    <a:solidFill>
                      <a:srgbClr val="000000"/>
                    </a:solidFill>
                  </a:rPr>
                  <a:t>PaaS</a:t>
                </a:r>
                <a:r>
                  <a:rPr lang="en-US" sz="1600" dirty="0">
                    <a:solidFill>
                      <a:srgbClr val="000000"/>
                    </a:solidFill>
                  </a:rPr>
                  <a:t>)</a:t>
                </a:r>
                <a:endParaRPr lang="en-US" sz="1200" dirty="0">
                  <a:solidFill>
                    <a:srgbClr val="000000"/>
                  </a:solidFill>
                </a:endParaRPr>
              </a:p>
            </p:txBody>
          </p:sp>
          <p:grpSp>
            <p:nvGrpSpPr>
              <p:cNvPr id="28" name="Group 27">
                <a:extLst>
                  <a:ext uri="{FF2B5EF4-FFF2-40B4-BE49-F238E27FC236}">
                    <a16:creationId xmlns:a16="http://schemas.microsoft.com/office/drawing/2014/main" id="{86C4DE78-A7A1-4644-B509-CED323849D8A}"/>
                  </a:ext>
                </a:extLst>
              </p:cNvPr>
              <p:cNvGrpSpPr/>
              <p:nvPr/>
            </p:nvGrpSpPr>
            <p:grpSpPr>
              <a:xfrm>
                <a:off x="2129727" y="3517261"/>
                <a:ext cx="1034600" cy="790073"/>
                <a:chOff x="1455935" y="2687053"/>
                <a:chExt cx="1034600" cy="790073"/>
              </a:xfrm>
            </p:grpSpPr>
            <p:pic>
              <p:nvPicPr>
                <p:cNvPr id="80" name="Picture 79">
                  <a:extLst>
                    <a:ext uri="{FF2B5EF4-FFF2-40B4-BE49-F238E27FC236}">
                      <a16:creationId xmlns:a16="http://schemas.microsoft.com/office/drawing/2014/main" id="{49D31DC0-A483-4DAE-8148-94A6DF499A4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81" name="Rectangle 80">
                  <a:extLst>
                    <a:ext uri="{FF2B5EF4-FFF2-40B4-BE49-F238E27FC236}">
                      <a16:creationId xmlns:a16="http://schemas.microsoft.com/office/drawing/2014/main" id="{74FA7609-EF6E-454F-A8D6-F54C7910F9CA}"/>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2" name="Rectangle 81">
                  <a:extLst>
                    <a:ext uri="{FF2B5EF4-FFF2-40B4-BE49-F238E27FC236}">
                      <a16:creationId xmlns:a16="http://schemas.microsoft.com/office/drawing/2014/main" id="{0767CCBA-68D6-4028-9065-D6FD59F93346}"/>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3" name="Rectangle 82">
                  <a:extLst>
                    <a:ext uri="{FF2B5EF4-FFF2-40B4-BE49-F238E27FC236}">
                      <a16:creationId xmlns:a16="http://schemas.microsoft.com/office/drawing/2014/main" id="{A7F40E3C-9245-42E7-895E-C887BA203454}"/>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4" name="Picture 2" descr="C:\Users\csve\AppData\Local\Microsoft\Windows\Temporary Internet Files\Content.IE5\M512EYDP\MC900432614[1].png">
                  <a:extLst>
                    <a:ext uri="{FF2B5EF4-FFF2-40B4-BE49-F238E27FC236}">
                      <a16:creationId xmlns:a16="http://schemas.microsoft.com/office/drawing/2014/main" id="{348A009F-75D5-45DB-B0F7-01B84703D8A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9" name="Group 28">
                <a:extLst>
                  <a:ext uri="{FF2B5EF4-FFF2-40B4-BE49-F238E27FC236}">
                    <a16:creationId xmlns:a16="http://schemas.microsoft.com/office/drawing/2014/main" id="{E01C0948-4820-4348-B29A-8632E4682E8A}"/>
                  </a:ext>
                </a:extLst>
              </p:cNvPr>
              <p:cNvGrpSpPr/>
              <p:nvPr/>
            </p:nvGrpSpPr>
            <p:grpSpPr>
              <a:xfrm>
                <a:off x="3413095" y="4006545"/>
                <a:ext cx="1034600" cy="790073"/>
                <a:chOff x="1455935" y="2687053"/>
                <a:chExt cx="1034600" cy="790073"/>
              </a:xfrm>
            </p:grpSpPr>
            <p:pic>
              <p:nvPicPr>
                <p:cNvPr id="75" name="Picture 74">
                  <a:extLst>
                    <a:ext uri="{FF2B5EF4-FFF2-40B4-BE49-F238E27FC236}">
                      <a16:creationId xmlns:a16="http://schemas.microsoft.com/office/drawing/2014/main" id="{FBE70CF0-642B-4A59-9272-72FFB014C0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6" name="Rectangle 75">
                  <a:extLst>
                    <a:ext uri="{FF2B5EF4-FFF2-40B4-BE49-F238E27FC236}">
                      <a16:creationId xmlns:a16="http://schemas.microsoft.com/office/drawing/2014/main" id="{12DBBFF7-DB05-4907-A6A7-80489641A040}"/>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7" name="Rectangle 76">
                  <a:extLst>
                    <a:ext uri="{FF2B5EF4-FFF2-40B4-BE49-F238E27FC236}">
                      <a16:creationId xmlns:a16="http://schemas.microsoft.com/office/drawing/2014/main" id="{3297C222-9C79-48E5-912E-13F07218F962}"/>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8" name="Rectangle 77">
                  <a:extLst>
                    <a:ext uri="{FF2B5EF4-FFF2-40B4-BE49-F238E27FC236}">
                      <a16:creationId xmlns:a16="http://schemas.microsoft.com/office/drawing/2014/main" id="{E0A6BA35-B2E7-4254-9EA3-C48FE204DEDD}"/>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9" name="Picture 2" descr="C:\Users\csve\AppData\Local\Microsoft\Windows\Temporary Internet Files\Content.IE5\M512EYDP\MC900432614[1].png">
                  <a:extLst>
                    <a:ext uri="{FF2B5EF4-FFF2-40B4-BE49-F238E27FC236}">
                      <a16:creationId xmlns:a16="http://schemas.microsoft.com/office/drawing/2014/main" id="{BAE981DC-6893-44FA-89F7-8F7F93F1EFB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0" name="Group 29">
                <a:extLst>
                  <a:ext uri="{FF2B5EF4-FFF2-40B4-BE49-F238E27FC236}">
                    <a16:creationId xmlns:a16="http://schemas.microsoft.com/office/drawing/2014/main" id="{17C9824C-BAFC-43ED-AEF4-0491E2A2D366}"/>
                  </a:ext>
                </a:extLst>
              </p:cNvPr>
              <p:cNvGrpSpPr/>
              <p:nvPr/>
            </p:nvGrpSpPr>
            <p:grpSpPr>
              <a:xfrm>
                <a:off x="5983842" y="3954408"/>
                <a:ext cx="1034600" cy="790073"/>
                <a:chOff x="1455935" y="2687053"/>
                <a:chExt cx="1034600" cy="790073"/>
              </a:xfrm>
            </p:grpSpPr>
            <p:pic>
              <p:nvPicPr>
                <p:cNvPr id="70" name="Picture 69">
                  <a:extLst>
                    <a:ext uri="{FF2B5EF4-FFF2-40B4-BE49-F238E27FC236}">
                      <a16:creationId xmlns:a16="http://schemas.microsoft.com/office/drawing/2014/main" id="{29B70F35-9FC2-4CBE-B10E-79093E5D4C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71" name="Rectangle 70">
                  <a:extLst>
                    <a:ext uri="{FF2B5EF4-FFF2-40B4-BE49-F238E27FC236}">
                      <a16:creationId xmlns:a16="http://schemas.microsoft.com/office/drawing/2014/main" id="{A98353C3-B0C9-4FD8-BA84-E9694727DD18}"/>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2" name="Rectangle 71">
                  <a:extLst>
                    <a:ext uri="{FF2B5EF4-FFF2-40B4-BE49-F238E27FC236}">
                      <a16:creationId xmlns:a16="http://schemas.microsoft.com/office/drawing/2014/main" id="{11F1F43F-2B34-45D3-A864-C8759562168E}"/>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3" name="Rectangle 72">
                  <a:extLst>
                    <a:ext uri="{FF2B5EF4-FFF2-40B4-BE49-F238E27FC236}">
                      <a16:creationId xmlns:a16="http://schemas.microsoft.com/office/drawing/2014/main" id="{764E179D-B1E9-45D9-8019-70E28E3158A0}"/>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4" name="Picture 2" descr="C:\Users\csve\AppData\Local\Microsoft\Windows\Temporary Internet Files\Content.IE5\M512EYDP\MC900432614[1].png">
                  <a:extLst>
                    <a:ext uri="{FF2B5EF4-FFF2-40B4-BE49-F238E27FC236}">
                      <a16:creationId xmlns:a16="http://schemas.microsoft.com/office/drawing/2014/main" id="{25DB97B9-42A0-4F86-9F50-952BC47D28B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31" name="Group 30">
                <a:extLst>
                  <a:ext uri="{FF2B5EF4-FFF2-40B4-BE49-F238E27FC236}">
                    <a16:creationId xmlns:a16="http://schemas.microsoft.com/office/drawing/2014/main" id="{84B3F62E-038F-4F55-8389-FEF4B9DF6D2D}"/>
                  </a:ext>
                </a:extLst>
              </p:cNvPr>
              <p:cNvGrpSpPr/>
              <p:nvPr/>
            </p:nvGrpSpPr>
            <p:grpSpPr>
              <a:xfrm>
                <a:off x="7327368" y="3565386"/>
                <a:ext cx="1034600" cy="790073"/>
                <a:chOff x="1455935" y="2687053"/>
                <a:chExt cx="1034600" cy="790073"/>
              </a:xfrm>
            </p:grpSpPr>
            <p:pic>
              <p:nvPicPr>
                <p:cNvPr id="65" name="Picture 64">
                  <a:extLst>
                    <a:ext uri="{FF2B5EF4-FFF2-40B4-BE49-F238E27FC236}">
                      <a16:creationId xmlns:a16="http://schemas.microsoft.com/office/drawing/2014/main" id="{27C63442-697E-41BB-8FC4-C9642C69125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8588" y="2687053"/>
                  <a:ext cx="741947" cy="741947"/>
                </a:xfrm>
                <a:prstGeom prst="rect">
                  <a:avLst/>
                </a:prstGeom>
              </p:spPr>
            </p:pic>
            <p:sp>
              <p:nvSpPr>
                <p:cNvPr id="66" name="Rectangle 65">
                  <a:extLst>
                    <a:ext uri="{FF2B5EF4-FFF2-40B4-BE49-F238E27FC236}">
                      <a16:creationId xmlns:a16="http://schemas.microsoft.com/office/drawing/2014/main" id="{BDE67316-831E-402B-BA46-44B5370A8214}"/>
                    </a:ext>
                  </a:extLst>
                </p:cNvPr>
                <p:cNvSpPr/>
                <p:nvPr/>
              </p:nvSpPr>
              <p:spPr>
                <a:xfrm>
                  <a:off x="2149302" y="3117217"/>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7" name="Rectangle 66">
                  <a:extLst>
                    <a:ext uri="{FF2B5EF4-FFF2-40B4-BE49-F238E27FC236}">
                      <a16:creationId xmlns:a16="http://schemas.microsoft.com/office/drawing/2014/main" id="{717F39EF-AB20-4E20-8FDE-2D51F50BBEB3}"/>
                    </a:ext>
                  </a:extLst>
                </p:cNvPr>
                <p:cNvSpPr/>
                <p:nvPr/>
              </p:nvSpPr>
              <p:spPr>
                <a:xfrm>
                  <a:off x="2125938" y="3144760"/>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8" name="Rectangle 67">
                  <a:extLst>
                    <a:ext uri="{FF2B5EF4-FFF2-40B4-BE49-F238E27FC236}">
                      <a16:creationId xmlns:a16="http://schemas.microsoft.com/office/drawing/2014/main" id="{7796B0B5-8F43-4F69-B8DD-79CA81650F03}"/>
                    </a:ext>
                  </a:extLst>
                </p:cNvPr>
                <p:cNvSpPr/>
                <p:nvPr/>
              </p:nvSpPr>
              <p:spPr>
                <a:xfrm>
                  <a:off x="2102574" y="3160111"/>
                  <a:ext cx="231555" cy="232793"/>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9" name="Picture 2" descr="C:\Users\csve\AppData\Local\Microsoft\Windows\Temporary Internet Files\Content.IE5\M512EYDP\MC900432614[1].png">
                  <a:extLst>
                    <a:ext uri="{FF2B5EF4-FFF2-40B4-BE49-F238E27FC236}">
                      <a16:creationId xmlns:a16="http://schemas.microsoft.com/office/drawing/2014/main" id="{BE208C19-EA0F-4B55-AA7A-FF127201AB6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55935" y="2743314"/>
                  <a:ext cx="733812" cy="733812"/>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2" name="Oval 31">
                <a:extLst>
                  <a:ext uri="{FF2B5EF4-FFF2-40B4-BE49-F238E27FC236}">
                    <a16:creationId xmlns:a16="http://schemas.microsoft.com/office/drawing/2014/main" id="{34196F3B-2029-4B02-B936-44CC2331BE84}"/>
                  </a:ext>
                </a:extLst>
              </p:cNvPr>
              <p:cNvSpPr/>
              <p:nvPr/>
            </p:nvSpPr>
            <p:spPr>
              <a:xfrm>
                <a:off x="2129777" y="1471941"/>
                <a:ext cx="6332561" cy="2009519"/>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3" name="Rounded Rectangle 195">
                <a:extLst>
                  <a:ext uri="{FF2B5EF4-FFF2-40B4-BE49-F238E27FC236}">
                    <a16:creationId xmlns:a16="http://schemas.microsoft.com/office/drawing/2014/main" id="{6DB227F9-E1E5-4404-B8B2-0D4E083A5C59}"/>
                  </a:ext>
                </a:extLst>
              </p:cNvPr>
              <p:cNvSpPr/>
              <p:nvPr/>
            </p:nvSpPr>
            <p:spPr>
              <a:xfrm>
                <a:off x="4271210" y="3384908"/>
                <a:ext cx="1949115" cy="37694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a:solidFill>
                      <a:srgbClr val="000000"/>
                    </a:solidFill>
                  </a:rPr>
                  <a:t>Applications (</a:t>
                </a:r>
                <a:r>
                  <a:rPr lang="en-US" sz="1600" dirty="0" err="1">
                    <a:solidFill>
                      <a:srgbClr val="000000"/>
                    </a:solidFill>
                  </a:rPr>
                  <a:t>SaaS</a:t>
                </a:r>
                <a:r>
                  <a:rPr lang="en-US" sz="1600" dirty="0">
                    <a:solidFill>
                      <a:srgbClr val="000000"/>
                    </a:solidFill>
                  </a:rPr>
                  <a:t>)</a:t>
                </a:r>
              </a:p>
            </p:txBody>
          </p:sp>
          <p:grpSp>
            <p:nvGrpSpPr>
              <p:cNvPr id="34" name="Group 33">
                <a:extLst>
                  <a:ext uri="{FF2B5EF4-FFF2-40B4-BE49-F238E27FC236}">
                    <a16:creationId xmlns:a16="http://schemas.microsoft.com/office/drawing/2014/main" id="{5B9DABD3-E5B5-48BD-BB0D-34B43C33E149}"/>
                  </a:ext>
                </a:extLst>
              </p:cNvPr>
              <p:cNvGrpSpPr/>
              <p:nvPr/>
            </p:nvGrpSpPr>
            <p:grpSpPr>
              <a:xfrm>
                <a:off x="2610876" y="1672407"/>
                <a:ext cx="1058779" cy="1227222"/>
                <a:chOff x="2081463" y="1010652"/>
                <a:chExt cx="1239252" cy="1419727"/>
              </a:xfrm>
            </p:grpSpPr>
            <p:pic>
              <p:nvPicPr>
                <p:cNvPr id="63" name="Picture 62">
                  <a:extLst>
                    <a:ext uri="{FF2B5EF4-FFF2-40B4-BE49-F238E27FC236}">
                      <a16:creationId xmlns:a16="http://schemas.microsoft.com/office/drawing/2014/main" id="{38553F51-14FB-4781-B9A5-5FFA630D783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1463" y="1010652"/>
                  <a:ext cx="1191127" cy="1191127"/>
                </a:xfrm>
                <a:prstGeom prst="rect">
                  <a:avLst/>
                </a:prstGeom>
              </p:spPr>
            </p:pic>
            <p:pic>
              <p:nvPicPr>
                <p:cNvPr id="64" name="Picture 63">
                  <a:extLst>
                    <a:ext uri="{FF2B5EF4-FFF2-40B4-BE49-F238E27FC236}">
                      <a16:creationId xmlns:a16="http://schemas.microsoft.com/office/drawing/2014/main" id="{C1B8800B-CB61-442C-AFCB-B31A5394C90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3665998">
                  <a:off x="2337347" y="1447011"/>
                  <a:ext cx="983368" cy="983368"/>
                </a:xfrm>
                <a:prstGeom prst="rect">
                  <a:avLst/>
                </a:prstGeom>
              </p:spPr>
            </p:pic>
          </p:grpSp>
          <p:grpSp>
            <p:nvGrpSpPr>
              <p:cNvPr id="35" name="Group 34">
                <a:extLst>
                  <a:ext uri="{FF2B5EF4-FFF2-40B4-BE49-F238E27FC236}">
                    <a16:creationId xmlns:a16="http://schemas.microsoft.com/office/drawing/2014/main" id="{678AD3A6-DCC4-4318-9697-02A012D01507}"/>
                  </a:ext>
                </a:extLst>
              </p:cNvPr>
              <p:cNvGrpSpPr/>
              <p:nvPr/>
            </p:nvGrpSpPr>
            <p:grpSpPr>
              <a:xfrm>
                <a:off x="4531917" y="1957154"/>
                <a:ext cx="1017662" cy="1074821"/>
                <a:chOff x="3449052" y="1211179"/>
                <a:chExt cx="1017662" cy="1074821"/>
              </a:xfrm>
            </p:grpSpPr>
            <p:pic>
              <p:nvPicPr>
                <p:cNvPr id="61" name="Picture 60">
                  <a:extLst>
                    <a:ext uri="{FF2B5EF4-FFF2-40B4-BE49-F238E27FC236}">
                      <a16:creationId xmlns:a16="http://schemas.microsoft.com/office/drawing/2014/main" id="{C5561F6E-5AB8-42D0-8EB8-DB66BB3006E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449052" y="1211179"/>
                  <a:ext cx="1017662" cy="1029619"/>
                </a:xfrm>
                <a:prstGeom prst="rect">
                  <a:avLst/>
                </a:prstGeom>
              </p:spPr>
            </p:pic>
            <p:pic>
              <p:nvPicPr>
                <p:cNvPr id="62" name="Picture 61">
                  <a:extLst>
                    <a:ext uri="{FF2B5EF4-FFF2-40B4-BE49-F238E27FC236}">
                      <a16:creationId xmlns:a16="http://schemas.microsoft.com/office/drawing/2014/main" id="{DCD5DB92-4E3C-40C4-BAD7-CFB85D831DE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614504" y="1496946"/>
                  <a:ext cx="789054" cy="789054"/>
                </a:xfrm>
                <a:prstGeom prst="rect">
                  <a:avLst/>
                </a:prstGeom>
              </p:spPr>
            </p:pic>
          </p:grpSp>
          <p:pic>
            <p:nvPicPr>
              <p:cNvPr id="36" name="Picture 35">
                <a:extLst>
                  <a:ext uri="{FF2B5EF4-FFF2-40B4-BE49-F238E27FC236}">
                    <a16:creationId xmlns:a16="http://schemas.microsoft.com/office/drawing/2014/main" id="{8269A823-BDB5-41B6-B2FB-22392B9D4A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85307" y="1676417"/>
                <a:ext cx="1017662" cy="1029619"/>
              </a:xfrm>
              <a:prstGeom prst="rect">
                <a:avLst/>
              </a:prstGeom>
            </p:spPr>
          </p:pic>
          <p:pic>
            <p:nvPicPr>
              <p:cNvPr id="37" name="Picture 36">
                <a:extLst>
                  <a:ext uri="{FF2B5EF4-FFF2-40B4-BE49-F238E27FC236}">
                    <a16:creationId xmlns:a16="http://schemas.microsoft.com/office/drawing/2014/main" id="{C6406489-B2F2-4188-BB24-919713B83B1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1876" y="2025333"/>
                <a:ext cx="778042" cy="778042"/>
              </a:xfrm>
              <a:prstGeom prst="rect">
                <a:avLst/>
              </a:prstGeom>
            </p:spPr>
          </p:pic>
          <p:sp>
            <p:nvSpPr>
              <p:cNvPr id="38" name="Text Box 5">
                <a:extLst>
                  <a:ext uri="{FF2B5EF4-FFF2-40B4-BE49-F238E27FC236}">
                    <a16:creationId xmlns:a16="http://schemas.microsoft.com/office/drawing/2014/main" id="{142CC64A-BBA2-41F5-B9F3-F7D9CC9BE196}"/>
                  </a:ext>
                </a:extLst>
              </p:cNvPr>
              <p:cNvSpPr txBox="1">
                <a:spLocks noChangeArrowheads="1"/>
              </p:cNvSpPr>
              <p:nvPr/>
            </p:nvSpPr>
            <p:spPr bwMode="auto">
              <a:xfrm>
                <a:off x="322286" y="2298032"/>
                <a:ext cx="1927619" cy="806125"/>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Social Networks, Scientific Computing, Enterprise Applications</a:t>
                </a:r>
                <a:endParaRPr lang="en-US" sz="1100" dirty="0">
                  <a:solidFill>
                    <a:srgbClr val="000000"/>
                  </a:solidFill>
                </a:endParaRPr>
              </a:p>
            </p:txBody>
          </p:sp>
          <p:sp>
            <p:nvSpPr>
              <p:cNvPr id="39" name="Text Box 5">
                <a:extLst>
                  <a:ext uri="{FF2B5EF4-FFF2-40B4-BE49-F238E27FC236}">
                    <a16:creationId xmlns:a16="http://schemas.microsoft.com/office/drawing/2014/main" id="{88EB7C54-7F7D-4ADE-8998-F50FC3BFB35E}"/>
                  </a:ext>
                </a:extLst>
              </p:cNvPr>
              <p:cNvSpPr txBox="1">
                <a:spLocks noChangeArrowheads="1"/>
              </p:cNvSpPr>
              <p:nvPr/>
            </p:nvSpPr>
            <p:spPr bwMode="auto">
              <a:xfrm>
                <a:off x="348916" y="5763126"/>
                <a:ext cx="1997242" cy="757990"/>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400" dirty="0">
                    <a:solidFill>
                      <a:srgbClr val="000000"/>
                    </a:solidFill>
                  </a:rPr>
                  <a:t>Virtual  hardware, networking, OS images, and storage.</a:t>
                </a:r>
              </a:p>
            </p:txBody>
          </p:sp>
          <p:sp>
            <p:nvSpPr>
              <p:cNvPr id="40" name="Rectangle 39">
                <a:extLst>
                  <a:ext uri="{FF2B5EF4-FFF2-40B4-BE49-F238E27FC236}">
                    <a16:creationId xmlns:a16="http://schemas.microsoft.com/office/drawing/2014/main" id="{00CAA16F-96A0-4279-B2D9-06F787F4E32D}"/>
                  </a:ext>
                </a:extLst>
              </p:cNvPr>
              <p:cNvSpPr/>
              <p:nvPr/>
            </p:nvSpPr>
            <p:spPr>
              <a:xfrm>
                <a:off x="324853" y="4042651"/>
                <a:ext cx="1780674" cy="806114"/>
              </a:xfrm>
              <a:prstGeom prst="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74320" rIns="0" rtlCol="0" anchor="ctr"/>
              <a:lstStyle/>
              <a:p>
                <a:pPr algn="ctr"/>
                <a:r>
                  <a:rPr lang="en-US" sz="1400" dirty="0">
                    <a:solidFill>
                      <a:srgbClr val="000000"/>
                    </a:solidFill>
                  </a:rPr>
                  <a:t>Frameworks for </a:t>
                </a:r>
              </a:p>
              <a:p>
                <a:pPr algn="ctr"/>
                <a:r>
                  <a:rPr lang="en-US" sz="1400" dirty="0">
                    <a:solidFill>
                      <a:srgbClr val="000000"/>
                    </a:solidFill>
                  </a:rPr>
                  <a:t>Cloud Application Development</a:t>
                </a:r>
                <a:endParaRPr lang="en-US" sz="1100" dirty="0">
                  <a:solidFill>
                    <a:srgbClr val="000000"/>
                  </a:solidFill>
                </a:endParaRPr>
              </a:p>
            </p:txBody>
          </p:sp>
          <p:pic>
            <p:nvPicPr>
              <p:cNvPr id="41" name="Picture 29" descr="C:\Documents and Settings\Administrator\Local Settings\Temporary Internet Files\Content.IE5\S5CT05S7\MCj04325540000[1].png">
                <a:extLst>
                  <a:ext uri="{FF2B5EF4-FFF2-40B4-BE49-F238E27FC236}">
                    <a16:creationId xmlns:a16="http://schemas.microsoft.com/office/drawing/2014/main" id="{B9530E3F-0E15-4871-9715-60851E2FAA0E}"/>
                  </a:ext>
                </a:extLst>
              </p:cNvPr>
              <p:cNvPicPr>
                <a:picLocks noChangeAspect="1" noChangeArrowheads="1"/>
              </p:cNvPicPr>
              <p:nvPr/>
            </p:nvPicPr>
            <p:blipFill>
              <a:blip r:embed="rId6" cstate="print"/>
              <a:srcRect/>
              <a:stretch>
                <a:fillRect/>
              </a:stretch>
            </p:blipFill>
            <p:spPr bwMode="auto">
              <a:xfrm>
                <a:off x="3569395" y="5468520"/>
                <a:ext cx="481262" cy="480846"/>
              </a:xfrm>
              <a:prstGeom prst="rect">
                <a:avLst/>
              </a:prstGeom>
              <a:noFill/>
              <a:ln w="9525">
                <a:noFill/>
                <a:miter lim="800000"/>
                <a:headEnd/>
                <a:tailEnd/>
              </a:ln>
            </p:spPr>
          </p:pic>
          <p:pic>
            <p:nvPicPr>
              <p:cNvPr id="42" name="Picture 29" descr="C:\Documents and Settings\Administrator\Local Settings\Temporary Internet Files\Content.IE5\S5CT05S7\MCj04325540000[1].png">
                <a:extLst>
                  <a:ext uri="{FF2B5EF4-FFF2-40B4-BE49-F238E27FC236}">
                    <a16:creationId xmlns:a16="http://schemas.microsoft.com/office/drawing/2014/main" id="{D9806E9C-F4AE-4F9C-A800-D084EFB8047E}"/>
                  </a:ext>
                </a:extLst>
              </p:cNvPr>
              <p:cNvPicPr>
                <a:picLocks noChangeAspect="1" noChangeArrowheads="1"/>
              </p:cNvPicPr>
              <p:nvPr/>
            </p:nvPicPr>
            <p:blipFill>
              <a:blip r:embed="rId6" cstate="print"/>
              <a:srcRect/>
              <a:stretch>
                <a:fillRect/>
              </a:stretch>
            </p:blipFill>
            <p:spPr bwMode="auto">
              <a:xfrm>
                <a:off x="3721794" y="5536701"/>
                <a:ext cx="481262" cy="480846"/>
              </a:xfrm>
              <a:prstGeom prst="rect">
                <a:avLst/>
              </a:prstGeom>
              <a:noFill/>
              <a:ln w="9525">
                <a:noFill/>
                <a:miter lim="800000"/>
                <a:headEnd/>
                <a:tailEnd/>
              </a:ln>
            </p:spPr>
          </p:pic>
          <p:pic>
            <p:nvPicPr>
              <p:cNvPr id="43" name="Picture 29" descr="C:\Documents and Settings\Administrator\Local Settings\Temporary Internet Files\Content.IE5\S5CT05S7\MCj04325540000[1].png">
                <a:extLst>
                  <a:ext uri="{FF2B5EF4-FFF2-40B4-BE49-F238E27FC236}">
                    <a16:creationId xmlns:a16="http://schemas.microsoft.com/office/drawing/2014/main" id="{0FE2221A-3D28-46FA-9660-1600E934383B}"/>
                  </a:ext>
                </a:extLst>
              </p:cNvPr>
              <p:cNvPicPr>
                <a:picLocks noChangeAspect="1" noChangeArrowheads="1"/>
              </p:cNvPicPr>
              <p:nvPr/>
            </p:nvPicPr>
            <p:blipFill>
              <a:blip r:embed="rId6" cstate="print"/>
              <a:srcRect/>
              <a:stretch>
                <a:fillRect/>
              </a:stretch>
            </p:blipFill>
            <p:spPr bwMode="auto">
              <a:xfrm>
                <a:off x="6609374" y="5428414"/>
                <a:ext cx="481262" cy="480846"/>
              </a:xfrm>
              <a:prstGeom prst="rect">
                <a:avLst/>
              </a:prstGeom>
              <a:noFill/>
              <a:ln w="9525">
                <a:noFill/>
                <a:miter lim="800000"/>
                <a:headEnd/>
                <a:tailEnd/>
              </a:ln>
            </p:spPr>
          </p:pic>
          <p:pic>
            <p:nvPicPr>
              <p:cNvPr id="44" name="Picture 29" descr="C:\Documents and Settings\Administrator\Local Settings\Temporary Internet Files\Content.IE5\S5CT05S7\MCj04325540000[1].png">
                <a:extLst>
                  <a:ext uri="{FF2B5EF4-FFF2-40B4-BE49-F238E27FC236}">
                    <a16:creationId xmlns:a16="http://schemas.microsoft.com/office/drawing/2014/main" id="{F06EA977-C68C-484F-84F6-7A6A35479450}"/>
                  </a:ext>
                </a:extLst>
              </p:cNvPr>
              <p:cNvPicPr>
                <a:picLocks noChangeAspect="1" noChangeArrowheads="1"/>
              </p:cNvPicPr>
              <p:nvPr/>
            </p:nvPicPr>
            <p:blipFill>
              <a:blip r:embed="rId6" cstate="print"/>
              <a:srcRect/>
              <a:stretch>
                <a:fillRect/>
              </a:stretch>
            </p:blipFill>
            <p:spPr bwMode="auto">
              <a:xfrm>
                <a:off x="6761773" y="5496595"/>
                <a:ext cx="481262" cy="480846"/>
              </a:xfrm>
              <a:prstGeom prst="rect">
                <a:avLst/>
              </a:prstGeom>
              <a:noFill/>
              <a:ln w="9525">
                <a:noFill/>
                <a:miter lim="800000"/>
                <a:headEnd/>
                <a:tailEnd/>
              </a:ln>
            </p:spPr>
          </p:pic>
          <p:pic>
            <p:nvPicPr>
              <p:cNvPr id="45" name="Picture 29" descr="C:\Documents and Settings\Administrator\Local Settings\Temporary Internet Files\Content.IE5\S5CT05S7\MCj04325540000[1].png">
                <a:extLst>
                  <a:ext uri="{FF2B5EF4-FFF2-40B4-BE49-F238E27FC236}">
                    <a16:creationId xmlns:a16="http://schemas.microsoft.com/office/drawing/2014/main" id="{F8B92017-0C7D-4686-A95C-263FB05A5D1A}"/>
                  </a:ext>
                </a:extLst>
              </p:cNvPr>
              <p:cNvPicPr>
                <a:picLocks noChangeAspect="1" noChangeArrowheads="1"/>
              </p:cNvPicPr>
              <p:nvPr/>
            </p:nvPicPr>
            <p:blipFill>
              <a:blip r:embed="rId6" cstate="print"/>
              <a:srcRect/>
              <a:stretch>
                <a:fillRect/>
              </a:stretch>
            </p:blipFill>
            <p:spPr bwMode="auto">
              <a:xfrm>
                <a:off x="7952900" y="5087519"/>
                <a:ext cx="481262" cy="480846"/>
              </a:xfrm>
              <a:prstGeom prst="rect">
                <a:avLst/>
              </a:prstGeom>
              <a:noFill/>
              <a:ln w="9525">
                <a:noFill/>
                <a:miter lim="800000"/>
                <a:headEnd/>
                <a:tailEnd/>
              </a:ln>
            </p:spPr>
          </p:pic>
          <p:pic>
            <p:nvPicPr>
              <p:cNvPr id="46" name="Picture 29" descr="C:\Documents and Settings\Administrator\Local Settings\Temporary Internet Files\Content.IE5\S5CT05S7\MCj04325540000[1].png">
                <a:extLst>
                  <a:ext uri="{FF2B5EF4-FFF2-40B4-BE49-F238E27FC236}">
                    <a16:creationId xmlns:a16="http://schemas.microsoft.com/office/drawing/2014/main" id="{6961B207-9A0B-4A91-9E16-3FB0849D253E}"/>
                  </a:ext>
                </a:extLst>
              </p:cNvPr>
              <p:cNvPicPr>
                <a:picLocks noChangeAspect="1" noChangeArrowheads="1"/>
              </p:cNvPicPr>
              <p:nvPr/>
            </p:nvPicPr>
            <p:blipFill>
              <a:blip r:embed="rId6" cstate="print"/>
              <a:srcRect/>
              <a:stretch>
                <a:fillRect/>
              </a:stretch>
            </p:blipFill>
            <p:spPr bwMode="auto">
              <a:xfrm>
                <a:off x="8105299" y="5155700"/>
                <a:ext cx="481262" cy="480846"/>
              </a:xfrm>
              <a:prstGeom prst="rect">
                <a:avLst/>
              </a:prstGeom>
              <a:noFill/>
              <a:ln w="9525">
                <a:noFill/>
                <a:miter lim="800000"/>
                <a:headEnd/>
                <a:tailEnd/>
              </a:ln>
            </p:spPr>
          </p:pic>
          <p:sp>
            <p:nvSpPr>
              <p:cNvPr id="47" name="Left Arrow 92">
                <a:extLst>
                  <a:ext uri="{FF2B5EF4-FFF2-40B4-BE49-F238E27FC236}">
                    <a16:creationId xmlns:a16="http://schemas.microsoft.com/office/drawing/2014/main" id="{77E727AC-2C80-49B1-B8F9-3020D8DA3C5E}"/>
                  </a:ext>
                </a:extLst>
              </p:cNvPr>
              <p:cNvSpPr/>
              <p:nvPr/>
            </p:nvSpPr>
            <p:spPr>
              <a:xfrm rot="10800000" flipV="1">
                <a:off x="1260219" y="5357075"/>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8" name="Striped Right Arrow 94">
                <a:extLst>
                  <a:ext uri="{FF2B5EF4-FFF2-40B4-BE49-F238E27FC236}">
                    <a16:creationId xmlns:a16="http://schemas.microsoft.com/office/drawing/2014/main" id="{0E317574-6CB1-41A3-A1FE-8764E10A5C92}"/>
                  </a:ext>
                </a:extLst>
              </p:cNvPr>
              <p:cNvSpPr/>
              <p:nvPr/>
            </p:nvSpPr>
            <p:spPr>
              <a:xfrm rot="5400000" flipV="1">
                <a:off x="3643524" y="5039190"/>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9" name="Striped Right Arrow 95">
                <a:extLst>
                  <a:ext uri="{FF2B5EF4-FFF2-40B4-BE49-F238E27FC236}">
                    <a16:creationId xmlns:a16="http://schemas.microsoft.com/office/drawing/2014/main" id="{085FACCC-7F94-4D3F-86EC-8C87DC34BA06}"/>
                  </a:ext>
                </a:extLst>
              </p:cNvPr>
              <p:cNvSpPr/>
              <p:nvPr/>
            </p:nvSpPr>
            <p:spPr>
              <a:xfrm rot="5400000" flipV="1">
                <a:off x="6527092" y="5035179"/>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0" name="Striped Right Arrow 96">
                <a:extLst>
                  <a:ext uri="{FF2B5EF4-FFF2-40B4-BE49-F238E27FC236}">
                    <a16:creationId xmlns:a16="http://schemas.microsoft.com/office/drawing/2014/main" id="{004BE6FB-9413-4391-BF2F-FCFBB22644C8}"/>
                  </a:ext>
                </a:extLst>
              </p:cNvPr>
              <p:cNvSpPr/>
              <p:nvPr/>
            </p:nvSpPr>
            <p:spPr>
              <a:xfrm rot="5400000" flipV="1">
                <a:off x="7798429" y="4706316"/>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1" name="Picture 50">
                <a:extLst>
                  <a:ext uri="{FF2B5EF4-FFF2-40B4-BE49-F238E27FC236}">
                    <a16:creationId xmlns:a16="http://schemas.microsoft.com/office/drawing/2014/main" id="{E38A25A4-D423-401F-86FE-99DD0198D42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771273" y="5454316"/>
                <a:ext cx="537411" cy="537411"/>
              </a:xfrm>
              <a:prstGeom prst="rect">
                <a:avLst/>
              </a:prstGeom>
            </p:spPr>
          </p:pic>
          <p:pic>
            <p:nvPicPr>
              <p:cNvPr id="52" name="Picture 51">
                <a:extLst>
                  <a:ext uri="{FF2B5EF4-FFF2-40B4-BE49-F238E27FC236}">
                    <a16:creationId xmlns:a16="http://schemas.microsoft.com/office/drawing/2014/main" id="{C9FBF627-FEB7-4E72-83AC-9E5AE2B7C10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230978" y="5498432"/>
                <a:ext cx="537411" cy="537411"/>
              </a:xfrm>
              <a:prstGeom prst="rect">
                <a:avLst/>
              </a:prstGeom>
            </p:spPr>
          </p:pic>
          <p:pic>
            <p:nvPicPr>
              <p:cNvPr id="53" name="Picture 4" descr="C:\Users\csve\AppData\Local\Microsoft\Windows\Temporary Internet Files\Content.IE5\9Q47T3O9\MC900434894[1].png">
                <a:extLst>
                  <a:ext uri="{FF2B5EF4-FFF2-40B4-BE49-F238E27FC236}">
                    <a16:creationId xmlns:a16="http://schemas.microsoft.com/office/drawing/2014/main" id="{58E46952-D5A9-4443-ABBD-1CC8A712278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H="1">
                <a:off x="276726" y="4951472"/>
                <a:ext cx="986590" cy="992129"/>
              </a:xfrm>
              <a:prstGeom prst="rect">
                <a:avLst/>
              </a:prstGeom>
              <a:noFill/>
              <a:extLst>
                <a:ext uri="{909E8E84-426E-40dd-AFC4-6F175D3DCCD1}">
                  <a14:hiddenFill xmlns:a14="http://schemas.microsoft.com/office/drawing/2010/main" xmlns="">
                    <a:solidFill>
                      <a:srgbClr val="FFFFFF"/>
                    </a:solidFill>
                  </a14:hiddenFill>
                </a:ext>
              </a:extLst>
            </p:spPr>
          </p:pic>
          <p:pic>
            <p:nvPicPr>
              <p:cNvPr id="54" name="Picture 5" descr="C:\Users\csve\AppData\Local\Microsoft\Windows\Temporary Internet Files\Content.IE5\MH53Z2QL\MC900433949[1].png">
                <a:extLst>
                  <a:ext uri="{FF2B5EF4-FFF2-40B4-BE49-F238E27FC236}">
                    <a16:creationId xmlns:a16="http://schemas.microsoft.com/office/drawing/2014/main" id="{2864ADD1-81BB-4877-8BC9-7A51EBDF74A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rot="21390497" flipH="1">
                <a:off x="168443" y="3401929"/>
                <a:ext cx="914400" cy="951110"/>
              </a:xfrm>
              <a:prstGeom prst="rect">
                <a:avLst/>
              </a:prstGeom>
              <a:noFill/>
              <a:extLst>
                <a:ext uri="{909E8E84-426E-40dd-AFC4-6F175D3DCCD1}">
                  <a14:hiddenFill xmlns:a14="http://schemas.microsoft.com/office/drawing/2010/main" xmlns="">
                    <a:solidFill>
                      <a:srgbClr val="FFFFFF"/>
                    </a:solidFill>
                  </a14:hiddenFill>
                </a:ext>
              </a:extLst>
            </p:spPr>
          </p:pic>
          <p:sp>
            <p:nvSpPr>
              <p:cNvPr id="55" name="Left Arrow 100">
                <a:extLst>
                  <a:ext uri="{FF2B5EF4-FFF2-40B4-BE49-F238E27FC236}">
                    <a16:creationId xmlns:a16="http://schemas.microsoft.com/office/drawing/2014/main" id="{F6572ABD-73B1-4668-8D11-BD54F2C8A596}"/>
                  </a:ext>
                </a:extLst>
              </p:cNvPr>
              <p:cNvSpPr/>
              <p:nvPr/>
            </p:nvSpPr>
            <p:spPr>
              <a:xfrm rot="10800000" flipV="1">
                <a:off x="1196050" y="3668644"/>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6" name="Striped Right Arrow 101">
                <a:extLst>
                  <a:ext uri="{FF2B5EF4-FFF2-40B4-BE49-F238E27FC236}">
                    <a16:creationId xmlns:a16="http://schemas.microsoft.com/office/drawing/2014/main" id="{4E28624F-D296-4A9D-8AC8-65975AFC4DDA}"/>
                  </a:ext>
                </a:extLst>
              </p:cNvPr>
              <p:cNvSpPr/>
              <p:nvPr/>
            </p:nvSpPr>
            <p:spPr>
              <a:xfrm rot="5400000" flipV="1">
                <a:off x="2295982" y="3102051"/>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7" name="Striped Right Arrow 102">
                <a:extLst>
                  <a:ext uri="{FF2B5EF4-FFF2-40B4-BE49-F238E27FC236}">
                    <a16:creationId xmlns:a16="http://schemas.microsoft.com/office/drawing/2014/main" id="{FABE463E-57B6-42B9-885B-9A745D9390F0}"/>
                  </a:ext>
                </a:extLst>
              </p:cNvPr>
              <p:cNvSpPr/>
              <p:nvPr/>
            </p:nvSpPr>
            <p:spPr>
              <a:xfrm rot="5400000" flipV="1">
                <a:off x="3651540" y="3591334"/>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8" name="Striped Right Arrow 103">
                <a:extLst>
                  <a:ext uri="{FF2B5EF4-FFF2-40B4-BE49-F238E27FC236}">
                    <a16:creationId xmlns:a16="http://schemas.microsoft.com/office/drawing/2014/main" id="{54BBE1F8-D62D-44F3-BCCE-7B6515090A14}"/>
                  </a:ext>
                </a:extLst>
              </p:cNvPr>
              <p:cNvSpPr/>
              <p:nvPr/>
            </p:nvSpPr>
            <p:spPr>
              <a:xfrm rot="5400000" flipV="1">
                <a:off x="6462916" y="3575291"/>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9" name="Striped Right Arrow 104">
                <a:extLst>
                  <a:ext uri="{FF2B5EF4-FFF2-40B4-BE49-F238E27FC236}">
                    <a16:creationId xmlns:a16="http://schemas.microsoft.com/office/drawing/2014/main" id="{23B2284A-37B1-425C-8BA3-4F854075D9B6}"/>
                  </a:ext>
                </a:extLst>
              </p:cNvPr>
              <p:cNvSpPr/>
              <p:nvPr/>
            </p:nvSpPr>
            <p:spPr>
              <a:xfrm rot="5400000" flipV="1">
                <a:off x="7806445" y="3198300"/>
                <a:ext cx="409076" cy="212636"/>
              </a:xfrm>
              <a:prstGeom prst="stripedRightArrow">
                <a:avLst>
                  <a:gd name="adj1" fmla="val 48910"/>
                  <a:gd name="adj2" fmla="val 47879"/>
                </a:avLst>
              </a:prstGeom>
              <a:gradFill flip="none" rotWithShape="1">
                <a:gsLst>
                  <a:gs pos="0">
                    <a:srgbClr val="FFFA8F">
                      <a:alpha val="27000"/>
                    </a:srgbClr>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0" name="Left Arrow 105">
                <a:extLst>
                  <a:ext uri="{FF2B5EF4-FFF2-40B4-BE49-F238E27FC236}">
                    <a16:creationId xmlns:a16="http://schemas.microsoft.com/office/drawing/2014/main" id="{CA82CD71-B6FE-4A9E-9831-D8ABBC68D829}"/>
                  </a:ext>
                </a:extLst>
              </p:cNvPr>
              <p:cNvSpPr/>
              <p:nvPr/>
            </p:nvSpPr>
            <p:spPr>
              <a:xfrm rot="10800000" flipV="1">
                <a:off x="1228135" y="1956149"/>
                <a:ext cx="77311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pic>
          <p:nvPicPr>
            <p:cNvPr id="6" name="Picture 2" descr="C:\Users\csve\AppData\Local\Microsoft\Windows\Temporary Internet Files\Content.IE5\E1OQRTWO\MC900433944[1].png">
              <a:extLst>
                <a:ext uri="{FF2B5EF4-FFF2-40B4-BE49-F238E27FC236}">
                  <a16:creationId xmlns:a16="http://schemas.microsoft.com/office/drawing/2014/main" id="{A9B4620D-E6ED-4AA5-AA00-D37EE2D86389}"/>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rot="20632823" flipH="1">
              <a:off x="228599" y="1645310"/>
              <a:ext cx="913719" cy="893344"/>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3439622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A49C-D590-4C06-B6FE-586AEB656B4A}"/>
              </a:ext>
            </a:extLst>
          </p:cNvPr>
          <p:cNvSpPr>
            <a:spLocks noGrp="1"/>
          </p:cNvSpPr>
          <p:nvPr>
            <p:ph type="title"/>
          </p:nvPr>
        </p:nvSpPr>
        <p:spPr>
          <a:xfrm>
            <a:off x="0" y="46671"/>
            <a:ext cx="11353800" cy="1279209"/>
          </a:xfrm>
        </p:spPr>
        <p:txBody>
          <a:bodyPr/>
          <a:lstStyle/>
          <a:p>
            <a:r>
              <a:rPr lang="en-IN" dirty="0"/>
              <a:t>Architectural styles for distributed computing</a:t>
            </a:r>
          </a:p>
        </p:txBody>
      </p:sp>
      <p:sp>
        <p:nvSpPr>
          <p:cNvPr id="3" name="Content Placeholder 2">
            <a:extLst>
              <a:ext uri="{FF2B5EF4-FFF2-40B4-BE49-F238E27FC236}">
                <a16:creationId xmlns:a16="http://schemas.microsoft.com/office/drawing/2014/main" id="{A37274AD-5A00-4229-B101-11CE78A6B350}"/>
              </a:ext>
            </a:extLst>
          </p:cNvPr>
          <p:cNvSpPr>
            <a:spLocks noGrp="1"/>
          </p:cNvSpPr>
          <p:nvPr>
            <p:ph idx="1"/>
          </p:nvPr>
        </p:nvSpPr>
        <p:spPr>
          <a:xfrm>
            <a:off x="0" y="1325880"/>
            <a:ext cx="12192000" cy="5485449"/>
          </a:xfrm>
        </p:spPr>
        <p:txBody>
          <a:bodyPr/>
          <a:lstStyle/>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middleware layer </a:t>
            </a:r>
            <a:r>
              <a:rPr lang="en-IN" dirty="0">
                <a:latin typeface="Times New Roman" panose="02020603050405020304" pitchFamily="18" charset="0"/>
                <a:cs typeface="Times New Roman" panose="02020603050405020304" pitchFamily="18" charset="0"/>
              </a:rPr>
              <a:t>is the one that </a:t>
            </a:r>
            <a:r>
              <a:rPr lang="en-IN" b="1" i="1" dirty="0">
                <a:latin typeface="Times New Roman" panose="02020603050405020304" pitchFamily="18" charset="0"/>
                <a:cs typeface="Times New Roman" panose="02020603050405020304" pitchFamily="18" charset="0"/>
              </a:rPr>
              <a:t>enables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distributed computing</a:t>
            </a:r>
            <a:r>
              <a:rPr lang="en-IN" dirty="0">
                <a:latin typeface="Times New Roman" panose="02020603050405020304" pitchFamily="18" charset="0"/>
                <a:cs typeface="Times New Roman" panose="02020603050405020304" pitchFamily="18" charset="0"/>
              </a:rPr>
              <a:t>, because it provides a coherent and uniform runtime environment for applications.</a:t>
            </a:r>
          </a:p>
          <a:p>
            <a:r>
              <a:rPr lang="en-IN" b="1" i="1" dirty="0">
                <a:latin typeface="Times New Roman" panose="02020603050405020304" pitchFamily="18" charset="0"/>
                <a:cs typeface="Times New Roman" panose="02020603050405020304" pitchFamily="18" charset="0"/>
              </a:rPr>
              <a:t>Architectural styles are mainly used to determine the vocabulary of components and connectors that are used as instances of the style together with a set of constraints on how they can be combined.</a:t>
            </a:r>
          </a:p>
          <a:p>
            <a:r>
              <a:rPr lang="en-IN" dirty="0">
                <a:latin typeface="Times New Roman" panose="02020603050405020304" pitchFamily="18" charset="0"/>
                <a:cs typeface="Times New Roman" panose="02020603050405020304" pitchFamily="18" charset="0"/>
              </a:rPr>
              <a:t>Architectural styles for distributed systems are helpful in understanding the different roles of components in the system and how they are distributed across multiple machines.</a:t>
            </a:r>
          </a:p>
          <a:p>
            <a:r>
              <a:rPr lang="en-IN" b="1" dirty="0">
                <a:latin typeface="Times New Roman" panose="02020603050405020304" pitchFamily="18" charset="0"/>
                <a:cs typeface="Times New Roman" panose="02020603050405020304" pitchFamily="18" charset="0"/>
              </a:rPr>
              <a:t>The architectural styles into two major classes: </a:t>
            </a:r>
          </a:p>
          <a:p>
            <a:pPr marL="457200" lvl="1" indent="0">
              <a:buNone/>
            </a:pPr>
            <a:r>
              <a:rPr lang="en-IN"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Software architectural styles </a:t>
            </a:r>
          </a:p>
          <a:p>
            <a:pPr marL="457200" lvl="1" indent="0">
              <a:buNone/>
            </a:pPr>
            <a:r>
              <a:rPr lang="en-IN" sz="2800" b="1" dirty="0">
                <a:latin typeface="Times New Roman" panose="02020603050405020304" pitchFamily="18" charset="0"/>
                <a:cs typeface="Times New Roman" panose="02020603050405020304" pitchFamily="18" charset="0"/>
              </a:rPr>
              <a:t>								System architectural styles</a:t>
            </a:r>
            <a:endParaRPr lang="en-IN" sz="28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536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823C-7241-4878-8CC5-2060A67E41D4}"/>
              </a:ext>
            </a:extLst>
          </p:cNvPr>
          <p:cNvSpPr>
            <a:spLocks noGrp="1"/>
          </p:cNvSpPr>
          <p:nvPr>
            <p:ph type="title"/>
          </p:nvPr>
        </p:nvSpPr>
        <p:spPr>
          <a:xfrm>
            <a:off x="0" y="176211"/>
            <a:ext cx="10515600" cy="1009651"/>
          </a:xfrm>
        </p:spPr>
        <p:txBody>
          <a:bodyPr/>
          <a:lstStyle/>
          <a:p>
            <a:r>
              <a:rPr lang="en-IN" dirty="0"/>
              <a:t>Component and connectors</a:t>
            </a:r>
          </a:p>
        </p:txBody>
      </p:sp>
      <p:sp>
        <p:nvSpPr>
          <p:cNvPr id="3" name="Content Placeholder 2">
            <a:extLst>
              <a:ext uri="{FF2B5EF4-FFF2-40B4-BE49-F238E27FC236}">
                <a16:creationId xmlns:a16="http://schemas.microsoft.com/office/drawing/2014/main" id="{6F646F3D-9D40-4347-AE11-364914F0568E}"/>
              </a:ext>
            </a:extLst>
          </p:cNvPr>
          <p:cNvSpPr>
            <a:spLocks noGrp="1"/>
          </p:cNvSpPr>
          <p:nvPr>
            <p:ph idx="1"/>
          </p:nvPr>
        </p:nvSpPr>
        <p:spPr>
          <a:xfrm>
            <a:off x="0" y="1185862"/>
            <a:ext cx="12192000" cy="5672138"/>
          </a:xfrm>
        </p:spPr>
        <p:txBody>
          <a:bodyPr>
            <a:noAutofit/>
          </a:bodyPr>
          <a:lstStyle/>
          <a:p>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component</a:t>
            </a:r>
            <a:r>
              <a:rPr lang="en-IN" dirty="0">
                <a:latin typeface="Times New Roman" panose="02020603050405020304" pitchFamily="18" charset="0"/>
                <a:cs typeface="Times New Roman" panose="02020603050405020304" pitchFamily="18" charset="0"/>
              </a:rPr>
              <a:t> represents a unit of software that </a:t>
            </a:r>
            <a:r>
              <a:rPr lang="en-IN" b="1" dirty="0">
                <a:latin typeface="Times New Roman" panose="02020603050405020304" pitchFamily="18" charset="0"/>
                <a:cs typeface="Times New Roman" panose="02020603050405020304" pitchFamily="18" charset="0"/>
              </a:rPr>
              <a:t>encapsulates a function or a feature of the system. </a:t>
            </a:r>
          </a:p>
          <a:p>
            <a:pPr lvl="1"/>
            <a:r>
              <a:rPr lang="en-IN" sz="2800" dirty="0">
                <a:latin typeface="Times New Roman" panose="02020603050405020304" pitchFamily="18" charset="0"/>
                <a:cs typeface="Times New Roman" panose="02020603050405020304" pitchFamily="18" charset="0"/>
              </a:rPr>
              <a:t>Examples of components can be programs, objects, processes, pipes, and filters</a:t>
            </a:r>
          </a:p>
          <a:p>
            <a:r>
              <a:rPr lang="en-IN" dirty="0">
                <a:latin typeface="Times New Roman" panose="02020603050405020304" pitchFamily="18" charset="0"/>
                <a:cs typeface="Times New Roman" panose="02020603050405020304" pitchFamily="18" charset="0"/>
              </a:rPr>
              <a:t>A </a:t>
            </a:r>
            <a:r>
              <a:rPr lang="en-IN" b="1" dirty="0">
                <a:latin typeface="Times New Roman" panose="02020603050405020304" pitchFamily="18" charset="0"/>
                <a:cs typeface="Times New Roman" panose="02020603050405020304" pitchFamily="18" charset="0"/>
              </a:rPr>
              <a:t>connector</a:t>
            </a:r>
            <a:r>
              <a:rPr lang="en-IN" dirty="0">
                <a:latin typeface="Times New Roman" panose="02020603050405020304" pitchFamily="18" charset="0"/>
                <a:cs typeface="Times New Roman" panose="02020603050405020304" pitchFamily="18" charset="0"/>
              </a:rPr>
              <a:t> is a </a:t>
            </a:r>
            <a:r>
              <a:rPr lang="en-IN" i="1" u="sng" dirty="0">
                <a:latin typeface="Times New Roman" panose="02020603050405020304" pitchFamily="18" charset="0"/>
                <a:cs typeface="Times New Roman" panose="02020603050405020304" pitchFamily="18" charset="0"/>
              </a:rPr>
              <a:t>communication mechanism that allows cooperation and coordination among components.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Software architectural styles :</a:t>
            </a:r>
          </a:p>
          <a:p>
            <a:pPr marL="457200" lvl="1" indent="0">
              <a:buNone/>
            </a:pPr>
            <a:r>
              <a:rPr lang="en-IN" sz="2800" dirty="0">
                <a:latin typeface="Times New Roman" panose="02020603050405020304" pitchFamily="18" charset="0"/>
                <a:cs typeface="Times New Roman" panose="02020603050405020304" pitchFamily="18" charset="0"/>
              </a:rPr>
              <a:t>Software architectural styles are based on the logical arrangement of software components.</a:t>
            </a:r>
          </a:p>
          <a:p>
            <a:pPr marL="457200" lvl="1"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431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0E1306BB-1F3B-4B2A-9B56-2C47C8A4DE2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72" r="-2" b="-2"/>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782CA-58D4-499C-BD09-8698C2C63C24}"/>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Parallel Computing</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43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social media post&#10;&#10;Description automatically generated">
            <a:extLst>
              <a:ext uri="{FF2B5EF4-FFF2-40B4-BE49-F238E27FC236}">
                <a16:creationId xmlns:a16="http://schemas.microsoft.com/office/drawing/2014/main" id="{CBEDAB49-B5B7-4A0D-8048-3DA47924DB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03120"/>
            <a:ext cx="12177655" cy="4754880"/>
          </a:xfrm>
        </p:spPr>
      </p:pic>
      <p:sp>
        <p:nvSpPr>
          <p:cNvPr id="2" name="Rectangle 1">
            <a:extLst>
              <a:ext uri="{FF2B5EF4-FFF2-40B4-BE49-F238E27FC236}">
                <a16:creationId xmlns:a16="http://schemas.microsoft.com/office/drawing/2014/main" id="{A0DC1CE3-2C94-467A-8CB9-E1F61394BFB0}"/>
              </a:ext>
            </a:extLst>
          </p:cNvPr>
          <p:cNvSpPr/>
          <p:nvPr/>
        </p:nvSpPr>
        <p:spPr>
          <a:xfrm>
            <a:off x="-7174" y="351112"/>
            <a:ext cx="12177655" cy="1015663"/>
          </a:xfrm>
          <a:prstGeom prst="rect">
            <a:avLst/>
          </a:prstGeom>
        </p:spPr>
        <p:txBody>
          <a:bodyPr wrap="square">
            <a:spAutoFit/>
          </a:bodyPr>
          <a:lstStyle/>
          <a:p>
            <a:pPr lvl="1"/>
            <a:r>
              <a:rPr lang="en-IN" sz="3000" dirty="0">
                <a:latin typeface="Times New Roman" panose="02020603050405020304" pitchFamily="18" charset="0"/>
                <a:cs typeface="Times New Roman" panose="02020603050405020304" pitchFamily="18" charset="0"/>
              </a:rPr>
              <a:t>According to </a:t>
            </a:r>
            <a:r>
              <a:rPr lang="en-IN" sz="3000" dirty="0" err="1">
                <a:latin typeface="Times New Roman" panose="02020603050405020304" pitchFamily="18" charset="0"/>
                <a:cs typeface="Times New Roman" panose="02020603050405020304" pitchFamily="18" charset="0"/>
              </a:rPr>
              <a:t>Garlan</a:t>
            </a:r>
            <a:r>
              <a:rPr lang="en-IN" sz="3000" dirty="0">
                <a:latin typeface="Times New Roman" panose="02020603050405020304" pitchFamily="18" charset="0"/>
                <a:cs typeface="Times New Roman" panose="02020603050405020304" pitchFamily="18" charset="0"/>
              </a:rPr>
              <a:t> and Shaw , architectural styles are classified as shown in Table  :</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13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83B88-26AE-41E3-AEBB-F20256396DE0}"/>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Shared Memory Parallel Computing</a:t>
            </a:r>
          </a:p>
        </p:txBody>
      </p:sp>
      <p:sp>
        <p:nvSpPr>
          <p:cNvPr id="17"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ell phone&#10;&#10;Description automatically generated">
            <a:extLst>
              <a:ext uri="{FF2B5EF4-FFF2-40B4-BE49-F238E27FC236}">
                <a16:creationId xmlns:a16="http://schemas.microsoft.com/office/drawing/2014/main" id="{61697583-01C6-48E0-890A-02C438B9D4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82" r="-2" b="-2"/>
          <a:stretch/>
        </p:blipFill>
        <p:spPr>
          <a:xfrm>
            <a:off x="976251" y="942538"/>
            <a:ext cx="7163222" cy="4808332"/>
          </a:xfrm>
          <a:prstGeom prst="rect">
            <a:avLst/>
          </a:prstGeom>
          <a:effectLst/>
        </p:spPr>
      </p:pic>
    </p:spTree>
    <p:extLst>
      <p:ext uri="{BB962C8B-B14F-4D97-AF65-F5344CB8AC3E}">
        <p14:creationId xmlns:p14="http://schemas.microsoft.com/office/powerpoint/2010/main" val="355065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close up of a logo&#10;&#10;Description automatically generated">
            <a:extLst>
              <a:ext uri="{FF2B5EF4-FFF2-40B4-BE49-F238E27FC236}">
                <a16:creationId xmlns:a16="http://schemas.microsoft.com/office/drawing/2014/main" id="{95C835D1-5AA5-45EE-AF0D-B2C8AFD4A3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152581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B733E-2F1F-49B5-8316-3EF2632BAF9F}"/>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Example for distributed Computing</a:t>
            </a:r>
            <a:endParaRPr lang="en-US" sz="3600" dirty="0">
              <a:solidFill>
                <a:srgbClr val="FFFFFF"/>
              </a:solidFill>
            </a:endParaRPr>
          </a:p>
        </p:txBody>
      </p:sp>
      <p:sp>
        <p:nvSpPr>
          <p:cNvPr id="19"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drawing&#10;&#10;Description automatically generated">
            <a:extLst>
              <a:ext uri="{FF2B5EF4-FFF2-40B4-BE49-F238E27FC236}">
                <a16:creationId xmlns:a16="http://schemas.microsoft.com/office/drawing/2014/main" id="{F0518760-857D-48AB-9232-CE27E53CE6F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230" b="5269"/>
          <a:stretch/>
        </p:blipFill>
        <p:spPr>
          <a:xfrm>
            <a:off x="493786" y="618681"/>
            <a:ext cx="7947849" cy="5335015"/>
          </a:xfrm>
          <a:prstGeom prst="rect">
            <a:avLst/>
          </a:prstGeom>
          <a:effectLst/>
        </p:spPr>
      </p:pic>
    </p:spTree>
    <p:extLst>
      <p:ext uri="{BB962C8B-B14F-4D97-AF65-F5344CB8AC3E}">
        <p14:creationId xmlns:p14="http://schemas.microsoft.com/office/powerpoint/2010/main" val="321978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90B5-EE89-40FB-9664-2C6E05DB6D22}"/>
              </a:ext>
            </a:extLst>
          </p:cNvPr>
          <p:cNvSpPr>
            <a:spLocks noGrp="1"/>
          </p:cNvSpPr>
          <p:nvPr>
            <p:ph type="title"/>
          </p:nvPr>
        </p:nvSpPr>
        <p:spPr/>
        <p:txBody>
          <a:bodyPr/>
          <a:lstStyle/>
          <a:p>
            <a:r>
              <a:rPr lang="en-IN" dirty="0"/>
              <a:t>Elements of Parallel Computing</a:t>
            </a:r>
          </a:p>
        </p:txBody>
      </p:sp>
      <p:sp>
        <p:nvSpPr>
          <p:cNvPr id="3" name="Content Placeholder 2">
            <a:extLst>
              <a:ext uri="{FF2B5EF4-FFF2-40B4-BE49-F238E27FC236}">
                <a16:creationId xmlns:a16="http://schemas.microsoft.com/office/drawing/2014/main" id="{093CC8FA-D5F5-4F44-A7AA-DA87D9EE3528}"/>
              </a:ext>
            </a:extLst>
          </p:cNvPr>
          <p:cNvSpPr>
            <a:spLocks noGrp="1"/>
          </p:cNvSpPr>
          <p:nvPr>
            <p:ph idx="1"/>
          </p:nvPr>
        </p:nvSpPr>
        <p:spPr>
          <a:xfrm>
            <a:off x="0" y="1537252"/>
            <a:ext cx="12192000" cy="5221357"/>
          </a:xfrm>
        </p:spPr>
        <p:txBody>
          <a:bodyPr>
            <a:normAutofit/>
          </a:bodyPr>
          <a:lstStyle/>
          <a:p>
            <a:r>
              <a:rPr lang="en-IN" sz="3000" b="1" dirty="0">
                <a:latin typeface="Times New Roman" panose="02020603050405020304" pitchFamily="18" charset="0"/>
                <a:cs typeface="Times New Roman" panose="02020603050405020304" pitchFamily="18" charset="0"/>
              </a:rPr>
              <a:t>What is Parallel Computing?</a:t>
            </a:r>
          </a:p>
          <a:p>
            <a:pPr lvl="1"/>
            <a:r>
              <a:rPr lang="en-IN" sz="3300" dirty="0">
                <a:latin typeface="Times New Roman" panose="02020603050405020304" pitchFamily="18" charset="0"/>
                <a:cs typeface="Times New Roman" panose="02020603050405020304" pitchFamily="18" charset="0"/>
              </a:rPr>
              <a:t>Processing of multiple tasks simultaneously on multiple processors is called </a:t>
            </a:r>
            <a:r>
              <a:rPr lang="en-IN" sz="3300" b="1" dirty="0">
                <a:latin typeface="Times New Roman" panose="02020603050405020304" pitchFamily="18" charset="0"/>
                <a:cs typeface="Times New Roman" panose="02020603050405020304" pitchFamily="18" charset="0"/>
              </a:rPr>
              <a:t>parallel processing</a:t>
            </a:r>
            <a:r>
              <a:rPr lang="en-IN" sz="3300" dirty="0">
                <a:latin typeface="Times New Roman" panose="02020603050405020304" pitchFamily="18" charset="0"/>
                <a:cs typeface="Times New Roman" panose="02020603050405020304" pitchFamily="18" charset="0"/>
              </a:rPr>
              <a:t>.</a:t>
            </a:r>
          </a:p>
          <a:p>
            <a:pPr lvl="1"/>
            <a:r>
              <a:rPr lang="en-IN" sz="3300" dirty="0">
                <a:latin typeface="Times New Roman" panose="02020603050405020304" pitchFamily="18" charset="0"/>
                <a:cs typeface="Times New Roman" panose="02020603050405020304" pitchFamily="18" charset="0"/>
              </a:rPr>
              <a:t>Programming on a multiprocessor system using the </a:t>
            </a:r>
            <a:r>
              <a:rPr lang="en-IN" sz="3300" b="1" dirty="0">
                <a:latin typeface="Times New Roman" panose="02020603050405020304" pitchFamily="18" charset="0"/>
                <a:cs typeface="Times New Roman" panose="02020603050405020304" pitchFamily="18" charset="0"/>
              </a:rPr>
              <a:t>divide-and-conquer technique </a:t>
            </a:r>
            <a:r>
              <a:rPr lang="en-IN" sz="3300" dirty="0">
                <a:latin typeface="Times New Roman" panose="02020603050405020304" pitchFamily="18" charset="0"/>
                <a:cs typeface="Times New Roman" panose="02020603050405020304" pitchFamily="18" charset="0"/>
              </a:rPr>
              <a:t>is called parallel programming.</a:t>
            </a:r>
          </a:p>
          <a:p>
            <a:pPr lvl="1"/>
            <a:r>
              <a:rPr lang="en-IN" sz="3300" dirty="0">
                <a:latin typeface="Times New Roman" panose="02020603050405020304" pitchFamily="18" charset="0"/>
                <a:cs typeface="Times New Roman" panose="02020603050405020304" pitchFamily="18" charset="0"/>
              </a:rPr>
              <a:t>Parallel processing provides a </a:t>
            </a:r>
            <a:r>
              <a:rPr lang="en-IN" sz="3300" b="1" dirty="0">
                <a:latin typeface="Times New Roman" panose="02020603050405020304" pitchFamily="18" charset="0"/>
                <a:cs typeface="Times New Roman" panose="02020603050405020304" pitchFamily="18" charset="0"/>
              </a:rPr>
              <a:t>cost-effective solution </a:t>
            </a:r>
            <a:r>
              <a:rPr lang="en-IN" sz="3300" dirty="0">
                <a:latin typeface="Times New Roman" panose="02020603050405020304" pitchFamily="18" charset="0"/>
                <a:cs typeface="Times New Roman" panose="02020603050405020304" pitchFamily="18" charset="0"/>
              </a:rPr>
              <a:t>to this problem by increasing the number of CPUs in a computer and by adding an efficient communication system between them.</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16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4C330-D69E-459F-B79B-0EC36D0D2DF7}"/>
              </a:ext>
            </a:extLst>
          </p:cNvPr>
          <p:cNvSpPr>
            <a:spLocks noGrp="1"/>
          </p:cNvSpPr>
          <p:nvPr>
            <p:ph type="title"/>
          </p:nvPr>
        </p:nvSpPr>
        <p:spPr>
          <a:xfrm>
            <a:off x="0" y="176211"/>
            <a:ext cx="11155680" cy="1009651"/>
          </a:xfrm>
        </p:spPr>
        <p:txBody>
          <a:bodyPr/>
          <a:lstStyle/>
          <a:p>
            <a:r>
              <a:rPr lang="en-IN" dirty="0">
                <a:latin typeface="Times New Roman" panose="02020603050405020304" pitchFamily="18" charset="0"/>
                <a:cs typeface="Times New Roman" panose="02020603050405020304" pitchFamily="18" charset="0"/>
              </a:rPr>
              <a:t>Influenced by many factors</a:t>
            </a:r>
          </a:p>
        </p:txBody>
      </p:sp>
      <p:sp>
        <p:nvSpPr>
          <p:cNvPr id="3" name="Content Placeholder 2">
            <a:extLst>
              <a:ext uri="{FF2B5EF4-FFF2-40B4-BE49-F238E27FC236}">
                <a16:creationId xmlns:a16="http://schemas.microsoft.com/office/drawing/2014/main" id="{4B94ACD0-233B-49A7-A8F7-4227381EE582}"/>
              </a:ext>
            </a:extLst>
          </p:cNvPr>
          <p:cNvSpPr>
            <a:spLocks noGrp="1"/>
          </p:cNvSpPr>
          <p:nvPr>
            <p:ph idx="1"/>
          </p:nvPr>
        </p:nvSpPr>
        <p:spPr>
          <a:xfrm>
            <a:off x="365760" y="1303020"/>
            <a:ext cx="10988040" cy="5378769"/>
          </a:xfrm>
        </p:spPr>
        <p:txBody>
          <a:bodyPr>
            <a:noAutofit/>
          </a:bodyPr>
          <a:lstStyle/>
          <a:p>
            <a:r>
              <a:rPr lang="en-IN" sz="3000" b="1" dirty="0">
                <a:latin typeface="Times New Roman" panose="02020603050405020304" pitchFamily="18" charset="0"/>
                <a:cs typeface="Times New Roman" panose="02020603050405020304" pitchFamily="18" charset="0"/>
              </a:rPr>
              <a:t>Computational requirements </a:t>
            </a:r>
            <a:r>
              <a:rPr lang="en-IN" sz="3000" dirty="0">
                <a:latin typeface="Times New Roman" panose="02020603050405020304" pitchFamily="18" charset="0"/>
                <a:cs typeface="Times New Roman" panose="02020603050405020304" pitchFamily="18" charset="0"/>
              </a:rPr>
              <a:t>are ever increasing in the areas of both </a:t>
            </a:r>
            <a:r>
              <a:rPr lang="en-IN" sz="3000" b="1" i="1" dirty="0">
                <a:latin typeface="Times New Roman" panose="02020603050405020304" pitchFamily="18" charset="0"/>
                <a:cs typeface="Times New Roman" panose="02020603050405020304" pitchFamily="18" charset="0"/>
              </a:rPr>
              <a:t>scientific and business </a:t>
            </a:r>
            <a:r>
              <a:rPr lang="en-IN" sz="3000" dirty="0">
                <a:latin typeface="Times New Roman" panose="02020603050405020304" pitchFamily="18" charset="0"/>
                <a:cs typeface="Times New Roman" panose="02020603050405020304" pitchFamily="18" charset="0"/>
              </a:rPr>
              <a:t>computing.</a:t>
            </a:r>
          </a:p>
          <a:p>
            <a:r>
              <a:rPr lang="en-IN" sz="3000" b="1" dirty="0">
                <a:latin typeface="Times New Roman" panose="02020603050405020304" pitchFamily="18" charset="0"/>
                <a:cs typeface="Times New Roman" panose="02020603050405020304" pitchFamily="18" charset="0"/>
              </a:rPr>
              <a:t>Sequential architectures </a:t>
            </a:r>
            <a:r>
              <a:rPr lang="en-IN" sz="3000" dirty="0">
                <a:latin typeface="Times New Roman" panose="02020603050405020304" pitchFamily="18" charset="0"/>
                <a:cs typeface="Times New Roman" panose="02020603050405020304" pitchFamily="18" charset="0"/>
              </a:rPr>
              <a:t>are reaching </a:t>
            </a:r>
            <a:r>
              <a:rPr lang="en-IN" sz="3000" b="1" dirty="0">
                <a:latin typeface="Times New Roman" panose="02020603050405020304" pitchFamily="18" charset="0"/>
                <a:cs typeface="Times New Roman" panose="02020603050405020304" pitchFamily="18" charset="0"/>
              </a:rPr>
              <a:t>physical limitations </a:t>
            </a:r>
            <a:r>
              <a:rPr lang="en-IN" sz="3000" dirty="0">
                <a:latin typeface="Times New Roman" panose="02020603050405020304" pitchFamily="18" charset="0"/>
                <a:cs typeface="Times New Roman" panose="02020603050405020304" pitchFamily="18" charset="0"/>
              </a:rPr>
              <a:t>as they are </a:t>
            </a:r>
            <a:r>
              <a:rPr lang="en-IN" sz="3000" b="1" dirty="0">
                <a:latin typeface="Times New Roman" panose="02020603050405020304" pitchFamily="18" charset="0"/>
                <a:cs typeface="Times New Roman" panose="02020603050405020304" pitchFamily="18" charset="0"/>
              </a:rPr>
              <a:t>constrained by the speed of light and thermodynamics laws.</a:t>
            </a:r>
          </a:p>
          <a:p>
            <a:r>
              <a:rPr lang="en-IN" sz="3000" b="1" dirty="0">
                <a:latin typeface="Times New Roman" panose="02020603050405020304" pitchFamily="18" charset="0"/>
                <a:cs typeface="Times New Roman" panose="02020603050405020304" pitchFamily="18" charset="0"/>
              </a:rPr>
              <a:t>Hardware improvements </a:t>
            </a:r>
            <a:r>
              <a:rPr lang="en-IN" sz="3000" dirty="0">
                <a:latin typeface="Times New Roman" panose="02020603050405020304" pitchFamily="18" charset="0"/>
                <a:cs typeface="Times New Roman" panose="02020603050405020304" pitchFamily="18" charset="0"/>
              </a:rPr>
              <a:t>in pipelining, superscalar, and the like are nonscalable and </a:t>
            </a:r>
            <a:r>
              <a:rPr lang="en-IN" sz="3000" b="1" dirty="0">
                <a:latin typeface="Times New Roman" panose="02020603050405020304" pitchFamily="18" charset="0"/>
                <a:cs typeface="Times New Roman" panose="02020603050405020304" pitchFamily="18" charset="0"/>
              </a:rPr>
              <a:t>require sophisticated compiler technology</a:t>
            </a:r>
            <a:r>
              <a:rPr lang="en-IN" sz="3000" dirty="0">
                <a:latin typeface="Times New Roman" panose="02020603050405020304" pitchFamily="18" charset="0"/>
                <a:cs typeface="Times New Roman" panose="02020603050405020304" pitchFamily="18" charset="0"/>
              </a:rPr>
              <a:t>. </a:t>
            </a:r>
          </a:p>
          <a:p>
            <a:r>
              <a:rPr lang="en-IN" sz="3000" b="1" dirty="0">
                <a:latin typeface="Times New Roman" panose="02020603050405020304" pitchFamily="18" charset="0"/>
                <a:cs typeface="Times New Roman" panose="02020603050405020304" pitchFamily="18" charset="0"/>
              </a:rPr>
              <a:t>Vector processing </a:t>
            </a:r>
            <a:r>
              <a:rPr lang="en-IN" sz="3000" dirty="0">
                <a:latin typeface="Times New Roman" panose="02020603050405020304" pitchFamily="18" charset="0"/>
                <a:cs typeface="Times New Roman" panose="02020603050405020304" pitchFamily="18" charset="0"/>
              </a:rPr>
              <a:t>works well for certain kinds of problems. It is suitable mostly for </a:t>
            </a:r>
            <a:r>
              <a:rPr lang="en-IN" sz="3000" b="1" dirty="0">
                <a:latin typeface="Times New Roman" panose="02020603050405020304" pitchFamily="18" charset="0"/>
                <a:cs typeface="Times New Roman" panose="02020603050405020304" pitchFamily="18" charset="0"/>
              </a:rPr>
              <a:t>scientific</a:t>
            </a:r>
            <a:r>
              <a:rPr lang="en-IN" sz="3000" dirty="0">
                <a:latin typeface="Times New Roman" panose="02020603050405020304" pitchFamily="18" charset="0"/>
                <a:cs typeface="Times New Roman" panose="02020603050405020304" pitchFamily="18" charset="0"/>
              </a:rPr>
              <a:t> problems (involving lots of </a:t>
            </a:r>
            <a:r>
              <a:rPr lang="en-IN" sz="3000" b="1" dirty="0">
                <a:latin typeface="Times New Roman" panose="02020603050405020304" pitchFamily="18" charset="0"/>
                <a:cs typeface="Times New Roman" panose="02020603050405020304" pitchFamily="18" charset="0"/>
              </a:rPr>
              <a:t>matrix</a:t>
            </a:r>
            <a:r>
              <a:rPr lang="en-IN" sz="3000" dirty="0">
                <a:latin typeface="Times New Roman" panose="02020603050405020304" pitchFamily="18" charset="0"/>
                <a:cs typeface="Times New Roman" panose="02020603050405020304" pitchFamily="18" charset="0"/>
              </a:rPr>
              <a:t> </a:t>
            </a:r>
            <a:r>
              <a:rPr lang="en-IN" sz="3000" b="1" dirty="0">
                <a:latin typeface="Times New Roman" panose="02020603050405020304" pitchFamily="18" charset="0"/>
                <a:cs typeface="Times New Roman" panose="02020603050405020304" pitchFamily="18" charset="0"/>
              </a:rPr>
              <a:t>operations</a:t>
            </a:r>
            <a:r>
              <a:rPr lang="en-IN" sz="3000" dirty="0">
                <a:latin typeface="Times New Roman" panose="02020603050405020304" pitchFamily="18" charset="0"/>
                <a:cs typeface="Times New Roman" panose="02020603050405020304" pitchFamily="18" charset="0"/>
              </a:rPr>
              <a:t>) and </a:t>
            </a:r>
            <a:r>
              <a:rPr lang="en-IN" sz="3000" b="1" dirty="0">
                <a:latin typeface="Times New Roman" panose="02020603050405020304" pitchFamily="18" charset="0"/>
                <a:cs typeface="Times New Roman" panose="02020603050405020304" pitchFamily="18" charset="0"/>
              </a:rPr>
              <a:t>graphical </a:t>
            </a:r>
            <a:r>
              <a:rPr lang="en-IN" sz="3000" dirty="0">
                <a:latin typeface="Times New Roman" panose="02020603050405020304" pitchFamily="18" charset="0"/>
                <a:cs typeface="Times New Roman" panose="02020603050405020304" pitchFamily="18" charset="0"/>
              </a:rPr>
              <a:t>processing. It is </a:t>
            </a:r>
            <a:r>
              <a:rPr lang="en-IN" sz="3000" b="1" dirty="0">
                <a:latin typeface="Times New Roman" panose="02020603050405020304" pitchFamily="18" charset="0"/>
                <a:cs typeface="Times New Roman" panose="02020603050405020304" pitchFamily="18" charset="0"/>
              </a:rPr>
              <a:t>not</a:t>
            </a:r>
            <a:r>
              <a:rPr lang="en-IN" sz="3000" dirty="0">
                <a:latin typeface="Times New Roman" panose="02020603050405020304" pitchFamily="18" charset="0"/>
                <a:cs typeface="Times New Roman" panose="02020603050405020304" pitchFamily="18" charset="0"/>
              </a:rPr>
              <a:t> useful for other areas, such as </a:t>
            </a:r>
            <a:r>
              <a:rPr lang="en-IN" sz="3000" b="1" dirty="0">
                <a:latin typeface="Times New Roman" panose="02020603050405020304" pitchFamily="18" charset="0"/>
                <a:cs typeface="Times New Roman" panose="02020603050405020304" pitchFamily="18" charset="0"/>
              </a:rPr>
              <a:t>databases.</a:t>
            </a:r>
          </a:p>
          <a:p>
            <a:r>
              <a:rPr lang="en-IN" sz="3000" b="1" dirty="0">
                <a:latin typeface="Times New Roman" panose="02020603050405020304" pitchFamily="18" charset="0"/>
                <a:cs typeface="Times New Roman" panose="02020603050405020304" pitchFamily="18" charset="0"/>
              </a:rPr>
              <a:t>Significant development in networking technology </a:t>
            </a:r>
            <a:r>
              <a:rPr lang="en-IN" sz="3000" dirty="0">
                <a:latin typeface="Times New Roman" panose="02020603050405020304" pitchFamily="18" charset="0"/>
                <a:cs typeface="Times New Roman" panose="02020603050405020304" pitchFamily="18" charset="0"/>
              </a:rPr>
              <a:t>is paving the way for </a:t>
            </a:r>
            <a:r>
              <a:rPr lang="en-IN" sz="3000" b="1" dirty="0">
                <a:latin typeface="Times New Roman" panose="02020603050405020304" pitchFamily="18" charset="0"/>
                <a:cs typeface="Times New Roman" panose="02020603050405020304" pitchFamily="18" charset="0"/>
              </a:rPr>
              <a:t>heterogeneous</a:t>
            </a:r>
            <a:r>
              <a:rPr lang="en-IN" sz="3000" dirty="0">
                <a:latin typeface="Times New Roman" panose="02020603050405020304" pitchFamily="18" charset="0"/>
                <a:cs typeface="Times New Roman" panose="02020603050405020304" pitchFamily="18" charset="0"/>
              </a:rPr>
              <a:t> computing.</a:t>
            </a:r>
          </a:p>
        </p:txBody>
      </p:sp>
    </p:spTree>
    <p:extLst>
      <p:ext uri="{BB962C8B-B14F-4D97-AF65-F5344CB8AC3E}">
        <p14:creationId xmlns:p14="http://schemas.microsoft.com/office/powerpoint/2010/main" val="4266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BAF8EF8-1828-4AC1-8460-44D574ABE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5" y="587534"/>
            <a:ext cx="11653764" cy="263274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AEAA096-2FE7-4F22-83A9-EF773951631A}"/>
              </a:ext>
            </a:extLst>
          </p:cNvPr>
          <p:cNvSpPr/>
          <p:nvPr/>
        </p:nvSpPr>
        <p:spPr>
          <a:xfrm>
            <a:off x="0" y="3428999"/>
            <a:ext cx="12192000" cy="2123658"/>
          </a:xfrm>
          <a:prstGeom prst="rect">
            <a:avLst/>
          </a:prstGeom>
        </p:spPr>
        <p:txBody>
          <a:bodyPr wrap="square">
            <a:spAutoFit/>
          </a:bodyPr>
          <a:lstStyle/>
          <a:p>
            <a:r>
              <a:rPr lang="en-IN" sz="3300" b="1" i="1" dirty="0">
                <a:solidFill>
                  <a:srgbClr val="333333"/>
                </a:solidFill>
                <a:latin typeface="Times New Roman" panose="02020603050405020304" pitchFamily="18" charset="0"/>
                <a:cs typeface="Times New Roman" panose="02020603050405020304" pitchFamily="18" charset="0"/>
              </a:rPr>
              <a:t>Note: </a:t>
            </a:r>
          </a:p>
          <a:p>
            <a:r>
              <a:rPr lang="en-IN" sz="3300" i="1" dirty="0">
                <a:solidFill>
                  <a:srgbClr val="333333"/>
                </a:solidFill>
                <a:latin typeface="Times New Roman" panose="02020603050405020304" pitchFamily="18" charset="0"/>
                <a:cs typeface="Times New Roman" panose="02020603050405020304" pitchFamily="18" charset="0"/>
              </a:rPr>
              <a:t>It can be said that the sequence of instructions executed by CPU forms the </a:t>
            </a:r>
            <a:r>
              <a:rPr lang="en-IN" sz="3300" b="1" i="1" dirty="0">
                <a:solidFill>
                  <a:srgbClr val="333333"/>
                </a:solidFill>
                <a:latin typeface="Times New Roman" panose="02020603050405020304" pitchFamily="18" charset="0"/>
                <a:cs typeface="Times New Roman" panose="02020603050405020304" pitchFamily="18" charset="0"/>
              </a:rPr>
              <a:t>Instruction streams </a:t>
            </a:r>
            <a:r>
              <a:rPr lang="en-IN" sz="3300" i="1" dirty="0">
                <a:solidFill>
                  <a:srgbClr val="333333"/>
                </a:solidFill>
                <a:latin typeface="Times New Roman" panose="02020603050405020304" pitchFamily="18" charset="0"/>
                <a:cs typeface="Times New Roman" panose="02020603050405020304" pitchFamily="18" charset="0"/>
              </a:rPr>
              <a:t>and sequence of data (operands) required for execution of instructions form the </a:t>
            </a:r>
            <a:r>
              <a:rPr lang="en-IN" sz="3300" b="1" i="1" dirty="0">
                <a:solidFill>
                  <a:srgbClr val="333333"/>
                </a:solidFill>
                <a:latin typeface="Times New Roman" panose="02020603050405020304" pitchFamily="18" charset="0"/>
                <a:cs typeface="Times New Roman" panose="02020603050405020304" pitchFamily="18" charset="0"/>
              </a:rPr>
              <a:t>Data streams.</a:t>
            </a:r>
            <a:endParaRPr lang="en-IN" sz="3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199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1799</Words>
  <Application>Microsoft Office PowerPoint</Application>
  <PresentationFormat>Widescreen</PresentationFormat>
  <Paragraphs>220</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Courier New</vt:lpstr>
      <vt:lpstr>Times New Roman</vt:lpstr>
      <vt:lpstr>Wingdings</vt:lpstr>
      <vt:lpstr>Office Theme</vt:lpstr>
      <vt:lpstr>Principles of Parallel and Distributed Computing</vt:lpstr>
      <vt:lpstr>Parallel Vs Distributed Computing</vt:lpstr>
      <vt:lpstr>Parallel Computing</vt:lpstr>
      <vt:lpstr>Shared Memory Parallel Computing</vt:lpstr>
      <vt:lpstr>PowerPoint Presentation</vt:lpstr>
      <vt:lpstr>Example for distributed Computing</vt:lpstr>
      <vt:lpstr>Elements of Parallel Computing</vt:lpstr>
      <vt:lpstr>Influenced by many factors</vt:lpstr>
      <vt:lpstr>PowerPoint Presentation</vt:lpstr>
      <vt:lpstr>Hardware architectures for parallel processing</vt:lpstr>
      <vt:lpstr>Single-Instruction, Single-Data (SISD) systems</vt:lpstr>
      <vt:lpstr>PowerPoint Presentation</vt:lpstr>
      <vt:lpstr>PowerPoint Presentation</vt:lpstr>
      <vt:lpstr>Multiple-Instruction, Single-Data (MISD) Systems</vt:lpstr>
      <vt:lpstr>PowerPoint Presentation</vt:lpstr>
      <vt:lpstr>Multiple-Instruction, Multiple-Data (MIMD) systems:</vt:lpstr>
      <vt:lpstr>PowerPoint Presentation</vt:lpstr>
      <vt:lpstr>PowerPoint Presentation</vt:lpstr>
      <vt:lpstr>PowerPoint Presentation</vt:lpstr>
      <vt:lpstr>Approaches to Parallel Programming</vt:lpstr>
      <vt:lpstr>Levels of parallelism</vt:lpstr>
      <vt:lpstr>PowerPoint Presentation</vt:lpstr>
      <vt:lpstr>Laws of caution</vt:lpstr>
      <vt:lpstr>Elements of distributed computing</vt:lpstr>
      <vt:lpstr>Components of a Distributed System</vt:lpstr>
      <vt:lpstr>PowerPoint Presentation</vt:lpstr>
      <vt:lpstr>PowerPoint Presentation</vt:lpstr>
      <vt:lpstr>Architectural styles for distributed computing</vt:lpstr>
      <vt:lpstr>Component and connectors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and Distributed Computing</dc:title>
  <dc:creator>Ms. Ch. Pushya</dc:creator>
  <cp:lastModifiedBy>Shan Buddy</cp:lastModifiedBy>
  <cp:revision>3</cp:revision>
  <dcterms:created xsi:type="dcterms:W3CDTF">2019-12-25T09:24:50Z</dcterms:created>
  <dcterms:modified xsi:type="dcterms:W3CDTF">2021-03-08T09:11:30Z</dcterms:modified>
</cp:coreProperties>
</file>