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6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84" r:id="rId32"/>
    <p:sldId id="286" r:id="rId33"/>
    <p:sldId id="287" r:id="rId34"/>
    <p:sldId id="29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299" r:id="rId44"/>
    <p:sldId id="300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F4A44-C5F8-433A-AA0D-2D9573F44B31}" v="5" dt="2020-12-17T04:52:2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0c10e02a75253d535c6c4090fe4d5f83e318f66bf526ec1076f1b3a1144828c::" providerId="AD" clId="Web-{CF5F4A44-C5F8-433A-AA0D-2D9573F44B31}"/>
    <pc:docChg chg="modSld">
      <pc:chgData name="Guest User" userId="S::urn:spo:anon#b0c10e02a75253d535c6c4090fe4d5f83e318f66bf526ec1076f1b3a1144828c::" providerId="AD" clId="Web-{CF5F4A44-C5F8-433A-AA0D-2D9573F44B31}" dt="2020-12-17T04:52:27.507" v="4" actId="1076"/>
      <pc:docMkLst>
        <pc:docMk/>
      </pc:docMkLst>
      <pc:sldChg chg="modSp">
        <pc:chgData name="Guest User" userId="S::urn:spo:anon#b0c10e02a75253d535c6c4090fe4d5f83e318f66bf526ec1076f1b3a1144828c::" providerId="AD" clId="Web-{CF5F4A44-C5F8-433A-AA0D-2D9573F44B31}" dt="2020-12-17T04:32:26.910" v="1" actId="14100"/>
        <pc:sldMkLst>
          <pc:docMk/>
          <pc:sldMk cId="1762626997" sldId="270"/>
        </pc:sldMkLst>
        <pc:grpChg chg="mod">
          <ac:chgData name="Guest User" userId="S::urn:spo:anon#b0c10e02a75253d535c6c4090fe4d5f83e318f66bf526ec1076f1b3a1144828c::" providerId="AD" clId="Web-{CF5F4A44-C5F8-433A-AA0D-2D9573F44B31}" dt="2020-12-17T04:32:26.910" v="1" actId="14100"/>
          <ac:grpSpMkLst>
            <pc:docMk/>
            <pc:sldMk cId="1762626997" sldId="270"/>
            <ac:grpSpMk id="4" creationId="{59F8B85E-5616-4313-B478-6702D815E33D}"/>
          </ac:grpSpMkLst>
        </pc:grpChg>
      </pc:sldChg>
      <pc:sldChg chg="modSp">
        <pc:chgData name="Guest User" userId="S::urn:spo:anon#b0c10e02a75253d535c6c4090fe4d5f83e318f66bf526ec1076f1b3a1144828c::" providerId="AD" clId="Web-{CF5F4A44-C5F8-433A-AA0D-2D9573F44B31}" dt="2020-12-17T04:35:53.851" v="2" actId="14100"/>
        <pc:sldMkLst>
          <pc:docMk/>
          <pc:sldMk cId="2960473939" sldId="274"/>
        </pc:sldMkLst>
        <pc:grpChg chg="mod">
          <ac:chgData name="Guest User" userId="S::urn:spo:anon#b0c10e02a75253d535c6c4090fe4d5f83e318f66bf526ec1076f1b3a1144828c::" providerId="AD" clId="Web-{CF5F4A44-C5F8-433A-AA0D-2D9573F44B31}" dt="2020-12-17T04:35:53.851" v="2" actId="14100"/>
          <ac:grpSpMkLst>
            <pc:docMk/>
            <pc:sldMk cId="2960473939" sldId="274"/>
            <ac:grpSpMk id="4" creationId="{4FBBA985-420E-4C3C-8531-5470FA97A7B3}"/>
          </ac:grpSpMkLst>
        </pc:grpChg>
      </pc:sldChg>
      <pc:sldChg chg="modSp">
        <pc:chgData name="Guest User" userId="S::urn:spo:anon#b0c10e02a75253d535c6c4090fe4d5f83e318f66bf526ec1076f1b3a1144828c::" providerId="AD" clId="Web-{CF5F4A44-C5F8-433A-AA0D-2D9573F44B31}" dt="2020-12-17T04:52:27.507" v="4" actId="1076"/>
        <pc:sldMkLst>
          <pc:docMk/>
          <pc:sldMk cId="3650587059" sldId="298"/>
        </pc:sldMkLst>
        <pc:picChg chg="mod">
          <ac:chgData name="Guest User" userId="S::urn:spo:anon#b0c10e02a75253d535c6c4090fe4d5f83e318f66bf526ec1076f1b3a1144828c::" providerId="AD" clId="Web-{CF5F4A44-C5F8-433A-AA0D-2D9573F44B31}" dt="2020-12-17T04:52:27.507" v="4" actId="1076"/>
          <ac:picMkLst>
            <pc:docMk/>
            <pc:sldMk cId="3650587059" sldId="298"/>
            <ac:picMk id="5" creationId="{860158A3-6C9E-4D4C-A680-DCB6B24B84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C90AF-96ED-4C86-AF70-8179299737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568373-AFF7-470F-8AF0-844B6587CB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Introduction</a:t>
          </a:r>
          <a:endParaRPr lang="en-US"/>
        </a:p>
      </dgm:t>
    </dgm:pt>
    <dgm:pt modelId="{CA9AB5C2-D355-4BA6-B9A1-167B6D5F6B81}" type="parTrans" cxnId="{8DE1029D-45A3-4324-B856-AA10395ABFA3}">
      <dgm:prSet/>
      <dgm:spPr/>
      <dgm:t>
        <a:bodyPr/>
        <a:lstStyle/>
        <a:p>
          <a:endParaRPr lang="en-US"/>
        </a:p>
      </dgm:t>
    </dgm:pt>
    <dgm:pt modelId="{3D1AA7C4-E140-437B-B274-C094204ECFAB}" type="sibTrans" cxnId="{8DE1029D-45A3-4324-B856-AA10395ABFA3}">
      <dgm:prSet/>
      <dgm:spPr/>
      <dgm:t>
        <a:bodyPr/>
        <a:lstStyle/>
        <a:p>
          <a:endParaRPr lang="en-US"/>
        </a:p>
      </dgm:t>
    </dgm:pt>
    <dgm:pt modelId="{F199C6D3-7E36-4EE8-9059-FFEAB04B7C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Characteristics of Virtualized Environment</a:t>
          </a:r>
          <a:endParaRPr lang="en-US"/>
        </a:p>
      </dgm:t>
    </dgm:pt>
    <dgm:pt modelId="{CBDB521A-CBD2-44A2-B68C-E197C18DEC55}" type="parTrans" cxnId="{444EB42C-9C4B-44D3-8FEA-32B8C82E11CC}">
      <dgm:prSet/>
      <dgm:spPr/>
      <dgm:t>
        <a:bodyPr/>
        <a:lstStyle/>
        <a:p>
          <a:endParaRPr lang="en-US"/>
        </a:p>
      </dgm:t>
    </dgm:pt>
    <dgm:pt modelId="{F56AFD4D-D2C0-43B5-BE5E-2CC9EBC66374}" type="sibTrans" cxnId="{444EB42C-9C4B-44D3-8FEA-32B8C82E11CC}">
      <dgm:prSet/>
      <dgm:spPr/>
      <dgm:t>
        <a:bodyPr/>
        <a:lstStyle/>
        <a:p>
          <a:endParaRPr lang="en-US"/>
        </a:p>
      </dgm:t>
    </dgm:pt>
    <dgm:pt modelId="{FF94F73E-E363-44B5-A700-2244927134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Taxonomy of Virtualization Techniques</a:t>
          </a:r>
          <a:endParaRPr lang="en-US"/>
        </a:p>
      </dgm:t>
    </dgm:pt>
    <dgm:pt modelId="{5CD7A26B-B0D1-4B11-9511-36D0A2948DD5}" type="parTrans" cxnId="{5C1C3B1A-F48D-4F1A-A747-3A7A8A953235}">
      <dgm:prSet/>
      <dgm:spPr/>
      <dgm:t>
        <a:bodyPr/>
        <a:lstStyle/>
        <a:p>
          <a:endParaRPr lang="en-US"/>
        </a:p>
      </dgm:t>
    </dgm:pt>
    <dgm:pt modelId="{9BA22870-9655-4CCE-AE53-BCFB873FF981}" type="sibTrans" cxnId="{5C1C3B1A-F48D-4F1A-A747-3A7A8A953235}">
      <dgm:prSet/>
      <dgm:spPr/>
      <dgm:t>
        <a:bodyPr/>
        <a:lstStyle/>
        <a:p>
          <a:endParaRPr lang="en-US"/>
        </a:p>
      </dgm:t>
    </dgm:pt>
    <dgm:pt modelId="{51A361E1-649E-4966-9F77-44E3FCA84D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Virtualization and Cloud Computing</a:t>
          </a:r>
          <a:endParaRPr lang="en-US"/>
        </a:p>
      </dgm:t>
    </dgm:pt>
    <dgm:pt modelId="{77EFDF4B-2870-4D0B-B994-38222F30C230}" type="parTrans" cxnId="{36E559A2-A186-4A8A-8E58-7844363E8C14}">
      <dgm:prSet/>
      <dgm:spPr/>
      <dgm:t>
        <a:bodyPr/>
        <a:lstStyle/>
        <a:p>
          <a:endParaRPr lang="en-US"/>
        </a:p>
      </dgm:t>
    </dgm:pt>
    <dgm:pt modelId="{1189C607-2422-447B-9A0A-7E917D0C0127}" type="sibTrans" cxnId="{36E559A2-A186-4A8A-8E58-7844363E8C14}">
      <dgm:prSet/>
      <dgm:spPr/>
      <dgm:t>
        <a:bodyPr/>
        <a:lstStyle/>
        <a:p>
          <a:endParaRPr lang="en-US"/>
        </a:p>
      </dgm:t>
    </dgm:pt>
    <dgm:pt modelId="{6747CFE5-C722-4ADE-88FD-80FEDB437C2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Pros and Cons of Virtualization</a:t>
          </a:r>
          <a:endParaRPr lang="en-US"/>
        </a:p>
      </dgm:t>
    </dgm:pt>
    <dgm:pt modelId="{5163C947-3DBE-4A37-A59E-887606AE1DBC}" type="parTrans" cxnId="{432EDDD0-997C-486E-8DAC-72B27466B012}">
      <dgm:prSet/>
      <dgm:spPr/>
      <dgm:t>
        <a:bodyPr/>
        <a:lstStyle/>
        <a:p>
          <a:endParaRPr lang="en-US"/>
        </a:p>
      </dgm:t>
    </dgm:pt>
    <dgm:pt modelId="{A35AB46D-5C7A-4F9A-BC86-01C40162A52E}" type="sibTrans" cxnId="{432EDDD0-997C-486E-8DAC-72B27466B012}">
      <dgm:prSet/>
      <dgm:spPr/>
      <dgm:t>
        <a:bodyPr/>
        <a:lstStyle/>
        <a:p>
          <a:endParaRPr lang="en-US"/>
        </a:p>
      </dgm:t>
    </dgm:pt>
    <dgm:pt modelId="{4BAE5AB8-A896-4C12-BB9F-1414A72C407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Technology Examples</a:t>
          </a:r>
          <a:endParaRPr lang="en-US"/>
        </a:p>
      </dgm:t>
    </dgm:pt>
    <dgm:pt modelId="{EEDF832B-4D68-4F74-B6C3-88B30047DDBB}" type="parTrans" cxnId="{DF62D7DA-4488-427B-B176-1A98CDB51BBE}">
      <dgm:prSet/>
      <dgm:spPr/>
      <dgm:t>
        <a:bodyPr/>
        <a:lstStyle/>
        <a:p>
          <a:endParaRPr lang="en-US"/>
        </a:p>
      </dgm:t>
    </dgm:pt>
    <dgm:pt modelId="{F581E3DD-5791-41F5-AAC0-A8F18671E7E3}" type="sibTrans" cxnId="{DF62D7DA-4488-427B-B176-1A98CDB51BBE}">
      <dgm:prSet/>
      <dgm:spPr/>
      <dgm:t>
        <a:bodyPr/>
        <a:lstStyle/>
        <a:p>
          <a:endParaRPr lang="en-US"/>
        </a:p>
      </dgm:t>
    </dgm:pt>
    <dgm:pt modelId="{A08F8931-5A88-4A16-B8C5-8C105BEC8676}" type="pres">
      <dgm:prSet presAssocID="{342C90AF-96ED-4C86-AF70-81792997378C}" presName="vert0" presStyleCnt="0">
        <dgm:presLayoutVars>
          <dgm:dir/>
          <dgm:animOne val="branch"/>
          <dgm:animLvl val="lvl"/>
        </dgm:presLayoutVars>
      </dgm:prSet>
      <dgm:spPr/>
    </dgm:pt>
    <dgm:pt modelId="{1D54442F-E04C-4252-A896-5722BA186CA7}" type="pres">
      <dgm:prSet presAssocID="{84568373-AFF7-470F-8AF0-844B6587CBCE}" presName="thickLine" presStyleLbl="alignNode1" presStyleIdx="0" presStyleCnt="6"/>
      <dgm:spPr/>
    </dgm:pt>
    <dgm:pt modelId="{C8DBB336-FB48-41FC-8284-1744CC2FE92B}" type="pres">
      <dgm:prSet presAssocID="{84568373-AFF7-470F-8AF0-844B6587CBCE}" presName="horz1" presStyleCnt="0"/>
      <dgm:spPr/>
    </dgm:pt>
    <dgm:pt modelId="{A6B0834A-FBD5-4631-A251-D899C4231161}" type="pres">
      <dgm:prSet presAssocID="{84568373-AFF7-470F-8AF0-844B6587CBCE}" presName="tx1" presStyleLbl="revTx" presStyleIdx="0" presStyleCnt="6"/>
      <dgm:spPr/>
    </dgm:pt>
    <dgm:pt modelId="{FBAE5F35-BE11-4027-AAC8-FD5F1E2DD3DA}" type="pres">
      <dgm:prSet presAssocID="{84568373-AFF7-470F-8AF0-844B6587CBCE}" presName="vert1" presStyleCnt="0"/>
      <dgm:spPr/>
    </dgm:pt>
    <dgm:pt modelId="{B1EA2950-AB3F-4D2C-885C-45392C42E9B2}" type="pres">
      <dgm:prSet presAssocID="{F199C6D3-7E36-4EE8-9059-FFEAB04B7C52}" presName="thickLine" presStyleLbl="alignNode1" presStyleIdx="1" presStyleCnt="6"/>
      <dgm:spPr/>
    </dgm:pt>
    <dgm:pt modelId="{65A78055-B8BC-4575-BBF5-BB2D47C529B5}" type="pres">
      <dgm:prSet presAssocID="{F199C6D3-7E36-4EE8-9059-FFEAB04B7C52}" presName="horz1" presStyleCnt="0"/>
      <dgm:spPr/>
    </dgm:pt>
    <dgm:pt modelId="{6F6E133A-6D54-4CB6-9117-18144AE157D1}" type="pres">
      <dgm:prSet presAssocID="{F199C6D3-7E36-4EE8-9059-FFEAB04B7C52}" presName="tx1" presStyleLbl="revTx" presStyleIdx="1" presStyleCnt="6"/>
      <dgm:spPr/>
    </dgm:pt>
    <dgm:pt modelId="{C50BF40A-DD1F-4C63-B29F-2E016B7617CE}" type="pres">
      <dgm:prSet presAssocID="{F199C6D3-7E36-4EE8-9059-FFEAB04B7C52}" presName="vert1" presStyleCnt="0"/>
      <dgm:spPr/>
    </dgm:pt>
    <dgm:pt modelId="{C368897A-6672-4731-8227-BB47E3E68F9A}" type="pres">
      <dgm:prSet presAssocID="{FF94F73E-E363-44B5-A700-224492713439}" presName="thickLine" presStyleLbl="alignNode1" presStyleIdx="2" presStyleCnt="6"/>
      <dgm:spPr/>
    </dgm:pt>
    <dgm:pt modelId="{8F3ECB61-99E5-4430-AFFA-B3096FD98EAE}" type="pres">
      <dgm:prSet presAssocID="{FF94F73E-E363-44B5-A700-224492713439}" presName="horz1" presStyleCnt="0"/>
      <dgm:spPr/>
    </dgm:pt>
    <dgm:pt modelId="{8AF5C546-959C-4740-A684-04300B0B93AA}" type="pres">
      <dgm:prSet presAssocID="{FF94F73E-E363-44B5-A700-224492713439}" presName="tx1" presStyleLbl="revTx" presStyleIdx="2" presStyleCnt="6"/>
      <dgm:spPr/>
    </dgm:pt>
    <dgm:pt modelId="{9B6C7FBA-E230-4D9D-A650-C17A606D504A}" type="pres">
      <dgm:prSet presAssocID="{FF94F73E-E363-44B5-A700-224492713439}" presName="vert1" presStyleCnt="0"/>
      <dgm:spPr/>
    </dgm:pt>
    <dgm:pt modelId="{9729271C-8E91-43E0-9C11-D4217099D95B}" type="pres">
      <dgm:prSet presAssocID="{51A361E1-649E-4966-9F77-44E3FCA84D91}" presName="thickLine" presStyleLbl="alignNode1" presStyleIdx="3" presStyleCnt="6"/>
      <dgm:spPr/>
    </dgm:pt>
    <dgm:pt modelId="{7DE4D70C-9325-430C-8FD1-A88B9566FB54}" type="pres">
      <dgm:prSet presAssocID="{51A361E1-649E-4966-9F77-44E3FCA84D91}" presName="horz1" presStyleCnt="0"/>
      <dgm:spPr/>
    </dgm:pt>
    <dgm:pt modelId="{C2A40F85-DFEC-435B-920C-9972A33DAAEF}" type="pres">
      <dgm:prSet presAssocID="{51A361E1-649E-4966-9F77-44E3FCA84D91}" presName="tx1" presStyleLbl="revTx" presStyleIdx="3" presStyleCnt="6"/>
      <dgm:spPr/>
    </dgm:pt>
    <dgm:pt modelId="{0CB8E206-2008-4F29-B574-ECD04808C124}" type="pres">
      <dgm:prSet presAssocID="{51A361E1-649E-4966-9F77-44E3FCA84D91}" presName="vert1" presStyleCnt="0"/>
      <dgm:spPr/>
    </dgm:pt>
    <dgm:pt modelId="{7FDBD852-8625-4599-940A-D99914733F0F}" type="pres">
      <dgm:prSet presAssocID="{6747CFE5-C722-4ADE-88FD-80FEDB437C23}" presName="thickLine" presStyleLbl="alignNode1" presStyleIdx="4" presStyleCnt="6"/>
      <dgm:spPr/>
    </dgm:pt>
    <dgm:pt modelId="{D563E7C7-45CF-4B8F-86CD-7B5BB6958A2D}" type="pres">
      <dgm:prSet presAssocID="{6747CFE5-C722-4ADE-88FD-80FEDB437C23}" presName="horz1" presStyleCnt="0"/>
      <dgm:spPr/>
    </dgm:pt>
    <dgm:pt modelId="{591061E3-0B66-43B8-A601-13119E9F0088}" type="pres">
      <dgm:prSet presAssocID="{6747CFE5-C722-4ADE-88FD-80FEDB437C23}" presName="tx1" presStyleLbl="revTx" presStyleIdx="4" presStyleCnt="6"/>
      <dgm:spPr/>
    </dgm:pt>
    <dgm:pt modelId="{567E1BF8-B2F0-43FA-A779-AE580495BC15}" type="pres">
      <dgm:prSet presAssocID="{6747CFE5-C722-4ADE-88FD-80FEDB437C23}" presName="vert1" presStyleCnt="0"/>
      <dgm:spPr/>
    </dgm:pt>
    <dgm:pt modelId="{4459F849-64E8-443E-AEE2-1E61D721E318}" type="pres">
      <dgm:prSet presAssocID="{4BAE5AB8-A896-4C12-BB9F-1414A72C407D}" presName="thickLine" presStyleLbl="alignNode1" presStyleIdx="5" presStyleCnt="6"/>
      <dgm:spPr/>
    </dgm:pt>
    <dgm:pt modelId="{0D2065F2-1F33-46CC-8752-89B5885DE896}" type="pres">
      <dgm:prSet presAssocID="{4BAE5AB8-A896-4C12-BB9F-1414A72C407D}" presName="horz1" presStyleCnt="0"/>
      <dgm:spPr/>
    </dgm:pt>
    <dgm:pt modelId="{A7B357DE-F03D-4CF0-A9FA-4B907F984AD6}" type="pres">
      <dgm:prSet presAssocID="{4BAE5AB8-A896-4C12-BB9F-1414A72C407D}" presName="tx1" presStyleLbl="revTx" presStyleIdx="5" presStyleCnt="6"/>
      <dgm:spPr/>
    </dgm:pt>
    <dgm:pt modelId="{90FB524F-78B2-4669-B11B-07EFB970093D}" type="pres">
      <dgm:prSet presAssocID="{4BAE5AB8-A896-4C12-BB9F-1414A72C407D}" presName="vert1" presStyleCnt="0"/>
      <dgm:spPr/>
    </dgm:pt>
  </dgm:ptLst>
  <dgm:cxnLst>
    <dgm:cxn modelId="{5C1C3B1A-F48D-4F1A-A747-3A7A8A953235}" srcId="{342C90AF-96ED-4C86-AF70-81792997378C}" destId="{FF94F73E-E363-44B5-A700-224492713439}" srcOrd="2" destOrd="0" parTransId="{5CD7A26B-B0D1-4B11-9511-36D0A2948DD5}" sibTransId="{9BA22870-9655-4CCE-AE53-BCFB873FF981}"/>
    <dgm:cxn modelId="{463D6F1E-6A2C-49A8-B9F4-553FAB49E7FC}" type="presOf" srcId="{51A361E1-649E-4966-9F77-44E3FCA84D91}" destId="{C2A40F85-DFEC-435B-920C-9972A33DAAEF}" srcOrd="0" destOrd="0" presId="urn:microsoft.com/office/officeart/2008/layout/LinedList"/>
    <dgm:cxn modelId="{444EB42C-9C4B-44D3-8FEA-32B8C82E11CC}" srcId="{342C90AF-96ED-4C86-AF70-81792997378C}" destId="{F199C6D3-7E36-4EE8-9059-FFEAB04B7C52}" srcOrd="1" destOrd="0" parTransId="{CBDB521A-CBD2-44A2-B68C-E197C18DEC55}" sibTransId="{F56AFD4D-D2C0-43B5-BE5E-2CC9EBC66374}"/>
    <dgm:cxn modelId="{A1166032-838F-4A9B-B587-DBE130109A8E}" type="presOf" srcId="{4BAE5AB8-A896-4C12-BB9F-1414A72C407D}" destId="{A7B357DE-F03D-4CF0-A9FA-4B907F984AD6}" srcOrd="0" destOrd="0" presId="urn:microsoft.com/office/officeart/2008/layout/LinedList"/>
    <dgm:cxn modelId="{8C404256-9177-4D33-8BBD-575A758166B1}" type="presOf" srcId="{84568373-AFF7-470F-8AF0-844B6587CBCE}" destId="{A6B0834A-FBD5-4631-A251-D899C4231161}" srcOrd="0" destOrd="0" presId="urn:microsoft.com/office/officeart/2008/layout/LinedList"/>
    <dgm:cxn modelId="{0ED3E092-966A-4716-B28E-776E28B2A18B}" type="presOf" srcId="{FF94F73E-E363-44B5-A700-224492713439}" destId="{8AF5C546-959C-4740-A684-04300B0B93AA}" srcOrd="0" destOrd="0" presId="urn:microsoft.com/office/officeart/2008/layout/LinedList"/>
    <dgm:cxn modelId="{8DE1029D-45A3-4324-B856-AA10395ABFA3}" srcId="{342C90AF-96ED-4C86-AF70-81792997378C}" destId="{84568373-AFF7-470F-8AF0-844B6587CBCE}" srcOrd="0" destOrd="0" parTransId="{CA9AB5C2-D355-4BA6-B9A1-167B6D5F6B81}" sibTransId="{3D1AA7C4-E140-437B-B274-C094204ECFAB}"/>
    <dgm:cxn modelId="{36E559A2-A186-4A8A-8E58-7844363E8C14}" srcId="{342C90AF-96ED-4C86-AF70-81792997378C}" destId="{51A361E1-649E-4966-9F77-44E3FCA84D91}" srcOrd="3" destOrd="0" parTransId="{77EFDF4B-2870-4D0B-B994-38222F30C230}" sibTransId="{1189C607-2422-447B-9A0A-7E917D0C0127}"/>
    <dgm:cxn modelId="{555A2DCA-FC56-4365-8D42-AAFC00921FA6}" type="presOf" srcId="{F199C6D3-7E36-4EE8-9059-FFEAB04B7C52}" destId="{6F6E133A-6D54-4CB6-9117-18144AE157D1}" srcOrd="0" destOrd="0" presId="urn:microsoft.com/office/officeart/2008/layout/LinedList"/>
    <dgm:cxn modelId="{432EDDD0-997C-486E-8DAC-72B27466B012}" srcId="{342C90AF-96ED-4C86-AF70-81792997378C}" destId="{6747CFE5-C722-4ADE-88FD-80FEDB437C23}" srcOrd="4" destOrd="0" parTransId="{5163C947-3DBE-4A37-A59E-887606AE1DBC}" sibTransId="{A35AB46D-5C7A-4F9A-BC86-01C40162A52E}"/>
    <dgm:cxn modelId="{839C2FD4-EB22-47E3-8A68-36685CE5902A}" type="presOf" srcId="{342C90AF-96ED-4C86-AF70-81792997378C}" destId="{A08F8931-5A88-4A16-B8C5-8C105BEC8676}" srcOrd="0" destOrd="0" presId="urn:microsoft.com/office/officeart/2008/layout/LinedList"/>
    <dgm:cxn modelId="{DF62D7DA-4488-427B-B176-1A98CDB51BBE}" srcId="{342C90AF-96ED-4C86-AF70-81792997378C}" destId="{4BAE5AB8-A896-4C12-BB9F-1414A72C407D}" srcOrd="5" destOrd="0" parTransId="{EEDF832B-4D68-4F74-B6C3-88B30047DDBB}" sibTransId="{F581E3DD-5791-41F5-AAC0-A8F18671E7E3}"/>
    <dgm:cxn modelId="{4A641EF1-7478-4285-B0F6-56AB3312F587}" type="presOf" srcId="{6747CFE5-C722-4ADE-88FD-80FEDB437C23}" destId="{591061E3-0B66-43B8-A601-13119E9F0088}" srcOrd="0" destOrd="0" presId="urn:microsoft.com/office/officeart/2008/layout/LinedList"/>
    <dgm:cxn modelId="{1652B5A7-9E61-4BE7-BEB6-6C64A1936E3B}" type="presParOf" srcId="{A08F8931-5A88-4A16-B8C5-8C105BEC8676}" destId="{1D54442F-E04C-4252-A896-5722BA186CA7}" srcOrd="0" destOrd="0" presId="urn:microsoft.com/office/officeart/2008/layout/LinedList"/>
    <dgm:cxn modelId="{2A0403AE-6AB2-4779-BDDC-0D4660BFB527}" type="presParOf" srcId="{A08F8931-5A88-4A16-B8C5-8C105BEC8676}" destId="{C8DBB336-FB48-41FC-8284-1744CC2FE92B}" srcOrd="1" destOrd="0" presId="urn:microsoft.com/office/officeart/2008/layout/LinedList"/>
    <dgm:cxn modelId="{F742EEC3-FA3F-4878-B4B8-881ED9224C83}" type="presParOf" srcId="{C8DBB336-FB48-41FC-8284-1744CC2FE92B}" destId="{A6B0834A-FBD5-4631-A251-D899C4231161}" srcOrd="0" destOrd="0" presId="urn:microsoft.com/office/officeart/2008/layout/LinedList"/>
    <dgm:cxn modelId="{6B53C5EA-43C1-4CDF-A061-CBE12CAA38A0}" type="presParOf" srcId="{C8DBB336-FB48-41FC-8284-1744CC2FE92B}" destId="{FBAE5F35-BE11-4027-AAC8-FD5F1E2DD3DA}" srcOrd="1" destOrd="0" presId="urn:microsoft.com/office/officeart/2008/layout/LinedList"/>
    <dgm:cxn modelId="{5546D7A8-74FA-41F1-AF6D-9DC527ACAD8B}" type="presParOf" srcId="{A08F8931-5A88-4A16-B8C5-8C105BEC8676}" destId="{B1EA2950-AB3F-4D2C-885C-45392C42E9B2}" srcOrd="2" destOrd="0" presId="urn:microsoft.com/office/officeart/2008/layout/LinedList"/>
    <dgm:cxn modelId="{0A962C21-99D8-4D13-883F-C35890C64A34}" type="presParOf" srcId="{A08F8931-5A88-4A16-B8C5-8C105BEC8676}" destId="{65A78055-B8BC-4575-BBF5-BB2D47C529B5}" srcOrd="3" destOrd="0" presId="urn:microsoft.com/office/officeart/2008/layout/LinedList"/>
    <dgm:cxn modelId="{139C537D-0B2F-4CA0-9426-98BD9BE1F348}" type="presParOf" srcId="{65A78055-B8BC-4575-BBF5-BB2D47C529B5}" destId="{6F6E133A-6D54-4CB6-9117-18144AE157D1}" srcOrd="0" destOrd="0" presId="urn:microsoft.com/office/officeart/2008/layout/LinedList"/>
    <dgm:cxn modelId="{2EBFB608-084C-4B04-9BCD-047D4706C5AB}" type="presParOf" srcId="{65A78055-B8BC-4575-BBF5-BB2D47C529B5}" destId="{C50BF40A-DD1F-4C63-B29F-2E016B7617CE}" srcOrd="1" destOrd="0" presId="urn:microsoft.com/office/officeart/2008/layout/LinedList"/>
    <dgm:cxn modelId="{C029805D-A66A-4ACB-801F-CC1F811D6AA5}" type="presParOf" srcId="{A08F8931-5A88-4A16-B8C5-8C105BEC8676}" destId="{C368897A-6672-4731-8227-BB47E3E68F9A}" srcOrd="4" destOrd="0" presId="urn:microsoft.com/office/officeart/2008/layout/LinedList"/>
    <dgm:cxn modelId="{5712714C-A865-4458-B934-BB54856DFCD4}" type="presParOf" srcId="{A08F8931-5A88-4A16-B8C5-8C105BEC8676}" destId="{8F3ECB61-99E5-4430-AFFA-B3096FD98EAE}" srcOrd="5" destOrd="0" presId="urn:microsoft.com/office/officeart/2008/layout/LinedList"/>
    <dgm:cxn modelId="{C2D89EE5-E79C-4B76-B92C-0ACF726BA8F0}" type="presParOf" srcId="{8F3ECB61-99E5-4430-AFFA-B3096FD98EAE}" destId="{8AF5C546-959C-4740-A684-04300B0B93AA}" srcOrd="0" destOrd="0" presId="urn:microsoft.com/office/officeart/2008/layout/LinedList"/>
    <dgm:cxn modelId="{A8921C74-1751-4528-BB91-FD77BEE2A640}" type="presParOf" srcId="{8F3ECB61-99E5-4430-AFFA-B3096FD98EAE}" destId="{9B6C7FBA-E230-4D9D-A650-C17A606D504A}" srcOrd="1" destOrd="0" presId="urn:microsoft.com/office/officeart/2008/layout/LinedList"/>
    <dgm:cxn modelId="{F3A059A7-FF04-4EC6-B213-06B70F989325}" type="presParOf" srcId="{A08F8931-5A88-4A16-B8C5-8C105BEC8676}" destId="{9729271C-8E91-43E0-9C11-D4217099D95B}" srcOrd="6" destOrd="0" presId="urn:microsoft.com/office/officeart/2008/layout/LinedList"/>
    <dgm:cxn modelId="{2EF36A1F-9AC3-440D-805F-94644CDCD113}" type="presParOf" srcId="{A08F8931-5A88-4A16-B8C5-8C105BEC8676}" destId="{7DE4D70C-9325-430C-8FD1-A88B9566FB54}" srcOrd="7" destOrd="0" presId="urn:microsoft.com/office/officeart/2008/layout/LinedList"/>
    <dgm:cxn modelId="{BD10F6F8-B67B-4AA1-B41A-C105CEE71717}" type="presParOf" srcId="{7DE4D70C-9325-430C-8FD1-A88B9566FB54}" destId="{C2A40F85-DFEC-435B-920C-9972A33DAAEF}" srcOrd="0" destOrd="0" presId="urn:microsoft.com/office/officeart/2008/layout/LinedList"/>
    <dgm:cxn modelId="{83BA5357-832F-433C-BDBC-DC4974A91A96}" type="presParOf" srcId="{7DE4D70C-9325-430C-8FD1-A88B9566FB54}" destId="{0CB8E206-2008-4F29-B574-ECD04808C124}" srcOrd="1" destOrd="0" presId="urn:microsoft.com/office/officeart/2008/layout/LinedList"/>
    <dgm:cxn modelId="{343AC400-F3E6-4390-B33C-1B54B54619EF}" type="presParOf" srcId="{A08F8931-5A88-4A16-B8C5-8C105BEC8676}" destId="{7FDBD852-8625-4599-940A-D99914733F0F}" srcOrd="8" destOrd="0" presId="urn:microsoft.com/office/officeart/2008/layout/LinedList"/>
    <dgm:cxn modelId="{68F919F7-1894-4102-8492-C88A0C590B0D}" type="presParOf" srcId="{A08F8931-5A88-4A16-B8C5-8C105BEC8676}" destId="{D563E7C7-45CF-4B8F-86CD-7B5BB6958A2D}" srcOrd="9" destOrd="0" presId="urn:microsoft.com/office/officeart/2008/layout/LinedList"/>
    <dgm:cxn modelId="{599F7D70-DB37-4A9D-91E9-4E77636936A9}" type="presParOf" srcId="{D563E7C7-45CF-4B8F-86CD-7B5BB6958A2D}" destId="{591061E3-0B66-43B8-A601-13119E9F0088}" srcOrd="0" destOrd="0" presId="urn:microsoft.com/office/officeart/2008/layout/LinedList"/>
    <dgm:cxn modelId="{17A2AF33-A5B2-4111-A044-10A0DB64924F}" type="presParOf" srcId="{D563E7C7-45CF-4B8F-86CD-7B5BB6958A2D}" destId="{567E1BF8-B2F0-43FA-A779-AE580495BC15}" srcOrd="1" destOrd="0" presId="urn:microsoft.com/office/officeart/2008/layout/LinedList"/>
    <dgm:cxn modelId="{C6F217EA-4367-436C-AA2A-790CACE2E0F6}" type="presParOf" srcId="{A08F8931-5A88-4A16-B8C5-8C105BEC8676}" destId="{4459F849-64E8-443E-AEE2-1E61D721E318}" srcOrd="10" destOrd="0" presId="urn:microsoft.com/office/officeart/2008/layout/LinedList"/>
    <dgm:cxn modelId="{2E2E766D-FDD9-425A-9814-B5EC3CB6572A}" type="presParOf" srcId="{A08F8931-5A88-4A16-B8C5-8C105BEC8676}" destId="{0D2065F2-1F33-46CC-8752-89B5885DE896}" srcOrd="11" destOrd="0" presId="urn:microsoft.com/office/officeart/2008/layout/LinedList"/>
    <dgm:cxn modelId="{0F4F1628-9746-4662-A157-6B775D0F9B45}" type="presParOf" srcId="{0D2065F2-1F33-46CC-8752-89B5885DE896}" destId="{A7B357DE-F03D-4CF0-A9FA-4B907F984AD6}" srcOrd="0" destOrd="0" presId="urn:microsoft.com/office/officeart/2008/layout/LinedList"/>
    <dgm:cxn modelId="{2A8DF3BE-C986-479E-AA3F-44AFB55EF379}" type="presParOf" srcId="{0D2065F2-1F33-46CC-8752-89B5885DE896}" destId="{90FB524F-78B2-4669-B11B-07EFB97009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4442F-E04C-4252-A896-5722BA186CA7}">
      <dsp:nvSpPr>
        <dsp:cNvPr id="0" name=""/>
        <dsp:cNvSpPr/>
      </dsp:nvSpPr>
      <dsp:spPr>
        <a:xfrm>
          <a:off x="0" y="2715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0834A-FBD5-4631-A251-D899C4231161}">
      <dsp:nvSpPr>
        <dsp:cNvPr id="0" name=""/>
        <dsp:cNvSpPr/>
      </dsp:nvSpPr>
      <dsp:spPr>
        <a:xfrm>
          <a:off x="0" y="2715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Introduction</a:t>
          </a:r>
          <a:endParaRPr lang="en-US" sz="2800" kern="1200"/>
        </a:p>
      </dsp:txBody>
      <dsp:txXfrm>
        <a:off x="0" y="2715"/>
        <a:ext cx="6303729" cy="925901"/>
      </dsp:txXfrm>
    </dsp:sp>
    <dsp:sp modelId="{B1EA2950-AB3F-4D2C-885C-45392C42E9B2}">
      <dsp:nvSpPr>
        <dsp:cNvPr id="0" name=""/>
        <dsp:cNvSpPr/>
      </dsp:nvSpPr>
      <dsp:spPr>
        <a:xfrm>
          <a:off x="0" y="928616"/>
          <a:ext cx="63037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E133A-6D54-4CB6-9117-18144AE157D1}">
      <dsp:nvSpPr>
        <dsp:cNvPr id="0" name=""/>
        <dsp:cNvSpPr/>
      </dsp:nvSpPr>
      <dsp:spPr>
        <a:xfrm>
          <a:off x="0" y="928616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Characteristics of Virtualized Environment</a:t>
          </a:r>
          <a:endParaRPr lang="en-US" sz="2800" kern="1200"/>
        </a:p>
      </dsp:txBody>
      <dsp:txXfrm>
        <a:off x="0" y="928616"/>
        <a:ext cx="6303729" cy="925901"/>
      </dsp:txXfrm>
    </dsp:sp>
    <dsp:sp modelId="{C368897A-6672-4731-8227-BB47E3E68F9A}">
      <dsp:nvSpPr>
        <dsp:cNvPr id="0" name=""/>
        <dsp:cNvSpPr/>
      </dsp:nvSpPr>
      <dsp:spPr>
        <a:xfrm>
          <a:off x="0" y="1854518"/>
          <a:ext cx="63037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C546-959C-4740-A684-04300B0B93AA}">
      <dsp:nvSpPr>
        <dsp:cNvPr id="0" name=""/>
        <dsp:cNvSpPr/>
      </dsp:nvSpPr>
      <dsp:spPr>
        <a:xfrm>
          <a:off x="0" y="1854518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Taxonomy of Virtualization Techniques</a:t>
          </a:r>
          <a:endParaRPr lang="en-US" sz="2800" kern="1200"/>
        </a:p>
      </dsp:txBody>
      <dsp:txXfrm>
        <a:off x="0" y="1854518"/>
        <a:ext cx="6303729" cy="925901"/>
      </dsp:txXfrm>
    </dsp:sp>
    <dsp:sp modelId="{9729271C-8E91-43E0-9C11-D4217099D95B}">
      <dsp:nvSpPr>
        <dsp:cNvPr id="0" name=""/>
        <dsp:cNvSpPr/>
      </dsp:nvSpPr>
      <dsp:spPr>
        <a:xfrm>
          <a:off x="0" y="2780419"/>
          <a:ext cx="63037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40F85-DFEC-435B-920C-9972A33DAAEF}">
      <dsp:nvSpPr>
        <dsp:cNvPr id="0" name=""/>
        <dsp:cNvSpPr/>
      </dsp:nvSpPr>
      <dsp:spPr>
        <a:xfrm>
          <a:off x="0" y="2780419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Virtualization and Cloud Computing</a:t>
          </a:r>
          <a:endParaRPr lang="en-US" sz="2800" kern="1200"/>
        </a:p>
      </dsp:txBody>
      <dsp:txXfrm>
        <a:off x="0" y="2780419"/>
        <a:ext cx="6303729" cy="925901"/>
      </dsp:txXfrm>
    </dsp:sp>
    <dsp:sp modelId="{7FDBD852-8625-4599-940A-D99914733F0F}">
      <dsp:nvSpPr>
        <dsp:cNvPr id="0" name=""/>
        <dsp:cNvSpPr/>
      </dsp:nvSpPr>
      <dsp:spPr>
        <a:xfrm>
          <a:off x="0" y="3706320"/>
          <a:ext cx="63037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061E3-0B66-43B8-A601-13119E9F0088}">
      <dsp:nvSpPr>
        <dsp:cNvPr id="0" name=""/>
        <dsp:cNvSpPr/>
      </dsp:nvSpPr>
      <dsp:spPr>
        <a:xfrm>
          <a:off x="0" y="3706320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Pros and Cons of Virtualization</a:t>
          </a:r>
          <a:endParaRPr lang="en-US" sz="2800" kern="1200"/>
        </a:p>
      </dsp:txBody>
      <dsp:txXfrm>
        <a:off x="0" y="3706320"/>
        <a:ext cx="6303729" cy="925901"/>
      </dsp:txXfrm>
    </dsp:sp>
    <dsp:sp modelId="{4459F849-64E8-443E-AEE2-1E61D721E318}">
      <dsp:nvSpPr>
        <dsp:cNvPr id="0" name=""/>
        <dsp:cNvSpPr/>
      </dsp:nvSpPr>
      <dsp:spPr>
        <a:xfrm>
          <a:off x="0" y="4632222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357DE-F03D-4CF0-A9FA-4B907F984AD6}">
      <dsp:nvSpPr>
        <dsp:cNvPr id="0" name=""/>
        <dsp:cNvSpPr/>
      </dsp:nvSpPr>
      <dsp:spPr>
        <a:xfrm>
          <a:off x="0" y="4632222"/>
          <a:ext cx="6303729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Technology Examples</a:t>
          </a:r>
          <a:endParaRPr lang="en-US" sz="2800" kern="1200"/>
        </a:p>
      </dsp:txBody>
      <dsp:txXfrm>
        <a:off x="0" y="4632222"/>
        <a:ext cx="6303729" cy="92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D73E-C3D8-4201-BBCD-EEDEE349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73482-A1C1-4018-A161-9F4F1900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3C83-7E02-4F6B-8B69-3131A40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2115-7F2D-474F-92E2-38375E20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0BE9-4650-4976-BBE9-8B5B12A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FC11-AD0B-450F-AFB1-FE4719E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DFF7C-7FFC-4CE5-B2E1-973AE7B0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F9DD-9117-46F6-8E3F-88072DE9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AC51-A6B8-41BD-B192-C1726F11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7261-FB7A-4B23-A64C-B738467F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AA4B9-251B-4CE4-BCAC-98238F17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1E49B-18BF-4EB2-B7C5-C68FA97D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0A04-0E27-4C74-9E52-C2B14E1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05DB-46B9-4B5E-866D-6E711594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948C-DCF5-4276-83AC-E2EB471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477D-FE55-42BA-A4C7-23CF4F90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23EB-F460-4DF8-A9B2-B0E358ED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9D25-B3F8-4D23-A5E1-482119BE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9E11-050F-403D-88AF-85BD708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CADA-AA4C-4027-A1AC-E4AE41A0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2AEF-CFBA-44B7-9A5C-64CC3F28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72A6-DEEF-408F-8DD5-B1DFF1CE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2C4D-3CDA-4976-90F4-D404241E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899B-BE90-4565-A958-64B9BE3F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D7C7-19BC-4D1F-8B23-368FA243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82B4-2436-4D46-8273-72591562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590-351A-44D8-9C3D-A3C882F75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4BEB5-D6EE-4CAF-B6B7-4F1CA5A6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E7B1-CC3E-432A-BE69-4A87F88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B4F4-F0CB-4190-80EC-5451E22D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6162C-905C-4CD4-8075-3C0E8FAB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A1C-1832-4E04-BEEE-B873330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D4BC-EB14-42AB-A6DC-BD440EB3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CA6E-801E-4FEF-A0FD-BE1A0544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68FFC-D5F3-4896-A4E3-40703C4D4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1115B-5310-4FE5-8306-7D7B2F0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D85BC-467F-46C1-84BF-26CBA5BC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99ECF-9E38-4D9D-A415-46C9DD2D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61FC8-34C7-498F-AA12-D3DBD38B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A2B2-19B2-422C-951B-8731DBC3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70AEE-636E-4DFF-9962-921D55A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2980C-630E-40FA-97BF-84BE329C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3C2CB-1F40-426C-9F67-977CB771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FE47-6E53-4394-8ACB-7C1585CC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B874C-E0A6-4901-8769-14246B67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01C7B-8E47-41DF-9457-6DA2C813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4E37-C504-4191-A1A1-FD86ABD9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D49E-2C6D-48A5-BE90-648F6197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4067-2218-4AEB-8ED2-7E36D3B4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E40E8-F3E4-4ACB-BE4E-B3DAD210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F2D6-27D8-4B19-B309-F77EEEE1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6575-52D2-4A12-8B0B-3894FF52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5C65-2112-4164-9F61-65428B9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0EFC-9D32-4D08-AC6A-1126F863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90042-3C2F-4EB9-9199-29420193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E3F2-A38F-4C77-8324-2EC5DAD4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95C0F-8D90-4BD0-ADD4-C8D86254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5FF3D-68DA-442C-9EEB-5F208AA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8ADB-2BF2-4A94-9132-DEBACD2D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91094-9219-4099-BE6A-02ECEF52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C044-B0A6-4EAE-A76F-47DF9A7C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B0A2-CC57-462F-8843-031AC935B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2F08-9B49-411F-89CA-7FEB57A6A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6BA16-57B8-47B3-A74A-E8B56E95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9091" r="32447" b="-1"/>
          <a:stretch/>
        </p:blipFill>
        <p:spPr>
          <a:xfrm>
            <a:off x="5104262" y="10"/>
            <a:ext cx="708773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9FC5E-7D90-4512-A676-A0D70426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46" y="1108716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Virtualization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D1644-B9FE-45F1-B7C8-D6D1606B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17485"/>
            <a:ext cx="5008728" cy="1208141"/>
          </a:xfrm>
        </p:spPr>
        <p:txBody>
          <a:bodyPr>
            <a:noAutofit/>
          </a:bodyPr>
          <a:lstStyle/>
          <a:p>
            <a:r>
              <a:rPr lang="en-IN" sz="3000" dirty="0"/>
              <a:t>Textbook:  </a:t>
            </a:r>
          </a:p>
          <a:p>
            <a:r>
              <a:rPr lang="en-IN" sz="3000" dirty="0"/>
              <a:t>Mastering Cloud Computing :-  Rajkumar </a:t>
            </a:r>
            <a:r>
              <a:rPr lang="en-IN" sz="3000" dirty="0" err="1"/>
              <a:t>Buyya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1719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2BFF-956A-4C55-A01F-4A5CA7A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 Enabled by Managed Execution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9CBBA-AECC-4AC9-9B59-CA7AA1C3331F}"/>
              </a:ext>
            </a:extLst>
          </p:cNvPr>
          <p:cNvGrpSpPr/>
          <p:nvPr/>
        </p:nvGrpSpPr>
        <p:grpSpPr>
          <a:xfrm>
            <a:off x="603503" y="1728217"/>
            <a:ext cx="11019001" cy="4740822"/>
            <a:chOff x="0" y="1611087"/>
            <a:chExt cx="9144000" cy="35356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BD7568-B10C-410E-A928-F32AC4DB9AD6}"/>
                </a:ext>
              </a:extLst>
            </p:cNvPr>
            <p:cNvSpPr/>
            <p:nvPr/>
          </p:nvSpPr>
          <p:spPr>
            <a:xfrm>
              <a:off x="0" y="1611087"/>
              <a:ext cx="9144000" cy="3535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1">
              <a:extLst>
                <a:ext uri="{FF2B5EF4-FFF2-40B4-BE49-F238E27FC236}">
                  <a16:creationId xmlns:a16="http://schemas.microsoft.com/office/drawing/2014/main" id="{266BC0BB-33C7-4F2D-87CC-00E3916F7DBC}"/>
                </a:ext>
              </a:extLst>
            </p:cNvPr>
            <p:cNvSpPr/>
            <p:nvPr/>
          </p:nvSpPr>
          <p:spPr>
            <a:xfrm>
              <a:off x="6418191" y="1856905"/>
              <a:ext cx="748937" cy="1086568"/>
            </a:xfrm>
            <a:prstGeom prst="roundRect">
              <a:avLst>
                <a:gd name="adj" fmla="val 12456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519C31-D74F-4579-BBB2-DCB3D1A7993B}"/>
                </a:ext>
              </a:extLst>
            </p:cNvPr>
            <p:cNvCxnSpPr/>
            <p:nvPr/>
          </p:nvCxnSpPr>
          <p:spPr>
            <a:xfrm>
              <a:off x="235124" y="2943473"/>
              <a:ext cx="7480663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21917F-8C2A-4920-BB9B-B7FFEA0150FB}"/>
                </a:ext>
              </a:extLst>
            </p:cNvPr>
            <p:cNvCxnSpPr/>
            <p:nvPr/>
          </p:nvCxnSpPr>
          <p:spPr>
            <a:xfrm>
              <a:off x="230762" y="3783884"/>
              <a:ext cx="7480663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0C80B35-7AE9-45EC-947A-89EE9EFD940F}"/>
                </a:ext>
              </a:extLst>
            </p:cNvPr>
            <p:cNvSpPr/>
            <p:nvPr/>
          </p:nvSpPr>
          <p:spPr>
            <a:xfrm rot="10800000">
              <a:off x="391847" y="3081112"/>
              <a:ext cx="1541417" cy="567780"/>
            </a:xfrm>
            <a:prstGeom prst="trapezoid">
              <a:avLst>
                <a:gd name="adj" fmla="val 7005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E12DF4E-4C0C-4C0E-93A2-0460AA248C71}"/>
                </a:ext>
              </a:extLst>
            </p:cNvPr>
            <p:cNvSpPr/>
            <p:nvPr/>
          </p:nvSpPr>
          <p:spPr>
            <a:xfrm>
              <a:off x="2246775" y="3081113"/>
              <a:ext cx="1541417" cy="567780"/>
            </a:xfrm>
            <a:prstGeom prst="trapezoid">
              <a:avLst>
                <a:gd name="adj" fmla="val 6895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5A55C-5D45-4B77-8BAE-2B863571CF21}"/>
                </a:ext>
              </a:extLst>
            </p:cNvPr>
            <p:cNvSpPr/>
            <p:nvPr/>
          </p:nvSpPr>
          <p:spPr>
            <a:xfrm>
              <a:off x="4284591" y="3081109"/>
              <a:ext cx="1332411" cy="5677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60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E19B5-C3DB-41BF-857E-31D9205D8B62}"/>
                </a:ext>
              </a:extLst>
            </p:cNvPr>
            <p:cNvSpPr/>
            <p:nvPr/>
          </p:nvSpPr>
          <p:spPr>
            <a:xfrm>
              <a:off x="6152580" y="3081110"/>
              <a:ext cx="1332411" cy="5677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600">
                <a:solidFill>
                  <a:srgbClr val="0070C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0D09C0-EB0E-4844-A3EC-573CF6B156AE}"/>
                </a:ext>
              </a:extLst>
            </p:cNvPr>
            <p:cNvGrpSpPr/>
            <p:nvPr/>
          </p:nvGrpSpPr>
          <p:grpSpPr>
            <a:xfrm>
              <a:off x="278631" y="2158588"/>
              <a:ext cx="405389" cy="714011"/>
              <a:chOff x="3635388" y="5006276"/>
              <a:chExt cx="405389" cy="714011"/>
            </a:xfrm>
          </p:grpSpPr>
          <p:sp>
            <p:nvSpPr>
              <p:cNvPr id="59" name="Text Box 5">
                <a:extLst>
                  <a:ext uri="{FF2B5EF4-FFF2-40B4-BE49-F238E27FC236}">
                    <a16:creationId xmlns:a16="http://schemas.microsoft.com/office/drawing/2014/main" id="{6C96FF41-8EA1-4883-9487-6FEE8DAFB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60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A7351F60-E371-4CCB-B280-C68B42797B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98AAB2-5B3F-4143-86E8-7628BF74945A}"/>
                </a:ext>
              </a:extLst>
            </p:cNvPr>
            <p:cNvGrpSpPr/>
            <p:nvPr/>
          </p:nvGrpSpPr>
          <p:grpSpPr>
            <a:xfrm>
              <a:off x="729411" y="2158588"/>
              <a:ext cx="405389" cy="714011"/>
              <a:chOff x="3635388" y="5006276"/>
              <a:chExt cx="405389" cy="714011"/>
            </a:xfrm>
          </p:grpSpPr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2508FCDE-723A-4C51-85FB-649631756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8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E666402B-7432-4119-BC8D-60043CCA2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784CA4-6F03-4B47-9F8F-8566FDAA3311}"/>
                </a:ext>
              </a:extLst>
            </p:cNvPr>
            <p:cNvGrpSpPr/>
            <p:nvPr/>
          </p:nvGrpSpPr>
          <p:grpSpPr>
            <a:xfrm>
              <a:off x="1196560" y="2157388"/>
              <a:ext cx="405389" cy="714011"/>
              <a:chOff x="3635388" y="5006276"/>
              <a:chExt cx="405389" cy="714011"/>
            </a:xfrm>
          </p:grpSpPr>
          <p:sp>
            <p:nvSpPr>
              <p:cNvPr id="55" name="Text Box 5">
                <a:extLst>
                  <a:ext uri="{FF2B5EF4-FFF2-40B4-BE49-F238E27FC236}">
                    <a16:creationId xmlns:a16="http://schemas.microsoft.com/office/drawing/2014/main" id="{BC16AE40-D941-4757-BAD1-445A28A21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6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E0950175-10D5-4D85-9DB1-A708C4D38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0BF233-093D-44B1-A418-7274A138CF16}"/>
                </a:ext>
              </a:extLst>
            </p:cNvPr>
            <p:cNvGrpSpPr/>
            <p:nvPr/>
          </p:nvGrpSpPr>
          <p:grpSpPr>
            <a:xfrm>
              <a:off x="1667206" y="2157387"/>
              <a:ext cx="405389" cy="714011"/>
              <a:chOff x="3635388" y="5006276"/>
              <a:chExt cx="405389" cy="714011"/>
            </a:xfrm>
          </p:grpSpPr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569DF3AB-529D-4079-89CD-21FF7EE9B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4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F5E9E6A8-E8CD-406A-AFFE-CAE1E8605E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9382F9-CDAB-46E0-A3AA-AF71EEC8D36C}"/>
                </a:ext>
              </a:extLst>
            </p:cNvPr>
            <p:cNvGrpSpPr/>
            <p:nvPr/>
          </p:nvGrpSpPr>
          <p:grpSpPr>
            <a:xfrm>
              <a:off x="2128629" y="3869808"/>
              <a:ext cx="405389" cy="714011"/>
              <a:chOff x="3635388" y="5006276"/>
              <a:chExt cx="405389" cy="714011"/>
            </a:xfrm>
          </p:grpSpPr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F100845-615B-44E7-84A6-B4B92C187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2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70DF08A5-D25F-4D2A-8516-D84AA48DA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8DA1FD-5B1E-449E-BFC0-DE9D54FA9DFD}"/>
                </a:ext>
              </a:extLst>
            </p:cNvPr>
            <p:cNvGrpSpPr/>
            <p:nvPr/>
          </p:nvGrpSpPr>
          <p:grpSpPr>
            <a:xfrm>
              <a:off x="2579409" y="3869808"/>
              <a:ext cx="405389" cy="714011"/>
              <a:chOff x="3635388" y="5006276"/>
              <a:chExt cx="405389" cy="714011"/>
            </a:xfrm>
          </p:grpSpPr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29BD094F-21CD-4799-AAC1-91332B9A3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0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7C26B7CA-8647-47A1-BF5A-25B39573C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B3D5F2-BD4A-4BC0-9C22-85C8058707D5}"/>
                </a:ext>
              </a:extLst>
            </p:cNvPr>
            <p:cNvGrpSpPr/>
            <p:nvPr/>
          </p:nvGrpSpPr>
          <p:grpSpPr>
            <a:xfrm>
              <a:off x="3046558" y="3868608"/>
              <a:ext cx="405389" cy="714011"/>
              <a:chOff x="3635388" y="5006276"/>
              <a:chExt cx="405389" cy="714011"/>
            </a:xfrm>
          </p:grpSpPr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CC7AD90F-FB71-43C9-80A6-A01F21923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8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4EB91207-25EE-4D88-94A2-225E2A9276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B680D7-2EE5-441A-9FE0-583FEF7535AC}"/>
                </a:ext>
              </a:extLst>
            </p:cNvPr>
            <p:cNvGrpSpPr/>
            <p:nvPr/>
          </p:nvGrpSpPr>
          <p:grpSpPr>
            <a:xfrm>
              <a:off x="3517204" y="3868607"/>
              <a:ext cx="405389" cy="714011"/>
              <a:chOff x="3635388" y="5006276"/>
              <a:chExt cx="405389" cy="714011"/>
            </a:xfrm>
          </p:grpSpPr>
          <p:sp>
            <p:nvSpPr>
              <p:cNvPr id="45" name="Text Box 5">
                <a:extLst>
                  <a:ext uri="{FF2B5EF4-FFF2-40B4-BE49-F238E27FC236}">
                    <a16:creationId xmlns:a16="http://schemas.microsoft.com/office/drawing/2014/main" id="{75503999-6F1D-4DFD-8E6B-39ED963FA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6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87D65905-9500-47A6-9FDF-9C77432337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AFB6FD-D783-49BF-97BA-1CD7BCB460BD}"/>
                </a:ext>
              </a:extLst>
            </p:cNvPr>
            <p:cNvGrpSpPr/>
            <p:nvPr/>
          </p:nvGrpSpPr>
          <p:grpSpPr>
            <a:xfrm>
              <a:off x="859817" y="3867450"/>
              <a:ext cx="605477" cy="1121404"/>
              <a:chOff x="3635388" y="5061726"/>
              <a:chExt cx="405389" cy="714011"/>
            </a:xfrm>
          </p:grpSpPr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E26625C1-750D-439C-9928-6848D1C9A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4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CCF9666A-072B-419D-95E4-47FC0CB71E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6172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1735B-29EF-4BD3-B608-EA563674F332}"/>
                </a:ext>
              </a:extLst>
            </p:cNvPr>
            <p:cNvGrpSpPr/>
            <p:nvPr/>
          </p:nvGrpSpPr>
          <p:grpSpPr>
            <a:xfrm>
              <a:off x="2714744" y="1856905"/>
              <a:ext cx="605477" cy="1121404"/>
              <a:chOff x="3635388" y="5061726"/>
              <a:chExt cx="405389" cy="714011"/>
            </a:xfrm>
          </p:grpSpPr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D843ABD6-4664-404E-A392-B70C867A9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2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5DB7DB2E-BB7C-4344-B2DC-761B681C7B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6172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A78433-4139-4B6A-AB2F-39A6EB0B1718}"/>
                </a:ext>
              </a:extLst>
            </p:cNvPr>
            <p:cNvGrpSpPr/>
            <p:nvPr/>
          </p:nvGrpSpPr>
          <p:grpSpPr>
            <a:xfrm>
              <a:off x="4748101" y="3869639"/>
              <a:ext cx="405389" cy="714011"/>
              <a:chOff x="3635388" y="5006276"/>
              <a:chExt cx="405389" cy="714011"/>
            </a:xfrm>
          </p:grpSpPr>
          <p:sp>
            <p:nvSpPr>
              <p:cNvPr id="39" name="Text Box 5">
                <a:extLst>
                  <a:ext uri="{FF2B5EF4-FFF2-40B4-BE49-F238E27FC236}">
                    <a16:creationId xmlns:a16="http://schemas.microsoft.com/office/drawing/2014/main" id="{2289A78D-F22D-4230-BE99-6613C02E7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0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14143855-506D-4AFE-A442-C3DE5AF01C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6E8DFD-379F-4112-A5F0-5627EE56FDA2}"/>
                </a:ext>
              </a:extLst>
            </p:cNvPr>
            <p:cNvGrpSpPr/>
            <p:nvPr/>
          </p:nvGrpSpPr>
          <p:grpSpPr>
            <a:xfrm>
              <a:off x="6616090" y="3869685"/>
              <a:ext cx="405389" cy="714011"/>
              <a:chOff x="3635388" y="5006276"/>
              <a:chExt cx="405389" cy="714011"/>
            </a:xfrm>
          </p:grpSpPr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60537322-9C70-4D7E-9050-01A30CD6A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8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757BF4BC-5FB7-4466-BFB3-60875B4371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D9C68F-C282-4954-A3D3-AE89F57627E8}"/>
                </a:ext>
              </a:extLst>
            </p:cNvPr>
            <p:cNvGrpSpPr/>
            <p:nvPr/>
          </p:nvGrpSpPr>
          <p:grpSpPr>
            <a:xfrm>
              <a:off x="6597784" y="2065781"/>
              <a:ext cx="405389" cy="714011"/>
              <a:chOff x="3635388" y="5006276"/>
              <a:chExt cx="405389" cy="714011"/>
            </a:xfrm>
          </p:grpSpPr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F2B6D1F-91AD-4204-ADD7-D161FE24C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88" y="5345910"/>
                <a:ext cx="405389" cy="3494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6" name="Picture 2" descr="C:\Documents and Settings\csve\Local Settings\Temporary Internet Files\Content.IE5\KPABW9QF\MC900435242[1].png">
                <a:extLst>
                  <a:ext uri="{FF2B5EF4-FFF2-40B4-BE49-F238E27FC236}">
                    <a16:creationId xmlns:a16="http://schemas.microsoft.com/office/drawing/2014/main" id="{F96979DC-01AE-48EC-9F9F-B8DC55373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3635388" y="5006276"/>
                <a:ext cx="368778" cy="714011"/>
              </a:xfrm>
              <a:prstGeom prst="rect">
                <a:avLst/>
              </a:prstGeom>
              <a:noFill/>
            </p:spPr>
          </p:pic>
        </p:grp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1708FECD-98CF-45A5-B6CD-E5027D861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795" y="2496852"/>
              <a:ext cx="405389" cy="349404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Picture 3" descr="C:\Documents and Settings\Administrator\Local Settings\Temporary Internet Files\Content.IE5\0NG589SB\MCj04316160000[1].png">
              <a:extLst>
                <a:ext uri="{FF2B5EF4-FFF2-40B4-BE49-F238E27FC236}">
                  <a16:creationId xmlns:a16="http://schemas.microsoft.com/office/drawing/2014/main" id="{376C69B6-55F2-4781-9FFD-2AADC7B2E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729795" y="2236350"/>
              <a:ext cx="393109" cy="556083"/>
            </a:xfrm>
            <a:prstGeom prst="rect">
              <a:avLst/>
            </a:prstGeom>
            <a:noFill/>
          </p:spPr>
        </p:pic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79AFD4B4-4945-430E-84A1-1CCC2D9D4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227" y="3182977"/>
              <a:ext cx="1158512" cy="343080"/>
            </a:xfrm>
            <a:prstGeom prst="round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Aggregation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D375982B-7A0B-4CAE-BA13-BD57C5D27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45" y="3175986"/>
              <a:ext cx="1158512" cy="343080"/>
            </a:xfrm>
            <a:prstGeom prst="round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Sharing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FEA7FDA3-B1C2-4D71-836B-A9891C957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540" y="3182977"/>
              <a:ext cx="1158512" cy="343080"/>
            </a:xfrm>
            <a:prstGeom prst="round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Emulation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32271A48-B3CD-4655-88D9-BBC638C6E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529" y="3175990"/>
              <a:ext cx="1158512" cy="343080"/>
            </a:xfrm>
            <a:prstGeom prst="round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Isolation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BD7AAD6-5D1E-44D0-AAD6-3EA3FE2AE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668" y="3182977"/>
              <a:ext cx="1187237" cy="3871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Virtualization</a:t>
              </a:r>
            </a:p>
          </p:txBody>
        </p:sp>
        <p:sp>
          <p:nvSpPr>
            <p:cNvPr id="33" name="Rectangle 85">
              <a:extLst>
                <a:ext uri="{FF2B5EF4-FFF2-40B4-BE49-F238E27FC236}">
                  <a16:creationId xmlns:a16="http://schemas.microsoft.com/office/drawing/2014/main" id="{FDD31A6E-1F02-4802-9A61-07FFA7EDF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667" y="3979645"/>
              <a:ext cx="1187237" cy="448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Resources</a:t>
              </a:r>
            </a:p>
          </p:txBody>
        </p:sp>
        <p:sp>
          <p:nvSpPr>
            <p:cNvPr id="34" name="Rectangle 85">
              <a:extLst>
                <a:ext uri="{FF2B5EF4-FFF2-40B4-BE49-F238E27FC236}">
                  <a16:creationId xmlns:a16="http://schemas.microsoft.com/office/drawing/2014/main" id="{6DFFFF33-458D-4429-B3CB-F79E2C3F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668" y="2290137"/>
              <a:ext cx="1187237" cy="4485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Virtual Resources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3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78C6-A1FF-4A1D-A20C-0C836A47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93" y="152349"/>
            <a:ext cx="10168128" cy="1179576"/>
          </a:xfrm>
        </p:spPr>
        <p:txBody>
          <a:bodyPr/>
          <a:lstStyle/>
          <a:p>
            <a:r>
              <a:rPr lang="en-IN" b="1" dirty="0"/>
              <a:t>Taxonomy of Virtualization Techniques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DB3C43-B88A-4AA0-92F8-79AB251B6CC5}"/>
              </a:ext>
            </a:extLst>
          </p:cNvPr>
          <p:cNvGrpSpPr/>
          <p:nvPr/>
        </p:nvGrpSpPr>
        <p:grpSpPr>
          <a:xfrm>
            <a:off x="859293" y="1105470"/>
            <a:ext cx="9622188" cy="5600182"/>
            <a:chOff x="163286" y="239486"/>
            <a:chExt cx="8980714" cy="6379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D72A4F-5C75-4E23-B353-E625058C9297}"/>
                </a:ext>
              </a:extLst>
            </p:cNvPr>
            <p:cNvSpPr/>
            <p:nvPr/>
          </p:nvSpPr>
          <p:spPr>
            <a:xfrm>
              <a:off x="163286" y="239486"/>
              <a:ext cx="8980714" cy="637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C7FBB6B-9668-45BF-8F37-CC4FADD2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07" y="3327889"/>
              <a:ext cx="1005831" cy="4485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Virtualization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2CFFA8-EA4E-47DE-A64B-D95AFB9A2D3D}"/>
                </a:ext>
              </a:extLst>
            </p:cNvPr>
            <p:cNvGrpSpPr/>
            <p:nvPr/>
          </p:nvGrpSpPr>
          <p:grpSpPr>
            <a:xfrm>
              <a:off x="2101921" y="2139975"/>
              <a:ext cx="1287512" cy="542277"/>
              <a:chOff x="855648" y="1756786"/>
              <a:chExt cx="1321780" cy="542277"/>
            </a:xfrm>
          </p:grpSpPr>
          <p:sp>
            <p:nvSpPr>
              <p:cNvPr id="78" name="Text Box 5">
                <a:extLst>
                  <a:ext uri="{FF2B5EF4-FFF2-40B4-BE49-F238E27FC236}">
                    <a16:creationId xmlns:a16="http://schemas.microsoft.com/office/drawing/2014/main" id="{7C0C1996-701D-4B28-9C35-6B4B556E6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648" y="1756786"/>
                <a:ext cx="1321780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>
                    <a:solidFill>
                      <a:srgbClr val="000000"/>
                    </a:solidFill>
                  </a:rPr>
                  <a:t>Execution Environment</a:t>
                </a:r>
              </a:p>
            </p:txBody>
          </p:sp>
          <p:pic>
            <p:nvPicPr>
              <p:cNvPr id="79" name="Picture 2" descr="C:\Users\aneka\AppData\Local\Microsoft\Windows\Temporary Internet Files\Content.IE5\OGJS10UG\MC900432614[1].png">
                <a:extLst>
                  <a:ext uri="{FF2B5EF4-FFF2-40B4-BE49-F238E27FC236}">
                    <a16:creationId xmlns:a16="http://schemas.microsoft.com/office/drawing/2014/main" id="{F6A7A2F3-C5C2-46E4-ADEB-C326822331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98180" y="1804612"/>
                <a:ext cx="393922" cy="393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CEDDA5-9BC4-4104-8BFB-A87E3F7676BB}"/>
                </a:ext>
              </a:extLst>
            </p:cNvPr>
            <p:cNvGrpSpPr/>
            <p:nvPr/>
          </p:nvGrpSpPr>
          <p:grpSpPr>
            <a:xfrm>
              <a:off x="2101921" y="2968054"/>
              <a:ext cx="1287512" cy="542277"/>
              <a:chOff x="3365864" y="1765495"/>
              <a:chExt cx="1287512" cy="542277"/>
            </a:xfrm>
          </p:grpSpPr>
          <p:sp>
            <p:nvSpPr>
              <p:cNvPr id="76" name="Text Box 5">
                <a:extLst>
                  <a:ext uri="{FF2B5EF4-FFF2-40B4-BE49-F238E27FC236}">
                    <a16:creationId xmlns:a16="http://schemas.microsoft.com/office/drawing/2014/main" id="{A615422C-8BD9-4B0B-8CDF-88DD55D84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864" y="1765495"/>
                <a:ext cx="1287512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>
                    <a:solidFill>
                      <a:srgbClr val="000000"/>
                    </a:solidFill>
                  </a:rPr>
                  <a:t>Storage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C03DAD2-CF7B-4883-A6B0-E1EBD482C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6022" y="1857485"/>
                <a:ext cx="394229" cy="39422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0E37C6-EB59-4F24-82B8-BA3C45BA859D}"/>
                </a:ext>
              </a:extLst>
            </p:cNvPr>
            <p:cNvGrpSpPr/>
            <p:nvPr/>
          </p:nvGrpSpPr>
          <p:grpSpPr>
            <a:xfrm>
              <a:off x="2101921" y="3795375"/>
              <a:ext cx="1279246" cy="542277"/>
              <a:chOff x="5304532" y="1732868"/>
              <a:chExt cx="1535989" cy="542277"/>
            </a:xfrm>
          </p:grpSpPr>
          <p:sp>
            <p:nvSpPr>
              <p:cNvPr id="74" name="Text Box 5">
                <a:extLst>
                  <a:ext uri="{FF2B5EF4-FFF2-40B4-BE49-F238E27FC236}">
                    <a16:creationId xmlns:a16="http://schemas.microsoft.com/office/drawing/2014/main" id="{2F496E86-D094-411E-9865-407A8D749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4532" y="1732868"/>
                <a:ext cx="1535989" cy="5422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dirty="0">
                    <a:solidFill>
                      <a:srgbClr val="000000"/>
                    </a:solidFill>
                  </a:rPr>
                  <a:t>Network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F181548-4FB5-4D77-9D38-6941EBE8A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9164">
                <a:off x="5331728" y="1836158"/>
                <a:ext cx="726459" cy="41939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882E35C-9C77-4DC8-9576-97E54C2C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921" y="5355924"/>
              <a:ext cx="127924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00000"/>
                  </a:solidFill>
                </a:rPr>
                <a:t>….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4ED8FD-2E28-4C8A-9AC9-9FBE0511A8A7}"/>
                </a:ext>
              </a:extLst>
            </p:cNvPr>
            <p:cNvCxnSpPr/>
            <p:nvPr/>
          </p:nvCxnSpPr>
          <p:spPr>
            <a:xfrm>
              <a:off x="5272632" y="1470386"/>
              <a:ext cx="0" cy="19101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441B48-0B10-4A00-ADCF-2ABE9C6521A9}"/>
                </a:ext>
              </a:extLst>
            </p:cNvPr>
            <p:cNvCxnSpPr/>
            <p:nvPr/>
          </p:nvCxnSpPr>
          <p:spPr>
            <a:xfrm>
              <a:off x="1713816" y="2400480"/>
              <a:ext cx="0" cy="321594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418A1221-4D0A-4EBE-B99D-576F19900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200" y="124476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Emulation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B27D7332-34C7-4183-9AF5-73EACA530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213" y="219332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High-Level VM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9199FDDA-6D72-4C8B-A87E-044BE9B7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484" y="3154928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Multiprogramming</a:t>
              </a:r>
            </a:p>
          </p:txBody>
        </p: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974C5BD0-8628-460E-915B-8FD65239B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6560" y="3918860"/>
              <a:ext cx="1513070" cy="5725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Hardware-assisted</a:t>
              </a:r>
            </a:p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Virtualization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B30727-2A4A-4C79-B2FE-8DC5D6F1EAEE}"/>
                </a:ext>
              </a:extLst>
            </p:cNvPr>
            <p:cNvCxnSpPr/>
            <p:nvPr/>
          </p:nvCxnSpPr>
          <p:spPr>
            <a:xfrm>
              <a:off x="1713816" y="2400480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72CEA5-13FF-4569-A3F2-626DF52BB1FC}"/>
                </a:ext>
              </a:extLst>
            </p:cNvPr>
            <p:cNvCxnSpPr/>
            <p:nvPr/>
          </p:nvCxnSpPr>
          <p:spPr>
            <a:xfrm>
              <a:off x="1717566" y="3229625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E5EACE-C167-4413-AAF4-5DC452DB9B0E}"/>
                </a:ext>
              </a:extLst>
            </p:cNvPr>
            <p:cNvCxnSpPr/>
            <p:nvPr/>
          </p:nvCxnSpPr>
          <p:spPr>
            <a:xfrm>
              <a:off x="1719746" y="4062490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5BB133-7FE4-4FCA-BA9F-825E9BF81FAD}"/>
                </a:ext>
              </a:extLst>
            </p:cNvPr>
            <p:cNvCxnSpPr/>
            <p:nvPr/>
          </p:nvCxnSpPr>
          <p:spPr>
            <a:xfrm>
              <a:off x="1719746" y="5616429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48E2EB-54D9-45C3-84A4-CB925BB9EB56}"/>
                </a:ext>
              </a:extLst>
            </p:cNvPr>
            <p:cNvCxnSpPr/>
            <p:nvPr/>
          </p:nvCxnSpPr>
          <p:spPr>
            <a:xfrm>
              <a:off x="1318438" y="3562801"/>
              <a:ext cx="38435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374A548B-07BA-4C13-8344-5895B213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28" y="2150607"/>
              <a:ext cx="121736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Process Level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8F71721D-3606-4497-B490-E5CF0445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28" y="4917604"/>
              <a:ext cx="1217366" cy="5422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System Level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0C21DB-A5EC-47F9-A2BB-CDFF912FE76E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4997294" y="2421746"/>
              <a:ext cx="56192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B8EDE7-F61C-4828-A092-1CB17CB2A63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5272632" y="1470386"/>
              <a:ext cx="3095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F5D5CF-44AA-4279-86F2-BF2BB9D9AA83}"/>
                </a:ext>
              </a:extLst>
            </p:cNvPr>
            <p:cNvCxnSpPr/>
            <p:nvPr/>
          </p:nvCxnSpPr>
          <p:spPr>
            <a:xfrm>
              <a:off x="5278256" y="3380549"/>
              <a:ext cx="3095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B8CD530-A3C1-489F-BF3A-5CB5F7C4F6F3}"/>
                </a:ext>
              </a:extLst>
            </p:cNvPr>
            <p:cNvCxnSpPr/>
            <p:nvPr/>
          </p:nvCxnSpPr>
          <p:spPr>
            <a:xfrm>
              <a:off x="3407734" y="2414833"/>
              <a:ext cx="3721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ED305350-3A24-4872-BA8B-33BCAFE60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6561" y="5355018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Paravirtualization</a:t>
              </a: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D37CF9D8-EB96-4905-81E9-F6D749535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6560" y="4701445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Full Virtualization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432C71-CAB5-41D8-8A22-BF486CF7F62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997294" y="5188743"/>
              <a:ext cx="2491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841F82-AD13-4E02-9537-702BA4061861}"/>
                </a:ext>
              </a:extLst>
            </p:cNvPr>
            <p:cNvCxnSpPr/>
            <p:nvPr/>
          </p:nvCxnSpPr>
          <p:spPr>
            <a:xfrm>
              <a:off x="3593803" y="2411113"/>
              <a:ext cx="0" cy="27882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D13BF-2162-4307-A144-BBDB23DC006B}"/>
                </a:ext>
              </a:extLst>
            </p:cNvPr>
            <p:cNvCxnSpPr/>
            <p:nvPr/>
          </p:nvCxnSpPr>
          <p:spPr>
            <a:xfrm>
              <a:off x="3593803" y="5199376"/>
              <a:ext cx="18607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295580-31FF-4B61-B77B-761D24C6E498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244026" y="4205152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EC9500-97B3-4779-B326-5BD0562E56C9}"/>
                </a:ext>
              </a:extLst>
            </p:cNvPr>
            <p:cNvCxnSpPr/>
            <p:nvPr/>
          </p:nvCxnSpPr>
          <p:spPr>
            <a:xfrm>
              <a:off x="5246454" y="4205152"/>
              <a:ext cx="0" cy="201436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AAE232-E7FC-45A4-A73D-AD7E73309533}"/>
                </a:ext>
              </a:extLst>
            </p:cNvPr>
            <p:cNvGrpSpPr/>
            <p:nvPr/>
          </p:nvGrpSpPr>
          <p:grpSpPr>
            <a:xfrm>
              <a:off x="3772777" y="829340"/>
              <a:ext cx="1224517" cy="131134"/>
              <a:chOff x="3772777" y="829340"/>
              <a:chExt cx="1224517" cy="13113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841F602-85BE-4D5C-A589-F7027831159B}"/>
                  </a:ext>
                </a:extLst>
              </p:cNvPr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33A55CA-7B7E-46E1-A97E-26D4546C8694}"/>
                  </a:ext>
                </a:extLst>
              </p:cNvPr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72D8A82-5E05-40F5-BCBD-CD99ACD7073C}"/>
                  </a:ext>
                </a:extLst>
              </p:cNvPr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3EF1C4-08E6-4C51-85D0-931024C40FC3}"/>
                </a:ext>
              </a:extLst>
            </p:cNvPr>
            <p:cNvGrpSpPr/>
            <p:nvPr/>
          </p:nvGrpSpPr>
          <p:grpSpPr>
            <a:xfrm>
              <a:off x="5587824" y="825796"/>
              <a:ext cx="1507447" cy="131134"/>
              <a:chOff x="3772777" y="829340"/>
              <a:chExt cx="1224517" cy="131134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3656B15-E588-409F-8D58-45FC00E65B85}"/>
                  </a:ext>
                </a:extLst>
              </p:cNvPr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C327AF8-443D-477D-93F5-6EB71DC32166}"/>
                  </a:ext>
                </a:extLst>
              </p:cNvPr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A480BEC-BF3F-4BA8-A15C-9720476F1771}"/>
                  </a:ext>
                </a:extLst>
              </p:cNvPr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1B5027C-7726-44B5-B5D1-7F39AEFE70E3}"/>
                </a:ext>
              </a:extLst>
            </p:cNvPr>
            <p:cNvGrpSpPr/>
            <p:nvPr/>
          </p:nvGrpSpPr>
          <p:grpSpPr>
            <a:xfrm>
              <a:off x="7559749" y="825796"/>
              <a:ext cx="1293438" cy="138224"/>
              <a:chOff x="3772777" y="829340"/>
              <a:chExt cx="1224517" cy="13113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5F5F46E-F6FB-4F12-9013-622471E13F4B}"/>
                  </a:ext>
                </a:extLst>
              </p:cNvPr>
              <p:cNvCxnSpPr/>
              <p:nvPr/>
            </p:nvCxnSpPr>
            <p:spPr>
              <a:xfrm>
                <a:off x="3779873" y="829340"/>
                <a:ext cx="121742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80F5C31-E9DC-4ABF-802C-DB66EEA5C45C}"/>
                  </a:ext>
                </a:extLst>
              </p:cNvPr>
              <p:cNvCxnSpPr/>
              <p:nvPr/>
            </p:nvCxnSpPr>
            <p:spPr>
              <a:xfrm>
                <a:off x="4997294" y="829340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D7D74E5-5CC3-4D90-ACEB-87B35A825573}"/>
                  </a:ext>
                </a:extLst>
              </p:cNvPr>
              <p:cNvCxnSpPr/>
              <p:nvPr/>
            </p:nvCxnSpPr>
            <p:spPr>
              <a:xfrm>
                <a:off x="3772777" y="832884"/>
                <a:ext cx="0" cy="1275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EF7E30D-0228-4BDF-AF85-134FEDB164AE}"/>
                </a:ext>
              </a:extLst>
            </p:cNvPr>
            <p:cNvGrpSpPr/>
            <p:nvPr/>
          </p:nvGrpSpPr>
          <p:grpSpPr>
            <a:xfrm>
              <a:off x="7237181" y="3929746"/>
              <a:ext cx="134632" cy="2518374"/>
              <a:chOff x="7237181" y="3929746"/>
              <a:chExt cx="134632" cy="251837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6EA62C3-B3E8-42A2-B5A1-0BEF44CBD56A}"/>
                  </a:ext>
                </a:extLst>
              </p:cNvPr>
              <p:cNvCxnSpPr/>
              <p:nvPr/>
            </p:nvCxnSpPr>
            <p:spPr>
              <a:xfrm>
                <a:off x="7364723" y="3929746"/>
                <a:ext cx="0" cy="251438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C2D4B47-274F-4C92-A15A-30D1537F2FE4}"/>
                  </a:ext>
                </a:extLst>
              </p:cNvPr>
              <p:cNvCxnSpPr/>
              <p:nvPr/>
            </p:nvCxnSpPr>
            <p:spPr>
              <a:xfrm rot="5400000">
                <a:off x="7300952" y="6384349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2E2CD4A-228E-4397-BE13-213B6F3CAE7A}"/>
                  </a:ext>
                </a:extLst>
              </p:cNvPr>
              <p:cNvCxnSpPr/>
              <p:nvPr/>
            </p:nvCxnSpPr>
            <p:spPr>
              <a:xfrm rot="5400000">
                <a:off x="7308042" y="3871172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DE0024-5C4C-4569-8F44-D0A3E3B48172}"/>
                </a:ext>
              </a:extLst>
            </p:cNvPr>
            <p:cNvGrpSpPr/>
            <p:nvPr/>
          </p:nvGrpSpPr>
          <p:grpSpPr>
            <a:xfrm>
              <a:off x="7237337" y="3154930"/>
              <a:ext cx="131085" cy="438694"/>
              <a:chOff x="7226451" y="3154930"/>
              <a:chExt cx="131085" cy="43869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73CC02C-E1A6-4894-9CBA-A45FC311BD03}"/>
                  </a:ext>
                </a:extLst>
              </p:cNvPr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6968C1D-3154-4279-AE69-F055BF46DD85}"/>
                  </a:ext>
                </a:extLst>
              </p:cNvPr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39EDC56-68A5-42C2-817E-65895AF9F2DC}"/>
                  </a:ext>
                </a:extLst>
              </p:cNvPr>
              <p:cNvCxnSpPr/>
              <p:nvPr/>
            </p:nvCxnSpPr>
            <p:spPr>
              <a:xfrm rot="5400000">
                <a:off x="7290222" y="3099219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C45CE62-AC8B-40C3-8A86-8FA55202F375}"/>
                </a:ext>
              </a:extLst>
            </p:cNvPr>
            <p:cNvGrpSpPr/>
            <p:nvPr/>
          </p:nvGrpSpPr>
          <p:grpSpPr>
            <a:xfrm>
              <a:off x="7237850" y="2208327"/>
              <a:ext cx="134632" cy="441267"/>
              <a:chOff x="7229994" y="3152357"/>
              <a:chExt cx="134632" cy="44126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4B61EBB-314F-40AC-8AFB-45946D9DA8C3}"/>
                  </a:ext>
                </a:extLst>
              </p:cNvPr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73226B7-9CC7-44CC-91F5-AE458117C530}"/>
                  </a:ext>
                </a:extLst>
              </p:cNvPr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19EFE5B-B928-4AA7-9049-DA69F4033488}"/>
                  </a:ext>
                </a:extLst>
              </p:cNvPr>
              <p:cNvCxnSpPr/>
              <p:nvPr/>
            </p:nvCxnSpPr>
            <p:spPr>
              <a:xfrm rot="5400000">
                <a:off x="7300855" y="3088586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EA06F9-5A6D-48E7-97BC-CECA76545789}"/>
                </a:ext>
              </a:extLst>
            </p:cNvPr>
            <p:cNvGrpSpPr/>
            <p:nvPr/>
          </p:nvGrpSpPr>
          <p:grpSpPr>
            <a:xfrm>
              <a:off x="7242976" y="1253522"/>
              <a:ext cx="134632" cy="441267"/>
              <a:chOff x="7229994" y="3152357"/>
              <a:chExt cx="134632" cy="44126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E93133-7053-4FB0-BA4A-EB052CD9BAD6}"/>
                  </a:ext>
                </a:extLst>
              </p:cNvPr>
              <p:cNvCxnSpPr/>
              <p:nvPr/>
            </p:nvCxnSpPr>
            <p:spPr>
              <a:xfrm>
                <a:off x="7357536" y="3154930"/>
                <a:ext cx="0" cy="4386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66C71B3-12E4-44FA-B58F-1ABFD4361CA7}"/>
                  </a:ext>
                </a:extLst>
              </p:cNvPr>
              <p:cNvCxnSpPr/>
              <p:nvPr/>
            </p:nvCxnSpPr>
            <p:spPr>
              <a:xfrm rot="5400000">
                <a:off x="7293765" y="3529853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7FD670B-2583-49D5-8E8A-FC69F2102F40}"/>
                  </a:ext>
                </a:extLst>
              </p:cNvPr>
              <p:cNvCxnSpPr/>
              <p:nvPr/>
            </p:nvCxnSpPr>
            <p:spPr>
              <a:xfrm rot="5400000">
                <a:off x="7300855" y="3088586"/>
                <a:ext cx="0" cy="12754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0C387319-9BF2-40D3-A9E6-5A714CE09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382" y="398234"/>
              <a:ext cx="1310456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How it is done?</a:t>
              </a: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C14D99D9-5019-4BCC-A395-E7015AF02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484" y="398234"/>
              <a:ext cx="1500800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200">
                  <a:solidFill>
                    <a:srgbClr val="996600"/>
                  </a:soli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Technique</a:t>
              </a:r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7536AC68-7B79-4745-AB8C-062D0423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815" y="405743"/>
              <a:ext cx="1500800" cy="2388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200">
                  <a:solidFill>
                    <a:srgbClr val="996600"/>
                  </a:soli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Virtualization Model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C9B3DB-4186-4944-AF77-D123C561C1C9}"/>
                </a:ext>
              </a:extLst>
            </p:cNvPr>
            <p:cNvSpPr/>
            <p:nvPr/>
          </p:nvSpPr>
          <p:spPr>
            <a:xfrm>
              <a:off x="7592161" y="1265163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Application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1632D3-9551-497E-A06E-FCD2217341F9}"/>
                </a:ext>
              </a:extLst>
            </p:cNvPr>
            <p:cNvSpPr/>
            <p:nvPr/>
          </p:nvSpPr>
          <p:spPr>
            <a:xfrm>
              <a:off x="7592160" y="2225023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Programming 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FF83F-943E-4A55-8803-9042A5AE10E2}"/>
                </a:ext>
              </a:extLst>
            </p:cNvPr>
            <p:cNvSpPr/>
            <p:nvPr/>
          </p:nvSpPr>
          <p:spPr>
            <a:xfrm>
              <a:off x="7592160" y="3162990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Operating System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C23779-BA83-496F-864D-E4DB15B3DDAD}"/>
                </a:ext>
              </a:extLst>
            </p:cNvPr>
            <p:cNvSpPr/>
            <p:nvPr/>
          </p:nvSpPr>
          <p:spPr>
            <a:xfrm>
              <a:off x="7592160" y="4963122"/>
              <a:ext cx="1236107" cy="4104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Hardware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646437FD-6E90-4769-BC27-6EC4FED79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6561" y="6003770"/>
              <a:ext cx="1513071" cy="4512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sz="1200" dirty="0">
                  <a:solidFill>
                    <a:srgbClr val="000000"/>
                  </a:solidFill>
                </a:rPr>
                <a:t>Partial Virtualization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6BC01-513A-4680-B666-8504D30303BC}"/>
                </a:ext>
              </a:extLst>
            </p:cNvPr>
            <p:cNvCxnSpPr/>
            <p:nvPr/>
          </p:nvCxnSpPr>
          <p:spPr>
            <a:xfrm>
              <a:off x="5244026" y="6219513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559FC70-892C-4B6D-9188-FC44D9708F5F}"/>
                </a:ext>
              </a:extLst>
            </p:cNvPr>
            <p:cNvCxnSpPr/>
            <p:nvPr/>
          </p:nvCxnSpPr>
          <p:spPr>
            <a:xfrm>
              <a:off x="5246176" y="5558867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FB473F-076E-479E-9EED-3E4D5892D840}"/>
                </a:ext>
              </a:extLst>
            </p:cNvPr>
            <p:cNvCxnSpPr/>
            <p:nvPr/>
          </p:nvCxnSpPr>
          <p:spPr>
            <a:xfrm>
              <a:off x="5246176" y="4913871"/>
              <a:ext cx="35253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DDCB-8792-4828-AB13-F7736E98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en-IN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B14D-575B-4E04-8467-FAB4F4AC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974"/>
            <a:ext cx="11982734" cy="529513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used to emulate: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Environment- oldest, popular, developed area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lvl="1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classified in to 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level-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the top of existing OS.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level-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directly on hardware, minimum require/ may not require existing OS.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two categories gives different types to guest: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h/w, OS resources, low-level programming language and application libraries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8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98C6-E2E6-42A5-9587-AD810D7F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Execution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B5E9-9581-4250-900C-A635C617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11746172" cy="516731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all those techniques whose aim is to emulate an execution environment that is separate from the one hosting the virtualization layer.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directly on the top of hardware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the OS, an application, or libraries or statistically linked against an application image.</a:t>
            </a:r>
          </a:p>
        </p:txBody>
      </p:sp>
    </p:spTree>
    <p:extLst>
      <p:ext uri="{BB962C8B-B14F-4D97-AF65-F5344CB8AC3E}">
        <p14:creationId xmlns:p14="http://schemas.microsoft.com/office/powerpoint/2010/main" val="175055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E02D-06EC-447E-B118-1153DB6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Reference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E00B-00EB-4CFB-8B19-5EDCD9E2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524001"/>
            <a:ext cx="11702856" cy="5204346"/>
          </a:xfrm>
        </p:spPr>
        <p:txBody>
          <a:bodyPr>
            <a:normAutofit/>
          </a:bodyPr>
          <a:lstStyle/>
          <a:p>
            <a:r>
              <a:rPr lang="en-IN" sz="3200" dirty="0"/>
              <a:t>Virtualizing an execution environment </a:t>
            </a:r>
            <a:r>
              <a:rPr lang="en-IN" sz="3200" b="1" dirty="0"/>
              <a:t>at different levels of the computing stack requires a reference model </a:t>
            </a:r>
            <a:r>
              <a:rPr lang="en-IN" sz="3200" dirty="0"/>
              <a:t>that defines the interfaces between the levels of abstractions, which hide implementation details.</a:t>
            </a:r>
          </a:p>
          <a:p>
            <a:r>
              <a:rPr lang="en-IN" sz="3200" dirty="0"/>
              <a:t>From this perspective</a:t>
            </a:r>
            <a:r>
              <a:rPr lang="en-IN" sz="3200" b="1" dirty="0"/>
              <a:t>, virtualization techniques actually replace one of the layers and intercept the calls that are directed toward it.</a:t>
            </a:r>
          </a:p>
          <a:p>
            <a:r>
              <a:rPr lang="en-IN" sz="3200" dirty="0"/>
              <a:t>Modern computing systems can be expressed in terms of the reference model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455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6B63-07A7-4508-B1FE-DBAD29BD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00" y="191898"/>
            <a:ext cx="10378430" cy="1087491"/>
          </a:xfrm>
        </p:spPr>
        <p:txBody>
          <a:bodyPr/>
          <a:lstStyle/>
          <a:p>
            <a:r>
              <a:rPr lang="en-IN" b="1" dirty="0"/>
              <a:t>A Machine Reference Model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B85E-5616-4313-B478-6702D815E33D}"/>
              </a:ext>
            </a:extLst>
          </p:cNvPr>
          <p:cNvGrpSpPr/>
          <p:nvPr/>
        </p:nvGrpSpPr>
        <p:grpSpPr>
          <a:xfrm>
            <a:off x="781049" y="1391478"/>
            <a:ext cx="9476133" cy="5104572"/>
            <a:chOff x="733331" y="1421394"/>
            <a:chExt cx="5911913" cy="24897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0D46A2-0C94-492E-9082-615F0732E601}"/>
                </a:ext>
              </a:extLst>
            </p:cNvPr>
            <p:cNvSpPr/>
            <p:nvPr/>
          </p:nvSpPr>
          <p:spPr>
            <a:xfrm>
              <a:off x="733331" y="1421394"/>
              <a:ext cx="5911913" cy="248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D9108A-A72B-4B2A-865C-A361A70FE306}"/>
                </a:ext>
              </a:extLst>
            </p:cNvPr>
            <p:cNvGrpSpPr/>
            <p:nvPr/>
          </p:nvGrpSpPr>
          <p:grpSpPr>
            <a:xfrm>
              <a:off x="845510" y="1557196"/>
              <a:ext cx="2766882" cy="2256376"/>
              <a:chOff x="845510" y="1557196"/>
              <a:chExt cx="2766882" cy="2256376"/>
            </a:xfrm>
          </p:grpSpPr>
          <p:sp>
            <p:nvSpPr>
              <p:cNvPr id="22" name="L-Shape 21">
                <a:extLst>
                  <a:ext uri="{FF2B5EF4-FFF2-40B4-BE49-F238E27FC236}">
                    <a16:creationId xmlns:a16="http://schemas.microsoft.com/office/drawing/2014/main" id="{A602E2B1-4786-401A-A569-21DF837B7D33}"/>
                  </a:ext>
                </a:extLst>
              </p:cNvPr>
              <p:cNvSpPr/>
              <p:nvPr/>
            </p:nvSpPr>
            <p:spPr>
              <a:xfrm rot="10800000">
                <a:off x="1665895" y="1557196"/>
                <a:ext cx="1711105" cy="841972"/>
              </a:xfrm>
              <a:prstGeom prst="corner">
                <a:avLst>
                  <a:gd name="adj1" fmla="val 49702"/>
                  <a:gd name="adj2" fmla="val 4428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5D3E70-BEEA-4452-86F7-47275604EAC2}"/>
                  </a:ext>
                </a:extLst>
              </p:cNvPr>
              <p:cNvSpPr/>
              <p:nvPr/>
            </p:nvSpPr>
            <p:spPr>
              <a:xfrm>
                <a:off x="1665895" y="2109458"/>
                <a:ext cx="1186006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172B1E"/>
                    </a:solidFill>
                  </a:rPr>
                  <a:t>Libraries</a:t>
                </a:r>
              </a:p>
            </p:txBody>
          </p:sp>
          <p:cxnSp>
            <p:nvCxnSpPr>
              <p:cNvPr id="24" name="Elbow Connector 6">
                <a:extLst>
                  <a:ext uri="{FF2B5EF4-FFF2-40B4-BE49-F238E27FC236}">
                    <a16:creationId xmlns:a16="http://schemas.microsoft.com/office/drawing/2014/main" id="{DB6B25B6-942E-4C3F-ABF6-67AF03AF491A}"/>
                  </a:ext>
                </a:extLst>
              </p:cNvPr>
              <p:cNvCxnSpPr/>
              <p:nvPr/>
            </p:nvCxnSpPr>
            <p:spPr>
              <a:xfrm>
                <a:off x="1448614" y="2046083"/>
                <a:ext cx="2163778" cy="425513"/>
              </a:xfrm>
              <a:prstGeom prst="bentConnector3">
                <a:avLst>
                  <a:gd name="adj1" fmla="val 68410"/>
                </a:avLst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13">
                <a:extLst>
                  <a:ext uri="{FF2B5EF4-FFF2-40B4-BE49-F238E27FC236}">
                    <a16:creationId xmlns:a16="http://schemas.microsoft.com/office/drawing/2014/main" id="{9C44BEAC-2F6D-49CF-8E3D-87D4A00B93CC}"/>
                  </a:ext>
                </a:extLst>
              </p:cNvPr>
              <p:cNvSpPr/>
              <p:nvPr/>
            </p:nvSpPr>
            <p:spPr>
              <a:xfrm>
                <a:off x="845511" y="1931869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API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AE86D2F-24D8-4B67-9139-EA6DE8B5C325}"/>
                  </a:ext>
                </a:extLst>
              </p:cNvPr>
              <p:cNvCxnSpPr/>
              <p:nvPr/>
            </p:nvCxnSpPr>
            <p:spPr>
              <a:xfrm flipH="1">
                <a:off x="1439561" y="2544025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18">
                <a:extLst>
                  <a:ext uri="{FF2B5EF4-FFF2-40B4-BE49-F238E27FC236}">
                    <a16:creationId xmlns:a16="http://schemas.microsoft.com/office/drawing/2014/main" id="{79BFDC56-51FF-4DA0-9429-55B432500DA7}"/>
                  </a:ext>
                </a:extLst>
              </p:cNvPr>
              <p:cNvSpPr/>
              <p:nvPr/>
            </p:nvSpPr>
            <p:spPr>
              <a:xfrm>
                <a:off x="845510" y="2429811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ABI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DE6EC50-4042-4D00-AA73-4D548A2E66CB}"/>
                  </a:ext>
                </a:extLst>
              </p:cNvPr>
              <p:cNvSpPr/>
              <p:nvPr/>
            </p:nvSpPr>
            <p:spPr>
              <a:xfrm>
                <a:off x="1665894" y="3341655"/>
                <a:ext cx="1711106" cy="471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Hardware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E800F3-1B62-4CA1-86F6-775BC6C106EC}"/>
                  </a:ext>
                </a:extLst>
              </p:cNvPr>
              <p:cNvSpPr/>
              <p:nvPr/>
            </p:nvSpPr>
            <p:spPr>
              <a:xfrm>
                <a:off x="1665894" y="2658239"/>
                <a:ext cx="1711106" cy="471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2">
                        <a:lumMod val="50000"/>
                      </a:schemeClr>
                    </a:solidFill>
                  </a:rPr>
                  <a:t>Operative System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77AB7C-B1F5-4670-83C6-044E1ABE3B12}"/>
                  </a:ext>
                </a:extLst>
              </p:cNvPr>
              <p:cNvCxnSpPr/>
              <p:nvPr/>
            </p:nvCxnSpPr>
            <p:spPr>
              <a:xfrm flipH="1">
                <a:off x="1448614" y="3242861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23">
                <a:extLst>
                  <a:ext uri="{FF2B5EF4-FFF2-40B4-BE49-F238E27FC236}">
                    <a16:creationId xmlns:a16="http://schemas.microsoft.com/office/drawing/2014/main" id="{A7115A26-4448-4F76-A380-5FD2A39AFC86}"/>
                  </a:ext>
                </a:extLst>
              </p:cNvPr>
              <p:cNvSpPr/>
              <p:nvPr/>
            </p:nvSpPr>
            <p:spPr>
              <a:xfrm>
                <a:off x="854563" y="3128647"/>
                <a:ext cx="530679" cy="228428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985028-442F-4048-A7A4-B9FF03D9E04C}"/>
                  </a:ext>
                </a:extLst>
              </p:cNvPr>
              <p:cNvSpPr txBox="1"/>
              <p:nvPr/>
            </p:nvSpPr>
            <p:spPr>
              <a:xfrm>
                <a:off x="2093284" y="1632688"/>
                <a:ext cx="8563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tx2">
                        <a:lumMod val="50000"/>
                      </a:schemeClr>
                    </a:solidFill>
                  </a:rPr>
                  <a:t>Applications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36F7AD-402A-4412-BAE4-2D70D7CD09F9}"/>
                </a:ext>
              </a:extLst>
            </p:cNvPr>
            <p:cNvGrpSpPr/>
            <p:nvPr/>
          </p:nvGrpSpPr>
          <p:grpSpPr>
            <a:xfrm>
              <a:off x="4036393" y="1557196"/>
              <a:ext cx="2459108" cy="2160745"/>
              <a:chOff x="4036393" y="1557196"/>
              <a:chExt cx="2459108" cy="216074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E66AD5-DF49-4B6E-8293-5D2E6E81ECD4}"/>
                  </a:ext>
                </a:extLst>
              </p:cNvPr>
              <p:cNvSpPr/>
              <p:nvPr/>
            </p:nvSpPr>
            <p:spPr>
              <a:xfrm>
                <a:off x="4036393" y="2734147"/>
                <a:ext cx="1277991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2">
                        <a:lumMod val="50000"/>
                      </a:schemeClr>
                    </a:solidFill>
                  </a:rPr>
                  <a:t>Operative System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1C634D-EF2E-4F9A-A916-93B0346335DB}"/>
                  </a:ext>
                </a:extLst>
              </p:cNvPr>
              <p:cNvSpPr/>
              <p:nvPr/>
            </p:nvSpPr>
            <p:spPr>
              <a:xfrm>
                <a:off x="4036393" y="3437284"/>
                <a:ext cx="2355354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Hardware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D14BDA-9A44-4DB7-B127-FDF0ACA417F7}"/>
                  </a:ext>
                </a:extLst>
              </p:cNvPr>
              <p:cNvSpPr/>
              <p:nvPr/>
            </p:nvSpPr>
            <p:spPr>
              <a:xfrm>
                <a:off x="4036393" y="2109457"/>
                <a:ext cx="1721611" cy="28065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172B1E"/>
                    </a:solidFill>
                  </a:rPr>
                  <a:t>Libraries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DB584F-50CD-46CE-B67E-D7A28382D39D}"/>
                  </a:ext>
                </a:extLst>
              </p:cNvPr>
              <p:cNvSpPr/>
              <p:nvPr/>
            </p:nvSpPr>
            <p:spPr>
              <a:xfrm>
                <a:off x="4036393" y="1557196"/>
                <a:ext cx="2355354" cy="2806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Applications</a:t>
                </a:r>
              </a:p>
            </p:txBody>
          </p:sp>
          <p:sp>
            <p:nvSpPr>
              <p:cNvPr id="12" name="AutoShape 71">
                <a:extLst>
                  <a:ext uri="{FF2B5EF4-FFF2-40B4-BE49-F238E27FC236}">
                    <a16:creationId xmlns:a16="http://schemas.microsoft.com/office/drawing/2014/main" id="{663FF82B-C39F-433F-ABF1-B8E6C7DB8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139" y="3051016"/>
                <a:ext cx="142875" cy="342271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AutoShape 71">
                <a:extLst>
                  <a:ext uri="{FF2B5EF4-FFF2-40B4-BE49-F238E27FC236}">
                    <a16:creationId xmlns:a16="http://schemas.microsoft.com/office/drawing/2014/main" id="{AC102E6B-A858-4A9F-B2D3-BBBEAA2C5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206" y="2435382"/>
                <a:ext cx="142875" cy="259070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AutoShape 71">
                <a:extLst>
                  <a:ext uri="{FF2B5EF4-FFF2-40B4-BE49-F238E27FC236}">
                    <a16:creationId xmlns:a16="http://schemas.microsoft.com/office/drawing/2014/main" id="{2DDC0F16-7D3B-4F11-B379-95E28CB90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205" y="1877547"/>
                <a:ext cx="142876" cy="195695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AutoShape 71">
                <a:extLst>
                  <a:ext uri="{FF2B5EF4-FFF2-40B4-BE49-F238E27FC236}">
                    <a16:creationId xmlns:a16="http://schemas.microsoft.com/office/drawing/2014/main" id="{F02319D9-EC1D-4042-AC34-73A628A6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565" y="2435382"/>
                <a:ext cx="142875" cy="957905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:a16="http://schemas.microsoft.com/office/drawing/2014/main" id="{FF56B56D-96D4-420C-9525-C1451431B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5735" y="1886604"/>
                <a:ext cx="142875" cy="1506683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53750-D846-462B-A244-2F0E192777BD}"/>
                  </a:ext>
                </a:extLst>
              </p:cNvPr>
              <p:cNvSpPr txBox="1"/>
              <p:nvPr/>
            </p:nvSpPr>
            <p:spPr>
              <a:xfrm>
                <a:off x="4597802" y="1846906"/>
                <a:ext cx="63190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API calls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409918-CC91-4F9B-8EC0-6E4C35DD4B1F}"/>
                  </a:ext>
                </a:extLst>
              </p:cNvPr>
              <p:cNvSpPr txBox="1"/>
              <p:nvPr/>
            </p:nvSpPr>
            <p:spPr>
              <a:xfrm>
                <a:off x="4569757" y="2435382"/>
                <a:ext cx="8467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System calls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09CF06-1FD6-41D5-9169-267279F6E8A3}"/>
                  </a:ext>
                </a:extLst>
              </p:cNvPr>
              <p:cNvSpPr txBox="1"/>
              <p:nvPr/>
            </p:nvSpPr>
            <p:spPr>
              <a:xfrm>
                <a:off x="4588749" y="3067613"/>
                <a:ext cx="3593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ISA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9CF7AD-8123-4953-83B7-7BD89C185A18}"/>
                  </a:ext>
                </a:extLst>
              </p:cNvPr>
              <p:cNvSpPr txBox="1"/>
              <p:nvPr/>
            </p:nvSpPr>
            <p:spPr>
              <a:xfrm>
                <a:off x="5556949" y="2570950"/>
                <a:ext cx="4683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User </a:t>
                </a:r>
              </a:p>
              <a:p>
                <a:pPr algn="ctr"/>
                <a:r>
                  <a:rPr lang="en-US" sz="1050" dirty="0"/>
                  <a:t>ISA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AE2090-6AB9-44CA-8C86-FCDD0D1C1830}"/>
                  </a:ext>
                </a:extLst>
              </p:cNvPr>
              <p:cNvSpPr txBox="1"/>
              <p:nvPr/>
            </p:nvSpPr>
            <p:spPr>
              <a:xfrm>
                <a:off x="6027103" y="2382019"/>
                <a:ext cx="4683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User </a:t>
                </a:r>
              </a:p>
              <a:p>
                <a:pPr algn="ctr"/>
                <a:r>
                  <a:rPr lang="en-US" sz="1050" dirty="0"/>
                  <a:t>ISA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62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914-3173-49D2-B49F-89C45E55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410817"/>
            <a:ext cx="10992148" cy="6199533"/>
          </a:xfrm>
        </p:spPr>
        <p:txBody>
          <a:bodyPr>
            <a:noAutofit/>
          </a:bodyPr>
          <a:lstStyle/>
          <a:p>
            <a:r>
              <a:rPr lang="en-IN" sz="3200" b="1" dirty="0"/>
              <a:t>Bottom layer- </a:t>
            </a:r>
            <a:r>
              <a:rPr lang="en-IN" sz="3200" dirty="0"/>
              <a:t>Hardware- </a:t>
            </a:r>
            <a:r>
              <a:rPr lang="en-IN" sz="3200" b="1" dirty="0"/>
              <a:t>Instruction Set Architecture (ISA</a:t>
            </a:r>
            <a:r>
              <a:rPr lang="en-IN" sz="3200" dirty="0"/>
              <a:t>), which defines the instruction </a:t>
            </a:r>
            <a:r>
              <a:rPr lang="en-IN" sz="3200" i="1" dirty="0"/>
              <a:t>set for the processor, registers, memory, and interrupt management</a:t>
            </a:r>
            <a:r>
              <a:rPr lang="en-IN" sz="3200" u="sng" dirty="0"/>
              <a:t>. ISA is the interface between hardware and software.</a:t>
            </a:r>
          </a:p>
          <a:p>
            <a:r>
              <a:rPr lang="en-IN" sz="3200" dirty="0"/>
              <a:t>The </a:t>
            </a:r>
            <a:r>
              <a:rPr lang="en-IN" sz="3200" b="1" dirty="0"/>
              <a:t>application binary interface (ABI) </a:t>
            </a:r>
            <a:r>
              <a:rPr lang="en-IN" sz="3200" dirty="0"/>
              <a:t>separates the operating system layer from the applications and libraries, which are managed by the OS. ABI covers details </a:t>
            </a:r>
            <a:r>
              <a:rPr lang="en-IN" sz="3200" b="1" dirty="0"/>
              <a:t>such as low-level data types, alignment, and call conventions and defines a format for executable programs</a:t>
            </a:r>
            <a:r>
              <a:rPr lang="en-IN" sz="3200" dirty="0"/>
              <a:t>. </a:t>
            </a:r>
            <a:r>
              <a:rPr lang="en-IN" sz="3200" b="1" i="1" u="sng" dirty="0"/>
              <a:t>System calls </a:t>
            </a:r>
            <a:r>
              <a:rPr lang="en-IN" sz="3200" dirty="0"/>
              <a:t>are defined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32663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FD25-7BCF-4351-A404-5551DF73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437323"/>
            <a:ext cx="10819870" cy="64206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level of abstraction is represented by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 (API),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interfaces applications </a:t>
            </a:r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libraries and/or the underlying operating system.</a:t>
            </a:r>
          </a:p>
          <a:p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operation to be performed in the application level API, ABI and ISA are responsible for making it happen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abstraction is converted into machine-level instructions to perform the actual operations supported by the processor</a:t>
            </a:r>
          </a:p>
        </p:txBody>
      </p:sp>
    </p:spTree>
    <p:extLst>
      <p:ext uri="{BB962C8B-B14F-4D97-AF65-F5344CB8AC3E}">
        <p14:creationId xmlns:p14="http://schemas.microsoft.com/office/powerpoint/2010/main" val="68338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D919-9604-45A3-8CA7-1C48744D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304800"/>
            <a:ext cx="12072730" cy="63627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layered approach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implementation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computing systems and simplifies the implementation of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and the coexistence of multiple executing environment.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ways to implement </a:t>
            </a: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minimal security model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and accessing shared resources.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has been divided into different security classes that define who can operate with them. The first distinction can be made between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 and nonprivileged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4703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1CEE-F478-4182-BA9A-2F2F7F1C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Based on security we have 2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2948-533F-4096-8E44-64CE3292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577009"/>
            <a:ext cx="11810006" cy="48923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Nonprivileged instructions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they </a:t>
            </a:r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access shared resources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 floating, fixed-point, and arithmetic instruction)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 instructions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that are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under specific restrictions and are mostly used for sensitive operations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</a:p>
          <a:p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(behaviour-sensitive) : 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operate on I/O</a:t>
            </a:r>
          </a:p>
          <a:p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(control-sensitive)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state of CPU registers.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8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1EE92-AA47-4BB6-AF7D-882EF6F9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Contents: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2484F68-9B56-4F6D-8EE8-B723E1077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797538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51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DCB8-1E38-4B7C-8A44-4A5F42F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49413"/>
            <a:ext cx="10465549" cy="1478803"/>
          </a:xfrm>
        </p:spPr>
        <p:txBody>
          <a:bodyPr>
            <a:normAutofit fontScale="90000"/>
          </a:bodyPr>
          <a:lstStyle/>
          <a:p>
            <a:r>
              <a:rPr lang="en-IN" dirty="0"/>
              <a:t>A possible implementation features a hierarchy of privileges in the form of ring-based 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BBA985-420E-4C3C-8531-5470FA97A7B3}"/>
              </a:ext>
            </a:extLst>
          </p:cNvPr>
          <p:cNvGrpSpPr/>
          <p:nvPr/>
        </p:nvGrpSpPr>
        <p:grpSpPr>
          <a:xfrm>
            <a:off x="1732230" y="1738785"/>
            <a:ext cx="6487619" cy="5119215"/>
            <a:chOff x="2073244" y="1457608"/>
            <a:chExt cx="4363770" cy="30057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985C2A-751A-4A55-BF6D-52ABF3F6E929}"/>
                </a:ext>
              </a:extLst>
            </p:cNvPr>
            <p:cNvSpPr/>
            <p:nvPr/>
          </p:nvSpPr>
          <p:spPr>
            <a:xfrm>
              <a:off x="2073244" y="1457608"/>
              <a:ext cx="4363770" cy="300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7AAFE4-E5BE-4887-A1CB-C51B36E48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7686" y="1910282"/>
              <a:ext cx="2516864" cy="2390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endParaRPr lang="en-US" sz="105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59BCDD-8D00-4900-A527-5BB0C1C2D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372" y="2149293"/>
              <a:ext cx="2013491" cy="19120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00206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AD6622-2EFB-43FA-8706-0CC5AB7A2EDF}"/>
                </a:ext>
              </a:extLst>
            </p:cNvPr>
            <p:cNvSpPr/>
            <p:nvPr/>
          </p:nvSpPr>
          <p:spPr>
            <a:xfrm>
              <a:off x="2821058" y="2388305"/>
              <a:ext cx="1510118" cy="14340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00206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07214-1108-4337-820E-A742F29A8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745" y="2627316"/>
              <a:ext cx="1006746" cy="9560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A179A7-D974-4432-9E8B-BE611B59A0DA}"/>
                </a:ext>
              </a:extLst>
            </p:cNvPr>
            <p:cNvSpPr txBox="1"/>
            <p:nvPr/>
          </p:nvSpPr>
          <p:spPr>
            <a:xfrm>
              <a:off x="3314668" y="1892176"/>
              <a:ext cx="5229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Ring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D1CE7-8F10-463F-A008-B4BE02E8F341}"/>
                </a:ext>
              </a:extLst>
            </p:cNvPr>
            <p:cNvSpPr txBox="1"/>
            <p:nvPr/>
          </p:nvSpPr>
          <p:spPr>
            <a:xfrm>
              <a:off x="3314668" y="2162692"/>
              <a:ext cx="5229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Ring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73ACD6-E8E8-4218-B2AB-518E627AA852}"/>
                </a:ext>
              </a:extLst>
            </p:cNvPr>
            <p:cNvSpPr txBox="1"/>
            <p:nvPr/>
          </p:nvSpPr>
          <p:spPr>
            <a:xfrm>
              <a:off x="3314668" y="2406678"/>
              <a:ext cx="5229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Ring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44758D-4AF8-4C56-8396-24C85058BB08}"/>
                </a:ext>
              </a:extLst>
            </p:cNvPr>
            <p:cNvSpPr txBox="1"/>
            <p:nvPr/>
          </p:nvSpPr>
          <p:spPr>
            <a:xfrm>
              <a:off x="3314667" y="2686036"/>
              <a:ext cx="5229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Ring 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2B07E5-1B03-49A6-8BF8-2AE6E4EF6542}"/>
                </a:ext>
              </a:extLst>
            </p:cNvPr>
            <p:cNvCxnSpPr/>
            <p:nvPr/>
          </p:nvCxnSpPr>
          <p:spPr>
            <a:xfrm flipV="1">
              <a:off x="3879567" y="1801646"/>
              <a:ext cx="643897" cy="25391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BC46D1-660E-4F57-BB16-61ECAEB72905}"/>
                </a:ext>
              </a:extLst>
            </p:cNvPr>
            <p:cNvSpPr txBox="1"/>
            <p:nvPr/>
          </p:nvSpPr>
          <p:spPr>
            <a:xfrm>
              <a:off x="4523464" y="1540063"/>
              <a:ext cx="13853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Least privileged mode</a:t>
              </a:r>
            </a:p>
            <a:p>
              <a:pPr algn="ctr"/>
              <a:r>
                <a:rPr lang="en-US" sz="1050" dirty="0"/>
                <a:t>(user mode)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4C0103-81EA-40A2-97BB-81CAB6673126}"/>
                </a:ext>
              </a:extLst>
            </p:cNvPr>
            <p:cNvCxnSpPr/>
            <p:nvPr/>
          </p:nvCxnSpPr>
          <p:spPr>
            <a:xfrm flipV="1">
              <a:off x="4031967" y="2171175"/>
              <a:ext cx="1065134" cy="2171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59F17-569C-4CA9-A2AC-35AC204A474C}"/>
                </a:ext>
              </a:extLst>
            </p:cNvPr>
            <p:cNvCxnSpPr/>
            <p:nvPr/>
          </p:nvCxnSpPr>
          <p:spPr>
            <a:xfrm flipV="1">
              <a:off x="4031967" y="2171175"/>
              <a:ext cx="1065134" cy="51486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B62F7-B4C6-491C-8BA0-1AB9F9C5BBA7}"/>
                </a:ext>
              </a:extLst>
            </p:cNvPr>
            <p:cNvCxnSpPr/>
            <p:nvPr/>
          </p:nvCxnSpPr>
          <p:spPr>
            <a:xfrm flipV="1">
              <a:off x="3837568" y="2171175"/>
              <a:ext cx="1259533" cy="85268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DEFCB7-5ACA-40DE-AE4D-B82CE6CEDADC}"/>
                </a:ext>
              </a:extLst>
            </p:cNvPr>
            <p:cNvSpPr txBox="1"/>
            <p:nvPr/>
          </p:nvSpPr>
          <p:spPr>
            <a:xfrm>
              <a:off x="5056107" y="2046177"/>
              <a:ext cx="11208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Privileged modes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A3838B-6415-4E05-9D93-D9F68FFAC22C}"/>
                </a:ext>
              </a:extLst>
            </p:cNvPr>
            <p:cNvCxnSpPr/>
            <p:nvPr/>
          </p:nvCxnSpPr>
          <p:spPr>
            <a:xfrm>
              <a:off x="3837567" y="3023857"/>
              <a:ext cx="1218540" cy="49698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960AC-7A09-4F40-B395-0319FE1AB2F6}"/>
                </a:ext>
              </a:extLst>
            </p:cNvPr>
            <p:cNvSpPr txBox="1"/>
            <p:nvPr/>
          </p:nvSpPr>
          <p:spPr>
            <a:xfrm>
              <a:off x="4951820" y="3272347"/>
              <a:ext cx="13837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Most privileged mode</a:t>
              </a:r>
            </a:p>
            <a:p>
              <a:pPr algn="ctr"/>
              <a:r>
                <a:rPr lang="en-US" sz="1050" dirty="0"/>
                <a:t>(supervisor mode)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47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14F2-B4BE-467D-A92A-FD59D33B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3179"/>
            <a:ext cx="12192000" cy="488482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systems support only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levels,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0 for supervisor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and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3 for user mode.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 ( Master Node/ Kernel Node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All instructions without any restriction.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Restrictions to control Machine-level resources.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Runs above the supervisor node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0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60F-61C5-45D9-AE8B-237D7FFA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Hardware-level Virtualization /system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6B6-01D4-44A4-9469-7C70A63F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2478024"/>
            <a:ext cx="12023558" cy="43799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by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system,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computer hardware,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by its emulation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manager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</p:spTree>
    <p:extLst>
      <p:ext uri="{BB962C8B-B14F-4D97-AF65-F5344CB8AC3E}">
        <p14:creationId xmlns:p14="http://schemas.microsoft.com/office/powerpoint/2010/main" val="279742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9C30-1F6A-4755-8122-A6B70068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56" y="1165419"/>
            <a:ext cx="3454046" cy="1179576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Virtualization Reference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6E62C-FE83-4C50-8838-F4F7BA9C5EA8}"/>
              </a:ext>
            </a:extLst>
          </p:cNvPr>
          <p:cNvGrpSpPr/>
          <p:nvPr/>
        </p:nvGrpSpPr>
        <p:grpSpPr>
          <a:xfrm>
            <a:off x="3924300" y="381001"/>
            <a:ext cx="7152132" cy="5928360"/>
            <a:chOff x="1789043" y="331304"/>
            <a:chExt cx="6506818" cy="52081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D7B048-2770-4813-A170-5FF29C6C1783}"/>
                </a:ext>
              </a:extLst>
            </p:cNvPr>
            <p:cNvSpPr/>
            <p:nvPr/>
          </p:nvSpPr>
          <p:spPr>
            <a:xfrm>
              <a:off x="1789043" y="331304"/>
              <a:ext cx="6506818" cy="52081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5A4FC3-8B06-4D60-9470-AB3CC5A78F24}"/>
                </a:ext>
              </a:extLst>
            </p:cNvPr>
            <p:cNvGrpSpPr/>
            <p:nvPr/>
          </p:nvGrpSpPr>
          <p:grpSpPr>
            <a:xfrm>
              <a:off x="2075542" y="4572001"/>
              <a:ext cx="6021535" cy="725713"/>
              <a:chOff x="2075542" y="4572001"/>
              <a:chExt cx="6021535" cy="7257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ounded Rectangle 3">
                <a:extLst>
                  <a:ext uri="{FF2B5EF4-FFF2-40B4-BE49-F238E27FC236}">
                    <a16:creationId xmlns:a16="http://schemas.microsoft.com/office/drawing/2014/main" id="{43F9879E-E507-4E51-992F-4634A5E85206}"/>
                  </a:ext>
                </a:extLst>
              </p:cNvPr>
              <p:cNvSpPr/>
              <p:nvPr/>
            </p:nvSpPr>
            <p:spPr>
              <a:xfrm>
                <a:off x="2075542" y="4702629"/>
                <a:ext cx="6021535" cy="59508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5989EC7-DD4B-4F57-B4A9-116FB3B9C9D2}"/>
                  </a:ext>
                </a:extLst>
              </p:cNvPr>
              <p:cNvSpPr/>
              <p:nvPr/>
            </p:nvSpPr>
            <p:spPr>
              <a:xfrm>
                <a:off x="2322285" y="4572001"/>
                <a:ext cx="870857" cy="2920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Host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E6E926-2C0C-42D2-B364-C7E5C2763212}"/>
                </a:ext>
              </a:extLst>
            </p:cNvPr>
            <p:cNvGrpSpPr/>
            <p:nvPr/>
          </p:nvGrpSpPr>
          <p:grpSpPr>
            <a:xfrm>
              <a:off x="2075544" y="1859455"/>
              <a:ext cx="2598056" cy="2500510"/>
              <a:chOff x="2075544" y="1859455"/>
              <a:chExt cx="2598056" cy="25005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id="{63F0563F-92B6-4A98-8047-F013ACD98898}"/>
                  </a:ext>
                </a:extLst>
              </p:cNvPr>
              <p:cNvSpPr/>
              <p:nvPr/>
            </p:nvSpPr>
            <p:spPr>
              <a:xfrm>
                <a:off x="2075544" y="1957552"/>
                <a:ext cx="2598056" cy="2402413"/>
              </a:xfrm>
              <a:prstGeom prst="roundRect">
                <a:avLst>
                  <a:gd name="adj" fmla="val 563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4F09B11-6955-47DE-9762-93D0E1B74D74}"/>
                  </a:ext>
                </a:extLst>
              </p:cNvPr>
              <p:cNvSpPr/>
              <p:nvPr/>
            </p:nvSpPr>
            <p:spPr>
              <a:xfrm>
                <a:off x="2315031" y="1859455"/>
                <a:ext cx="870857" cy="312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VMM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8BA12A-A822-41CB-8951-BA5346256D07}"/>
                </a:ext>
              </a:extLst>
            </p:cNvPr>
            <p:cNvGrpSpPr/>
            <p:nvPr/>
          </p:nvGrpSpPr>
          <p:grpSpPr>
            <a:xfrm>
              <a:off x="3737113" y="2467431"/>
              <a:ext cx="4333461" cy="580569"/>
              <a:chOff x="3737113" y="2467431"/>
              <a:chExt cx="4333461" cy="580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ounded Rectangle 9">
                <a:extLst>
                  <a:ext uri="{FF2B5EF4-FFF2-40B4-BE49-F238E27FC236}">
                    <a16:creationId xmlns:a16="http://schemas.microsoft.com/office/drawing/2014/main" id="{D7DF65E9-0E7B-46C9-8096-0D031295CEEE}"/>
                  </a:ext>
                </a:extLst>
              </p:cNvPr>
              <p:cNvSpPr/>
              <p:nvPr/>
            </p:nvSpPr>
            <p:spPr>
              <a:xfrm>
                <a:off x="3737113" y="2467431"/>
                <a:ext cx="4333461" cy="4499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03A123-A83C-44D6-83E6-63567526A65D}"/>
                  </a:ext>
                </a:extLst>
              </p:cNvPr>
              <p:cNvSpPr/>
              <p:nvPr/>
            </p:nvSpPr>
            <p:spPr>
              <a:xfrm>
                <a:off x="6289067" y="2743232"/>
                <a:ext cx="1567541" cy="304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Virtual Machine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203980-2462-48AB-A830-42807E54601D}"/>
                </a:ext>
              </a:extLst>
            </p:cNvPr>
            <p:cNvGrpSpPr/>
            <p:nvPr/>
          </p:nvGrpSpPr>
          <p:grpSpPr>
            <a:xfrm>
              <a:off x="4339771" y="3124200"/>
              <a:ext cx="1030514" cy="1288143"/>
              <a:chOff x="4339771" y="3124200"/>
              <a:chExt cx="1030514" cy="12881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Up-Down Arrow 12">
                <a:extLst>
                  <a:ext uri="{FF2B5EF4-FFF2-40B4-BE49-F238E27FC236}">
                    <a16:creationId xmlns:a16="http://schemas.microsoft.com/office/drawing/2014/main" id="{C09BD1BD-1611-4DA7-89B1-0E2434721D1E}"/>
                  </a:ext>
                </a:extLst>
              </p:cNvPr>
              <p:cNvSpPr/>
              <p:nvPr/>
            </p:nvSpPr>
            <p:spPr>
              <a:xfrm>
                <a:off x="5079998" y="3124200"/>
                <a:ext cx="290287" cy="1288143"/>
              </a:xfrm>
              <a:prstGeom prst="upDownArrow">
                <a:avLst/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2" descr="C:\Documents and Settings\Administrator\Local Settings\Temporary Internet Files\Content.IE5\0NG589SB\MCj04315560000[1].png">
                <a:extLst>
                  <a:ext uri="{FF2B5EF4-FFF2-40B4-BE49-F238E27FC236}">
                    <a16:creationId xmlns:a16="http://schemas.microsoft.com/office/drawing/2014/main" id="{E64482C0-DD82-484B-95F8-D118EA9754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39771" y="3153003"/>
                <a:ext cx="986973" cy="957944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4784F5-6C94-403C-B35B-FE1421598E2D}"/>
                </a:ext>
              </a:extLst>
            </p:cNvPr>
            <p:cNvSpPr/>
            <p:nvPr/>
          </p:nvSpPr>
          <p:spPr>
            <a:xfrm>
              <a:off x="5500914" y="3305171"/>
              <a:ext cx="2133600" cy="805775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binary  translation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instruction mapping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interpretation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……</a:t>
              </a:r>
            </a:p>
          </p:txBody>
        </p:sp>
        <p:sp>
          <p:nvSpPr>
            <p:cNvPr id="11" name="Up-Down Arrow 18">
              <a:extLst>
                <a:ext uri="{FF2B5EF4-FFF2-40B4-BE49-F238E27FC236}">
                  <a16:creationId xmlns:a16="http://schemas.microsoft.com/office/drawing/2014/main" id="{2641E08E-489D-4F94-A0B2-4D844DE02155}"/>
                </a:ext>
              </a:extLst>
            </p:cNvPr>
            <p:cNvSpPr/>
            <p:nvPr/>
          </p:nvSpPr>
          <p:spPr>
            <a:xfrm>
              <a:off x="5205893" y="1881809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-Down Arrow 19">
              <a:extLst>
                <a:ext uri="{FF2B5EF4-FFF2-40B4-BE49-F238E27FC236}">
                  <a16:creationId xmlns:a16="http://schemas.microsoft.com/office/drawing/2014/main" id="{D32856F3-0CC1-4843-8211-D0A19899BBB6}"/>
                </a:ext>
              </a:extLst>
            </p:cNvPr>
            <p:cNvSpPr/>
            <p:nvPr/>
          </p:nvSpPr>
          <p:spPr>
            <a:xfrm>
              <a:off x="5716097" y="1888437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-Down Arrow 20">
              <a:extLst>
                <a:ext uri="{FF2B5EF4-FFF2-40B4-BE49-F238E27FC236}">
                  <a16:creationId xmlns:a16="http://schemas.microsoft.com/office/drawing/2014/main" id="{9CB499F9-403B-467D-AB69-9B5163631F19}"/>
                </a:ext>
              </a:extLst>
            </p:cNvPr>
            <p:cNvSpPr/>
            <p:nvPr/>
          </p:nvSpPr>
          <p:spPr>
            <a:xfrm>
              <a:off x="6226301" y="1895065"/>
              <a:ext cx="227497" cy="456569"/>
            </a:xfrm>
            <a:prstGeom prst="upDown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173844-B4B4-4D27-95F2-17CB86E1472A}"/>
                </a:ext>
              </a:extLst>
            </p:cNvPr>
            <p:cNvGrpSpPr/>
            <p:nvPr/>
          </p:nvGrpSpPr>
          <p:grpSpPr>
            <a:xfrm>
              <a:off x="5063907" y="501115"/>
              <a:ext cx="1509167" cy="1274677"/>
              <a:chOff x="5063907" y="501115"/>
              <a:chExt cx="1509167" cy="127467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ounded Rectangle 21">
                <a:extLst>
                  <a:ext uri="{FF2B5EF4-FFF2-40B4-BE49-F238E27FC236}">
                    <a16:creationId xmlns:a16="http://schemas.microsoft.com/office/drawing/2014/main" id="{63DC22C4-1B1B-4B6D-BA4D-727921E7C956}"/>
                  </a:ext>
                </a:extLst>
              </p:cNvPr>
              <p:cNvSpPr/>
              <p:nvPr/>
            </p:nvSpPr>
            <p:spPr>
              <a:xfrm>
                <a:off x="5063907" y="625709"/>
                <a:ext cx="1509167" cy="1150083"/>
              </a:xfrm>
              <a:prstGeom prst="roundRect">
                <a:avLst>
                  <a:gd name="adj" fmla="val 5635"/>
                </a:avLst>
              </a:prstGeom>
              <a:solidFill>
                <a:schemeClr val="bg1"/>
              </a:solidFill>
              <a:ln w="158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CA0336-C530-4C4C-AF1F-09DAEA0D3824}"/>
                  </a:ext>
                </a:extLst>
              </p:cNvPr>
              <p:cNvSpPr/>
              <p:nvPr/>
            </p:nvSpPr>
            <p:spPr>
              <a:xfrm>
                <a:off x="5184125" y="501115"/>
                <a:ext cx="870857" cy="3243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Guest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570CBF-28C4-4537-840D-A99AAE0D761F}"/>
                </a:ext>
              </a:extLst>
            </p:cNvPr>
            <p:cNvSpPr/>
            <p:nvPr/>
          </p:nvSpPr>
          <p:spPr>
            <a:xfrm>
              <a:off x="6660476" y="621606"/>
              <a:ext cx="1383590" cy="59759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memory 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representation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BD9579-EC81-4E92-9DF3-EAFA1B92D147}"/>
                </a:ext>
              </a:extLst>
            </p:cNvPr>
            <p:cNvGrpSpPr/>
            <p:nvPr/>
          </p:nvGrpSpPr>
          <p:grpSpPr>
            <a:xfrm>
              <a:off x="2027582" y="609600"/>
              <a:ext cx="959526" cy="1110866"/>
              <a:chOff x="2107094" y="609600"/>
              <a:chExt cx="959526" cy="111086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Can 25">
                <a:extLst>
                  <a:ext uri="{FF2B5EF4-FFF2-40B4-BE49-F238E27FC236}">
                    <a16:creationId xmlns:a16="http://schemas.microsoft.com/office/drawing/2014/main" id="{5ABAE2CC-1896-40AE-9CDC-441C69E0159D}"/>
                  </a:ext>
                </a:extLst>
              </p:cNvPr>
              <p:cNvSpPr/>
              <p:nvPr/>
            </p:nvSpPr>
            <p:spPr>
              <a:xfrm>
                <a:off x="2107094" y="609600"/>
                <a:ext cx="636105" cy="861391"/>
              </a:xfrm>
              <a:prstGeom prst="can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AE75C"/>
                  </a:gs>
                  <a:gs pos="100000">
                    <a:srgbClr val="F2B800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6">
                <a:extLst>
                  <a:ext uri="{FF2B5EF4-FFF2-40B4-BE49-F238E27FC236}">
                    <a16:creationId xmlns:a16="http://schemas.microsoft.com/office/drawing/2014/main" id="{81C63457-1C53-478F-A12C-5D2B9E8DDCCA}"/>
                  </a:ext>
                </a:extLst>
              </p:cNvPr>
              <p:cNvSpPr/>
              <p:nvPr/>
            </p:nvSpPr>
            <p:spPr>
              <a:xfrm>
                <a:off x="2431773" y="881271"/>
                <a:ext cx="470454" cy="682487"/>
              </a:xfrm>
              <a:prstGeom prst="can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AE75C"/>
                  </a:gs>
                  <a:gs pos="100000">
                    <a:srgbClr val="F2B800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FE0D41-8B53-4A92-A10A-A12073BCD7EC}"/>
                  </a:ext>
                </a:extLst>
              </p:cNvPr>
              <p:cNvSpPr/>
              <p:nvPr/>
            </p:nvSpPr>
            <p:spPr>
              <a:xfrm>
                <a:off x="2195763" y="1408889"/>
                <a:ext cx="870857" cy="311577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Storage</a:t>
                </a:r>
              </a:p>
            </p:txBody>
          </p:sp>
        </p:grpSp>
        <p:sp>
          <p:nvSpPr>
            <p:cNvPr id="17" name="Right Arrow 31">
              <a:extLst>
                <a:ext uri="{FF2B5EF4-FFF2-40B4-BE49-F238E27FC236}">
                  <a16:creationId xmlns:a16="http://schemas.microsoft.com/office/drawing/2014/main" id="{9B0293B0-63AA-4C3F-A445-6E9F4ECC51A9}"/>
                </a:ext>
              </a:extLst>
            </p:cNvPr>
            <p:cNvSpPr/>
            <p:nvPr/>
          </p:nvSpPr>
          <p:spPr>
            <a:xfrm>
              <a:off x="2981738" y="887896"/>
              <a:ext cx="198783" cy="172278"/>
            </a:xfrm>
            <a:prstGeom prst="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32">
              <a:extLst>
                <a:ext uri="{FF2B5EF4-FFF2-40B4-BE49-F238E27FC236}">
                  <a16:creationId xmlns:a16="http://schemas.microsoft.com/office/drawing/2014/main" id="{86DD1938-094F-411F-8728-BCB8B2897E12}"/>
                </a:ext>
              </a:extLst>
            </p:cNvPr>
            <p:cNvSpPr/>
            <p:nvPr/>
          </p:nvSpPr>
          <p:spPr>
            <a:xfrm>
              <a:off x="4737630" y="854768"/>
              <a:ext cx="198783" cy="172278"/>
            </a:xfrm>
            <a:prstGeom prst="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876BB4-C7C1-49A6-AFCD-6983AD95404A}"/>
                </a:ext>
              </a:extLst>
            </p:cNvPr>
            <p:cNvGrpSpPr/>
            <p:nvPr/>
          </p:nvGrpSpPr>
          <p:grpSpPr>
            <a:xfrm>
              <a:off x="3282438" y="675867"/>
              <a:ext cx="1382327" cy="911633"/>
              <a:chOff x="3282438" y="675867"/>
              <a:chExt cx="1382327" cy="9116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1082A9-30F7-4127-8F80-4ACAA56873C2}"/>
                  </a:ext>
                </a:extLst>
              </p:cNvPr>
              <p:cNvSpPr/>
              <p:nvPr/>
            </p:nvSpPr>
            <p:spPr>
              <a:xfrm>
                <a:off x="3909392" y="675867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760A20B-C37B-4BDA-8DC7-ED8DA945BCAA}"/>
                  </a:ext>
                </a:extLst>
              </p:cNvPr>
              <p:cNvSpPr/>
              <p:nvPr/>
            </p:nvSpPr>
            <p:spPr>
              <a:xfrm>
                <a:off x="3597968" y="735499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6D3CBA-425F-416A-AB9F-44B88FFB202A}"/>
                  </a:ext>
                </a:extLst>
              </p:cNvPr>
              <p:cNvSpPr/>
              <p:nvPr/>
            </p:nvSpPr>
            <p:spPr>
              <a:xfrm>
                <a:off x="3313048" y="795131"/>
                <a:ext cx="622852" cy="569844"/>
              </a:xfrm>
              <a:prstGeom prst="rect">
                <a:avLst/>
              </a:prstGeom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</a:ln>
              <a:scene3d>
                <a:camera prst="isometricLeftDown">
                  <a:rot lat="2100000" lon="1200000" rev="0"/>
                </a:camera>
                <a:lightRig rig="threePt" dir="t"/>
              </a:scene3d>
              <a:sp3d extrusionH="88900" contourW="12700">
                <a:bevelT w="114300" prst="artDeco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36D582-E3F6-4BF1-838F-3C8B7F8C5040}"/>
                  </a:ext>
                </a:extLst>
              </p:cNvPr>
              <p:cNvSpPr/>
              <p:nvPr/>
            </p:nvSpPr>
            <p:spPr>
              <a:xfrm>
                <a:off x="3282438" y="1276368"/>
                <a:ext cx="1382327" cy="311132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BEC81"/>
                  </a:gs>
                </a:gsLst>
                <a:lin ang="5400000" scaled="0"/>
              </a:gradFill>
              <a:ln w="12700">
                <a:solidFill>
                  <a:srgbClr val="D6A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Virtual Image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58D5C2-D8A4-4EA6-A1C7-7D131F527AA8}"/>
                </a:ext>
              </a:extLst>
            </p:cNvPr>
            <p:cNvSpPr/>
            <p:nvPr/>
          </p:nvSpPr>
          <p:spPr>
            <a:xfrm>
              <a:off x="6693608" y="1926930"/>
              <a:ext cx="1383590" cy="40543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Host emulation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4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2E79-1DF6-4E5B-8691-68DE71C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E265-B137-4382-A7BA-F423908F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38350"/>
            <a:ext cx="11093196" cy="46863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types: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virtual machine, runs natively on hardware.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 I hypervisors run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on top of the hardware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hosted virtual machine since it is hosted within an operating system. 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 hypervisors require the support of an operating system to provide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57258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7E8-20FF-481B-9CF3-0B33043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3" y="26001"/>
            <a:ext cx="10515600" cy="1325563"/>
          </a:xfrm>
        </p:spPr>
        <p:txBody>
          <a:bodyPr/>
          <a:lstStyle/>
          <a:p>
            <a:r>
              <a:rPr lang="en-IN" dirty="0"/>
              <a:t>Difference in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27A9B9-AEF5-4FE8-A630-71221F7FA85E}"/>
              </a:ext>
            </a:extLst>
          </p:cNvPr>
          <p:cNvGrpSpPr/>
          <p:nvPr/>
        </p:nvGrpSpPr>
        <p:grpSpPr>
          <a:xfrm>
            <a:off x="42673" y="1020417"/>
            <a:ext cx="9180840" cy="5570884"/>
            <a:chOff x="733331" y="1312752"/>
            <a:chExt cx="5911913" cy="26255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F5F36B-5647-4713-8502-48B8A0546969}"/>
                </a:ext>
              </a:extLst>
            </p:cNvPr>
            <p:cNvSpPr/>
            <p:nvPr/>
          </p:nvSpPr>
          <p:spPr>
            <a:xfrm>
              <a:off x="733331" y="1312752"/>
              <a:ext cx="5911913" cy="2625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1CC96B-FB40-47BA-A3A6-BCF94097DEBE}"/>
                </a:ext>
              </a:extLst>
            </p:cNvPr>
            <p:cNvGrpSpPr/>
            <p:nvPr/>
          </p:nvGrpSpPr>
          <p:grpSpPr>
            <a:xfrm>
              <a:off x="845510" y="1464989"/>
              <a:ext cx="2766882" cy="2348583"/>
              <a:chOff x="845510" y="1464989"/>
              <a:chExt cx="2766882" cy="234858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7D1B5E-F391-4B69-9502-F949869098AC}"/>
                  </a:ext>
                </a:extLst>
              </p:cNvPr>
              <p:cNvCxnSpPr/>
              <p:nvPr/>
            </p:nvCxnSpPr>
            <p:spPr>
              <a:xfrm flipH="1">
                <a:off x="1439561" y="2544025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3633571F-8972-4170-AA59-20326A366879}"/>
                  </a:ext>
                </a:extLst>
              </p:cNvPr>
              <p:cNvSpPr/>
              <p:nvPr/>
            </p:nvSpPr>
            <p:spPr>
              <a:xfrm>
                <a:off x="845510" y="2429811"/>
                <a:ext cx="530679" cy="2284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ABI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0AF8ED-365B-40A2-8479-AFF3043BD6EC}"/>
                  </a:ext>
                </a:extLst>
              </p:cNvPr>
              <p:cNvSpPr/>
              <p:nvPr/>
            </p:nvSpPr>
            <p:spPr>
              <a:xfrm>
                <a:off x="1665894" y="3341655"/>
                <a:ext cx="1711106" cy="4719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Hardware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D597ED-1C0C-416B-8702-BFA1B3E87B8D}"/>
                  </a:ext>
                </a:extLst>
              </p:cNvPr>
              <p:cNvSpPr/>
              <p:nvPr/>
            </p:nvSpPr>
            <p:spPr>
              <a:xfrm>
                <a:off x="1665894" y="2658239"/>
                <a:ext cx="1711106" cy="4719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Operative System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E40B776-46BA-4DCD-8D0C-F0B2168C5DE1}"/>
                  </a:ext>
                </a:extLst>
              </p:cNvPr>
              <p:cNvCxnSpPr/>
              <p:nvPr/>
            </p:nvCxnSpPr>
            <p:spPr>
              <a:xfrm flipH="1">
                <a:off x="1448614" y="3242861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30">
                <a:extLst>
                  <a:ext uri="{FF2B5EF4-FFF2-40B4-BE49-F238E27FC236}">
                    <a16:creationId xmlns:a16="http://schemas.microsoft.com/office/drawing/2014/main" id="{5A58124C-39F8-4613-903B-D1A7EA6A6AEB}"/>
                  </a:ext>
                </a:extLst>
              </p:cNvPr>
              <p:cNvSpPr/>
              <p:nvPr/>
            </p:nvSpPr>
            <p:spPr>
              <a:xfrm>
                <a:off x="854563" y="3128647"/>
                <a:ext cx="530679" cy="2284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6E15A1-B6AC-46B6-8C3E-27595B9B42EE}"/>
                  </a:ext>
                </a:extLst>
              </p:cNvPr>
              <p:cNvSpPr/>
              <p:nvPr/>
            </p:nvSpPr>
            <p:spPr>
              <a:xfrm>
                <a:off x="1674950" y="1952900"/>
                <a:ext cx="1711106" cy="4719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Virtual Machine Manager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9A5E7AA-975F-4C51-8678-D9C52AC13059}"/>
                  </a:ext>
                </a:extLst>
              </p:cNvPr>
              <p:cNvCxnSpPr/>
              <p:nvPr/>
            </p:nvCxnSpPr>
            <p:spPr>
              <a:xfrm flipH="1">
                <a:off x="1448614" y="1859861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34">
                <a:extLst>
                  <a:ext uri="{FF2B5EF4-FFF2-40B4-BE49-F238E27FC236}">
                    <a16:creationId xmlns:a16="http://schemas.microsoft.com/office/drawing/2014/main" id="{9C4734A6-A959-4B97-A30A-7649C43686D5}"/>
                  </a:ext>
                </a:extLst>
              </p:cNvPr>
              <p:cNvSpPr/>
              <p:nvPr/>
            </p:nvSpPr>
            <p:spPr>
              <a:xfrm>
                <a:off x="854563" y="1745647"/>
                <a:ext cx="530679" cy="2284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8F8A86-CDE2-4ADA-9560-20D770D6DD3C}"/>
                  </a:ext>
                </a:extLst>
              </p:cNvPr>
              <p:cNvSpPr/>
              <p:nvPr/>
            </p:nvSpPr>
            <p:spPr>
              <a:xfrm>
                <a:off x="1684003" y="1464990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AFAA974-8C6F-49EF-B2A8-6C40E113F6DC}"/>
                  </a:ext>
                </a:extLst>
              </p:cNvPr>
              <p:cNvSpPr/>
              <p:nvPr/>
            </p:nvSpPr>
            <p:spPr>
              <a:xfrm>
                <a:off x="2118686" y="1464989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F82AE3-B277-4BB0-96C5-6DD8D8A7E2D3}"/>
                  </a:ext>
                </a:extLst>
              </p:cNvPr>
              <p:cNvSpPr/>
              <p:nvPr/>
            </p:nvSpPr>
            <p:spPr>
              <a:xfrm>
                <a:off x="2551803" y="1464990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7708AC6-9B27-45E2-B6CB-3B3F88E1C5BB}"/>
                  </a:ext>
                </a:extLst>
              </p:cNvPr>
              <p:cNvSpPr/>
              <p:nvPr/>
            </p:nvSpPr>
            <p:spPr>
              <a:xfrm>
                <a:off x="2987762" y="1468891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111813-FCDB-4EDA-8B4B-5A0F2E7E7743}"/>
                </a:ext>
              </a:extLst>
            </p:cNvPr>
            <p:cNvGrpSpPr/>
            <p:nvPr/>
          </p:nvGrpSpPr>
          <p:grpSpPr>
            <a:xfrm>
              <a:off x="3726620" y="2148497"/>
              <a:ext cx="2770217" cy="1660555"/>
              <a:chOff x="3726620" y="2148497"/>
              <a:chExt cx="2770217" cy="16605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70FA3-1ADC-4CC5-9EB3-E3B524632E54}"/>
                  </a:ext>
                </a:extLst>
              </p:cNvPr>
              <p:cNvSpPr/>
              <p:nvPr/>
            </p:nvSpPr>
            <p:spPr>
              <a:xfrm>
                <a:off x="4025377" y="3337135"/>
                <a:ext cx="1711106" cy="4719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Hardware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ADE9768-D5B9-4180-BB07-CE77E6830F8B}"/>
                  </a:ext>
                </a:extLst>
              </p:cNvPr>
              <p:cNvCxnSpPr/>
              <p:nvPr/>
            </p:nvCxnSpPr>
            <p:spPr>
              <a:xfrm flipH="1">
                <a:off x="3726620" y="3238341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47">
                <a:extLst>
                  <a:ext uri="{FF2B5EF4-FFF2-40B4-BE49-F238E27FC236}">
                    <a16:creationId xmlns:a16="http://schemas.microsoft.com/office/drawing/2014/main" id="{20CEEAEB-F372-4486-BC50-02B075AF8D17}"/>
                  </a:ext>
                </a:extLst>
              </p:cNvPr>
              <p:cNvSpPr/>
              <p:nvPr/>
            </p:nvSpPr>
            <p:spPr>
              <a:xfrm>
                <a:off x="5966158" y="3124127"/>
                <a:ext cx="530679" cy="2284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A0E5CE-80E9-4E02-9F6A-89224C4D892C}"/>
                  </a:ext>
                </a:extLst>
              </p:cNvPr>
              <p:cNvSpPr/>
              <p:nvPr/>
            </p:nvSpPr>
            <p:spPr>
              <a:xfrm>
                <a:off x="4034433" y="2645461"/>
                <a:ext cx="1711106" cy="4719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Virtual Machine Manager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CAE0B44-824A-475A-A7E8-C029C5BF34AF}"/>
                  </a:ext>
                </a:extLst>
              </p:cNvPr>
              <p:cNvCxnSpPr/>
              <p:nvPr/>
            </p:nvCxnSpPr>
            <p:spPr>
              <a:xfrm flipH="1">
                <a:off x="3726620" y="2543369"/>
                <a:ext cx="216377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50">
                <a:extLst>
                  <a:ext uri="{FF2B5EF4-FFF2-40B4-BE49-F238E27FC236}">
                    <a16:creationId xmlns:a16="http://schemas.microsoft.com/office/drawing/2014/main" id="{5A39DEE8-9A6C-4CA1-A1D6-587E9C38A4D4}"/>
                  </a:ext>
                </a:extLst>
              </p:cNvPr>
              <p:cNvSpPr/>
              <p:nvPr/>
            </p:nvSpPr>
            <p:spPr>
              <a:xfrm>
                <a:off x="5966158" y="2429155"/>
                <a:ext cx="530679" cy="2284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ISA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B88959-3655-4F04-9BDF-100B0B8F14A9}"/>
                  </a:ext>
                </a:extLst>
              </p:cNvPr>
              <p:cNvSpPr/>
              <p:nvPr/>
            </p:nvSpPr>
            <p:spPr>
              <a:xfrm>
                <a:off x="4043486" y="2148498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F89678B-ABE4-403E-8FA8-8C215BEC47D4}"/>
                  </a:ext>
                </a:extLst>
              </p:cNvPr>
              <p:cNvSpPr/>
              <p:nvPr/>
            </p:nvSpPr>
            <p:spPr>
              <a:xfrm>
                <a:off x="4478169" y="2148497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0979F9-387F-4B70-9340-1C14AB360D04}"/>
                  </a:ext>
                </a:extLst>
              </p:cNvPr>
              <p:cNvSpPr/>
              <p:nvPr/>
            </p:nvSpPr>
            <p:spPr>
              <a:xfrm>
                <a:off x="4911286" y="2148498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E3D8CF6-E7FB-4568-8027-B4EDF629F4AF}"/>
                  </a:ext>
                </a:extLst>
              </p:cNvPr>
              <p:cNvSpPr/>
              <p:nvPr/>
            </p:nvSpPr>
            <p:spPr>
              <a:xfrm>
                <a:off x="5347245" y="2152399"/>
                <a:ext cx="398294" cy="2806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218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2940-332D-4FCE-A4C2-E1859BBF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 Reference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2ADC8-C1D7-4407-8438-E0AE66A849B8}"/>
              </a:ext>
            </a:extLst>
          </p:cNvPr>
          <p:cNvGrpSpPr/>
          <p:nvPr/>
        </p:nvGrpSpPr>
        <p:grpSpPr>
          <a:xfrm>
            <a:off x="742951" y="1391478"/>
            <a:ext cx="7897465" cy="5466522"/>
            <a:chOff x="762002" y="740230"/>
            <a:chExt cx="4125684" cy="3570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A91A56-31F5-4BB1-A5A7-B7C87E50673A}"/>
                </a:ext>
              </a:extLst>
            </p:cNvPr>
            <p:cNvSpPr/>
            <p:nvPr/>
          </p:nvSpPr>
          <p:spPr>
            <a:xfrm>
              <a:off x="762002" y="740230"/>
              <a:ext cx="4125684" cy="3570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9792D3-7972-404E-8F42-6D84E83C0D89}"/>
                </a:ext>
              </a:extLst>
            </p:cNvPr>
            <p:cNvSpPr/>
            <p:nvPr/>
          </p:nvSpPr>
          <p:spPr>
            <a:xfrm>
              <a:off x="1674949" y="1952899"/>
              <a:ext cx="2951480" cy="22163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Virtual Machine Manager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05A1DF-2A6A-433D-960C-E0C26B692B59}"/>
                </a:ext>
              </a:extLst>
            </p:cNvPr>
            <p:cNvCxnSpPr/>
            <p:nvPr/>
          </p:nvCxnSpPr>
          <p:spPr>
            <a:xfrm flipH="1">
              <a:off x="1521038" y="1606377"/>
              <a:ext cx="3246905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id="{C38DA4B6-C28F-4C58-9046-295806067751}"/>
                </a:ext>
              </a:extLst>
            </p:cNvPr>
            <p:cNvSpPr/>
            <p:nvPr/>
          </p:nvSpPr>
          <p:spPr>
            <a:xfrm>
              <a:off x="854563" y="1492163"/>
              <a:ext cx="530679" cy="22842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ISA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098909-4CE8-4A68-AE36-A47EF3EC3069}"/>
                </a:ext>
              </a:extLst>
            </p:cNvPr>
            <p:cNvSpPr/>
            <p:nvPr/>
          </p:nvSpPr>
          <p:spPr>
            <a:xfrm>
              <a:off x="1674949" y="869152"/>
              <a:ext cx="2951479" cy="400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002060"/>
                  </a:solidFill>
                </a:rPr>
                <a:t>Virtual Machine Instance</a:t>
              </a:r>
            </a:p>
          </p:txBody>
        </p:sp>
        <p:sp>
          <p:nvSpPr>
            <p:cNvPr id="10" name="AutoShape 71">
              <a:extLst>
                <a:ext uri="{FF2B5EF4-FFF2-40B4-BE49-F238E27FC236}">
                  <a16:creationId xmlns:a16="http://schemas.microsoft.com/office/drawing/2014/main" id="{CE123963-9782-415C-B203-FD4D3501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992" y="1378320"/>
              <a:ext cx="142875" cy="504801"/>
            </a:xfrm>
            <a:prstGeom prst="downArrow">
              <a:avLst>
                <a:gd name="adj1" fmla="val 50000"/>
                <a:gd name="adj2" fmla="val 58333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AutoShape 71">
              <a:extLst>
                <a:ext uri="{FF2B5EF4-FFF2-40B4-BE49-F238E27FC236}">
                  <a16:creationId xmlns:a16="http://schemas.microsoft.com/office/drawing/2014/main" id="{07E57953-44C7-4E58-B008-2EA26EB3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487" y="1378320"/>
              <a:ext cx="142875" cy="504801"/>
            </a:xfrm>
            <a:prstGeom prst="downArrow">
              <a:avLst>
                <a:gd name="adj1" fmla="val 50000"/>
                <a:gd name="adj2" fmla="val 58333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AutoShape 71">
              <a:extLst>
                <a:ext uri="{FF2B5EF4-FFF2-40B4-BE49-F238E27FC236}">
                  <a16:creationId xmlns:a16="http://schemas.microsoft.com/office/drawing/2014/main" id="{A67B8372-1205-41F7-B7A7-CEAC8802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186" y="1378320"/>
              <a:ext cx="142875" cy="504801"/>
            </a:xfrm>
            <a:prstGeom prst="downArrow">
              <a:avLst>
                <a:gd name="adj1" fmla="val 50000"/>
                <a:gd name="adj2" fmla="val 58333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7B5EBA-4DF5-4424-ACD1-105D753045A3}"/>
                </a:ext>
              </a:extLst>
            </p:cNvPr>
            <p:cNvSpPr txBox="1"/>
            <p:nvPr/>
          </p:nvSpPr>
          <p:spPr>
            <a:xfrm>
              <a:off x="2563136" y="1638262"/>
              <a:ext cx="11160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Instructions (ISA)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1F29EA-AB25-4B60-97D0-1A0F7FABB434}"/>
                </a:ext>
              </a:extLst>
            </p:cNvPr>
            <p:cNvGrpSpPr/>
            <p:nvPr/>
          </p:nvGrpSpPr>
          <p:grpSpPr>
            <a:xfrm>
              <a:off x="3394027" y="1952900"/>
              <a:ext cx="1055918" cy="871184"/>
              <a:chOff x="4025378" y="3167416"/>
              <a:chExt cx="1055918" cy="87118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70CFCE-22DA-4067-BC75-5352D45DF6FF}"/>
                  </a:ext>
                </a:extLst>
              </p:cNvPr>
              <p:cNvSpPr/>
              <p:nvPr/>
            </p:nvSpPr>
            <p:spPr>
              <a:xfrm>
                <a:off x="4090694" y="3287684"/>
                <a:ext cx="949394" cy="70146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Interpreter </a:t>
                </a:r>
              </a:p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Routines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ADDB6B-25FF-4F33-9537-474A112A1995}"/>
                  </a:ext>
                </a:extLst>
              </p:cNvPr>
              <p:cNvSpPr/>
              <p:nvPr/>
            </p:nvSpPr>
            <p:spPr>
              <a:xfrm>
                <a:off x="4025378" y="3337135"/>
                <a:ext cx="949394" cy="70146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Interpreter </a:t>
                </a:r>
              </a:p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Routines</a:t>
                </a:r>
              </a:p>
            </p:txBody>
          </p:sp>
          <p:pic>
            <p:nvPicPr>
              <p:cNvPr id="25" name="Picture 3" descr="C:\Users\aneka\AppData\Local\Microsoft\Windows\Temporary Internet Files\Content.IE5\8NC4CYF0\MC900432631[1].png">
                <a:extLst>
                  <a:ext uri="{FF2B5EF4-FFF2-40B4-BE49-F238E27FC236}">
                    <a16:creationId xmlns:a16="http://schemas.microsoft.com/office/drawing/2014/main" id="{D80C927E-C391-40BC-8BD2-18D551DAD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5392" y="3167416"/>
                <a:ext cx="515904" cy="515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982A1D-A14E-4B65-A32B-11B1F6119D5F}"/>
                </a:ext>
              </a:extLst>
            </p:cNvPr>
            <p:cNvGrpSpPr/>
            <p:nvPr/>
          </p:nvGrpSpPr>
          <p:grpSpPr>
            <a:xfrm>
              <a:off x="1904549" y="3070379"/>
              <a:ext cx="1005376" cy="644220"/>
              <a:chOff x="5135740" y="3453493"/>
              <a:chExt cx="1005376" cy="6442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60E2BC-A17B-4859-8406-0305AD536A82}"/>
                  </a:ext>
                </a:extLst>
              </p:cNvPr>
              <p:cNvSpPr/>
              <p:nvPr/>
            </p:nvSpPr>
            <p:spPr>
              <a:xfrm>
                <a:off x="5135740" y="3592286"/>
                <a:ext cx="949394" cy="5054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Allocator</a:t>
                </a:r>
              </a:p>
            </p:txBody>
          </p:sp>
          <p:pic>
            <p:nvPicPr>
              <p:cNvPr id="22" name="Picture 4" descr="C:\Users\aneka\AppData\Local\Microsoft\Windows\Temporary Internet Files\Content.IE5\OGJS10UG\MC900432664[1].png">
                <a:extLst>
                  <a:ext uri="{FF2B5EF4-FFF2-40B4-BE49-F238E27FC236}">
                    <a16:creationId xmlns:a16="http://schemas.microsoft.com/office/drawing/2014/main" id="{A6BA2165-FD56-402F-BC03-A105A2D47B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0437" y="3453493"/>
                <a:ext cx="530679" cy="530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66C252-2F70-4387-ADBC-C5C36069F1C4}"/>
                </a:ext>
              </a:extLst>
            </p:cNvPr>
            <p:cNvGrpSpPr/>
            <p:nvPr/>
          </p:nvGrpSpPr>
          <p:grpSpPr>
            <a:xfrm>
              <a:off x="1904549" y="1892178"/>
              <a:ext cx="1065442" cy="763936"/>
              <a:chOff x="1828347" y="1892178"/>
              <a:chExt cx="1065442" cy="76393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9EDDC3-5BA0-4F3B-AC98-72632B90973A}"/>
                  </a:ext>
                </a:extLst>
              </p:cNvPr>
              <p:cNvSpPr/>
              <p:nvPr/>
            </p:nvSpPr>
            <p:spPr>
              <a:xfrm>
                <a:off x="1828347" y="2073168"/>
                <a:ext cx="949394" cy="58294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Dispatcher</a:t>
                </a:r>
              </a:p>
            </p:txBody>
          </p:sp>
          <p:pic>
            <p:nvPicPr>
              <p:cNvPr id="20" name="Picture 6" descr="C:\Users\aneka\AppData\Local\Microsoft\Windows\Temporary Internet Files\Content.IE5\OGJS10UG\MC900432627[1].png">
                <a:extLst>
                  <a:ext uri="{FF2B5EF4-FFF2-40B4-BE49-F238E27FC236}">
                    <a16:creationId xmlns:a16="http://schemas.microsoft.com/office/drawing/2014/main" id="{61EA7B3F-EBAD-459C-A887-76FA4D40C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2482" y="1892178"/>
                <a:ext cx="661307" cy="661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AutoShape 71">
              <a:extLst>
                <a:ext uri="{FF2B5EF4-FFF2-40B4-BE49-F238E27FC236}">
                  <a16:creationId xmlns:a16="http://schemas.microsoft.com/office/drawing/2014/main" id="{E09D2C05-035C-4B65-B8B5-58CCE1457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178" y="2731089"/>
              <a:ext cx="155455" cy="382375"/>
            </a:xfrm>
            <a:prstGeom prst="downArrow">
              <a:avLst>
                <a:gd name="adj1" fmla="val 50000"/>
                <a:gd name="adj2" fmla="val 58333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AutoShape 71">
              <a:extLst>
                <a:ext uri="{FF2B5EF4-FFF2-40B4-BE49-F238E27FC236}">
                  <a16:creationId xmlns:a16="http://schemas.microsoft.com/office/drawing/2014/main" id="{7B1617E0-950C-4AA7-9159-C3C03E5732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6762" y="2173453"/>
              <a:ext cx="155455" cy="382375"/>
            </a:xfrm>
            <a:prstGeom prst="downArrow">
              <a:avLst>
                <a:gd name="adj1" fmla="val 50000"/>
                <a:gd name="adj2" fmla="val 58333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5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C305-5931-45FB-AA4B-50EABF8A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65F8-6ED2-4E1E-A641-58FAD58B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11283696" cy="4800600"/>
          </a:xfrm>
        </p:spPr>
        <p:txBody>
          <a:bodyPr>
            <a:normAutofit/>
          </a:bodyPr>
          <a:lstStyle/>
          <a:p>
            <a:r>
              <a:rPr lang="en-IN" sz="3600" dirty="0"/>
              <a:t>Three Modules:</a:t>
            </a:r>
          </a:p>
          <a:p>
            <a:pPr lvl="1"/>
            <a:r>
              <a:rPr lang="en-IN" sz="3600" b="1" dirty="0"/>
              <a:t>Dispatcher : C</a:t>
            </a:r>
            <a:r>
              <a:rPr lang="en-IN" sz="3600" dirty="0"/>
              <a:t>onstitutes the entry point of the monitor and </a:t>
            </a:r>
            <a:r>
              <a:rPr lang="en-IN" sz="3600" i="1" u="sng" dirty="0"/>
              <a:t>reroutes the instructions issued by the virtual machine instance to one of the two other modules. </a:t>
            </a:r>
          </a:p>
          <a:p>
            <a:pPr lvl="1"/>
            <a:r>
              <a:rPr lang="en-IN" sz="3600" b="1" dirty="0"/>
              <a:t>Allocator: D</a:t>
            </a:r>
            <a:r>
              <a:rPr lang="en-IN" sz="3600" dirty="0"/>
              <a:t>ecides the </a:t>
            </a:r>
            <a:r>
              <a:rPr lang="en-IN" sz="3600" u="sng" dirty="0"/>
              <a:t>system resources to be provided to the VM.</a:t>
            </a:r>
          </a:p>
          <a:p>
            <a:pPr lvl="1"/>
            <a:r>
              <a:rPr lang="en-IN" sz="3600" b="1" dirty="0"/>
              <a:t>Interpreter </a:t>
            </a:r>
            <a:r>
              <a:rPr lang="en-IN" sz="3600" dirty="0"/>
              <a:t>: </a:t>
            </a:r>
            <a:r>
              <a:rPr lang="en-IN" sz="3600" u="sng" dirty="0"/>
              <a:t>Consists of interpreter routines.</a:t>
            </a:r>
          </a:p>
        </p:txBody>
      </p:sp>
    </p:spTree>
    <p:extLst>
      <p:ext uri="{BB962C8B-B14F-4D97-AF65-F5344CB8AC3E}">
        <p14:creationId xmlns:p14="http://schemas.microsoft.com/office/powerpoint/2010/main" val="173122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906-DD9D-472E-A123-9D86A856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Three criteria properties have to be 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9151-133F-42DD-8450-21F55A51E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690688"/>
            <a:ext cx="11914533" cy="5167312"/>
          </a:xfrm>
        </p:spPr>
        <p:txBody>
          <a:bodyPr>
            <a:normAutofit/>
          </a:bodyPr>
          <a:lstStyle/>
          <a:p>
            <a:r>
              <a:rPr lang="en-IN" sz="3600" b="1" dirty="0"/>
              <a:t>Equivalence: </a:t>
            </a:r>
            <a:r>
              <a:rPr lang="en-IN" sz="3600" dirty="0"/>
              <a:t>A guest running under the control of a virtual machine manager should </a:t>
            </a:r>
            <a:r>
              <a:rPr lang="en-IN" sz="3600" u="sng" dirty="0"/>
              <a:t>exhibit the same behaviour as when it is executed directly on the physical host.</a:t>
            </a:r>
          </a:p>
          <a:p>
            <a:r>
              <a:rPr lang="en-IN" sz="3600" b="1" dirty="0"/>
              <a:t>Resource control:</a:t>
            </a:r>
            <a:r>
              <a:rPr lang="en-IN" sz="3600" dirty="0"/>
              <a:t> The virtual machine manager should be in </a:t>
            </a:r>
            <a:r>
              <a:rPr lang="en-IN" sz="3600" u="sng" dirty="0"/>
              <a:t>complete control of virtualized resources.</a:t>
            </a:r>
          </a:p>
          <a:p>
            <a:r>
              <a:rPr lang="en-IN" sz="3600" b="1" dirty="0"/>
              <a:t>Efficiency: </a:t>
            </a:r>
            <a:r>
              <a:rPr lang="en-IN" sz="3600" dirty="0"/>
              <a:t>A statistically dominant fraction of the machine instructions should </a:t>
            </a:r>
            <a:r>
              <a:rPr lang="en-IN" sz="3600" u="sng" dirty="0"/>
              <a:t>be executed without intervention from the virtual machine manager.</a:t>
            </a:r>
          </a:p>
        </p:txBody>
      </p:sp>
    </p:spTree>
    <p:extLst>
      <p:ext uri="{BB962C8B-B14F-4D97-AF65-F5344CB8AC3E}">
        <p14:creationId xmlns:p14="http://schemas.microsoft.com/office/powerpoint/2010/main" val="233289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CD3C-056A-4778-8AAD-42531A4B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48640"/>
            <a:ext cx="10953750" cy="1179576"/>
          </a:xfrm>
        </p:spPr>
        <p:txBody>
          <a:bodyPr>
            <a:normAutofit fontScale="90000"/>
          </a:bodyPr>
          <a:lstStyle/>
          <a:p>
            <a:r>
              <a:rPr lang="en-IN" dirty="0"/>
              <a:t>Three Theorem- to satisfy in order to efficiently support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C414-5385-4777-A13A-6472AA25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6450"/>
            <a:ext cx="12001500" cy="4591050"/>
          </a:xfrm>
        </p:spPr>
        <p:txBody>
          <a:bodyPr>
            <a:normAutofit/>
          </a:bodyPr>
          <a:lstStyle/>
          <a:p>
            <a:r>
              <a:rPr lang="en-IN" b="1" dirty="0"/>
              <a:t>T-3.1: </a:t>
            </a:r>
            <a:r>
              <a:rPr lang="en-IN" i="1" dirty="0"/>
              <a:t>For any conventional third-generation computer, a VMM may be constructed if the set of sensitive instructions for that computer is a subset of the set of privileged instructions.</a:t>
            </a:r>
          </a:p>
          <a:p>
            <a:r>
              <a:rPr lang="en-IN" b="1" dirty="0"/>
              <a:t>T-3.3: </a:t>
            </a:r>
            <a:r>
              <a:rPr lang="en-IN" i="1" dirty="0"/>
              <a:t>A hybrid VMM may be constructed for any conventional third-generation machine in which the set of user-sensitive instructions is a subset of the set of privileged instructions.</a:t>
            </a:r>
          </a:p>
          <a:p>
            <a:r>
              <a:rPr lang="en-IN" b="1" dirty="0"/>
              <a:t>T-3.2: </a:t>
            </a:r>
            <a:r>
              <a:rPr lang="en-IN" i="1" dirty="0"/>
              <a:t>A conventional third-generation computer is recursively virtualizable if: </a:t>
            </a:r>
          </a:p>
          <a:p>
            <a:pPr lvl="1"/>
            <a:r>
              <a:rPr lang="en-IN" sz="2800" i="1" dirty="0"/>
              <a:t>It is virtualizable and</a:t>
            </a:r>
          </a:p>
          <a:p>
            <a:pPr lvl="1"/>
            <a:r>
              <a:rPr lang="en-IN" sz="2800" i="1" dirty="0"/>
              <a:t>A VMM without any timing dependencies can be constructed for it</a:t>
            </a:r>
          </a:p>
        </p:txBody>
      </p:sp>
    </p:spTree>
    <p:extLst>
      <p:ext uri="{BB962C8B-B14F-4D97-AF65-F5344CB8AC3E}">
        <p14:creationId xmlns:p14="http://schemas.microsoft.com/office/powerpoint/2010/main" val="81066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B95-BC43-44BC-9A0C-AAFD3267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F95-3B53-4F61-AA3E-F4962B71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 of CC-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–as- a service.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Secure, Customizable &amp; Isolation environment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Core: 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both hardware &amp; software to emulate environment separate from the one that host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storage, Memory and Networking services.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3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2091-F597-4BEF-9A3E-22F1AF3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Virtualization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E36B-CF56-46D0-B10A-DB8B24DE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Hardware-assisted virtualization</a:t>
            </a:r>
          </a:p>
          <a:p>
            <a:r>
              <a:rPr lang="en-IN" sz="4000" dirty="0"/>
              <a:t>Full Virtualization</a:t>
            </a:r>
          </a:p>
          <a:p>
            <a:r>
              <a:rPr lang="en-IN" sz="4000" dirty="0"/>
              <a:t>Paravirtualization</a:t>
            </a:r>
          </a:p>
          <a:p>
            <a:r>
              <a:rPr lang="en-IN" sz="4000" dirty="0"/>
              <a:t>Partial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05589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1C9-EA7C-4919-9679-2BAF7FB3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virtualization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E82E-39D0-4870-A645-B6C3D40E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690689"/>
            <a:ext cx="10793365" cy="4881562"/>
          </a:xfrm>
        </p:spPr>
        <p:txBody>
          <a:bodyPr>
            <a:normAutofit/>
          </a:bodyPr>
          <a:lstStyle/>
          <a:p>
            <a:r>
              <a:rPr lang="en-IN" sz="3200" dirty="0"/>
              <a:t>This term refers to </a:t>
            </a:r>
            <a:r>
              <a:rPr lang="en-IN" sz="3200" b="1" dirty="0"/>
              <a:t>a scenario in which the hardware provides architectural support for building a virtual machine manager </a:t>
            </a:r>
            <a:r>
              <a:rPr lang="en-IN" sz="3200" dirty="0"/>
              <a:t>able to run a guest operating system in complete isolation.</a:t>
            </a:r>
          </a:p>
          <a:p>
            <a:r>
              <a:rPr lang="en-IN" sz="3200" b="1" dirty="0"/>
              <a:t>At present</a:t>
            </a:r>
            <a:r>
              <a:rPr lang="en-IN" sz="3200" dirty="0"/>
              <a:t>, examples of hardware-assisted virtualization are the </a:t>
            </a:r>
            <a:r>
              <a:rPr lang="en-IN" sz="3200" b="1" dirty="0"/>
              <a:t>extensions to the x86-64 bit architecture </a:t>
            </a:r>
            <a:r>
              <a:rPr lang="en-IN" sz="3200" dirty="0"/>
              <a:t>introduced with Intel VT and AMD V </a:t>
            </a:r>
          </a:p>
          <a:p>
            <a:r>
              <a:rPr lang="en-IN" sz="3200" b="1" dirty="0"/>
              <a:t>Examples: </a:t>
            </a:r>
            <a:r>
              <a:rPr lang="en-IN" sz="3200" dirty="0"/>
              <a:t>Kernel-based Virtual Machine (KVM), VirtualBox, Xen, VMware, Hyper-V, Sun </a:t>
            </a:r>
            <a:r>
              <a:rPr lang="en-IN" sz="3200" dirty="0" err="1"/>
              <a:t>xVM</a:t>
            </a:r>
            <a:r>
              <a:rPr lang="en-IN" sz="3200" dirty="0"/>
              <a:t>, Parallels, and others.</a:t>
            </a:r>
          </a:p>
        </p:txBody>
      </p:sp>
    </p:spTree>
    <p:extLst>
      <p:ext uri="{BB962C8B-B14F-4D97-AF65-F5344CB8AC3E}">
        <p14:creationId xmlns:p14="http://schemas.microsoft.com/office/powerpoint/2010/main" val="106140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610-AB40-4B84-9444-772749BC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F36E-5F39-4CED-9E34-F6BEEFDD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2037347"/>
            <a:ext cx="11027022" cy="4820653"/>
          </a:xfrm>
        </p:spPr>
        <p:txBody>
          <a:bodyPr>
            <a:normAutofit/>
          </a:bodyPr>
          <a:lstStyle/>
          <a:p>
            <a:r>
              <a:rPr lang="en-IN" sz="3600" dirty="0"/>
              <a:t>Ability to run </a:t>
            </a:r>
            <a:r>
              <a:rPr lang="en-IN" sz="3600" b="1" dirty="0"/>
              <a:t>OS directly on top of a virtual machine and without any modification</a:t>
            </a:r>
          </a:p>
          <a:p>
            <a:r>
              <a:rPr lang="en-IN" sz="3600" dirty="0"/>
              <a:t>VMM require complete emulation of underneath h/w.</a:t>
            </a:r>
          </a:p>
          <a:p>
            <a:r>
              <a:rPr lang="en-IN" sz="3600" dirty="0"/>
              <a:t>Advantages:</a:t>
            </a:r>
          </a:p>
          <a:p>
            <a:pPr lvl="1"/>
            <a:r>
              <a:rPr lang="en-IN" sz="3600" dirty="0"/>
              <a:t>Complete Isolation</a:t>
            </a:r>
          </a:p>
          <a:p>
            <a:pPr lvl="1"/>
            <a:r>
              <a:rPr lang="en-IN" sz="3600" dirty="0"/>
              <a:t>Enhanced Security</a:t>
            </a:r>
          </a:p>
          <a:p>
            <a:pPr lvl="1"/>
            <a:r>
              <a:rPr lang="en-IN" sz="3600" dirty="0"/>
              <a:t>Ease of emulation of different architecture and coexistence</a:t>
            </a:r>
          </a:p>
        </p:txBody>
      </p:sp>
    </p:spTree>
    <p:extLst>
      <p:ext uri="{BB962C8B-B14F-4D97-AF65-F5344CB8AC3E}">
        <p14:creationId xmlns:p14="http://schemas.microsoft.com/office/powerpoint/2010/main" val="81260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C360-3917-438D-8918-E0C3443C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9328-35F9-4768-8694-B4209145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160104"/>
            <a:ext cx="10965644" cy="4697896"/>
          </a:xfrm>
        </p:spPr>
        <p:txBody>
          <a:bodyPr>
            <a:normAutofit/>
          </a:bodyPr>
          <a:lstStyle/>
          <a:p>
            <a:r>
              <a:rPr lang="en-IN" sz="3600" dirty="0"/>
              <a:t>Not </a:t>
            </a:r>
            <a:r>
              <a:rPr lang="en-IN" sz="3600" b="1" dirty="0"/>
              <a:t>transparent virtualization</a:t>
            </a:r>
          </a:p>
          <a:p>
            <a:r>
              <a:rPr lang="en-IN" sz="3600" b="1" dirty="0"/>
              <a:t>Thin VMM</a:t>
            </a:r>
          </a:p>
          <a:p>
            <a:r>
              <a:rPr lang="en-IN" sz="3600" dirty="0"/>
              <a:t>Exposes s/w interface to the VM that is slightly modified from the host.</a:t>
            </a:r>
          </a:p>
          <a:p>
            <a:r>
              <a:rPr lang="en-IN" sz="3600" b="1" dirty="0"/>
              <a:t>Guest OS need to be modified.</a:t>
            </a:r>
          </a:p>
          <a:p>
            <a:r>
              <a:rPr lang="en-IN" sz="3600" dirty="0"/>
              <a:t>Simply transfer the execution of instructions which were hard to virtualized , directly to the host.</a:t>
            </a:r>
          </a:p>
        </p:txBody>
      </p:sp>
    </p:spTree>
    <p:extLst>
      <p:ext uri="{BB962C8B-B14F-4D97-AF65-F5344CB8AC3E}">
        <p14:creationId xmlns:p14="http://schemas.microsoft.com/office/powerpoint/2010/main" val="1553092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9F90-97E5-46A9-B021-FA240849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Para and Full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BA056E-4142-4A44-BA26-7817751B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636087"/>
            <a:ext cx="10359887" cy="4802597"/>
          </a:xfrm>
        </p:spPr>
      </p:pic>
    </p:spTree>
    <p:extLst>
      <p:ext uri="{BB962C8B-B14F-4D97-AF65-F5344CB8AC3E}">
        <p14:creationId xmlns:p14="http://schemas.microsoft.com/office/powerpoint/2010/main" val="37291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865-DC5C-45C6-8181-0414765E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3130-B828-49D4-84A1-18232C53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2305878"/>
            <a:ext cx="11794435" cy="4426226"/>
          </a:xfrm>
        </p:spPr>
        <p:txBody>
          <a:bodyPr>
            <a:normAutofit/>
          </a:bodyPr>
          <a:lstStyle/>
          <a:p>
            <a:r>
              <a:rPr lang="en-IN" sz="3600" dirty="0"/>
              <a:t>Partial emulation of the underlying h/w.</a:t>
            </a:r>
          </a:p>
          <a:p>
            <a:r>
              <a:rPr lang="en-IN" sz="3600" b="1" dirty="0"/>
              <a:t>Not allow complete isolation to guest OS</a:t>
            </a:r>
          </a:p>
          <a:p>
            <a:r>
              <a:rPr lang="en-IN" sz="3600" b="1" dirty="0"/>
              <a:t>Address space virtualization</a:t>
            </a:r>
            <a:r>
              <a:rPr lang="en-IN" sz="3600" dirty="0"/>
              <a:t> is a common feature of contemporary OS.</a:t>
            </a:r>
          </a:p>
          <a:p>
            <a:r>
              <a:rPr lang="en-IN" sz="3600" b="1" dirty="0"/>
              <a:t>Address space virtualization used in time-sharing system.</a:t>
            </a:r>
          </a:p>
        </p:txBody>
      </p:sp>
    </p:spTree>
    <p:extLst>
      <p:ext uri="{BB962C8B-B14F-4D97-AF65-F5344CB8AC3E}">
        <p14:creationId xmlns:p14="http://schemas.microsoft.com/office/powerpoint/2010/main" val="3477731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062E-E095-46A1-844A-36BB4FE5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System- Level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2D64-C8E1-4A09-BBC1-B3ADC285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89747"/>
            <a:ext cx="11963400" cy="4515853"/>
          </a:xfrm>
        </p:spPr>
        <p:txBody>
          <a:bodyPr>
            <a:normAutofit/>
          </a:bodyPr>
          <a:lstStyle/>
          <a:p>
            <a:r>
              <a:rPr lang="en-IN" sz="3200" dirty="0"/>
              <a:t>It offers the </a:t>
            </a:r>
            <a:r>
              <a:rPr lang="en-IN" sz="3200" b="1" dirty="0"/>
              <a:t>opportunity to create different and separated execution environments for applications that are managed concurrently.</a:t>
            </a:r>
          </a:p>
          <a:p>
            <a:r>
              <a:rPr lang="en-IN" sz="3200" dirty="0"/>
              <a:t>No </a:t>
            </a:r>
            <a:r>
              <a:rPr lang="en-IN" sz="3200" b="1" dirty="0"/>
              <a:t>VMM or hypervisor</a:t>
            </a:r>
          </a:p>
          <a:p>
            <a:r>
              <a:rPr lang="en-IN" sz="3200" dirty="0"/>
              <a:t>Virtualization is in </a:t>
            </a:r>
            <a:r>
              <a:rPr lang="en-IN" sz="3200" b="1" dirty="0"/>
              <a:t>single OS</a:t>
            </a:r>
          </a:p>
          <a:p>
            <a:r>
              <a:rPr lang="en-IN" sz="3200" dirty="0"/>
              <a:t>OS kernel allows for multiple isolated user space instances.</a:t>
            </a:r>
          </a:p>
          <a:p>
            <a:r>
              <a:rPr lang="en-IN" sz="3200" dirty="0"/>
              <a:t>Good for server consolidation</a:t>
            </a:r>
          </a:p>
          <a:p>
            <a:r>
              <a:rPr lang="en-IN" sz="3200" dirty="0"/>
              <a:t>Ex: Chroot, Jails, </a:t>
            </a:r>
            <a:r>
              <a:rPr lang="en-IN" sz="3200" dirty="0" err="1"/>
              <a:t>OpenVZ</a:t>
            </a:r>
            <a:r>
              <a:rPr lang="en-IN" sz="3200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141054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DCC2-F9C5-4BE1-88D8-E3A5D0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Programming Language-Level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F98-5092-4B97-B9C2-9DFCB74A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924050"/>
            <a:ext cx="11150346" cy="4933950"/>
          </a:xfrm>
        </p:spPr>
        <p:txBody>
          <a:bodyPr>
            <a:normAutofit/>
          </a:bodyPr>
          <a:lstStyle/>
          <a:p>
            <a:r>
              <a:rPr lang="en-IN" sz="3200" dirty="0"/>
              <a:t>It is mostly used to </a:t>
            </a:r>
            <a:r>
              <a:rPr lang="en-IN" sz="3200" b="1" dirty="0"/>
              <a:t>achieve ease of deployment of application, managed execution and portability across different platforms and OS. </a:t>
            </a:r>
          </a:p>
          <a:p>
            <a:r>
              <a:rPr lang="en-IN" sz="3200" dirty="0"/>
              <a:t>It consists of a virtual machine </a:t>
            </a:r>
            <a:r>
              <a:rPr lang="en-IN" sz="3200" b="1" dirty="0"/>
              <a:t>executing the byte code of a program, which is the result of the compilation process.</a:t>
            </a:r>
          </a:p>
          <a:p>
            <a:r>
              <a:rPr lang="en-IN" sz="3200" dirty="0"/>
              <a:t>Produce a binary format representing the machine code for an abstract architecture.</a:t>
            </a:r>
          </a:p>
          <a:p>
            <a:r>
              <a:rPr lang="en-IN" sz="3200" dirty="0"/>
              <a:t>Stack- based virtual machines</a:t>
            </a:r>
          </a:p>
          <a:p>
            <a:r>
              <a:rPr lang="en-IN" sz="3200" dirty="0"/>
              <a:t>Ex: JVM, .NET provides Common Language Infrastructure (CLI).</a:t>
            </a:r>
          </a:p>
        </p:txBody>
      </p:sp>
    </p:spTree>
    <p:extLst>
      <p:ext uri="{BB962C8B-B14F-4D97-AF65-F5344CB8AC3E}">
        <p14:creationId xmlns:p14="http://schemas.microsoft.com/office/powerpoint/2010/main" val="419698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17-1A8B-4321-9367-EE41D15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D6C0-40D2-43B2-9B49-DABA20A3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2146851"/>
            <a:ext cx="11754678" cy="4505739"/>
          </a:xfrm>
        </p:spPr>
        <p:txBody>
          <a:bodyPr>
            <a:normAutofit/>
          </a:bodyPr>
          <a:lstStyle/>
          <a:p>
            <a:r>
              <a:rPr lang="en-IN" sz="3600" dirty="0"/>
              <a:t>Provides </a:t>
            </a:r>
            <a:r>
              <a:rPr lang="en-IN" sz="3600" b="1" dirty="0"/>
              <a:t>uniform execution environment across different platforms</a:t>
            </a:r>
            <a:r>
              <a:rPr lang="en-IN" sz="3600" dirty="0"/>
              <a:t>.</a:t>
            </a:r>
          </a:p>
          <a:p>
            <a:r>
              <a:rPr lang="en-IN" sz="3600" dirty="0"/>
              <a:t>This simplifies the development and deployment efforts</a:t>
            </a:r>
          </a:p>
          <a:p>
            <a:r>
              <a:rPr lang="en-IN" sz="3600" dirty="0"/>
              <a:t>Allow more control over the execution of programs.</a:t>
            </a:r>
          </a:p>
          <a:p>
            <a:r>
              <a:rPr lang="en-IN" sz="3600" dirty="0"/>
              <a:t>Security; by filtering the I/O operations</a:t>
            </a:r>
          </a:p>
          <a:p>
            <a:r>
              <a:rPr lang="en-IN" sz="3600" dirty="0"/>
              <a:t>Easy support for sandboxing.</a:t>
            </a:r>
          </a:p>
        </p:txBody>
      </p:sp>
    </p:spTree>
    <p:extLst>
      <p:ext uri="{BB962C8B-B14F-4D97-AF65-F5344CB8AC3E}">
        <p14:creationId xmlns:p14="http://schemas.microsoft.com/office/powerpoint/2010/main" val="3470570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968A-9B1E-4DB2-BA13-A340260F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Application- level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6E87-8012-4687-9D0C-78B1A04D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7496"/>
            <a:ext cx="12001500" cy="5360504"/>
          </a:xfrm>
        </p:spPr>
        <p:txBody>
          <a:bodyPr>
            <a:noAutofit/>
          </a:bodyPr>
          <a:lstStyle/>
          <a:p>
            <a:r>
              <a:rPr lang="en-IN" sz="3200" dirty="0"/>
              <a:t>Technique allowing applications to run in runtime environments that do not natively support all the features required by such applications.</a:t>
            </a:r>
          </a:p>
          <a:p>
            <a:r>
              <a:rPr lang="en-IN" sz="3200" b="1" dirty="0"/>
              <a:t>“Single Executable and run anywhere”.</a:t>
            </a:r>
          </a:p>
          <a:p>
            <a:r>
              <a:rPr lang="en-IN" sz="3200" b="1" dirty="0"/>
              <a:t>The software application is separated from the OS and runs in what is referred to as a “SANDBOX”.</a:t>
            </a:r>
            <a:endParaRPr lang="en-IN" sz="3200" dirty="0"/>
          </a:p>
          <a:p>
            <a:r>
              <a:rPr lang="en-IN" sz="3200" dirty="0"/>
              <a:t>Applications are not installed in the expected runtime environment,</a:t>
            </a:r>
          </a:p>
          <a:p>
            <a:r>
              <a:rPr lang="en-IN" sz="3200" dirty="0"/>
              <a:t>Technique most concerned with</a:t>
            </a:r>
          </a:p>
          <a:p>
            <a:pPr lvl="1"/>
            <a:r>
              <a:rPr lang="en-IN" sz="3200" dirty="0"/>
              <a:t>Partial file system</a:t>
            </a:r>
          </a:p>
          <a:p>
            <a:pPr lvl="1"/>
            <a:r>
              <a:rPr lang="en-IN" sz="3200" dirty="0"/>
              <a:t>Libraries</a:t>
            </a:r>
          </a:p>
          <a:p>
            <a:pPr lvl="1"/>
            <a:r>
              <a:rPr lang="en-IN" sz="3200" dirty="0"/>
              <a:t>OS component emulation</a:t>
            </a:r>
          </a:p>
        </p:txBody>
      </p:sp>
    </p:spTree>
    <p:extLst>
      <p:ext uri="{BB962C8B-B14F-4D97-AF65-F5344CB8AC3E}">
        <p14:creationId xmlns:p14="http://schemas.microsoft.com/office/powerpoint/2010/main" val="19540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4F55-4576-41EC-8157-736B9C89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04" y="722540"/>
            <a:ext cx="3766457" cy="5412920"/>
          </a:xfrm>
        </p:spPr>
        <p:txBody>
          <a:bodyPr>
            <a:normAutofit/>
          </a:bodyPr>
          <a:lstStyle/>
          <a:p>
            <a:r>
              <a:rPr lang="en-IN" dirty="0"/>
              <a:t>Different Phenomena that leads to Virtualization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081C4B-973D-4372-9B7F-6909E4DF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40" y="109182"/>
            <a:ext cx="7588156" cy="6318914"/>
          </a:xfrm>
        </p:spPr>
        <p:txBody>
          <a:bodyPr anchor="ctr">
            <a:no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Performance &amp; Computing Capacity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powerful system easy to Virtualize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Underutilized hardware &amp; software resources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usage of resources, after office hours.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Space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Birth of Data Centres, Google &amp; Microsoft (football)</a:t>
            </a:r>
          </a:p>
          <a:p>
            <a:pPr lvl="1" algn="just"/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Consolidation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Aggregation of multiple services and apps deployed in multiple servers on a single physical server.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Greening Initiatives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Carbon Footprint, power utilization- power up&amp; cool down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Administrative Cost: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Monitoring, defective replacement, Server setup and update, backup.</a:t>
            </a:r>
          </a:p>
        </p:txBody>
      </p:sp>
    </p:spTree>
    <p:extLst>
      <p:ext uri="{BB962C8B-B14F-4D97-AF65-F5344CB8AC3E}">
        <p14:creationId xmlns:p14="http://schemas.microsoft.com/office/powerpoint/2010/main" val="257044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01D7-9A18-4240-B943-6363D73D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strategies to implement Application-level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4D4E-A8A1-4B90-A64D-F4066921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690688"/>
            <a:ext cx="11677650" cy="4451350"/>
          </a:xfrm>
        </p:spPr>
        <p:txBody>
          <a:bodyPr>
            <a:noAutofit/>
          </a:bodyPr>
          <a:lstStyle/>
          <a:p>
            <a:r>
              <a:rPr lang="en-IN" sz="3200" b="1" u="sng" dirty="0"/>
              <a:t>Interpretation: E</a:t>
            </a:r>
            <a:r>
              <a:rPr lang="en-IN" sz="3200" b="1" dirty="0"/>
              <a:t>very source instruction is interpreted by an emulator for exe native ISA instructions,</a:t>
            </a:r>
          </a:p>
          <a:p>
            <a:r>
              <a:rPr lang="en-IN" sz="3200" dirty="0"/>
              <a:t>Minimal start up cost but huge overhead.</a:t>
            </a:r>
          </a:p>
          <a:p>
            <a:r>
              <a:rPr lang="en-IN" sz="3200" b="1" u="sng" dirty="0"/>
              <a:t>Binary translation:</a:t>
            </a:r>
          </a:p>
          <a:p>
            <a:r>
              <a:rPr lang="en-IN" sz="3200" dirty="0"/>
              <a:t> Every </a:t>
            </a:r>
            <a:r>
              <a:rPr lang="en-IN" sz="3200" b="1" dirty="0"/>
              <a:t>source instruction is converted to native instructions with equivalent functions</a:t>
            </a:r>
            <a:r>
              <a:rPr lang="en-IN" sz="3200" dirty="0"/>
              <a:t>.</a:t>
            </a:r>
          </a:p>
          <a:p>
            <a:r>
              <a:rPr lang="en-IN" sz="3200" dirty="0"/>
              <a:t>Block of instructions: </a:t>
            </a:r>
            <a:r>
              <a:rPr lang="en-IN" sz="3200" b="1" dirty="0"/>
              <a:t>translated, cached and reused.</a:t>
            </a:r>
          </a:p>
          <a:p>
            <a:r>
              <a:rPr lang="en-IN" sz="3200" dirty="0"/>
              <a:t>Large overhead coast, but over time it is subject to better performance,</a:t>
            </a:r>
          </a:p>
        </p:txBody>
      </p:sp>
    </p:spTree>
    <p:extLst>
      <p:ext uri="{BB962C8B-B14F-4D97-AF65-F5344CB8AC3E}">
        <p14:creationId xmlns:p14="http://schemas.microsoft.com/office/powerpoint/2010/main" val="2709345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22DD-F29D-42BE-AE05-17347F07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types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F408-4FED-44EA-9CFA-C5BC7DFD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04" y="1512957"/>
            <a:ext cx="10864596" cy="4457700"/>
          </a:xfrm>
        </p:spPr>
        <p:txBody>
          <a:bodyPr>
            <a:noAutofit/>
          </a:bodyPr>
          <a:lstStyle/>
          <a:p>
            <a:r>
              <a:rPr lang="en-IN" sz="3600" b="1" dirty="0"/>
              <a:t>Storage: </a:t>
            </a:r>
            <a:r>
              <a:rPr lang="en-IN" sz="3600" dirty="0"/>
              <a:t>allows decoupling the physical organization of the h/w from its logical representation. SAN</a:t>
            </a:r>
          </a:p>
          <a:p>
            <a:r>
              <a:rPr lang="en-IN" sz="3600" b="1" dirty="0"/>
              <a:t>Network virtualization </a:t>
            </a:r>
            <a:r>
              <a:rPr lang="en-IN" sz="3600" dirty="0"/>
              <a:t>: combines h/w appliances and specific s/w for the creation and management of a virtual n/w. </a:t>
            </a:r>
          </a:p>
          <a:p>
            <a:pPr lvl="1"/>
            <a:r>
              <a:rPr lang="en-IN" sz="3600" dirty="0"/>
              <a:t>It can aggregate different physical networks into a single logical network. VLAN</a:t>
            </a:r>
          </a:p>
          <a:p>
            <a:r>
              <a:rPr lang="en-IN" sz="3600" b="1" dirty="0"/>
              <a:t>Desktop Virtualization</a:t>
            </a:r>
          </a:p>
          <a:p>
            <a:r>
              <a:rPr lang="en-IN" sz="3600" b="1" dirty="0"/>
              <a:t>Application-server Virtualization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4057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D0C9-39BB-421A-8611-620A8931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Storage Virtualization</a:t>
            </a:r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860158A3-6C9E-4D4C-A680-DCB6B24B8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44" y="-93184"/>
            <a:ext cx="6849983" cy="68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7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AF016B-B908-4681-9EC6-4F86DD51F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6" b="9918"/>
          <a:stretch/>
        </p:blipFill>
        <p:spPr>
          <a:xfrm>
            <a:off x="879631" y="714828"/>
            <a:ext cx="10524601" cy="52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3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FA8-FC17-456F-85B7-45B1EC4D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Desktop Virtualization</a:t>
            </a:r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DEF6C67-130B-44C6-A922-FA0F14FA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843245"/>
            <a:ext cx="6408836" cy="50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ADB-E3BA-49D7-A601-7354B432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736-8C9C-4ED9-A750-C1E57D58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563757"/>
            <a:ext cx="11621604" cy="4925943"/>
          </a:xfrm>
        </p:spPr>
        <p:txBody>
          <a:bodyPr>
            <a:normAutofit/>
          </a:bodyPr>
          <a:lstStyle/>
          <a:p>
            <a:r>
              <a:rPr lang="en-IN" sz="3600" dirty="0"/>
              <a:t>Upfront Costs</a:t>
            </a:r>
          </a:p>
          <a:p>
            <a:r>
              <a:rPr lang="en-IN" sz="3600" dirty="0"/>
              <a:t>Software Licensing Considerations</a:t>
            </a:r>
          </a:p>
          <a:p>
            <a:r>
              <a:rPr lang="en-IN" sz="3600" dirty="0"/>
              <a:t>Performance Degradation</a:t>
            </a:r>
          </a:p>
          <a:p>
            <a:r>
              <a:rPr lang="en-IN" sz="3600" dirty="0"/>
              <a:t>Inefficiency and degraded user experience.</a:t>
            </a:r>
          </a:p>
          <a:p>
            <a:r>
              <a:rPr lang="en-IN" sz="3600" dirty="0"/>
              <a:t>Security holes and new threats</a:t>
            </a:r>
          </a:p>
        </p:txBody>
      </p:sp>
    </p:spTree>
    <p:extLst>
      <p:ext uri="{BB962C8B-B14F-4D97-AF65-F5344CB8AC3E}">
        <p14:creationId xmlns:p14="http://schemas.microsoft.com/office/powerpoint/2010/main" val="172963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1E7-AA9F-459B-9E6E-88BB1C5D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1239"/>
            <a:ext cx="3068591" cy="1645920"/>
          </a:xfrm>
        </p:spPr>
        <p:txBody>
          <a:bodyPr>
            <a:normAutofit/>
          </a:bodyPr>
          <a:lstStyle/>
          <a:p>
            <a:r>
              <a:rPr lang="en-IN" sz="3200" dirty="0"/>
              <a:t>Characteristics of Virtualized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64B3-CCF2-4E60-B1D6-257DFFD5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91" y="4440601"/>
            <a:ext cx="8818609" cy="230821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dirty="0"/>
              <a:t>Three Major components: </a:t>
            </a:r>
          </a:p>
          <a:p>
            <a:pPr lvl="1">
              <a:lnSpc>
                <a:spcPct val="100000"/>
              </a:lnSpc>
            </a:pPr>
            <a:r>
              <a:rPr lang="en-IN" sz="2600" b="1" dirty="0"/>
              <a:t>Guest </a:t>
            </a:r>
            <a:r>
              <a:rPr lang="en-IN" sz="2600" dirty="0"/>
              <a:t>– Interacts with virtualization layer</a:t>
            </a:r>
          </a:p>
          <a:p>
            <a:pPr lvl="1">
              <a:lnSpc>
                <a:spcPct val="100000"/>
              </a:lnSpc>
            </a:pPr>
            <a:r>
              <a:rPr lang="en-IN" sz="2600" b="1" dirty="0"/>
              <a:t>Host </a:t>
            </a:r>
            <a:r>
              <a:rPr lang="en-IN" sz="2600" dirty="0"/>
              <a:t>– Original Environment</a:t>
            </a:r>
          </a:p>
          <a:p>
            <a:pPr lvl="1">
              <a:lnSpc>
                <a:spcPct val="100000"/>
              </a:lnSpc>
            </a:pPr>
            <a:r>
              <a:rPr lang="en-IN" sz="2600" b="1" dirty="0"/>
              <a:t>Virtualization layer </a:t>
            </a:r>
            <a:r>
              <a:rPr lang="en-IN" sz="2600" dirty="0"/>
              <a:t>– responsible for recreating the same or a different environment where the guest will operate.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947A9-A353-4424-B8EA-080858945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4" y="109183"/>
            <a:ext cx="7993417" cy="40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933F-7F03-40EF-BCCA-16B00707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89" y="548640"/>
            <a:ext cx="3125904" cy="1179576"/>
          </a:xfrm>
        </p:spPr>
        <p:txBody>
          <a:bodyPr>
            <a:normAutofit fontScale="90000"/>
          </a:bodyPr>
          <a:lstStyle/>
          <a:p>
            <a:r>
              <a:rPr lang="en-IN" dirty="0"/>
              <a:t>Virtualization Reference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5B14E-8275-4029-9382-A368B56D2B7B}"/>
              </a:ext>
            </a:extLst>
          </p:cNvPr>
          <p:cNvGrpSpPr/>
          <p:nvPr/>
        </p:nvGrpSpPr>
        <p:grpSpPr>
          <a:xfrm>
            <a:off x="3810000" y="218364"/>
            <a:ext cx="7721011" cy="6639636"/>
            <a:chOff x="1212113" y="829343"/>
            <a:chExt cx="6647650" cy="51151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8804A0-38A4-47CB-AC0C-0A7E788B0B08}"/>
                </a:ext>
              </a:extLst>
            </p:cNvPr>
            <p:cNvSpPr/>
            <p:nvPr/>
          </p:nvSpPr>
          <p:spPr>
            <a:xfrm>
              <a:off x="1212113" y="829343"/>
              <a:ext cx="6647650" cy="5115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F3666-F046-4B70-9779-6ADD5B3414AE}"/>
                </a:ext>
              </a:extLst>
            </p:cNvPr>
            <p:cNvGrpSpPr/>
            <p:nvPr/>
          </p:nvGrpSpPr>
          <p:grpSpPr>
            <a:xfrm>
              <a:off x="1332140" y="2690931"/>
              <a:ext cx="6401072" cy="1485393"/>
              <a:chOff x="1332140" y="2795439"/>
              <a:chExt cx="6401072" cy="1485393"/>
            </a:xfrm>
          </p:grpSpPr>
          <p:sp>
            <p:nvSpPr>
              <p:cNvPr id="60" name="Text Box 5">
                <a:extLst>
                  <a:ext uri="{FF2B5EF4-FFF2-40B4-BE49-F238E27FC236}">
                    <a16:creationId xmlns:a16="http://schemas.microsoft.com/office/drawing/2014/main" id="{F60EC77E-FB05-4FD1-8BB8-7686D3C49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140" y="3394527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Virtualization Layer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AB1E1FC-72DA-41D8-B01E-6A5BBF6E08A8}"/>
                  </a:ext>
                </a:extLst>
              </p:cNvPr>
              <p:cNvGrpSpPr/>
              <p:nvPr/>
            </p:nvGrpSpPr>
            <p:grpSpPr>
              <a:xfrm>
                <a:off x="3152504" y="2795439"/>
                <a:ext cx="1149532" cy="986292"/>
                <a:chOff x="3152504" y="2795439"/>
                <a:chExt cx="1149532" cy="986292"/>
              </a:xfrm>
            </p:grpSpPr>
            <p:sp>
              <p:nvSpPr>
                <p:cNvPr id="77" name="Rounded Rectangle 7">
                  <a:extLst>
                    <a:ext uri="{FF2B5EF4-FFF2-40B4-BE49-F238E27FC236}">
                      <a16:creationId xmlns:a16="http://schemas.microsoft.com/office/drawing/2014/main" id="{935B8602-86E6-4832-858F-21A831970FB7}"/>
                    </a:ext>
                  </a:extLst>
                </p:cNvPr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Text Box 5">
                  <a:extLst>
                    <a:ext uri="{FF2B5EF4-FFF2-40B4-BE49-F238E27FC236}">
                      <a16:creationId xmlns:a16="http://schemas.microsoft.com/office/drawing/2014/main" id="{711AA7AD-CA53-421D-85AF-B4F7499472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2"/>
                  <a:ext cx="1149532" cy="2500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>
                      <a:solidFill>
                        <a:srgbClr val="000000"/>
                      </a:solidFill>
                    </a:rPr>
                    <a:t>Virtual Hardware</a:t>
                  </a: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F89FFC93-A769-4366-B22F-0A10A523CD91}"/>
                    </a:ext>
                  </a:extLst>
                </p:cNvPr>
                <p:cNvGrpSpPr/>
                <p:nvPr/>
              </p:nvGrpSpPr>
              <p:grpSpPr>
                <a:xfrm>
                  <a:off x="3317537" y="2795439"/>
                  <a:ext cx="779129" cy="784324"/>
                  <a:chOff x="3134648" y="3048000"/>
                  <a:chExt cx="779129" cy="784324"/>
                </a:xfrm>
              </p:grpSpPr>
              <p:pic>
                <p:nvPicPr>
                  <p:cNvPr id="80" name="Picture 2" descr="C:\Documents and Settings\csve\Local Settings\Temporary Internet Files\Content.IE5\4PQ7052J\MC900431576[1].png">
                    <a:extLst>
                      <a:ext uri="{FF2B5EF4-FFF2-40B4-BE49-F238E27FC236}">
                        <a16:creationId xmlns:a16="http://schemas.microsoft.com/office/drawing/2014/main" id="{2FAC9922-7797-4C0A-8458-A462239BE8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134648" y="3048000"/>
                    <a:ext cx="779129" cy="78432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81" name="Picture 2" descr="C:\Documents and Settings\Administrator\Local Settings\Temporary Internet Files\Content.IE5\0NG589SB\MC900441337[2].png">
                    <a:extLst>
                      <a:ext uri="{FF2B5EF4-FFF2-40B4-BE49-F238E27FC236}">
                        <a16:creationId xmlns:a16="http://schemas.microsoft.com/office/drawing/2014/main" id="{38A185BD-C62A-487B-BB4C-2E5C9BC9EA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441788" y="3360335"/>
                    <a:ext cx="471989" cy="471989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E4F611A-ADDB-40C9-A2F6-38F032EAA3F1}"/>
                  </a:ext>
                </a:extLst>
              </p:cNvPr>
              <p:cNvGrpSpPr/>
              <p:nvPr/>
            </p:nvGrpSpPr>
            <p:grpSpPr>
              <a:xfrm>
                <a:off x="6257058" y="2801934"/>
                <a:ext cx="1293366" cy="979798"/>
                <a:chOff x="4367205" y="2801934"/>
                <a:chExt cx="1293366" cy="97979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7D252F6-3583-4BF8-A661-709172B27B99}"/>
                    </a:ext>
                  </a:extLst>
                </p:cNvPr>
                <p:cNvGrpSpPr/>
                <p:nvPr/>
              </p:nvGrpSpPr>
              <p:grpSpPr>
                <a:xfrm>
                  <a:off x="4367205" y="2801934"/>
                  <a:ext cx="1293366" cy="979798"/>
                  <a:chOff x="3152504" y="2795439"/>
                  <a:chExt cx="1149532" cy="979798"/>
                </a:xfrm>
              </p:grpSpPr>
              <p:sp>
                <p:nvSpPr>
                  <p:cNvPr id="75" name="Rounded Rectangle 11">
                    <a:extLst>
                      <a:ext uri="{FF2B5EF4-FFF2-40B4-BE49-F238E27FC236}">
                        <a16:creationId xmlns:a16="http://schemas.microsoft.com/office/drawing/2014/main" id="{55343F98-3A36-4671-8011-E9FA1F5F7E6F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" name="Text Box 5">
                    <a:extLst>
                      <a:ext uri="{FF2B5EF4-FFF2-40B4-BE49-F238E27FC236}">
                        <a16:creationId xmlns:a16="http://schemas.microsoft.com/office/drawing/2014/main" id="{18A2BAE8-7106-4778-AA9D-D424CC703A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3"/>
                    <a:ext cx="1149532" cy="24359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Virtual Networking</a:t>
                    </a:r>
                  </a:p>
                </p:txBody>
              </p:sp>
            </p:grp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A2BEC6F5-5494-478D-B3D8-201CE8067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41565">
                  <a:off x="4475658" y="3022346"/>
                  <a:ext cx="947412" cy="681757"/>
                </a:xfrm>
                <a:prstGeom prst="rect">
                  <a:avLst/>
                </a:prstGeom>
              </p:spPr>
            </p:pic>
            <p:pic>
              <p:nvPicPr>
                <p:cNvPr id="73" name="Picture 29" descr="C:\Documents and Settings\Administrator\Local Settings\Temporary Internet Files\Content.IE5\S5CT05S7\MCj04325540000[1].png">
                  <a:extLst>
                    <a:ext uri="{FF2B5EF4-FFF2-40B4-BE49-F238E27FC236}">
                      <a16:creationId xmlns:a16="http://schemas.microsoft.com/office/drawing/2014/main" id="{55948B10-DC38-4F46-8A27-8BFD8CFBD8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945036" y="3020928"/>
                  <a:ext cx="481262" cy="4808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4" name="Picture 29" descr="C:\Documents and Settings\Administrator\Local Settings\Temporary Internet Files\Content.IE5\S5CT05S7\MCj04325540000[1].png">
                  <a:extLst>
                    <a:ext uri="{FF2B5EF4-FFF2-40B4-BE49-F238E27FC236}">
                      <a16:creationId xmlns:a16="http://schemas.microsoft.com/office/drawing/2014/main" id="{F5FCCEF9-DB10-4836-9502-D336D7ACCA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708733" y="2882753"/>
                  <a:ext cx="481262" cy="4808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B87B422-71CD-4F7C-800F-7A5792A96659}"/>
                  </a:ext>
                </a:extLst>
              </p:cNvPr>
              <p:cNvGrpSpPr/>
              <p:nvPr/>
            </p:nvGrpSpPr>
            <p:grpSpPr>
              <a:xfrm>
                <a:off x="4376084" y="2795439"/>
                <a:ext cx="1149532" cy="986292"/>
                <a:chOff x="4376084" y="2795439"/>
                <a:chExt cx="1149532" cy="986292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9336F26-53FE-4EE6-B6BB-EFC1943230C0}"/>
                    </a:ext>
                  </a:extLst>
                </p:cNvPr>
                <p:cNvGrpSpPr/>
                <p:nvPr/>
              </p:nvGrpSpPr>
              <p:grpSpPr>
                <a:xfrm>
                  <a:off x="4376084" y="2795439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69" name="Rounded Rectangle 21">
                    <a:extLst>
                      <a:ext uri="{FF2B5EF4-FFF2-40B4-BE49-F238E27FC236}">
                        <a16:creationId xmlns:a16="http://schemas.microsoft.com/office/drawing/2014/main" id="{A02ADBC1-5E5C-43AB-BE1A-9CD7920DD884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0" name="Text Box 5">
                    <a:extLst>
                      <a:ext uri="{FF2B5EF4-FFF2-40B4-BE49-F238E27FC236}">
                        <a16:creationId xmlns:a16="http://schemas.microsoft.com/office/drawing/2014/main" id="{EC0E69B1-7900-4198-9378-764CB9BF8B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Virtual Storage</a:t>
                    </a:r>
                  </a:p>
                </p:txBody>
              </p:sp>
            </p:grp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D3A4AEE3-7257-460E-934D-D4E57E19E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4739" y="2940372"/>
                  <a:ext cx="639391" cy="639391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AB8DB52B-4A6D-4B2F-B881-BE92AEBEDC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1418" y="3079833"/>
                  <a:ext cx="512950" cy="512950"/>
                </a:xfrm>
                <a:prstGeom prst="rect">
                  <a:avLst/>
                </a:prstGeom>
              </p:spPr>
            </p:pic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35BE56D-C83F-456A-A0AB-AA64946A2579}"/>
                  </a:ext>
                </a:extLst>
              </p:cNvPr>
              <p:cNvCxnSpPr/>
              <p:nvPr/>
            </p:nvCxnSpPr>
            <p:spPr>
              <a:xfrm>
                <a:off x="5634446" y="3656686"/>
                <a:ext cx="55734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C6E56-1DAB-4CFC-BC40-051FE9D109CA}"/>
                  </a:ext>
                </a:extLst>
              </p:cNvPr>
              <p:cNvSpPr/>
              <p:nvPr/>
            </p:nvSpPr>
            <p:spPr>
              <a:xfrm>
                <a:off x="3152504" y="3870387"/>
                <a:ext cx="4397920" cy="4104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</a:rPr>
                  <a:t>Software Emulation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3AC9C5-B550-41DF-8438-3941FB9AE308}"/>
                </a:ext>
              </a:extLst>
            </p:cNvPr>
            <p:cNvGrpSpPr/>
            <p:nvPr/>
          </p:nvGrpSpPr>
          <p:grpSpPr>
            <a:xfrm>
              <a:off x="1332140" y="4723335"/>
              <a:ext cx="6401072" cy="1090212"/>
              <a:chOff x="1332140" y="4758171"/>
              <a:chExt cx="6401072" cy="1090212"/>
            </a:xfrm>
          </p:grpSpPr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1FCE68F5-4D35-4487-B546-6C9669BB4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140" y="5167300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Host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36AA5A-F616-4B75-8703-081E176A48B6}"/>
                  </a:ext>
                </a:extLst>
              </p:cNvPr>
              <p:cNvGrpSpPr/>
              <p:nvPr/>
            </p:nvGrpSpPr>
            <p:grpSpPr>
              <a:xfrm>
                <a:off x="3156857" y="4761244"/>
                <a:ext cx="1149532" cy="1000410"/>
                <a:chOff x="3156857" y="4761244"/>
                <a:chExt cx="1149532" cy="100041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C442C65-60CC-4DA3-A7F4-4CC134757285}"/>
                    </a:ext>
                  </a:extLst>
                </p:cNvPr>
                <p:cNvGrpSpPr/>
                <p:nvPr/>
              </p:nvGrpSpPr>
              <p:grpSpPr>
                <a:xfrm>
                  <a:off x="3156857" y="4761244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58" name="Rounded Rectangle 34">
                    <a:extLst>
                      <a:ext uri="{FF2B5EF4-FFF2-40B4-BE49-F238E27FC236}">
                        <a16:creationId xmlns:a16="http://schemas.microsoft.com/office/drawing/2014/main" id="{CBAA9481-B0FA-47A4-B9AB-B7786697E216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9" name="Text Box 5">
                    <a:extLst>
                      <a:ext uri="{FF2B5EF4-FFF2-40B4-BE49-F238E27FC236}">
                        <a16:creationId xmlns:a16="http://schemas.microsoft.com/office/drawing/2014/main" id="{2CB73C41-A658-4C2F-94C9-C9DEB8C767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Physical Hardware</a:t>
                    </a:r>
                  </a:p>
                </p:txBody>
              </p:sp>
            </p:grpSp>
            <p:pic>
              <p:nvPicPr>
                <p:cNvPr id="56" name="Picture 698" descr="MCj04352420000[1]">
                  <a:extLst>
                    <a:ext uri="{FF2B5EF4-FFF2-40B4-BE49-F238E27FC236}">
                      <a16:creationId xmlns:a16="http://schemas.microsoft.com/office/drawing/2014/main" id="{9B6FAA61-5FB3-454C-A417-4D46EB0805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683722" y="4885406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7" name="Picture 698" descr="MCj04352420000[1]">
                  <a:extLst>
                    <a:ext uri="{FF2B5EF4-FFF2-40B4-BE49-F238E27FC236}">
                      <a16:creationId xmlns:a16="http://schemas.microsoft.com/office/drawing/2014/main" id="{F70DF1F1-C5B8-4626-90CB-909F8DA0B8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374564" y="4888479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EEF9A71-4CA6-4B0B-A730-0E1AE6E2E1ED}"/>
                  </a:ext>
                </a:extLst>
              </p:cNvPr>
              <p:cNvGrpSpPr/>
              <p:nvPr/>
            </p:nvGrpSpPr>
            <p:grpSpPr>
              <a:xfrm>
                <a:off x="4380437" y="4758171"/>
                <a:ext cx="1149532" cy="1014755"/>
                <a:chOff x="4380437" y="4758171"/>
                <a:chExt cx="1149532" cy="101475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1096D52-0587-4519-8FAC-2F7628D105F5}"/>
                    </a:ext>
                  </a:extLst>
                </p:cNvPr>
                <p:cNvGrpSpPr/>
                <p:nvPr/>
              </p:nvGrpSpPr>
              <p:grpSpPr>
                <a:xfrm>
                  <a:off x="4380437" y="4758171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53" name="Rounded Rectangle 46">
                    <a:extLst>
                      <a:ext uri="{FF2B5EF4-FFF2-40B4-BE49-F238E27FC236}">
                        <a16:creationId xmlns:a16="http://schemas.microsoft.com/office/drawing/2014/main" id="{4CA7E1CE-ABE0-415D-BC55-3F9070B07738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4" name="Text Box 5">
                    <a:extLst>
                      <a:ext uri="{FF2B5EF4-FFF2-40B4-BE49-F238E27FC236}">
                        <a16:creationId xmlns:a16="http://schemas.microsoft.com/office/drawing/2014/main" id="{18793284-D50F-4571-95BC-1A0F521E07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Physical Storage</a:t>
                    </a:r>
                  </a:p>
                </p:txBody>
              </p:sp>
            </p:grpSp>
            <p:pic>
              <p:nvPicPr>
                <p:cNvPr id="49" name="Picture 698" descr="MCj04352420000[1]">
                  <a:extLst>
                    <a:ext uri="{FF2B5EF4-FFF2-40B4-BE49-F238E27FC236}">
                      <a16:creationId xmlns:a16="http://schemas.microsoft.com/office/drawing/2014/main" id="{31D466FD-E3DA-4B22-96B7-B1D3ED2A3D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942138" y="4899751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701C0C31-5C71-4B4E-94C3-A88DA50778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1818" y="5139944"/>
                  <a:ext cx="431349" cy="43134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C3EBCAAF-31EB-4B95-A7B8-9EDE7B7ED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3816" y="4921580"/>
                  <a:ext cx="305454" cy="305454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9D4F6009-6F42-45F5-9683-D598C0BFCC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4585" y="4986841"/>
                  <a:ext cx="305454" cy="305454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971CE65-58EE-4817-B917-73D5558DFAF7}"/>
                  </a:ext>
                </a:extLst>
              </p:cNvPr>
              <p:cNvGrpSpPr/>
              <p:nvPr/>
            </p:nvGrpSpPr>
            <p:grpSpPr>
              <a:xfrm>
                <a:off x="6257058" y="4764929"/>
                <a:ext cx="1293366" cy="979798"/>
                <a:chOff x="6257058" y="4764929"/>
                <a:chExt cx="1293366" cy="979798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11C69DB-E972-4107-BB02-15E580AFC054}"/>
                    </a:ext>
                  </a:extLst>
                </p:cNvPr>
                <p:cNvGrpSpPr/>
                <p:nvPr/>
              </p:nvGrpSpPr>
              <p:grpSpPr>
                <a:xfrm>
                  <a:off x="6257058" y="4764929"/>
                  <a:ext cx="1293366" cy="979798"/>
                  <a:chOff x="3152504" y="2795439"/>
                  <a:chExt cx="1149532" cy="979798"/>
                </a:xfrm>
              </p:grpSpPr>
              <p:sp>
                <p:nvSpPr>
                  <p:cNvPr id="46" name="Rounded Rectangle 59">
                    <a:extLst>
                      <a:ext uri="{FF2B5EF4-FFF2-40B4-BE49-F238E27FC236}">
                        <a16:creationId xmlns:a16="http://schemas.microsoft.com/office/drawing/2014/main" id="{85DE13A5-46A1-42F4-8216-63CC8565C62C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" name="Text Box 5">
                    <a:extLst>
                      <a:ext uri="{FF2B5EF4-FFF2-40B4-BE49-F238E27FC236}">
                        <a16:creationId xmlns:a16="http://schemas.microsoft.com/office/drawing/2014/main" id="{DA1AB0CA-3D9D-4BB4-8547-B93945B23C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3"/>
                    <a:ext cx="1149532" cy="243594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Physical Networking</a:t>
                    </a:r>
                  </a:p>
                </p:txBody>
              </p:sp>
            </p:grpSp>
            <p:pic>
              <p:nvPicPr>
                <p:cNvPr id="41" name="Picture 698" descr="MCj04352420000[1]">
                  <a:extLst>
                    <a:ext uri="{FF2B5EF4-FFF2-40B4-BE49-F238E27FC236}">
                      <a16:creationId xmlns:a16="http://schemas.microsoft.com/office/drawing/2014/main" id="{40778D2E-0771-495C-8D6A-582151423D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449052" y="4823578"/>
                  <a:ext cx="441183" cy="873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2DA59298-26D3-4572-9AA9-053627CFEF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8626">
                  <a:off x="6337805" y="5116826"/>
                  <a:ext cx="663679" cy="477583"/>
                </a:xfrm>
                <a:prstGeom prst="rect">
                  <a:avLst/>
                </a:prstGeom>
              </p:spPr>
            </p:pic>
            <p:pic>
              <p:nvPicPr>
                <p:cNvPr id="43" name="Picture 698" descr="MCj04352420000[1]">
                  <a:extLst>
                    <a:ext uri="{FF2B5EF4-FFF2-40B4-BE49-F238E27FC236}">
                      <a16:creationId xmlns:a16="http://schemas.microsoft.com/office/drawing/2014/main" id="{BA640D3C-D22F-4499-BCC6-F1497A00C4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7061107" y="4823579"/>
                  <a:ext cx="298934" cy="591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4A810CBE-731F-49B4-BEAE-5BCCB24D64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8626">
                  <a:off x="6996769" y="5076493"/>
                  <a:ext cx="449692" cy="323598"/>
                </a:xfrm>
                <a:prstGeom prst="rect">
                  <a:avLst/>
                </a:prstGeom>
              </p:spPr>
            </p:pic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A2B0F3B-5DB3-41F2-AE9B-558CFC3E0192}"/>
                    </a:ext>
                  </a:extLst>
                </p:cNvPr>
                <p:cNvCxnSpPr/>
                <p:nvPr/>
              </p:nvCxnSpPr>
              <p:spPr>
                <a:xfrm flipV="1">
                  <a:off x="6898944" y="5321128"/>
                  <a:ext cx="183645" cy="3213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Left-Right Arrow 68">
              <a:extLst>
                <a:ext uri="{FF2B5EF4-FFF2-40B4-BE49-F238E27FC236}">
                  <a16:creationId xmlns:a16="http://schemas.microsoft.com/office/drawing/2014/main" id="{37E96A57-1339-4DE6-93BE-5BBFA2B825A0}"/>
                </a:ext>
              </a:extLst>
            </p:cNvPr>
            <p:cNvSpPr/>
            <p:nvPr/>
          </p:nvSpPr>
          <p:spPr>
            <a:xfrm rot="16200000" flipV="1">
              <a:off x="3510473" y="434375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69">
              <a:extLst>
                <a:ext uri="{FF2B5EF4-FFF2-40B4-BE49-F238E27FC236}">
                  <a16:creationId xmlns:a16="http://schemas.microsoft.com/office/drawing/2014/main" id="{4E4A7540-DF30-407E-9606-8D5838008262}"/>
                </a:ext>
              </a:extLst>
            </p:cNvPr>
            <p:cNvSpPr/>
            <p:nvPr/>
          </p:nvSpPr>
          <p:spPr>
            <a:xfrm rot="16200000" flipV="1">
              <a:off x="4734053" y="4343755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71">
              <a:extLst>
                <a:ext uri="{FF2B5EF4-FFF2-40B4-BE49-F238E27FC236}">
                  <a16:creationId xmlns:a16="http://schemas.microsoft.com/office/drawing/2014/main" id="{36C18925-D1E5-4D9F-91C7-F7924C6D149D}"/>
                </a:ext>
              </a:extLst>
            </p:cNvPr>
            <p:cNvSpPr/>
            <p:nvPr/>
          </p:nvSpPr>
          <p:spPr>
            <a:xfrm rot="16200000" flipV="1">
              <a:off x="6678238" y="434375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2E3FC7-F50C-4229-839D-D89BF648AEE4}"/>
                </a:ext>
              </a:extLst>
            </p:cNvPr>
            <p:cNvGrpSpPr/>
            <p:nvPr/>
          </p:nvGrpSpPr>
          <p:grpSpPr>
            <a:xfrm>
              <a:off x="1327944" y="953990"/>
              <a:ext cx="6401072" cy="1131309"/>
              <a:chOff x="1327944" y="837027"/>
              <a:chExt cx="6401072" cy="1131309"/>
            </a:xfrm>
          </p:grpSpPr>
          <p:sp>
            <p:nvSpPr>
              <p:cNvPr id="18" name="Text Box 5">
                <a:extLst>
                  <a:ext uri="{FF2B5EF4-FFF2-40B4-BE49-F238E27FC236}">
                    <a16:creationId xmlns:a16="http://schemas.microsoft.com/office/drawing/2014/main" id="{502276B3-FB75-47DC-9086-21FF9856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7944" y="1287253"/>
                <a:ext cx="6401072" cy="681083"/>
              </a:xfrm>
              <a:prstGeom prst="roundRect">
                <a:avLst>
                  <a:gd name="adj" fmla="val 1155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bIns="91440" anchor="b"/>
              <a:lstStyle/>
              <a:p>
                <a:pPr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sz="1400" dirty="0">
                    <a:solidFill>
                      <a:srgbClr val="000000"/>
                    </a:solidFill>
                  </a:rPr>
                  <a:t>Guest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53F298-2D82-46AD-A05D-CC5946C36E6B}"/>
                  </a:ext>
                </a:extLst>
              </p:cNvPr>
              <p:cNvGrpSpPr/>
              <p:nvPr/>
            </p:nvGrpSpPr>
            <p:grpSpPr>
              <a:xfrm>
                <a:off x="6252862" y="843522"/>
                <a:ext cx="1293366" cy="979798"/>
                <a:chOff x="3152504" y="2795439"/>
                <a:chExt cx="1149532" cy="979798"/>
              </a:xfrm>
            </p:grpSpPr>
            <p:sp>
              <p:nvSpPr>
                <p:cNvPr id="34" name="Rounded Rectangle 89">
                  <a:extLst>
                    <a:ext uri="{FF2B5EF4-FFF2-40B4-BE49-F238E27FC236}">
                      <a16:creationId xmlns:a16="http://schemas.microsoft.com/office/drawing/2014/main" id="{6FB4EDC8-E599-47E5-A9F5-2B724FD0D72B}"/>
                    </a:ext>
                  </a:extLst>
                </p:cNvPr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429966D8-07CE-43C1-BAA9-3ED78995C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3"/>
                  <a:ext cx="1149532" cy="24359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>
                      <a:solidFill>
                        <a:srgbClr val="000000"/>
                      </a:solidFill>
                    </a:rPr>
                    <a:t>Applications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05BFFE9-DD74-479D-A820-103ADBB941D2}"/>
                  </a:ext>
                </a:extLst>
              </p:cNvPr>
              <p:cNvGrpSpPr/>
              <p:nvPr/>
            </p:nvGrpSpPr>
            <p:grpSpPr>
              <a:xfrm>
                <a:off x="4371888" y="837027"/>
                <a:ext cx="1149532" cy="986292"/>
                <a:chOff x="3152504" y="2795439"/>
                <a:chExt cx="1149532" cy="986292"/>
              </a:xfrm>
            </p:grpSpPr>
            <p:sp>
              <p:nvSpPr>
                <p:cNvPr id="32" name="Rounded Rectangle 83">
                  <a:extLst>
                    <a:ext uri="{FF2B5EF4-FFF2-40B4-BE49-F238E27FC236}">
                      <a16:creationId xmlns:a16="http://schemas.microsoft.com/office/drawing/2014/main" id="{0603253D-1572-4B3F-A706-CD1E4F6DEB3A}"/>
                    </a:ext>
                  </a:extLst>
                </p:cNvPr>
                <p:cNvSpPr/>
                <p:nvPr/>
              </p:nvSpPr>
              <p:spPr>
                <a:xfrm>
                  <a:off x="3213463" y="2795439"/>
                  <a:ext cx="1036320" cy="93182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Text Box 5">
                  <a:extLst>
                    <a:ext uri="{FF2B5EF4-FFF2-40B4-BE49-F238E27FC236}">
                      <a16:creationId xmlns:a16="http://schemas.microsoft.com/office/drawing/2014/main" id="{AD21383E-1CA7-4533-8184-52BA531E9B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2504" y="3531642"/>
                  <a:ext cx="1149532" cy="2500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1440" rtlCol="0" anchor="ctr"/>
                <a:lstStyle/>
                <a:p>
                  <a:pPr indent="-285750" algn="ctr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000" dirty="0">
                      <a:solidFill>
                        <a:srgbClr val="000000"/>
                      </a:solidFill>
                    </a:rPr>
                    <a:t>Applications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8746B54-C54F-4D52-86C6-0C6BF290C05C}"/>
                  </a:ext>
                </a:extLst>
              </p:cNvPr>
              <p:cNvCxnSpPr/>
              <p:nvPr/>
            </p:nvCxnSpPr>
            <p:spPr>
              <a:xfrm>
                <a:off x="5630250" y="1698274"/>
                <a:ext cx="557348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5A2EAA8-E662-4AE0-B4BF-CBC795AC986F}"/>
                  </a:ext>
                </a:extLst>
              </p:cNvPr>
              <p:cNvGrpSpPr/>
              <p:nvPr/>
            </p:nvGrpSpPr>
            <p:grpSpPr>
              <a:xfrm>
                <a:off x="3148308" y="837027"/>
                <a:ext cx="1149532" cy="986292"/>
                <a:chOff x="3148308" y="996522"/>
                <a:chExt cx="1149532" cy="98629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3136BE-FF6F-4F68-940F-69A4AA51E730}"/>
                    </a:ext>
                  </a:extLst>
                </p:cNvPr>
                <p:cNvGrpSpPr/>
                <p:nvPr/>
              </p:nvGrpSpPr>
              <p:grpSpPr>
                <a:xfrm>
                  <a:off x="3148308" y="996522"/>
                  <a:ext cx="1149532" cy="986292"/>
                  <a:chOff x="3152504" y="2795439"/>
                  <a:chExt cx="1149532" cy="986292"/>
                </a:xfrm>
              </p:grpSpPr>
              <p:sp>
                <p:nvSpPr>
                  <p:cNvPr id="30" name="Rounded Rectangle 91">
                    <a:extLst>
                      <a:ext uri="{FF2B5EF4-FFF2-40B4-BE49-F238E27FC236}">
                        <a16:creationId xmlns:a16="http://schemas.microsoft.com/office/drawing/2014/main" id="{5488293B-2BD9-486A-8639-95A6827205FF}"/>
                      </a:ext>
                    </a:extLst>
                  </p:cNvPr>
                  <p:cNvSpPr/>
                  <p:nvPr/>
                </p:nvSpPr>
                <p:spPr>
                  <a:xfrm>
                    <a:off x="3213463" y="2795439"/>
                    <a:ext cx="1036320" cy="93182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1" name="Text Box 5">
                    <a:extLst>
                      <a:ext uri="{FF2B5EF4-FFF2-40B4-BE49-F238E27FC236}">
                        <a16:creationId xmlns:a16="http://schemas.microsoft.com/office/drawing/2014/main" id="{94A53803-4DFC-4E51-9A0D-540CBECA39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2504" y="3531642"/>
                    <a:ext cx="1149532" cy="25008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Ins="91440" rtlCol="0" anchor="ctr"/>
                  <a:lstStyle/>
                  <a:p>
                    <a:pPr indent="-285750"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sz="1000" dirty="0">
                        <a:solidFill>
                          <a:srgbClr val="000000"/>
                        </a:solidFill>
                      </a:rPr>
                      <a:t>Virtual Image</a:t>
                    </a:r>
                  </a:p>
                </p:txBody>
              </p:sp>
            </p:grpSp>
            <p:pic>
              <p:nvPicPr>
                <p:cNvPr id="28" name="Picture 3" descr="C:\Users\aneka\AppData\Local\Microsoft\Windows\Temporary Internet Files\Content.IE5\2QY4P75K\MC900442154[1].png">
                  <a:extLst>
                    <a:ext uri="{FF2B5EF4-FFF2-40B4-BE49-F238E27FC236}">
                      <a16:creationId xmlns:a16="http://schemas.microsoft.com/office/drawing/2014/main" id="{401D45DB-C84C-4DD6-976A-99E89870D2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8259" y="1056176"/>
                  <a:ext cx="584446" cy="584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3" descr="C:\Users\aneka\AppData\Local\Microsoft\Windows\Temporary Internet Files\Content.IE5\2QY4P75K\MC900442154[1].png">
                  <a:extLst>
                    <a:ext uri="{FF2B5EF4-FFF2-40B4-BE49-F238E27FC236}">
                      <a16:creationId xmlns:a16="http://schemas.microsoft.com/office/drawing/2014/main" id="{065DC2EA-2BDD-4A1F-BB24-06A81C8E33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1511" y="1056176"/>
                  <a:ext cx="584446" cy="584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3" name="Picture 4" descr="C:\Documents and Settings\Administrator\Local Settings\Temporary Internet Files\Content.IE5\AD85KTOH\MC900431573[2].png">
                <a:extLst>
                  <a:ext uri="{FF2B5EF4-FFF2-40B4-BE49-F238E27FC236}">
                    <a16:creationId xmlns:a16="http://schemas.microsoft.com/office/drawing/2014/main" id="{16C27151-22C7-460B-B1DF-2EE391203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6593558" y="896681"/>
                <a:ext cx="804907" cy="780327"/>
              </a:xfrm>
              <a:prstGeom prst="rect">
                <a:avLst/>
              </a:prstGeom>
              <a:noFill/>
            </p:spPr>
          </p:pic>
          <p:pic>
            <p:nvPicPr>
              <p:cNvPr id="24" name="Picture 5" descr="C:\Documents and Settings\Administrator\Local Settings\Temporary Internet Files\Content.IE5\0NG589SB\MC900433852[2].png">
                <a:extLst>
                  <a:ext uri="{FF2B5EF4-FFF2-40B4-BE49-F238E27FC236}">
                    <a16:creationId xmlns:a16="http://schemas.microsoft.com/office/drawing/2014/main" id="{075DDC0F-FCC8-4B31-987F-BF5D6F23B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477673" y="1043786"/>
                <a:ext cx="575180" cy="575180"/>
              </a:xfrm>
              <a:prstGeom prst="rect">
                <a:avLst/>
              </a:prstGeom>
              <a:noFill/>
            </p:spPr>
          </p:pic>
          <p:pic>
            <p:nvPicPr>
              <p:cNvPr id="25" name="Picture 4" descr="C:\Documents and Settings\Administrator\Local Settings\Temporary Internet Files\Content.IE5\AD85KTOH\MC900431573[2].png">
                <a:extLst>
                  <a:ext uri="{FF2B5EF4-FFF2-40B4-BE49-F238E27FC236}">
                    <a16:creationId xmlns:a16="http://schemas.microsoft.com/office/drawing/2014/main" id="{57010ECF-1F51-4C3F-AF94-09465ED76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661818" y="891658"/>
                <a:ext cx="787454" cy="763407"/>
              </a:xfrm>
              <a:prstGeom prst="rect">
                <a:avLst/>
              </a:prstGeom>
              <a:noFill/>
            </p:spPr>
          </p:pic>
          <p:pic>
            <p:nvPicPr>
              <p:cNvPr id="26" name="Picture 5" descr="C:\Documents and Settings\Administrator\Local Settings\Temporary Internet Files\Content.IE5\0NG589SB\MC900433852[2].png">
                <a:extLst>
                  <a:ext uri="{FF2B5EF4-FFF2-40B4-BE49-F238E27FC236}">
                    <a16:creationId xmlns:a16="http://schemas.microsoft.com/office/drawing/2014/main" id="{71066BDD-2D2D-4BAE-9C20-A16B5376C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528480" y="1021844"/>
                <a:ext cx="575180" cy="575180"/>
              </a:xfrm>
              <a:prstGeom prst="rect">
                <a:avLst/>
              </a:prstGeom>
              <a:noFill/>
            </p:spPr>
          </p:pic>
        </p:grpSp>
        <p:sp>
          <p:nvSpPr>
            <p:cNvPr id="15" name="Left-Right Arrow 106">
              <a:extLst>
                <a:ext uri="{FF2B5EF4-FFF2-40B4-BE49-F238E27FC236}">
                  <a16:creationId xmlns:a16="http://schemas.microsoft.com/office/drawing/2014/main" id="{8A9C1ABB-C92A-4E5C-9FA8-3DB3B4A7CBC2}"/>
                </a:ext>
              </a:extLst>
            </p:cNvPr>
            <p:cNvSpPr/>
            <p:nvPr/>
          </p:nvSpPr>
          <p:spPr>
            <a:xfrm rot="16200000" flipV="1">
              <a:off x="3481598" y="2263316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 Arrow 107">
              <a:extLst>
                <a:ext uri="{FF2B5EF4-FFF2-40B4-BE49-F238E27FC236}">
                  <a16:creationId xmlns:a16="http://schemas.microsoft.com/office/drawing/2014/main" id="{24482BB3-E6FA-4651-BBEA-713BF83F2E91}"/>
                </a:ext>
              </a:extLst>
            </p:cNvPr>
            <p:cNvSpPr/>
            <p:nvPr/>
          </p:nvSpPr>
          <p:spPr>
            <a:xfrm rot="16200000" flipV="1">
              <a:off x="4749262" y="2263315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 Arrow 108">
              <a:extLst>
                <a:ext uri="{FF2B5EF4-FFF2-40B4-BE49-F238E27FC236}">
                  <a16:creationId xmlns:a16="http://schemas.microsoft.com/office/drawing/2014/main" id="{EB6C5F69-E362-4C7E-83B3-850CE96E6892}"/>
                </a:ext>
              </a:extLst>
            </p:cNvPr>
            <p:cNvSpPr/>
            <p:nvPr/>
          </p:nvSpPr>
          <p:spPr>
            <a:xfrm rot="16200000" flipV="1">
              <a:off x="6683136" y="2263314"/>
              <a:ext cx="451005" cy="210986"/>
            </a:xfrm>
            <a:prstGeom prst="leftRightArrow">
              <a:avLst/>
            </a:prstGeom>
            <a:gradFill flip="none" rotWithShape="1">
              <a:gsLst>
                <a:gs pos="0">
                  <a:srgbClr val="FFFA8F">
                    <a:alpha val="32000"/>
                  </a:srgbClr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>
                  <a:alpha val="39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2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2BB001A0-ADD1-49B0-91BE-AB9A6FAA68DE}"/>
              </a:ext>
            </a:extLst>
          </p:cNvPr>
          <p:cNvSpPr/>
          <p:nvPr/>
        </p:nvSpPr>
        <p:spPr>
          <a:xfrm>
            <a:off x="1092200" y="558800"/>
            <a:ext cx="8958420" cy="61248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035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97C7-3153-4286-BEC1-5A5E78AB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Most Popular is 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925D-B940-4FC5-A71C-6519EBD1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10749"/>
            <a:ext cx="10886132" cy="5012882"/>
          </a:xfrm>
        </p:spPr>
        <p:txBody>
          <a:bodyPr>
            <a:normAutofit/>
          </a:bodyPr>
          <a:lstStyle/>
          <a:p>
            <a:r>
              <a:rPr lang="en-IN" sz="3000" b="1" dirty="0"/>
              <a:t>Guest</a:t>
            </a:r>
            <a:r>
              <a:rPr lang="en-IN" sz="3000" dirty="0"/>
              <a:t>- Represented by a system image compromising an OS and installed application. Installed on the top of virtual hardware- controlled and managed by virtualization layer- also called VMM ( Virtual Machine Manager).</a:t>
            </a:r>
          </a:p>
          <a:p>
            <a:r>
              <a:rPr lang="en-IN" sz="3000" b="1" dirty="0"/>
              <a:t>Host</a:t>
            </a:r>
            <a:r>
              <a:rPr lang="en-IN" sz="3000" dirty="0"/>
              <a:t>- physical hardware.</a:t>
            </a:r>
          </a:p>
          <a:p>
            <a:r>
              <a:rPr lang="en-IN" sz="3000" b="1" dirty="0"/>
              <a:t>Virtual Storage- </a:t>
            </a:r>
            <a:r>
              <a:rPr lang="en-IN" sz="3000" dirty="0"/>
              <a:t>Guest may be client app that interacts with the </a:t>
            </a:r>
          </a:p>
          <a:p>
            <a:pPr marL="0" indent="0">
              <a:buNone/>
            </a:pPr>
            <a:r>
              <a:rPr lang="en-IN" sz="3000" dirty="0"/>
              <a:t>Virtual storage Management s/w deployed on real storage system.</a:t>
            </a:r>
          </a:p>
          <a:p>
            <a:pPr marL="0" indent="0">
              <a:buNone/>
            </a:pPr>
            <a:r>
              <a:rPr lang="en-IN" sz="3000" b="1" dirty="0"/>
              <a:t>Virtual Networking: </a:t>
            </a:r>
            <a:r>
              <a:rPr lang="en-IN" sz="3000" dirty="0"/>
              <a:t>the guest interacts with a virtual network, such as VPN.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118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7D73-821D-474A-983A-E9F5ED85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8171-9634-4C8D-98ED-82CA387D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550504"/>
            <a:ext cx="11137922" cy="5307496"/>
          </a:xfrm>
        </p:spPr>
        <p:txBody>
          <a:bodyPr>
            <a:normAutofit/>
          </a:bodyPr>
          <a:lstStyle/>
          <a:p>
            <a:r>
              <a:rPr lang="en-IN" sz="3200" dirty="0"/>
              <a:t>Increased Security</a:t>
            </a:r>
          </a:p>
          <a:p>
            <a:r>
              <a:rPr lang="en-IN" sz="3200" dirty="0"/>
              <a:t>Managed Execution</a:t>
            </a:r>
          </a:p>
          <a:p>
            <a:pPr lvl="1"/>
            <a:r>
              <a:rPr lang="en-IN" sz="3200" dirty="0"/>
              <a:t>Sharing</a:t>
            </a:r>
          </a:p>
          <a:p>
            <a:pPr lvl="1"/>
            <a:r>
              <a:rPr lang="en-IN" sz="3200" dirty="0"/>
              <a:t>Aggregation</a:t>
            </a:r>
          </a:p>
          <a:p>
            <a:pPr lvl="1"/>
            <a:r>
              <a:rPr lang="en-IN" sz="3200" dirty="0"/>
              <a:t>Emulation</a:t>
            </a:r>
          </a:p>
          <a:p>
            <a:pPr lvl="1"/>
            <a:r>
              <a:rPr lang="en-IN" sz="3200" dirty="0"/>
              <a:t>Isolation</a:t>
            </a:r>
          </a:p>
          <a:p>
            <a:r>
              <a:rPr lang="en-IN" sz="3200" dirty="0"/>
              <a:t>Portability</a:t>
            </a:r>
          </a:p>
          <a:p>
            <a:r>
              <a:rPr lang="en-IN" sz="3200" dirty="0"/>
              <a:t>Performance Tuning</a:t>
            </a:r>
          </a:p>
          <a:p>
            <a:r>
              <a:rPr lang="en-IN" sz="3200" dirty="0"/>
              <a:t>Virtual Machine Migration</a:t>
            </a:r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56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1997</Words>
  <Application>Microsoft Office PowerPoint</Application>
  <PresentationFormat>Widescreen</PresentationFormat>
  <Paragraphs>299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Virtualization </vt:lpstr>
      <vt:lpstr>Contents:</vt:lpstr>
      <vt:lpstr>Introduction</vt:lpstr>
      <vt:lpstr>Different Phenomena that leads to Virtualization</vt:lpstr>
      <vt:lpstr>Characteristics of Virtualized Environment</vt:lpstr>
      <vt:lpstr>Virtualization Reference Model</vt:lpstr>
      <vt:lpstr>PowerPoint Presentation</vt:lpstr>
      <vt:lpstr>Most Popular is Hardware Virtualization</vt:lpstr>
      <vt:lpstr>Advantages</vt:lpstr>
      <vt:lpstr>Functions Enabled by Managed Execution</vt:lpstr>
      <vt:lpstr>Taxonomy of Virtualization Techniques</vt:lpstr>
      <vt:lpstr>Classification</vt:lpstr>
      <vt:lpstr>Execution Virtualization</vt:lpstr>
      <vt:lpstr>Machine Reference Model</vt:lpstr>
      <vt:lpstr>A Machine Reference Model </vt:lpstr>
      <vt:lpstr>PowerPoint Presentation</vt:lpstr>
      <vt:lpstr>PowerPoint Presentation</vt:lpstr>
      <vt:lpstr>PowerPoint Presentation</vt:lpstr>
      <vt:lpstr>Based on security we have 2 classes </vt:lpstr>
      <vt:lpstr>A possible implementation features a hierarchy of privileges in the form of ring-based security</vt:lpstr>
      <vt:lpstr>PowerPoint Presentation</vt:lpstr>
      <vt:lpstr>Hardware-level Virtualization /system virtualization</vt:lpstr>
      <vt:lpstr>Hardware Virtualization Reference Model</vt:lpstr>
      <vt:lpstr>Hypervisor</vt:lpstr>
      <vt:lpstr>Difference in Picture</vt:lpstr>
      <vt:lpstr>Hypervisor Reference Architecture</vt:lpstr>
      <vt:lpstr>Hypervisor</vt:lpstr>
      <vt:lpstr>Three criteria properties have to be satisfied</vt:lpstr>
      <vt:lpstr>Three Theorem- to satisfy in order to efficiently support virtualization</vt:lpstr>
      <vt:lpstr>Hardware Virtualization Techniques</vt:lpstr>
      <vt:lpstr>Hardware virtualization techniques</vt:lpstr>
      <vt:lpstr>Full Virtualization</vt:lpstr>
      <vt:lpstr>Paravirtualization</vt:lpstr>
      <vt:lpstr>Difference between Para and Full</vt:lpstr>
      <vt:lpstr>Partial Virtualization</vt:lpstr>
      <vt:lpstr>Operating System- Level virtualization</vt:lpstr>
      <vt:lpstr>Programming Language-Level Virtualization</vt:lpstr>
      <vt:lpstr>Advantages</vt:lpstr>
      <vt:lpstr>Application- level virtualization</vt:lpstr>
      <vt:lpstr>Two strategies to implement Application-level</vt:lpstr>
      <vt:lpstr>Other types of Virtualization</vt:lpstr>
      <vt:lpstr>Storage Virtualization</vt:lpstr>
      <vt:lpstr>PowerPoint Presentation</vt:lpstr>
      <vt:lpstr>Desktop Virtualization</vt:lpstr>
      <vt:lpstr>Disadvantages: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</dc:title>
  <dc:creator>Ms. Ch. Pushya</dc:creator>
  <cp:lastModifiedBy>Ms. Ch. Pushya</cp:lastModifiedBy>
  <cp:revision>8</cp:revision>
  <dcterms:created xsi:type="dcterms:W3CDTF">2020-01-07T06:31:57Z</dcterms:created>
  <dcterms:modified xsi:type="dcterms:W3CDTF">2020-12-17T04:52:36Z</dcterms:modified>
</cp:coreProperties>
</file>