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9" r:id="rId8"/>
    <p:sldId id="276" r:id="rId9"/>
    <p:sldId id="273" r:id="rId10"/>
    <p:sldId id="280" r:id="rId11"/>
    <p:sldId id="275" r:id="rId12"/>
    <p:sldId id="282" r:id="rId13"/>
    <p:sldId id="274" r:id="rId14"/>
    <p:sldId id="277" r:id="rId15"/>
    <p:sldId id="278" r:id="rId16"/>
    <p:sldId id="281" r:id="rId17"/>
    <p:sldId id="283" r:id="rId18"/>
    <p:sldId id="259" r:id="rId19"/>
    <p:sldId id="284" r:id="rId20"/>
    <p:sldId id="285" r:id="rId21"/>
    <p:sldId id="286" r:id="rId22"/>
    <p:sldId id="287" r:id="rId23"/>
    <p:sldId id="290" r:id="rId24"/>
    <p:sldId id="288" r:id="rId25"/>
    <p:sldId id="260" r:id="rId26"/>
    <p:sldId id="291" r:id="rId27"/>
    <p:sldId id="292" r:id="rId28"/>
    <p:sldId id="289" r:id="rId29"/>
    <p:sldId id="295" r:id="rId30"/>
    <p:sldId id="268" r:id="rId31"/>
    <p:sldId id="293" r:id="rId32"/>
    <p:sldId id="294" r:id="rId33"/>
    <p:sldId id="296" r:id="rId34"/>
    <p:sldId id="297" r:id="rId35"/>
    <p:sldId id="262" r:id="rId36"/>
    <p:sldId id="299" r:id="rId37"/>
    <p:sldId id="298" r:id="rId38"/>
    <p:sldId id="263" r:id="rId39"/>
    <p:sldId id="300" r:id="rId40"/>
    <p:sldId id="307" r:id="rId41"/>
    <p:sldId id="328" r:id="rId42"/>
    <p:sldId id="308" r:id="rId43"/>
    <p:sldId id="309" r:id="rId44"/>
    <p:sldId id="310" r:id="rId45"/>
    <p:sldId id="312" r:id="rId46"/>
    <p:sldId id="315" r:id="rId47"/>
    <p:sldId id="316" r:id="rId48"/>
    <p:sldId id="324" r:id="rId49"/>
    <p:sldId id="317" r:id="rId50"/>
    <p:sldId id="318" r:id="rId51"/>
    <p:sldId id="319" r:id="rId52"/>
    <p:sldId id="325" r:id="rId53"/>
    <p:sldId id="320" r:id="rId54"/>
    <p:sldId id="321" r:id="rId55"/>
    <p:sldId id="327" r:id="rId56"/>
    <p:sldId id="329" r:id="rId57"/>
    <p:sldId id="322" r:id="rId58"/>
    <p:sldId id="323" r:id="rId59"/>
    <p:sldId id="301" r:id="rId60"/>
    <p:sldId id="302" r:id="rId61"/>
    <p:sldId id="303" r:id="rId62"/>
    <p:sldId id="304" r:id="rId63"/>
    <p:sldId id="305" r:id="rId64"/>
    <p:sldId id="306" r:id="rId65"/>
    <p:sldId id="32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C9D9-686E-4954-92D0-55FC054F2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EDBE6E-9D17-4223-BF55-0C7A6D442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3AAAAF-410A-486E-BA33-9622E1859233}"/>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7C7626AE-FC81-4245-86F2-0A4D5C6AE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ADF6F-2E63-401D-B409-5C9DAF3C16D0}"/>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274328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CE92-F8B9-4F33-8A02-3A370AF230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0A0B7-8DDB-4821-A52C-C0594F12E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B8A97-0508-436B-B317-7BA60077AEB2}"/>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9F698F93-4FFA-4353-8E44-405598E3D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A4A25-7F1E-4FF0-ACED-9DF00EF857F1}"/>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162136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7917A-DDF2-4D99-96F8-1E9C633EB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81456-7762-4F44-BD4B-F1168228C3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00964-13BE-43F8-B885-E691FB0DF5B3}"/>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A1DE98B4-8C42-4AA4-B34A-0B70D3524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2432F-317A-4D09-BC87-43F6C23A8BFE}"/>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41640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94BD-C4D8-48CB-B1A2-9D9BE2835E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DE87A2-5ED4-46F9-AB17-5348FD0E5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5523D-969A-4BF8-A373-2B7AB4C78081}"/>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462150D3-5C55-4B52-8826-DD0A4943F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CFB95-4A99-47DC-BAB2-11692DF2BFC4}"/>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35553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F346-A107-4153-B46D-A224FA264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32BAB-D2C2-4411-A79A-1D6A8DDF5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06BE6-B78A-48BD-8C32-4C905EA329CF}"/>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C00368D3-38FE-473D-8D10-5A2CB1DEB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17F8C-923F-4F8A-9272-CE44D531D94B}"/>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113722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AB5-D29A-4AD7-A2CD-251535C8F1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72824B-7720-4B29-A553-0AFD157F7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3B182A-EBF7-4A1E-B6F8-A2B10DC52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3048E4-D67C-4317-BA48-5A3E771B2662}"/>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6" name="Footer Placeholder 5">
            <a:extLst>
              <a:ext uri="{FF2B5EF4-FFF2-40B4-BE49-F238E27FC236}">
                <a16:creationId xmlns:a16="http://schemas.microsoft.com/office/drawing/2014/main" id="{C6517834-9FC4-4295-9096-705681C1B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6D6C1-B546-4DC6-8921-E5EAD322C167}"/>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230624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65CB-5FB0-43D8-BD07-DE5F550A55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DD504-6BAD-4AE6-8045-999576A84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02B2E2-7EBB-49EC-9F8A-EE9FEB4B3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EDB6B2-0C6B-4C76-BCBB-5B044D6B2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91588-5DFC-46C7-998D-630CD7525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FAB0DA-0EFB-41BD-9405-48D39352EB4A}"/>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8" name="Footer Placeholder 7">
            <a:extLst>
              <a:ext uri="{FF2B5EF4-FFF2-40B4-BE49-F238E27FC236}">
                <a16:creationId xmlns:a16="http://schemas.microsoft.com/office/drawing/2014/main" id="{6B94331E-9057-4053-BB88-5C889D053E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3B8A54-A81F-4FCE-9BB4-F6C1084E927D}"/>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369142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099F-0570-407C-9AEB-94BF16C5B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C98221-65ED-44B0-975B-4E72EE755CDC}"/>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4" name="Footer Placeholder 3">
            <a:extLst>
              <a:ext uri="{FF2B5EF4-FFF2-40B4-BE49-F238E27FC236}">
                <a16:creationId xmlns:a16="http://schemas.microsoft.com/office/drawing/2014/main" id="{A39A6F06-0640-4E1B-BAC2-BBBEE2CBD0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071E10-9EC5-403E-A2AD-F200C660328D}"/>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25767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72500-4FA2-4955-8188-76A29C607ADC}"/>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3" name="Footer Placeholder 2">
            <a:extLst>
              <a:ext uri="{FF2B5EF4-FFF2-40B4-BE49-F238E27FC236}">
                <a16:creationId xmlns:a16="http://schemas.microsoft.com/office/drawing/2014/main" id="{65968A65-DB60-4F28-8E9F-5260D944DE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DFDA9-5CDD-4940-ACDD-2576C994B443}"/>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18440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8879-4453-45B4-AF46-30C54809E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5359B0-927A-4431-81E4-B5EA51AFD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4BF955-D453-4FA7-A515-F7A12AF4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099FE-66FB-43F5-9B03-F2106E01CCEB}"/>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6" name="Footer Placeholder 5">
            <a:extLst>
              <a:ext uri="{FF2B5EF4-FFF2-40B4-BE49-F238E27FC236}">
                <a16:creationId xmlns:a16="http://schemas.microsoft.com/office/drawing/2014/main" id="{00509DE1-68E9-4E73-83D0-96771FF29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14AAD-9C8F-463F-A3CB-E9569812D09F}"/>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23646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5C98-43D6-4F13-92A0-18765F145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836F2-DAEE-48F6-ABDF-AF570F7A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8E25D-44B0-4EB0-A70F-D7EF1CEC9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6BFE0-65B0-49AC-85F6-88D3542A78C3}"/>
              </a:ext>
            </a:extLst>
          </p:cNvPr>
          <p:cNvSpPr>
            <a:spLocks noGrp="1"/>
          </p:cNvSpPr>
          <p:nvPr>
            <p:ph type="dt" sz="half" idx="10"/>
          </p:nvPr>
        </p:nvSpPr>
        <p:spPr/>
        <p:txBody>
          <a:bodyPr/>
          <a:lstStyle/>
          <a:p>
            <a:fld id="{D9536503-D575-4402-AD2A-4A421551A6F8}" type="datetimeFigureOut">
              <a:rPr lang="en-IN" smtClean="0"/>
              <a:pPr/>
              <a:t>18-03-2020</a:t>
            </a:fld>
            <a:endParaRPr lang="en-IN"/>
          </a:p>
        </p:txBody>
      </p:sp>
      <p:sp>
        <p:nvSpPr>
          <p:cNvPr id="6" name="Footer Placeholder 5">
            <a:extLst>
              <a:ext uri="{FF2B5EF4-FFF2-40B4-BE49-F238E27FC236}">
                <a16:creationId xmlns:a16="http://schemas.microsoft.com/office/drawing/2014/main" id="{BBC52522-0F74-4664-8752-3F3098D834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F8DDB-344E-4997-8177-7127E753C64F}"/>
              </a:ext>
            </a:extLst>
          </p:cNvPr>
          <p:cNvSpPr>
            <a:spLocks noGrp="1"/>
          </p:cNvSpPr>
          <p:nvPr>
            <p:ph type="sldNum" sz="quarter" idx="12"/>
          </p:nvPr>
        </p:nvSpPr>
        <p:spPr/>
        <p:txBody>
          <a:bodyPr/>
          <a:lstStyle/>
          <a:p>
            <a:fld id="{D7CB1E78-37A4-45B0-B9EC-59A138DD760B}" type="slidenum">
              <a:rPr lang="en-IN" smtClean="0"/>
              <a:pPr/>
              <a:t>‹#›</a:t>
            </a:fld>
            <a:endParaRPr lang="en-IN"/>
          </a:p>
        </p:txBody>
      </p:sp>
    </p:spTree>
    <p:extLst>
      <p:ext uri="{BB962C8B-B14F-4D97-AF65-F5344CB8AC3E}">
        <p14:creationId xmlns:p14="http://schemas.microsoft.com/office/powerpoint/2010/main" val="341610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4A1FCF-12C3-43F8-B65D-11694D47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3882A6-E468-4F1C-A2CA-A249212F4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8A8F6-EC96-4F6C-95D9-92844FC90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36503-D575-4402-AD2A-4A421551A6F8}" type="datetimeFigureOut">
              <a:rPr lang="en-IN" smtClean="0"/>
              <a:pPr/>
              <a:t>18-03-2020</a:t>
            </a:fld>
            <a:endParaRPr lang="en-IN"/>
          </a:p>
        </p:txBody>
      </p:sp>
      <p:sp>
        <p:nvSpPr>
          <p:cNvPr id="5" name="Footer Placeholder 4">
            <a:extLst>
              <a:ext uri="{FF2B5EF4-FFF2-40B4-BE49-F238E27FC236}">
                <a16:creationId xmlns:a16="http://schemas.microsoft.com/office/drawing/2014/main" id="{EEE8D8BF-1D99-4946-B79C-A4A387DF0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FD823C-BC97-4448-B554-B0C43BE77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B1E78-37A4-45B0-B9EC-59A138DD760B}" type="slidenum">
              <a:rPr lang="en-IN" smtClean="0"/>
              <a:pPr/>
              <a:t>‹#›</a:t>
            </a:fld>
            <a:endParaRPr lang="en-IN"/>
          </a:p>
        </p:txBody>
      </p:sp>
    </p:spTree>
    <p:extLst>
      <p:ext uri="{BB962C8B-B14F-4D97-AF65-F5344CB8AC3E}">
        <p14:creationId xmlns:p14="http://schemas.microsoft.com/office/powerpoint/2010/main" val="277745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16.png"/><Relationship Id="rId12" Type="http://schemas.openxmlformats.org/officeDocument/2006/relationships/image" Target="../media/image27.png"/><Relationship Id="rId2" Type="http://schemas.openxmlformats.org/officeDocument/2006/relationships/image" Target="../media/image21.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 Id="rId1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19.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6.png"/><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24.png"/><Relationship Id="rId1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1.png"/><Relationship Id="rId3" Type="http://schemas.openxmlformats.org/officeDocument/2006/relationships/image" Target="../media/image37.png"/><Relationship Id="rId7" Type="http://schemas.openxmlformats.org/officeDocument/2006/relationships/image" Target="../media/image22.png"/><Relationship Id="rId12" Type="http://schemas.openxmlformats.org/officeDocument/2006/relationships/image" Target="../media/image41.png"/><Relationship Id="rId17" Type="http://schemas.openxmlformats.org/officeDocument/2006/relationships/image" Target="../media/image43.png"/><Relationship Id="rId2" Type="http://schemas.openxmlformats.org/officeDocument/2006/relationships/image" Target="../media/image36.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4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4.png"/><Relationship Id="rId7" Type="http://schemas.openxmlformats.org/officeDocument/2006/relationships/image" Target="../media/image48.wmf"/><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46.png"/><Relationship Id="rId10" Type="http://schemas.openxmlformats.org/officeDocument/2006/relationships/image" Target="../media/image24.png"/><Relationship Id="rId4" Type="http://schemas.openxmlformats.org/officeDocument/2006/relationships/image" Target="../media/image45.png"/><Relationship Id="rId9"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intel.in/content/www/in/en/cloud-computing/cloud-101-video.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A6DC-D55D-45DC-A5BF-BEA108613A3A}"/>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Cloud Computing Architecture</a:t>
            </a:r>
          </a:p>
        </p:txBody>
      </p:sp>
      <p:sp>
        <p:nvSpPr>
          <p:cNvPr id="3" name="Subtitle 2">
            <a:extLst>
              <a:ext uri="{FF2B5EF4-FFF2-40B4-BE49-F238E27FC236}">
                <a16:creationId xmlns:a16="http://schemas.microsoft.com/office/drawing/2014/main" id="{4187BE9F-2CBB-4B04-ADA1-7E44F9C44BA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6593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Martin">
            <a:extLst>
              <a:ext uri="{FF2B5EF4-FFF2-40B4-BE49-F238E27FC236}">
                <a16:creationId xmlns:a16="http://schemas.microsoft.com/office/drawing/2014/main" id="{24ADA93A-219C-49BA-A035-D2D148A49A9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179" b="955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10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ike at the Dalles">
            <a:extLst>
              <a:ext uri="{FF2B5EF4-FFF2-40B4-BE49-F238E27FC236}">
                <a16:creationId xmlns:a16="http://schemas.microsoft.com/office/drawing/2014/main" id="{C9DF84CA-E093-432D-98F5-F1FF32153A8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839" r="1" b="4627"/>
          <a:stretch/>
        </p:blipFill>
        <p:spPr bwMode="auto">
          <a:xfrm>
            <a:off x="643467" y="643467"/>
            <a:ext cx="10905066" cy="5571066"/>
          </a:xfrm>
          <a:prstGeom prst="rect">
            <a:avLst/>
          </a:prstGeom>
          <a:noFill/>
          <a:ln w="190500">
            <a:solidFill>
              <a:srgbClr val="FFFFFF"/>
            </a:solidFill>
            <a:miter lim="800000"/>
          </a:ln>
          <a:effectLst>
            <a:outerShdw blurRad="76200" dist="19050" dir="5400000" algn="t" rotWithShape="0">
              <a:prstClr val="black">
                <a:alpha val="5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22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Douglas County pipes">
            <a:extLst>
              <a:ext uri="{FF2B5EF4-FFF2-40B4-BE49-F238E27FC236}">
                <a16:creationId xmlns:a16="http://schemas.microsoft.com/office/drawing/2014/main" id="{9481243E-6CFC-49ED-83E8-E1BAEA6B88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219" b="85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3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Patrick at Douglas County">
            <a:extLst>
              <a:ext uri="{FF2B5EF4-FFF2-40B4-BE49-F238E27FC236}">
                <a16:creationId xmlns:a16="http://schemas.microsoft.com/office/drawing/2014/main" id="{D2618A4A-072E-4D00-BC06-2EAB727EF05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068" b="466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72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Mitch at Hamina">
            <a:extLst>
              <a:ext uri="{FF2B5EF4-FFF2-40B4-BE49-F238E27FC236}">
                <a16:creationId xmlns:a16="http://schemas.microsoft.com/office/drawing/2014/main" id="{263CDA3C-819E-4C0E-8ABF-8686660F86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153" b="1057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60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Mayes County control station">
            <a:extLst>
              <a:ext uri="{FF2B5EF4-FFF2-40B4-BE49-F238E27FC236}">
                <a16:creationId xmlns:a16="http://schemas.microsoft.com/office/drawing/2014/main" id="{5B40300A-1F9C-4EE7-A922-D8002B5E48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0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St. Ghislain solar panels">
            <a:extLst>
              <a:ext uri="{FF2B5EF4-FFF2-40B4-BE49-F238E27FC236}">
                <a16:creationId xmlns:a16="http://schemas.microsoft.com/office/drawing/2014/main" id="{25F72D18-53F2-44ED-82C7-F814238E75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2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462A-A0DD-4C65-9D80-729152B6BC55}"/>
              </a:ext>
            </a:extLst>
          </p:cNvPr>
          <p:cNvSpPr>
            <a:spLocks noGrp="1"/>
          </p:cNvSpPr>
          <p:nvPr>
            <p:ph type="title"/>
          </p:nvPr>
        </p:nvSpPr>
        <p:spPr>
          <a:xfrm>
            <a:off x="304800" y="365125"/>
            <a:ext cx="11049000" cy="1325563"/>
          </a:xfrm>
        </p:spPr>
        <p:txBody>
          <a:bodyPr/>
          <a:lstStyle/>
          <a:p>
            <a:r>
              <a:rPr lang="en-IN" b="1"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DA72339-2212-4119-B4F1-EB13EE6BC71D}"/>
              </a:ext>
            </a:extLst>
          </p:cNvPr>
          <p:cNvSpPr>
            <a:spLocks noGrp="1"/>
          </p:cNvSpPr>
          <p:nvPr>
            <p:ph idx="1"/>
          </p:nvPr>
        </p:nvSpPr>
        <p:spPr>
          <a:xfrm>
            <a:off x="518615" y="1378424"/>
            <a:ext cx="11368585" cy="5322627"/>
          </a:xfrm>
        </p:spPr>
        <p:txBody>
          <a:bodyPr>
            <a:normAutofit/>
          </a:bodyPr>
          <a:lstStyle/>
          <a:p>
            <a:r>
              <a:rPr lang="en-IN" sz="3200" dirty="0">
                <a:latin typeface="Times New Roman" panose="02020603050405020304" pitchFamily="18" charset="0"/>
                <a:cs typeface="Times New Roman" panose="02020603050405020304" pitchFamily="18" charset="0"/>
              </a:rPr>
              <a:t>Cloud resources are harnessed to offer “</a:t>
            </a:r>
            <a:r>
              <a:rPr lang="en-IN" sz="3200" b="1" dirty="0">
                <a:latin typeface="Times New Roman" panose="02020603050405020304" pitchFamily="18" charset="0"/>
                <a:cs typeface="Times New Roman" panose="02020603050405020304" pitchFamily="18" charset="0"/>
              </a:rPr>
              <a:t>computing / horsepower”</a:t>
            </a:r>
            <a:r>
              <a:rPr lang="en-IN" sz="3200" dirty="0">
                <a:latin typeface="Times New Roman" panose="02020603050405020304" pitchFamily="18" charset="0"/>
                <a:cs typeface="Times New Roman" panose="02020603050405020304" pitchFamily="18" charset="0"/>
              </a:rPr>
              <a:t> required for providing services.</a:t>
            </a:r>
          </a:p>
          <a:p>
            <a:r>
              <a:rPr lang="en-IN" sz="3200" dirty="0">
                <a:latin typeface="Times New Roman" panose="02020603050405020304" pitchFamily="18" charset="0"/>
                <a:cs typeface="Times New Roman" panose="02020603050405020304" pitchFamily="18" charset="0"/>
              </a:rPr>
              <a:t>Often, this layer is implemented using a </a:t>
            </a:r>
            <a:r>
              <a:rPr lang="en-IN" sz="3200" b="1" dirty="0">
                <a:latin typeface="Times New Roman" panose="02020603050405020304" pitchFamily="18" charset="0"/>
                <a:cs typeface="Times New Roman" panose="02020603050405020304" pitchFamily="18" charset="0"/>
              </a:rPr>
              <a:t>datacentre</a:t>
            </a:r>
            <a:r>
              <a:rPr lang="en-IN" sz="3200" dirty="0">
                <a:latin typeface="Times New Roman" panose="02020603050405020304" pitchFamily="18" charset="0"/>
                <a:cs typeface="Times New Roman" panose="02020603050405020304" pitchFamily="18" charset="0"/>
              </a:rPr>
              <a:t> in which hundreds and thousands of nodes are stacked together.</a:t>
            </a:r>
          </a:p>
          <a:p>
            <a:r>
              <a:rPr lang="en-IN" sz="3200" dirty="0">
                <a:latin typeface="Times New Roman" panose="02020603050405020304" pitchFamily="18" charset="0"/>
                <a:cs typeface="Times New Roman" panose="02020603050405020304" pitchFamily="18" charset="0"/>
              </a:rPr>
              <a:t>The physical infrastructure is managed by the core middleware, to provide an appropriate runtime environment for applications and to best utilize resources.</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21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7DB9856-3C3E-41A1-99B0-E40AB2AD7C85}"/>
              </a:ext>
            </a:extLst>
          </p:cNvPr>
          <p:cNvGrpSpPr/>
          <p:nvPr/>
        </p:nvGrpSpPr>
        <p:grpSpPr>
          <a:xfrm>
            <a:off x="0" y="0"/>
            <a:ext cx="11932919" cy="6858000"/>
            <a:chOff x="-218364" y="1624084"/>
            <a:chExt cx="9362363" cy="5036023"/>
          </a:xfrm>
        </p:grpSpPr>
        <p:sp>
          <p:nvSpPr>
            <p:cNvPr id="5" name="Rectangle 4">
              <a:extLst>
                <a:ext uri="{FF2B5EF4-FFF2-40B4-BE49-F238E27FC236}">
                  <a16:creationId xmlns:a16="http://schemas.microsoft.com/office/drawing/2014/main" id="{187974D5-C285-47FD-B25B-7CCBF19352FB}"/>
                </a:ext>
              </a:extLst>
            </p:cNvPr>
            <p:cNvSpPr/>
            <p:nvPr/>
          </p:nvSpPr>
          <p:spPr>
            <a:xfrm>
              <a:off x="-218364" y="1624084"/>
              <a:ext cx="9362363" cy="5036023"/>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8">
              <a:extLst>
                <a:ext uri="{FF2B5EF4-FFF2-40B4-BE49-F238E27FC236}">
                  <a16:creationId xmlns:a16="http://schemas.microsoft.com/office/drawing/2014/main" id="{F36B91E6-698F-499C-AEA4-FEF23076B7DF}"/>
                </a:ext>
              </a:extLst>
            </p:cNvPr>
            <p:cNvSpPr/>
            <p:nvPr/>
          </p:nvSpPr>
          <p:spPr>
            <a:xfrm rot="16200000">
              <a:off x="6084824" y="4073855"/>
              <a:ext cx="4462816" cy="382137"/>
            </a:xfrm>
            <a:prstGeom prst="leftRightArrow">
              <a:avLst>
                <a:gd name="adj1" fmla="val 4444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A0076C5-0D3F-4DC2-9DCC-B4FD945FA790}"/>
                </a:ext>
              </a:extLst>
            </p:cNvPr>
            <p:cNvGrpSpPr/>
            <p:nvPr/>
          </p:nvGrpSpPr>
          <p:grpSpPr>
            <a:xfrm>
              <a:off x="2362151" y="3813794"/>
              <a:ext cx="5649090" cy="1502970"/>
              <a:chOff x="2075543" y="3813794"/>
              <a:chExt cx="5649090" cy="1502970"/>
            </a:xfrm>
            <a:effectLst>
              <a:outerShdw blurRad="50800" dist="38100" dir="2700000" algn="tl" rotWithShape="0">
                <a:prstClr val="black">
                  <a:alpha val="40000"/>
                </a:prstClr>
              </a:outerShdw>
            </a:effectLst>
          </p:grpSpPr>
          <p:sp>
            <p:nvSpPr>
              <p:cNvPr id="65" name="Rounded Rectangle 3">
                <a:extLst>
                  <a:ext uri="{FF2B5EF4-FFF2-40B4-BE49-F238E27FC236}">
                    <a16:creationId xmlns:a16="http://schemas.microsoft.com/office/drawing/2014/main" id="{82BBB184-58D6-4429-ADF2-FFE251A43475}"/>
                  </a:ext>
                </a:extLst>
              </p:cNvPr>
              <p:cNvSpPr/>
              <p:nvPr/>
            </p:nvSpPr>
            <p:spPr>
              <a:xfrm>
                <a:off x="2075543" y="4817660"/>
                <a:ext cx="5649090" cy="499104"/>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Virtual Machine (VM), VM Management and Deployment </a:t>
                </a:r>
              </a:p>
            </p:txBody>
          </p:sp>
          <p:sp>
            <p:nvSpPr>
              <p:cNvPr id="66" name="Rounded Rectangle 3">
                <a:extLst>
                  <a:ext uri="{FF2B5EF4-FFF2-40B4-BE49-F238E27FC236}">
                    <a16:creationId xmlns:a16="http://schemas.microsoft.com/office/drawing/2014/main" id="{FA54EDEB-0C91-4B6F-9243-21692D17F2D8}"/>
                  </a:ext>
                </a:extLst>
              </p:cNvPr>
              <p:cNvSpPr/>
              <p:nvPr/>
            </p:nvSpPr>
            <p:spPr>
              <a:xfrm>
                <a:off x="2075543" y="3944421"/>
                <a:ext cx="5649090" cy="791352"/>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AU" sz="1600" dirty="0" err="1">
                    <a:solidFill>
                      <a:srgbClr val="000000"/>
                    </a:solidFill>
                    <a:ea typeface="宋体" pitchFamily="2" charset="-122"/>
                  </a:rPr>
                  <a:t>QoS</a:t>
                </a:r>
                <a:r>
                  <a:rPr lang="en-AU" sz="1600" dirty="0">
                    <a:solidFill>
                      <a:srgbClr val="000000"/>
                    </a:solidFill>
                    <a:ea typeface="宋体" pitchFamily="2" charset="-122"/>
                  </a:rPr>
                  <a:t> Negotiation, Admission Control, </a:t>
                </a:r>
                <a:r>
                  <a:rPr lang="en-AU" sz="1600" dirty="0">
                    <a:solidFill>
                      <a:srgbClr val="000000"/>
                    </a:solidFill>
                    <a:ea typeface="宋体" pitchFamily="2" charset="-122"/>
                    <a:cs typeface="Arial" pitchFamily="34" charset="0"/>
                  </a:rPr>
                  <a:t>Pricing, </a:t>
                </a:r>
                <a:r>
                  <a:rPr lang="en-AU" sz="1600" dirty="0">
                    <a:solidFill>
                      <a:srgbClr val="000000"/>
                    </a:solidFill>
                    <a:ea typeface="宋体" pitchFamily="2" charset="-122"/>
                  </a:rPr>
                  <a:t>SLA Management, Monitoring, Execution Management, Metering, Accounting</a:t>
                </a:r>
                <a:endParaRPr lang="en-US" sz="1600" dirty="0">
                  <a:solidFill>
                    <a:srgbClr val="000000"/>
                  </a:solidFill>
                </a:endParaRPr>
              </a:p>
            </p:txBody>
          </p:sp>
          <p:sp>
            <p:nvSpPr>
              <p:cNvPr id="67" name="Rectangle 4">
                <a:extLst>
                  <a:ext uri="{FF2B5EF4-FFF2-40B4-BE49-F238E27FC236}">
                    <a16:creationId xmlns:a16="http://schemas.microsoft.com/office/drawing/2014/main" id="{7941F7FA-4BAE-41FB-A7AC-6332FD6B884C}"/>
                  </a:ext>
                </a:extLst>
              </p:cNvPr>
              <p:cNvSpPr/>
              <p:nvPr/>
            </p:nvSpPr>
            <p:spPr>
              <a:xfrm>
                <a:off x="2432835" y="3813794"/>
                <a:ext cx="2425767" cy="25323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Cloud Hosting Platforms</a:t>
                </a:r>
              </a:p>
            </p:txBody>
          </p:sp>
        </p:grpSp>
        <p:grpSp>
          <p:nvGrpSpPr>
            <p:cNvPr id="8" name="Group 7">
              <a:extLst>
                <a:ext uri="{FF2B5EF4-FFF2-40B4-BE49-F238E27FC236}">
                  <a16:creationId xmlns:a16="http://schemas.microsoft.com/office/drawing/2014/main" id="{5A9669E1-CF5C-4F1B-93CF-BF11DF433600}"/>
                </a:ext>
              </a:extLst>
            </p:cNvPr>
            <p:cNvGrpSpPr/>
            <p:nvPr/>
          </p:nvGrpSpPr>
          <p:grpSpPr>
            <a:xfrm>
              <a:off x="2362151" y="2777223"/>
              <a:ext cx="5649090" cy="921317"/>
              <a:chOff x="2075543" y="2777223"/>
              <a:chExt cx="5649090" cy="921317"/>
            </a:xfrm>
          </p:grpSpPr>
          <p:sp>
            <p:nvSpPr>
              <p:cNvPr id="63" name="Rounded Rectangle 3">
                <a:extLst>
                  <a:ext uri="{FF2B5EF4-FFF2-40B4-BE49-F238E27FC236}">
                    <a16:creationId xmlns:a16="http://schemas.microsoft.com/office/drawing/2014/main" id="{3604C6D0-6B06-4B48-9D38-A1CA66203423}"/>
                  </a:ext>
                </a:extLst>
              </p:cNvPr>
              <p:cNvSpPr/>
              <p:nvPr/>
            </p:nvSpPr>
            <p:spPr>
              <a:xfrm>
                <a:off x="2075543" y="2907851"/>
                <a:ext cx="5649090" cy="790689"/>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600" dirty="0">
                    <a:solidFill>
                      <a:srgbClr val="000000"/>
                    </a:solidFill>
                  </a:rPr>
                  <a:t>Web 2.0, </a:t>
                </a:r>
                <a:r>
                  <a:rPr lang="en-US" sz="1600" dirty="0" err="1">
                    <a:solidFill>
                      <a:srgbClr val="000000"/>
                    </a:solidFill>
                  </a:rPr>
                  <a:t>Mashups</a:t>
                </a:r>
                <a:r>
                  <a:rPr lang="en-US" sz="1600" dirty="0">
                    <a:solidFill>
                      <a:srgbClr val="000000"/>
                    </a:solidFill>
                  </a:rPr>
                  <a:t>, Concurrent and Distributed Programming,  Workflows , Libraries, Scripting</a:t>
                </a:r>
              </a:p>
            </p:txBody>
          </p:sp>
          <p:sp>
            <p:nvSpPr>
              <p:cNvPr id="64" name="Rectangle 4">
                <a:extLst>
                  <a:ext uri="{FF2B5EF4-FFF2-40B4-BE49-F238E27FC236}">
                    <a16:creationId xmlns:a16="http://schemas.microsoft.com/office/drawing/2014/main" id="{3434E5CD-B7CB-46C1-93B1-C656F9E37327}"/>
                  </a:ext>
                </a:extLst>
              </p:cNvPr>
              <p:cNvSpPr/>
              <p:nvPr/>
            </p:nvSpPr>
            <p:spPr>
              <a:xfrm>
                <a:off x="2432836" y="2777223"/>
                <a:ext cx="3995260" cy="279873"/>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Cloud Programming Environment and Tools</a:t>
                </a:r>
              </a:p>
            </p:txBody>
          </p:sp>
        </p:grpSp>
        <p:sp>
          <p:nvSpPr>
            <p:cNvPr id="9" name="Rectangle 8">
              <a:extLst>
                <a:ext uri="{FF2B5EF4-FFF2-40B4-BE49-F238E27FC236}">
                  <a16:creationId xmlns:a16="http://schemas.microsoft.com/office/drawing/2014/main" id="{F26F8BE9-096F-4D7A-8E19-AE70D251AC76}"/>
                </a:ext>
              </a:extLst>
            </p:cNvPr>
            <p:cNvSpPr/>
            <p:nvPr/>
          </p:nvSpPr>
          <p:spPr>
            <a:xfrm>
              <a:off x="1282895" y="2133560"/>
              <a:ext cx="949812" cy="405437"/>
            </a:xfrm>
            <a:prstGeom prst="rect">
              <a:avLst/>
            </a:prstGeom>
            <a:gradFill>
              <a:gsLst>
                <a:gs pos="0">
                  <a:schemeClr val="bg1"/>
                </a:gs>
                <a:gs pos="75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5000"/>
                      <a:lumOff val="35000"/>
                    </a:schemeClr>
                  </a:solidFill>
                </a:rPr>
                <a:t>User </a:t>
              </a:r>
            </a:p>
            <a:p>
              <a:pPr algn="ctr"/>
              <a:r>
                <a:rPr lang="en-US" sz="1000" dirty="0">
                  <a:solidFill>
                    <a:schemeClr val="tx1">
                      <a:lumMod val="65000"/>
                      <a:lumOff val="35000"/>
                    </a:schemeClr>
                  </a:solidFill>
                </a:rPr>
                <a:t>Applications</a:t>
              </a:r>
            </a:p>
          </p:txBody>
        </p:sp>
        <p:grpSp>
          <p:nvGrpSpPr>
            <p:cNvPr id="10" name="Group 50">
              <a:extLst>
                <a:ext uri="{FF2B5EF4-FFF2-40B4-BE49-F238E27FC236}">
                  <a16:creationId xmlns:a16="http://schemas.microsoft.com/office/drawing/2014/main" id="{B9754464-4E6D-4D96-8579-31844A2DE12D}"/>
                </a:ext>
              </a:extLst>
            </p:cNvPr>
            <p:cNvGrpSpPr/>
            <p:nvPr/>
          </p:nvGrpSpPr>
          <p:grpSpPr>
            <a:xfrm>
              <a:off x="2364423" y="1933319"/>
              <a:ext cx="5649090" cy="725713"/>
              <a:chOff x="2075543" y="2882901"/>
              <a:chExt cx="3901188" cy="725713"/>
            </a:xfrm>
            <a:effectLst>
              <a:outerShdw blurRad="50800" dist="38100" dir="2700000" algn="tl" rotWithShape="0">
                <a:prstClr val="black">
                  <a:alpha val="40000"/>
                </a:prstClr>
              </a:outerShdw>
            </a:effectLst>
          </p:grpSpPr>
          <p:sp>
            <p:nvSpPr>
              <p:cNvPr id="61" name="Rounded Rectangle 3">
                <a:extLst>
                  <a:ext uri="{FF2B5EF4-FFF2-40B4-BE49-F238E27FC236}">
                    <a16:creationId xmlns:a16="http://schemas.microsoft.com/office/drawing/2014/main" id="{90ED07C5-9B3E-43E9-9EF9-17BD91AF4920}"/>
                  </a:ext>
                </a:extLst>
              </p:cNvPr>
              <p:cNvSpPr/>
              <p:nvPr/>
            </p:nvSpPr>
            <p:spPr>
              <a:xfrm>
                <a:off x="2075543" y="3013529"/>
                <a:ext cx="3901188" cy="595085"/>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Social Computing, Enterprise ISV, Scientific Computing, CDNs</a:t>
                </a:r>
              </a:p>
            </p:txBody>
          </p:sp>
          <p:sp>
            <p:nvSpPr>
              <p:cNvPr id="62" name="Rectangle 4">
                <a:extLst>
                  <a:ext uri="{FF2B5EF4-FFF2-40B4-BE49-F238E27FC236}">
                    <a16:creationId xmlns:a16="http://schemas.microsoft.com/office/drawing/2014/main" id="{B9932C6E-C655-464D-BD54-6D97A526F1E9}"/>
                  </a:ext>
                </a:extLst>
              </p:cNvPr>
              <p:cNvSpPr/>
              <p:nvPr/>
            </p:nvSpPr>
            <p:spPr>
              <a:xfrm>
                <a:off x="2322285" y="2882901"/>
                <a:ext cx="1918411" cy="266423"/>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Cloud Applications</a:t>
                </a:r>
              </a:p>
            </p:txBody>
          </p:sp>
        </p:grpSp>
        <p:grpSp>
          <p:nvGrpSpPr>
            <p:cNvPr id="11" name="Group 10">
              <a:extLst>
                <a:ext uri="{FF2B5EF4-FFF2-40B4-BE49-F238E27FC236}">
                  <a16:creationId xmlns:a16="http://schemas.microsoft.com/office/drawing/2014/main" id="{718BD977-5B79-48F1-A0F9-CE848415A48D}"/>
                </a:ext>
              </a:extLst>
            </p:cNvPr>
            <p:cNvGrpSpPr/>
            <p:nvPr/>
          </p:nvGrpSpPr>
          <p:grpSpPr>
            <a:xfrm>
              <a:off x="2355525" y="5426762"/>
              <a:ext cx="5649090" cy="1110517"/>
              <a:chOff x="2068917" y="5426762"/>
              <a:chExt cx="5649090" cy="1110517"/>
            </a:xfrm>
            <a:effectLst>
              <a:outerShdw blurRad="50800" dist="38100" dir="2700000" algn="tl" rotWithShape="0">
                <a:prstClr val="black">
                  <a:alpha val="40000"/>
                </a:prstClr>
              </a:outerShdw>
            </a:effectLst>
          </p:grpSpPr>
          <p:sp>
            <p:nvSpPr>
              <p:cNvPr id="47" name="Rounded Rectangle 3">
                <a:extLst>
                  <a:ext uri="{FF2B5EF4-FFF2-40B4-BE49-F238E27FC236}">
                    <a16:creationId xmlns:a16="http://schemas.microsoft.com/office/drawing/2014/main" id="{D42C7896-72F2-464E-95E8-DCCC99DFAF89}"/>
                  </a:ext>
                </a:extLst>
              </p:cNvPr>
              <p:cNvSpPr/>
              <p:nvPr/>
            </p:nvSpPr>
            <p:spPr>
              <a:xfrm>
                <a:off x="2068917" y="5557390"/>
                <a:ext cx="5649090" cy="898001"/>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Rectangle 4">
                <a:extLst>
                  <a:ext uri="{FF2B5EF4-FFF2-40B4-BE49-F238E27FC236}">
                    <a16:creationId xmlns:a16="http://schemas.microsoft.com/office/drawing/2014/main" id="{F94A5E1D-E5AE-4B06-9A25-BA954AB94DA6}"/>
                  </a:ext>
                </a:extLst>
              </p:cNvPr>
              <p:cNvSpPr/>
              <p:nvPr/>
            </p:nvSpPr>
            <p:spPr>
              <a:xfrm>
                <a:off x="2426210" y="5426762"/>
                <a:ext cx="2288604" cy="25842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Cloud Resources</a:t>
                </a:r>
              </a:p>
            </p:txBody>
          </p:sp>
          <p:sp>
            <p:nvSpPr>
              <p:cNvPr id="49" name="AutoShape 700">
                <a:extLst>
                  <a:ext uri="{FF2B5EF4-FFF2-40B4-BE49-F238E27FC236}">
                    <a16:creationId xmlns:a16="http://schemas.microsoft.com/office/drawing/2014/main" id="{AF73373A-5673-4299-8CE2-A664E2C581D0}"/>
                  </a:ext>
                </a:extLst>
              </p:cNvPr>
              <p:cNvSpPr>
                <a:spLocks noChangeArrowheads="1"/>
              </p:cNvSpPr>
              <p:nvPr/>
            </p:nvSpPr>
            <p:spPr bwMode="auto">
              <a:xfrm>
                <a:off x="4310021" y="5604251"/>
                <a:ext cx="419100" cy="590550"/>
              </a:xfrm>
              <a:prstGeom prst="can">
                <a:avLst>
                  <a:gd name="adj" fmla="val 35227"/>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sp>
            <p:nvSpPr>
              <p:cNvPr id="50" name="AutoShape 699">
                <a:extLst>
                  <a:ext uri="{FF2B5EF4-FFF2-40B4-BE49-F238E27FC236}">
                    <a16:creationId xmlns:a16="http://schemas.microsoft.com/office/drawing/2014/main" id="{8E061CC7-EAF9-4A14-892D-04D762DA83BB}"/>
                  </a:ext>
                </a:extLst>
              </p:cNvPr>
              <p:cNvSpPr>
                <a:spLocks noChangeArrowheads="1"/>
              </p:cNvSpPr>
              <p:nvPr/>
            </p:nvSpPr>
            <p:spPr bwMode="auto">
              <a:xfrm>
                <a:off x="4081421" y="5770013"/>
                <a:ext cx="419100" cy="590550"/>
              </a:xfrm>
              <a:prstGeom prst="can">
                <a:avLst>
                  <a:gd name="adj" fmla="val 35227"/>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sp>
            <p:nvSpPr>
              <p:cNvPr id="51" name="AutoShape 701">
                <a:extLst>
                  <a:ext uri="{FF2B5EF4-FFF2-40B4-BE49-F238E27FC236}">
                    <a16:creationId xmlns:a16="http://schemas.microsoft.com/office/drawing/2014/main" id="{4001A817-5F48-4AC9-9FF7-1BBB0D061F77}"/>
                  </a:ext>
                </a:extLst>
              </p:cNvPr>
              <p:cNvSpPr>
                <a:spLocks noChangeArrowheads="1"/>
              </p:cNvSpPr>
              <p:nvPr/>
            </p:nvSpPr>
            <p:spPr bwMode="auto">
              <a:xfrm>
                <a:off x="4557671" y="5928101"/>
                <a:ext cx="304800" cy="419100"/>
              </a:xfrm>
              <a:prstGeom prst="can">
                <a:avLst>
                  <a:gd name="adj" fmla="val 34375"/>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pic>
            <p:nvPicPr>
              <p:cNvPr id="52" name="Picture 705" descr="MCj04413310000[1]">
                <a:extLst>
                  <a:ext uri="{FF2B5EF4-FFF2-40B4-BE49-F238E27FC236}">
                    <a16:creationId xmlns:a16="http://schemas.microsoft.com/office/drawing/2014/main" id="{0520C1E1-001D-4BF4-8AA5-CDCCBDD636C1}"/>
                  </a:ext>
                </a:extLst>
              </p:cNvPr>
              <p:cNvPicPr>
                <a:picLocks noChangeAspect="1" noChangeArrowheads="1"/>
              </p:cNvPicPr>
              <p:nvPr/>
            </p:nvPicPr>
            <p:blipFill>
              <a:blip r:embed="rId2" cstate="print"/>
              <a:srcRect/>
              <a:stretch>
                <a:fillRect/>
              </a:stretch>
            </p:blipFill>
            <p:spPr bwMode="auto">
              <a:xfrm>
                <a:off x="6177539" y="5620457"/>
                <a:ext cx="605398" cy="605398"/>
              </a:xfrm>
              <a:prstGeom prst="rect">
                <a:avLst/>
              </a:prstGeom>
              <a:noFill/>
              <a:ln w="9525">
                <a:noFill/>
                <a:miter lim="800000"/>
                <a:headEnd/>
                <a:tailEnd/>
              </a:ln>
            </p:spPr>
          </p:pic>
          <p:pic>
            <p:nvPicPr>
              <p:cNvPr id="53" name="Picture 706" descr="MCj04413370000[1]">
                <a:extLst>
                  <a:ext uri="{FF2B5EF4-FFF2-40B4-BE49-F238E27FC236}">
                    <a16:creationId xmlns:a16="http://schemas.microsoft.com/office/drawing/2014/main" id="{DF9CE1DB-BF33-4AB7-93E3-F9A80EF7A1DA}"/>
                  </a:ext>
                </a:extLst>
              </p:cNvPr>
              <p:cNvPicPr>
                <a:picLocks noChangeAspect="1" noChangeArrowheads="1"/>
              </p:cNvPicPr>
              <p:nvPr/>
            </p:nvPicPr>
            <p:blipFill>
              <a:blip r:embed="rId3" cstate="print"/>
              <a:srcRect/>
              <a:stretch>
                <a:fillRect/>
              </a:stretch>
            </p:blipFill>
            <p:spPr bwMode="auto">
              <a:xfrm>
                <a:off x="3320700" y="5812236"/>
                <a:ext cx="542925" cy="542925"/>
              </a:xfrm>
              <a:prstGeom prst="rect">
                <a:avLst/>
              </a:prstGeom>
              <a:noFill/>
              <a:ln w="9525">
                <a:noFill/>
                <a:miter lim="800000"/>
                <a:headEnd/>
                <a:tailEnd/>
              </a:ln>
            </p:spPr>
          </p:pic>
          <p:pic>
            <p:nvPicPr>
              <p:cNvPr id="54" name="Picture 707" descr="MCj04413370000[1]">
                <a:extLst>
                  <a:ext uri="{FF2B5EF4-FFF2-40B4-BE49-F238E27FC236}">
                    <a16:creationId xmlns:a16="http://schemas.microsoft.com/office/drawing/2014/main" id="{B514A446-E775-416A-A408-D46D69876AE3}"/>
                  </a:ext>
                </a:extLst>
              </p:cNvPr>
              <p:cNvPicPr>
                <a:picLocks noChangeAspect="1" noChangeArrowheads="1"/>
              </p:cNvPicPr>
              <p:nvPr/>
            </p:nvPicPr>
            <p:blipFill>
              <a:blip r:embed="rId3" cstate="print"/>
              <a:srcRect/>
              <a:stretch>
                <a:fillRect/>
              </a:stretch>
            </p:blipFill>
            <p:spPr bwMode="auto">
              <a:xfrm>
                <a:off x="2901600" y="5812236"/>
                <a:ext cx="542925" cy="542925"/>
              </a:xfrm>
              <a:prstGeom prst="rect">
                <a:avLst/>
              </a:prstGeom>
              <a:noFill/>
              <a:ln w="9525">
                <a:noFill/>
                <a:miter lim="800000"/>
                <a:headEnd/>
                <a:tailEnd/>
              </a:ln>
            </p:spPr>
          </p:pic>
          <p:pic>
            <p:nvPicPr>
              <p:cNvPr id="55" name="Picture 709" descr="MCj04413370000[1]">
                <a:extLst>
                  <a:ext uri="{FF2B5EF4-FFF2-40B4-BE49-F238E27FC236}">
                    <a16:creationId xmlns:a16="http://schemas.microsoft.com/office/drawing/2014/main" id="{FB62C12C-670A-4C87-881E-1054FCF765A7}"/>
                  </a:ext>
                </a:extLst>
              </p:cNvPr>
              <p:cNvPicPr>
                <a:picLocks noChangeAspect="1" noChangeArrowheads="1"/>
              </p:cNvPicPr>
              <p:nvPr/>
            </p:nvPicPr>
            <p:blipFill>
              <a:blip r:embed="rId3" cstate="print"/>
              <a:srcRect/>
              <a:stretch>
                <a:fillRect/>
              </a:stretch>
            </p:blipFill>
            <p:spPr bwMode="auto">
              <a:xfrm>
                <a:off x="2501550" y="5821761"/>
                <a:ext cx="542925" cy="542925"/>
              </a:xfrm>
              <a:prstGeom prst="rect">
                <a:avLst/>
              </a:prstGeom>
              <a:noFill/>
              <a:ln w="9525">
                <a:noFill/>
                <a:miter lim="800000"/>
                <a:headEnd/>
                <a:tailEnd/>
              </a:ln>
            </p:spPr>
          </p:pic>
          <p:pic>
            <p:nvPicPr>
              <p:cNvPr id="56" name="Picture 710" descr="MCj04413310000[1]">
                <a:extLst>
                  <a:ext uri="{FF2B5EF4-FFF2-40B4-BE49-F238E27FC236}">
                    <a16:creationId xmlns:a16="http://schemas.microsoft.com/office/drawing/2014/main" id="{CC91B38C-200F-4488-91B9-4926ABD6A8A4}"/>
                  </a:ext>
                </a:extLst>
              </p:cNvPr>
              <p:cNvPicPr>
                <a:picLocks noChangeAspect="1" noChangeArrowheads="1"/>
              </p:cNvPicPr>
              <p:nvPr/>
            </p:nvPicPr>
            <p:blipFill>
              <a:blip r:embed="rId4" cstate="print"/>
              <a:srcRect/>
              <a:stretch>
                <a:fillRect/>
              </a:stretch>
            </p:blipFill>
            <p:spPr bwMode="auto">
              <a:xfrm>
                <a:off x="6434148" y="5665523"/>
                <a:ext cx="762000" cy="762000"/>
              </a:xfrm>
              <a:prstGeom prst="rect">
                <a:avLst/>
              </a:prstGeom>
              <a:noFill/>
              <a:ln w="9525">
                <a:noFill/>
                <a:miter lim="800000"/>
                <a:headEnd/>
                <a:tailEnd/>
              </a:ln>
            </p:spPr>
          </p:pic>
          <p:pic>
            <p:nvPicPr>
              <p:cNvPr id="57" name="Picture 697" descr="MCj04352420000[1]">
                <a:extLst>
                  <a:ext uri="{FF2B5EF4-FFF2-40B4-BE49-F238E27FC236}">
                    <a16:creationId xmlns:a16="http://schemas.microsoft.com/office/drawing/2014/main" id="{D69F2ED5-E1D1-45E6-942B-07B19093E4F6}"/>
                  </a:ext>
                </a:extLst>
              </p:cNvPr>
              <p:cNvPicPr>
                <a:picLocks noChangeAspect="1" noChangeArrowheads="1"/>
              </p:cNvPicPr>
              <p:nvPr/>
            </p:nvPicPr>
            <p:blipFill>
              <a:blip r:embed="rId5" cstate="print"/>
              <a:srcRect/>
              <a:stretch>
                <a:fillRect/>
              </a:stretch>
            </p:blipFill>
            <p:spPr bwMode="auto">
              <a:xfrm>
                <a:off x="5675225" y="5597618"/>
                <a:ext cx="455238" cy="900992"/>
              </a:xfrm>
              <a:prstGeom prst="rect">
                <a:avLst/>
              </a:prstGeom>
              <a:noFill/>
              <a:ln w="9525">
                <a:noFill/>
                <a:miter lim="800000"/>
                <a:headEnd/>
                <a:tailEnd/>
              </a:ln>
            </p:spPr>
          </p:pic>
          <p:pic>
            <p:nvPicPr>
              <p:cNvPr id="58" name="Picture 697" descr="MCj04352420000[1]">
                <a:extLst>
                  <a:ext uri="{FF2B5EF4-FFF2-40B4-BE49-F238E27FC236}">
                    <a16:creationId xmlns:a16="http://schemas.microsoft.com/office/drawing/2014/main" id="{8501C4F2-A6A7-4848-8B03-355CEA3EE1C3}"/>
                  </a:ext>
                </a:extLst>
              </p:cNvPr>
              <p:cNvPicPr>
                <a:picLocks noChangeAspect="1" noChangeArrowheads="1"/>
              </p:cNvPicPr>
              <p:nvPr/>
            </p:nvPicPr>
            <p:blipFill>
              <a:blip r:embed="rId5" cstate="print"/>
              <a:srcRect/>
              <a:stretch>
                <a:fillRect/>
              </a:stretch>
            </p:blipFill>
            <p:spPr bwMode="auto">
              <a:xfrm>
                <a:off x="5413643" y="5636287"/>
                <a:ext cx="455238" cy="900992"/>
              </a:xfrm>
              <a:prstGeom prst="rect">
                <a:avLst/>
              </a:prstGeom>
              <a:noFill/>
              <a:ln w="9525">
                <a:noFill/>
                <a:miter lim="800000"/>
                <a:headEnd/>
                <a:tailEnd/>
              </a:ln>
            </p:spPr>
          </p:pic>
          <p:pic>
            <p:nvPicPr>
              <p:cNvPr id="59" name="Picture 698" descr="MCj04352420000[1]">
                <a:extLst>
                  <a:ext uri="{FF2B5EF4-FFF2-40B4-BE49-F238E27FC236}">
                    <a16:creationId xmlns:a16="http://schemas.microsoft.com/office/drawing/2014/main" id="{9F41CBA2-CA9F-4B01-ABBD-CF8D559476D6}"/>
                  </a:ext>
                </a:extLst>
              </p:cNvPr>
              <p:cNvPicPr>
                <a:picLocks noChangeAspect="1" noChangeArrowheads="1"/>
              </p:cNvPicPr>
              <p:nvPr/>
            </p:nvPicPr>
            <p:blipFill>
              <a:blip r:embed="rId6" cstate="print"/>
              <a:srcRect/>
              <a:stretch>
                <a:fillRect/>
              </a:stretch>
            </p:blipFill>
            <p:spPr bwMode="auto">
              <a:xfrm>
                <a:off x="5054823" y="5595343"/>
                <a:ext cx="458873" cy="908186"/>
              </a:xfrm>
              <a:prstGeom prst="rect">
                <a:avLst/>
              </a:prstGeom>
              <a:noFill/>
              <a:ln w="9525">
                <a:noFill/>
                <a:miter lim="800000"/>
                <a:headEnd/>
                <a:tailEnd/>
              </a:ln>
            </p:spPr>
          </p:pic>
          <p:pic>
            <p:nvPicPr>
              <p:cNvPr id="60" name="Picture 710" descr="MCj04413310000[1]">
                <a:extLst>
                  <a:ext uri="{FF2B5EF4-FFF2-40B4-BE49-F238E27FC236}">
                    <a16:creationId xmlns:a16="http://schemas.microsoft.com/office/drawing/2014/main" id="{A254C204-832A-47F9-9B1E-C4CA2C628225}"/>
                  </a:ext>
                </a:extLst>
              </p:cNvPr>
              <p:cNvPicPr>
                <a:picLocks noChangeAspect="1" noChangeArrowheads="1"/>
              </p:cNvPicPr>
              <p:nvPr/>
            </p:nvPicPr>
            <p:blipFill>
              <a:blip r:embed="rId7" cstate="print"/>
              <a:srcRect/>
              <a:stretch>
                <a:fillRect/>
              </a:stretch>
            </p:blipFill>
            <p:spPr bwMode="auto">
              <a:xfrm>
                <a:off x="6859503" y="5708741"/>
                <a:ext cx="660413" cy="660413"/>
              </a:xfrm>
              <a:prstGeom prst="rect">
                <a:avLst/>
              </a:prstGeom>
              <a:noFill/>
              <a:ln w="9525">
                <a:noFill/>
                <a:miter lim="800000"/>
                <a:headEnd/>
                <a:tailEnd/>
              </a:ln>
            </p:spPr>
          </p:pic>
        </p:grpSp>
        <p:sp>
          <p:nvSpPr>
            <p:cNvPr id="12" name="Rectangle 11">
              <a:extLst>
                <a:ext uri="{FF2B5EF4-FFF2-40B4-BE49-F238E27FC236}">
                  <a16:creationId xmlns:a16="http://schemas.microsoft.com/office/drawing/2014/main" id="{08453AB6-B269-48B9-AD4F-B8D167977723}"/>
                </a:ext>
              </a:extLst>
            </p:cNvPr>
            <p:cNvSpPr/>
            <p:nvPr/>
          </p:nvSpPr>
          <p:spPr>
            <a:xfrm rot="5400000">
              <a:off x="7639726" y="4041441"/>
              <a:ext cx="2509968" cy="32534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Autonomic Cloud Economy</a:t>
              </a:r>
            </a:p>
          </p:txBody>
        </p:sp>
        <p:sp>
          <p:nvSpPr>
            <p:cNvPr id="13" name="Rectangle 12">
              <a:extLst>
                <a:ext uri="{FF2B5EF4-FFF2-40B4-BE49-F238E27FC236}">
                  <a16:creationId xmlns:a16="http://schemas.microsoft.com/office/drawing/2014/main" id="{16E76474-CBAF-470D-B0D9-BEB57E8D429E}"/>
                </a:ext>
              </a:extLst>
            </p:cNvPr>
            <p:cNvSpPr/>
            <p:nvPr/>
          </p:nvSpPr>
          <p:spPr>
            <a:xfrm rot="5400000">
              <a:off x="6983391" y="4008174"/>
              <a:ext cx="3084391" cy="363376"/>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Adaptive Management</a:t>
              </a:r>
            </a:p>
          </p:txBody>
        </p:sp>
        <p:sp>
          <p:nvSpPr>
            <p:cNvPr id="14" name="Rectangle 13">
              <a:extLst>
                <a:ext uri="{FF2B5EF4-FFF2-40B4-BE49-F238E27FC236}">
                  <a16:creationId xmlns:a16="http://schemas.microsoft.com/office/drawing/2014/main" id="{ACA0021B-16C4-4A5E-869A-E3C1C7D16DA1}"/>
                </a:ext>
              </a:extLst>
            </p:cNvPr>
            <p:cNvSpPr/>
            <p:nvPr/>
          </p:nvSpPr>
          <p:spPr>
            <a:xfrm>
              <a:off x="1285167" y="3104840"/>
              <a:ext cx="949812" cy="405437"/>
            </a:xfrm>
            <a:prstGeom prst="rect">
              <a:avLst/>
            </a:prstGeom>
            <a:gradFill>
              <a:gsLst>
                <a:gs pos="0">
                  <a:schemeClr val="bg1"/>
                </a:gs>
                <a:gs pos="75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5000"/>
                      <a:lumOff val="35000"/>
                    </a:schemeClr>
                  </a:solidFill>
                </a:rPr>
                <a:t>User-level</a:t>
              </a:r>
            </a:p>
            <a:p>
              <a:pPr algn="ctr"/>
              <a:r>
                <a:rPr lang="en-US" sz="1000" dirty="0">
                  <a:solidFill>
                    <a:schemeClr val="tx1">
                      <a:lumMod val="65000"/>
                      <a:lumOff val="35000"/>
                    </a:schemeClr>
                  </a:solidFill>
                </a:rPr>
                <a:t>Middleware</a:t>
              </a:r>
            </a:p>
          </p:txBody>
        </p:sp>
        <p:grpSp>
          <p:nvGrpSpPr>
            <p:cNvPr id="15" name="Group 14">
              <a:extLst>
                <a:ext uri="{FF2B5EF4-FFF2-40B4-BE49-F238E27FC236}">
                  <a16:creationId xmlns:a16="http://schemas.microsoft.com/office/drawing/2014/main" id="{0F5C396C-0869-4465-9388-3B8D0C35E0D0}"/>
                </a:ext>
              </a:extLst>
            </p:cNvPr>
            <p:cNvGrpSpPr/>
            <p:nvPr/>
          </p:nvGrpSpPr>
          <p:grpSpPr>
            <a:xfrm>
              <a:off x="1261028" y="4087173"/>
              <a:ext cx="1117099" cy="981248"/>
              <a:chOff x="974420" y="4087173"/>
              <a:chExt cx="1117099" cy="981248"/>
            </a:xfrm>
          </p:grpSpPr>
          <p:pic>
            <p:nvPicPr>
              <p:cNvPr id="43" name="Picture 688" descr="server">
                <a:extLst>
                  <a:ext uri="{FF2B5EF4-FFF2-40B4-BE49-F238E27FC236}">
                    <a16:creationId xmlns:a16="http://schemas.microsoft.com/office/drawing/2014/main" id="{45439F76-6E34-48C1-8DEC-5F82293A0588}"/>
                  </a:ext>
                </a:extLst>
              </p:cNvPr>
              <p:cNvPicPr>
                <a:picLocks noChangeAspect="1" noChangeArrowheads="1"/>
              </p:cNvPicPr>
              <p:nvPr/>
            </p:nvPicPr>
            <p:blipFill>
              <a:blip r:embed="rId8" cstate="print">
                <a:clrChange>
                  <a:clrFrom>
                    <a:srgbClr val="08369A"/>
                  </a:clrFrom>
                  <a:clrTo>
                    <a:srgbClr val="08369A">
                      <a:alpha val="0"/>
                    </a:srgbClr>
                  </a:clrTo>
                </a:clrChange>
              </a:blip>
              <a:srcRect/>
              <a:stretch>
                <a:fillRect/>
              </a:stretch>
            </p:blipFill>
            <p:spPr bwMode="auto">
              <a:xfrm>
                <a:off x="974420" y="4087173"/>
                <a:ext cx="474161" cy="626989"/>
              </a:xfrm>
              <a:prstGeom prst="rect">
                <a:avLst/>
              </a:prstGeom>
              <a:noFill/>
              <a:ln w="9525">
                <a:noFill/>
                <a:miter lim="800000"/>
                <a:headEnd/>
                <a:tailEnd/>
              </a:ln>
            </p:spPr>
          </p:pic>
          <p:pic>
            <p:nvPicPr>
              <p:cNvPr id="44" name="Picture 690" descr="server">
                <a:extLst>
                  <a:ext uri="{FF2B5EF4-FFF2-40B4-BE49-F238E27FC236}">
                    <a16:creationId xmlns:a16="http://schemas.microsoft.com/office/drawing/2014/main" id="{3E22FBB3-FC06-4253-B9C0-B38B1676CC51}"/>
                  </a:ext>
                </a:extLst>
              </p:cNvPr>
              <p:cNvPicPr>
                <a:picLocks noChangeAspect="1" noChangeArrowheads="1"/>
              </p:cNvPicPr>
              <p:nvPr/>
            </p:nvPicPr>
            <p:blipFill>
              <a:blip r:embed="rId8" cstate="print">
                <a:clrChange>
                  <a:clrFrom>
                    <a:srgbClr val="08369A"/>
                  </a:clrFrom>
                  <a:clrTo>
                    <a:srgbClr val="08369A">
                      <a:alpha val="0"/>
                    </a:srgbClr>
                  </a:clrTo>
                </a:clrChange>
              </a:blip>
              <a:srcRect/>
              <a:stretch>
                <a:fillRect/>
              </a:stretch>
            </p:blipFill>
            <p:spPr bwMode="auto">
              <a:xfrm>
                <a:off x="1236358" y="4163373"/>
                <a:ext cx="474161" cy="626989"/>
              </a:xfrm>
              <a:prstGeom prst="rect">
                <a:avLst/>
              </a:prstGeom>
              <a:noFill/>
              <a:ln w="9525">
                <a:noFill/>
                <a:miter lim="800000"/>
                <a:headEnd/>
                <a:tailEnd/>
              </a:ln>
            </p:spPr>
          </p:pic>
          <p:pic>
            <p:nvPicPr>
              <p:cNvPr id="45" name="Picture 691" descr="server">
                <a:extLst>
                  <a:ext uri="{FF2B5EF4-FFF2-40B4-BE49-F238E27FC236}">
                    <a16:creationId xmlns:a16="http://schemas.microsoft.com/office/drawing/2014/main" id="{AB04F2A2-B2A2-49F0-87DF-68E3EEF92ED4}"/>
                  </a:ext>
                </a:extLst>
              </p:cNvPr>
              <p:cNvPicPr>
                <a:picLocks noChangeAspect="1" noChangeArrowheads="1"/>
              </p:cNvPicPr>
              <p:nvPr/>
            </p:nvPicPr>
            <p:blipFill>
              <a:blip r:embed="rId8" cstate="print">
                <a:clrChange>
                  <a:clrFrom>
                    <a:srgbClr val="08369A"/>
                  </a:clrFrom>
                  <a:clrTo>
                    <a:srgbClr val="08369A">
                      <a:alpha val="0"/>
                    </a:srgbClr>
                  </a:clrTo>
                </a:clrChange>
              </a:blip>
              <a:srcRect/>
              <a:stretch>
                <a:fillRect/>
              </a:stretch>
            </p:blipFill>
            <p:spPr bwMode="auto">
              <a:xfrm>
                <a:off x="1617358" y="4163373"/>
                <a:ext cx="474161" cy="626989"/>
              </a:xfrm>
              <a:prstGeom prst="rect">
                <a:avLst/>
              </a:prstGeom>
              <a:noFill/>
              <a:ln w="9525">
                <a:noFill/>
                <a:miter lim="800000"/>
                <a:headEnd/>
                <a:tailEnd/>
              </a:ln>
            </p:spPr>
          </p:pic>
          <p:sp>
            <p:nvSpPr>
              <p:cNvPr id="46" name="Rectangle 45">
                <a:extLst>
                  <a:ext uri="{FF2B5EF4-FFF2-40B4-BE49-F238E27FC236}">
                    <a16:creationId xmlns:a16="http://schemas.microsoft.com/office/drawing/2014/main" id="{514D7E9F-D990-4EF4-9B93-880F0C2CB489}"/>
                  </a:ext>
                </a:extLst>
              </p:cNvPr>
              <p:cNvSpPr/>
              <p:nvPr/>
            </p:nvSpPr>
            <p:spPr>
              <a:xfrm>
                <a:off x="1000831" y="4662984"/>
                <a:ext cx="949812" cy="405437"/>
              </a:xfrm>
              <a:prstGeom prst="rect">
                <a:avLst/>
              </a:prstGeom>
              <a:gradFill>
                <a:gsLst>
                  <a:gs pos="0">
                    <a:schemeClr val="bg1"/>
                  </a:gs>
                  <a:gs pos="75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5000"/>
                        <a:lumOff val="35000"/>
                      </a:schemeClr>
                    </a:solidFill>
                  </a:rPr>
                  <a:t>Core</a:t>
                </a:r>
              </a:p>
              <a:p>
                <a:pPr algn="ctr"/>
                <a:r>
                  <a:rPr lang="en-US" sz="1000" dirty="0">
                    <a:solidFill>
                      <a:schemeClr val="tx1">
                        <a:lumMod val="65000"/>
                        <a:lumOff val="35000"/>
                      </a:schemeClr>
                    </a:solidFill>
                  </a:rPr>
                  <a:t>Middleware</a:t>
                </a:r>
              </a:p>
            </p:txBody>
          </p:sp>
        </p:grpSp>
        <p:sp>
          <p:nvSpPr>
            <p:cNvPr id="16" name="Rectangle 15">
              <a:extLst>
                <a:ext uri="{FF2B5EF4-FFF2-40B4-BE49-F238E27FC236}">
                  <a16:creationId xmlns:a16="http://schemas.microsoft.com/office/drawing/2014/main" id="{65ECCDED-9BB6-4250-8878-93DF9911190C}"/>
                </a:ext>
              </a:extLst>
            </p:cNvPr>
            <p:cNvSpPr/>
            <p:nvPr/>
          </p:nvSpPr>
          <p:spPr>
            <a:xfrm>
              <a:off x="1287439" y="5836712"/>
              <a:ext cx="949812" cy="405437"/>
            </a:xfrm>
            <a:prstGeom prst="rect">
              <a:avLst/>
            </a:prstGeom>
            <a:gradFill>
              <a:gsLst>
                <a:gs pos="0">
                  <a:schemeClr val="bg1"/>
                </a:gs>
                <a:gs pos="75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5000"/>
                      <a:lumOff val="35000"/>
                    </a:schemeClr>
                  </a:solidFill>
                </a:rPr>
                <a:t>System</a:t>
              </a:r>
            </a:p>
            <a:p>
              <a:pPr algn="ctr"/>
              <a:r>
                <a:rPr lang="en-US" sz="1000" dirty="0">
                  <a:solidFill>
                    <a:schemeClr val="tx1">
                      <a:lumMod val="65000"/>
                      <a:lumOff val="35000"/>
                    </a:schemeClr>
                  </a:solidFill>
                </a:rPr>
                <a:t>Infrastructure</a:t>
              </a:r>
            </a:p>
          </p:txBody>
        </p:sp>
        <p:sp>
          <p:nvSpPr>
            <p:cNvPr id="17" name="Right Arrow 64">
              <a:extLst>
                <a:ext uri="{FF2B5EF4-FFF2-40B4-BE49-F238E27FC236}">
                  <a16:creationId xmlns:a16="http://schemas.microsoft.com/office/drawing/2014/main" id="{E9707135-82E7-46B8-8E20-C5AF59BBBC65}"/>
                </a:ext>
              </a:extLst>
            </p:cNvPr>
            <p:cNvSpPr/>
            <p:nvPr/>
          </p:nvSpPr>
          <p:spPr>
            <a:xfrm rot="16200000">
              <a:off x="1571775" y="2704534"/>
              <a:ext cx="338916" cy="229737"/>
            </a:xfrm>
            <a:prstGeom prs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66">
              <a:extLst>
                <a:ext uri="{FF2B5EF4-FFF2-40B4-BE49-F238E27FC236}">
                  <a16:creationId xmlns:a16="http://schemas.microsoft.com/office/drawing/2014/main" id="{D6963392-9D1B-4331-B4C7-25FDB346A414}"/>
                </a:ext>
              </a:extLst>
            </p:cNvPr>
            <p:cNvSpPr/>
            <p:nvPr/>
          </p:nvSpPr>
          <p:spPr>
            <a:xfrm rot="16200000">
              <a:off x="1574047" y="5340870"/>
              <a:ext cx="338916" cy="22973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C52F5EB-DDF7-42EB-A2C6-5E38AB7F6B2E}"/>
                </a:ext>
              </a:extLst>
            </p:cNvPr>
            <p:cNvGrpSpPr/>
            <p:nvPr/>
          </p:nvGrpSpPr>
          <p:grpSpPr>
            <a:xfrm>
              <a:off x="1077049" y="1850059"/>
              <a:ext cx="190498" cy="4649618"/>
              <a:chOff x="790441" y="1850059"/>
              <a:chExt cx="190498" cy="4649618"/>
            </a:xfrm>
          </p:grpSpPr>
          <p:cxnSp>
            <p:nvCxnSpPr>
              <p:cNvPr id="40" name="Straight Connector 39">
                <a:extLst>
                  <a:ext uri="{FF2B5EF4-FFF2-40B4-BE49-F238E27FC236}">
                    <a16:creationId xmlns:a16="http://schemas.microsoft.com/office/drawing/2014/main" id="{E7B7BCEF-DA98-4B0A-B40C-D5E23B0AB90C}"/>
                  </a:ext>
                </a:extLst>
              </p:cNvPr>
              <p:cNvCxnSpPr/>
              <p:nvPr/>
            </p:nvCxnSpPr>
            <p:spPr bwMode="auto">
              <a:xfrm rot="16200000" flipH="1">
                <a:off x="-1527538" y="4177227"/>
                <a:ext cx="4637087" cy="1130"/>
              </a:xfrm>
              <a:prstGeom prst="line">
                <a:avLst/>
              </a:prstGeom>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2EC9844-7A33-42F9-83D0-1E91491D90D9}"/>
                  </a:ext>
                </a:extLst>
              </p:cNvPr>
              <p:cNvCxnSpPr/>
              <p:nvPr/>
            </p:nvCxnSpPr>
            <p:spPr bwMode="auto">
              <a:xfrm>
                <a:off x="792027" y="1850059"/>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528099-414F-4231-9DB1-222F1A5DF91C}"/>
                  </a:ext>
                </a:extLst>
              </p:cNvPr>
              <p:cNvCxnSpPr/>
              <p:nvPr/>
            </p:nvCxnSpPr>
            <p:spPr bwMode="auto">
              <a:xfrm>
                <a:off x="792011" y="6498090"/>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A0256DDF-1B00-4B52-98B0-FE6D1903B7CF}"/>
                </a:ext>
              </a:extLst>
            </p:cNvPr>
            <p:cNvGrpSpPr/>
            <p:nvPr/>
          </p:nvGrpSpPr>
          <p:grpSpPr>
            <a:xfrm>
              <a:off x="627796" y="2838733"/>
              <a:ext cx="191623" cy="3663216"/>
              <a:chOff x="436724" y="2838733"/>
              <a:chExt cx="191623" cy="3663216"/>
            </a:xfrm>
          </p:grpSpPr>
          <p:cxnSp>
            <p:nvCxnSpPr>
              <p:cNvPr id="37" name="Straight Connector 36">
                <a:extLst>
                  <a:ext uri="{FF2B5EF4-FFF2-40B4-BE49-F238E27FC236}">
                    <a16:creationId xmlns:a16="http://schemas.microsoft.com/office/drawing/2014/main" id="{8397EC87-CCD6-4A00-9521-E53C84CD8377}"/>
                  </a:ext>
                </a:extLst>
              </p:cNvPr>
              <p:cNvCxnSpPr/>
              <p:nvPr/>
            </p:nvCxnSpPr>
            <p:spPr bwMode="auto">
              <a:xfrm rot="16200000" flipH="1">
                <a:off x="-1392077" y="4667534"/>
                <a:ext cx="3659873" cy="2271"/>
              </a:xfrm>
              <a:prstGeom prst="line">
                <a:avLst/>
              </a:prstGeom>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6DB6573-EF73-48EF-8766-D70E29339C15}"/>
                  </a:ext>
                </a:extLst>
              </p:cNvPr>
              <p:cNvCxnSpPr/>
              <p:nvPr/>
            </p:nvCxnSpPr>
            <p:spPr bwMode="auto">
              <a:xfrm>
                <a:off x="437070" y="2842130"/>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79F8D6-6DB8-42C0-A76F-8647ADCB085A}"/>
                  </a:ext>
                </a:extLst>
              </p:cNvPr>
              <p:cNvCxnSpPr/>
              <p:nvPr/>
            </p:nvCxnSpPr>
            <p:spPr bwMode="auto">
              <a:xfrm>
                <a:off x="439435" y="6500362"/>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B7D1FB04-C7E0-49B6-84BB-4BD1ABCB30C2}"/>
                </a:ext>
              </a:extLst>
            </p:cNvPr>
            <p:cNvCxnSpPr/>
            <p:nvPr/>
          </p:nvCxnSpPr>
          <p:spPr bwMode="auto">
            <a:xfrm rot="16200000" flipH="1">
              <a:off x="-1160065" y="5158857"/>
              <a:ext cx="2679505" cy="4536"/>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8467A1E-3FE1-4C86-A131-6C838FFE3A37}"/>
                </a:ext>
              </a:extLst>
            </p:cNvPr>
            <p:cNvCxnSpPr/>
            <p:nvPr/>
          </p:nvCxnSpPr>
          <p:spPr bwMode="auto">
            <a:xfrm>
              <a:off x="177648" y="3827698"/>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BDD32E-DB99-4ACC-AB96-0DE82D104BF3}"/>
                </a:ext>
              </a:extLst>
            </p:cNvPr>
            <p:cNvCxnSpPr/>
            <p:nvPr/>
          </p:nvCxnSpPr>
          <p:spPr bwMode="auto">
            <a:xfrm>
              <a:off x="182395" y="6502634"/>
              <a:ext cx="1889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949">
              <a:extLst>
                <a:ext uri="{FF2B5EF4-FFF2-40B4-BE49-F238E27FC236}">
                  <a16:creationId xmlns:a16="http://schemas.microsoft.com/office/drawing/2014/main" id="{0C1519EE-9760-4DF1-9F26-51E965120553}"/>
                </a:ext>
              </a:extLst>
            </p:cNvPr>
            <p:cNvSpPr txBox="1">
              <a:spLocks noChangeArrowheads="1"/>
            </p:cNvSpPr>
            <p:nvPr/>
          </p:nvSpPr>
          <p:spPr bwMode="auto">
            <a:xfrm rot="16200000">
              <a:off x="621496" y="2062742"/>
              <a:ext cx="617477" cy="369332"/>
            </a:xfrm>
            <a:prstGeom prst="rect">
              <a:avLst/>
            </a:prstGeom>
            <a:noFill/>
            <a:ln w="9525">
              <a:noFill/>
              <a:miter lim="800000"/>
              <a:headEnd/>
              <a:tailEnd/>
            </a:ln>
          </p:spPr>
          <p:txBody>
            <a:bodyPr wrap="none">
              <a:spAutoFit/>
            </a:bodyPr>
            <a:lstStyle/>
            <a:p>
              <a:pPr algn="ctr"/>
              <a:r>
                <a:rPr lang="en-US" dirty="0" err="1"/>
                <a:t>SaaS</a:t>
              </a:r>
              <a:endParaRPr lang="en-US" dirty="0"/>
            </a:p>
          </p:txBody>
        </p:sp>
        <p:sp>
          <p:nvSpPr>
            <p:cNvPr id="25" name="TextBox 949">
              <a:extLst>
                <a:ext uri="{FF2B5EF4-FFF2-40B4-BE49-F238E27FC236}">
                  <a16:creationId xmlns:a16="http://schemas.microsoft.com/office/drawing/2014/main" id="{3975BB4B-0C17-4C11-BF7F-62B9883F7A84}"/>
                </a:ext>
              </a:extLst>
            </p:cNvPr>
            <p:cNvSpPr txBox="1">
              <a:spLocks noChangeArrowheads="1"/>
            </p:cNvSpPr>
            <p:nvPr/>
          </p:nvSpPr>
          <p:spPr bwMode="auto">
            <a:xfrm rot="16200000">
              <a:off x="126609" y="2962006"/>
              <a:ext cx="625364" cy="369332"/>
            </a:xfrm>
            <a:prstGeom prst="rect">
              <a:avLst/>
            </a:prstGeom>
            <a:noFill/>
            <a:ln w="9525">
              <a:noFill/>
              <a:miter lim="800000"/>
              <a:headEnd/>
              <a:tailEnd/>
            </a:ln>
          </p:spPr>
          <p:txBody>
            <a:bodyPr wrap="none">
              <a:spAutoFit/>
            </a:bodyPr>
            <a:lstStyle/>
            <a:p>
              <a:pPr algn="ctr"/>
              <a:r>
                <a:rPr lang="en-US" dirty="0" err="1"/>
                <a:t>PaaS</a:t>
              </a:r>
              <a:endParaRPr lang="en-US" dirty="0"/>
            </a:p>
          </p:txBody>
        </p:sp>
        <p:sp>
          <p:nvSpPr>
            <p:cNvPr id="26" name="TextBox 949">
              <a:extLst>
                <a:ext uri="{FF2B5EF4-FFF2-40B4-BE49-F238E27FC236}">
                  <a16:creationId xmlns:a16="http://schemas.microsoft.com/office/drawing/2014/main" id="{4CB77DAC-042A-40E0-82D3-9B12BD2A6EB7}"/>
                </a:ext>
              </a:extLst>
            </p:cNvPr>
            <p:cNvSpPr txBox="1">
              <a:spLocks noChangeArrowheads="1"/>
            </p:cNvSpPr>
            <p:nvPr/>
          </p:nvSpPr>
          <p:spPr bwMode="auto">
            <a:xfrm rot="16200000">
              <a:off x="-297458" y="3878694"/>
              <a:ext cx="569387" cy="369332"/>
            </a:xfrm>
            <a:prstGeom prst="rect">
              <a:avLst/>
            </a:prstGeom>
            <a:noFill/>
            <a:ln w="9525">
              <a:noFill/>
              <a:miter lim="800000"/>
              <a:headEnd/>
              <a:tailEnd/>
            </a:ln>
          </p:spPr>
          <p:txBody>
            <a:bodyPr wrap="none">
              <a:spAutoFit/>
            </a:bodyPr>
            <a:lstStyle/>
            <a:p>
              <a:pPr algn="ctr"/>
              <a:r>
                <a:rPr lang="en-US" dirty="0" err="1"/>
                <a:t>IaaS</a:t>
              </a:r>
              <a:endParaRPr lang="en-US" dirty="0"/>
            </a:p>
          </p:txBody>
        </p:sp>
        <p:sp>
          <p:nvSpPr>
            <p:cNvPr id="27" name="TextBox 949">
              <a:extLst>
                <a:ext uri="{FF2B5EF4-FFF2-40B4-BE49-F238E27FC236}">
                  <a16:creationId xmlns:a16="http://schemas.microsoft.com/office/drawing/2014/main" id="{1BAE4197-D745-4E8C-8F64-3276291079F8}"/>
                </a:ext>
              </a:extLst>
            </p:cNvPr>
            <p:cNvSpPr txBox="1">
              <a:spLocks noChangeArrowheads="1"/>
            </p:cNvSpPr>
            <p:nvPr/>
          </p:nvSpPr>
          <p:spPr bwMode="auto">
            <a:xfrm rot="16200000">
              <a:off x="-113821" y="4448989"/>
              <a:ext cx="900284" cy="307777"/>
            </a:xfrm>
            <a:prstGeom prst="rect">
              <a:avLst/>
            </a:prstGeom>
            <a:noFill/>
            <a:ln w="9525">
              <a:noFill/>
              <a:miter lim="800000"/>
              <a:headEnd/>
              <a:tailEnd/>
            </a:ln>
          </p:spPr>
          <p:txBody>
            <a:bodyPr wrap="square">
              <a:spAutoFit/>
            </a:bodyPr>
            <a:lstStyle/>
            <a:p>
              <a:pPr algn="ctr"/>
              <a:r>
                <a:rPr lang="en-US" sz="1400" dirty="0" err="1"/>
                <a:t>IaaS</a:t>
              </a:r>
              <a:r>
                <a:rPr lang="en-US" sz="1400" dirty="0"/>
                <a:t> (M)</a:t>
              </a:r>
            </a:p>
          </p:txBody>
        </p:sp>
        <p:sp>
          <p:nvSpPr>
            <p:cNvPr id="28" name="TextBox 949">
              <a:extLst>
                <a:ext uri="{FF2B5EF4-FFF2-40B4-BE49-F238E27FC236}">
                  <a16:creationId xmlns:a16="http://schemas.microsoft.com/office/drawing/2014/main" id="{7334B252-2B31-4467-9045-2724EA68CAC7}"/>
                </a:ext>
              </a:extLst>
            </p:cNvPr>
            <p:cNvSpPr txBox="1">
              <a:spLocks noChangeArrowheads="1"/>
            </p:cNvSpPr>
            <p:nvPr/>
          </p:nvSpPr>
          <p:spPr bwMode="auto">
            <a:xfrm rot="16200000">
              <a:off x="385727" y="3144020"/>
              <a:ext cx="900284" cy="307777"/>
            </a:xfrm>
            <a:prstGeom prst="rect">
              <a:avLst/>
            </a:prstGeom>
            <a:noFill/>
            <a:ln w="9525">
              <a:noFill/>
              <a:miter lim="800000"/>
              <a:headEnd/>
              <a:tailEnd/>
            </a:ln>
          </p:spPr>
          <p:txBody>
            <a:bodyPr wrap="square">
              <a:spAutoFit/>
            </a:bodyPr>
            <a:lstStyle/>
            <a:p>
              <a:pPr algn="ctr"/>
              <a:r>
                <a:rPr lang="en-US" sz="1400" dirty="0"/>
                <a:t>Pure </a:t>
              </a:r>
              <a:r>
                <a:rPr lang="en-US" sz="1400" dirty="0" err="1"/>
                <a:t>PaaS</a:t>
              </a:r>
              <a:endParaRPr lang="en-US" sz="1400" dirty="0"/>
            </a:p>
          </p:txBody>
        </p:sp>
        <p:grpSp>
          <p:nvGrpSpPr>
            <p:cNvPr id="29" name="Group 28">
              <a:extLst>
                <a:ext uri="{FF2B5EF4-FFF2-40B4-BE49-F238E27FC236}">
                  <a16:creationId xmlns:a16="http://schemas.microsoft.com/office/drawing/2014/main" id="{F744AF70-557A-40B3-931D-D247A1D58E77}"/>
                </a:ext>
              </a:extLst>
            </p:cNvPr>
            <p:cNvGrpSpPr/>
            <p:nvPr/>
          </p:nvGrpSpPr>
          <p:grpSpPr>
            <a:xfrm>
              <a:off x="921530" y="2870771"/>
              <a:ext cx="107162" cy="848752"/>
              <a:chOff x="790575" y="2870771"/>
              <a:chExt cx="107162" cy="848752"/>
            </a:xfrm>
          </p:grpSpPr>
          <p:cxnSp>
            <p:nvCxnSpPr>
              <p:cNvPr id="34" name="Straight Connector 33">
                <a:extLst>
                  <a:ext uri="{FF2B5EF4-FFF2-40B4-BE49-F238E27FC236}">
                    <a16:creationId xmlns:a16="http://schemas.microsoft.com/office/drawing/2014/main" id="{9BDE174D-1AB8-4CDB-9234-5C82F7AB7635}"/>
                  </a:ext>
                </a:extLst>
              </p:cNvPr>
              <p:cNvCxnSpPr/>
              <p:nvPr/>
            </p:nvCxnSpPr>
            <p:spPr bwMode="auto">
              <a:xfrm rot="5400000">
                <a:off x="368286" y="3293060"/>
                <a:ext cx="848742" cy="4164"/>
              </a:xfrm>
              <a:prstGeom prst="line">
                <a:avLst/>
              </a:prstGeom>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5F4F7E-2A97-4C3D-9B2E-498CE2346636}"/>
                  </a:ext>
                </a:extLst>
              </p:cNvPr>
              <p:cNvCxnSpPr/>
              <p:nvPr/>
            </p:nvCxnSpPr>
            <p:spPr bwMode="auto">
              <a:xfrm>
                <a:off x="794835" y="3718170"/>
                <a:ext cx="98139" cy="1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65F8A31-62D8-49A2-A147-3B5FBBCA8271}"/>
                  </a:ext>
                </a:extLst>
              </p:cNvPr>
              <p:cNvCxnSpPr/>
              <p:nvPr/>
            </p:nvCxnSpPr>
            <p:spPr bwMode="auto">
              <a:xfrm>
                <a:off x="799598" y="2877589"/>
                <a:ext cx="98139" cy="1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102188A-3044-46CC-884E-B04327DD79EF}"/>
                </a:ext>
              </a:extLst>
            </p:cNvPr>
            <p:cNvGrpSpPr/>
            <p:nvPr/>
          </p:nvGrpSpPr>
          <p:grpSpPr>
            <a:xfrm>
              <a:off x="466755" y="3932828"/>
              <a:ext cx="105305" cy="1389802"/>
              <a:chOff x="163776" y="3932828"/>
              <a:chExt cx="105305" cy="1389802"/>
            </a:xfrm>
          </p:grpSpPr>
          <p:cxnSp>
            <p:nvCxnSpPr>
              <p:cNvPr id="31" name="Straight Connector 30">
                <a:extLst>
                  <a:ext uri="{FF2B5EF4-FFF2-40B4-BE49-F238E27FC236}">
                    <a16:creationId xmlns:a16="http://schemas.microsoft.com/office/drawing/2014/main" id="{F3BA8155-51EC-4F3F-A06D-B4D409753F61}"/>
                  </a:ext>
                </a:extLst>
              </p:cNvPr>
              <p:cNvCxnSpPr/>
              <p:nvPr/>
            </p:nvCxnSpPr>
            <p:spPr bwMode="auto">
              <a:xfrm rot="5400000">
                <a:off x="-529991" y="4626595"/>
                <a:ext cx="1389802" cy="2268"/>
              </a:xfrm>
              <a:prstGeom prst="line">
                <a:avLst/>
              </a:prstGeom>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4A6484C-98B7-45BB-9E02-CD7FC4C13E5F}"/>
                  </a:ext>
                </a:extLst>
              </p:cNvPr>
              <p:cNvCxnSpPr/>
              <p:nvPr/>
            </p:nvCxnSpPr>
            <p:spPr bwMode="auto">
              <a:xfrm>
                <a:off x="170942" y="3939616"/>
                <a:ext cx="98139" cy="1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3C200D-50FC-457D-A617-621F7BDE600B}"/>
                  </a:ext>
                </a:extLst>
              </p:cNvPr>
              <p:cNvCxnSpPr/>
              <p:nvPr/>
            </p:nvCxnSpPr>
            <p:spPr bwMode="auto">
              <a:xfrm>
                <a:off x="166179" y="5320741"/>
                <a:ext cx="98139" cy="1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2957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DC926-177D-4FF6-85ED-7C41FDB90B8A}"/>
              </a:ext>
            </a:extLst>
          </p:cNvPr>
          <p:cNvSpPr>
            <a:spLocks noGrp="1"/>
          </p:cNvSpPr>
          <p:nvPr>
            <p:ph idx="1"/>
          </p:nvPr>
        </p:nvSpPr>
        <p:spPr>
          <a:xfrm>
            <a:off x="388620" y="251460"/>
            <a:ext cx="11498580" cy="6446520"/>
          </a:xfrm>
        </p:spPr>
        <p:txBody>
          <a:bodyPr>
            <a:normAutofit/>
          </a:bodyPr>
          <a:lstStyle/>
          <a:p>
            <a:pPr algn="just"/>
            <a:r>
              <a:rPr lang="en-IN" sz="3200" b="1" dirty="0">
                <a:latin typeface="Times New Roman" panose="02020603050405020304" pitchFamily="18" charset="0"/>
                <a:cs typeface="Times New Roman" panose="02020603050405020304" pitchFamily="18" charset="0"/>
              </a:rPr>
              <a:t>Virtualization </a:t>
            </a:r>
            <a:r>
              <a:rPr lang="en-IN" sz="3200" dirty="0">
                <a:latin typeface="Times New Roman" panose="02020603050405020304" pitchFamily="18" charset="0"/>
                <a:cs typeface="Times New Roman" panose="02020603050405020304" pitchFamily="18" charset="0"/>
              </a:rPr>
              <a:t>technologies are used to guarantee runtime </a:t>
            </a:r>
            <a:r>
              <a:rPr lang="en-IN" sz="3200" i="1" u="sng" dirty="0">
                <a:latin typeface="Times New Roman" panose="02020603050405020304" pitchFamily="18" charset="0"/>
                <a:cs typeface="Times New Roman" panose="02020603050405020304" pitchFamily="18" charset="0"/>
              </a:rPr>
              <a:t>environment customization, application isolation, sandboxing, and quality of service.</a:t>
            </a:r>
          </a:p>
          <a:p>
            <a:pPr lvl="1" algn="just"/>
            <a:r>
              <a:rPr lang="en-IN" sz="3200" dirty="0">
                <a:latin typeface="Times New Roman" panose="02020603050405020304" pitchFamily="18" charset="0"/>
                <a:cs typeface="Times New Roman" panose="02020603050405020304" pitchFamily="18" charset="0"/>
              </a:rPr>
              <a:t>Partition the hardware resources such as CPU and memory and to virtualize specific devices, thus meeting the requirements of users and applications.</a:t>
            </a:r>
          </a:p>
          <a:p>
            <a:pPr algn="just"/>
            <a:r>
              <a:rPr lang="en-IN" sz="3200" dirty="0">
                <a:latin typeface="Times New Roman" panose="02020603050405020304" pitchFamily="18" charset="0"/>
                <a:cs typeface="Times New Roman" panose="02020603050405020304" pitchFamily="18" charset="0"/>
              </a:rPr>
              <a:t>Uses Hardware virtualization</a:t>
            </a:r>
          </a:p>
          <a:p>
            <a:pPr algn="just"/>
            <a:r>
              <a:rPr lang="en-IN" sz="3200" b="1" dirty="0">
                <a:latin typeface="Times New Roman" panose="02020603050405020304" pitchFamily="18" charset="0"/>
                <a:cs typeface="Times New Roman" panose="02020603050405020304" pitchFamily="18" charset="0"/>
              </a:rPr>
              <a:t>Hypervisors</a:t>
            </a:r>
            <a:r>
              <a:rPr lang="en-IN" sz="3200" dirty="0">
                <a:latin typeface="Times New Roman" panose="02020603050405020304" pitchFamily="18" charset="0"/>
                <a:cs typeface="Times New Roman" panose="02020603050405020304" pitchFamily="18" charset="0"/>
              </a:rPr>
              <a:t> manage the pool of resources and expose the distributed infrastructure as a collection of virtual machine.</a:t>
            </a:r>
          </a:p>
          <a:p>
            <a:pPr algn="just"/>
            <a:r>
              <a:rPr lang="en-IN" sz="3200" dirty="0">
                <a:latin typeface="Times New Roman" panose="02020603050405020304" pitchFamily="18" charset="0"/>
                <a:cs typeface="Times New Roman" panose="02020603050405020304" pitchFamily="18" charset="0"/>
              </a:rPr>
              <a:t>Storage and network virtualization strategies.</a:t>
            </a:r>
          </a:p>
          <a:p>
            <a:pPr algn="just"/>
            <a:r>
              <a:rPr lang="en-IN" sz="3200" dirty="0">
                <a:latin typeface="Times New Roman" panose="02020603050405020304" pitchFamily="18" charset="0"/>
                <a:cs typeface="Times New Roman" panose="02020603050405020304" pitchFamily="18" charset="0"/>
              </a:rPr>
              <a:t>Specific service offered to end users, other virtualization techniques can be used.</a:t>
            </a: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89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86DC-D6EC-4859-B993-4C7249DC700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F06DA5AA-1093-4138-AB12-7C9A7434CD24}"/>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a:p>
            <a:r>
              <a:rPr lang="en-IN" sz="3200" dirty="0">
                <a:latin typeface="Times New Roman" panose="02020603050405020304" pitchFamily="18" charset="0"/>
                <a:cs typeface="Times New Roman" panose="02020603050405020304" pitchFamily="18" charset="0"/>
              </a:rPr>
              <a:t>Cloud Reference Model</a:t>
            </a:r>
          </a:p>
          <a:p>
            <a:r>
              <a:rPr lang="en-IN" sz="3200" dirty="0">
                <a:latin typeface="Times New Roman" panose="02020603050405020304" pitchFamily="18" charset="0"/>
                <a:cs typeface="Times New Roman" panose="02020603050405020304" pitchFamily="18" charset="0"/>
              </a:rPr>
              <a:t>Types of Clouds</a:t>
            </a:r>
          </a:p>
          <a:p>
            <a:r>
              <a:rPr lang="en-IN" sz="3200" dirty="0">
                <a:latin typeface="Times New Roman" panose="02020603050405020304" pitchFamily="18" charset="0"/>
                <a:cs typeface="Times New Roman" panose="02020603050405020304" pitchFamily="18" charset="0"/>
              </a:rPr>
              <a:t>Economics of the Cloud</a:t>
            </a:r>
          </a:p>
          <a:p>
            <a:r>
              <a:rPr lang="en-IN" sz="3200" dirty="0">
                <a:latin typeface="Times New Roman" panose="02020603050405020304" pitchFamily="18" charset="0"/>
                <a:cs typeface="Times New Roman" panose="02020603050405020304" pitchFamily="18" charset="0"/>
              </a:rPr>
              <a:t>Open Challenges</a:t>
            </a:r>
          </a:p>
        </p:txBody>
      </p:sp>
    </p:spTree>
    <p:extLst>
      <p:ext uri="{BB962C8B-B14F-4D97-AF65-F5344CB8AC3E}">
        <p14:creationId xmlns:p14="http://schemas.microsoft.com/office/powerpoint/2010/main" val="424013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990CA-2B56-4C34-B9E0-7A6E3BE51DB1}"/>
              </a:ext>
            </a:extLst>
          </p:cNvPr>
          <p:cNvSpPr>
            <a:spLocks noGrp="1"/>
          </p:cNvSpPr>
          <p:nvPr>
            <p:ph idx="1"/>
          </p:nvPr>
        </p:nvSpPr>
        <p:spPr>
          <a:xfrm>
            <a:off x="0" y="0"/>
            <a:ext cx="11910060" cy="6858000"/>
          </a:xfrm>
        </p:spPr>
        <p:txBody>
          <a:bodyPr>
            <a:noAutofit/>
          </a:bodyPr>
          <a:lstStyle/>
          <a:p>
            <a:r>
              <a:rPr lang="en-IN" sz="3000" b="1" dirty="0">
                <a:latin typeface="Times New Roman" panose="02020603050405020304" pitchFamily="18" charset="0"/>
                <a:cs typeface="Times New Roman" panose="02020603050405020304" pitchFamily="18" charset="0"/>
              </a:rPr>
              <a:t>Infrastructure management </a:t>
            </a:r>
            <a:r>
              <a:rPr lang="en-IN" sz="3000" dirty="0">
                <a:latin typeface="Times New Roman" panose="02020603050405020304" pitchFamily="18" charset="0"/>
                <a:cs typeface="Times New Roman" panose="02020603050405020304" pitchFamily="18" charset="0"/>
              </a:rPr>
              <a:t>is the key function of core middleware, which supports capabilities such as </a:t>
            </a:r>
            <a:r>
              <a:rPr lang="en-IN" sz="3000" i="1" u="sng" dirty="0">
                <a:latin typeface="Times New Roman" panose="02020603050405020304" pitchFamily="18" charset="0"/>
                <a:cs typeface="Times New Roman" panose="02020603050405020304" pitchFamily="18" charset="0"/>
              </a:rPr>
              <a:t>negotiation of the quality of service, admission control, execution management and monitoring, accounting, and billing.</a:t>
            </a:r>
          </a:p>
          <a:p>
            <a:r>
              <a:rPr lang="en-IN" sz="3000" dirty="0">
                <a:latin typeface="Times New Roman" panose="02020603050405020304" pitchFamily="18" charset="0"/>
                <a:cs typeface="Times New Roman" panose="02020603050405020304" pitchFamily="18" charset="0"/>
              </a:rPr>
              <a:t>The combination of </a:t>
            </a:r>
            <a:r>
              <a:rPr lang="en-IN" sz="3000" b="1" dirty="0">
                <a:latin typeface="Times New Roman" panose="02020603050405020304" pitchFamily="18" charset="0"/>
                <a:cs typeface="Times New Roman" panose="02020603050405020304" pitchFamily="18" charset="0"/>
              </a:rPr>
              <a:t>cloud hosting platforms and resources is generally classified as a Infrastructure-as-a-Service (IaaS) solution</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IaaS </a:t>
            </a:r>
            <a:r>
              <a:rPr lang="en-IN" sz="3000" b="1" i="1" dirty="0">
                <a:latin typeface="Times New Roman" panose="02020603050405020304" pitchFamily="18" charset="0"/>
                <a:cs typeface="Times New Roman" panose="02020603050405020304" pitchFamily="18" charset="0"/>
              </a:rPr>
              <a:t>into two categories</a:t>
            </a:r>
            <a:r>
              <a:rPr lang="en-IN" sz="3000" dirty="0">
                <a:latin typeface="Times New Roman" panose="02020603050405020304" pitchFamily="18" charset="0"/>
                <a:cs typeface="Times New Roman" panose="02020603050405020304" pitchFamily="18" charset="0"/>
              </a:rPr>
              <a:t>: </a:t>
            </a:r>
          </a:p>
          <a:p>
            <a:pPr lvl="1"/>
            <a:r>
              <a:rPr lang="en-IN" sz="3000" dirty="0">
                <a:latin typeface="Times New Roman" panose="02020603050405020304" pitchFamily="18" charset="0"/>
                <a:cs typeface="Times New Roman" panose="02020603050405020304" pitchFamily="18" charset="0"/>
              </a:rPr>
              <a:t>Some of them provide both the management layer and the physical infrastructure; others </a:t>
            </a:r>
          </a:p>
          <a:p>
            <a:pPr lvl="1"/>
            <a:r>
              <a:rPr lang="en-IN" sz="3000" dirty="0">
                <a:latin typeface="Times New Roman" panose="02020603050405020304" pitchFamily="18" charset="0"/>
                <a:cs typeface="Times New Roman" panose="02020603050405020304" pitchFamily="18" charset="0"/>
              </a:rPr>
              <a:t>provide only the management layer (IaaS (M)).</a:t>
            </a:r>
          </a:p>
          <a:p>
            <a:r>
              <a:rPr lang="en-IN" sz="3000" dirty="0">
                <a:latin typeface="Times New Roman" panose="02020603050405020304" pitchFamily="18" charset="0"/>
                <a:cs typeface="Times New Roman" panose="02020603050405020304" pitchFamily="18" charset="0"/>
              </a:rPr>
              <a:t>Users develop their applications specifically for the cloud by using the API exposed at the user-level middleware.</a:t>
            </a:r>
          </a:p>
          <a:p>
            <a:pPr lvl="1"/>
            <a:r>
              <a:rPr lang="en-IN" sz="3000" dirty="0">
                <a:latin typeface="Times New Roman" panose="02020603050405020304" pitchFamily="18" charset="0"/>
                <a:cs typeface="Times New Roman" panose="02020603050405020304" pitchFamily="18" charset="0"/>
              </a:rPr>
              <a:t>This approach is also known as </a:t>
            </a:r>
            <a:r>
              <a:rPr lang="en-IN" sz="3000" b="1" dirty="0">
                <a:latin typeface="Times New Roman" panose="02020603050405020304" pitchFamily="18" charset="0"/>
                <a:cs typeface="Times New Roman" panose="02020603050405020304" pitchFamily="18" charset="0"/>
              </a:rPr>
              <a:t>Platform-as-a-Service (PaaS) -</a:t>
            </a:r>
            <a:r>
              <a:rPr lang="en-IN" sz="3000" i="1" u="sng" dirty="0">
                <a:latin typeface="Times New Roman" panose="02020603050405020304" pitchFamily="18" charset="0"/>
                <a:cs typeface="Times New Roman" panose="02020603050405020304" pitchFamily="18" charset="0"/>
              </a:rPr>
              <a:t>the service offered to the user is a development platform rather than an infrastructure..</a:t>
            </a:r>
          </a:p>
        </p:txBody>
      </p:sp>
    </p:spTree>
    <p:extLst>
      <p:ext uri="{BB962C8B-B14F-4D97-AF65-F5344CB8AC3E}">
        <p14:creationId xmlns:p14="http://schemas.microsoft.com/office/powerpoint/2010/main" val="116936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F0A9A-3481-4F03-8176-4B3557EAFADC}"/>
              </a:ext>
            </a:extLst>
          </p:cNvPr>
          <p:cNvSpPr>
            <a:spLocks noGrp="1"/>
          </p:cNvSpPr>
          <p:nvPr>
            <p:ph idx="1"/>
          </p:nvPr>
        </p:nvSpPr>
        <p:spPr>
          <a:xfrm>
            <a:off x="0" y="0"/>
            <a:ext cx="12192000" cy="6858000"/>
          </a:xfrm>
        </p:spPr>
        <p:txBody>
          <a:bodyPr>
            <a:noAutofit/>
          </a:bodyPr>
          <a:lstStyle/>
          <a:p>
            <a:r>
              <a:rPr lang="en-IN" sz="3000" b="1" dirty="0">
                <a:latin typeface="Times New Roman" panose="02020603050405020304" pitchFamily="18" charset="0"/>
                <a:cs typeface="Times New Roman" panose="02020603050405020304" pitchFamily="18" charset="0"/>
              </a:rPr>
              <a:t>Pure PaaS</a:t>
            </a:r>
            <a:r>
              <a:rPr lang="en-IN" sz="3000" dirty="0">
                <a:latin typeface="Times New Roman" panose="02020603050405020304" pitchFamily="18" charset="0"/>
                <a:cs typeface="Times New Roman" panose="02020603050405020304" pitchFamily="18" charset="0"/>
              </a:rPr>
              <a:t>, only the user-level middleware is offered, and it has to be complemented with a virtual or physical infrastructure.</a:t>
            </a:r>
          </a:p>
          <a:p>
            <a:r>
              <a:rPr lang="en-IN" sz="3000" b="1" dirty="0">
                <a:latin typeface="Times New Roman" panose="02020603050405020304" pitchFamily="18" charset="0"/>
                <a:cs typeface="Times New Roman" panose="02020603050405020304" pitchFamily="18" charset="0"/>
              </a:rPr>
              <a:t>Top layer- SaaS-</a:t>
            </a:r>
            <a:r>
              <a:rPr lang="en-IN" sz="3000" dirty="0">
                <a:latin typeface="Times New Roman" panose="02020603050405020304" pitchFamily="18" charset="0"/>
                <a:cs typeface="Times New Roman" panose="02020603050405020304" pitchFamily="18" charset="0"/>
              </a:rPr>
              <a:t>In most cases these are Web-based applications that rely on the cloud to provide service to end users.</a:t>
            </a:r>
          </a:p>
          <a:p>
            <a:r>
              <a:rPr lang="en-IN" sz="3000" dirty="0">
                <a:latin typeface="Times New Roman" panose="02020603050405020304" pitchFamily="18" charset="0"/>
                <a:cs typeface="Times New Roman" panose="02020603050405020304" pitchFamily="18" charset="0"/>
              </a:rPr>
              <a:t>The horsepower of the cloud provided by IaaS and PaaS solutions allows independent software vendors to deliver their application services over the Internet.</a:t>
            </a:r>
          </a:p>
          <a:p>
            <a:r>
              <a:rPr lang="en-IN" sz="3000" dirty="0">
                <a:latin typeface="Times New Roman" panose="02020603050405020304" pitchFamily="18" charset="0"/>
                <a:cs typeface="Times New Roman" panose="02020603050405020304" pitchFamily="18" charset="0"/>
              </a:rPr>
              <a:t>As a vision, any service offered in the cloud computing style should be able to </a:t>
            </a:r>
            <a:r>
              <a:rPr lang="en-IN" sz="3000" b="1" dirty="0">
                <a:latin typeface="Times New Roman" panose="02020603050405020304" pitchFamily="18" charset="0"/>
                <a:cs typeface="Times New Roman" panose="02020603050405020304" pitchFamily="18" charset="0"/>
              </a:rPr>
              <a:t>adaptively change and expose an autonomic behaviour</a:t>
            </a:r>
            <a:r>
              <a:rPr lang="en-IN" sz="3000" dirty="0">
                <a:latin typeface="Times New Roman" panose="02020603050405020304" pitchFamily="18" charset="0"/>
                <a:cs typeface="Times New Roman" panose="02020603050405020304" pitchFamily="18" charset="0"/>
              </a:rPr>
              <a:t>, in particular for its availability and performance.</a:t>
            </a:r>
          </a:p>
          <a:p>
            <a:r>
              <a:rPr lang="en-IN" sz="3000" b="1" i="1" dirty="0">
                <a:latin typeface="Times New Roman" panose="02020603050405020304" pitchFamily="18" charset="0"/>
                <a:cs typeface="Times New Roman" panose="02020603050405020304" pitchFamily="18" charset="0"/>
              </a:rPr>
              <a:t>Adaptive management layer in charge of elastically scaling on demand. </a:t>
            </a:r>
          </a:p>
          <a:p>
            <a:r>
              <a:rPr lang="en-IN" sz="3000" dirty="0">
                <a:latin typeface="Times New Roman" panose="02020603050405020304" pitchFamily="18" charset="0"/>
                <a:cs typeface="Times New Roman" panose="02020603050405020304" pitchFamily="18" charset="0"/>
              </a:rPr>
              <a:t>SaaS implementations should feature such behaviour automatically,</a:t>
            </a:r>
          </a:p>
          <a:p>
            <a:r>
              <a:rPr lang="en-IN" sz="3000" dirty="0">
                <a:latin typeface="Times New Roman" panose="02020603050405020304" pitchFamily="18" charset="0"/>
                <a:cs typeface="Times New Roman" panose="02020603050405020304" pitchFamily="18" charset="0"/>
              </a:rPr>
              <a:t> whereas PaaS and IaaS generally provide this functionality as a part of the API exposed to users.</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75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A9DC0-E4D6-4844-88A6-30FE7ABFD7ED}"/>
              </a:ext>
            </a:extLst>
          </p:cNvPr>
          <p:cNvSpPr>
            <a:spLocks noGrp="1"/>
          </p:cNvSpPr>
          <p:nvPr>
            <p:ph idx="1"/>
          </p:nvPr>
        </p:nvSpPr>
        <p:spPr>
          <a:xfrm>
            <a:off x="160020" y="297180"/>
            <a:ext cx="12031980" cy="6560820"/>
          </a:xfrm>
        </p:spPr>
        <p:txBody>
          <a:bodyPr>
            <a:normAutofit/>
          </a:bodyPr>
          <a:lstStyle/>
          <a:p>
            <a:r>
              <a:rPr lang="en-IN" sz="3200" dirty="0">
                <a:latin typeface="Times New Roman" panose="02020603050405020304" pitchFamily="18" charset="0"/>
                <a:cs typeface="Times New Roman" panose="02020603050405020304" pitchFamily="18" charset="0"/>
              </a:rPr>
              <a:t>The reference model introduces the concept of </a:t>
            </a:r>
            <a:r>
              <a:rPr lang="en-IN" sz="3200" b="1" i="1" dirty="0">
                <a:latin typeface="Times New Roman" panose="02020603050405020304" pitchFamily="18" charset="0"/>
                <a:cs typeface="Times New Roman" panose="02020603050405020304" pitchFamily="18" charset="0"/>
              </a:rPr>
              <a:t>everything as a Service (</a:t>
            </a:r>
            <a:r>
              <a:rPr lang="en-IN" sz="3200" b="1" i="1" dirty="0" err="1">
                <a:latin typeface="Times New Roman" panose="02020603050405020304" pitchFamily="18" charset="0"/>
                <a:cs typeface="Times New Roman" panose="02020603050405020304" pitchFamily="18" charset="0"/>
              </a:rPr>
              <a:t>XaaS</a:t>
            </a:r>
            <a:r>
              <a:rPr lang="en-IN" sz="3200" b="1" i="1" dirty="0">
                <a:latin typeface="Times New Roman" panose="02020603050405020304" pitchFamily="18" charset="0"/>
                <a:cs typeface="Times New Roman" panose="02020603050405020304" pitchFamily="18" charset="0"/>
              </a:rPr>
              <a:t>).</a:t>
            </a:r>
          </a:p>
          <a:p>
            <a:r>
              <a:rPr lang="en-IN" sz="3200" i="1" u="sng" dirty="0">
                <a:latin typeface="Times New Roman" panose="02020603050405020304" pitchFamily="18" charset="0"/>
                <a:cs typeface="Times New Roman" panose="02020603050405020304" pitchFamily="18" charset="0"/>
              </a:rPr>
              <a:t>Cloud services from different providers can be combined to provide a completely integrated solution covering all the computing stack of a system</a:t>
            </a:r>
            <a:r>
              <a:rPr lang="en-IN" sz="3200" dirty="0">
                <a:latin typeface="Times New Roman" panose="02020603050405020304" pitchFamily="18" charset="0"/>
                <a:cs typeface="Times New Roman" panose="02020603050405020304" pitchFamily="18" charset="0"/>
              </a:rPr>
              <a:t>.</a:t>
            </a:r>
          </a:p>
          <a:p>
            <a:r>
              <a:rPr lang="en-IN" sz="3200" b="1" dirty="0">
                <a:latin typeface="Times New Roman" panose="02020603050405020304" pitchFamily="18" charset="0"/>
                <a:cs typeface="Times New Roman" panose="02020603050405020304" pitchFamily="18" charset="0"/>
              </a:rPr>
              <a:t>Virtual Web farms: </a:t>
            </a:r>
            <a:r>
              <a:rPr lang="en-IN" sz="3200" dirty="0">
                <a:latin typeface="Times New Roman" panose="02020603050405020304" pitchFamily="18" charset="0"/>
                <a:cs typeface="Times New Roman" panose="02020603050405020304" pitchFamily="18" charset="0"/>
              </a:rPr>
              <a:t>a distributed system composed of Web servers, database servers, and load balancers on top of which pre-packaged software is installed to run Web applications.</a:t>
            </a:r>
          </a:p>
          <a:p>
            <a:r>
              <a:rPr lang="en-IN" sz="3200" dirty="0">
                <a:latin typeface="Times New Roman" panose="02020603050405020304" pitchFamily="18" charset="0"/>
                <a:cs typeface="Times New Roman" panose="02020603050405020304" pitchFamily="18" charset="0"/>
              </a:rPr>
              <a:t>Cloud computing an interesting option for reducing start-ups' </a:t>
            </a:r>
            <a:r>
              <a:rPr lang="en-IN" sz="3200" b="1" dirty="0">
                <a:latin typeface="Times New Roman" panose="02020603050405020304" pitchFamily="18" charset="0"/>
                <a:cs typeface="Times New Roman" panose="02020603050405020304" pitchFamily="18" charset="0"/>
              </a:rPr>
              <a:t>capital investment in IT, </a:t>
            </a:r>
            <a:r>
              <a:rPr lang="en-IN" sz="3200" dirty="0">
                <a:latin typeface="Times New Roman" panose="02020603050405020304" pitchFamily="18" charset="0"/>
                <a:cs typeface="Times New Roman" panose="02020603050405020304" pitchFamily="18" charset="0"/>
              </a:rPr>
              <a:t>allowing them to quickly commercialize their ideas and grow their infrastructure according to their revenues.</a:t>
            </a:r>
          </a:p>
        </p:txBody>
      </p:sp>
    </p:spTree>
    <p:extLst>
      <p:ext uri="{BB962C8B-B14F-4D97-AF65-F5344CB8AC3E}">
        <p14:creationId xmlns:p14="http://schemas.microsoft.com/office/powerpoint/2010/main" val="367252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1EE49-3781-4F97-9ABA-F67302E0855C}"/>
              </a:ext>
            </a:extLst>
          </p:cNvPr>
          <p:cNvSpPr>
            <a:spLocks noGrp="1"/>
          </p:cNvSpPr>
          <p:nvPr>
            <p:ph idx="1"/>
          </p:nvPr>
        </p:nvSpPr>
        <p:spPr>
          <a:xfrm>
            <a:off x="0" y="0"/>
            <a:ext cx="12192000" cy="6697980"/>
          </a:xfrm>
        </p:spPr>
        <p:txBody>
          <a:bodyPr>
            <a:normAutofit/>
          </a:bodyPr>
          <a:lstStyle/>
          <a:p>
            <a:r>
              <a:rPr lang="en-IN" dirty="0">
                <a:latin typeface="Times New Roman" panose="02020603050405020304" pitchFamily="18" charset="0"/>
                <a:cs typeface="Times New Roman" panose="02020603050405020304" pitchFamily="18" charset="0"/>
              </a:rPr>
              <a:t>It is possible to distinguish three principal layers: </a:t>
            </a:r>
          </a:p>
          <a:p>
            <a:pPr lvl="1"/>
            <a:r>
              <a:rPr lang="en-IN" sz="2800" dirty="0">
                <a:latin typeface="Times New Roman" panose="02020603050405020304" pitchFamily="18" charset="0"/>
                <a:cs typeface="Times New Roman" panose="02020603050405020304" pitchFamily="18" charset="0"/>
              </a:rPr>
              <a:t>the </a:t>
            </a:r>
            <a:r>
              <a:rPr lang="en-IN" sz="2800" b="1" dirty="0">
                <a:latin typeface="Times New Roman" panose="02020603050405020304" pitchFamily="18" charset="0"/>
                <a:cs typeface="Times New Roman" panose="02020603050405020304" pitchFamily="18" charset="0"/>
              </a:rPr>
              <a:t>physical infrastructure</a:t>
            </a:r>
            <a:r>
              <a:rPr lang="en-IN" sz="2800" dirty="0">
                <a:latin typeface="Times New Roman" panose="02020603050405020304" pitchFamily="18" charset="0"/>
                <a:cs typeface="Times New Roman" panose="02020603050405020304" pitchFamily="18" charset="0"/>
              </a:rPr>
              <a:t>: the specific infrastructure used depends on the specific use of the cloud.</a:t>
            </a:r>
          </a:p>
          <a:p>
            <a:pPr lvl="2"/>
            <a:r>
              <a:rPr lang="en-IN" sz="2800" i="1" dirty="0">
                <a:latin typeface="Times New Roman" panose="02020603050405020304" pitchFamily="18" charset="0"/>
                <a:cs typeface="Times New Roman" panose="02020603050405020304" pitchFamily="18" charset="0"/>
              </a:rPr>
              <a:t>Provider:</a:t>
            </a:r>
            <a:r>
              <a:rPr lang="en-IN" sz="2800" dirty="0">
                <a:latin typeface="Times New Roman" panose="02020603050405020304" pitchFamily="18" charset="0"/>
                <a:cs typeface="Times New Roman" panose="02020603050405020304" pitchFamily="18" charset="0"/>
              </a:rPr>
              <a:t> massive </a:t>
            </a:r>
            <a:r>
              <a:rPr lang="en-IN" sz="2800" b="1" u="sng" dirty="0">
                <a:latin typeface="Times New Roman" panose="02020603050405020304" pitchFamily="18" charset="0"/>
                <a:cs typeface="Times New Roman" panose="02020603050405020304" pitchFamily="18" charset="0"/>
              </a:rPr>
              <a:t>datacentre</a:t>
            </a:r>
            <a:r>
              <a:rPr lang="en-IN" sz="2800" u="sng"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containing hundreds or thousands of nodes.</a:t>
            </a:r>
          </a:p>
          <a:p>
            <a:pPr lvl="2"/>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In house, in a small or medium-sized enterprise </a:t>
            </a:r>
            <a:r>
              <a:rPr lang="en-IN" sz="2800" dirty="0">
                <a:latin typeface="Times New Roman" panose="02020603050405020304" pitchFamily="18" charset="0"/>
                <a:cs typeface="Times New Roman" panose="02020603050405020304" pitchFamily="18" charset="0"/>
              </a:rPr>
              <a:t>or within a university department, will most likely rely on a </a:t>
            </a:r>
            <a:r>
              <a:rPr lang="en-IN" sz="2800" b="1" u="sng" dirty="0">
                <a:latin typeface="Times New Roman" panose="02020603050405020304" pitchFamily="18" charset="0"/>
                <a:cs typeface="Times New Roman" panose="02020603050405020304" pitchFamily="18" charset="0"/>
              </a:rPr>
              <a:t>cluster.</a:t>
            </a:r>
          </a:p>
          <a:p>
            <a:pPr lvl="2"/>
            <a:r>
              <a:rPr lang="en-IN" sz="2800" dirty="0">
                <a:latin typeface="Times New Roman" panose="02020603050405020304" pitchFamily="18" charset="0"/>
                <a:cs typeface="Times New Roman" panose="02020603050405020304" pitchFamily="18" charset="0"/>
              </a:rPr>
              <a:t>consider a </a:t>
            </a:r>
            <a:r>
              <a:rPr lang="en-IN" sz="2800" b="1" u="sng" dirty="0">
                <a:latin typeface="Times New Roman" panose="02020603050405020304" pitchFamily="18" charset="0"/>
                <a:cs typeface="Times New Roman" panose="02020603050405020304" pitchFamily="18" charset="0"/>
              </a:rPr>
              <a:t>heterogeneous </a:t>
            </a:r>
            <a:r>
              <a:rPr lang="en-IN" sz="2800" dirty="0">
                <a:latin typeface="Times New Roman" panose="02020603050405020304" pitchFamily="18" charset="0"/>
                <a:cs typeface="Times New Roman" panose="02020603050405020304" pitchFamily="18" charset="0"/>
              </a:rPr>
              <a:t>environment where different types of resources—PCs, workstations, and clusters—can be aggregated.</a:t>
            </a:r>
          </a:p>
          <a:p>
            <a:pPr lvl="1"/>
            <a:r>
              <a:rPr lang="en-IN" sz="2800" dirty="0">
                <a:latin typeface="Times New Roman" panose="02020603050405020304" pitchFamily="18" charset="0"/>
                <a:cs typeface="Times New Roman" panose="02020603050405020304" pitchFamily="18" charset="0"/>
              </a:rPr>
              <a:t> The </a:t>
            </a:r>
            <a:r>
              <a:rPr lang="en-IN" sz="2800" b="1" dirty="0">
                <a:latin typeface="Times New Roman" panose="02020603050405020304" pitchFamily="18" charset="0"/>
                <a:cs typeface="Times New Roman" panose="02020603050405020304" pitchFamily="18" charset="0"/>
              </a:rPr>
              <a:t>software management infrastructure: </a:t>
            </a:r>
            <a:r>
              <a:rPr lang="en-IN" sz="2800" dirty="0">
                <a:latin typeface="Times New Roman" panose="02020603050405020304" pitchFamily="18" charset="0"/>
                <a:cs typeface="Times New Roman" panose="02020603050405020304" pitchFamily="18" charset="0"/>
              </a:rPr>
              <a:t>- core features of an IaaS solution are implemented, management of the virtual machines is the most important function performed by this layer. </a:t>
            </a:r>
          </a:p>
          <a:p>
            <a:pPr lvl="2"/>
            <a:r>
              <a:rPr lang="en-IN" sz="2800" dirty="0">
                <a:latin typeface="Times New Roman" panose="02020603050405020304" pitchFamily="18" charset="0"/>
                <a:cs typeface="Times New Roman" panose="02020603050405020304" pitchFamily="18" charset="0"/>
              </a:rPr>
              <a:t>A central role is played by the </a:t>
            </a:r>
            <a:r>
              <a:rPr lang="en-IN" sz="2800" b="1" u="sng" dirty="0">
                <a:latin typeface="Times New Roman" panose="02020603050405020304" pitchFamily="18" charset="0"/>
                <a:cs typeface="Times New Roman" panose="02020603050405020304" pitchFamily="18" charset="0"/>
              </a:rPr>
              <a:t>scheduler</a:t>
            </a:r>
            <a:r>
              <a:rPr lang="en-IN" sz="2800" dirty="0">
                <a:latin typeface="Times New Roman" panose="02020603050405020304" pitchFamily="18" charset="0"/>
                <a:cs typeface="Times New Roman" panose="02020603050405020304" pitchFamily="18" charset="0"/>
              </a:rPr>
              <a:t>, which is in charge of allocating the execution of virtual machine instances.</a:t>
            </a:r>
          </a:p>
          <a:p>
            <a:pPr lvl="1"/>
            <a:r>
              <a:rPr lang="en-IN" sz="2800" dirty="0">
                <a:latin typeface="Times New Roman" panose="02020603050405020304" pitchFamily="18" charset="0"/>
                <a:cs typeface="Times New Roman" panose="02020603050405020304" pitchFamily="18" charset="0"/>
              </a:rPr>
              <a:t> the </a:t>
            </a:r>
            <a:r>
              <a:rPr lang="en-IN" sz="2800" b="1" dirty="0">
                <a:latin typeface="Times New Roman" panose="02020603050405020304" pitchFamily="18" charset="0"/>
                <a:cs typeface="Times New Roman" panose="02020603050405020304" pitchFamily="18" charset="0"/>
              </a:rPr>
              <a:t>user interface </a:t>
            </a:r>
            <a:r>
              <a:rPr lang="en-IN" sz="2800" dirty="0">
                <a:latin typeface="Times New Roman" panose="02020603050405020304" pitchFamily="18" charset="0"/>
                <a:cs typeface="Times New Roman" panose="02020603050405020304" pitchFamily="18" charset="0"/>
              </a:rPr>
              <a:t>- access to the services exposed by the software management infrastructure.</a:t>
            </a:r>
          </a:p>
        </p:txBody>
      </p:sp>
    </p:spTree>
    <p:extLst>
      <p:ext uri="{BB962C8B-B14F-4D97-AF65-F5344CB8AC3E}">
        <p14:creationId xmlns:p14="http://schemas.microsoft.com/office/powerpoint/2010/main" val="308277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ECBC-A213-4893-B5BD-5FCC34DF30F5}"/>
              </a:ext>
            </a:extLst>
          </p:cNvPr>
          <p:cNvSpPr>
            <a:spLocks noGrp="1"/>
          </p:cNvSpPr>
          <p:nvPr>
            <p:ph type="title"/>
          </p:nvPr>
        </p:nvSpPr>
        <p:spPr>
          <a:xfrm>
            <a:off x="142164" y="18255"/>
            <a:ext cx="10515600" cy="1325563"/>
          </a:xfrm>
        </p:spPr>
        <p:txBody>
          <a:bodyPr/>
          <a:lstStyle/>
          <a:p>
            <a:r>
              <a:rPr lang="en-IN" b="1" dirty="0">
                <a:latin typeface="Times New Roman" panose="02020603050405020304" pitchFamily="18" charset="0"/>
                <a:cs typeface="Times New Roman" panose="02020603050405020304" pitchFamily="18" charset="0"/>
              </a:rPr>
              <a:t>Infrastructure- and hardware-as-a-service </a:t>
            </a:r>
          </a:p>
        </p:txBody>
      </p:sp>
      <p:sp>
        <p:nvSpPr>
          <p:cNvPr id="3" name="Content Placeholder 2">
            <a:extLst>
              <a:ext uri="{FF2B5EF4-FFF2-40B4-BE49-F238E27FC236}">
                <a16:creationId xmlns:a16="http://schemas.microsoft.com/office/drawing/2014/main" id="{719D0CCE-D440-4CB5-B46C-C4C8AA6617AA}"/>
              </a:ext>
            </a:extLst>
          </p:cNvPr>
          <p:cNvSpPr>
            <a:spLocks noGrp="1"/>
          </p:cNvSpPr>
          <p:nvPr>
            <p:ph idx="1"/>
          </p:nvPr>
        </p:nvSpPr>
        <p:spPr>
          <a:xfrm>
            <a:off x="313899" y="1269242"/>
            <a:ext cx="11735937" cy="5186149"/>
          </a:xfrm>
        </p:spPr>
        <p:txBody>
          <a:bodyPr>
            <a:normAutofit/>
          </a:bodyPr>
          <a:lstStyle/>
          <a:p>
            <a:r>
              <a:rPr lang="en-IN" sz="3200" dirty="0">
                <a:latin typeface="Times New Roman" panose="02020603050405020304" pitchFamily="18" charset="0"/>
                <a:cs typeface="Times New Roman" panose="02020603050405020304" pitchFamily="18" charset="0"/>
              </a:rPr>
              <a:t>Deliver </a:t>
            </a:r>
            <a:r>
              <a:rPr lang="en-IN" sz="3200" b="1" dirty="0">
                <a:latin typeface="Times New Roman" panose="02020603050405020304" pitchFamily="18" charset="0"/>
                <a:cs typeface="Times New Roman" panose="02020603050405020304" pitchFamily="18" charset="0"/>
              </a:rPr>
              <a:t>customizable infrastructure </a:t>
            </a:r>
            <a:r>
              <a:rPr lang="en-IN" sz="3200" dirty="0">
                <a:latin typeface="Times New Roman" panose="02020603050405020304" pitchFamily="18" charset="0"/>
                <a:cs typeface="Times New Roman" panose="02020603050405020304" pitchFamily="18" charset="0"/>
              </a:rPr>
              <a:t>on demand.</a:t>
            </a:r>
          </a:p>
          <a:p>
            <a:r>
              <a:rPr lang="en-IN" sz="3200" dirty="0">
                <a:latin typeface="Times New Roman" panose="02020603050405020304" pitchFamily="18" charset="0"/>
                <a:cs typeface="Times New Roman" panose="02020603050405020304" pitchFamily="18" charset="0"/>
              </a:rPr>
              <a:t>Hardware virtualization.</a:t>
            </a:r>
          </a:p>
          <a:p>
            <a:r>
              <a:rPr lang="en-IN" sz="3200" b="1" dirty="0">
                <a:latin typeface="Times New Roman" panose="02020603050405020304" pitchFamily="18" charset="0"/>
                <a:cs typeface="Times New Roman" panose="02020603050405020304" pitchFamily="18" charset="0"/>
              </a:rPr>
              <a:t>Priced</a:t>
            </a:r>
            <a:r>
              <a:rPr lang="en-IN" sz="3200" dirty="0">
                <a:latin typeface="Times New Roman" panose="02020603050405020304" pitchFamily="18" charset="0"/>
                <a:cs typeface="Times New Roman" panose="02020603050405020304" pitchFamily="18" charset="0"/>
              </a:rPr>
              <a:t> according to the specific features of the virtual hardware: memory, number of processors, and disk storage.</a:t>
            </a:r>
          </a:p>
          <a:p>
            <a:r>
              <a:rPr lang="en-IN" sz="3200" dirty="0" err="1">
                <a:latin typeface="Times New Roman" panose="02020603050405020304" pitchFamily="18" charset="0"/>
                <a:cs typeface="Times New Roman" panose="02020603050405020304" pitchFamily="18" charset="0"/>
              </a:rPr>
              <a:t>Iaas</a:t>
            </a:r>
            <a:r>
              <a:rPr lang="en-IN" sz="3200" dirty="0">
                <a:latin typeface="Times New Roman" panose="02020603050405020304" pitchFamily="18" charset="0"/>
                <a:cs typeface="Times New Roman" panose="02020603050405020304" pitchFamily="18" charset="0"/>
              </a:rPr>
              <a:t>/Haas solutions bring all the benefits of hardware virtualization: workload partitioning, application isolation, sandboxing, and hardware tuning.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36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CD57E71-A11D-40F2-A1F3-7A7D620F946E}"/>
              </a:ext>
            </a:extLst>
          </p:cNvPr>
          <p:cNvGrpSpPr/>
          <p:nvPr/>
        </p:nvGrpSpPr>
        <p:grpSpPr>
          <a:xfrm>
            <a:off x="1211580" y="0"/>
            <a:ext cx="9144000" cy="6539948"/>
            <a:chOff x="0" y="318052"/>
            <a:chExt cx="9144000" cy="6539948"/>
          </a:xfrm>
        </p:grpSpPr>
        <p:sp>
          <p:nvSpPr>
            <p:cNvPr id="5" name="Rectangle 4">
              <a:extLst>
                <a:ext uri="{FF2B5EF4-FFF2-40B4-BE49-F238E27FC236}">
                  <a16:creationId xmlns:a16="http://schemas.microsoft.com/office/drawing/2014/main" id="{E2958C56-5EDB-4C15-90B6-AF2F1D8F91C9}"/>
                </a:ext>
              </a:extLst>
            </p:cNvPr>
            <p:cNvSpPr/>
            <p:nvPr/>
          </p:nvSpPr>
          <p:spPr>
            <a:xfrm>
              <a:off x="0" y="318052"/>
              <a:ext cx="9144000" cy="653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3">
              <a:extLst>
                <a:ext uri="{FF2B5EF4-FFF2-40B4-BE49-F238E27FC236}">
                  <a16:creationId xmlns:a16="http://schemas.microsoft.com/office/drawing/2014/main" id="{FB574521-962D-4E06-83C5-A2725FC902B7}"/>
                </a:ext>
              </a:extLst>
            </p:cNvPr>
            <p:cNvSpPr/>
            <p:nvPr/>
          </p:nvSpPr>
          <p:spPr>
            <a:xfrm>
              <a:off x="185530" y="2093845"/>
              <a:ext cx="8772939" cy="2710075"/>
            </a:xfrm>
            <a:prstGeom prst="roundRect">
              <a:avLst>
                <a:gd name="adj" fmla="val 7552"/>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pic>
          <p:nvPicPr>
            <p:cNvPr id="7" name="Picture 97" descr="MCj04421540000[1]">
              <a:extLst>
                <a:ext uri="{FF2B5EF4-FFF2-40B4-BE49-F238E27FC236}">
                  <a16:creationId xmlns:a16="http://schemas.microsoft.com/office/drawing/2014/main" id="{F980AAEF-9345-46CA-ABF6-4959AA4A9EC8}"/>
                </a:ext>
              </a:extLst>
            </p:cNvPr>
            <p:cNvPicPr>
              <a:picLocks noChangeAspect="1" noChangeArrowheads="1"/>
            </p:cNvPicPr>
            <p:nvPr/>
          </p:nvPicPr>
          <p:blipFill>
            <a:blip r:embed="rId2" cstate="print"/>
            <a:srcRect/>
            <a:stretch>
              <a:fillRect/>
            </a:stretch>
          </p:blipFill>
          <p:spPr bwMode="auto">
            <a:xfrm>
              <a:off x="5446618" y="3553646"/>
              <a:ext cx="569015" cy="569015"/>
            </a:xfrm>
            <a:prstGeom prst="rect">
              <a:avLst/>
            </a:prstGeom>
            <a:noFill/>
            <a:ln w="9525">
              <a:noFill/>
              <a:miter lim="800000"/>
              <a:headEnd/>
              <a:tailEnd/>
            </a:ln>
          </p:spPr>
        </p:pic>
        <p:sp>
          <p:nvSpPr>
            <p:cNvPr id="8" name="Rounded Rectangle 3">
              <a:extLst>
                <a:ext uri="{FF2B5EF4-FFF2-40B4-BE49-F238E27FC236}">
                  <a16:creationId xmlns:a16="http://schemas.microsoft.com/office/drawing/2014/main" id="{CD482664-49D5-41DE-B275-E72A24910766}"/>
                </a:ext>
              </a:extLst>
            </p:cNvPr>
            <p:cNvSpPr/>
            <p:nvPr/>
          </p:nvSpPr>
          <p:spPr>
            <a:xfrm>
              <a:off x="185539" y="5141847"/>
              <a:ext cx="6414044" cy="1523995"/>
            </a:xfrm>
            <a:prstGeom prst="roundRect">
              <a:avLst>
                <a:gd name="adj" fmla="val 9710"/>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4">
              <a:extLst>
                <a:ext uri="{FF2B5EF4-FFF2-40B4-BE49-F238E27FC236}">
                  <a16:creationId xmlns:a16="http://schemas.microsoft.com/office/drawing/2014/main" id="{791F07D4-EB6C-4803-8F9D-F805411B4CB8}"/>
                </a:ext>
              </a:extLst>
            </p:cNvPr>
            <p:cNvSpPr/>
            <p:nvPr/>
          </p:nvSpPr>
          <p:spPr>
            <a:xfrm>
              <a:off x="473230" y="5042454"/>
              <a:ext cx="2288604" cy="31694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Physical Infrastructure</a:t>
              </a:r>
            </a:p>
          </p:txBody>
        </p:sp>
        <p:grpSp>
          <p:nvGrpSpPr>
            <p:cNvPr id="10" name="Group 9">
              <a:extLst>
                <a:ext uri="{FF2B5EF4-FFF2-40B4-BE49-F238E27FC236}">
                  <a16:creationId xmlns:a16="http://schemas.microsoft.com/office/drawing/2014/main" id="{4CC43A07-B6A1-4427-937D-49318BC4B433}"/>
                </a:ext>
              </a:extLst>
            </p:cNvPr>
            <p:cNvGrpSpPr/>
            <p:nvPr/>
          </p:nvGrpSpPr>
          <p:grpSpPr>
            <a:xfrm>
              <a:off x="398378" y="5471723"/>
              <a:ext cx="1241295" cy="1008588"/>
              <a:chOff x="1127238" y="5471723"/>
              <a:chExt cx="1241295" cy="1008588"/>
            </a:xfrm>
          </p:grpSpPr>
          <p:pic>
            <p:nvPicPr>
              <p:cNvPr id="70" name="Picture 697" descr="MCj04352420000[1]">
                <a:extLst>
                  <a:ext uri="{FF2B5EF4-FFF2-40B4-BE49-F238E27FC236}">
                    <a16:creationId xmlns:a16="http://schemas.microsoft.com/office/drawing/2014/main" id="{0A230FD8-3321-47BD-A0EA-A6F701732483}"/>
                  </a:ext>
                </a:extLst>
              </p:cNvPr>
              <p:cNvPicPr>
                <a:picLocks noChangeAspect="1" noChangeArrowheads="1"/>
              </p:cNvPicPr>
              <p:nvPr/>
            </p:nvPicPr>
            <p:blipFill>
              <a:blip r:embed="rId3" cstate="print"/>
              <a:srcRect/>
              <a:stretch>
                <a:fillRect/>
              </a:stretch>
            </p:blipFill>
            <p:spPr bwMode="auto">
              <a:xfrm>
                <a:off x="1913295" y="5471723"/>
                <a:ext cx="455238" cy="900992"/>
              </a:xfrm>
              <a:prstGeom prst="rect">
                <a:avLst/>
              </a:prstGeom>
              <a:noFill/>
              <a:ln w="9525">
                <a:noFill/>
                <a:miter lim="800000"/>
                <a:headEnd/>
                <a:tailEnd/>
              </a:ln>
            </p:spPr>
          </p:pic>
          <p:pic>
            <p:nvPicPr>
              <p:cNvPr id="71" name="Picture 697" descr="MCj04352420000[1]">
                <a:extLst>
                  <a:ext uri="{FF2B5EF4-FFF2-40B4-BE49-F238E27FC236}">
                    <a16:creationId xmlns:a16="http://schemas.microsoft.com/office/drawing/2014/main" id="{183FBC7A-8021-49A0-ABC2-F3005CA5D90A}"/>
                  </a:ext>
                </a:extLst>
              </p:cNvPr>
              <p:cNvPicPr>
                <a:picLocks noChangeAspect="1" noChangeArrowheads="1"/>
              </p:cNvPicPr>
              <p:nvPr/>
            </p:nvPicPr>
            <p:blipFill>
              <a:blip r:embed="rId3" cstate="print"/>
              <a:srcRect/>
              <a:stretch>
                <a:fillRect/>
              </a:stretch>
            </p:blipFill>
            <p:spPr bwMode="auto">
              <a:xfrm>
                <a:off x="1641624" y="5504854"/>
                <a:ext cx="455238" cy="900992"/>
              </a:xfrm>
              <a:prstGeom prst="rect">
                <a:avLst/>
              </a:prstGeom>
              <a:noFill/>
              <a:ln w="9525">
                <a:noFill/>
                <a:miter lim="800000"/>
                <a:headEnd/>
                <a:tailEnd/>
              </a:ln>
            </p:spPr>
          </p:pic>
          <p:pic>
            <p:nvPicPr>
              <p:cNvPr id="72" name="Picture 697" descr="MCj04352420000[1]">
                <a:extLst>
                  <a:ext uri="{FF2B5EF4-FFF2-40B4-BE49-F238E27FC236}">
                    <a16:creationId xmlns:a16="http://schemas.microsoft.com/office/drawing/2014/main" id="{CB35E856-2DCF-4A28-BA29-C2172433AF3F}"/>
                  </a:ext>
                </a:extLst>
              </p:cNvPr>
              <p:cNvPicPr>
                <a:picLocks noChangeAspect="1" noChangeArrowheads="1"/>
              </p:cNvPicPr>
              <p:nvPr/>
            </p:nvPicPr>
            <p:blipFill>
              <a:blip r:embed="rId3" cstate="print"/>
              <a:srcRect/>
              <a:stretch>
                <a:fillRect/>
              </a:stretch>
            </p:blipFill>
            <p:spPr bwMode="auto">
              <a:xfrm>
                <a:off x="1393294" y="5530271"/>
                <a:ext cx="455238" cy="900992"/>
              </a:xfrm>
              <a:prstGeom prst="rect">
                <a:avLst/>
              </a:prstGeom>
              <a:noFill/>
              <a:ln w="9525">
                <a:noFill/>
                <a:miter lim="800000"/>
                <a:headEnd/>
                <a:tailEnd/>
              </a:ln>
            </p:spPr>
          </p:pic>
          <p:pic>
            <p:nvPicPr>
              <p:cNvPr id="73" name="Picture 698" descr="MCj04352420000[1]">
                <a:extLst>
                  <a:ext uri="{FF2B5EF4-FFF2-40B4-BE49-F238E27FC236}">
                    <a16:creationId xmlns:a16="http://schemas.microsoft.com/office/drawing/2014/main" id="{62D10072-3DAC-4AEB-A995-CA7412264D8D}"/>
                  </a:ext>
                </a:extLst>
              </p:cNvPr>
              <p:cNvPicPr>
                <a:picLocks noChangeAspect="1" noChangeArrowheads="1"/>
              </p:cNvPicPr>
              <p:nvPr/>
            </p:nvPicPr>
            <p:blipFill>
              <a:blip r:embed="rId4" cstate="print"/>
              <a:srcRect/>
              <a:stretch>
                <a:fillRect/>
              </a:stretch>
            </p:blipFill>
            <p:spPr bwMode="auto">
              <a:xfrm>
                <a:off x="1127238" y="5555587"/>
                <a:ext cx="458873" cy="908186"/>
              </a:xfrm>
              <a:prstGeom prst="rect">
                <a:avLst/>
              </a:prstGeom>
              <a:noFill/>
              <a:ln w="9525">
                <a:noFill/>
                <a:miter lim="800000"/>
                <a:headEnd/>
                <a:tailEnd/>
              </a:ln>
            </p:spPr>
          </p:pic>
          <p:sp>
            <p:nvSpPr>
              <p:cNvPr id="74" name="Rounded Rectangle 19">
                <a:extLst>
                  <a:ext uri="{FF2B5EF4-FFF2-40B4-BE49-F238E27FC236}">
                    <a16:creationId xmlns:a16="http://schemas.microsoft.com/office/drawing/2014/main" id="{F3D2F4AA-3D32-4766-AFF7-DA8A69AB9959}"/>
                  </a:ext>
                </a:extLst>
              </p:cNvPr>
              <p:cNvSpPr/>
              <p:nvPr/>
            </p:nvSpPr>
            <p:spPr>
              <a:xfrm>
                <a:off x="1183964" y="6199802"/>
                <a:ext cx="1161671" cy="28050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Datacenter</a:t>
                </a:r>
              </a:p>
            </p:txBody>
          </p:sp>
        </p:grpSp>
        <p:grpSp>
          <p:nvGrpSpPr>
            <p:cNvPr id="11" name="Group 10">
              <a:extLst>
                <a:ext uri="{FF2B5EF4-FFF2-40B4-BE49-F238E27FC236}">
                  <a16:creationId xmlns:a16="http://schemas.microsoft.com/office/drawing/2014/main" id="{E6F1E847-B8E4-4738-8F73-5FFD1C9870F3}"/>
                </a:ext>
              </a:extLst>
            </p:cNvPr>
            <p:cNvGrpSpPr/>
            <p:nvPr/>
          </p:nvGrpSpPr>
          <p:grpSpPr>
            <a:xfrm>
              <a:off x="2128155" y="5439188"/>
              <a:ext cx="1775996" cy="1034497"/>
              <a:chOff x="2631731" y="5439188"/>
              <a:chExt cx="1775996" cy="1034497"/>
            </a:xfrm>
          </p:grpSpPr>
          <p:pic>
            <p:nvPicPr>
              <p:cNvPr id="65" name="Picture 86" descr="MCj04348450000[1]">
                <a:extLst>
                  <a:ext uri="{FF2B5EF4-FFF2-40B4-BE49-F238E27FC236}">
                    <a16:creationId xmlns:a16="http://schemas.microsoft.com/office/drawing/2014/main" id="{758D63BD-1B9F-410D-9024-AFFB29427263}"/>
                  </a:ext>
                </a:extLst>
              </p:cNvPr>
              <p:cNvPicPr>
                <a:picLocks noChangeAspect="1" noChangeArrowheads="1"/>
              </p:cNvPicPr>
              <p:nvPr/>
            </p:nvPicPr>
            <p:blipFill>
              <a:blip r:embed="rId5" cstate="print"/>
              <a:srcRect/>
              <a:stretch>
                <a:fillRect/>
              </a:stretch>
            </p:blipFill>
            <p:spPr bwMode="auto">
              <a:xfrm>
                <a:off x="3581951" y="5439188"/>
                <a:ext cx="825776" cy="825776"/>
              </a:xfrm>
              <a:prstGeom prst="rect">
                <a:avLst/>
              </a:prstGeom>
              <a:noFill/>
              <a:ln w="9525">
                <a:noFill/>
                <a:miter lim="800000"/>
                <a:headEnd/>
                <a:tailEnd/>
              </a:ln>
            </p:spPr>
          </p:pic>
          <p:pic>
            <p:nvPicPr>
              <p:cNvPr id="66" name="Picture 86" descr="MCj04348450000[1]">
                <a:extLst>
                  <a:ext uri="{FF2B5EF4-FFF2-40B4-BE49-F238E27FC236}">
                    <a16:creationId xmlns:a16="http://schemas.microsoft.com/office/drawing/2014/main" id="{25671AE9-A010-486E-960B-19762F869176}"/>
                  </a:ext>
                </a:extLst>
              </p:cNvPr>
              <p:cNvPicPr>
                <a:picLocks noChangeAspect="1" noChangeArrowheads="1"/>
              </p:cNvPicPr>
              <p:nvPr/>
            </p:nvPicPr>
            <p:blipFill>
              <a:blip r:embed="rId5" cstate="print"/>
              <a:srcRect/>
              <a:stretch>
                <a:fillRect/>
              </a:stretch>
            </p:blipFill>
            <p:spPr bwMode="auto">
              <a:xfrm>
                <a:off x="3263899" y="5443952"/>
                <a:ext cx="825776" cy="825776"/>
              </a:xfrm>
              <a:prstGeom prst="rect">
                <a:avLst/>
              </a:prstGeom>
              <a:noFill/>
              <a:ln w="9525">
                <a:noFill/>
                <a:miter lim="800000"/>
                <a:headEnd/>
                <a:tailEnd/>
              </a:ln>
            </p:spPr>
          </p:pic>
          <p:pic>
            <p:nvPicPr>
              <p:cNvPr id="67" name="Picture 86" descr="MCj04348450000[1]">
                <a:extLst>
                  <a:ext uri="{FF2B5EF4-FFF2-40B4-BE49-F238E27FC236}">
                    <a16:creationId xmlns:a16="http://schemas.microsoft.com/office/drawing/2014/main" id="{AB7FD55A-6F38-4363-8EE3-7D3925364D34}"/>
                  </a:ext>
                </a:extLst>
              </p:cNvPr>
              <p:cNvPicPr>
                <a:picLocks noChangeAspect="1" noChangeArrowheads="1"/>
              </p:cNvPicPr>
              <p:nvPr/>
            </p:nvPicPr>
            <p:blipFill>
              <a:blip r:embed="rId5" cstate="print"/>
              <a:srcRect/>
              <a:stretch>
                <a:fillRect/>
              </a:stretch>
            </p:blipFill>
            <p:spPr bwMode="auto">
              <a:xfrm>
                <a:off x="2948746" y="5463831"/>
                <a:ext cx="825776" cy="825776"/>
              </a:xfrm>
              <a:prstGeom prst="rect">
                <a:avLst/>
              </a:prstGeom>
              <a:noFill/>
              <a:ln w="9525">
                <a:noFill/>
                <a:miter lim="800000"/>
                <a:headEnd/>
                <a:tailEnd/>
              </a:ln>
            </p:spPr>
          </p:pic>
          <p:pic>
            <p:nvPicPr>
              <p:cNvPr id="68" name="Picture 86" descr="MCj04348450000[1]">
                <a:extLst>
                  <a:ext uri="{FF2B5EF4-FFF2-40B4-BE49-F238E27FC236}">
                    <a16:creationId xmlns:a16="http://schemas.microsoft.com/office/drawing/2014/main" id="{C1D22F52-BAAA-41CC-AD4C-6F040BBC2943}"/>
                  </a:ext>
                </a:extLst>
              </p:cNvPr>
              <p:cNvPicPr>
                <a:picLocks noChangeAspect="1" noChangeArrowheads="1"/>
              </p:cNvPicPr>
              <p:nvPr/>
            </p:nvPicPr>
            <p:blipFill>
              <a:blip r:embed="rId5" cstate="print"/>
              <a:srcRect/>
              <a:stretch>
                <a:fillRect/>
              </a:stretch>
            </p:blipFill>
            <p:spPr bwMode="auto">
              <a:xfrm>
                <a:off x="2631731" y="5476045"/>
                <a:ext cx="825776" cy="825776"/>
              </a:xfrm>
              <a:prstGeom prst="rect">
                <a:avLst/>
              </a:prstGeom>
              <a:noFill/>
              <a:ln w="9525">
                <a:noFill/>
                <a:miter lim="800000"/>
                <a:headEnd/>
                <a:tailEnd/>
              </a:ln>
            </p:spPr>
          </p:pic>
          <p:sp>
            <p:nvSpPr>
              <p:cNvPr id="69" name="Rounded Rectangle 29">
                <a:extLst>
                  <a:ext uri="{FF2B5EF4-FFF2-40B4-BE49-F238E27FC236}">
                    <a16:creationId xmlns:a16="http://schemas.microsoft.com/office/drawing/2014/main" id="{43D2C581-76AE-4957-B9EE-736D2502C319}"/>
                  </a:ext>
                </a:extLst>
              </p:cNvPr>
              <p:cNvSpPr/>
              <p:nvPr/>
            </p:nvSpPr>
            <p:spPr>
              <a:xfrm>
                <a:off x="3050982" y="6193176"/>
                <a:ext cx="1161671" cy="28050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Cluster</a:t>
                </a:r>
              </a:p>
            </p:txBody>
          </p:sp>
        </p:grpSp>
        <p:grpSp>
          <p:nvGrpSpPr>
            <p:cNvPr id="12" name="Group 11">
              <a:extLst>
                <a:ext uri="{FF2B5EF4-FFF2-40B4-BE49-F238E27FC236}">
                  <a16:creationId xmlns:a16="http://schemas.microsoft.com/office/drawing/2014/main" id="{F8E85FBC-A511-4B14-9F53-8557F1BB7165}"/>
                </a:ext>
              </a:extLst>
            </p:cNvPr>
            <p:cNvGrpSpPr/>
            <p:nvPr/>
          </p:nvGrpSpPr>
          <p:grpSpPr>
            <a:xfrm>
              <a:off x="4402324" y="5244163"/>
              <a:ext cx="1905717" cy="1328914"/>
              <a:chOff x="4521592" y="5244163"/>
              <a:chExt cx="1905717" cy="1328914"/>
            </a:xfrm>
          </p:grpSpPr>
          <p:pic>
            <p:nvPicPr>
              <p:cNvPr id="59" name="Picture 698" descr="MCj04352420000[1]">
                <a:extLst>
                  <a:ext uri="{FF2B5EF4-FFF2-40B4-BE49-F238E27FC236}">
                    <a16:creationId xmlns:a16="http://schemas.microsoft.com/office/drawing/2014/main" id="{084E375E-84D9-426C-B529-B2F891F7C904}"/>
                  </a:ext>
                </a:extLst>
              </p:cNvPr>
              <p:cNvPicPr>
                <a:picLocks noChangeAspect="1" noChangeArrowheads="1"/>
              </p:cNvPicPr>
              <p:nvPr/>
            </p:nvPicPr>
            <p:blipFill>
              <a:blip r:embed="rId6" cstate="print"/>
              <a:srcRect/>
              <a:stretch>
                <a:fillRect/>
              </a:stretch>
            </p:blipFill>
            <p:spPr bwMode="auto">
              <a:xfrm>
                <a:off x="5639610" y="5244163"/>
                <a:ext cx="641927" cy="1270480"/>
              </a:xfrm>
              <a:prstGeom prst="rect">
                <a:avLst/>
              </a:prstGeom>
              <a:noFill/>
              <a:ln w="9525">
                <a:noFill/>
                <a:miter lim="800000"/>
                <a:headEnd/>
                <a:tailEnd/>
              </a:ln>
            </p:spPr>
          </p:pic>
          <p:pic>
            <p:nvPicPr>
              <p:cNvPr id="60" name="Picture 710" descr="MCj04413310000[1]">
                <a:extLst>
                  <a:ext uri="{FF2B5EF4-FFF2-40B4-BE49-F238E27FC236}">
                    <a16:creationId xmlns:a16="http://schemas.microsoft.com/office/drawing/2014/main" id="{CCE25DDF-02C9-482B-9B7C-75E94E0AC57C}"/>
                  </a:ext>
                </a:extLst>
              </p:cNvPr>
              <p:cNvPicPr>
                <a:picLocks noChangeAspect="1" noChangeArrowheads="1"/>
              </p:cNvPicPr>
              <p:nvPr/>
            </p:nvPicPr>
            <p:blipFill>
              <a:blip r:embed="rId7" cstate="print"/>
              <a:srcRect/>
              <a:stretch>
                <a:fillRect/>
              </a:stretch>
            </p:blipFill>
            <p:spPr bwMode="auto">
              <a:xfrm>
                <a:off x="5049538" y="5245807"/>
                <a:ext cx="762000" cy="762000"/>
              </a:xfrm>
              <a:prstGeom prst="rect">
                <a:avLst/>
              </a:prstGeom>
              <a:noFill/>
              <a:ln w="9525">
                <a:noFill/>
                <a:miter lim="800000"/>
                <a:headEnd/>
                <a:tailEnd/>
              </a:ln>
            </p:spPr>
          </p:pic>
          <p:pic>
            <p:nvPicPr>
              <p:cNvPr id="61" name="Picture 86" descr="MCj04348450000[1]">
                <a:extLst>
                  <a:ext uri="{FF2B5EF4-FFF2-40B4-BE49-F238E27FC236}">
                    <a16:creationId xmlns:a16="http://schemas.microsoft.com/office/drawing/2014/main" id="{ACD77270-558C-42DE-B6E4-D7ED0757528B}"/>
                  </a:ext>
                </a:extLst>
              </p:cNvPr>
              <p:cNvPicPr>
                <a:picLocks noChangeAspect="1" noChangeArrowheads="1"/>
              </p:cNvPicPr>
              <p:nvPr/>
            </p:nvPicPr>
            <p:blipFill>
              <a:blip r:embed="rId5" cstate="print"/>
              <a:srcRect/>
              <a:stretch>
                <a:fillRect/>
              </a:stretch>
            </p:blipFill>
            <p:spPr bwMode="auto">
              <a:xfrm>
                <a:off x="4521592" y="5330478"/>
                <a:ext cx="825776" cy="825776"/>
              </a:xfrm>
              <a:prstGeom prst="rect">
                <a:avLst/>
              </a:prstGeom>
              <a:noFill/>
              <a:ln w="9525">
                <a:noFill/>
                <a:miter lim="800000"/>
                <a:headEnd/>
                <a:tailEnd/>
              </a:ln>
            </p:spPr>
          </p:pic>
          <p:pic>
            <p:nvPicPr>
              <p:cNvPr id="62" name="Picture 709" descr="MCj04413370000[1]">
                <a:extLst>
                  <a:ext uri="{FF2B5EF4-FFF2-40B4-BE49-F238E27FC236}">
                    <a16:creationId xmlns:a16="http://schemas.microsoft.com/office/drawing/2014/main" id="{C9CE2D37-C913-45A7-BBCF-F67E80C72DB2}"/>
                  </a:ext>
                </a:extLst>
              </p:cNvPr>
              <p:cNvPicPr>
                <a:picLocks noChangeAspect="1" noChangeArrowheads="1"/>
              </p:cNvPicPr>
              <p:nvPr/>
            </p:nvPicPr>
            <p:blipFill>
              <a:blip r:embed="rId8" cstate="print"/>
              <a:srcRect/>
              <a:stretch>
                <a:fillRect/>
              </a:stretch>
            </p:blipFill>
            <p:spPr bwMode="auto">
              <a:xfrm>
                <a:off x="5515195" y="5541397"/>
                <a:ext cx="542925" cy="542925"/>
              </a:xfrm>
              <a:prstGeom prst="rect">
                <a:avLst/>
              </a:prstGeom>
              <a:noFill/>
              <a:ln w="9525">
                <a:noFill/>
                <a:miter lim="800000"/>
                <a:headEnd/>
                <a:tailEnd/>
              </a:ln>
            </p:spPr>
          </p:pic>
          <p:pic>
            <p:nvPicPr>
              <p:cNvPr id="63" name="Picture 707" descr="MCj04413370000[1]">
                <a:extLst>
                  <a:ext uri="{FF2B5EF4-FFF2-40B4-BE49-F238E27FC236}">
                    <a16:creationId xmlns:a16="http://schemas.microsoft.com/office/drawing/2014/main" id="{FB7DC84C-7335-415C-9FBF-E6A844504968}"/>
                  </a:ext>
                </a:extLst>
              </p:cNvPr>
              <p:cNvPicPr>
                <a:picLocks noChangeAspect="1" noChangeArrowheads="1"/>
              </p:cNvPicPr>
              <p:nvPr/>
            </p:nvPicPr>
            <p:blipFill>
              <a:blip r:embed="rId8" cstate="print"/>
              <a:srcRect/>
              <a:stretch>
                <a:fillRect/>
              </a:stretch>
            </p:blipFill>
            <p:spPr bwMode="auto">
              <a:xfrm>
                <a:off x="5133369" y="5613065"/>
                <a:ext cx="542925" cy="542925"/>
              </a:xfrm>
              <a:prstGeom prst="rect">
                <a:avLst/>
              </a:prstGeom>
              <a:noFill/>
              <a:ln w="9525">
                <a:noFill/>
                <a:miter lim="800000"/>
                <a:headEnd/>
                <a:tailEnd/>
              </a:ln>
            </p:spPr>
          </p:pic>
          <p:sp>
            <p:nvSpPr>
              <p:cNvPr id="64" name="Rounded Rectangle 33">
                <a:extLst>
                  <a:ext uri="{FF2B5EF4-FFF2-40B4-BE49-F238E27FC236}">
                    <a16:creationId xmlns:a16="http://schemas.microsoft.com/office/drawing/2014/main" id="{3EFD1327-9225-4D32-82E8-48472C37379E}"/>
                  </a:ext>
                </a:extLst>
              </p:cNvPr>
              <p:cNvSpPr/>
              <p:nvPr/>
            </p:nvSpPr>
            <p:spPr>
              <a:xfrm>
                <a:off x="4532249" y="6113663"/>
                <a:ext cx="1895060" cy="45941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Desktop / </a:t>
                </a:r>
              </a:p>
              <a:p>
                <a:pPr algn="ctr"/>
                <a:r>
                  <a:rPr lang="en-US" sz="1200" dirty="0">
                    <a:solidFill>
                      <a:srgbClr val="000000"/>
                    </a:solidFill>
                  </a:rPr>
                  <a:t>Heterogeneous Resources</a:t>
                </a:r>
              </a:p>
            </p:txBody>
          </p:sp>
        </p:grpSp>
        <p:grpSp>
          <p:nvGrpSpPr>
            <p:cNvPr id="13" name="Group 12">
              <a:extLst>
                <a:ext uri="{FF2B5EF4-FFF2-40B4-BE49-F238E27FC236}">
                  <a16:creationId xmlns:a16="http://schemas.microsoft.com/office/drawing/2014/main" id="{FF0766AD-EF0D-4234-B3F1-241C37C46236}"/>
                </a:ext>
              </a:extLst>
            </p:cNvPr>
            <p:cNvGrpSpPr/>
            <p:nvPr/>
          </p:nvGrpSpPr>
          <p:grpSpPr>
            <a:xfrm>
              <a:off x="6805467" y="5136392"/>
              <a:ext cx="2206003" cy="1489695"/>
              <a:chOff x="6156119" y="5162896"/>
              <a:chExt cx="2206003" cy="1489695"/>
            </a:xfrm>
          </p:grpSpPr>
          <p:sp>
            <p:nvSpPr>
              <p:cNvPr id="51" name="Cloud">
                <a:extLst>
                  <a:ext uri="{FF2B5EF4-FFF2-40B4-BE49-F238E27FC236}">
                    <a16:creationId xmlns:a16="http://schemas.microsoft.com/office/drawing/2014/main" id="{1E73027B-EA1D-47A9-A4FD-C859C64390F7}"/>
                  </a:ext>
                </a:extLst>
              </p:cNvPr>
              <p:cNvSpPr>
                <a:spLocks noChangeAspect="1" noEditPoints="1" noChangeArrowheads="1"/>
              </p:cNvSpPr>
              <p:nvPr/>
            </p:nvSpPr>
            <p:spPr bwMode="auto">
              <a:xfrm>
                <a:off x="6156119" y="5162896"/>
                <a:ext cx="2206003" cy="147832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chemeClr val="accent1">
                      <a:lumMod val="20000"/>
                      <a:lumOff val="80000"/>
                    </a:schemeClr>
                  </a:gs>
                </a:gsLst>
                <a:lin ang="54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2" name="Rectangle 4">
                <a:extLst>
                  <a:ext uri="{FF2B5EF4-FFF2-40B4-BE49-F238E27FC236}">
                    <a16:creationId xmlns:a16="http://schemas.microsoft.com/office/drawing/2014/main" id="{8FDEF7B3-482F-4485-B41C-E9ED5756A44F}"/>
                  </a:ext>
                </a:extLst>
              </p:cNvPr>
              <p:cNvSpPr/>
              <p:nvPr/>
            </p:nvSpPr>
            <p:spPr>
              <a:xfrm>
                <a:off x="6257804" y="6400802"/>
                <a:ext cx="2064561" cy="25178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Third Party </a:t>
                </a:r>
                <a:r>
                  <a:rPr lang="en-US" sz="1600" dirty="0" err="1">
                    <a:solidFill>
                      <a:srgbClr val="000000"/>
                    </a:solidFill>
                  </a:rPr>
                  <a:t>IaaS</a:t>
                </a:r>
                <a:r>
                  <a:rPr lang="en-US" sz="1600" dirty="0">
                    <a:solidFill>
                      <a:srgbClr val="000000"/>
                    </a:solidFill>
                  </a:rPr>
                  <a:t> Cloud</a:t>
                </a:r>
              </a:p>
            </p:txBody>
          </p:sp>
          <p:pic>
            <p:nvPicPr>
              <p:cNvPr id="53" name="Picture 92" descr="MCj04421540000[1]">
                <a:extLst>
                  <a:ext uri="{FF2B5EF4-FFF2-40B4-BE49-F238E27FC236}">
                    <a16:creationId xmlns:a16="http://schemas.microsoft.com/office/drawing/2014/main" id="{C21D988F-8692-44A1-927A-8DC4D7C036E1}"/>
                  </a:ext>
                </a:extLst>
              </p:cNvPr>
              <p:cNvPicPr>
                <a:picLocks noChangeAspect="1" noChangeArrowheads="1"/>
              </p:cNvPicPr>
              <p:nvPr/>
            </p:nvPicPr>
            <p:blipFill>
              <a:blip r:embed="rId2" cstate="print"/>
              <a:srcRect/>
              <a:stretch>
                <a:fillRect/>
              </a:stretch>
            </p:blipFill>
            <p:spPr bwMode="auto">
              <a:xfrm>
                <a:off x="6673298" y="5433805"/>
                <a:ext cx="333375" cy="333375"/>
              </a:xfrm>
              <a:prstGeom prst="rect">
                <a:avLst/>
              </a:prstGeom>
              <a:noFill/>
              <a:ln w="9525">
                <a:noFill/>
                <a:miter lim="800000"/>
                <a:headEnd/>
                <a:tailEnd/>
              </a:ln>
            </p:spPr>
          </p:pic>
          <p:pic>
            <p:nvPicPr>
              <p:cNvPr id="54" name="Picture 93" descr="MCj04421540000[1]">
                <a:extLst>
                  <a:ext uri="{FF2B5EF4-FFF2-40B4-BE49-F238E27FC236}">
                    <a16:creationId xmlns:a16="http://schemas.microsoft.com/office/drawing/2014/main" id="{229FC522-FB45-492F-B82C-50DC1CEE8712}"/>
                  </a:ext>
                </a:extLst>
              </p:cNvPr>
              <p:cNvPicPr>
                <a:picLocks noChangeAspect="1" noChangeArrowheads="1"/>
              </p:cNvPicPr>
              <p:nvPr/>
            </p:nvPicPr>
            <p:blipFill>
              <a:blip r:embed="rId2" cstate="print"/>
              <a:srcRect/>
              <a:stretch>
                <a:fillRect/>
              </a:stretch>
            </p:blipFill>
            <p:spPr bwMode="auto">
              <a:xfrm>
                <a:off x="6573078" y="5612296"/>
                <a:ext cx="457613" cy="457613"/>
              </a:xfrm>
              <a:prstGeom prst="rect">
                <a:avLst/>
              </a:prstGeom>
              <a:noFill/>
              <a:ln w="9525">
                <a:noFill/>
                <a:miter lim="800000"/>
                <a:headEnd/>
                <a:tailEnd/>
              </a:ln>
            </p:spPr>
          </p:pic>
          <p:pic>
            <p:nvPicPr>
              <p:cNvPr id="55" name="Picture 94" descr="MCj04421540000[1]">
                <a:extLst>
                  <a:ext uri="{FF2B5EF4-FFF2-40B4-BE49-F238E27FC236}">
                    <a16:creationId xmlns:a16="http://schemas.microsoft.com/office/drawing/2014/main" id="{AE856E63-BC61-4D23-88DE-7638977FB766}"/>
                  </a:ext>
                </a:extLst>
              </p:cNvPr>
              <p:cNvPicPr>
                <a:picLocks noChangeAspect="1" noChangeArrowheads="1"/>
              </p:cNvPicPr>
              <p:nvPr/>
            </p:nvPicPr>
            <p:blipFill>
              <a:blip r:embed="rId2" cstate="print"/>
              <a:srcRect/>
              <a:stretch>
                <a:fillRect/>
              </a:stretch>
            </p:blipFill>
            <p:spPr bwMode="auto">
              <a:xfrm>
                <a:off x="6768547" y="5980043"/>
                <a:ext cx="333375" cy="333375"/>
              </a:xfrm>
              <a:prstGeom prst="rect">
                <a:avLst/>
              </a:prstGeom>
              <a:noFill/>
              <a:ln w="9525">
                <a:noFill/>
                <a:miter lim="800000"/>
                <a:headEnd/>
                <a:tailEnd/>
              </a:ln>
            </p:spPr>
          </p:pic>
          <p:pic>
            <p:nvPicPr>
              <p:cNvPr id="56" name="Picture 95" descr="MCj04421540000[1]">
                <a:extLst>
                  <a:ext uri="{FF2B5EF4-FFF2-40B4-BE49-F238E27FC236}">
                    <a16:creationId xmlns:a16="http://schemas.microsoft.com/office/drawing/2014/main" id="{98FFDDB1-DE9C-4BAE-A607-A024114D4AFA}"/>
                  </a:ext>
                </a:extLst>
              </p:cNvPr>
              <p:cNvPicPr>
                <a:picLocks noChangeAspect="1" noChangeArrowheads="1"/>
              </p:cNvPicPr>
              <p:nvPr/>
            </p:nvPicPr>
            <p:blipFill>
              <a:blip r:embed="rId2" cstate="print"/>
              <a:srcRect/>
              <a:stretch>
                <a:fillRect/>
              </a:stretch>
            </p:blipFill>
            <p:spPr bwMode="auto">
              <a:xfrm>
                <a:off x="7062579" y="5690566"/>
                <a:ext cx="333375" cy="333375"/>
              </a:xfrm>
              <a:prstGeom prst="rect">
                <a:avLst/>
              </a:prstGeom>
              <a:noFill/>
              <a:ln w="9525">
                <a:noFill/>
                <a:miter lim="800000"/>
                <a:headEnd/>
                <a:tailEnd/>
              </a:ln>
            </p:spPr>
          </p:pic>
          <p:pic>
            <p:nvPicPr>
              <p:cNvPr id="57" name="Picture 97" descr="MCj04421540000[1]">
                <a:extLst>
                  <a:ext uri="{FF2B5EF4-FFF2-40B4-BE49-F238E27FC236}">
                    <a16:creationId xmlns:a16="http://schemas.microsoft.com/office/drawing/2014/main" id="{DBF73613-1550-4159-B409-FB058911C7FD}"/>
                  </a:ext>
                </a:extLst>
              </p:cNvPr>
              <p:cNvPicPr>
                <a:picLocks noChangeAspect="1" noChangeArrowheads="1"/>
              </p:cNvPicPr>
              <p:nvPr/>
            </p:nvPicPr>
            <p:blipFill>
              <a:blip r:embed="rId2" cstate="print"/>
              <a:srcRect/>
              <a:stretch>
                <a:fillRect/>
              </a:stretch>
            </p:blipFill>
            <p:spPr bwMode="auto">
              <a:xfrm>
                <a:off x="7259291" y="5272708"/>
                <a:ext cx="625752" cy="625752"/>
              </a:xfrm>
              <a:prstGeom prst="rect">
                <a:avLst/>
              </a:prstGeom>
              <a:noFill/>
              <a:ln w="9525">
                <a:noFill/>
                <a:miter lim="800000"/>
                <a:headEnd/>
                <a:tailEnd/>
              </a:ln>
            </p:spPr>
          </p:pic>
          <p:pic>
            <p:nvPicPr>
              <p:cNvPr id="58" name="Picture 96" descr="MCj04421540000[1]">
                <a:extLst>
                  <a:ext uri="{FF2B5EF4-FFF2-40B4-BE49-F238E27FC236}">
                    <a16:creationId xmlns:a16="http://schemas.microsoft.com/office/drawing/2014/main" id="{4A981003-5CC1-4EB8-952B-8ACAC658E094}"/>
                  </a:ext>
                </a:extLst>
              </p:cNvPr>
              <p:cNvPicPr>
                <a:picLocks noChangeAspect="1" noChangeArrowheads="1"/>
              </p:cNvPicPr>
              <p:nvPr/>
            </p:nvPicPr>
            <p:blipFill>
              <a:blip r:embed="rId2" cstate="print"/>
              <a:srcRect/>
              <a:stretch>
                <a:fillRect/>
              </a:stretch>
            </p:blipFill>
            <p:spPr bwMode="auto">
              <a:xfrm>
                <a:off x="7173566" y="5642526"/>
                <a:ext cx="737982" cy="737982"/>
              </a:xfrm>
              <a:prstGeom prst="rect">
                <a:avLst/>
              </a:prstGeom>
              <a:noFill/>
              <a:ln w="9525">
                <a:noFill/>
                <a:miter lim="800000"/>
                <a:headEnd/>
                <a:tailEnd/>
              </a:ln>
            </p:spPr>
          </p:pic>
        </p:grpSp>
        <p:sp>
          <p:nvSpPr>
            <p:cNvPr id="14" name="Rectangle 4">
              <a:extLst>
                <a:ext uri="{FF2B5EF4-FFF2-40B4-BE49-F238E27FC236}">
                  <a16:creationId xmlns:a16="http://schemas.microsoft.com/office/drawing/2014/main" id="{84A259B4-0CD9-49EB-B223-D093DFBB9012}"/>
                </a:ext>
              </a:extLst>
            </p:cNvPr>
            <p:cNvSpPr/>
            <p:nvPr/>
          </p:nvSpPr>
          <p:spPr>
            <a:xfrm>
              <a:off x="479857" y="1934862"/>
              <a:ext cx="3734333" cy="325738"/>
            </a:xfrm>
            <a:prstGeom prst="rect">
              <a:avLst/>
            </a:prstGeom>
            <a:gradFill>
              <a:gsLst>
                <a:gs pos="0">
                  <a:schemeClr val="bg1"/>
                </a:gs>
                <a:gs pos="100000">
                  <a:schemeClr val="bg1">
                    <a:lumMod val="95000"/>
                  </a:schemeClr>
                </a:gs>
              </a:gsLst>
              <a:lin ang="5400000" scaled="0"/>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Infrastructure Management Software</a:t>
              </a:r>
            </a:p>
          </p:txBody>
        </p:sp>
        <p:pic>
          <p:nvPicPr>
            <p:cNvPr id="15" name="Picture 4" descr="C:\Documents and Settings\Administrator\Local Settings\Temporary Internet Files\Content.IE5\S5CT05S7\MCj04326140000[1].png">
              <a:extLst>
                <a:ext uri="{FF2B5EF4-FFF2-40B4-BE49-F238E27FC236}">
                  <a16:creationId xmlns:a16="http://schemas.microsoft.com/office/drawing/2014/main" id="{1CC79D94-5946-4DCF-962A-EF2336D5B9DC}"/>
                </a:ext>
              </a:extLst>
            </p:cNvPr>
            <p:cNvPicPr>
              <a:picLocks noChangeAspect="1" noChangeArrowheads="1"/>
            </p:cNvPicPr>
            <p:nvPr/>
          </p:nvPicPr>
          <p:blipFill>
            <a:blip r:embed="rId9" cstate="print"/>
            <a:srcRect/>
            <a:stretch>
              <a:fillRect/>
            </a:stretch>
          </p:blipFill>
          <p:spPr bwMode="auto">
            <a:xfrm>
              <a:off x="4638337" y="2130412"/>
              <a:ext cx="1086600" cy="1086600"/>
            </a:xfrm>
            <a:prstGeom prst="rect">
              <a:avLst/>
            </a:prstGeom>
            <a:noFill/>
          </p:spPr>
        </p:pic>
        <p:sp>
          <p:nvSpPr>
            <p:cNvPr id="16" name="Rounded Rectangle 57">
              <a:extLst>
                <a:ext uri="{FF2B5EF4-FFF2-40B4-BE49-F238E27FC236}">
                  <a16:creationId xmlns:a16="http://schemas.microsoft.com/office/drawing/2014/main" id="{6DB528EE-2DEC-43FC-ABD0-E7E0849C67ED}"/>
                </a:ext>
              </a:extLst>
            </p:cNvPr>
            <p:cNvSpPr/>
            <p:nvPr/>
          </p:nvSpPr>
          <p:spPr>
            <a:xfrm>
              <a:off x="4583120" y="3184939"/>
              <a:ext cx="1194826" cy="31363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Scheduling</a:t>
              </a:r>
            </a:p>
          </p:txBody>
        </p:sp>
        <p:pic>
          <p:nvPicPr>
            <p:cNvPr id="17" name="Picture 5" descr="C:\Documents and Settings\Administrator\Local Settings\Temporary Internet Files\Content.IE5\AD85KTOH\MCj04403950000[1].png">
              <a:extLst>
                <a:ext uri="{FF2B5EF4-FFF2-40B4-BE49-F238E27FC236}">
                  <a16:creationId xmlns:a16="http://schemas.microsoft.com/office/drawing/2014/main" id="{6922D473-1C16-45F3-B371-0734A75C018A}"/>
                </a:ext>
              </a:extLst>
            </p:cNvPr>
            <p:cNvPicPr>
              <a:picLocks noChangeAspect="1" noChangeArrowheads="1"/>
            </p:cNvPicPr>
            <p:nvPr/>
          </p:nvPicPr>
          <p:blipFill>
            <a:blip r:embed="rId10" cstate="print"/>
            <a:srcRect/>
            <a:stretch>
              <a:fillRect/>
            </a:stretch>
          </p:blipFill>
          <p:spPr bwMode="auto">
            <a:xfrm>
              <a:off x="563288" y="2418666"/>
              <a:ext cx="748678" cy="748678"/>
            </a:xfrm>
            <a:prstGeom prst="rect">
              <a:avLst/>
            </a:prstGeom>
            <a:noFill/>
          </p:spPr>
        </p:pic>
        <p:sp>
          <p:nvSpPr>
            <p:cNvPr id="18" name="Rounded Rectangle 59">
              <a:extLst>
                <a:ext uri="{FF2B5EF4-FFF2-40B4-BE49-F238E27FC236}">
                  <a16:creationId xmlns:a16="http://schemas.microsoft.com/office/drawing/2014/main" id="{3F8C7D11-EE76-4ECB-9DBA-D47D98B5519E}"/>
                </a:ext>
              </a:extLst>
            </p:cNvPr>
            <p:cNvSpPr/>
            <p:nvPr/>
          </p:nvSpPr>
          <p:spPr>
            <a:xfrm>
              <a:off x="455105" y="3178312"/>
              <a:ext cx="1148408"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Pricing / Billing</a:t>
              </a:r>
            </a:p>
          </p:txBody>
        </p:sp>
        <p:pic>
          <p:nvPicPr>
            <p:cNvPr id="19" name="Picture 18" descr="icon-line-graph copy.png">
              <a:extLst>
                <a:ext uri="{FF2B5EF4-FFF2-40B4-BE49-F238E27FC236}">
                  <a16:creationId xmlns:a16="http://schemas.microsoft.com/office/drawing/2014/main" id="{7D9C2922-68AA-4327-811F-EE4079FF5C02}"/>
                </a:ext>
              </a:extLst>
            </p:cNvPr>
            <p:cNvPicPr>
              <a:picLocks noChangeAspect="1"/>
            </p:cNvPicPr>
            <p:nvPr/>
          </p:nvPicPr>
          <p:blipFill>
            <a:blip r:embed="rId11" cstate="print"/>
            <a:stretch>
              <a:fillRect/>
            </a:stretch>
          </p:blipFill>
          <p:spPr>
            <a:xfrm>
              <a:off x="612960" y="3644398"/>
              <a:ext cx="761905" cy="761905"/>
            </a:xfrm>
            <a:prstGeom prst="rect">
              <a:avLst/>
            </a:prstGeom>
          </p:spPr>
        </p:pic>
        <p:sp>
          <p:nvSpPr>
            <p:cNvPr id="20" name="Rounded Rectangle 62">
              <a:extLst>
                <a:ext uri="{FF2B5EF4-FFF2-40B4-BE49-F238E27FC236}">
                  <a16:creationId xmlns:a16="http://schemas.microsoft.com/office/drawing/2014/main" id="{3549EEF0-E3EF-4EFC-BAC7-4E7ED2454F99}"/>
                </a:ext>
              </a:extLst>
            </p:cNvPr>
            <p:cNvSpPr/>
            <p:nvPr/>
          </p:nvSpPr>
          <p:spPr>
            <a:xfrm>
              <a:off x="435227" y="4311371"/>
              <a:ext cx="1148408"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Monitoring</a:t>
              </a:r>
            </a:p>
          </p:txBody>
        </p:sp>
        <p:sp>
          <p:nvSpPr>
            <p:cNvPr id="21" name="Rounded Rectangle 64">
              <a:extLst>
                <a:ext uri="{FF2B5EF4-FFF2-40B4-BE49-F238E27FC236}">
                  <a16:creationId xmlns:a16="http://schemas.microsoft.com/office/drawing/2014/main" id="{CB3993EA-2D94-410D-8DD2-7D07845D2CF2}"/>
                </a:ext>
              </a:extLst>
            </p:cNvPr>
            <p:cNvSpPr/>
            <p:nvPr/>
          </p:nvSpPr>
          <p:spPr>
            <a:xfrm>
              <a:off x="2197750" y="3184938"/>
              <a:ext cx="1645372"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000000"/>
                  </a:solidFill>
                </a:rPr>
                <a:t>QoS</a:t>
              </a:r>
              <a:r>
                <a:rPr lang="en-US" sz="1200" dirty="0">
                  <a:solidFill>
                    <a:srgbClr val="000000"/>
                  </a:solidFill>
                </a:rPr>
                <a:t> SLA Management</a:t>
              </a:r>
            </a:p>
          </p:txBody>
        </p:sp>
        <p:pic>
          <p:nvPicPr>
            <p:cNvPr id="22" name="Picture 6" descr="C:\Documents and Settings\Administrator\Local Settings\Temporary Internet Files\Content.IE5\S5CT05S7\MCj04420420000[1].png">
              <a:extLst>
                <a:ext uri="{FF2B5EF4-FFF2-40B4-BE49-F238E27FC236}">
                  <a16:creationId xmlns:a16="http://schemas.microsoft.com/office/drawing/2014/main" id="{FFD31430-25B6-4922-A688-EB79529BBBBD}"/>
                </a:ext>
              </a:extLst>
            </p:cNvPr>
            <p:cNvPicPr>
              <a:picLocks noChangeAspect="1" noChangeArrowheads="1"/>
            </p:cNvPicPr>
            <p:nvPr/>
          </p:nvPicPr>
          <p:blipFill>
            <a:blip r:embed="rId12" cstate="print"/>
            <a:srcRect/>
            <a:stretch>
              <a:fillRect/>
            </a:stretch>
          </p:blipFill>
          <p:spPr bwMode="auto">
            <a:xfrm rot="19059518">
              <a:off x="2703357" y="2474729"/>
              <a:ext cx="622931" cy="934397"/>
            </a:xfrm>
            <a:prstGeom prst="rect">
              <a:avLst/>
            </a:prstGeom>
            <a:noFill/>
          </p:spPr>
        </p:pic>
        <p:sp>
          <p:nvSpPr>
            <p:cNvPr id="23" name="Rounded Rectangle 70">
              <a:extLst>
                <a:ext uri="{FF2B5EF4-FFF2-40B4-BE49-F238E27FC236}">
                  <a16:creationId xmlns:a16="http://schemas.microsoft.com/office/drawing/2014/main" id="{74FAFC43-A8FF-47A6-99FF-B711E07DAF03}"/>
                </a:ext>
              </a:extLst>
            </p:cNvPr>
            <p:cNvSpPr/>
            <p:nvPr/>
          </p:nvSpPr>
          <p:spPr>
            <a:xfrm>
              <a:off x="1714062" y="4317997"/>
              <a:ext cx="1148408"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Reservation</a:t>
              </a:r>
            </a:p>
          </p:txBody>
        </p:sp>
        <p:pic>
          <p:nvPicPr>
            <p:cNvPr id="24" name="Picture 11" descr="C:\Documents and Settings\Administrator\Local Settings\Temporary Internet Files\Content.IE5\S5CT05S7\MCj04316180000[1].png">
              <a:extLst>
                <a:ext uri="{FF2B5EF4-FFF2-40B4-BE49-F238E27FC236}">
                  <a16:creationId xmlns:a16="http://schemas.microsoft.com/office/drawing/2014/main" id="{C2D6A3FE-2BA2-4B2B-8E6F-9A3C73F2A323}"/>
                </a:ext>
              </a:extLst>
            </p:cNvPr>
            <p:cNvPicPr>
              <a:picLocks noChangeAspect="1" noChangeArrowheads="1"/>
            </p:cNvPicPr>
            <p:nvPr/>
          </p:nvPicPr>
          <p:blipFill>
            <a:blip r:embed="rId13" cstate="print"/>
            <a:srcRect/>
            <a:stretch>
              <a:fillRect/>
            </a:stretch>
          </p:blipFill>
          <p:spPr bwMode="auto">
            <a:xfrm>
              <a:off x="2005844" y="3675408"/>
              <a:ext cx="750610" cy="750610"/>
            </a:xfrm>
            <a:prstGeom prst="rect">
              <a:avLst/>
            </a:prstGeom>
            <a:noFill/>
          </p:spPr>
        </p:pic>
        <p:sp>
          <p:nvSpPr>
            <p:cNvPr id="25" name="Rounded Rectangle 71">
              <a:extLst>
                <a:ext uri="{FF2B5EF4-FFF2-40B4-BE49-F238E27FC236}">
                  <a16:creationId xmlns:a16="http://schemas.microsoft.com/office/drawing/2014/main" id="{70745D4F-FE30-4108-A3EB-1080EC7F47E6}"/>
                </a:ext>
              </a:extLst>
            </p:cNvPr>
            <p:cNvSpPr/>
            <p:nvPr/>
          </p:nvSpPr>
          <p:spPr>
            <a:xfrm>
              <a:off x="4969560" y="4324625"/>
              <a:ext cx="1616770"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VM Pool Management</a:t>
              </a:r>
            </a:p>
          </p:txBody>
        </p:sp>
        <p:pic>
          <p:nvPicPr>
            <p:cNvPr id="26" name="Picture 92" descr="MCj04421540000[1]">
              <a:extLst>
                <a:ext uri="{FF2B5EF4-FFF2-40B4-BE49-F238E27FC236}">
                  <a16:creationId xmlns:a16="http://schemas.microsoft.com/office/drawing/2014/main" id="{ADEB3D9C-24CC-42AE-B63C-EC94DC5D3EC4}"/>
                </a:ext>
              </a:extLst>
            </p:cNvPr>
            <p:cNvPicPr>
              <a:picLocks noChangeAspect="1" noChangeArrowheads="1"/>
            </p:cNvPicPr>
            <p:nvPr/>
          </p:nvPicPr>
          <p:blipFill>
            <a:blip r:embed="rId2" cstate="print"/>
            <a:srcRect/>
            <a:stretch>
              <a:fillRect/>
            </a:stretch>
          </p:blipFill>
          <p:spPr bwMode="auto">
            <a:xfrm>
              <a:off x="5420118" y="3875841"/>
              <a:ext cx="420342" cy="420342"/>
            </a:xfrm>
            <a:prstGeom prst="rect">
              <a:avLst/>
            </a:prstGeom>
            <a:noFill/>
            <a:ln w="9525">
              <a:noFill/>
              <a:miter lim="800000"/>
              <a:headEnd/>
              <a:tailEnd/>
            </a:ln>
          </p:spPr>
        </p:pic>
        <p:pic>
          <p:nvPicPr>
            <p:cNvPr id="27" name="Picture 93" descr="MCj04421540000[1]">
              <a:extLst>
                <a:ext uri="{FF2B5EF4-FFF2-40B4-BE49-F238E27FC236}">
                  <a16:creationId xmlns:a16="http://schemas.microsoft.com/office/drawing/2014/main" id="{AE954C0B-7342-4676-BDC0-F0ADCCF97813}"/>
                </a:ext>
              </a:extLst>
            </p:cNvPr>
            <p:cNvPicPr>
              <a:picLocks noChangeAspect="1" noChangeArrowheads="1"/>
            </p:cNvPicPr>
            <p:nvPr/>
          </p:nvPicPr>
          <p:blipFill>
            <a:blip r:embed="rId2" cstate="print"/>
            <a:srcRect/>
            <a:stretch>
              <a:fillRect/>
            </a:stretch>
          </p:blipFill>
          <p:spPr bwMode="auto">
            <a:xfrm>
              <a:off x="4995637" y="3723862"/>
              <a:ext cx="570250" cy="570250"/>
            </a:xfrm>
            <a:prstGeom prst="rect">
              <a:avLst/>
            </a:prstGeom>
            <a:noFill/>
            <a:ln w="9525">
              <a:noFill/>
              <a:miter lim="800000"/>
              <a:headEnd/>
              <a:tailEnd/>
            </a:ln>
          </p:spPr>
        </p:pic>
        <p:pic>
          <p:nvPicPr>
            <p:cNvPr id="28" name="Picture 94" descr="MCj04421540000[1]">
              <a:extLst>
                <a:ext uri="{FF2B5EF4-FFF2-40B4-BE49-F238E27FC236}">
                  <a16:creationId xmlns:a16="http://schemas.microsoft.com/office/drawing/2014/main" id="{EC05BB4E-21FE-45E0-A132-71772CC6D2FA}"/>
                </a:ext>
              </a:extLst>
            </p:cNvPr>
            <p:cNvPicPr>
              <a:picLocks noChangeAspect="1" noChangeArrowheads="1"/>
            </p:cNvPicPr>
            <p:nvPr/>
          </p:nvPicPr>
          <p:blipFill>
            <a:blip r:embed="rId2" cstate="print"/>
            <a:srcRect/>
            <a:stretch>
              <a:fillRect/>
            </a:stretch>
          </p:blipFill>
          <p:spPr bwMode="auto">
            <a:xfrm>
              <a:off x="5907149" y="3697360"/>
              <a:ext cx="442696" cy="442696"/>
            </a:xfrm>
            <a:prstGeom prst="rect">
              <a:avLst/>
            </a:prstGeom>
            <a:noFill/>
            <a:ln w="9525">
              <a:noFill/>
              <a:miter lim="800000"/>
              <a:headEnd/>
              <a:tailEnd/>
            </a:ln>
          </p:spPr>
        </p:pic>
        <p:pic>
          <p:nvPicPr>
            <p:cNvPr id="29" name="Picture 95" descr="MCj04421540000[1]">
              <a:extLst>
                <a:ext uri="{FF2B5EF4-FFF2-40B4-BE49-F238E27FC236}">
                  <a16:creationId xmlns:a16="http://schemas.microsoft.com/office/drawing/2014/main" id="{5A9888BB-411F-4D85-ACB7-5B83A4E3A23B}"/>
                </a:ext>
              </a:extLst>
            </p:cNvPr>
            <p:cNvPicPr>
              <a:picLocks noChangeAspect="1" noChangeArrowheads="1"/>
            </p:cNvPicPr>
            <p:nvPr/>
          </p:nvPicPr>
          <p:blipFill>
            <a:blip r:embed="rId2" cstate="print"/>
            <a:srcRect/>
            <a:stretch>
              <a:fillRect/>
            </a:stretch>
          </p:blipFill>
          <p:spPr bwMode="auto">
            <a:xfrm>
              <a:off x="5738166" y="3942100"/>
              <a:ext cx="451816" cy="451816"/>
            </a:xfrm>
            <a:prstGeom prst="rect">
              <a:avLst/>
            </a:prstGeom>
            <a:noFill/>
            <a:ln w="9525">
              <a:noFill/>
              <a:miter lim="800000"/>
              <a:headEnd/>
              <a:tailEnd/>
            </a:ln>
          </p:spPr>
        </p:pic>
        <p:pic>
          <p:nvPicPr>
            <p:cNvPr id="30" name="Picture 96" descr="MCj04421540000[1]">
              <a:extLst>
                <a:ext uri="{FF2B5EF4-FFF2-40B4-BE49-F238E27FC236}">
                  <a16:creationId xmlns:a16="http://schemas.microsoft.com/office/drawing/2014/main" id="{7AFAB76C-4F3F-4560-A12F-C25817BDD606}"/>
                </a:ext>
              </a:extLst>
            </p:cNvPr>
            <p:cNvPicPr>
              <a:picLocks noChangeAspect="1" noChangeArrowheads="1"/>
            </p:cNvPicPr>
            <p:nvPr/>
          </p:nvPicPr>
          <p:blipFill>
            <a:blip r:embed="rId2" cstate="print"/>
            <a:srcRect/>
            <a:stretch>
              <a:fillRect/>
            </a:stretch>
          </p:blipFill>
          <p:spPr bwMode="auto">
            <a:xfrm>
              <a:off x="6095979" y="3895308"/>
              <a:ext cx="424066" cy="424066"/>
            </a:xfrm>
            <a:prstGeom prst="rect">
              <a:avLst/>
            </a:prstGeom>
            <a:noFill/>
            <a:ln w="9525">
              <a:noFill/>
              <a:miter lim="800000"/>
              <a:headEnd/>
              <a:tailEnd/>
            </a:ln>
          </p:spPr>
        </p:pic>
        <p:sp>
          <p:nvSpPr>
            <p:cNvPr id="31" name="Rounded Rectangle 80">
              <a:extLst>
                <a:ext uri="{FF2B5EF4-FFF2-40B4-BE49-F238E27FC236}">
                  <a16:creationId xmlns:a16="http://schemas.microsoft.com/office/drawing/2014/main" id="{285F1D74-A026-4381-BE90-CD6E86BB7D42}"/>
                </a:ext>
              </a:extLst>
            </p:cNvPr>
            <p:cNvSpPr/>
            <p:nvPr/>
          </p:nvSpPr>
          <p:spPr>
            <a:xfrm>
              <a:off x="3028122" y="4331251"/>
              <a:ext cx="1782416"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VM Image Repository</a:t>
              </a:r>
            </a:p>
          </p:txBody>
        </p:sp>
        <p:grpSp>
          <p:nvGrpSpPr>
            <p:cNvPr id="32" name="Group 31">
              <a:extLst>
                <a:ext uri="{FF2B5EF4-FFF2-40B4-BE49-F238E27FC236}">
                  <a16:creationId xmlns:a16="http://schemas.microsoft.com/office/drawing/2014/main" id="{C570BD8F-544F-452A-9F03-1A561BAFD042}"/>
                </a:ext>
              </a:extLst>
            </p:cNvPr>
            <p:cNvGrpSpPr/>
            <p:nvPr/>
          </p:nvGrpSpPr>
          <p:grpSpPr>
            <a:xfrm>
              <a:off x="3135576" y="3709191"/>
              <a:ext cx="720806" cy="650775"/>
              <a:chOff x="4076481" y="1191277"/>
              <a:chExt cx="781050" cy="756312"/>
            </a:xfrm>
          </p:grpSpPr>
          <p:sp>
            <p:nvSpPr>
              <p:cNvPr id="48" name="AutoShape 700">
                <a:extLst>
                  <a:ext uri="{FF2B5EF4-FFF2-40B4-BE49-F238E27FC236}">
                    <a16:creationId xmlns:a16="http://schemas.microsoft.com/office/drawing/2014/main" id="{2BAEDA0A-E085-4728-9C2A-1848C30A12B6}"/>
                  </a:ext>
                </a:extLst>
              </p:cNvPr>
              <p:cNvSpPr>
                <a:spLocks noChangeArrowheads="1"/>
              </p:cNvSpPr>
              <p:nvPr/>
            </p:nvSpPr>
            <p:spPr bwMode="auto">
              <a:xfrm>
                <a:off x="4305081" y="1191277"/>
                <a:ext cx="419100" cy="590550"/>
              </a:xfrm>
              <a:prstGeom prst="can">
                <a:avLst>
                  <a:gd name="adj" fmla="val 35227"/>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sp>
            <p:nvSpPr>
              <p:cNvPr id="49" name="AutoShape 699">
                <a:extLst>
                  <a:ext uri="{FF2B5EF4-FFF2-40B4-BE49-F238E27FC236}">
                    <a16:creationId xmlns:a16="http://schemas.microsoft.com/office/drawing/2014/main" id="{03FBF714-468E-480F-ABCD-46C4136EEBAC}"/>
                  </a:ext>
                </a:extLst>
              </p:cNvPr>
              <p:cNvSpPr>
                <a:spLocks noChangeArrowheads="1"/>
              </p:cNvSpPr>
              <p:nvPr/>
            </p:nvSpPr>
            <p:spPr bwMode="auto">
              <a:xfrm>
                <a:off x="4076481" y="1357039"/>
                <a:ext cx="419100" cy="590550"/>
              </a:xfrm>
              <a:prstGeom prst="can">
                <a:avLst>
                  <a:gd name="adj" fmla="val 35227"/>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sp>
            <p:nvSpPr>
              <p:cNvPr id="50" name="AutoShape 701">
                <a:extLst>
                  <a:ext uri="{FF2B5EF4-FFF2-40B4-BE49-F238E27FC236}">
                    <a16:creationId xmlns:a16="http://schemas.microsoft.com/office/drawing/2014/main" id="{0B8C101C-3FE1-4091-9851-B38726BDA748}"/>
                  </a:ext>
                </a:extLst>
              </p:cNvPr>
              <p:cNvSpPr>
                <a:spLocks noChangeArrowheads="1"/>
              </p:cNvSpPr>
              <p:nvPr/>
            </p:nvSpPr>
            <p:spPr bwMode="auto">
              <a:xfrm>
                <a:off x="4552731" y="1515127"/>
                <a:ext cx="304800" cy="419100"/>
              </a:xfrm>
              <a:prstGeom prst="can">
                <a:avLst>
                  <a:gd name="adj" fmla="val 34375"/>
                </a:avLst>
              </a:prstGeom>
              <a:gradFill rotWithShape="1">
                <a:gsLst>
                  <a:gs pos="0">
                    <a:srgbClr val="FFFF00"/>
                  </a:gs>
                  <a:gs pos="100000">
                    <a:srgbClr val="CCCC00"/>
                  </a:gs>
                </a:gsLst>
                <a:lin ang="2700000" scaled="1"/>
              </a:gradFill>
              <a:ln w="9525">
                <a:solidFill>
                  <a:srgbClr val="CCCC00"/>
                </a:solidFill>
                <a:round/>
                <a:headEnd/>
                <a:tailEnd/>
              </a:ln>
            </p:spPr>
            <p:txBody>
              <a:bodyPr wrap="none" anchor="ctr"/>
              <a:lstStyle/>
              <a:p>
                <a:endParaRPr lang="en-US"/>
              </a:p>
            </p:txBody>
          </p:sp>
        </p:grpSp>
        <p:pic>
          <p:nvPicPr>
            <p:cNvPr id="33" name="Picture 12" descr="C:\Documents and Settings\Administrator\Local Settings\Temporary Internet Files\Content.IE5\AD85KTOH\MCj04421470000[1].png">
              <a:extLst>
                <a:ext uri="{FF2B5EF4-FFF2-40B4-BE49-F238E27FC236}">
                  <a16:creationId xmlns:a16="http://schemas.microsoft.com/office/drawing/2014/main" id="{044DD22D-C2D4-4992-8530-D795A885B984}"/>
                </a:ext>
              </a:extLst>
            </p:cNvPr>
            <p:cNvPicPr>
              <a:picLocks noChangeAspect="1" noChangeArrowheads="1"/>
            </p:cNvPicPr>
            <p:nvPr/>
          </p:nvPicPr>
          <p:blipFill>
            <a:blip r:embed="rId14" cstate="print"/>
            <a:srcRect/>
            <a:stretch>
              <a:fillRect/>
            </a:stretch>
          </p:blipFill>
          <p:spPr bwMode="auto">
            <a:xfrm>
              <a:off x="3790950" y="3711439"/>
              <a:ext cx="516007" cy="544281"/>
            </a:xfrm>
            <a:prstGeom prst="rect">
              <a:avLst/>
            </a:prstGeom>
            <a:noFill/>
          </p:spPr>
        </p:pic>
        <p:pic>
          <p:nvPicPr>
            <p:cNvPr id="34" name="Picture 12" descr="C:\Documents and Settings\Administrator\Local Settings\Temporary Internet Files\Content.IE5\AD85KTOH\MCj04421470000[1].png">
              <a:extLst>
                <a:ext uri="{FF2B5EF4-FFF2-40B4-BE49-F238E27FC236}">
                  <a16:creationId xmlns:a16="http://schemas.microsoft.com/office/drawing/2014/main" id="{8BB15434-0EC4-458A-B72A-67CF77AA668E}"/>
                </a:ext>
              </a:extLst>
            </p:cNvPr>
            <p:cNvPicPr>
              <a:picLocks noChangeAspect="1" noChangeArrowheads="1"/>
            </p:cNvPicPr>
            <p:nvPr/>
          </p:nvPicPr>
          <p:blipFill>
            <a:blip r:embed="rId14" cstate="print"/>
            <a:srcRect/>
            <a:stretch>
              <a:fillRect/>
            </a:stretch>
          </p:blipFill>
          <p:spPr bwMode="auto">
            <a:xfrm>
              <a:off x="4062620" y="3863839"/>
              <a:ext cx="516007" cy="544281"/>
            </a:xfrm>
            <a:prstGeom prst="rect">
              <a:avLst/>
            </a:prstGeom>
            <a:noFill/>
          </p:spPr>
        </p:pic>
        <p:pic>
          <p:nvPicPr>
            <p:cNvPr id="35" name="Picture 34" descr="provisioning.png">
              <a:extLst>
                <a:ext uri="{FF2B5EF4-FFF2-40B4-BE49-F238E27FC236}">
                  <a16:creationId xmlns:a16="http://schemas.microsoft.com/office/drawing/2014/main" id="{222C0CF0-C19C-4BA0-825B-F94A4FF992C8}"/>
                </a:ext>
              </a:extLst>
            </p:cNvPr>
            <p:cNvPicPr>
              <a:picLocks noChangeAspect="1"/>
            </p:cNvPicPr>
            <p:nvPr/>
          </p:nvPicPr>
          <p:blipFill>
            <a:blip r:embed="rId15" cstate="print"/>
            <a:stretch>
              <a:fillRect/>
            </a:stretch>
          </p:blipFill>
          <p:spPr>
            <a:xfrm>
              <a:off x="7368930" y="2237037"/>
              <a:ext cx="1218471" cy="1218471"/>
            </a:xfrm>
            <a:prstGeom prst="rect">
              <a:avLst/>
            </a:prstGeom>
          </p:spPr>
        </p:pic>
        <p:sp>
          <p:nvSpPr>
            <p:cNvPr id="36" name="Rounded Rectangle 88">
              <a:extLst>
                <a:ext uri="{FF2B5EF4-FFF2-40B4-BE49-F238E27FC236}">
                  <a16:creationId xmlns:a16="http://schemas.microsoft.com/office/drawing/2014/main" id="{D8B93D98-1AF7-409F-9714-5A33C5BD38A7}"/>
                </a:ext>
              </a:extLst>
            </p:cNvPr>
            <p:cNvSpPr/>
            <p:nvPr/>
          </p:nvSpPr>
          <p:spPr>
            <a:xfrm>
              <a:off x="7452211" y="3456607"/>
              <a:ext cx="1095435" cy="30701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Provisioning</a:t>
              </a:r>
            </a:p>
          </p:txBody>
        </p:sp>
        <p:cxnSp>
          <p:nvCxnSpPr>
            <p:cNvPr id="37" name="Straight Connector 36">
              <a:extLst>
                <a:ext uri="{FF2B5EF4-FFF2-40B4-BE49-F238E27FC236}">
                  <a16:creationId xmlns:a16="http://schemas.microsoft.com/office/drawing/2014/main" id="{5CC3B723-3E38-432A-93ED-935321A981A4}"/>
                </a:ext>
              </a:extLst>
            </p:cNvPr>
            <p:cNvCxnSpPr/>
            <p:nvPr/>
          </p:nvCxnSpPr>
          <p:spPr>
            <a:xfrm rot="5400000">
              <a:off x="4532248" y="4240697"/>
              <a:ext cx="4452728" cy="1588"/>
            </a:xfrm>
            <a:prstGeom prst="line">
              <a:avLst/>
            </a:prstGeom>
            <a:ln w="222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ounded Rectangle 3">
              <a:extLst>
                <a:ext uri="{FF2B5EF4-FFF2-40B4-BE49-F238E27FC236}">
                  <a16:creationId xmlns:a16="http://schemas.microsoft.com/office/drawing/2014/main" id="{D3819268-558C-4715-B0CB-703E0059C923}"/>
                </a:ext>
              </a:extLst>
            </p:cNvPr>
            <p:cNvSpPr/>
            <p:nvPr/>
          </p:nvSpPr>
          <p:spPr>
            <a:xfrm>
              <a:off x="559880" y="1107057"/>
              <a:ext cx="5649090" cy="499104"/>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Web Services, Portals, REST API</a:t>
              </a:r>
            </a:p>
          </p:txBody>
        </p:sp>
        <p:sp>
          <p:nvSpPr>
            <p:cNvPr id="39" name="Rectangle 4">
              <a:extLst>
                <a:ext uri="{FF2B5EF4-FFF2-40B4-BE49-F238E27FC236}">
                  <a16:creationId xmlns:a16="http://schemas.microsoft.com/office/drawing/2014/main" id="{36B6BE05-34C8-4F5F-ADA8-4A6EF83D34F1}"/>
                </a:ext>
              </a:extLst>
            </p:cNvPr>
            <p:cNvSpPr/>
            <p:nvPr/>
          </p:nvSpPr>
          <p:spPr>
            <a:xfrm>
              <a:off x="797903" y="938078"/>
              <a:ext cx="3204279" cy="28112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Web based Management Interface</a:t>
              </a:r>
            </a:p>
          </p:txBody>
        </p:sp>
        <p:sp>
          <p:nvSpPr>
            <p:cNvPr id="40" name="Left-Right Arrow 109">
              <a:extLst>
                <a:ext uri="{FF2B5EF4-FFF2-40B4-BE49-F238E27FC236}">
                  <a16:creationId xmlns:a16="http://schemas.microsoft.com/office/drawing/2014/main" id="{7DB22B87-9BD7-4614-B66D-EDF3520D0B4F}"/>
                </a:ext>
              </a:extLst>
            </p:cNvPr>
            <p:cNvSpPr/>
            <p:nvPr/>
          </p:nvSpPr>
          <p:spPr>
            <a:xfrm rot="16200000">
              <a:off x="3463373" y="4841596"/>
              <a:ext cx="530577" cy="2819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110">
              <a:extLst>
                <a:ext uri="{FF2B5EF4-FFF2-40B4-BE49-F238E27FC236}">
                  <a16:creationId xmlns:a16="http://schemas.microsoft.com/office/drawing/2014/main" id="{83D8E404-4052-47AE-9401-CB5FB64696D7}"/>
                </a:ext>
              </a:extLst>
            </p:cNvPr>
            <p:cNvSpPr/>
            <p:nvPr/>
          </p:nvSpPr>
          <p:spPr>
            <a:xfrm rot="16200000">
              <a:off x="5298799" y="4874726"/>
              <a:ext cx="530577" cy="2819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Right Arrow 111">
              <a:extLst>
                <a:ext uri="{FF2B5EF4-FFF2-40B4-BE49-F238E27FC236}">
                  <a16:creationId xmlns:a16="http://schemas.microsoft.com/office/drawing/2014/main" id="{6F3A24D1-3A72-4B25-B395-A194BE6418F7}"/>
                </a:ext>
              </a:extLst>
            </p:cNvPr>
            <p:cNvSpPr/>
            <p:nvPr/>
          </p:nvSpPr>
          <p:spPr>
            <a:xfrm rot="16200000">
              <a:off x="4364521" y="4881351"/>
              <a:ext cx="530577" cy="2819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Right Arrow 112">
              <a:extLst>
                <a:ext uri="{FF2B5EF4-FFF2-40B4-BE49-F238E27FC236}">
                  <a16:creationId xmlns:a16="http://schemas.microsoft.com/office/drawing/2014/main" id="{44570DCE-C660-4893-A0DF-49A8DF4AC612}"/>
                </a:ext>
              </a:extLst>
            </p:cNvPr>
            <p:cNvSpPr/>
            <p:nvPr/>
          </p:nvSpPr>
          <p:spPr>
            <a:xfrm rot="16200000">
              <a:off x="7281826" y="4512117"/>
              <a:ext cx="1378717" cy="251793"/>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Right Arrow 113">
              <a:extLst>
                <a:ext uri="{FF2B5EF4-FFF2-40B4-BE49-F238E27FC236}">
                  <a16:creationId xmlns:a16="http://schemas.microsoft.com/office/drawing/2014/main" id="{B3BB81A1-8462-490D-8619-4AD6630D737D}"/>
                </a:ext>
              </a:extLst>
            </p:cNvPr>
            <p:cNvSpPr/>
            <p:nvPr/>
          </p:nvSpPr>
          <p:spPr>
            <a:xfrm>
              <a:off x="5978314" y="2890552"/>
              <a:ext cx="1378717" cy="251793"/>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114">
              <a:extLst>
                <a:ext uri="{FF2B5EF4-FFF2-40B4-BE49-F238E27FC236}">
                  <a16:creationId xmlns:a16="http://schemas.microsoft.com/office/drawing/2014/main" id="{7B53E777-CA24-4D08-A6FC-B633165A1D79}"/>
                </a:ext>
              </a:extLst>
            </p:cNvPr>
            <p:cNvSpPr/>
            <p:nvPr/>
          </p:nvSpPr>
          <p:spPr>
            <a:xfrm rot="16200000">
              <a:off x="4251877" y="1747214"/>
              <a:ext cx="530577" cy="2819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115">
              <a:extLst>
                <a:ext uri="{FF2B5EF4-FFF2-40B4-BE49-F238E27FC236}">
                  <a16:creationId xmlns:a16="http://schemas.microsoft.com/office/drawing/2014/main" id="{3BE0AA21-D050-47D3-9D1E-640BCC76B0AE}"/>
                </a:ext>
              </a:extLst>
            </p:cNvPr>
            <p:cNvSpPr/>
            <p:nvPr/>
          </p:nvSpPr>
          <p:spPr>
            <a:xfrm rot="16200000">
              <a:off x="5464450" y="1727337"/>
              <a:ext cx="530577" cy="2819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13" descr="C:\Documents and Settings\Administrator\Local Settings\Temporary Internet Files\Content.IE5\YP27MHEV\MCj04380680000[1].png">
              <a:extLst>
                <a:ext uri="{FF2B5EF4-FFF2-40B4-BE49-F238E27FC236}">
                  <a16:creationId xmlns:a16="http://schemas.microsoft.com/office/drawing/2014/main" id="{8F977C02-192A-471E-BFB5-1159775A8D1C}"/>
                </a:ext>
              </a:extLst>
            </p:cNvPr>
            <p:cNvPicPr>
              <a:picLocks noChangeAspect="1" noChangeArrowheads="1"/>
            </p:cNvPicPr>
            <p:nvPr/>
          </p:nvPicPr>
          <p:blipFill>
            <a:blip r:embed="rId16" cstate="print"/>
            <a:srcRect/>
            <a:stretch>
              <a:fillRect/>
            </a:stretch>
          </p:blipFill>
          <p:spPr bwMode="auto">
            <a:xfrm>
              <a:off x="4989442" y="414131"/>
              <a:ext cx="987287" cy="987287"/>
            </a:xfrm>
            <a:prstGeom prst="rect">
              <a:avLst/>
            </a:prstGeom>
            <a:noFill/>
          </p:spPr>
        </p:pic>
      </p:grpSp>
    </p:spTree>
    <p:extLst>
      <p:ext uri="{BB962C8B-B14F-4D97-AF65-F5344CB8AC3E}">
        <p14:creationId xmlns:p14="http://schemas.microsoft.com/office/powerpoint/2010/main" val="672221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62561-2969-412F-B665-D482D0A5ED85}"/>
              </a:ext>
            </a:extLst>
          </p:cNvPr>
          <p:cNvSpPr>
            <a:spLocks noGrp="1"/>
          </p:cNvSpPr>
          <p:nvPr>
            <p:ph idx="1"/>
          </p:nvPr>
        </p:nvSpPr>
        <p:spPr>
          <a:xfrm>
            <a:off x="182880" y="182880"/>
            <a:ext cx="12009120" cy="6377940"/>
          </a:xfrm>
        </p:spPr>
        <p:txBody>
          <a:bodyPr>
            <a:normAutofit/>
          </a:bodyPr>
          <a:lstStyle/>
          <a:p>
            <a:r>
              <a:rPr lang="en-IN" sz="3200" dirty="0">
                <a:latin typeface="Times New Roman" panose="02020603050405020304" pitchFamily="18" charset="0"/>
                <a:cs typeface="Times New Roman" panose="02020603050405020304" pitchFamily="18" charset="0"/>
              </a:rPr>
              <a:t>The </a:t>
            </a:r>
            <a:r>
              <a:rPr lang="en-IN" sz="3200" b="1" dirty="0">
                <a:latin typeface="Times New Roman" panose="02020603050405020304" pitchFamily="18" charset="0"/>
                <a:cs typeface="Times New Roman" panose="02020603050405020304" pitchFamily="18" charset="0"/>
              </a:rPr>
              <a:t>scheduler</a:t>
            </a:r>
            <a:r>
              <a:rPr lang="en-IN" sz="3200" dirty="0">
                <a:latin typeface="Times New Roman" panose="02020603050405020304" pitchFamily="18" charset="0"/>
                <a:cs typeface="Times New Roman" panose="02020603050405020304" pitchFamily="18" charset="0"/>
              </a:rPr>
              <a:t> interacts with the other components that perform a variety of tasks:</a:t>
            </a:r>
          </a:p>
          <a:p>
            <a:pPr lvl="1"/>
            <a:r>
              <a:rPr lang="en-IN" sz="3200" dirty="0">
                <a:latin typeface="Times New Roman" panose="02020603050405020304" pitchFamily="18" charset="0"/>
                <a:cs typeface="Times New Roman" panose="02020603050405020304" pitchFamily="18" charset="0"/>
              </a:rPr>
              <a:t>Pricing and billing</a:t>
            </a:r>
          </a:p>
          <a:p>
            <a:pPr lvl="1"/>
            <a:r>
              <a:rPr lang="en-IN" sz="3200" dirty="0">
                <a:latin typeface="Times New Roman" panose="02020603050405020304" pitchFamily="18" charset="0"/>
                <a:cs typeface="Times New Roman" panose="02020603050405020304" pitchFamily="18" charset="0"/>
              </a:rPr>
              <a:t>Monitoring</a:t>
            </a:r>
          </a:p>
          <a:p>
            <a:pPr lvl="1"/>
            <a:r>
              <a:rPr lang="en-IN" sz="3200" dirty="0">
                <a:latin typeface="Times New Roman" panose="02020603050405020304" pitchFamily="18" charset="0"/>
                <a:cs typeface="Times New Roman" panose="02020603050405020304" pitchFamily="18" charset="0"/>
              </a:rPr>
              <a:t>Reservation</a:t>
            </a:r>
          </a:p>
          <a:p>
            <a:pPr lvl="1"/>
            <a:r>
              <a:rPr lang="en-IN" sz="3200" dirty="0">
                <a:latin typeface="Times New Roman" panose="02020603050405020304" pitchFamily="18" charset="0"/>
                <a:cs typeface="Times New Roman" panose="02020603050405020304" pitchFamily="18" charset="0"/>
              </a:rPr>
              <a:t>VM repository</a:t>
            </a:r>
          </a:p>
          <a:p>
            <a:pPr lvl="1"/>
            <a:r>
              <a:rPr lang="en-IN" sz="3200" dirty="0">
                <a:latin typeface="Times New Roman" panose="02020603050405020304" pitchFamily="18" charset="0"/>
                <a:cs typeface="Times New Roman" panose="02020603050405020304" pitchFamily="18" charset="0"/>
              </a:rPr>
              <a:t>VM Pool Manager</a:t>
            </a:r>
          </a:p>
          <a:p>
            <a:r>
              <a:rPr lang="en-IN" sz="3200" dirty="0">
                <a:latin typeface="Times New Roman" panose="02020603050405020304" pitchFamily="18" charset="0"/>
                <a:cs typeface="Times New Roman" panose="02020603050405020304" pitchFamily="18" charset="0"/>
              </a:rPr>
              <a:t>In the case of </a:t>
            </a:r>
            <a:r>
              <a:rPr lang="en-IN" sz="3200" b="1" dirty="0">
                <a:latin typeface="Times New Roman" panose="02020603050405020304" pitchFamily="18" charset="0"/>
                <a:cs typeface="Times New Roman" panose="02020603050405020304" pitchFamily="18" charset="0"/>
              </a:rPr>
              <a:t>complete IaaS solutions, </a:t>
            </a:r>
            <a:r>
              <a:rPr lang="en-IN" sz="3200" dirty="0">
                <a:latin typeface="Times New Roman" panose="02020603050405020304" pitchFamily="18" charset="0"/>
                <a:cs typeface="Times New Roman" panose="02020603050405020304" pitchFamily="18" charset="0"/>
              </a:rPr>
              <a:t>all three levels are offered as service-public clouds vendors such as </a:t>
            </a:r>
            <a:r>
              <a:rPr lang="en-IN" sz="3200" b="1" u="sng" dirty="0">
                <a:latin typeface="Times New Roman" panose="02020603050405020304" pitchFamily="18" charset="0"/>
                <a:cs typeface="Times New Roman" panose="02020603050405020304" pitchFamily="18" charset="0"/>
              </a:rPr>
              <a:t>Amazon, </a:t>
            </a:r>
            <a:r>
              <a:rPr lang="en-IN" sz="3200" b="1" u="sng" dirty="0" err="1">
                <a:latin typeface="Times New Roman" panose="02020603050405020304" pitchFamily="18" charset="0"/>
                <a:cs typeface="Times New Roman" panose="02020603050405020304" pitchFamily="18" charset="0"/>
              </a:rPr>
              <a:t>GoGrid</a:t>
            </a:r>
            <a:r>
              <a:rPr lang="en-IN" sz="3200" b="1" u="sng" dirty="0">
                <a:latin typeface="Times New Roman" panose="02020603050405020304" pitchFamily="18" charset="0"/>
                <a:cs typeface="Times New Roman" panose="02020603050405020304" pitchFamily="18" charset="0"/>
              </a:rPr>
              <a:t>, </a:t>
            </a:r>
            <a:r>
              <a:rPr lang="en-IN" sz="3200" b="1" u="sng" dirty="0" err="1">
                <a:latin typeface="Times New Roman" panose="02020603050405020304" pitchFamily="18" charset="0"/>
                <a:cs typeface="Times New Roman" panose="02020603050405020304" pitchFamily="18" charset="0"/>
              </a:rPr>
              <a:t>Joyent</a:t>
            </a:r>
            <a:r>
              <a:rPr lang="en-IN" sz="3200" b="1" u="sng" dirty="0">
                <a:latin typeface="Times New Roman" panose="02020603050405020304" pitchFamily="18" charset="0"/>
                <a:cs typeface="Times New Roman" panose="02020603050405020304" pitchFamily="18" charset="0"/>
              </a:rPr>
              <a:t>, </a:t>
            </a:r>
            <a:r>
              <a:rPr lang="en-IN" sz="3200" b="1" u="sng" dirty="0" err="1">
                <a:latin typeface="Times New Roman" panose="02020603050405020304" pitchFamily="18" charset="0"/>
                <a:cs typeface="Times New Roman" panose="02020603050405020304" pitchFamily="18" charset="0"/>
              </a:rPr>
              <a:t>Rightscale</a:t>
            </a:r>
            <a:r>
              <a:rPr lang="en-IN" sz="3200" b="1" u="sng" dirty="0">
                <a:latin typeface="Times New Roman" panose="02020603050405020304" pitchFamily="18" charset="0"/>
                <a:cs typeface="Times New Roman" panose="02020603050405020304" pitchFamily="18" charset="0"/>
              </a:rPr>
              <a:t>, </a:t>
            </a:r>
            <a:r>
              <a:rPr lang="en-IN" sz="3200" b="1" u="sng" dirty="0" err="1">
                <a:latin typeface="Times New Roman" panose="02020603050405020304" pitchFamily="18" charset="0"/>
                <a:cs typeface="Times New Roman" panose="02020603050405020304" pitchFamily="18" charset="0"/>
              </a:rPr>
              <a:t>Terremark</a:t>
            </a:r>
            <a:r>
              <a:rPr lang="en-IN" sz="3200" b="1" u="sng" dirty="0">
                <a:latin typeface="Times New Roman" panose="02020603050405020304" pitchFamily="18" charset="0"/>
                <a:cs typeface="Times New Roman" panose="02020603050405020304" pitchFamily="18" charset="0"/>
              </a:rPr>
              <a:t>, </a:t>
            </a:r>
            <a:r>
              <a:rPr lang="en-IN" sz="3200" b="1" u="sng" dirty="0" err="1">
                <a:latin typeface="Times New Roman" panose="02020603050405020304" pitchFamily="18" charset="0"/>
                <a:cs typeface="Times New Roman" panose="02020603050405020304" pitchFamily="18" charset="0"/>
              </a:rPr>
              <a:t>Rackspace</a:t>
            </a:r>
            <a:r>
              <a:rPr lang="en-IN" sz="3200" b="1" u="sng" dirty="0">
                <a:latin typeface="Times New Roman" panose="02020603050405020304" pitchFamily="18" charset="0"/>
                <a:cs typeface="Times New Roman" panose="02020603050405020304" pitchFamily="18" charset="0"/>
              </a:rPr>
              <a:t>, </a:t>
            </a:r>
            <a:r>
              <a:rPr lang="en-IN" sz="3200" b="1" u="sng" dirty="0" err="1">
                <a:latin typeface="Times New Roman" panose="02020603050405020304" pitchFamily="18" charset="0"/>
                <a:cs typeface="Times New Roman" panose="02020603050405020304" pitchFamily="18" charset="0"/>
              </a:rPr>
              <a:t>ElasticHosts</a:t>
            </a:r>
            <a:r>
              <a:rPr lang="en-IN" sz="3200" b="1" u="sng" dirty="0">
                <a:latin typeface="Times New Roman" panose="02020603050405020304" pitchFamily="18" charset="0"/>
                <a:cs typeface="Times New Roman" panose="02020603050405020304" pitchFamily="18" charset="0"/>
              </a:rPr>
              <a:t>, and </a:t>
            </a:r>
            <a:r>
              <a:rPr lang="en-IN" sz="3200" b="1" u="sng" dirty="0" err="1">
                <a:latin typeface="Times New Roman" panose="02020603050405020304" pitchFamily="18" charset="0"/>
                <a:cs typeface="Times New Roman" panose="02020603050405020304" pitchFamily="18" charset="0"/>
              </a:rPr>
              <a:t>Flexiscale</a:t>
            </a:r>
            <a:r>
              <a:rPr lang="en-IN" sz="3200" b="1" u="sng" dirty="0">
                <a:latin typeface="Times New Roman" panose="02020603050405020304" pitchFamily="18" charset="0"/>
                <a:cs typeface="Times New Roman" panose="02020603050405020304" pitchFamily="18" charset="0"/>
              </a:rPr>
              <a:t>, which own large </a:t>
            </a:r>
            <a:r>
              <a:rPr lang="en-IN" sz="3200" b="1" u="sng" dirty="0" err="1">
                <a:latin typeface="Times New Roman" panose="02020603050405020304" pitchFamily="18" charset="0"/>
                <a:cs typeface="Times New Roman" panose="02020603050405020304" pitchFamily="18" charset="0"/>
              </a:rPr>
              <a:t>datacenters</a:t>
            </a:r>
            <a:r>
              <a:rPr lang="en-IN" sz="3200" b="1" u="sn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1446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2D0D9-B98D-45DC-AF11-3319D3C5426E}"/>
              </a:ext>
            </a:extLst>
          </p:cNvPr>
          <p:cNvSpPr>
            <a:spLocks noGrp="1"/>
          </p:cNvSpPr>
          <p:nvPr>
            <p:ph idx="1"/>
          </p:nvPr>
        </p:nvSpPr>
        <p:spPr>
          <a:xfrm>
            <a:off x="0" y="424070"/>
            <a:ext cx="11864340" cy="6675120"/>
          </a:xfrm>
        </p:spPr>
        <p:txBody>
          <a:bodyPr>
            <a:normAutofit/>
          </a:bodyPr>
          <a:lstStyle/>
          <a:p>
            <a:r>
              <a:rPr lang="en-IN" sz="3200" dirty="0">
                <a:latin typeface="Times New Roman" panose="02020603050405020304" pitchFamily="18" charset="0"/>
                <a:cs typeface="Times New Roman" panose="02020603050405020304" pitchFamily="18" charset="0"/>
              </a:rPr>
              <a:t>Other </a:t>
            </a:r>
            <a:r>
              <a:rPr lang="en-IN" sz="3200" b="1" dirty="0">
                <a:latin typeface="Times New Roman" panose="02020603050405020304" pitchFamily="18" charset="0"/>
                <a:cs typeface="Times New Roman" panose="02020603050405020304" pitchFamily="18" charset="0"/>
              </a:rPr>
              <a:t>solutions instead cover only the user interface  and the infrastructure software management layers</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They need to provide </a:t>
            </a:r>
            <a:r>
              <a:rPr lang="en-IN" sz="3200" b="1" dirty="0">
                <a:latin typeface="Times New Roman" panose="02020603050405020304" pitchFamily="18" charset="0"/>
                <a:cs typeface="Times New Roman" panose="02020603050405020304" pitchFamily="18" charset="0"/>
              </a:rPr>
              <a:t>credentials</a:t>
            </a:r>
            <a:r>
              <a:rPr lang="en-IN" sz="3200" dirty="0">
                <a:latin typeface="Times New Roman" panose="02020603050405020304" pitchFamily="18" charset="0"/>
                <a:cs typeface="Times New Roman" panose="02020603050405020304" pitchFamily="18" charset="0"/>
              </a:rPr>
              <a:t> to access third-party IaaS providers or to own a private infrastructure in which the management software is installed.</a:t>
            </a:r>
          </a:p>
          <a:p>
            <a:r>
              <a:rPr lang="en-IN" sz="3200" dirty="0">
                <a:latin typeface="Times New Roman" panose="02020603050405020304" pitchFamily="18" charset="0"/>
                <a:cs typeface="Times New Roman" panose="02020603050405020304" pitchFamily="18" charset="0"/>
              </a:rPr>
              <a:t> This is the case with </a:t>
            </a:r>
            <a:r>
              <a:rPr lang="en-IN" sz="3200" b="1" dirty="0" err="1">
                <a:latin typeface="Times New Roman" panose="02020603050405020304" pitchFamily="18" charset="0"/>
                <a:cs typeface="Times New Roman" panose="02020603050405020304" pitchFamily="18" charset="0"/>
              </a:rPr>
              <a:t>Enomaly</a:t>
            </a:r>
            <a:r>
              <a:rPr lang="en-IN" sz="3200" b="1" dirty="0">
                <a:latin typeface="Times New Roman" panose="02020603050405020304" pitchFamily="18" charset="0"/>
                <a:cs typeface="Times New Roman" panose="02020603050405020304" pitchFamily="18" charset="0"/>
              </a:rPr>
              <a:t>, </a:t>
            </a:r>
            <a:r>
              <a:rPr lang="en-IN" sz="3200" b="1" dirty="0" err="1">
                <a:latin typeface="Times New Roman" panose="02020603050405020304" pitchFamily="18" charset="0"/>
                <a:cs typeface="Times New Roman" panose="02020603050405020304" pitchFamily="18" charset="0"/>
              </a:rPr>
              <a:t>Elastra</a:t>
            </a:r>
            <a:r>
              <a:rPr lang="en-IN" sz="3200" b="1" dirty="0">
                <a:latin typeface="Times New Roman" panose="02020603050405020304" pitchFamily="18" charset="0"/>
                <a:cs typeface="Times New Roman" panose="02020603050405020304" pitchFamily="18" charset="0"/>
              </a:rPr>
              <a:t>, Eucalyptus, </a:t>
            </a:r>
            <a:r>
              <a:rPr lang="en-IN" sz="3200" b="1" dirty="0" err="1">
                <a:latin typeface="Times New Roman" panose="02020603050405020304" pitchFamily="18" charset="0"/>
                <a:cs typeface="Times New Roman" panose="02020603050405020304" pitchFamily="18" charset="0"/>
              </a:rPr>
              <a:t>OpenNebula</a:t>
            </a:r>
            <a:r>
              <a:rPr lang="en-IN" sz="3200" b="1" dirty="0">
                <a:latin typeface="Times New Roman" panose="02020603050405020304" pitchFamily="18" charset="0"/>
                <a:cs typeface="Times New Roman" panose="02020603050405020304" pitchFamily="18" charset="0"/>
              </a:rPr>
              <a:t>, and specific IaaS (M) solutions from VMware, IBM, and Microsoft. </a:t>
            </a:r>
          </a:p>
          <a:p>
            <a:r>
              <a:rPr lang="en-IN" sz="3200" dirty="0">
                <a:latin typeface="Times New Roman" panose="02020603050405020304" pitchFamily="18" charset="0"/>
                <a:cs typeface="Times New Roman" panose="02020603050405020304" pitchFamily="18" charset="0"/>
              </a:rPr>
              <a:t>The role of infrastructure management software is </a:t>
            </a:r>
            <a:r>
              <a:rPr lang="en-IN" sz="3200" b="1" dirty="0">
                <a:latin typeface="Times New Roman" panose="02020603050405020304" pitchFamily="18" charset="0"/>
                <a:cs typeface="Times New Roman" panose="02020603050405020304" pitchFamily="18" charset="0"/>
              </a:rPr>
              <a:t>not to </a:t>
            </a:r>
            <a:r>
              <a:rPr lang="en-IN" sz="3200" dirty="0">
                <a:latin typeface="Times New Roman" panose="02020603050405020304" pitchFamily="18" charset="0"/>
                <a:cs typeface="Times New Roman" panose="02020603050405020304" pitchFamily="18" charset="0"/>
              </a:rPr>
              <a:t>keep track and </a:t>
            </a:r>
            <a:r>
              <a:rPr lang="en-IN" sz="3200" b="1" dirty="0">
                <a:latin typeface="Times New Roman" panose="02020603050405020304" pitchFamily="18" charset="0"/>
                <a:cs typeface="Times New Roman" panose="02020603050405020304" pitchFamily="18" charset="0"/>
              </a:rPr>
              <a:t>manage</a:t>
            </a:r>
            <a:r>
              <a:rPr lang="en-IN" sz="3200" dirty="0">
                <a:latin typeface="Times New Roman" panose="02020603050405020304" pitchFamily="18" charset="0"/>
                <a:cs typeface="Times New Roman" panose="02020603050405020304" pitchFamily="18" charset="0"/>
              </a:rPr>
              <a:t> the execution of </a:t>
            </a:r>
            <a:r>
              <a:rPr lang="en-IN" sz="3200" b="1" dirty="0">
                <a:latin typeface="Times New Roman" panose="02020603050405020304" pitchFamily="18" charset="0"/>
                <a:cs typeface="Times New Roman" panose="02020603050405020304" pitchFamily="18" charset="0"/>
              </a:rPr>
              <a:t>virtual machines </a:t>
            </a:r>
            <a:r>
              <a:rPr lang="en-IN" sz="3200" dirty="0">
                <a:latin typeface="Times New Roman" panose="02020603050405020304" pitchFamily="18" charset="0"/>
                <a:cs typeface="Times New Roman" panose="02020603050405020304" pitchFamily="18" charset="0"/>
              </a:rPr>
              <a:t>but to </a:t>
            </a:r>
            <a:r>
              <a:rPr lang="en-IN" sz="3200" b="1" dirty="0">
                <a:latin typeface="Times New Roman" panose="02020603050405020304" pitchFamily="18" charset="0"/>
                <a:cs typeface="Times New Roman" panose="02020603050405020304" pitchFamily="18" charset="0"/>
              </a:rPr>
              <a:t>provide</a:t>
            </a:r>
            <a:r>
              <a:rPr lang="en-IN" sz="3200" dirty="0">
                <a:latin typeface="Times New Roman" panose="02020603050405020304" pitchFamily="18" charset="0"/>
                <a:cs typeface="Times New Roman" panose="02020603050405020304" pitchFamily="18" charset="0"/>
              </a:rPr>
              <a:t> access to </a:t>
            </a:r>
            <a:r>
              <a:rPr lang="en-IN" sz="3200" b="1" dirty="0">
                <a:latin typeface="Times New Roman" panose="02020603050405020304" pitchFamily="18" charset="0"/>
                <a:cs typeface="Times New Roman" panose="02020603050405020304" pitchFamily="18" charset="0"/>
              </a:rPr>
              <a:t>large infrastructures </a:t>
            </a:r>
            <a:r>
              <a:rPr lang="en-IN" sz="3200" dirty="0">
                <a:latin typeface="Times New Roman" panose="02020603050405020304" pitchFamily="18" charset="0"/>
                <a:cs typeface="Times New Roman" panose="02020603050405020304" pitchFamily="18" charset="0"/>
              </a:rPr>
              <a:t>and implement storage virtualization solutions on top of the physical layer.</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85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6B089-F024-4741-A39E-1632F2DAF132}"/>
              </a:ext>
            </a:extLst>
          </p:cNvPr>
          <p:cNvSpPr>
            <a:spLocks noGrp="1"/>
          </p:cNvSpPr>
          <p:nvPr>
            <p:ph idx="1"/>
          </p:nvPr>
        </p:nvSpPr>
        <p:spPr>
          <a:xfrm>
            <a:off x="107011" y="198783"/>
            <a:ext cx="11750040" cy="6858000"/>
          </a:xfrm>
        </p:spPr>
        <p:txBody>
          <a:bodyPr>
            <a:normAutofit/>
          </a:bodyPr>
          <a:lstStyle/>
          <a:p>
            <a:r>
              <a:rPr lang="en-IN" sz="3200" dirty="0">
                <a:latin typeface="Times New Roman" panose="02020603050405020304" pitchFamily="18" charset="0"/>
                <a:cs typeface="Times New Roman" panose="02020603050405020304" pitchFamily="18" charset="0"/>
              </a:rPr>
              <a:t>From the  </a:t>
            </a:r>
            <a:r>
              <a:rPr lang="en-IN" sz="3200" b="1" dirty="0">
                <a:latin typeface="Times New Roman" panose="02020603050405020304" pitchFamily="18" charset="0"/>
                <a:cs typeface="Times New Roman" panose="02020603050405020304" pitchFamily="18" charset="0"/>
              </a:rPr>
              <a:t>perspective of service provider, </a:t>
            </a:r>
            <a:r>
              <a:rPr lang="en-IN" sz="3200" dirty="0">
                <a:latin typeface="Times New Roman" panose="02020603050405020304" pitchFamily="18" charset="0"/>
                <a:cs typeface="Times New Roman" panose="02020603050405020304" pitchFamily="18" charset="0"/>
              </a:rPr>
              <a:t>IaaS/</a:t>
            </a:r>
            <a:r>
              <a:rPr lang="en-IN" sz="3200" dirty="0" err="1">
                <a:latin typeface="Times New Roman" panose="02020603050405020304" pitchFamily="18" charset="0"/>
                <a:cs typeface="Times New Roman" panose="02020603050405020304" pitchFamily="18" charset="0"/>
              </a:rPr>
              <a:t>HaaS</a:t>
            </a:r>
            <a:r>
              <a:rPr lang="en-IN" sz="3200" dirty="0">
                <a:latin typeface="Times New Roman" panose="02020603050405020304" pitchFamily="18" charset="0"/>
                <a:cs typeface="Times New Roman" panose="02020603050405020304" pitchFamily="18" charset="0"/>
              </a:rPr>
              <a:t> allows better exploiting the </a:t>
            </a:r>
            <a:r>
              <a:rPr lang="en-IN" sz="3200" i="1" dirty="0">
                <a:latin typeface="Times New Roman" panose="02020603050405020304" pitchFamily="18" charset="0"/>
                <a:cs typeface="Times New Roman" panose="02020603050405020304" pitchFamily="18" charset="0"/>
              </a:rPr>
              <a:t>IT infrastructure </a:t>
            </a:r>
            <a:r>
              <a:rPr lang="en-IN" sz="3200" dirty="0">
                <a:latin typeface="Times New Roman" panose="02020603050405020304" pitchFamily="18" charset="0"/>
                <a:cs typeface="Times New Roman" panose="02020603050405020304" pitchFamily="18" charset="0"/>
              </a:rPr>
              <a:t>and provides a more </a:t>
            </a:r>
            <a:r>
              <a:rPr lang="en-IN" sz="3200" i="1" dirty="0">
                <a:latin typeface="Times New Roman" panose="02020603050405020304" pitchFamily="18" charset="0"/>
                <a:cs typeface="Times New Roman" panose="02020603050405020304" pitchFamily="18" charset="0"/>
              </a:rPr>
              <a:t>secure environment </a:t>
            </a:r>
            <a:r>
              <a:rPr lang="en-IN" sz="3200" dirty="0">
                <a:latin typeface="Times New Roman" panose="02020603050405020304" pitchFamily="18" charset="0"/>
                <a:cs typeface="Times New Roman" panose="02020603050405020304" pitchFamily="18" charset="0"/>
              </a:rPr>
              <a:t>where executing third party applications. </a:t>
            </a:r>
          </a:p>
          <a:p>
            <a:r>
              <a:rPr lang="en-IN" sz="3200" dirty="0">
                <a:latin typeface="Times New Roman" panose="02020603050405020304" pitchFamily="18" charset="0"/>
                <a:cs typeface="Times New Roman" panose="02020603050405020304" pitchFamily="18" charset="0"/>
              </a:rPr>
              <a:t>From the </a:t>
            </a:r>
            <a:r>
              <a:rPr lang="en-IN" sz="3200" b="1" dirty="0">
                <a:latin typeface="Times New Roman" panose="02020603050405020304" pitchFamily="18" charset="0"/>
                <a:cs typeface="Times New Roman" panose="02020603050405020304" pitchFamily="18" charset="0"/>
              </a:rPr>
              <a:t>perspective of the customer</a:t>
            </a:r>
            <a:r>
              <a:rPr lang="en-IN" sz="3200" dirty="0">
                <a:latin typeface="Times New Roman" panose="02020603050405020304" pitchFamily="18" charset="0"/>
                <a:cs typeface="Times New Roman" panose="02020603050405020304" pitchFamily="18" charset="0"/>
              </a:rPr>
              <a:t>, it reduces the </a:t>
            </a:r>
            <a:r>
              <a:rPr lang="en-IN" sz="3200" i="1" dirty="0">
                <a:latin typeface="Times New Roman" panose="02020603050405020304" pitchFamily="18" charset="0"/>
                <a:cs typeface="Times New Roman" panose="02020603050405020304" pitchFamily="18" charset="0"/>
              </a:rPr>
              <a:t>administration </a:t>
            </a:r>
            <a:r>
              <a:rPr lang="en-IN" sz="3200" dirty="0">
                <a:latin typeface="Times New Roman" panose="02020603050405020304" pitchFamily="18" charset="0"/>
                <a:cs typeface="Times New Roman" panose="02020603050405020304" pitchFamily="18" charset="0"/>
              </a:rPr>
              <a:t>and </a:t>
            </a:r>
            <a:r>
              <a:rPr lang="en-IN" sz="3200" i="1" dirty="0">
                <a:latin typeface="Times New Roman" panose="02020603050405020304" pitchFamily="18" charset="0"/>
                <a:cs typeface="Times New Roman" panose="02020603050405020304" pitchFamily="18" charset="0"/>
              </a:rPr>
              <a:t>maintenance cost </a:t>
            </a:r>
            <a:r>
              <a:rPr lang="en-IN" sz="3200" dirty="0">
                <a:latin typeface="Times New Roman" panose="02020603050405020304" pitchFamily="18" charset="0"/>
                <a:cs typeface="Times New Roman" panose="02020603050405020304" pitchFamily="18" charset="0"/>
              </a:rPr>
              <a:t>as well as the capital costs allocated to purchase hardware.</a:t>
            </a:r>
          </a:p>
          <a:p>
            <a:r>
              <a:rPr lang="en-IN" sz="3200" dirty="0">
                <a:latin typeface="Times New Roman" panose="02020603050405020304" pitchFamily="18" charset="0"/>
                <a:cs typeface="Times New Roman" panose="02020603050405020304" pitchFamily="18" charset="0"/>
              </a:rPr>
              <a:t>In most cases </a:t>
            </a:r>
            <a:r>
              <a:rPr lang="en-IN" sz="3200" i="1" u="sng" dirty="0">
                <a:latin typeface="Times New Roman" panose="02020603050405020304" pitchFamily="18" charset="0"/>
                <a:cs typeface="Times New Roman" panose="02020603050405020304" pitchFamily="18" charset="0"/>
              </a:rPr>
              <a:t>virtual machines come with only the selected operating system installed and the system can be configured with all the required packages and applications.</a:t>
            </a:r>
          </a:p>
          <a:p>
            <a:r>
              <a:rPr lang="en-IN" sz="3200" dirty="0">
                <a:latin typeface="Times New Roman" panose="02020603050405020304" pitchFamily="18" charset="0"/>
                <a:cs typeface="Times New Roman" panose="02020603050405020304" pitchFamily="18" charset="0"/>
              </a:rPr>
              <a:t>Other solutions </a:t>
            </a:r>
            <a:r>
              <a:rPr lang="en-IN" sz="3200" i="1" dirty="0">
                <a:latin typeface="Times New Roman" panose="02020603050405020304" pitchFamily="18" charset="0"/>
                <a:cs typeface="Times New Roman" panose="02020603050405020304" pitchFamily="18" charset="0"/>
              </a:rPr>
              <a:t>provide pre-packaged system images that already contain the software stack required for the most common uses: Web servers, database servers, or LAMP1 stacks.</a:t>
            </a:r>
          </a:p>
          <a:p>
            <a:r>
              <a:rPr lang="en-IN" sz="3200" dirty="0">
                <a:latin typeface="Times New Roman" panose="02020603050405020304" pitchFamily="18" charset="0"/>
                <a:cs typeface="Times New Roman" panose="02020603050405020304" pitchFamily="18" charset="0"/>
              </a:rPr>
              <a:t>Additional services can be provided based on the </a:t>
            </a:r>
            <a:r>
              <a:rPr lang="en-IN" sz="3200" b="1" i="1" dirty="0">
                <a:latin typeface="Times New Roman" panose="02020603050405020304" pitchFamily="18" charset="0"/>
                <a:cs typeface="Times New Roman" panose="02020603050405020304" pitchFamily="18" charset="0"/>
              </a:rPr>
              <a:t>SLA </a:t>
            </a:r>
          </a:p>
        </p:txBody>
      </p:sp>
    </p:spTree>
    <p:extLst>
      <p:ext uri="{BB962C8B-B14F-4D97-AF65-F5344CB8AC3E}">
        <p14:creationId xmlns:p14="http://schemas.microsoft.com/office/powerpoint/2010/main" val="1164583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DB1A9-C69B-448A-A3D9-F3E27B0B9C81}"/>
              </a:ext>
            </a:extLst>
          </p:cNvPr>
          <p:cNvSpPr>
            <a:spLocks noGrp="1"/>
          </p:cNvSpPr>
          <p:nvPr>
            <p:ph idx="1"/>
          </p:nvPr>
        </p:nvSpPr>
        <p:spPr>
          <a:xfrm>
            <a:off x="0" y="0"/>
            <a:ext cx="12192000" cy="6858000"/>
          </a:xfrm>
        </p:spPr>
        <p:txBody>
          <a:bodyPr>
            <a:noAutofit/>
          </a:bodyPr>
          <a:lstStyle/>
          <a:p>
            <a:r>
              <a:rPr lang="en-IN" sz="3200" b="1" dirty="0">
                <a:latin typeface="Times New Roman" panose="02020603050405020304" pitchFamily="18" charset="0"/>
                <a:cs typeface="Times New Roman" panose="02020603050405020304" pitchFamily="18" charset="0"/>
              </a:rPr>
              <a:t>Platform-as-a-Service (PaaS) </a:t>
            </a:r>
            <a:r>
              <a:rPr lang="en-IN" sz="3200" dirty="0">
                <a:latin typeface="Times New Roman" panose="02020603050405020304" pitchFamily="18" charset="0"/>
                <a:cs typeface="Times New Roman" panose="02020603050405020304" pitchFamily="18" charset="0"/>
              </a:rPr>
              <a:t>solutions provide a development and deployment platform for </a:t>
            </a:r>
            <a:r>
              <a:rPr lang="en-IN" sz="3200" b="1" dirty="0">
                <a:latin typeface="Times New Roman" panose="02020603050405020304" pitchFamily="18" charset="0"/>
                <a:cs typeface="Times New Roman" panose="02020603050405020304" pitchFamily="18" charset="0"/>
              </a:rPr>
              <a:t>running applications in the cloud.</a:t>
            </a:r>
          </a:p>
          <a:p>
            <a:r>
              <a:rPr lang="en-IN" sz="3200" dirty="0">
                <a:latin typeface="Times New Roman" panose="02020603050405020304" pitchFamily="18" charset="0"/>
                <a:cs typeface="Times New Roman" panose="02020603050405020304" pitchFamily="18" charset="0"/>
              </a:rPr>
              <a:t>They constitute the </a:t>
            </a:r>
            <a:r>
              <a:rPr lang="en-IN" sz="3200" b="1" dirty="0">
                <a:latin typeface="Times New Roman" panose="02020603050405020304" pitchFamily="18" charset="0"/>
                <a:cs typeface="Times New Roman" panose="02020603050405020304" pitchFamily="18" charset="0"/>
              </a:rPr>
              <a:t>middleware on top of which applications are built</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The </a:t>
            </a:r>
            <a:r>
              <a:rPr lang="en-IN" sz="3200" b="1" dirty="0">
                <a:latin typeface="Times New Roman" panose="02020603050405020304" pitchFamily="18" charset="0"/>
                <a:cs typeface="Times New Roman" panose="02020603050405020304" pitchFamily="18" charset="0"/>
              </a:rPr>
              <a:t>core middleware </a:t>
            </a:r>
            <a:r>
              <a:rPr lang="en-IN" sz="3200" dirty="0">
                <a:latin typeface="Times New Roman" panose="02020603050405020304" pitchFamily="18" charset="0"/>
                <a:cs typeface="Times New Roman" panose="02020603050405020304" pitchFamily="18" charset="0"/>
              </a:rPr>
              <a:t>is in charge of </a:t>
            </a:r>
            <a:r>
              <a:rPr lang="en-IN" sz="3200" b="1" dirty="0">
                <a:latin typeface="Times New Roman" panose="02020603050405020304" pitchFamily="18" charset="0"/>
                <a:cs typeface="Times New Roman" panose="02020603050405020304" pitchFamily="18" charset="0"/>
              </a:rPr>
              <a:t>managing the resources and scaling applications on demand or automatically, according to the commitments made with users.</a:t>
            </a:r>
          </a:p>
          <a:p>
            <a:r>
              <a:rPr lang="en-IN" sz="3200" b="1" dirty="0">
                <a:latin typeface="Times New Roman" panose="02020603050405020304" pitchFamily="18" charset="0"/>
                <a:cs typeface="Times New Roman" panose="02020603050405020304" pitchFamily="18" charset="0"/>
              </a:rPr>
              <a:t>Application management- </a:t>
            </a:r>
            <a:r>
              <a:rPr lang="en-IN" sz="3200" dirty="0">
                <a:latin typeface="Times New Roman" panose="02020603050405020304" pitchFamily="18" charset="0"/>
                <a:cs typeface="Times New Roman" panose="02020603050405020304" pitchFamily="18" charset="0"/>
              </a:rPr>
              <a:t>core, applications with a runtime environment and do not expose any service for managing the underlying infrastructure.</a:t>
            </a:r>
          </a:p>
          <a:p>
            <a:pPr lvl="1"/>
            <a:r>
              <a:rPr lang="en-IN" sz="3200" dirty="0">
                <a:latin typeface="Times New Roman" panose="02020603050405020304" pitchFamily="18" charset="0"/>
                <a:cs typeface="Times New Roman" panose="02020603050405020304" pitchFamily="18" charset="0"/>
              </a:rPr>
              <a:t>They </a:t>
            </a:r>
            <a:r>
              <a:rPr lang="en-IN" sz="3200" b="1" dirty="0">
                <a:latin typeface="Times New Roman" panose="02020603050405020304" pitchFamily="18" charset="0"/>
                <a:cs typeface="Times New Roman" panose="02020603050405020304" pitchFamily="18" charset="0"/>
              </a:rPr>
              <a:t>automate</a:t>
            </a:r>
            <a:r>
              <a:rPr lang="en-IN" sz="3200" dirty="0">
                <a:latin typeface="Times New Roman" panose="02020603050405020304" pitchFamily="18" charset="0"/>
                <a:cs typeface="Times New Roman" panose="02020603050405020304" pitchFamily="18" charset="0"/>
              </a:rPr>
              <a:t> the process of deploying applications to the infrastructure, configuring application components,</a:t>
            </a:r>
          </a:p>
          <a:p>
            <a:pPr lvl="1"/>
            <a:r>
              <a:rPr lang="en-IN" sz="3200" dirty="0">
                <a:latin typeface="Times New Roman" panose="02020603050405020304" pitchFamily="18" charset="0"/>
                <a:cs typeface="Times New Roman" panose="02020603050405020304" pitchFamily="18" charset="0"/>
              </a:rPr>
              <a:t> provisioning and </a:t>
            </a:r>
            <a:r>
              <a:rPr lang="en-IN" sz="3200" b="1" dirty="0">
                <a:latin typeface="Times New Roman" panose="02020603050405020304" pitchFamily="18" charset="0"/>
                <a:cs typeface="Times New Roman" panose="02020603050405020304" pitchFamily="18" charset="0"/>
              </a:rPr>
              <a:t>configuring load balancers and databases, </a:t>
            </a:r>
            <a:r>
              <a:rPr lang="en-IN" sz="3200" dirty="0">
                <a:latin typeface="Times New Roman" panose="02020603050405020304" pitchFamily="18" charset="0"/>
                <a:cs typeface="Times New Roman" panose="02020603050405020304" pitchFamily="18" charset="0"/>
              </a:rPr>
              <a:t>and managing system change based on policies set by the user</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11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774D-1BF4-4CAF-88CA-45ED2290329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D092499-3194-4C82-870A-9CF5944F8A73}"/>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This chapter addresses the following questions:</a:t>
            </a:r>
          </a:p>
          <a:p>
            <a:pPr lvl="1"/>
            <a:r>
              <a:rPr lang="en-IN" sz="3200" dirty="0">
                <a:latin typeface="Times New Roman" panose="02020603050405020304" pitchFamily="18" charset="0"/>
                <a:cs typeface="Times New Roman" panose="02020603050405020304" pitchFamily="18" charset="0"/>
              </a:rPr>
              <a:t>What makes cloud computing so interesting to IT Stakeholders and research practitioners?</a:t>
            </a:r>
          </a:p>
          <a:p>
            <a:pPr lvl="1"/>
            <a:r>
              <a:rPr lang="en-IN" sz="3200" dirty="0">
                <a:latin typeface="Times New Roman" panose="02020603050405020304" pitchFamily="18" charset="0"/>
                <a:cs typeface="Times New Roman" panose="02020603050405020304" pitchFamily="18" charset="0"/>
              </a:rPr>
              <a:t>How does it introduces innovation into the field of distributed computing?</a:t>
            </a:r>
          </a:p>
        </p:txBody>
      </p:sp>
    </p:spTree>
    <p:extLst>
      <p:ext uri="{BB962C8B-B14F-4D97-AF65-F5344CB8AC3E}">
        <p14:creationId xmlns:p14="http://schemas.microsoft.com/office/powerpoint/2010/main" val="159377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97280" y="205740"/>
            <a:ext cx="9265921" cy="6425598"/>
            <a:chOff x="715617" y="808384"/>
            <a:chExt cx="8123583" cy="5857460"/>
          </a:xfrm>
        </p:grpSpPr>
        <p:sp>
          <p:nvSpPr>
            <p:cNvPr id="62" name="Rectangle 61"/>
            <p:cNvSpPr/>
            <p:nvPr/>
          </p:nvSpPr>
          <p:spPr>
            <a:xfrm>
              <a:off x="715617" y="808384"/>
              <a:ext cx="8123583" cy="5857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3"/>
            <p:cNvSpPr/>
            <p:nvPr/>
          </p:nvSpPr>
          <p:spPr>
            <a:xfrm>
              <a:off x="5377045" y="1590761"/>
              <a:ext cx="3303129" cy="499104"/>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Programming API / Libraries</a:t>
              </a:r>
            </a:p>
          </p:txBody>
        </p:sp>
        <p:grpSp>
          <p:nvGrpSpPr>
            <p:cNvPr id="63" name="Group 62"/>
            <p:cNvGrpSpPr/>
            <p:nvPr/>
          </p:nvGrpSpPr>
          <p:grpSpPr>
            <a:xfrm>
              <a:off x="887896" y="5042454"/>
              <a:ext cx="3564835" cy="1457742"/>
              <a:chOff x="914400" y="5042454"/>
              <a:chExt cx="3564835" cy="1457742"/>
            </a:xfrm>
          </p:grpSpPr>
          <p:sp>
            <p:nvSpPr>
              <p:cNvPr id="5" name="Rounded Rectangle 3"/>
              <p:cNvSpPr/>
              <p:nvPr/>
            </p:nvSpPr>
            <p:spPr>
              <a:xfrm>
                <a:off x="914400" y="5141848"/>
                <a:ext cx="3564835" cy="1358348"/>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9" name="Picture 697" descr="MCj04352420000[1]"/>
              <p:cNvPicPr>
                <a:picLocks noChangeAspect="1" noChangeArrowheads="1"/>
              </p:cNvPicPr>
              <p:nvPr/>
            </p:nvPicPr>
            <p:blipFill>
              <a:blip r:embed="rId2" cstate="print"/>
              <a:srcRect/>
              <a:stretch>
                <a:fillRect/>
              </a:stretch>
            </p:blipFill>
            <p:spPr bwMode="auto">
              <a:xfrm>
                <a:off x="1900043" y="5405463"/>
                <a:ext cx="455238" cy="900992"/>
              </a:xfrm>
              <a:prstGeom prst="rect">
                <a:avLst/>
              </a:prstGeom>
              <a:noFill/>
              <a:ln w="9525">
                <a:noFill/>
                <a:miter lim="800000"/>
                <a:headEnd/>
                <a:tailEnd/>
              </a:ln>
            </p:spPr>
          </p:pic>
          <p:sp>
            <p:nvSpPr>
              <p:cNvPr id="6" name="Rectangle 4"/>
              <p:cNvSpPr/>
              <p:nvPr/>
            </p:nvSpPr>
            <p:spPr>
              <a:xfrm>
                <a:off x="1202090" y="5042454"/>
                <a:ext cx="2288604" cy="25842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Physical Infrastructure</a:t>
                </a:r>
              </a:p>
            </p:txBody>
          </p:sp>
          <p:pic>
            <p:nvPicPr>
              <p:cNvPr id="10" name="Picture 705" descr="MCj04413310000[1]"/>
              <p:cNvPicPr>
                <a:picLocks noChangeAspect="1" noChangeArrowheads="1"/>
              </p:cNvPicPr>
              <p:nvPr/>
            </p:nvPicPr>
            <p:blipFill>
              <a:blip r:embed="rId3" cstate="print"/>
              <a:srcRect/>
              <a:stretch>
                <a:fillRect/>
              </a:stretch>
            </p:blipFill>
            <p:spPr bwMode="auto">
              <a:xfrm>
                <a:off x="3389642" y="5315661"/>
                <a:ext cx="605398" cy="605398"/>
              </a:xfrm>
              <a:prstGeom prst="rect">
                <a:avLst/>
              </a:prstGeom>
              <a:noFill/>
              <a:ln w="9525">
                <a:noFill/>
                <a:miter lim="800000"/>
                <a:headEnd/>
                <a:tailEnd/>
              </a:ln>
            </p:spPr>
          </p:pic>
          <p:pic>
            <p:nvPicPr>
              <p:cNvPr id="11" name="Picture 706" descr="MCj04413370000[1]"/>
              <p:cNvPicPr>
                <a:picLocks noChangeAspect="1" noChangeArrowheads="1"/>
              </p:cNvPicPr>
              <p:nvPr/>
            </p:nvPicPr>
            <p:blipFill>
              <a:blip r:embed="rId4" cstate="print"/>
              <a:srcRect/>
              <a:stretch>
                <a:fillRect/>
              </a:stretch>
            </p:blipFill>
            <p:spPr bwMode="auto">
              <a:xfrm>
                <a:off x="2467623" y="5335163"/>
                <a:ext cx="542925" cy="542925"/>
              </a:xfrm>
              <a:prstGeom prst="rect">
                <a:avLst/>
              </a:prstGeom>
              <a:noFill/>
              <a:ln w="9525">
                <a:noFill/>
                <a:miter lim="800000"/>
                <a:headEnd/>
                <a:tailEnd/>
              </a:ln>
            </p:spPr>
          </p:pic>
          <p:pic>
            <p:nvPicPr>
              <p:cNvPr id="12" name="Picture 707" descr="MCj04413370000[1]"/>
              <p:cNvPicPr>
                <a:picLocks noChangeAspect="1" noChangeArrowheads="1"/>
              </p:cNvPicPr>
              <p:nvPr/>
            </p:nvPicPr>
            <p:blipFill>
              <a:blip r:embed="rId4" cstate="print"/>
              <a:srcRect/>
              <a:stretch>
                <a:fillRect/>
              </a:stretch>
            </p:blipFill>
            <p:spPr bwMode="auto">
              <a:xfrm>
                <a:off x="2803897" y="5427928"/>
                <a:ext cx="542925" cy="542925"/>
              </a:xfrm>
              <a:prstGeom prst="rect">
                <a:avLst/>
              </a:prstGeom>
              <a:noFill/>
              <a:ln w="9525">
                <a:noFill/>
                <a:miter lim="800000"/>
                <a:headEnd/>
                <a:tailEnd/>
              </a:ln>
            </p:spPr>
          </p:pic>
          <p:pic>
            <p:nvPicPr>
              <p:cNvPr id="13" name="Picture 709" descr="MCj04413370000[1]"/>
              <p:cNvPicPr>
                <a:picLocks noChangeAspect="1" noChangeArrowheads="1"/>
              </p:cNvPicPr>
              <p:nvPr/>
            </p:nvPicPr>
            <p:blipFill>
              <a:blip r:embed="rId4" cstate="print"/>
              <a:srcRect/>
              <a:stretch>
                <a:fillRect/>
              </a:stretch>
            </p:blipFill>
            <p:spPr bwMode="auto">
              <a:xfrm>
                <a:off x="2576126" y="5636236"/>
                <a:ext cx="542925" cy="542925"/>
              </a:xfrm>
              <a:prstGeom prst="rect">
                <a:avLst/>
              </a:prstGeom>
              <a:noFill/>
              <a:ln w="9525">
                <a:noFill/>
                <a:miter lim="800000"/>
                <a:headEnd/>
                <a:tailEnd/>
              </a:ln>
            </p:spPr>
          </p:pic>
          <p:pic>
            <p:nvPicPr>
              <p:cNvPr id="14" name="Picture 710" descr="MCj04413310000[1]"/>
              <p:cNvPicPr>
                <a:picLocks noChangeAspect="1" noChangeArrowheads="1"/>
              </p:cNvPicPr>
              <p:nvPr/>
            </p:nvPicPr>
            <p:blipFill>
              <a:blip r:embed="rId5" cstate="print"/>
              <a:srcRect/>
              <a:stretch>
                <a:fillRect/>
              </a:stretch>
            </p:blipFill>
            <p:spPr bwMode="auto">
              <a:xfrm>
                <a:off x="3553487" y="5426989"/>
                <a:ext cx="762000" cy="762000"/>
              </a:xfrm>
              <a:prstGeom prst="rect">
                <a:avLst/>
              </a:prstGeom>
              <a:noFill/>
              <a:ln w="9525">
                <a:noFill/>
                <a:miter lim="800000"/>
                <a:headEnd/>
                <a:tailEnd/>
              </a:ln>
            </p:spPr>
          </p:pic>
          <p:pic>
            <p:nvPicPr>
              <p:cNvPr id="15" name="Picture 697" descr="MCj04352420000[1]"/>
              <p:cNvPicPr>
                <a:picLocks noChangeAspect="1" noChangeArrowheads="1"/>
              </p:cNvPicPr>
              <p:nvPr/>
            </p:nvPicPr>
            <p:blipFill>
              <a:blip r:embed="rId2" cstate="print"/>
              <a:srcRect/>
              <a:stretch>
                <a:fillRect/>
              </a:stretch>
            </p:blipFill>
            <p:spPr bwMode="auto">
              <a:xfrm>
                <a:off x="1628372" y="5438594"/>
                <a:ext cx="455238" cy="900992"/>
              </a:xfrm>
              <a:prstGeom prst="rect">
                <a:avLst/>
              </a:prstGeom>
              <a:noFill/>
              <a:ln w="9525">
                <a:noFill/>
                <a:miter lim="800000"/>
                <a:headEnd/>
                <a:tailEnd/>
              </a:ln>
            </p:spPr>
          </p:pic>
          <p:pic>
            <p:nvPicPr>
              <p:cNvPr id="16" name="Picture 697" descr="MCj04352420000[1]"/>
              <p:cNvPicPr>
                <a:picLocks noChangeAspect="1" noChangeArrowheads="1"/>
              </p:cNvPicPr>
              <p:nvPr/>
            </p:nvPicPr>
            <p:blipFill>
              <a:blip r:embed="rId2" cstate="print"/>
              <a:srcRect/>
              <a:stretch>
                <a:fillRect/>
              </a:stretch>
            </p:blipFill>
            <p:spPr bwMode="auto">
              <a:xfrm>
                <a:off x="1380042" y="5464011"/>
                <a:ext cx="455238" cy="900992"/>
              </a:xfrm>
              <a:prstGeom prst="rect">
                <a:avLst/>
              </a:prstGeom>
              <a:noFill/>
              <a:ln w="9525">
                <a:noFill/>
                <a:miter lim="800000"/>
                <a:headEnd/>
                <a:tailEnd/>
              </a:ln>
            </p:spPr>
          </p:pic>
          <p:pic>
            <p:nvPicPr>
              <p:cNvPr id="17" name="Picture 698" descr="MCj04352420000[1]"/>
              <p:cNvPicPr>
                <a:picLocks noChangeAspect="1" noChangeArrowheads="1"/>
              </p:cNvPicPr>
              <p:nvPr/>
            </p:nvPicPr>
            <p:blipFill>
              <a:blip r:embed="rId6" cstate="print"/>
              <a:srcRect/>
              <a:stretch>
                <a:fillRect/>
              </a:stretch>
            </p:blipFill>
            <p:spPr bwMode="auto">
              <a:xfrm>
                <a:off x="1113986" y="5489327"/>
                <a:ext cx="458873" cy="908186"/>
              </a:xfrm>
              <a:prstGeom prst="rect">
                <a:avLst/>
              </a:prstGeom>
              <a:noFill/>
              <a:ln w="9525">
                <a:noFill/>
                <a:miter lim="800000"/>
                <a:headEnd/>
                <a:tailEnd/>
              </a:ln>
            </p:spPr>
          </p:pic>
          <p:pic>
            <p:nvPicPr>
              <p:cNvPr id="18" name="Picture 710" descr="MCj04413310000[1]"/>
              <p:cNvPicPr>
                <a:picLocks noChangeAspect="1" noChangeArrowheads="1"/>
              </p:cNvPicPr>
              <p:nvPr/>
            </p:nvPicPr>
            <p:blipFill>
              <a:blip r:embed="rId7" cstate="print"/>
              <a:srcRect/>
              <a:stretch>
                <a:fillRect/>
              </a:stretch>
            </p:blipFill>
            <p:spPr bwMode="auto">
              <a:xfrm>
                <a:off x="3329485" y="5589476"/>
                <a:ext cx="660413" cy="660413"/>
              </a:xfrm>
              <a:prstGeom prst="rect">
                <a:avLst/>
              </a:prstGeom>
              <a:noFill/>
              <a:ln w="9525">
                <a:noFill/>
                <a:miter lim="800000"/>
                <a:headEnd/>
                <a:tailEnd/>
              </a:ln>
            </p:spPr>
          </p:pic>
        </p:grpSp>
        <p:grpSp>
          <p:nvGrpSpPr>
            <p:cNvPr id="35" name="Group 34"/>
            <p:cNvGrpSpPr/>
            <p:nvPr/>
          </p:nvGrpSpPr>
          <p:grpSpPr>
            <a:xfrm>
              <a:off x="4545496" y="5006490"/>
              <a:ext cx="4068418" cy="1487075"/>
              <a:chOff x="4598504" y="5006490"/>
              <a:chExt cx="3982579" cy="1487075"/>
            </a:xfrm>
          </p:grpSpPr>
          <p:sp>
            <p:nvSpPr>
              <p:cNvPr id="25" name="Rounded Rectangle 3"/>
              <p:cNvSpPr/>
              <p:nvPr/>
            </p:nvSpPr>
            <p:spPr>
              <a:xfrm>
                <a:off x="4598504" y="5141843"/>
                <a:ext cx="3982579" cy="1351722"/>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sz="1600" dirty="0">
                  <a:solidFill>
                    <a:srgbClr val="000000"/>
                  </a:solidFill>
                </a:endParaRPr>
              </a:p>
            </p:txBody>
          </p:sp>
          <p:sp>
            <p:nvSpPr>
              <p:cNvPr id="26" name="Rectangle 4"/>
              <p:cNvSpPr/>
              <p:nvPr/>
            </p:nvSpPr>
            <p:spPr>
              <a:xfrm>
                <a:off x="4919303" y="5006490"/>
                <a:ext cx="1918819" cy="28112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IaaS</a:t>
                </a:r>
                <a:r>
                  <a:rPr lang="en-US" sz="1600" dirty="0">
                    <a:solidFill>
                      <a:srgbClr val="000000"/>
                    </a:solidFill>
                  </a:rPr>
                  <a:t> Providers</a:t>
                </a:r>
              </a:p>
            </p:txBody>
          </p:sp>
          <p:sp>
            <p:nvSpPr>
              <p:cNvPr id="28" name="Cloud"/>
              <p:cNvSpPr>
                <a:spLocks noChangeAspect="1" noEditPoints="1" noChangeArrowheads="1"/>
              </p:cNvSpPr>
              <p:nvPr/>
            </p:nvSpPr>
            <p:spPr bwMode="auto">
              <a:xfrm>
                <a:off x="5479773" y="5488446"/>
                <a:ext cx="1775791" cy="9719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18000">
                    <a:schemeClr val="bg1"/>
                  </a:gs>
                  <a:gs pos="34000">
                    <a:schemeClr val="bg1">
                      <a:lumMod val="95000"/>
                    </a:schemeClr>
                  </a:gs>
                  <a:gs pos="64999">
                    <a:schemeClr val="accent1">
                      <a:lumMod val="60000"/>
                      <a:lumOff val="40000"/>
                    </a:schemeClr>
                  </a:gs>
                  <a:gs pos="100000">
                    <a:schemeClr val="bg1">
                      <a:lumMod val="75000"/>
                    </a:schemeClr>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Cloud"/>
              <p:cNvSpPr>
                <a:spLocks noChangeAspect="1" noEditPoints="1" noChangeArrowheads="1"/>
              </p:cNvSpPr>
              <p:nvPr/>
            </p:nvSpPr>
            <p:spPr bwMode="auto">
              <a:xfrm>
                <a:off x="6758608" y="5468568"/>
                <a:ext cx="1775791" cy="9719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18000">
                    <a:schemeClr val="bg1"/>
                  </a:gs>
                  <a:gs pos="34000">
                    <a:schemeClr val="bg1">
                      <a:lumMod val="95000"/>
                    </a:schemeClr>
                  </a:gs>
                  <a:gs pos="64999">
                    <a:schemeClr val="accent1">
                      <a:lumMod val="60000"/>
                      <a:lumOff val="40000"/>
                    </a:schemeClr>
                  </a:gs>
                  <a:gs pos="100000">
                    <a:schemeClr val="bg1">
                      <a:lumMod val="75000"/>
                    </a:schemeClr>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9" name="Picture 92" descr="MCj04421540000[1]"/>
              <p:cNvPicPr>
                <a:picLocks noChangeAspect="1" noChangeArrowheads="1"/>
              </p:cNvPicPr>
              <p:nvPr/>
            </p:nvPicPr>
            <p:blipFill>
              <a:blip r:embed="rId8" cstate="print"/>
              <a:srcRect/>
              <a:stretch>
                <a:fillRect/>
              </a:stretch>
            </p:blipFill>
            <p:spPr bwMode="auto">
              <a:xfrm>
                <a:off x="5970924" y="5619335"/>
                <a:ext cx="333375" cy="333375"/>
              </a:xfrm>
              <a:prstGeom prst="rect">
                <a:avLst/>
              </a:prstGeom>
              <a:noFill/>
              <a:ln w="9525">
                <a:noFill/>
                <a:miter lim="800000"/>
                <a:headEnd/>
                <a:tailEnd/>
              </a:ln>
            </p:spPr>
          </p:pic>
          <p:pic>
            <p:nvPicPr>
              <p:cNvPr id="30" name="Picture 93" descr="MCj04421540000[1]"/>
              <p:cNvPicPr>
                <a:picLocks noChangeAspect="1" noChangeArrowheads="1"/>
              </p:cNvPicPr>
              <p:nvPr/>
            </p:nvPicPr>
            <p:blipFill>
              <a:blip r:embed="rId8" cstate="print"/>
              <a:srcRect/>
              <a:stretch>
                <a:fillRect/>
              </a:stretch>
            </p:blipFill>
            <p:spPr bwMode="auto">
              <a:xfrm>
                <a:off x="5950217" y="5744818"/>
                <a:ext cx="457613" cy="457613"/>
              </a:xfrm>
              <a:prstGeom prst="rect">
                <a:avLst/>
              </a:prstGeom>
              <a:noFill/>
              <a:ln w="9525">
                <a:noFill/>
                <a:miter lim="800000"/>
                <a:headEnd/>
                <a:tailEnd/>
              </a:ln>
            </p:spPr>
          </p:pic>
          <p:pic>
            <p:nvPicPr>
              <p:cNvPr id="31" name="Picture 94" descr="MCj04421540000[1]"/>
              <p:cNvPicPr>
                <a:picLocks noChangeAspect="1" noChangeArrowheads="1"/>
              </p:cNvPicPr>
              <p:nvPr/>
            </p:nvPicPr>
            <p:blipFill>
              <a:blip r:embed="rId8" cstate="print"/>
              <a:srcRect/>
              <a:stretch>
                <a:fillRect/>
              </a:stretch>
            </p:blipFill>
            <p:spPr bwMode="auto">
              <a:xfrm>
                <a:off x="7417895" y="5953539"/>
                <a:ext cx="333375" cy="333375"/>
              </a:xfrm>
              <a:prstGeom prst="rect">
                <a:avLst/>
              </a:prstGeom>
              <a:noFill/>
              <a:ln w="9525">
                <a:noFill/>
                <a:miter lim="800000"/>
                <a:headEnd/>
                <a:tailEnd/>
              </a:ln>
            </p:spPr>
          </p:pic>
          <p:pic>
            <p:nvPicPr>
              <p:cNvPr id="32" name="Picture 97" descr="MCj04421540000[1]"/>
              <p:cNvPicPr>
                <a:picLocks noChangeAspect="1" noChangeArrowheads="1"/>
              </p:cNvPicPr>
              <p:nvPr/>
            </p:nvPicPr>
            <p:blipFill>
              <a:blip r:embed="rId8" cstate="print"/>
              <a:srcRect/>
              <a:stretch>
                <a:fillRect/>
              </a:stretch>
            </p:blipFill>
            <p:spPr bwMode="auto">
              <a:xfrm>
                <a:off x="7670100" y="5471491"/>
                <a:ext cx="625752" cy="625752"/>
              </a:xfrm>
              <a:prstGeom prst="rect">
                <a:avLst/>
              </a:prstGeom>
              <a:noFill/>
              <a:ln w="9525">
                <a:noFill/>
                <a:miter lim="800000"/>
                <a:headEnd/>
                <a:tailEnd/>
              </a:ln>
            </p:spPr>
          </p:pic>
          <p:pic>
            <p:nvPicPr>
              <p:cNvPr id="33" name="Picture 96" descr="MCj04421540000[1]"/>
              <p:cNvPicPr>
                <a:picLocks noChangeAspect="1" noChangeArrowheads="1"/>
              </p:cNvPicPr>
              <p:nvPr/>
            </p:nvPicPr>
            <p:blipFill>
              <a:blip r:embed="rId8" cstate="print"/>
              <a:srcRect/>
              <a:stretch>
                <a:fillRect/>
              </a:stretch>
            </p:blipFill>
            <p:spPr bwMode="auto">
              <a:xfrm>
                <a:off x="6351923" y="5496752"/>
                <a:ext cx="737982" cy="737982"/>
              </a:xfrm>
              <a:prstGeom prst="rect">
                <a:avLst/>
              </a:prstGeom>
              <a:noFill/>
              <a:ln w="9525">
                <a:noFill/>
                <a:miter lim="800000"/>
                <a:headEnd/>
                <a:tailEnd/>
              </a:ln>
            </p:spPr>
          </p:pic>
          <p:pic>
            <p:nvPicPr>
              <p:cNvPr id="34" name="Picture 93" descr="MCj04421540000[1]"/>
              <p:cNvPicPr>
                <a:picLocks noChangeAspect="1" noChangeArrowheads="1"/>
              </p:cNvPicPr>
              <p:nvPr/>
            </p:nvPicPr>
            <p:blipFill>
              <a:blip r:embed="rId8" cstate="print"/>
              <a:srcRect/>
              <a:stretch>
                <a:fillRect/>
              </a:stretch>
            </p:blipFill>
            <p:spPr bwMode="auto">
              <a:xfrm>
                <a:off x="7083278" y="5671931"/>
                <a:ext cx="457613" cy="457613"/>
              </a:xfrm>
              <a:prstGeom prst="rect">
                <a:avLst/>
              </a:prstGeom>
              <a:noFill/>
              <a:ln w="9525">
                <a:noFill/>
                <a:miter lim="800000"/>
                <a:headEnd/>
                <a:tailEnd/>
              </a:ln>
            </p:spPr>
          </p:pic>
        </p:grpSp>
        <p:pic>
          <p:nvPicPr>
            <p:cNvPr id="36" name="Picture 93" descr="MCj04421540000[1]"/>
            <p:cNvPicPr>
              <a:picLocks noChangeAspect="1" noChangeArrowheads="1"/>
            </p:cNvPicPr>
            <p:nvPr/>
          </p:nvPicPr>
          <p:blipFill>
            <a:blip r:embed="rId8" cstate="print"/>
            <a:srcRect/>
            <a:stretch>
              <a:fillRect/>
            </a:stretch>
          </p:blipFill>
          <p:spPr bwMode="auto">
            <a:xfrm>
              <a:off x="6102617" y="5897218"/>
              <a:ext cx="457613" cy="457613"/>
            </a:xfrm>
            <a:prstGeom prst="rect">
              <a:avLst/>
            </a:prstGeom>
            <a:noFill/>
            <a:ln w="9525">
              <a:noFill/>
              <a:miter lim="800000"/>
              <a:headEnd/>
              <a:tailEnd/>
            </a:ln>
          </p:spPr>
        </p:pic>
        <p:grpSp>
          <p:nvGrpSpPr>
            <p:cNvPr id="65" name="Group 64"/>
            <p:cNvGrpSpPr/>
            <p:nvPr/>
          </p:nvGrpSpPr>
          <p:grpSpPr>
            <a:xfrm>
              <a:off x="877907" y="2226365"/>
              <a:ext cx="7722754" cy="2638367"/>
              <a:chOff x="877907" y="2226365"/>
              <a:chExt cx="7722754" cy="2638367"/>
            </a:xfrm>
          </p:grpSpPr>
          <p:sp>
            <p:nvSpPr>
              <p:cNvPr id="21" name="Rounded Rectangle 3"/>
              <p:cNvSpPr/>
              <p:nvPr/>
            </p:nvSpPr>
            <p:spPr>
              <a:xfrm>
                <a:off x="877907" y="2372139"/>
                <a:ext cx="7722754" cy="2492593"/>
              </a:xfrm>
              <a:prstGeom prst="roundRect">
                <a:avLst>
                  <a:gd name="adj" fmla="val 12527"/>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600" dirty="0">
                  <a:solidFill>
                    <a:srgbClr val="000000"/>
                  </a:solidFill>
                </a:endParaRPr>
              </a:p>
            </p:txBody>
          </p:sp>
          <p:sp>
            <p:nvSpPr>
              <p:cNvPr id="22" name="Rectangle 4"/>
              <p:cNvSpPr/>
              <p:nvPr/>
            </p:nvSpPr>
            <p:spPr>
              <a:xfrm>
                <a:off x="1288228" y="2226365"/>
                <a:ext cx="2501912" cy="31805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PaaS</a:t>
                </a:r>
                <a:r>
                  <a:rPr lang="en-US" sz="1600" dirty="0">
                    <a:solidFill>
                      <a:srgbClr val="000000"/>
                    </a:solidFill>
                  </a:rPr>
                  <a:t> Core Middleware</a:t>
                </a:r>
              </a:p>
            </p:txBody>
          </p:sp>
          <p:grpSp>
            <p:nvGrpSpPr>
              <p:cNvPr id="49" name="Group 48"/>
              <p:cNvGrpSpPr/>
              <p:nvPr/>
            </p:nvGrpSpPr>
            <p:grpSpPr>
              <a:xfrm>
                <a:off x="1482146" y="3833940"/>
                <a:ext cx="1897154" cy="890462"/>
                <a:chOff x="1720682" y="3767680"/>
                <a:chExt cx="1897154" cy="890462"/>
              </a:xfrm>
            </p:grpSpPr>
            <p:sp>
              <p:nvSpPr>
                <p:cNvPr id="37" name="Rounded Rectangle 36"/>
                <p:cNvSpPr/>
                <p:nvPr/>
              </p:nvSpPr>
              <p:spPr>
                <a:xfrm>
                  <a:off x="1720682" y="4324623"/>
                  <a:ext cx="1897154" cy="33351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Resources Management</a:t>
                  </a:r>
                </a:p>
              </p:txBody>
            </p:sp>
            <p:pic>
              <p:nvPicPr>
                <p:cNvPr id="38" name="Picture 709" descr="MCj04413370000[1]"/>
                <p:cNvPicPr>
                  <a:picLocks noChangeAspect="1" noChangeArrowheads="1"/>
                </p:cNvPicPr>
                <p:nvPr/>
              </p:nvPicPr>
              <p:blipFill>
                <a:blip r:embed="rId4" cstate="print"/>
                <a:srcRect/>
                <a:stretch>
                  <a:fillRect/>
                </a:stretch>
              </p:blipFill>
              <p:spPr bwMode="auto">
                <a:xfrm>
                  <a:off x="1800867" y="3774306"/>
                  <a:ext cx="542925" cy="542925"/>
                </a:xfrm>
                <a:prstGeom prst="rect">
                  <a:avLst/>
                </a:prstGeom>
                <a:noFill/>
                <a:ln w="9525">
                  <a:noFill/>
                  <a:miter lim="800000"/>
                  <a:headEnd/>
                  <a:tailEnd/>
                </a:ln>
              </p:spPr>
            </p:pic>
            <p:pic>
              <p:nvPicPr>
                <p:cNvPr id="39" name="Picture 709" descr="MCj04413370000[1]"/>
                <p:cNvPicPr>
                  <a:picLocks noChangeAspect="1" noChangeArrowheads="1"/>
                </p:cNvPicPr>
                <p:nvPr/>
              </p:nvPicPr>
              <p:blipFill>
                <a:blip r:embed="rId4" cstate="print"/>
                <a:srcRect/>
                <a:stretch>
                  <a:fillRect/>
                </a:stretch>
              </p:blipFill>
              <p:spPr bwMode="auto">
                <a:xfrm>
                  <a:off x="2165301" y="3780932"/>
                  <a:ext cx="542925" cy="542925"/>
                </a:xfrm>
                <a:prstGeom prst="rect">
                  <a:avLst/>
                </a:prstGeom>
                <a:noFill/>
                <a:ln w="9525">
                  <a:noFill/>
                  <a:miter lim="800000"/>
                  <a:headEnd/>
                  <a:tailEnd/>
                </a:ln>
              </p:spPr>
            </p:pic>
            <p:pic>
              <p:nvPicPr>
                <p:cNvPr id="40" name="Picture 709" descr="MCj04413370000[1]"/>
                <p:cNvPicPr>
                  <a:picLocks noChangeAspect="1" noChangeArrowheads="1"/>
                </p:cNvPicPr>
                <p:nvPr/>
              </p:nvPicPr>
              <p:blipFill>
                <a:blip r:embed="rId4" cstate="print"/>
                <a:srcRect/>
                <a:stretch>
                  <a:fillRect/>
                </a:stretch>
              </p:blipFill>
              <p:spPr bwMode="auto">
                <a:xfrm>
                  <a:off x="2516484" y="3774306"/>
                  <a:ext cx="542925" cy="542925"/>
                </a:xfrm>
                <a:prstGeom prst="rect">
                  <a:avLst/>
                </a:prstGeom>
                <a:noFill/>
                <a:ln w="9525">
                  <a:noFill/>
                  <a:miter lim="800000"/>
                  <a:headEnd/>
                  <a:tailEnd/>
                </a:ln>
              </p:spPr>
            </p:pic>
            <p:pic>
              <p:nvPicPr>
                <p:cNvPr id="41" name="Picture 709" descr="MCj04413370000[1]"/>
                <p:cNvPicPr>
                  <a:picLocks noChangeAspect="1" noChangeArrowheads="1"/>
                </p:cNvPicPr>
                <p:nvPr/>
              </p:nvPicPr>
              <p:blipFill>
                <a:blip r:embed="rId4" cstate="print"/>
                <a:srcRect/>
                <a:stretch>
                  <a:fillRect/>
                </a:stretch>
              </p:blipFill>
              <p:spPr bwMode="auto">
                <a:xfrm>
                  <a:off x="2841162" y="3767680"/>
                  <a:ext cx="542925" cy="542925"/>
                </a:xfrm>
                <a:prstGeom prst="rect">
                  <a:avLst/>
                </a:prstGeom>
                <a:noFill/>
                <a:ln w="9525">
                  <a:noFill/>
                  <a:miter lim="800000"/>
                  <a:headEnd/>
                  <a:tailEnd/>
                </a:ln>
              </p:spPr>
            </p:pic>
          </p:grpSp>
          <p:sp>
            <p:nvSpPr>
              <p:cNvPr id="42" name="Rounded Rectangle 41"/>
              <p:cNvSpPr/>
              <p:nvPr/>
            </p:nvSpPr>
            <p:spPr>
              <a:xfrm>
                <a:off x="4876797" y="3681890"/>
                <a:ext cx="1331842" cy="45278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Application </a:t>
                </a:r>
              </a:p>
              <a:p>
                <a:pPr algn="ctr"/>
                <a:r>
                  <a:rPr lang="en-US" sz="1200" dirty="0">
                    <a:solidFill>
                      <a:srgbClr val="000000"/>
                    </a:solidFill>
                  </a:rPr>
                  <a:t>Management</a:t>
                </a:r>
              </a:p>
            </p:txBody>
          </p:sp>
          <p:pic>
            <p:nvPicPr>
              <p:cNvPr id="43" name="Picture 4" descr="C:\Documents and Settings\Administrator\Local Settings\Temporary Internet Files\Content.IE5\S5CT05S7\MCj04326140000[1].png"/>
              <p:cNvPicPr>
                <a:picLocks noChangeAspect="1" noChangeArrowheads="1"/>
              </p:cNvPicPr>
              <p:nvPr/>
            </p:nvPicPr>
            <p:blipFill>
              <a:blip r:embed="rId9" cstate="print"/>
              <a:srcRect/>
              <a:stretch>
                <a:fillRect/>
              </a:stretch>
            </p:blipFill>
            <p:spPr bwMode="auto">
              <a:xfrm flipH="1">
                <a:off x="3419050" y="2554405"/>
                <a:ext cx="1152950" cy="1152950"/>
              </a:xfrm>
              <a:prstGeom prst="rect">
                <a:avLst/>
              </a:prstGeom>
              <a:noFill/>
            </p:spPr>
          </p:pic>
          <p:sp>
            <p:nvSpPr>
              <p:cNvPr id="44" name="Rounded Rectangle 43"/>
              <p:cNvSpPr/>
              <p:nvPr/>
            </p:nvSpPr>
            <p:spPr>
              <a:xfrm>
                <a:off x="7123041" y="3224696"/>
                <a:ext cx="1331842" cy="45278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User</a:t>
                </a:r>
              </a:p>
              <a:p>
                <a:pPr algn="ctr"/>
                <a:r>
                  <a:rPr lang="en-US" sz="1200" dirty="0">
                    <a:solidFill>
                      <a:srgbClr val="000000"/>
                    </a:solidFill>
                  </a:rPr>
                  <a:t>Management</a:t>
                </a:r>
              </a:p>
            </p:txBody>
          </p:sp>
          <p:pic>
            <p:nvPicPr>
              <p:cNvPr id="45" name="Picture 44" descr="User-icon.png"/>
              <p:cNvPicPr>
                <a:picLocks noChangeAspect="1"/>
              </p:cNvPicPr>
              <p:nvPr/>
            </p:nvPicPr>
            <p:blipFill>
              <a:blip r:embed="rId10" cstate="print"/>
              <a:stretch>
                <a:fillRect/>
              </a:stretch>
            </p:blipFill>
            <p:spPr>
              <a:xfrm>
                <a:off x="7394712" y="2461592"/>
                <a:ext cx="758686" cy="758686"/>
              </a:xfrm>
              <a:prstGeom prst="rect">
                <a:avLst/>
              </a:prstGeom>
            </p:spPr>
          </p:pic>
          <p:pic>
            <p:nvPicPr>
              <p:cNvPr id="46" name="Picture 5" descr="C:\Documents and Settings\Administrator\Local Settings\Temporary Internet Files\Content.IE5\AD85KTOH\MCj04403950000[1].png"/>
              <p:cNvPicPr>
                <a:picLocks noChangeAspect="1" noChangeArrowheads="1"/>
              </p:cNvPicPr>
              <p:nvPr/>
            </p:nvPicPr>
            <p:blipFill>
              <a:blip r:embed="rId11" cstate="print"/>
              <a:srcRect/>
              <a:stretch>
                <a:fillRect/>
              </a:stretch>
            </p:blipFill>
            <p:spPr bwMode="auto">
              <a:xfrm>
                <a:off x="6394243" y="3624613"/>
                <a:ext cx="748678" cy="748678"/>
              </a:xfrm>
              <a:prstGeom prst="rect">
                <a:avLst/>
              </a:prstGeom>
              <a:noFill/>
            </p:spPr>
          </p:pic>
          <p:sp>
            <p:nvSpPr>
              <p:cNvPr id="48" name="Rounded Rectangle 47"/>
              <p:cNvSpPr/>
              <p:nvPr/>
            </p:nvSpPr>
            <p:spPr>
              <a:xfrm>
                <a:off x="6122503" y="4304745"/>
                <a:ext cx="2133600" cy="45278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000000"/>
                    </a:solidFill>
                  </a:rPr>
                  <a:t>QoS</a:t>
                </a:r>
                <a:r>
                  <a:rPr lang="en-US" sz="1200" dirty="0">
                    <a:solidFill>
                      <a:srgbClr val="000000"/>
                    </a:solidFill>
                  </a:rPr>
                  <a:t> / SLA Management &amp;</a:t>
                </a:r>
              </a:p>
              <a:p>
                <a:pPr algn="ctr"/>
                <a:r>
                  <a:rPr lang="en-US" sz="1200" dirty="0">
                    <a:solidFill>
                      <a:srgbClr val="000000"/>
                    </a:solidFill>
                  </a:rPr>
                  <a:t>Billing</a:t>
                </a:r>
              </a:p>
            </p:txBody>
          </p:sp>
          <p:pic>
            <p:nvPicPr>
              <p:cNvPr id="47" name="Picture 6" descr="C:\Documents and Settings\Administrator\Local Settings\Temporary Internet Files\Content.IE5\S5CT05S7\MCj04420420000[1].png"/>
              <p:cNvPicPr>
                <a:picLocks noChangeAspect="1" noChangeArrowheads="1"/>
              </p:cNvPicPr>
              <p:nvPr/>
            </p:nvPicPr>
            <p:blipFill>
              <a:blip r:embed="rId12" cstate="print"/>
              <a:srcRect/>
              <a:stretch>
                <a:fillRect/>
              </a:stretch>
            </p:blipFill>
            <p:spPr bwMode="auto">
              <a:xfrm rot="19059518">
                <a:off x="7248853" y="3654171"/>
                <a:ext cx="622931" cy="934397"/>
              </a:xfrm>
              <a:prstGeom prst="rect">
                <a:avLst/>
              </a:prstGeom>
              <a:noFill/>
            </p:spPr>
          </p:pic>
          <p:sp>
            <p:nvSpPr>
              <p:cNvPr id="50" name="Rounded Rectangle 49"/>
              <p:cNvSpPr/>
              <p:nvPr/>
            </p:nvSpPr>
            <p:spPr>
              <a:xfrm>
                <a:off x="1186077" y="3317457"/>
                <a:ext cx="1331842" cy="45278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Elasticity &amp; Scaling</a:t>
                </a:r>
              </a:p>
            </p:txBody>
          </p:sp>
          <p:sp>
            <p:nvSpPr>
              <p:cNvPr id="51" name="Left-Right Arrow 50"/>
              <p:cNvSpPr/>
              <p:nvPr/>
            </p:nvSpPr>
            <p:spPr>
              <a:xfrm rot="18123064">
                <a:off x="1151402" y="2925824"/>
                <a:ext cx="695045" cy="310783"/>
              </a:xfrm>
              <a:prstGeom prst="leftRightArrow">
                <a:avLst/>
              </a:prstGeom>
              <a:gradFill flip="none" rotWithShape="1">
                <a:gsLst>
                  <a:gs pos="0">
                    <a:schemeClr val="accent3">
                      <a:lumMod val="40000"/>
                      <a:lumOff val="60000"/>
                    </a:schemeClr>
                  </a:gs>
                  <a:gs pos="30000">
                    <a:schemeClr val="accent3">
                      <a:lumMod val="75000"/>
                    </a:schemeClr>
                  </a:gs>
                  <a:gs pos="70000">
                    <a:srgbClr val="92D050"/>
                  </a:gs>
                  <a:gs pos="100000">
                    <a:srgbClr val="00B050"/>
                  </a:gs>
                </a:gsLst>
                <a:lin ang="5400000" scaled="1"/>
                <a:tileRect/>
              </a:gradFill>
              <a:ln w="1270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16200000">
                <a:off x="1550268" y="2729700"/>
                <a:ext cx="716110" cy="477077"/>
              </a:xfrm>
              <a:prstGeom prst="rightArrow">
                <a:avLst/>
              </a:prstGeom>
              <a:gradFill flip="none" rotWithShape="1">
                <a:gsLst>
                  <a:gs pos="0">
                    <a:schemeClr val="accent1">
                      <a:lumMod val="20000"/>
                      <a:lumOff val="80000"/>
                    </a:schemeClr>
                  </a:gs>
                  <a:gs pos="30000">
                    <a:schemeClr val="accent1">
                      <a:lumMod val="40000"/>
                      <a:lumOff val="60000"/>
                    </a:schemeClr>
                  </a:gs>
                  <a:gs pos="31000">
                    <a:schemeClr val="accent1">
                      <a:lumMod val="40000"/>
                      <a:lumOff val="60000"/>
                    </a:schemeClr>
                  </a:gs>
                  <a:gs pos="99000">
                    <a:srgbClr val="0070C0"/>
                  </a:gs>
                </a:gsLst>
                <a:lin ang="0" scaled="0"/>
                <a:tileRect/>
              </a:gradFill>
              <a:ln w="12700">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3293161" y="3675264"/>
                <a:ext cx="1331842" cy="45278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Runtime</a:t>
                </a:r>
              </a:p>
            </p:txBody>
          </p:sp>
          <p:pic>
            <p:nvPicPr>
              <p:cNvPr id="55" name="Picture 54" descr="floppy.png"/>
              <p:cNvPicPr>
                <a:picLocks noChangeAspect="1"/>
              </p:cNvPicPr>
              <p:nvPr/>
            </p:nvPicPr>
            <p:blipFill>
              <a:blip r:embed="rId13" cstate="print"/>
              <a:stretch>
                <a:fillRect/>
              </a:stretch>
            </p:blipFill>
            <p:spPr>
              <a:xfrm>
                <a:off x="5112758" y="2551776"/>
                <a:ext cx="1099198" cy="1099198"/>
              </a:xfrm>
              <a:prstGeom prst="rect">
                <a:avLst/>
              </a:prstGeom>
            </p:spPr>
          </p:pic>
          <p:pic>
            <p:nvPicPr>
              <p:cNvPr id="54" name="Picture 53" descr="floppy.png"/>
              <p:cNvPicPr>
                <a:picLocks noChangeAspect="1"/>
              </p:cNvPicPr>
              <p:nvPr/>
            </p:nvPicPr>
            <p:blipFill>
              <a:blip r:embed="rId13" cstate="print"/>
              <a:stretch>
                <a:fillRect/>
              </a:stretch>
            </p:blipFill>
            <p:spPr>
              <a:xfrm>
                <a:off x="4907350" y="2690924"/>
                <a:ext cx="1099198" cy="1099198"/>
              </a:xfrm>
              <a:prstGeom prst="rect">
                <a:avLst/>
              </a:prstGeom>
            </p:spPr>
          </p:pic>
        </p:grpSp>
        <p:sp>
          <p:nvSpPr>
            <p:cNvPr id="56" name="Rounded Rectangle 3"/>
            <p:cNvSpPr/>
            <p:nvPr/>
          </p:nvSpPr>
          <p:spPr>
            <a:xfrm>
              <a:off x="891184" y="1597387"/>
              <a:ext cx="4409686" cy="499104"/>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Web Services, Portals, REST API</a:t>
              </a:r>
            </a:p>
          </p:txBody>
        </p:sp>
        <p:sp>
          <p:nvSpPr>
            <p:cNvPr id="57" name="Rectangle 4"/>
            <p:cNvSpPr/>
            <p:nvPr/>
          </p:nvSpPr>
          <p:spPr>
            <a:xfrm>
              <a:off x="1142460" y="1428408"/>
              <a:ext cx="2144080" cy="25461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Web based Interface</a:t>
              </a:r>
            </a:p>
          </p:txBody>
        </p:sp>
        <p:sp>
          <p:nvSpPr>
            <p:cNvPr id="58" name="Left-Right Arrow 57"/>
            <p:cNvSpPr/>
            <p:nvPr/>
          </p:nvSpPr>
          <p:spPr>
            <a:xfrm rot="16200000">
              <a:off x="4324762" y="2071894"/>
              <a:ext cx="696229" cy="32833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Left-Right Arrow 58"/>
            <p:cNvSpPr/>
            <p:nvPr/>
          </p:nvSpPr>
          <p:spPr>
            <a:xfrm rot="16200000">
              <a:off x="5318925" y="2032383"/>
              <a:ext cx="636104" cy="30845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13" descr="C:\Documents and Settings\Administrator\Local Settings\Temporary Internet Files\Content.IE5\YP27MHEV\MCj04380680000[1].png"/>
            <p:cNvPicPr>
              <a:picLocks noChangeAspect="1" noChangeArrowheads="1"/>
            </p:cNvPicPr>
            <p:nvPr/>
          </p:nvPicPr>
          <p:blipFill>
            <a:blip r:embed="rId14" cstate="print"/>
            <a:srcRect/>
            <a:stretch>
              <a:fillRect/>
            </a:stretch>
          </p:blipFill>
          <p:spPr bwMode="auto">
            <a:xfrm>
              <a:off x="4313581" y="930965"/>
              <a:ext cx="987287" cy="987287"/>
            </a:xfrm>
            <a:prstGeom prst="rect">
              <a:avLst/>
            </a:prstGeom>
            <a:noFill/>
          </p:spPr>
        </p:pic>
        <p:sp>
          <p:nvSpPr>
            <p:cNvPr id="64" name="Left-Right Arrow 63"/>
            <p:cNvSpPr/>
            <p:nvPr/>
          </p:nvSpPr>
          <p:spPr>
            <a:xfrm rot="16200000">
              <a:off x="4043401" y="4792148"/>
              <a:ext cx="947530" cy="454226"/>
            </a:xfrm>
            <a:prstGeom prst="leftRightArrow">
              <a:avLst>
                <a:gd name="adj1" fmla="val 59549"/>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0106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9BDD5-7717-4EF7-80FA-092DA3D2AC69}"/>
              </a:ext>
            </a:extLst>
          </p:cNvPr>
          <p:cNvSpPr>
            <a:spLocks noGrp="1"/>
          </p:cNvSpPr>
          <p:nvPr>
            <p:ph idx="1"/>
          </p:nvPr>
        </p:nvSpPr>
        <p:spPr>
          <a:xfrm>
            <a:off x="0" y="0"/>
            <a:ext cx="12192000" cy="6858000"/>
          </a:xfrm>
        </p:spPr>
        <p:txBody>
          <a:bodyPr>
            <a:normAutofit/>
          </a:bodyPr>
          <a:lstStyle/>
          <a:p>
            <a:r>
              <a:rPr lang="en-IN" sz="3200" dirty="0">
                <a:latin typeface="Times New Roman" panose="02020603050405020304" pitchFamily="18" charset="0"/>
                <a:cs typeface="Times New Roman" panose="02020603050405020304" pitchFamily="18" charset="0"/>
              </a:rPr>
              <a:t>It is possible to </a:t>
            </a:r>
            <a:r>
              <a:rPr lang="en-IN" sz="3200" b="1" dirty="0">
                <a:latin typeface="Times New Roman" panose="02020603050405020304" pitchFamily="18" charset="0"/>
                <a:cs typeface="Times New Roman" panose="02020603050405020304" pitchFamily="18" charset="0"/>
              </a:rPr>
              <a:t>find integrated developed </a:t>
            </a:r>
            <a:r>
              <a:rPr lang="en-IN" sz="3200" dirty="0">
                <a:latin typeface="Times New Roman" panose="02020603050405020304" pitchFamily="18" charset="0"/>
                <a:cs typeface="Times New Roman" panose="02020603050405020304" pitchFamily="18" charset="0"/>
              </a:rPr>
              <a:t>environments based on </a:t>
            </a:r>
          </a:p>
          <a:p>
            <a:pPr lvl="1"/>
            <a:r>
              <a:rPr lang="en-IN" sz="3200" dirty="0">
                <a:latin typeface="Times New Roman" panose="02020603050405020304" pitchFamily="18" charset="0"/>
                <a:cs typeface="Times New Roman" panose="02020603050405020304" pitchFamily="18" charset="0"/>
              </a:rPr>
              <a:t>4GL and visual programming concepts,</a:t>
            </a:r>
          </a:p>
          <a:p>
            <a:pPr lvl="1"/>
            <a:r>
              <a:rPr lang="en-IN" sz="3200" dirty="0">
                <a:latin typeface="Times New Roman" panose="02020603050405020304" pitchFamily="18" charset="0"/>
                <a:cs typeface="Times New Roman" panose="02020603050405020304" pitchFamily="18" charset="0"/>
              </a:rPr>
              <a:t> or rapid prototyping environments where applications are built by assembling mash-ups and user-defined components and successively customized.</a:t>
            </a:r>
          </a:p>
          <a:p>
            <a:r>
              <a:rPr lang="en-IN" sz="3200" dirty="0">
                <a:latin typeface="Times New Roman" panose="02020603050405020304" pitchFamily="18" charset="0"/>
                <a:cs typeface="Times New Roman" panose="02020603050405020304" pitchFamily="18" charset="0"/>
              </a:rPr>
              <a:t>PaaS solutions can offer </a:t>
            </a:r>
          </a:p>
          <a:p>
            <a:pPr lvl="1"/>
            <a:r>
              <a:rPr lang="en-IN" sz="3200" b="1" dirty="0">
                <a:latin typeface="Times New Roman" panose="02020603050405020304" pitchFamily="18" charset="0"/>
                <a:cs typeface="Times New Roman" panose="02020603050405020304" pitchFamily="18" charset="0"/>
              </a:rPr>
              <a:t>middleware for developing applications together with the infrastructure or </a:t>
            </a:r>
          </a:p>
          <a:p>
            <a:pPr lvl="1"/>
            <a:r>
              <a:rPr lang="en-IN" sz="3200" b="1" dirty="0">
                <a:latin typeface="Times New Roman" panose="02020603050405020304" pitchFamily="18" charset="0"/>
                <a:cs typeface="Times New Roman" panose="02020603050405020304" pitchFamily="18" charset="0"/>
              </a:rPr>
              <a:t>simply provide users with the software that is installed on the user premises</a:t>
            </a:r>
          </a:p>
          <a:p>
            <a:r>
              <a:rPr lang="en-IN" sz="3200" dirty="0">
                <a:latin typeface="Times New Roman" panose="02020603050405020304" pitchFamily="18" charset="0"/>
                <a:cs typeface="Times New Roman" panose="02020603050405020304" pitchFamily="18" charset="0"/>
              </a:rPr>
              <a:t>In the first case, the PaaS provider also owns large data </a:t>
            </a:r>
            <a:r>
              <a:rPr lang="en-IN" sz="3200" dirty="0" err="1">
                <a:latin typeface="Times New Roman" panose="02020603050405020304" pitchFamily="18" charset="0"/>
                <a:cs typeface="Times New Roman" panose="02020603050405020304" pitchFamily="18" charset="0"/>
              </a:rPr>
              <a:t>centers</a:t>
            </a:r>
            <a:r>
              <a:rPr lang="en-IN" sz="3200" dirty="0">
                <a:latin typeface="Times New Roman" panose="02020603050405020304" pitchFamily="18" charset="0"/>
                <a:cs typeface="Times New Roman" panose="02020603050405020304" pitchFamily="18" charset="0"/>
              </a:rPr>
              <a:t> where applications are executed; </a:t>
            </a:r>
          </a:p>
          <a:p>
            <a:r>
              <a:rPr lang="en-IN" sz="3200" dirty="0">
                <a:latin typeface="Times New Roman" panose="02020603050405020304" pitchFamily="18" charset="0"/>
                <a:cs typeface="Times New Roman" panose="02020603050405020304" pitchFamily="18" charset="0"/>
              </a:rPr>
              <a:t>In the second case, it is referred to as Pure PaaS</a:t>
            </a:r>
          </a:p>
          <a:p>
            <a:endParaRPr lang="en-IN" sz="3200" dirty="0">
              <a:latin typeface="Times New Roman" panose="02020603050405020304" pitchFamily="18" charset="0"/>
              <a:cs typeface="Times New Roman" panose="02020603050405020304" pitchFamily="18" charset="0"/>
            </a:endParaRPr>
          </a:p>
          <a:p>
            <a:pPr lvl="1"/>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555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9F92E9D-242C-46CD-B161-78E92A187D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846"/>
          <a:stretch/>
        </p:blipFill>
        <p:spPr>
          <a:xfrm>
            <a:off x="20" y="10"/>
            <a:ext cx="12191980" cy="6857990"/>
          </a:xfrm>
          <a:prstGeom prst="rect">
            <a:avLst/>
          </a:prstGeom>
        </p:spPr>
      </p:pic>
    </p:spTree>
    <p:extLst>
      <p:ext uri="{BB962C8B-B14F-4D97-AF65-F5344CB8AC3E}">
        <p14:creationId xmlns:p14="http://schemas.microsoft.com/office/powerpoint/2010/main" val="340952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F3FFE-D50F-45E4-A884-4FC38CCFD339}"/>
              </a:ext>
            </a:extLst>
          </p:cNvPr>
          <p:cNvSpPr>
            <a:spLocks noGrp="1"/>
          </p:cNvSpPr>
          <p:nvPr>
            <p:ph idx="1"/>
          </p:nvPr>
        </p:nvSpPr>
        <p:spPr>
          <a:xfrm>
            <a:off x="755374" y="848139"/>
            <a:ext cx="10535478" cy="3707296"/>
          </a:xfrm>
        </p:spPr>
        <p:txBody>
          <a:bodyPr>
            <a:normAutofit/>
          </a:bodyPr>
          <a:lstStyle/>
          <a:p>
            <a:r>
              <a:rPr lang="en-IN" sz="3200" dirty="0">
                <a:latin typeface="Times New Roman" panose="02020603050405020304" pitchFamily="18" charset="0"/>
                <a:cs typeface="Times New Roman" panose="02020603050405020304" pitchFamily="18" charset="0"/>
              </a:rPr>
              <a:t>Essential characteristics that identify a PaaS solution:</a:t>
            </a:r>
          </a:p>
          <a:p>
            <a:pPr marL="0" indent="0">
              <a:buNone/>
            </a:pPr>
            <a:r>
              <a:rPr lang="en-IN" sz="3200" dirty="0">
                <a:latin typeface="Times New Roman" panose="02020603050405020304" pitchFamily="18" charset="0"/>
                <a:cs typeface="Times New Roman" panose="02020603050405020304" pitchFamily="18" charset="0"/>
              </a:rPr>
              <a:t>	• Runtime framework. </a:t>
            </a:r>
          </a:p>
          <a:p>
            <a:pPr marL="0" indent="0">
              <a:buNone/>
            </a:pPr>
            <a:r>
              <a:rPr lang="en-IN" sz="3200" dirty="0">
                <a:latin typeface="Times New Roman" panose="02020603050405020304" pitchFamily="18" charset="0"/>
                <a:cs typeface="Times New Roman" panose="02020603050405020304" pitchFamily="18" charset="0"/>
              </a:rPr>
              <a:t>	• Abstraction. </a:t>
            </a:r>
          </a:p>
          <a:p>
            <a:pPr marL="0" indent="0">
              <a:buNone/>
            </a:pPr>
            <a:r>
              <a:rPr lang="en-IN" sz="3200" dirty="0">
                <a:latin typeface="Times New Roman" panose="02020603050405020304" pitchFamily="18" charset="0"/>
                <a:cs typeface="Times New Roman" panose="02020603050405020304" pitchFamily="18" charset="0"/>
              </a:rPr>
              <a:t>	• Automation</a:t>
            </a:r>
          </a:p>
          <a:p>
            <a:pPr marL="0" indent="0">
              <a:buNone/>
            </a:pPr>
            <a:r>
              <a:rPr lang="en-IN" sz="3200" dirty="0">
                <a:latin typeface="Times New Roman" panose="02020603050405020304" pitchFamily="18" charset="0"/>
                <a:cs typeface="Times New Roman" panose="02020603050405020304" pitchFamily="18" charset="0"/>
              </a:rPr>
              <a:t>	• Cloud services</a:t>
            </a:r>
          </a:p>
        </p:txBody>
      </p:sp>
    </p:spTree>
    <p:extLst>
      <p:ext uri="{BB962C8B-B14F-4D97-AF65-F5344CB8AC3E}">
        <p14:creationId xmlns:p14="http://schemas.microsoft.com/office/powerpoint/2010/main" val="3002261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E85B-8E62-4623-9ED1-3F76CDA91CE3}"/>
              </a:ext>
            </a:extLst>
          </p:cNvPr>
          <p:cNvSpPr>
            <a:spLocks noGrp="1"/>
          </p:cNvSpPr>
          <p:nvPr>
            <p:ph type="title"/>
          </p:nvPr>
        </p:nvSpPr>
        <p:spPr>
          <a:xfrm>
            <a:off x="0" y="0"/>
            <a:ext cx="10371161" cy="1062891"/>
          </a:xfrm>
        </p:spPr>
        <p:txBody>
          <a:bodyPr/>
          <a:lstStyle/>
          <a:p>
            <a:r>
              <a:rPr lang="en-IN" b="1" dirty="0">
                <a:latin typeface="Times New Roman" panose="02020603050405020304" pitchFamily="18" charset="0"/>
                <a:cs typeface="Times New Roman" panose="02020603050405020304" pitchFamily="18" charset="0"/>
              </a:rPr>
              <a:t>Software as a service</a:t>
            </a:r>
          </a:p>
        </p:txBody>
      </p:sp>
      <p:sp>
        <p:nvSpPr>
          <p:cNvPr id="3" name="Content Placeholder 2">
            <a:extLst>
              <a:ext uri="{FF2B5EF4-FFF2-40B4-BE49-F238E27FC236}">
                <a16:creationId xmlns:a16="http://schemas.microsoft.com/office/drawing/2014/main" id="{FD221D01-72C7-4B24-853D-D317C8AA1EAA}"/>
              </a:ext>
            </a:extLst>
          </p:cNvPr>
          <p:cNvSpPr>
            <a:spLocks noGrp="1"/>
          </p:cNvSpPr>
          <p:nvPr>
            <p:ph idx="1"/>
          </p:nvPr>
        </p:nvSpPr>
        <p:spPr>
          <a:xfrm>
            <a:off x="177421" y="1062891"/>
            <a:ext cx="11176379" cy="5795109"/>
          </a:xfrm>
        </p:spPr>
        <p:txBody>
          <a:bodyPr>
            <a:noAutofit/>
          </a:bodyPr>
          <a:lstStyle/>
          <a:p>
            <a:r>
              <a:rPr lang="en-IN" sz="3200" dirty="0">
                <a:latin typeface="Times New Roman" panose="02020603050405020304" pitchFamily="18" charset="0"/>
                <a:cs typeface="Times New Roman" panose="02020603050405020304" pitchFamily="18" charset="0"/>
              </a:rPr>
              <a:t>The acronym SaaS was then coined in 2001 by the </a:t>
            </a:r>
            <a:r>
              <a:rPr lang="en-IN" sz="3200" b="1" dirty="0">
                <a:latin typeface="Times New Roman" panose="02020603050405020304" pitchFamily="18" charset="0"/>
                <a:cs typeface="Times New Roman" panose="02020603050405020304" pitchFamily="18" charset="0"/>
              </a:rPr>
              <a:t>software information &amp; industry association (SIIA)</a:t>
            </a:r>
          </a:p>
          <a:p>
            <a:r>
              <a:rPr lang="en-IN" sz="3200" dirty="0">
                <a:latin typeface="Times New Roman" panose="02020603050405020304" pitchFamily="18" charset="0"/>
                <a:cs typeface="Times New Roman" panose="02020603050405020304" pitchFamily="18" charset="0"/>
              </a:rPr>
              <a:t>Software-as-a-service (SaaS) is a </a:t>
            </a:r>
            <a:r>
              <a:rPr lang="en-IN" sz="3200" b="1" dirty="0">
                <a:latin typeface="Times New Roman" panose="02020603050405020304" pitchFamily="18" charset="0"/>
                <a:cs typeface="Times New Roman" panose="02020603050405020304" pitchFamily="18" charset="0"/>
              </a:rPr>
              <a:t>software delivery model that provides access to applications through the internet as a web-based service</a:t>
            </a:r>
          </a:p>
          <a:p>
            <a:r>
              <a:rPr lang="en-IN" sz="3200" dirty="0">
                <a:latin typeface="Times New Roman" panose="02020603050405020304" pitchFamily="18" charset="0"/>
                <a:cs typeface="Times New Roman" panose="02020603050405020304" pitchFamily="18" charset="0"/>
              </a:rPr>
              <a:t>Customers neither need install anything on their premises nor have to pay considerable up-front costs to purchase the software and the required licenses.</a:t>
            </a:r>
          </a:p>
          <a:p>
            <a:r>
              <a:rPr lang="en-IN" sz="3200" b="1" dirty="0">
                <a:latin typeface="Times New Roman" panose="02020603050405020304" pitchFamily="18" charset="0"/>
                <a:cs typeface="Times New Roman" panose="02020603050405020304" pitchFamily="18" charset="0"/>
              </a:rPr>
              <a:t>On the provider side,</a:t>
            </a:r>
          </a:p>
          <a:p>
            <a:pPr lvl="1"/>
            <a:r>
              <a:rPr lang="en-IN" sz="3200" dirty="0">
                <a:latin typeface="Times New Roman" panose="02020603050405020304" pitchFamily="18" charset="0"/>
                <a:cs typeface="Times New Roman" panose="02020603050405020304" pitchFamily="18" charset="0"/>
              </a:rPr>
              <a:t> The specific details and features of each customer’s application are maintained in the infrastructure and made available on demand.</a:t>
            </a:r>
          </a:p>
        </p:txBody>
      </p:sp>
    </p:spTree>
    <p:extLst>
      <p:ext uri="{BB962C8B-B14F-4D97-AF65-F5344CB8AC3E}">
        <p14:creationId xmlns:p14="http://schemas.microsoft.com/office/powerpoint/2010/main" val="280640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BBD68-093A-42B0-B67F-12EA0BDE3142}"/>
              </a:ext>
            </a:extLst>
          </p:cNvPr>
          <p:cNvSpPr>
            <a:spLocks noGrp="1"/>
          </p:cNvSpPr>
          <p:nvPr>
            <p:ph idx="1"/>
          </p:nvPr>
        </p:nvSpPr>
        <p:spPr>
          <a:xfrm>
            <a:off x="272955" y="313899"/>
            <a:ext cx="11080845" cy="5863064"/>
          </a:xfrm>
        </p:spPr>
        <p:txBody>
          <a:bodyPr>
            <a:normAutofit/>
          </a:bodyPr>
          <a:lstStyle/>
          <a:p>
            <a:r>
              <a:rPr lang="en-IN" sz="3200" dirty="0">
                <a:latin typeface="Times New Roman" panose="02020603050405020304" pitchFamily="18" charset="0"/>
                <a:cs typeface="Times New Roman" panose="02020603050405020304" pitchFamily="18" charset="0"/>
              </a:rPr>
              <a:t>SaaS as a “</a:t>
            </a:r>
            <a:r>
              <a:rPr lang="en-IN" sz="3200" b="1" dirty="0">
                <a:latin typeface="Times New Roman" panose="02020603050405020304" pitchFamily="18" charset="0"/>
                <a:cs typeface="Times New Roman" panose="02020603050405020304" pitchFamily="18" charset="0"/>
              </a:rPr>
              <a:t>one-to-many” </a:t>
            </a:r>
            <a:r>
              <a:rPr lang="en-IN" sz="3200" dirty="0">
                <a:latin typeface="Times New Roman" panose="02020603050405020304" pitchFamily="18" charset="0"/>
                <a:cs typeface="Times New Roman" panose="02020603050405020304" pitchFamily="18" charset="0"/>
              </a:rPr>
              <a:t>software delivery model, whereby an application is shared across multiple users.</a:t>
            </a:r>
          </a:p>
          <a:p>
            <a:r>
              <a:rPr lang="en-IN" sz="3200" dirty="0">
                <a:latin typeface="Times New Roman" panose="02020603050405020304" pitchFamily="18" charset="0"/>
                <a:cs typeface="Times New Roman" panose="02020603050405020304" pitchFamily="18" charset="0"/>
              </a:rPr>
              <a:t>Every enterprise will have the same requirements for the basic features concerning </a:t>
            </a:r>
            <a:r>
              <a:rPr lang="en-IN" sz="3200" b="1" dirty="0">
                <a:latin typeface="Times New Roman" panose="02020603050405020304" pitchFamily="18" charset="0"/>
                <a:cs typeface="Times New Roman" panose="02020603050405020304" pitchFamily="18" charset="0"/>
              </a:rPr>
              <a:t>CRM and ERP</a:t>
            </a:r>
            <a:r>
              <a:rPr lang="en-IN" sz="3200" dirty="0">
                <a:latin typeface="Times New Roman" panose="02020603050405020304" pitchFamily="18" charset="0"/>
                <a:cs typeface="Times New Roman" panose="02020603050405020304" pitchFamily="18" charset="0"/>
              </a:rPr>
              <a:t>; different needs can be satisfied with further customization</a:t>
            </a:r>
          </a:p>
          <a:p>
            <a:r>
              <a:rPr lang="en-IN" sz="3200" dirty="0">
                <a:latin typeface="Times New Roman" panose="02020603050405020304" pitchFamily="18" charset="0"/>
                <a:cs typeface="Times New Roman" panose="02020603050405020304" pitchFamily="18" charset="0"/>
              </a:rPr>
              <a:t>CRM is an acronym for </a:t>
            </a:r>
            <a:r>
              <a:rPr lang="en-IN" sz="3200" b="1" dirty="0">
                <a:latin typeface="Times New Roman" panose="02020603050405020304" pitchFamily="18" charset="0"/>
                <a:cs typeface="Times New Roman" panose="02020603050405020304" pitchFamily="18" charset="0"/>
              </a:rPr>
              <a:t>Customer Relationship Management</a:t>
            </a:r>
          </a:p>
          <a:p>
            <a:r>
              <a:rPr lang="en-IN" sz="3200" dirty="0">
                <a:latin typeface="Times New Roman" panose="02020603050405020304" pitchFamily="18" charset="0"/>
                <a:cs typeface="Times New Roman" panose="02020603050405020304" pitchFamily="18" charset="0"/>
              </a:rPr>
              <a:t>ERP, an acronym for </a:t>
            </a:r>
            <a:r>
              <a:rPr lang="en-IN" sz="3200" b="1" dirty="0">
                <a:latin typeface="Times New Roman" panose="02020603050405020304" pitchFamily="18" charset="0"/>
                <a:cs typeface="Times New Roman" panose="02020603050405020304" pitchFamily="18" charset="0"/>
              </a:rPr>
              <a:t>Enterprise Resource Planning</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SaaS applications are naturally multitenant. </a:t>
            </a:r>
            <a:r>
              <a:rPr lang="en-IN" sz="3200" b="1" dirty="0">
                <a:latin typeface="Times New Roman" panose="02020603050405020304" pitchFamily="18" charset="0"/>
                <a:cs typeface="Times New Roman" panose="02020603050405020304" pitchFamily="18" charset="0"/>
              </a:rPr>
              <a:t>Multitenancy</a:t>
            </a:r>
          </a:p>
        </p:txBody>
      </p:sp>
    </p:spTree>
    <p:extLst>
      <p:ext uri="{BB962C8B-B14F-4D97-AF65-F5344CB8AC3E}">
        <p14:creationId xmlns:p14="http://schemas.microsoft.com/office/powerpoint/2010/main" val="127375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F8F07-F61D-4F8A-9D5E-3A79F978AC5C}"/>
              </a:ext>
            </a:extLst>
          </p:cNvPr>
          <p:cNvSpPr>
            <a:spLocks noGrp="1"/>
          </p:cNvSpPr>
          <p:nvPr>
            <p:ph idx="1"/>
          </p:nvPr>
        </p:nvSpPr>
        <p:spPr>
          <a:xfrm>
            <a:off x="0" y="122830"/>
            <a:ext cx="11353800" cy="6054133"/>
          </a:xfrm>
        </p:spPr>
        <p:txBody>
          <a:bodyPr>
            <a:normAutofit/>
          </a:bodyPr>
          <a:lstStyle/>
          <a:p>
            <a:r>
              <a:rPr lang="en-IN" sz="3200" dirty="0">
                <a:latin typeface="Times New Roman" panose="02020603050405020304" pitchFamily="18" charset="0"/>
                <a:cs typeface="Times New Roman" panose="02020603050405020304" pitchFamily="18" charset="0"/>
              </a:rPr>
              <a:t>On </a:t>
            </a:r>
            <a:r>
              <a:rPr lang="en-IN" sz="3200" b="1" dirty="0">
                <a:latin typeface="Times New Roman" panose="02020603050405020304" pitchFamily="18" charset="0"/>
                <a:cs typeface="Times New Roman" panose="02020603050405020304" pitchFamily="18" charset="0"/>
              </a:rPr>
              <a:t>the customer side, </a:t>
            </a:r>
          </a:p>
          <a:p>
            <a:pPr lvl="1"/>
            <a:r>
              <a:rPr lang="en-IN" sz="3200" dirty="0">
                <a:latin typeface="Times New Roman" panose="02020603050405020304" pitchFamily="18" charset="0"/>
                <a:cs typeface="Times New Roman" panose="02020603050405020304" pitchFamily="18" charset="0"/>
              </a:rPr>
              <a:t>such costs constitute a minimal fraction of the usage fee paid for the software.</a:t>
            </a:r>
          </a:p>
          <a:p>
            <a:r>
              <a:rPr lang="en-IN" sz="3200" b="1" dirty="0">
                <a:latin typeface="Times New Roman" panose="02020603050405020304" pitchFamily="18" charset="0"/>
                <a:cs typeface="Times New Roman" panose="02020603050405020304" pitchFamily="18" charset="0"/>
              </a:rPr>
              <a:t>ASPs</a:t>
            </a:r>
            <a:r>
              <a:rPr lang="en-IN" sz="3200" dirty="0">
                <a:latin typeface="Times New Roman" panose="02020603050405020304" pitchFamily="18" charset="0"/>
                <a:cs typeface="Times New Roman" panose="02020603050405020304" pitchFamily="18" charset="0"/>
              </a:rPr>
              <a:t>(Application Service Providers) already had some of the core </a:t>
            </a:r>
            <a:r>
              <a:rPr lang="en-IN" sz="3200" b="1" dirty="0">
                <a:latin typeface="Times New Roman" panose="02020603050405020304" pitchFamily="18" charset="0"/>
                <a:cs typeface="Times New Roman" panose="02020603050405020304" pitchFamily="18" charset="0"/>
              </a:rPr>
              <a:t>characteristics of SaaS: </a:t>
            </a:r>
          </a:p>
          <a:p>
            <a:pPr marL="457200" lvl="1" indent="0">
              <a:buNone/>
            </a:pPr>
            <a:r>
              <a:rPr lang="en-IN" sz="3200" dirty="0">
                <a:latin typeface="Times New Roman" panose="02020603050405020304" pitchFamily="18" charset="0"/>
                <a:cs typeface="Times New Roman" panose="02020603050405020304" pitchFamily="18" charset="0"/>
              </a:rPr>
              <a:t>• The product sold to customer is </a:t>
            </a:r>
            <a:r>
              <a:rPr lang="en-IN" sz="3200" b="1" dirty="0">
                <a:latin typeface="Times New Roman" panose="02020603050405020304" pitchFamily="18" charset="0"/>
                <a:cs typeface="Times New Roman" panose="02020603050405020304" pitchFamily="18" charset="0"/>
              </a:rPr>
              <a:t>application access. </a:t>
            </a:r>
          </a:p>
          <a:p>
            <a:pPr marL="457200" lvl="1" indent="0">
              <a:buNone/>
            </a:pPr>
            <a:r>
              <a:rPr lang="en-IN" sz="3200" dirty="0">
                <a:latin typeface="Times New Roman" panose="02020603050405020304" pitchFamily="18" charset="0"/>
                <a:cs typeface="Times New Roman" panose="02020603050405020304" pitchFamily="18" charset="0"/>
              </a:rPr>
              <a:t>• The application is </a:t>
            </a:r>
            <a:r>
              <a:rPr lang="en-IN" sz="3200" b="1" dirty="0">
                <a:latin typeface="Times New Roman" panose="02020603050405020304" pitchFamily="18" charset="0"/>
                <a:cs typeface="Times New Roman" panose="02020603050405020304" pitchFamily="18" charset="0"/>
              </a:rPr>
              <a:t>centrally managed</a:t>
            </a:r>
            <a:r>
              <a:rPr lang="en-IN" sz="3200" dirty="0">
                <a:latin typeface="Times New Roman" panose="02020603050405020304" pitchFamily="18" charset="0"/>
                <a:cs typeface="Times New Roman" panose="02020603050405020304" pitchFamily="18" charset="0"/>
              </a:rPr>
              <a:t>.</a:t>
            </a:r>
          </a:p>
          <a:p>
            <a:pPr marL="457200" lvl="1" indent="0">
              <a:buNone/>
            </a:pPr>
            <a:r>
              <a:rPr lang="en-IN" sz="3200" dirty="0">
                <a:latin typeface="Times New Roman" panose="02020603050405020304" pitchFamily="18" charset="0"/>
                <a:cs typeface="Times New Roman" panose="02020603050405020304" pitchFamily="18" charset="0"/>
              </a:rPr>
              <a:t>• The service delivered is </a:t>
            </a:r>
            <a:r>
              <a:rPr lang="en-IN" sz="3200" b="1" dirty="0">
                <a:latin typeface="Times New Roman" panose="02020603050405020304" pitchFamily="18" charset="0"/>
                <a:cs typeface="Times New Roman" panose="02020603050405020304" pitchFamily="18" charset="0"/>
              </a:rPr>
              <a:t>one-to-many</a:t>
            </a:r>
            <a:r>
              <a:rPr lang="en-IN" sz="3200" dirty="0">
                <a:latin typeface="Times New Roman" panose="02020603050405020304" pitchFamily="18" charset="0"/>
                <a:cs typeface="Times New Roman" panose="02020603050405020304" pitchFamily="18" charset="0"/>
              </a:rPr>
              <a:t>. </a:t>
            </a:r>
          </a:p>
          <a:p>
            <a:pPr marL="457200" lvl="1" indent="0">
              <a:buNone/>
            </a:pPr>
            <a:r>
              <a:rPr lang="en-IN" sz="3200" dirty="0">
                <a:latin typeface="Times New Roman" panose="02020603050405020304" pitchFamily="18" charset="0"/>
                <a:cs typeface="Times New Roman" panose="02020603050405020304" pitchFamily="18" charset="0"/>
              </a:rPr>
              <a:t>• The service delivered is an </a:t>
            </a:r>
            <a:r>
              <a:rPr lang="en-IN" sz="3200" b="1" dirty="0">
                <a:latin typeface="Times New Roman" panose="02020603050405020304" pitchFamily="18" charset="0"/>
                <a:cs typeface="Times New Roman" panose="02020603050405020304" pitchFamily="18" charset="0"/>
              </a:rPr>
              <a:t>integrated solution </a:t>
            </a:r>
            <a:r>
              <a:rPr lang="en-IN" sz="3200" dirty="0">
                <a:latin typeface="Times New Roman" panose="02020603050405020304" pitchFamily="18" charset="0"/>
                <a:cs typeface="Times New Roman" panose="02020603050405020304" pitchFamily="18" charset="0"/>
              </a:rPr>
              <a:t>delivered on the contract, which means provided as promised.</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6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6AB0B-4EEE-4AF5-85C1-8FE8D61D6630}"/>
              </a:ext>
            </a:extLst>
          </p:cNvPr>
          <p:cNvSpPr>
            <a:spLocks noGrp="1"/>
          </p:cNvSpPr>
          <p:nvPr>
            <p:ph idx="1"/>
          </p:nvPr>
        </p:nvSpPr>
        <p:spPr>
          <a:xfrm>
            <a:off x="0" y="136477"/>
            <a:ext cx="11353800" cy="6313441"/>
          </a:xfrm>
        </p:spPr>
        <p:txBody>
          <a:bodyPr>
            <a:noAutofit/>
          </a:bodyPr>
          <a:lstStyle/>
          <a:p>
            <a:r>
              <a:rPr lang="en-IN" sz="3200" b="1" dirty="0">
                <a:latin typeface="Times New Roman" panose="02020603050405020304" pitchFamily="18" charset="0"/>
                <a:cs typeface="Times New Roman" panose="02020603050405020304" pitchFamily="18" charset="0"/>
              </a:rPr>
              <a:t>How is cloud computing related to SaaS?</a:t>
            </a:r>
          </a:p>
          <a:p>
            <a:pPr lvl="1"/>
            <a:r>
              <a:rPr lang="en-IN" sz="3200" dirty="0">
                <a:latin typeface="Times New Roman" panose="02020603050405020304" pitchFamily="18" charset="0"/>
                <a:cs typeface="Times New Roman" panose="02020603050405020304" pitchFamily="18" charset="0"/>
              </a:rPr>
              <a:t>SaaS approach lays on top.</a:t>
            </a:r>
          </a:p>
          <a:p>
            <a:pPr lvl="1"/>
            <a:r>
              <a:rPr lang="en-IN" sz="3200" dirty="0">
                <a:latin typeface="Times New Roman" panose="02020603050405020304" pitchFamily="18" charset="0"/>
                <a:cs typeface="Times New Roman" panose="02020603050405020304" pitchFamily="18" charset="0"/>
              </a:rPr>
              <a:t>It fits into the cloud computing vision expressed by the </a:t>
            </a:r>
            <a:r>
              <a:rPr lang="en-IN" sz="3200" dirty="0" err="1">
                <a:latin typeface="Times New Roman" panose="02020603050405020304" pitchFamily="18" charset="0"/>
                <a:cs typeface="Times New Roman" panose="02020603050405020304" pitchFamily="18" charset="0"/>
              </a:rPr>
              <a:t>XaaS</a:t>
            </a:r>
            <a:r>
              <a:rPr lang="en-IN" sz="3200" dirty="0">
                <a:latin typeface="Times New Roman" panose="02020603050405020304" pitchFamily="18" charset="0"/>
                <a:cs typeface="Times New Roman" panose="02020603050405020304" pitchFamily="18" charset="0"/>
              </a:rPr>
              <a:t> acronym, </a:t>
            </a:r>
          </a:p>
          <a:p>
            <a:pPr lvl="1"/>
            <a:r>
              <a:rPr lang="en-IN" sz="3200" dirty="0">
                <a:latin typeface="Times New Roman" panose="02020603050405020304" pitchFamily="18" charset="0"/>
                <a:cs typeface="Times New Roman" panose="02020603050405020304" pitchFamily="18" charset="0"/>
              </a:rPr>
              <a:t>Initially the SaaS model was of interest only for lead users and early adopters. </a:t>
            </a:r>
          </a:p>
          <a:p>
            <a:pPr lvl="1"/>
            <a:r>
              <a:rPr lang="en-IN" sz="3200" dirty="0">
                <a:latin typeface="Times New Roman" panose="02020603050405020304" pitchFamily="18" charset="0"/>
                <a:cs typeface="Times New Roman" panose="02020603050405020304" pitchFamily="18" charset="0"/>
              </a:rPr>
              <a:t>The benefits delivered at that stage were the following:</a:t>
            </a:r>
          </a:p>
          <a:p>
            <a:pPr marL="914400" lvl="2" indent="0">
              <a:buNone/>
            </a:pPr>
            <a:r>
              <a:rPr lang="en-IN" sz="3200" dirty="0">
                <a:latin typeface="Times New Roman" panose="02020603050405020304" pitchFamily="18" charset="0"/>
                <a:cs typeface="Times New Roman" panose="02020603050405020304" pitchFamily="18" charset="0"/>
              </a:rPr>
              <a:t>• Software cost reduction </a:t>
            </a:r>
          </a:p>
          <a:p>
            <a:pPr marL="914400" lvl="2" indent="0">
              <a:buNone/>
            </a:pPr>
            <a:r>
              <a:rPr lang="en-IN" sz="3200" dirty="0">
                <a:latin typeface="Times New Roman" panose="02020603050405020304" pitchFamily="18" charset="0"/>
                <a:cs typeface="Times New Roman" panose="02020603050405020304" pitchFamily="18" charset="0"/>
              </a:rPr>
              <a:t>• Service-level improvements</a:t>
            </a:r>
          </a:p>
          <a:p>
            <a:pPr lvl="2"/>
            <a:r>
              <a:rPr lang="en-IN" sz="3200" dirty="0">
                <a:latin typeface="Times New Roman" panose="02020603050405020304" pitchFamily="18" charset="0"/>
                <a:cs typeface="Times New Roman" panose="02020603050405020304" pitchFamily="18" charset="0"/>
              </a:rPr>
              <a:t> Rapid implementation</a:t>
            </a:r>
          </a:p>
          <a:p>
            <a:pPr lvl="2"/>
            <a:r>
              <a:rPr lang="en-IN" sz="3200" dirty="0">
                <a:latin typeface="Times New Roman" panose="02020603050405020304" pitchFamily="18" charset="0"/>
                <a:cs typeface="Times New Roman" panose="02020603050405020304" pitchFamily="18" charset="0"/>
              </a:rPr>
              <a:t> Standalone and configurable applications </a:t>
            </a:r>
          </a:p>
          <a:p>
            <a:pPr lvl="2"/>
            <a:r>
              <a:rPr lang="en-IN" sz="3200" dirty="0">
                <a:latin typeface="Times New Roman" panose="02020603050405020304" pitchFamily="18" charset="0"/>
                <a:cs typeface="Times New Roman" panose="02020603050405020304" pitchFamily="18" charset="0"/>
              </a:rPr>
              <a:t>Rudimentary application and data integration </a:t>
            </a:r>
          </a:p>
          <a:p>
            <a:pPr lvl="2"/>
            <a:r>
              <a:rPr lang="en-IN" sz="3200" dirty="0">
                <a:latin typeface="Times New Roman" panose="02020603050405020304" pitchFamily="18" charset="0"/>
                <a:cs typeface="Times New Roman" panose="02020603050405020304" pitchFamily="18" charset="0"/>
              </a:rPr>
              <a:t>Subscription and pay-as-you-go (PAYG) pricing</a:t>
            </a:r>
          </a:p>
          <a:p>
            <a:pPr lvl="2"/>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97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B3579-2CE0-4A08-B3A5-2DF354BEB2D8}"/>
              </a:ext>
            </a:extLst>
          </p:cNvPr>
          <p:cNvSpPr>
            <a:spLocks noGrp="1"/>
          </p:cNvSpPr>
          <p:nvPr>
            <p:ph idx="1"/>
          </p:nvPr>
        </p:nvSpPr>
        <p:spPr>
          <a:xfrm>
            <a:off x="327546" y="218364"/>
            <a:ext cx="11026254" cy="5958599"/>
          </a:xfrm>
        </p:spPr>
        <p:txBody>
          <a:bodyPr>
            <a:normAutofit/>
          </a:bodyPr>
          <a:lstStyle/>
          <a:p>
            <a:r>
              <a:rPr lang="en-IN" sz="3200" dirty="0">
                <a:latin typeface="Times New Roman" panose="02020603050405020304" pitchFamily="18" charset="0"/>
                <a:cs typeface="Times New Roman" panose="02020603050405020304" pitchFamily="18" charset="0"/>
              </a:rPr>
              <a:t>With the advent of cloud computing there has been an increasing </a:t>
            </a:r>
            <a:r>
              <a:rPr lang="en-IN" sz="3200" b="1" dirty="0">
                <a:latin typeface="Times New Roman" panose="02020603050405020304" pitchFamily="18" charset="0"/>
                <a:cs typeface="Times New Roman" panose="02020603050405020304" pitchFamily="18" charset="0"/>
              </a:rPr>
              <a:t>acceptance of SaaS as a viable software delivery model</a:t>
            </a:r>
          </a:p>
          <a:p>
            <a:r>
              <a:rPr lang="en-IN" sz="3200" b="1" dirty="0">
                <a:latin typeface="Times New Roman" panose="02020603050405020304" pitchFamily="18" charset="0"/>
                <a:cs typeface="Times New Roman" panose="02020603050405020304" pitchFamily="18" charset="0"/>
              </a:rPr>
              <a:t>SalesForce.com </a:t>
            </a:r>
            <a:r>
              <a:rPr lang="en-IN" sz="3200" dirty="0">
                <a:latin typeface="Times New Roman" panose="02020603050405020304" pitchFamily="18" charset="0"/>
                <a:cs typeface="Times New Roman" panose="02020603050405020304" pitchFamily="18" charset="0"/>
              </a:rPr>
              <a:t>is probably the most successful and popular example of a CRM service.</a:t>
            </a:r>
          </a:p>
          <a:p>
            <a:r>
              <a:rPr lang="en-IN" sz="3200" b="1" dirty="0">
                <a:latin typeface="Times New Roman" panose="02020603050405020304" pitchFamily="18" charset="0"/>
                <a:cs typeface="Times New Roman" panose="02020603050405020304" pitchFamily="18" charset="0"/>
              </a:rPr>
              <a:t>SalesForce.com </a:t>
            </a:r>
            <a:r>
              <a:rPr lang="en-IN" sz="3200" dirty="0">
                <a:latin typeface="Times New Roman" panose="02020603050405020304" pitchFamily="18" charset="0"/>
                <a:cs typeface="Times New Roman" panose="02020603050405020304" pitchFamily="18" charset="0"/>
              </a:rPr>
              <a:t>builds on top of the </a:t>
            </a:r>
            <a:r>
              <a:rPr lang="en-IN" sz="3200" b="1" dirty="0">
                <a:latin typeface="Times New Roman" panose="02020603050405020304" pitchFamily="18" charset="0"/>
                <a:cs typeface="Times New Roman" panose="02020603050405020304" pitchFamily="18" charset="0"/>
              </a:rPr>
              <a:t>Force.com </a:t>
            </a:r>
            <a:r>
              <a:rPr lang="en-IN" sz="3200" dirty="0">
                <a:latin typeface="Times New Roman" panose="02020603050405020304" pitchFamily="18" charset="0"/>
                <a:cs typeface="Times New Roman" panose="02020603050405020304" pitchFamily="18" charset="0"/>
              </a:rPr>
              <a:t>platform, which provides a fully featured environment for building applications.</a:t>
            </a:r>
          </a:p>
          <a:p>
            <a:r>
              <a:rPr lang="en-IN" sz="3200" dirty="0">
                <a:latin typeface="Times New Roman" panose="02020603050405020304" pitchFamily="18" charset="0"/>
                <a:cs typeface="Times New Roman" panose="02020603050405020304" pitchFamily="18" charset="0"/>
              </a:rPr>
              <a:t>It offers either a programming language or a visual environment to arrange components together for building applications.</a:t>
            </a:r>
          </a:p>
          <a:p>
            <a:r>
              <a:rPr lang="en-IN" sz="3200" dirty="0">
                <a:latin typeface="Times New Roman" panose="02020603050405020304" pitchFamily="18" charset="0"/>
                <a:cs typeface="Times New Roman" panose="02020603050405020304" pitchFamily="18" charset="0"/>
              </a:rPr>
              <a:t>Another important class of popular SaaS applications comprises social networking applications such as </a:t>
            </a:r>
            <a:r>
              <a:rPr lang="en-IN" sz="3200" b="1" dirty="0">
                <a:latin typeface="Times New Roman" panose="02020603050405020304" pitchFamily="18" charset="0"/>
                <a:cs typeface="Times New Roman" panose="02020603050405020304" pitchFamily="18" charset="0"/>
              </a:rPr>
              <a:t>Facebook</a:t>
            </a:r>
            <a:r>
              <a:rPr lang="en-IN" sz="3200" dirty="0">
                <a:latin typeface="Times New Roman" panose="02020603050405020304" pitchFamily="18" charset="0"/>
                <a:cs typeface="Times New Roman" panose="02020603050405020304" pitchFamily="18" charset="0"/>
              </a:rPr>
              <a:t> and professional networking sites such as </a:t>
            </a:r>
            <a:r>
              <a:rPr lang="en-IN" sz="3200" b="1" dirty="0">
                <a:latin typeface="Times New Roman" panose="02020603050405020304" pitchFamily="18" charset="0"/>
                <a:cs typeface="Times New Roman" panose="02020603050405020304" pitchFamily="18" charset="0"/>
              </a:rPr>
              <a:t>LinkedIn</a:t>
            </a:r>
            <a:r>
              <a:rPr lang="en-I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672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4220D-8759-49AC-A598-DB14E57A0EC8}"/>
              </a:ext>
            </a:extLst>
          </p:cNvPr>
          <p:cNvSpPr>
            <a:spLocks noGrp="1"/>
          </p:cNvSpPr>
          <p:nvPr>
            <p:ph idx="1"/>
          </p:nvPr>
        </p:nvSpPr>
        <p:spPr>
          <a:xfrm>
            <a:off x="327546" y="382137"/>
            <a:ext cx="11026254" cy="5794826"/>
          </a:xfrm>
        </p:spPr>
        <p:txBody>
          <a:bodyPr>
            <a:normAutofit/>
          </a:bodyPr>
          <a:lstStyle/>
          <a:p>
            <a:r>
              <a:rPr lang="en-IN" sz="3200" dirty="0">
                <a:latin typeface="Times New Roman" panose="02020603050405020304" pitchFamily="18" charset="0"/>
                <a:cs typeface="Times New Roman" panose="02020603050405020304" pitchFamily="18" charset="0"/>
              </a:rPr>
              <a:t>Developed </a:t>
            </a:r>
            <a:r>
              <a:rPr lang="en-IN" sz="3200" b="1" dirty="0">
                <a:latin typeface="Times New Roman" panose="02020603050405020304" pitchFamily="18" charset="0"/>
                <a:cs typeface="Times New Roman" panose="02020603050405020304" pitchFamily="18" charset="0"/>
              </a:rPr>
              <a:t>as plug-ins </a:t>
            </a:r>
            <a:r>
              <a:rPr lang="en-IN" sz="3200" dirty="0">
                <a:latin typeface="Times New Roman" panose="02020603050405020304" pitchFamily="18" charset="0"/>
                <a:cs typeface="Times New Roman" panose="02020603050405020304" pitchFamily="18" charset="0"/>
              </a:rPr>
              <a:t>for the hosting platform, as happens for Facebook, and made available to users, who can select which applications they want to add to their profile.</a:t>
            </a:r>
          </a:p>
          <a:p>
            <a:r>
              <a:rPr lang="en-IN" sz="3200" b="1" dirty="0">
                <a:latin typeface="Times New Roman" panose="02020603050405020304" pitchFamily="18" charset="0"/>
                <a:cs typeface="Times New Roman" panose="02020603050405020304" pitchFamily="18" charset="0"/>
              </a:rPr>
              <a:t>Office automation applications </a:t>
            </a:r>
            <a:r>
              <a:rPr lang="en-IN" sz="3200" dirty="0">
                <a:latin typeface="Times New Roman" panose="02020603050405020304" pitchFamily="18" charset="0"/>
                <a:cs typeface="Times New Roman" panose="02020603050405020304" pitchFamily="18" charset="0"/>
              </a:rPr>
              <a:t>are also an important representative for SaaS applications: Google Documents and </a:t>
            </a:r>
            <a:r>
              <a:rPr lang="en-IN" sz="3200" dirty="0" err="1">
                <a:latin typeface="Times New Roman" panose="02020603050405020304" pitchFamily="18" charset="0"/>
                <a:cs typeface="Times New Roman" panose="02020603050405020304" pitchFamily="18" charset="0"/>
              </a:rPr>
              <a:t>Zoho</a:t>
            </a:r>
            <a:r>
              <a:rPr lang="en-IN" sz="3200" dirty="0">
                <a:latin typeface="Times New Roman" panose="02020603050405020304" pitchFamily="18" charset="0"/>
                <a:cs typeface="Times New Roman" panose="02020603050405020304" pitchFamily="18" charset="0"/>
              </a:rPr>
              <a:t> Office are examples </a:t>
            </a:r>
          </a:p>
          <a:p>
            <a:r>
              <a:rPr lang="en-IN" sz="3200" b="1" dirty="0">
                <a:latin typeface="Times New Roman" panose="02020603050405020304" pitchFamily="18" charset="0"/>
                <a:cs typeface="Times New Roman" panose="02020603050405020304" pitchFamily="18" charset="0"/>
              </a:rPr>
              <a:t>The role of SaaS solution enablers, which provide an environment in which to integrate third-party services and share information with others</a:t>
            </a:r>
            <a:r>
              <a:rPr lang="en-IN" sz="3200" dirty="0">
                <a:latin typeface="Times New Roman" panose="02020603050405020304" pitchFamily="18" charset="0"/>
                <a:cs typeface="Times New Roman" panose="02020603050405020304" pitchFamily="18" charset="0"/>
              </a:rPr>
              <a:t>. A quite successful example is Box.net</a:t>
            </a:r>
          </a:p>
        </p:txBody>
      </p:sp>
    </p:spTree>
    <p:extLst>
      <p:ext uri="{BB962C8B-B14F-4D97-AF65-F5344CB8AC3E}">
        <p14:creationId xmlns:p14="http://schemas.microsoft.com/office/powerpoint/2010/main" val="8724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centers">
            <a:extLst>
              <a:ext uri="{FF2B5EF4-FFF2-40B4-BE49-F238E27FC236}">
                <a16:creationId xmlns:a16="http://schemas.microsoft.com/office/drawing/2014/main" id="{66EF5100-5682-4680-A530-9A0B5A0C27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45" y="-18464"/>
            <a:ext cx="12037255" cy="677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5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9F01-09C5-46C9-AEF3-6F79E5F48233}"/>
              </a:ext>
            </a:extLst>
          </p:cNvPr>
          <p:cNvSpPr>
            <a:spLocks noGrp="1"/>
          </p:cNvSpPr>
          <p:nvPr>
            <p:ph type="title"/>
          </p:nvPr>
        </p:nvSpPr>
        <p:spPr>
          <a:xfrm>
            <a:off x="0" y="0"/>
            <a:ext cx="10515600" cy="1325563"/>
          </a:xfrm>
        </p:spPr>
        <p:txBody>
          <a:bodyPr/>
          <a:lstStyle/>
          <a:p>
            <a:r>
              <a:rPr lang="en-IN" b="1" dirty="0">
                <a:latin typeface="Times New Roman" panose="02020603050405020304" pitchFamily="18" charset="0"/>
                <a:cs typeface="Times New Roman" panose="02020603050405020304" pitchFamily="18" charset="0"/>
              </a:rPr>
              <a:t>Types of clouds</a:t>
            </a:r>
          </a:p>
        </p:txBody>
      </p:sp>
      <p:sp>
        <p:nvSpPr>
          <p:cNvPr id="3" name="Content Placeholder 2">
            <a:extLst>
              <a:ext uri="{FF2B5EF4-FFF2-40B4-BE49-F238E27FC236}">
                <a16:creationId xmlns:a16="http://schemas.microsoft.com/office/drawing/2014/main" id="{CA0D33A1-1892-460D-B562-6F13DBEA8BE5}"/>
              </a:ext>
            </a:extLst>
          </p:cNvPr>
          <p:cNvSpPr>
            <a:spLocks noGrp="1"/>
          </p:cNvSpPr>
          <p:nvPr>
            <p:ph idx="1"/>
          </p:nvPr>
        </p:nvSpPr>
        <p:spPr>
          <a:xfrm>
            <a:off x="225287" y="1152940"/>
            <a:ext cx="11807687" cy="5705060"/>
          </a:xfrm>
        </p:spPr>
        <p:txBody>
          <a:bodyPr>
            <a:noAutofit/>
          </a:bodyPr>
          <a:lstStyle/>
          <a:p>
            <a:r>
              <a:rPr lang="en-IN" sz="3200" b="1" u="sng" dirty="0">
                <a:latin typeface="Times New Roman" panose="02020603050405020304" pitchFamily="18" charset="0"/>
                <a:cs typeface="Times New Roman" panose="02020603050405020304" pitchFamily="18" charset="0"/>
              </a:rPr>
              <a:t>Public clouds. </a:t>
            </a:r>
            <a:r>
              <a:rPr lang="en-IN" sz="3200" dirty="0">
                <a:latin typeface="Times New Roman" panose="02020603050405020304" pitchFamily="18" charset="0"/>
                <a:cs typeface="Times New Roman" panose="02020603050405020304" pitchFamily="18" charset="0"/>
              </a:rPr>
              <a:t>The cloud is open to the </a:t>
            </a:r>
            <a:r>
              <a:rPr lang="en-IN" sz="3200" b="1" dirty="0">
                <a:latin typeface="Times New Roman" panose="02020603050405020304" pitchFamily="18" charset="0"/>
                <a:cs typeface="Times New Roman" panose="02020603050405020304" pitchFamily="18" charset="0"/>
              </a:rPr>
              <a:t>wider public. </a:t>
            </a:r>
          </a:p>
          <a:p>
            <a:r>
              <a:rPr lang="en-IN" sz="3200" b="1" u="sng" dirty="0">
                <a:latin typeface="Times New Roman" panose="02020603050405020304" pitchFamily="18" charset="0"/>
                <a:cs typeface="Times New Roman" panose="02020603050405020304" pitchFamily="18" charset="0"/>
              </a:rPr>
              <a:t>Private clouds</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The cloud is implemented within the </a:t>
            </a:r>
            <a:r>
              <a:rPr lang="en-IN" sz="3200" b="1" dirty="0">
                <a:latin typeface="Times New Roman" panose="02020603050405020304" pitchFamily="18" charset="0"/>
                <a:cs typeface="Times New Roman" panose="02020603050405020304" pitchFamily="18" charset="0"/>
              </a:rPr>
              <a:t>private premises </a:t>
            </a:r>
            <a:r>
              <a:rPr lang="en-IN" sz="3200" dirty="0">
                <a:latin typeface="Times New Roman" panose="02020603050405020304" pitchFamily="18" charset="0"/>
                <a:cs typeface="Times New Roman" panose="02020603050405020304" pitchFamily="18" charset="0"/>
              </a:rPr>
              <a:t>of an institution and generally made accessible to the </a:t>
            </a:r>
            <a:r>
              <a:rPr lang="en-IN" sz="3200" b="1" dirty="0">
                <a:latin typeface="Times New Roman" panose="02020603050405020304" pitchFamily="18" charset="0"/>
                <a:cs typeface="Times New Roman" panose="02020603050405020304" pitchFamily="18" charset="0"/>
              </a:rPr>
              <a:t>members of the institution </a:t>
            </a:r>
            <a:r>
              <a:rPr lang="en-IN" sz="3200" dirty="0">
                <a:latin typeface="Times New Roman" panose="02020603050405020304" pitchFamily="18" charset="0"/>
                <a:cs typeface="Times New Roman" panose="02020603050405020304" pitchFamily="18" charset="0"/>
              </a:rPr>
              <a:t>or a subset of them.</a:t>
            </a:r>
          </a:p>
          <a:p>
            <a:r>
              <a:rPr lang="en-IN" sz="3200" b="1" u="sng" dirty="0">
                <a:latin typeface="Times New Roman" panose="02020603050405020304" pitchFamily="18" charset="0"/>
                <a:cs typeface="Times New Roman" panose="02020603050405020304" pitchFamily="18" charset="0"/>
              </a:rPr>
              <a:t>Hybrid or heterogeneous clouds</a:t>
            </a:r>
            <a:r>
              <a:rPr lang="en-IN" sz="3200" dirty="0">
                <a:latin typeface="Times New Roman" panose="02020603050405020304" pitchFamily="18" charset="0"/>
                <a:cs typeface="Times New Roman" panose="02020603050405020304" pitchFamily="18" charset="0"/>
              </a:rPr>
              <a:t>. The cloud is a combination of the two previous solutions and most likely </a:t>
            </a:r>
            <a:r>
              <a:rPr lang="en-IN" sz="3200" b="1" dirty="0">
                <a:latin typeface="Times New Roman" panose="02020603050405020304" pitchFamily="18" charset="0"/>
                <a:cs typeface="Times New Roman" panose="02020603050405020304" pitchFamily="18" charset="0"/>
              </a:rPr>
              <a:t>identifies a private cloud that has been augmented with resources or services hosted in a public cloud</a:t>
            </a:r>
            <a:r>
              <a:rPr lang="en-IN" sz="3200" dirty="0">
                <a:latin typeface="Times New Roman" panose="02020603050405020304" pitchFamily="18" charset="0"/>
                <a:cs typeface="Times New Roman" panose="02020603050405020304" pitchFamily="18" charset="0"/>
              </a:rPr>
              <a:t>. </a:t>
            </a:r>
          </a:p>
          <a:p>
            <a:r>
              <a:rPr lang="en-IN" sz="3200" b="1" u="sng" dirty="0">
                <a:latin typeface="Times New Roman" panose="02020603050405020304" pitchFamily="18" charset="0"/>
                <a:cs typeface="Times New Roman" panose="02020603050405020304" pitchFamily="18" charset="0"/>
              </a:rPr>
              <a:t>Community clouds</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The cloud is characterized by </a:t>
            </a:r>
            <a:r>
              <a:rPr lang="en-IN" sz="3200" b="1" dirty="0">
                <a:latin typeface="Times New Roman" panose="02020603050405020304" pitchFamily="18" charset="0"/>
                <a:cs typeface="Times New Roman" panose="02020603050405020304" pitchFamily="18" charset="0"/>
              </a:rPr>
              <a:t>a multi-administrative domain </a:t>
            </a:r>
            <a:r>
              <a:rPr lang="en-IN" sz="3200" dirty="0">
                <a:latin typeface="Times New Roman" panose="02020603050405020304" pitchFamily="18" charset="0"/>
                <a:cs typeface="Times New Roman" panose="02020603050405020304" pitchFamily="18" charset="0"/>
              </a:rPr>
              <a:t>involving different deployment models (public, private, and hybrid), and it is specifically designed to address the needs of a specific industry.</a:t>
            </a:r>
          </a:p>
        </p:txBody>
      </p:sp>
    </p:spTree>
    <p:extLst>
      <p:ext uri="{BB962C8B-B14F-4D97-AF65-F5344CB8AC3E}">
        <p14:creationId xmlns:p14="http://schemas.microsoft.com/office/powerpoint/2010/main" val="918061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ublic private hybrid community cloud">
            <a:extLst>
              <a:ext uri="{FF2B5EF4-FFF2-40B4-BE49-F238E27FC236}">
                <a16:creationId xmlns:a16="http://schemas.microsoft.com/office/drawing/2014/main" id="{74BB5BFD-9B6A-4F67-9D88-A8039C08A8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5563" y="0"/>
            <a:ext cx="871945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19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CB24-0B7A-4BFE-BFAF-834A5DB6DF9B}"/>
              </a:ext>
            </a:extLst>
          </p:cNvPr>
          <p:cNvSpPr>
            <a:spLocks noGrp="1"/>
          </p:cNvSpPr>
          <p:nvPr>
            <p:ph type="title"/>
          </p:nvPr>
        </p:nvSpPr>
        <p:spPr>
          <a:xfrm>
            <a:off x="304800" y="94110"/>
            <a:ext cx="10399643" cy="1173853"/>
          </a:xfrm>
        </p:spPr>
        <p:txBody>
          <a:bodyPr/>
          <a:lstStyle/>
          <a:p>
            <a:r>
              <a:rPr lang="en-IN" b="1" dirty="0">
                <a:latin typeface="Times New Roman" panose="02020603050405020304" pitchFamily="18" charset="0"/>
                <a:cs typeface="Times New Roman" panose="02020603050405020304" pitchFamily="18" charset="0"/>
              </a:rPr>
              <a:t>Public clouds</a:t>
            </a:r>
          </a:p>
        </p:txBody>
      </p:sp>
      <p:sp>
        <p:nvSpPr>
          <p:cNvPr id="3" name="Content Placeholder 2">
            <a:extLst>
              <a:ext uri="{FF2B5EF4-FFF2-40B4-BE49-F238E27FC236}">
                <a16:creationId xmlns:a16="http://schemas.microsoft.com/office/drawing/2014/main" id="{76F5D36A-EACE-459C-88AD-6D5CAE647154}"/>
              </a:ext>
            </a:extLst>
          </p:cNvPr>
          <p:cNvSpPr>
            <a:spLocks noGrp="1"/>
          </p:cNvSpPr>
          <p:nvPr>
            <p:ph idx="1"/>
          </p:nvPr>
        </p:nvSpPr>
        <p:spPr>
          <a:xfrm>
            <a:off x="304800" y="1267963"/>
            <a:ext cx="11049000" cy="5397880"/>
          </a:xfrm>
        </p:spPr>
        <p:txBody>
          <a:bodyPr>
            <a:normAutofit/>
          </a:bodyPr>
          <a:lstStyle/>
          <a:p>
            <a:r>
              <a:rPr lang="en-IN" dirty="0">
                <a:latin typeface="Times New Roman" panose="02020603050405020304" pitchFamily="18" charset="0"/>
                <a:cs typeface="Times New Roman" panose="02020603050405020304" pitchFamily="18" charset="0"/>
              </a:rPr>
              <a:t>From a structural point of view they are a distributed system, most likely composed of one or </a:t>
            </a:r>
            <a:r>
              <a:rPr lang="en-IN" b="1" i="1" u="sng" dirty="0">
                <a:latin typeface="Times New Roman" panose="02020603050405020304" pitchFamily="18" charset="0"/>
                <a:cs typeface="Times New Roman" panose="02020603050405020304" pitchFamily="18" charset="0"/>
              </a:rPr>
              <a:t>more data centres connected together</a:t>
            </a:r>
            <a:r>
              <a:rPr lang="en-IN" dirty="0">
                <a:latin typeface="Times New Roman" panose="02020603050405020304" pitchFamily="18" charset="0"/>
                <a:cs typeface="Times New Roman" panose="02020603050405020304" pitchFamily="18" charset="0"/>
              </a:rPr>
              <a:t>, on top of which the specific services offered by the cloud are implemented.</a:t>
            </a:r>
          </a:p>
          <a:p>
            <a:r>
              <a:rPr lang="en-IN" dirty="0">
                <a:latin typeface="Times New Roman" panose="02020603050405020304" pitchFamily="18" charset="0"/>
                <a:cs typeface="Times New Roman" panose="02020603050405020304" pitchFamily="18" charset="0"/>
              </a:rPr>
              <a:t>Historically, public clouds were the </a:t>
            </a:r>
            <a:r>
              <a:rPr lang="en-IN" b="1" dirty="0">
                <a:latin typeface="Times New Roman" panose="02020603050405020304" pitchFamily="18" charset="0"/>
                <a:cs typeface="Times New Roman" panose="02020603050405020304" pitchFamily="18" charset="0"/>
              </a:rPr>
              <a:t>first class of cloud</a:t>
            </a:r>
            <a:r>
              <a:rPr lang="en-IN" dirty="0">
                <a:latin typeface="Times New Roman" panose="02020603050405020304" pitchFamily="18" charset="0"/>
                <a:cs typeface="Times New Roman" panose="02020603050405020304" pitchFamily="18" charset="0"/>
              </a:rPr>
              <a:t> that were implemented and offered.</a:t>
            </a:r>
          </a:p>
          <a:p>
            <a:r>
              <a:rPr lang="en-IN" dirty="0">
                <a:latin typeface="Times New Roman" panose="02020603050405020304" pitchFamily="18" charset="0"/>
                <a:cs typeface="Times New Roman" panose="02020603050405020304" pitchFamily="18" charset="0"/>
              </a:rPr>
              <a:t>They have become an interesting option for </a:t>
            </a:r>
            <a:r>
              <a:rPr lang="en-IN" b="1" dirty="0">
                <a:latin typeface="Times New Roman" panose="02020603050405020304" pitchFamily="18" charset="0"/>
                <a:cs typeface="Times New Roman" panose="02020603050405020304" pitchFamily="18" charset="0"/>
              </a:rPr>
              <a:t>small enterprises, </a:t>
            </a:r>
            <a:r>
              <a:rPr lang="en-IN" dirty="0">
                <a:latin typeface="Times New Roman" panose="02020603050405020304" pitchFamily="18" charset="0"/>
                <a:cs typeface="Times New Roman" panose="02020603050405020304" pitchFamily="18" charset="0"/>
              </a:rPr>
              <a:t>which are able to start their businesses without large up-front investments by completely relying on public infrastructure for their IT needs.</a:t>
            </a:r>
          </a:p>
          <a:p>
            <a:r>
              <a:rPr lang="en-IN" dirty="0">
                <a:latin typeface="Times New Roman" panose="02020603050405020304" pitchFamily="18" charset="0"/>
                <a:cs typeface="Times New Roman" panose="02020603050405020304" pitchFamily="18" charset="0"/>
              </a:rPr>
              <a:t>By renting the infrastructure or subscribing to application services, customers were able to </a:t>
            </a:r>
            <a:r>
              <a:rPr lang="en-IN" b="1" dirty="0">
                <a:latin typeface="Times New Roman" panose="02020603050405020304" pitchFamily="18" charset="0"/>
                <a:cs typeface="Times New Roman" panose="02020603050405020304" pitchFamily="18" charset="0"/>
              </a:rPr>
              <a:t>dynamically upsize or downsize </a:t>
            </a:r>
            <a:r>
              <a:rPr lang="en-IN" dirty="0">
                <a:latin typeface="Times New Roman" panose="02020603050405020304" pitchFamily="18" charset="0"/>
                <a:cs typeface="Times New Roman" panose="02020603050405020304" pitchFamily="18" charset="0"/>
              </a:rPr>
              <a:t>their IT according to the demands of their business. </a:t>
            </a:r>
          </a:p>
        </p:txBody>
      </p:sp>
    </p:spTree>
    <p:extLst>
      <p:ext uri="{BB962C8B-B14F-4D97-AF65-F5344CB8AC3E}">
        <p14:creationId xmlns:p14="http://schemas.microsoft.com/office/powerpoint/2010/main" val="295375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8E81F-6A43-434C-8465-45283BCFAE1D}"/>
              </a:ext>
            </a:extLst>
          </p:cNvPr>
          <p:cNvSpPr>
            <a:spLocks noGrp="1"/>
          </p:cNvSpPr>
          <p:nvPr>
            <p:ph idx="1"/>
          </p:nvPr>
        </p:nvSpPr>
        <p:spPr>
          <a:xfrm>
            <a:off x="159026" y="0"/>
            <a:ext cx="11913704" cy="666584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 fundamental characteristic of public clouds is </a:t>
            </a:r>
            <a:r>
              <a:rPr lang="en-IN" b="1" dirty="0">
                <a:latin typeface="Times New Roman" panose="02020603050405020304" pitchFamily="18" charset="0"/>
                <a:cs typeface="Times New Roman" panose="02020603050405020304" pitchFamily="18" charset="0"/>
              </a:rPr>
              <a:t>multitenancy. </a:t>
            </a:r>
          </a:p>
          <a:p>
            <a:pPr algn="just"/>
            <a:r>
              <a:rPr lang="en-IN" b="1" dirty="0">
                <a:latin typeface="Times New Roman" panose="02020603050405020304" pitchFamily="18" charset="0"/>
                <a:cs typeface="Times New Roman" panose="02020603050405020304" pitchFamily="18" charset="0"/>
              </a:rPr>
              <a:t>QoS management </a:t>
            </a:r>
            <a:r>
              <a:rPr lang="en-IN" dirty="0">
                <a:latin typeface="Times New Roman" panose="02020603050405020304" pitchFamily="18" charset="0"/>
                <a:cs typeface="Times New Roman" panose="02020603050405020304" pitchFamily="18" charset="0"/>
              </a:rPr>
              <a:t>is a very important aspect of public clouds- </a:t>
            </a:r>
            <a:r>
              <a:rPr lang="en-IN" b="1" dirty="0">
                <a:latin typeface="Times New Roman" panose="02020603050405020304" pitchFamily="18" charset="0"/>
                <a:cs typeface="Times New Roman" panose="02020603050405020304" pitchFamily="18" charset="0"/>
              </a:rPr>
              <a:t>bill</a:t>
            </a:r>
          </a:p>
          <a:p>
            <a:pPr algn="just"/>
            <a:r>
              <a:rPr lang="en-IN" dirty="0">
                <a:latin typeface="Times New Roman" panose="02020603050405020304" pitchFamily="18" charset="0"/>
                <a:cs typeface="Times New Roman" panose="02020603050405020304" pitchFamily="18" charset="0"/>
              </a:rPr>
              <a:t>A public cloud can offer any kind of </a:t>
            </a:r>
            <a:r>
              <a:rPr lang="en-IN" b="1" dirty="0">
                <a:latin typeface="Times New Roman" panose="02020603050405020304" pitchFamily="18" charset="0"/>
                <a:cs typeface="Times New Roman" panose="02020603050405020304" pitchFamily="18" charset="0"/>
              </a:rPr>
              <a:t>service: </a:t>
            </a:r>
            <a:r>
              <a:rPr lang="en-IN" i="1" dirty="0">
                <a:latin typeface="Times New Roman" panose="02020603050405020304" pitchFamily="18" charset="0"/>
                <a:cs typeface="Times New Roman" panose="02020603050405020304" pitchFamily="18" charset="0"/>
              </a:rPr>
              <a:t>infrastructure, platform, or applications. </a:t>
            </a:r>
          </a:p>
          <a:p>
            <a:pPr algn="just"/>
            <a:r>
              <a:rPr lang="en-IN" dirty="0">
                <a:latin typeface="Times New Roman" panose="02020603050405020304" pitchFamily="18" charset="0"/>
                <a:cs typeface="Times New Roman" panose="02020603050405020304" pitchFamily="18" charset="0"/>
              </a:rPr>
              <a:t> For example, </a:t>
            </a:r>
            <a:r>
              <a:rPr lang="en-IN" b="1" dirty="0">
                <a:latin typeface="Times New Roman" panose="02020603050405020304" pitchFamily="18" charset="0"/>
                <a:cs typeface="Times New Roman" panose="02020603050405020304" pitchFamily="18" charset="0"/>
              </a:rPr>
              <a:t>Amazon EC2 </a:t>
            </a:r>
            <a:r>
              <a:rPr lang="en-IN" dirty="0">
                <a:latin typeface="Times New Roman" panose="02020603050405020304" pitchFamily="18" charset="0"/>
                <a:cs typeface="Times New Roman" panose="02020603050405020304" pitchFamily="18" charset="0"/>
              </a:rPr>
              <a:t>is a public cloud that provides infrastructure as a service;</a:t>
            </a:r>
          </a:p>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Google </a:t>
            </a:r>
            <a:r>
              <a:rPr lang="en-IN" b="1" dirty="0" err="1">
                <a:latin typeface="Times New Roman" panose="02020603050405020304" pitchFamily="18" charset="0"/>
                <a:cs typeface="Times New Roman" panose="02020603050405020304" pitchFamily="18" charset="0"/>
              </a:rPr>
              <a:t>AppEngine</a:t>
            </a:r>
            <a:r>
              <a:rPr lang="en-IN" dirty="0">
                <a:latin typeface="Times New Roman" panose="02020603050405020304" pitchFamily="18" charset="0"/>
                <a:cs typeface="Times New Roman" panose="02020603050405020304" pitchFamily="18" charset="0"/>
              </a:rPr>
              <a:t> is a public cloud that provides an application development platform as a service; </a:t>
            </a:r>
          </a:p>
          <a:p>
            <a:pPr algn="just"/>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SalesForce.com </a:t>
            </a:r>
            <a:r>
              <a:rPr lang="en-IN" dirty="0">
                <a:latin typeface="Times New Roman" panose="02020603050405020304" pitchFamily="18" charset="0"/>
                <a:cs typeface="Times New Roman" panose="02020603050405020304" pitchFamily="18" charset="0"/>
              </a:rPr>
              <a:t>is a public cloud that provides software as a service. </a:t>
            </a:r>
          </a:p>
          <a:p>
            <a:pPr algn="just"/>
            <a:r>
              <a:rPr lang="en-IN" dirty="0">
                <a:latin typeface="Times New Roman" panose="02020603050405020304" pitchFamily="18" charset="0"/>
                <a:cs typeface="Times New Roman" panose="02020603050405020304" pitchFamily="18" charset="0"/>
              </a:rPr>
              <a:t>From an </a:t>
            </a:r>
            <a:r>
              <a:rPr lang="en-IN" b="1" u="sng" dirty="0">
                <a:latin typeface="Times New Roman" panose="02020603050405020304" pitchFamily="18" charset="0"/>
                <a:cs typeface="Times New Roman" panose="02020603050405020304" pitchFamily="18" charset="0"/>
              </a:rPr>
              <a:t>architectural point of view </a:t>
            </a:r>
            <a:r>
              <a:rPr lang="en-IN" dirty="0">
                <a:latin typeface="Times New Roman" panose="02020603050405020304" pitchFamily="18" charset="0"/>
                <a:cs typeface="Times New Roman" panose="02020603050405020304" pitchFamily="18" charset="0"/>
              </a:rPr>
              <a:t>there is </a:t>
            </a:r>
            <a:r>
              <a:rPr lang="en-IN" b="1" dirty="0">
                <a:latin typeface="Times New Roman" panose="02020603050405020304" pitchFamily="18" charset="0"/>
                <a:cs typeface="Times New Roman" panose="02020603050405020304" pitchFamily="18" charset="0"/>
              </a:rPr>
              <a:t>no restriction </a:t>
            </a:r>
            <a:r>
              <a:rPr lang="en-IN" dirty="0">
                <a:latin typeface="Times New Roman" panose="02020603050405020304" pitchFamily="18" charset="0"/>
                <a:cs typeface="Times New Roman" panose="02020603050405020304" pitchFamily="18" charset="0"/>
              </a:rPr>
              <a:t>concerning the type of distributed system implemented to support public clouds.</a:t>
            </a:r>
          </a:p>
          <a:p>
            <a:pPr algn="just"/>
            <a:r>
              <a:rPr lang="en-IN" dirty="0">
                <a:latin typeface="Times New Roman" panose="02020603050405020304" pitchFamily="18" charset="0"/>
                <a:cs typeface="Times New Roman" panose="02020603050405020304" pitchFamily="18" charset="0"/>
              </a:rPr>
              <a:t>Amazon Web Services has data </a:t>
            </a:r>
            <a:r>
              <a:rPr lang="en-IN" dirty="0" err="1">
                <a:latin typeface="Times New Roman" panose="02020603050405020304" pitchFamily="18" charset="0"/>
                <a:cs typeface="Times New Roman" panose="02020603050405020304" pitchFamily="18" charset="0"/>
              </a:rPr>
              <a:t>centers</a:t>
            </a:r>
            <a:r>
              <a:rPr lang="en-IN" dirty="0">
                <a:latin typeface="Times New Roman" panose="02020603050405020304" pitchFamily="18" charset="0"/>
                <a:cs typeface="Times New Roman" panose="02020603050405020304" pitchFamily="18" charset="0"/>
              </a:rPr>
              <a:t> installed in the United States, Europe, Singapore, and Australia; they allow their customers to choose between three different regions: </a:t>
            </a:r>
            <a:r>
              <a:rPr lang="en-IN" b="1" dirty="0">
                <a:latin typeface="Times New Roman" panose="02020603050405020304" pitchFamily="18" charset="0"/>
                <a:cs typeface="Times New Roman" panose="02020603050405020304" pitchFamily="18" charset="0"/>
              </a:rPr>
              <a:t>us-west-1, us-east-1, or eu-west-1</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Such regions are </a:t>
            </a:r>
            <a:r>
              <a:rPr lang="en-IN" b="1" dirty="0">
                <a:latin typeface="Times New Roman" panose="02020603050405020304" pitchFamily="18" charset="0"/>
                <a:cs typeface="Times New Roman" panose="02020603050405020304" pitchFamily="18" charset="0"/>
              </a:rPr>
              <a:t>priced differently </a:t>
            </a:r>
            <a:r>
              <a:rPr lang="en-IN" dirty="0">
                <a:latin typeface="Times New Roman" panose="02020603050405020304" pitchFamily="18" charset="0"/>
                <a:cs typeface="Times New Roman" panose="02020603050405020304" pitchFamily="18" charset="0"/>
              </a:rPr>
              <a:t>and are further divided into availability zones, which map to specific </a:t>
            </a:r>
            <a:r>
              <a:rPr lang="en-IN" dirty="0" err="1">
                <a:latin typeface="Times New Roman" panose="02020603050405020304" pitchFamily="18" charset="0"/>
                <a:cs typeface="Times New Roman" panose="02020603050405020304" pitchFamily="18" charset="0"/>
              </a:rPr>
              <a:t>datacenters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93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1904-2608-4028-9634-CB3599CB248B}"/>
              </a:ext>
            </a:extLst>
          </p:cNvPr>
          <p:cNvSpPr>
            <a:spLocks noGrp="1"/>
          </p:cNvSpPr>
          <p:nvPr>
            <p:ph type="title"/>
          </p:nvPr>
        </p:nvSpPr>
        <p:spPr>
          <a:xfrm>
            <a:off x="410817" y="0"/>
            <a:ext cx="9803296" cy="1160601"/>
          </a:xfrm>
        </p:spPr>
        <p:txBody>
          <a:bodyPr/>
          <a:lstStyle/>
          <a:p>
            <a:r>
              <a:rPr lang="en-IN" b="1" dirty="0">
                <a:latin typeface="Times New Roman" panose="02020603050405020304" pitchFamily="18" charset="0"/>
                <a:cs typeface="Times New Roman" panose="02020603050405020304" pitchFamily="18" charset="0"/>
              </a:rPr>
              <a:t>Private clouds</a:t>
            </a:r>
          </a:p>
        </p:txBody>
      </p:sp>
      <p:sp>
        <p:nvSpPr>
          <p:cNvPr id="3" name="Content Placeholder 2">
            <a:extLst>
              <a:ext uri="{FF2B5EF4-FFF2-40B4-BE49-F238E27FC236}">
                <a16:creationId xmlns:a16="http://schemas.microsoft.com/office/drawing/2014/main" id="{886B82EF-049D-40F0-A241-AC149A05D7E1}"/>
              </a:ext>
            </a:extLst>
          </p:cNvPr>
          <p:cNvSpPr>
            <a:spLocks noGrp="1"/>
          </p:cNvSpPr>
          <p:nvPr>
            <p:ph idx="1"/>
          </p:nvPr>
        </p:nvSpPr>
        <p:spPr>
          <a:xfrm>
            <a:off x="177800" y="1028700"/>
            <a:ext cx="11176000" cy="5829299"/>
          </a:xfrm>
        </p:spPr>
        <p:txBody>
          <a:bodyPr>
            <a:normAutofit/>
          </a:bodyPr>
          <a:lstStyle/>
          <a:p>
            <a:r>
              <a:rPr lang="en-IN" dirty="0">
                <a:latin typeface="Times New Roman" panose="02020603050405020304" pitchFamily="18" charset="0"/>
                <a:cs typeface="Times New Roman" panose="02020603050405020304" pitchFamily="18" charset="0"/>
              </a:rPr>
              <a:t>Public clouds are appealing and provide a viable option to cut IT costs and reduce capital expenses, but they are not applicable in all scenarios. </a:t>
            </a:r>
          </a:p>
          <a:p>
            <a:r>
              <a:rPr lang="en-IN" b="1" dirty="0">
                <a:latin typeface="Times New Roman" panose="02020603050405020304" pitchFamily="18" charset="0"/>
                <a:cs typeface="Times New Roman" panose="02020603050405020304" pitchFamily="18" charset="0"/>
              </a:rPr>
              <a:t>Loss of control</a:t>
            </a:r>
          </a:p>
          <a:p>
            <a:r>
              <a:rPr lang="en-IN" dirty="0">
                <a:latin typeface="Times New Roman" panose="02020603050405020304" pitchFamily="18" charset="0"/>
                <a:cs typeface="Times New Roman" panose="02020603050405020304" pitchFamily="18" charset="0"/>
              </a:rPr>
              <a:t>Institutions such as </a:t>
            </a:r>
            <a:r>
              <a:rPr lang="en-IN" b="1" dirty="0">
                <a:latin typeface="Times New Roman" panose="02020603050405020304" pitchFamily="18" charset="0"/>
                <a:cs typeface="Times New Roman" panose="02020603050405020304" pitchFamily="18" charset="0"/>
              </a:rPr>
              <a:t>government and military agencies </a:t>
            </a:r>
            <a:r>
              <a:rPr lang="en-IN" dirty="0">
                <a:latin typeface="Times New Roman" panose="02020603050405020304" pitchFamily="18" charset="0"/>
                <a:cs typeface="Times New Roman" panose="02020603050405020304" pitchFamily="18" charset="0"/>
              </a:rPr>
              <a:t>will not consider public clouds as an option for processing or storing their </a:t>
            </a:r>
            <a:r>
              <a:rPr lang="en-IN" b="1" dirty="0">
                <a:latin typeface="Times New Roman" panose="02020603050405020304" pitchFamily="18" charset="0"/>
                <a:cs typeface="Times New Roman" panose="02020603050405020304" pitchFamily="18" charset="0"/>
              </a:rPr>
              <a:t>sensitive data. </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risk of a breach </a:t>
            </a:r>
            <a:r>
              <a:rPr lang="en-IN" dirty="0">
                <a:latin typeface="Times New Roman" panose="02020603050405020304" pitchFamily="18" charset="0"/>
                <a:cs typeface="Times New Roman" panose="02020603050405020304" pitchFamily="18" charset="0"/>
              </a:rPr>
              <a:t>in the security infrastructure of the provider could expose such information to others; this could simply be considered unacceptable.</a:t>
            </a:r>
          </a:p>
          <a:p>
            <a:r>
              <a:rPr lang="en-IN" b="1" dirty="0">
                <a:latin typeface="Times New Roman" panose="02020603050405020304" pitchFamily="18" charset="0"/>
                <a:cs typeface="Times New Roman" panose="02020603050405020304" pitchFamily="18" charset="0"/>
              </a:rPr>
              <a:t>USA patriot act</a:t>
            </a:r>
          </a:p>
          <a:p>
            <a:r>
              <a:rPr lang="en-IN" dirty="0">
                <a:latin typeface="Times New Roman" panose="02020603050405020304" pitchFamily="18" charset="0"/>
                <a:cs typeface="Times New Roman" panose="02020603050405020304" pitchFamily="18" charset="0"/>
              </a:rPr>
              <a:t>Private clouds are virtual distributed systems that </a:t>
            </a:r>
            <a:r>
              <a:rPr lang="en-IN" b="1" dirty="0">
                <a:latin typeface="Times New Roman" panose="02020603050405020304" pitchFamily="18" charset="0"/>
                <a:cs typeface="Times New Roman" panose="02020603050405020304" pitchFamily="18" charset="0"/>
              </a:rPr>
              <a:t>rely on a private infrastructure and provide internal users with dynamic provisioning of computing resources</a:t>
            </a:r>
          </a:p>
        </p:txBody>
      </p:sp>
    </p:spTree>
    <p:extLst>
      <p:ext uri="{BB962C8B-B14F-4D97-AF65-F5344CB8AC3E}">
        <p14:creationId xmlns:p14="http://schemas.microsoft.com/office/powerpoint/2010/main" val="112381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1A3EB-ED9E-4846-B9D0-6B5F88C84242}"/>
              </a:ext>
            </a:extLst>
          </p:cNvPr>
          <p:cNvSpPr>
            <a:spLocks noGrp="1"/>
          </p:cNvSpPr>
          <p:nvPr>
            <p:ph idx="1"/>
          </p:nvPr>
        </p:nvSpPr>
        <p:spPr>
          <a:xfrm>
            <a:off x="0" y="1219200"/>
            <a:ext cx="11926956" cy="3578088"/>
          </a:xfrm>
        </p:spPr>
        <p:txBody>
          <a:bodyPr>
            <a:normAutofit/>
          </a:bodyPr>
          <a:lstStyle/>
          <a:p>
            <a:r>
              <a:rPr lang="en-US" sz="3200" b="1" dirty="0">
                <a:latin typeface="Times New Roman" panose="02020603050405020304" pitchFamily="18" charset="0"/>
                <a:cs typeface="Times New Roman" panose="02020603050405020304" pitchFamily="18" charset="0"/>
              </a:rPr>
              <a:t>Instead of a pay-as-you-go model </a:t>
            </a:r>
            <a:r>
              <a:rPr lang="en-US" sz="3200" dirty="0">
                <a:latin typeface="Times New Roman" panose="02020603050405020304" pitchFamily="18" charset="0"/>
                <a:cs typeface="Times New Roman" panose="02020603050405020304" pitchFamily="18" charset="0"/>
              </a:rPr>
              <a:t>as in public clouds, there could be </a:t>
            </a:r>
            <a:r>
              <a:rPr lang="en-US" sz="3200" b="1" dirty="0">
                <a:latin typeface="Times New Roman" panose="02020603050405020304" pitchFamily="18" charset="0"/>
                <a:cs typeface="Times New Roman" panose="02020603050405020304" pitchFamily="18" charset="0"/>
              </a:rPr>
              <a:t>other schemes </a:t>
            </a:r>
            <a:r>
              <a:rPr lang="en-US" sz="3200" dirty="0">
                <a:latin typeface="Times New Roman" panose="02020603050405020304" pitchFamily="18" charset="0"/>
                <a:cs typeface="Times New Roman" panose="02020603050405020304" pitchFamily="18" charset="0"/>
              </a:rPr>
              <a:t>in place, </a:t>
            </a:r>
            <a:r>
              <a:rPr lang="en-US" sz="3200" i="1" dirty="0">
                <a:latin typeface="Times New Roman" panose="02020603050405020304" pitchFamily="18" charset="0"/>
                <a:cs typeface="Times New Roman" panose="02020603050405020304" pitchFamily="18" charset="0"/>
              </a:rPr>
              <a:t>considering the usage of the cloud and proportionally billing the different departments or sections of an enterprise</a:t>
            </a:r>
          </a:p>
          <a:p>
            <a:r>
              <a:rPr lang="en-US" sz="3200" dirty="0">
                <a:latin typeface="Times New Roman" panose="02020603050405020304" pitchFamily="18" charset="0"/>
                <a:cs typeface="Times New Roman" panose="02020603050405020304" pitchFamily="18" charset="0"/>
              </a:rPr>
              <a:t>Advantage </a:t>
            </a:r>
            <a:r>
              <a:rPr lang="en-US" sz="3200" b="1" dirty="0">
                <a:latin typeface="Times New Roman" panose="02020603050405020304" pitchFamily="18" charset="0"/>
                <a:cs typeface="Times New Roman" panose="02020603050405020304" pitchFamily="18" charset="0"/>
              </a:rPr>
              <a:t>of keeping the core business operations in-house </a:t>
            </a:r>
            <a:r>
              <a:rPr lang="en-US" sz="3200" dirty="0">
                <a:latin typeface="Times New Roman" panose="02020603050405020304" pitchFamily="18" charset="0"/>
                <a:cs typeface="Times New Roman" panose="02020603050405020304" pitchFamily="18" charset="0"/>
              </a:rPr>
              <a:t>by relying on the existing IT infrastructure- data will not cross the existing infrastructure.</a:t>
            </a:r>
          </a:p>
        </p:txBody>
      </p:sp>
    </p:spTree>
    <p:extLst>
      <p:ext uri="{BB962C8B-B14F-4D97-AF65-F5344CB8AC3E}">
        <p14:creationId xmlns:p14="http://schemas.microsoft.com/office/powerpoint/2010/main" val="1738547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297" y="313899"/>
            <a:ext cx="11075504" cy="6325440"/>
          </a:xfrm>
        </p:spPr>
        <p:txBody>
          <a:bodyPr>
            <a:noAutofit/>
          </a:bodyPr>
          <a:lstStyle/>
          <a:p>
            <a:r>
              <a:rPr lang="en-US" dirty="0">
                <a:latin typeface="Times New Roman" panose="02020603050405020304" pitchFamily="18" charset="0"/>
                <a:cs typeface="Times New Roman" panose="02020603050405020304" pitchFamily="18" charset="0"/>
              </a:rPr>
              <a:t>key </a:t>
            </a: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of using a private cloud computing infrastructure:</a:t>
            </a:r>
          </a:p>
          <a:p>
            <a:pPr lvl="1"/>
            <a:r>
              <a:rPr lang="en-US" sz="2800" i="1" dirty="0">
                <a:latin typeface="Times New Roman" panose="02020603050405020304" pitchFamily="18" charset="0"/>
                <a:cs typeface="Times New Roman" panose="02020603050405020304" pitchFamily="18" charset="0"/>
              </a:rPr>
              <a:t>Customer information protection. </a:t>
            </a:r>
          </a:p>
          <a:p>
            <a:pPr lvl="1"/>
            <a:r>
              <a:rPr lang="en-US" sz="2800" i="1" dirty="0">
                <a:latin typeface="Times New Roman" panose="02020603050405020304" pitchFamily="18" charset="0"/>
                <a:cs typeface="Times New Roman" panose="02020603050405020304" pitchFamily="18" charset="0"/>
              </a:rPr>
              <a:t>Infrastructure ensuring SLAs. - Quality of service</a:t>
            </a:r>
          </a:p>
          <a:p>
            <a:pPr lvl="1"/>
            <a:r>
              <a:rPr lang="en-US" sz="2800" i="1" dirty="0">
                <a:latin typeface="Times New Roman" panose="02020603050405020304" pitchFamily="18" charset="0"/>
                <a:cs typeface="Times New Roman" panose="02020603050405020304" pitchFamily="18" charset="0"/>
              </a:rPr>
              <a:t>Compliance with standard procedures and operations</a:t>
            </a:r>
          </a:p>
          <a:p>
            <a:pPr marL="228600" lvl="1">
              <a:spcBef>
                <a:spcPts val="1000"/>
              </a:spcBef>
            </a:pPr>
            <a:r>
              <a:rPr lang="en-US" sz="2800" b="1" u="sng" dirty="0">
                <a:latin typeface="Times New Roman" panose="02020603050405020304" pitchFamily="18" charset="0"/>
                <a:cs typeface="Times New Roman" panose="02020603050405020304" pitchFamily="18" charset="0"/>
              </a:rPr>
              <a:t>Architectural point of view</a:t>
            </a:r>
            <a:r>
              <a:rPr lang="en-US" sz="2800" dirty="0">
                <a:latin typeface="Times New Roman" panose="02020603050405020304" pitchFamily="18" charset="0"/>
                <a:cs typeface="Times New Roman" panose="02020603050405020304" pitchFamily="18" charset="0"/>
              </a:rPr>
              <a:t>, private clouds can be implemented on more heterogeneous hardware.</a:t>
            </a:r>
          </a:p>
          <a:p>
            <a:pPr marL="685800" lvl="2">
              <a:spcBef>
                <a:spcPts val="1000"/>
              </a:spcBef>
            </a:pPr>
            <a:r>
              <a:rPr lang="en-US" sz="2800" dirty="0">
                <a:latin typeface="Times New Roman" panose="02020603050405020304" pitchFamily="18" charset="0"/>
                <a:cs typeface="Times New Roman" panose="02020603050405020304" pitchFamily="18" charset="0"/>
              </a:rPr>
              <a:t>They generally rely on the existing IT infrastructure already deployed on the private premise ( </a:t>
            </a:r>
            <a:r>
              <a:rPr lang="en-US" sz="2800" b="1" dirty="0">
                <a:latin typeface="Times New Roman" panose="02020603050405020304" pitchFamily="18" charset="0"/>
                <a:cs typeface="Times New Roman" panose="02020603050405020304" pitchFamily="18" charset="0"/>
              </a:rPr>
              <a:t>datacenters/clusters/enterprise desktop grid/ combination of any)</a:t>
            </a:r>
          </a:p>
          <a:p>
            <a:pPr marL="228600" lvl="1">
              <a:spcBef>
                <a:spcPts val="1000"/>
              </a:spcBef>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physical layer </a:t>
            </a:r>
            <a:r>
              <a:rPr lang="en-US" sz="2800" dirty="0">
                <a:latin typeface="Times New Roman" panose="02020603050405020304" pitchFamily="18" charset="0"/>
                <a:cs typeface="Times New Roman" panose="02020603050405020304" pitchFamily="18" charset="0"/>
              </a:rPr>
              <a:t>is complemented with infrastructure management software (i.e., </a:t>
            </a:r>
            <a:r>
              <a:rPr lang="en-US" sz="2800" b="1" dirty="0" err="1">
                <a:latin typeface="Times New Roman" panose="02020603050405020304" pitchFamily="18" charset="0"/>
                <a:cs typeface="Times New Roman" panose="02020603050405020304" pitchFamily="18" charset="0"/>
              </a:rPr>
              <a:t>IaaS</a:t>
            </a:r>
            <a:r>
              <a:rPr lang="en-US" sz="2800" b="1" dirty="0">
                <a:latin typeface="Times New Roman" panose="02020603050405020304" pitchFamily="18" charset="0"/>
                <a:cs typeface="Times New Roman" panose="02020603050405020304" pitchFamily="18" charset="0"/>
              </a:rPr>
              <a:t> (M);or a </a:t>
            </a:r>
            <a:r>
              <a:rPr lang="en-US" sz="2800" b="1" dirty="0" err="1">
                <a:latin typeface="Times New Roman" panose="02020603050405020304" pitchFamily="18" charset="0"/>
                <a:cs typeface="Times New Roman" panose="02020603050405020304" pitchFamily="18" charset="0"/>
              </a:rPr>
              <a:t>PaaS</a:t>
            </a:r>
            <a:r>
              <a:rPr lang="en-US" sz="2800" b="1" dirty="0">
                <a:latin typeface="Times New Roman" panose="02020603050405020304" pitchFamily="18" charset="0"/>
                <a:cs typeface="Times New Roman" panose="02020603050405020304" pitchFamily="18" charset="0"/>
              </a:rPr>
              <a:t> solution, </a:t>
            </a:r>
            <a:r>
              <a:rPr lang="en-US" sz="2800" dirty="0">
                <a:latin typeface="Times New Roman" panose="02020603050405020304" pitchFamily="18" charset="0"/>
                <a:cs typeface="Times New Roman" panose="02020603050405020304" pitchFamily="18" charset="0"/>
              </a:rPr>
              <a:t>according to the </a:t>
            </a:r>
            <a:r>
              <a:rPr lang="en-US" sz="2800" b="1" dirty="0">
                <a:latin typeface="Times New Roman" panose="02020603050405020304" pitchFamily="18" charset="0"/>
                <a:cs typeface="Times New Roman" panose="02020603050405020304" pitchFamily="18" charset="0"/>
              </a:rPr>
              <a:t>service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delivered to the users of the cloud</a:t>
            </a:r>
            <a:r>
              <a:rPr lang="en-US" sz="2800" dirty="0">
                <a:latin typeface="Times New Roman" panose="02020603050405020304" pitchFamily="18" charset="0"/>
                <a:cs typeface="Times New Roman" panose="02020603050405020304" pitchFamily="18" charset="0"/>
              </a:rPr>
              <a:t>.</a:t>
            </a:r>
          </a:p>
          <a:p>
            <a:pPr marL="228600" lvl="1">
              <a:spcBef>
                <a:spcPts val="1000"/>
              </a:spcBef>
            </a:pPr>
            <a:r>
              <a:rPr lang="en-US" sz="2800" dirty="0">
                <a:latin typeface="Times New Roman" panose="02020603050405020304" pitchFamily="18" charset="0"/>
                <a:cs typeface="Times New Roman" panose="02020603050405020304" pitchFamily="18" charset="0"/>
              </a:rPr>
              <a:t>Private clouds can provide in-house solutions for cloud computing, but if compared to public clouds they exhibit more </a:t>
            </a:r>
            <a:r>
              <a:rPr lang="en-US" sz="2800" b="1" dirty="0">
                <a:latin typeface="Times New Roman" panose="02020603050405020304" pitchFamily="18" charset="0"/>
                <a:cs typeface="Times New Roman" panose="02020603050405020304" pitchFamily="18" charset="0"/>
              </a:rPr>
              <a:t>limited capability to scale elastically on demand.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14" y="18255"/>
            <a:ext cx="10292686" cy="1325563"/>
          </a:xfrm>
        </p:spPr>
        <p:txBody>
          <a:bodyPr/>
          <a:lstStyle/>
          <a:p>
            <a:r>
              <a:rPr lang="en-US" b="1" dirty="0">
                <a:latin typeface="Times New Roman" panose="02020603050405020304" pitchFamily="18" charset="0"/>
                <a:cs typeface="Times New Roman" panose="02020603050405020304" pitchFamily="18" charset="0"/>
              </a:rPr>
              <a:t>Hybrid clouds</a:t>
            </a:r>
          </a:p>
        </p:txBody>
      </p:sp>
      <p:sp>
        <p:nvSpPr>
          <p:cNvPr id="3" name="Content Placeholder 2"/>
          <p:cNvSpPr>
            <a:spLocks noGrp="1"/>
          </p:cNvSpPr>
          <p:nvPr>
            <p:ph idx="1"/>
          </p:nvPr>
        </p:nvSpPr>
        <p:spPr>
          <a:xfrm>
            <a:off x="122829" y="1214650"/>
            <a:ext cx="11846257" cy="5527343"/>
          </a:xfrm>
        </p:spPr>
        <p:txBody>
          <a:bodyPr>
            <a:normAutofit/>
          </a:bodyPr>
          <a:lstStyle/>
          <a:p>
            <a:r>
              <a:rPr lang="en-US" sz="3000" dirty="0">
                <a:latin typeface="Times New Roman" panose="02020603050405020304" pitchFamily="18" charset="0"/>
                <a:cs typeface="Times New Roman" panose="02020603050405020304" pitchFamily="18" charset="0"/>
              </a:rPr>
              <a:t>One of the </a:t>
            </a:r>
            <a:r>
              <a:rPr lang="en-US" sz="3000" b="1" dirty="0">
                <a:latin typeface="Times New Roman" panose="02020603050405020304" pitchFamily="18" charset="0"/>
                <a:cs typeface="Times New Roman" panose="02020603050405020304" pitchFamily="18" charset="0"/>
              </a:rPr>
              <a:t>major drawbacks of private deployments is the inability to scale on demand and to efficiently address peak loads</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A hybrid solution could be an interesting opportunity for taking advantage of the best of the private and public worlds.</a:t>
            </a:r>
          </a:p>
          <a:p>
            <a:r>
              <a:rPr lang="en-US" sz="3000" dirty="0">
                <a:latin typeface="Times New Roman" panose="02020603050405020304" pitchFamily="18" charset="0"/>
                <a:cs typeface="Times New Roman" panose="02020603050405020304" pitchFamily="18" charset="0"/>
              </a:rPr>
              <a:t>It is a </a:t>
            </a:r>
            <a:r>
              <a:rPr lang="en-US" sz="3000" b="1" dirty="0">
                <a:latin typeface="Times New Roman" panose="02020603050405020304" pitchFamily="18" charset="0"/>
                <a:cs typeface="Times New Roman" panose="02020603050405020304" pitchFamily="18" charset="0"/>
              </a:rPr>
              <a:t>heterogeneous distributed system resulting from a private cloud that integrates additional services or resources from one or more public clouds</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For this reason they are also called </a:t>
            </a:r>
            <a:r>
              <a:rPr lang="en-US" sz="3000" b="1" dirty="0">
                <a:latin typeface="Times New Roman" panose="02020603050405020304" pitchFamily="18" charset="0"/>
                <a:cs typeface="Times New Roman" panose="02020603050405020304" pitchFamily="18" charset="0"/>
              </a:rPr>
              <a:t>heterogeneous clouds.</a:t>
            </a:r>
          </a:p>
          <a:p>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44F7FC1-E86D-4F54-AF7A-6FDA16989439}"/>
              </a:ext>
            </a:extLst>
          </p:cNvPr>
          <p:cNvGrpSpPr/>
          <p:nvPr/>
        </p:nvGrpSpPr>
        <p:grpSpPr>
          <a:xfrm>
            <a:off x="0" y="0"/>
            <a:ext cx="9144000" cy="6858000"/>
            <a:chOff x="0" y="0"/>
            <a:chExt cx="9144000" cy="6858000"/>
          </a:xfrm>
        </p:grpSpPr>
        <p:sp>
          <p:nvSpPr>
            <p:cNvPr id="5" name="Rectangle 4">
              <a:extLst>
                <a:ext uri="{FF2B5EF4-FFF2-40B4-BE49-F238E27FC236}">
                  <a16:creationId xmlns:a16="http://schemas.microsoft.com/office/drawing/2014/main" id="{E4E3B65E-6823-491F-B3B1-336490161474}"/>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1645BD8-AF0C-4C05-8839-2FC22B870678}"/>
                </a:ext>
              </a:extLst>
            </p:cNvPr>
            <p:cNvGrpSpPr/>
            <p:nvPr/>
          </p:nvGrpSpPr>
          <p:grpSpPr>
            <a:xfrm>
              <a:off x="172276" y="238539"/>
              <a:ext cx="8839200" cy="6467061"/>
              <a:chOff x="0" y="238539"/>
              <a:chExt cx="8839200" cy="6467061"/>
            </a:xfrm>
          </p:grpSpPr>
          <p:sp>
            <p:nvSpPr>
              <p:cNvPr id="7" name="Rounded Rectangle 80">
                <a:extLst>
                  <a:ext uri="{FF2B5EF4-FFF2-40B4-BE49-F238E27FC236}">
                    <a16:creationId xmlns:a16="http://schemas.microsoft.com/office/drawing/2014/main" id="{3A63827A-FB5A-4686-B40D-C8CED1C065D7}"/>
                  </a:ext>
                </a:extLst>
              </p:cNvPr>
              <p:cNvSpPr/>
              <p:nvPr/>
            </p:nvSpPr>
            <p:spPr>
              <a:xfrm>
                <a:off x="0" y="238539"/>
                <a:ext cx="8839200" cy="6467061"/>
              </a:xfrm>
              <a:prstGeom prst="roundRect">
                <a:avLst>
                  <a:gd name="adj" fmla="val 3985"/>
                </a:avLst>
              </a:prstGeom>
              <a:solidFill>
                <a:schemeClr val="bg1">
                  <a:lumMod val="85000"/>
                  <a:alpha val="16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8" name="Left Arrow 71">
                <a:extLst>
                  <a:ext uri="{FF2B5EF4-FFF2-40B4-BE49-F238E27FC236}">
                    <a16:creationId xmlns:a16="http://schemas.microsoft.com/office/drawing/2014/main" id="{A89C8BBA-0756-4124-9A1E-DE88DE068995}"/>
                  </a:ext>
                </a:extLst>
              </p:cNvPr>
              <p:cNvSpPr/>
              <p:nvPr/>
            </p:nvSpPr>
            <p:spPr>
              <a:xfrm rot="13972825">
                <a:off x="2798261" y="4891536"/>
                <a:ext cx="790970" cy="23292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DE64648-C5E4-424E-B04A-3BD6448AA879}"/>
                  </a:ext>
                </a:extLst>
              </p:cNvPr>
              <p:cNvGrpSpPr/>
              <p:nvPr/>
            </p:nvGrpSpPr>
            <p:grpSpPr>
              <a:xfrm>
                <a:off x="265858" y="5471723"/>
                <a:ext cx="1077095" cy="937571"/>
                <a:chOff x="398378" y="5471723"/>
                <a:chExt cx="1241295" cy="1008588"/>
              </a:xfrm>
            </p:grpSpPr>
            <p:pic>
              <p:nvPicPr>
                <p:cNvPr id="73" name="Picture 697" descr="MCj04352420000[1]">
                  <a:extLst>
                    <a:ext uri="{FF2B5EF4-FFF2-40B4-BE49-F238E27FC236}">
                      <a16:creationId xmlns:a16="http://schemas.microsoft.com/office/drawing/2014/main" id="{418D8C95-A5FA-4F7B-B6B9-11A015439C40}"/>
                    </a:ext>
                  </a:extLst>
                </p:cNvPr>
                <p:cNvPicPr>
                  <a:picLocks noChangeAspect="1" noChangeArrowheads="1"/>
                </p:cNvPicPr>
                <p:nvPr/>
              </p:nvPicPr>
              <p:blipFill>
                <a:blip r:embed="rId2" cstate="print"/>
                <a:srcRect/>
                <a:stretch>
                  <a:fillRect/>
                </a:stretch>
              </p:blipFill>
              <p:spPr bwMode="auto">
                <a:xfrm>
                  <a:off x="1184435" y="5471723"/>
                  <a:ext cx="455238" cy="900992"/>
                </a:xfrm>
                <a:prstGeom prst="rect">
                  <a:avLst/>
                </a:prstGeom>
                <a:noFill/>
                <a:ln w="9525">
                  <a:noFill/>
                  <a:miter lim="800000"/>
                  <a:headEnd/>
                  <a:tailEnd/>
                </a:ln>
              </p:spPr>
            </p:pic>
            <p:pic>
              <p:nvPicPr>
                <p:cNvPr id="74" name="Picture 697" descr="MCj04352420000[1]">
                  <a:extLst>
                    <a:ext uri="{FF2B5EF4-FFF2-40B4-BE49-F238E27FC236}">
                      <a16:creationId xmlns:a16="http://schemas.microsoft.com/office/drawing/2014/main" id="{ED29CE14-C1BB-4C82-B367-A4EB1C7200A2}"/>
                    </a:ext>
                  </a:extLst>
                </p:cNvPr>
                <p:cNvPicPr>
                  <a:picLocks noChangeAspect="1" noChangeArrowheads="1"/>
                </p:cNvPicPr>
                <p:nvPr/>
              </p:nvPicPr>
              <p:blipFill>
                <a:blip r:embed="rId2" cstate="print"/>
                <a:srcRect/>
                <a:stretch>
                  <a:fillRect/>
                </a:stretch>
              </p:blipFill>
              <p:spPr bwMode="auto">
                <a:xfrm>
                  <a:off x="912764" y="5504854"/>
                  <a:ext cx="455238" cy="900992"/>
                </a:xfrm>
                <a:prstGeom prst="rect">
                  <a:avLst/>
                </a:prstGeom>
                <a:noFill/>
                <a:ln w="9525">
                  <a:noFill/>
                  <a:miter lim="800000"/>
                  <a:headEnd/>
                  <a:tailEnd/>
                </a:ln>
              </p:spPr>
            </p:pic>
            <p:pic>
              <p:nvPicPr>
                <p:cNvPr id="75" name="Picture 697" descr="MCj04352420000[1]">
                  <a:extLst>
                    <a:ext uri="{FF2B5EF4-FFF2-40B4-BE49-F238E27FC236}">
                      <a16:creationId xmlns:a16="http://schemas.microsoft.com/office/drawing/2014/main" id="{70B1E2C1-B995-4DC9-8679-36B99A3751B1}"/>
                    </a:ext>
                  </a:extLst>
                </p:cNvPr>
                <p:cNvPicPr>
                  <a:picLocks noChangeAspect="1" noChangeArrowheads="1"/>
                </p:cNvPicPr>
                <p:nvPr/>
              </p:nvPicPr>
              <p:blipFill>
                <a:blip r:embed="rId2" cstate="print"/>
                <a:srcRect/>
                <a:stretch>
                  <a:fillRect/>
                </a:stretch>
              </p:blipFill>
              <p:spPr bwMode="auto">
                <a:xfrm>
                  <a:off x="664434" y="5530271"/>
                  <a:ext cx="455238" cy="900992"/>
                </a:xfrm>
                <a:prstGeom prst="rect">
                  <a:avLst/>
                </a:prstGeom>
                <a:noFill/>
                <a:ln w="9525">
                  <a:noFill/>
                  <a:miter lim="800000"/>
                  <a:headEnd/>
                  <a:tailEnd/>
                </a:ln>
              </p:spPr>
            </p:pic>
            <p:pic>
              <p:nvPicPr>
                <p:cNvPr id="76" name="Picture 698" descr="MCj04352420000[1]">
                  <a:extLst>
                    <a:ext uri="{FF2B5EF4-FFF2-40B4-BE49-F238E27FC236}">
                      <a16:creationId xmlns:a16="http://schemas.microsoft.com/office/drawing/2014/main" id="{F342C88D-1ADC-40F9-97C7-3712C41A61AF}"/>
                    </a:ext>
                  </a:extLst>
                </p:cNvPr>
                <p:cNvPicPr>
                  <a:picLocks noChangeAspect="1" noChangeArrowheads="1"/>
                </p:cNvPicPr>
                <p:nvPr/>
              </p:nvPicPr>
              <p:blipFill>
                <a:blip r:embed="rId3" cstate="print"/>
                <a:srcRect/>
                <a:stretch>
                  <a:fillRect/>
                </a:stretch>
              </p:blipFill>
              <p:spPr bwMode="auto">
                <a:xfrm>
                  <a:off x="398378" y="5555587"/>
                  <a:ext cx="458873" cy="908186"/>
                </a:xfrm>
                <a:prstGeom prst="rect">
                  <a:avLst/>
                </a:prstGeom>
                <a:noFill/>
                <a:ln w="9525">
                  <a:noFill/>
                  <a:miter lim="800000"/>
                  <a:headEnd/>
                  <a:tailEnd/>
                </a:ln>
              </p:spPr>
            </p:pic>
            <p:sp>
              <p:nvSpPr>
                <p:cNvPr id="77" name="Rounded Rectangle 24">
                  <a:extLst>
                    <a:ext uri="{FF2B5EF4-FFF2-40B4-BE49-F238E27FC236}">
                      <a16:creationId xmlns:a16="http://schemas.microsoft.com/office/drawing/2014/main" id="{89D76586-F4EB-445B-8655-85BBFB6EFE61}"/>
                    </a:ext>
                  </a:extLst>
                </p:cNvPr>
                <p:cNvSpPr/>
                <p:nvPr/>
              </p:nvSpPr>
              <p:spPr>
                <a:xfrm>
                  <a:off x="455104" y="6199802"/>
                  <a:ext cx="1161671" cy="280509"/>
                </a:xfrm>
                <a:prstGeom prst="roundRect">
                  <a:avLst/>
                </a:prstGeom>
                <a:gradFill>
                  <a:gsLst>
                    <a:gs pos="0">
                      <a:schemeClr val="tx1">
                        <a:lumMod val="75000"/>
                        <a:lumOff val="25000"/>
                      </a:schemeClr>
                    </a:gs>
                    <a:gs pos="100000">
                      <a:schemeClr val="tx1">
                        <a:lumMod val="95000"/>
                        <a:lumOff val="5000"/>
                      </a:schemeClr>
                    </a:gs>
                  </a:gsLst>
                  <a:lin ang="5400000" scaled="0"/>
                </a:grad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Datacenter</a:t>
                  </a:r>
                </a:p>
              </p:txBody>
            </p:sp>
          </p:grpSp>
          <p:grpSp>
            <p:nvGrpSpPr>
              <p:cNvPr id="10" name="Group 9">
                <a:extLst>
                  <a:ext uri="{FF2B5EF4-FFF2-40B4-BE49-F238E27FC236}">
                    <a16:creationId xmlns:a16="http://schemas.microsoft.com/office/drawing/2014/main" id="{E7877909-4059-4A06-B46A-A00E2C93957B}"/>
                  </a:ext>
                </a:extLst>
              </p:cNvPr>
              <p:cNvGrpSpPr/>
              <p:nvPr/>
            </p:nvGrpSpPr>
            <p:grpSpPr>
              <a:xfrm>
                <a:off x="5135210" y="502147"/>
                <a:ext cx="3518452" cy="2360335"/>
                <a:chOff x="4525618" y="1429787"/>
                <a:chExt cx="3518452" cy="2360335"/>
              </a:xfrm>
            </p:grpSpPr>
            <p:sp>
              <p:nvSpPr>
                <p:cNvPr id="58" name="Cloud">
                  <a:extLst>
                    <a:ext uri="{FF2B5EF4-FFF2-40B4-BE49-F238E27FC236}">
                      <a16:creationId xmlns:a16="http://schemas.microsoft.com/office/drawing/2014/main" id="{6CA8813F-F8DA-4C85-92C4-A0862FA8D166}"/>
                    </a:ext>
                  </a:extLst>
                </p:cNvPr>
                <p:cNvSpPr>
                  <a:spLocks noChangeAspect="1" noEditPoints="1" noChangeArrowheads="1"/>
                </p:cNvSpPr>
                <p:nvPr/>
              </p:nvSpPr>
              <p:spPr bwMode="auto">
                <a:xfrm>
                  <a:off x="5353878" y="1429787"/>
                  <a:ext cx="2690192" cy="144593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sp>
              <p:nvSpPr>
                <p:cNvPr id="59" name="Cloud">
                  <a:extLst>
                    <a:ext uri="{FF2B5EF4-FFF2-40B4-BE49-F238E27FC236}">
                      <a16:creationId xmlns:a16="http://schemas.microsoft.com/office/drawing/2014/main" id="{6BAFCAB8-A8C1-48CF-87A0-5E9D0CF71EAD}"/>
                    </a:ext>
                  </a:extLst>
                </p:cNvPr>
                <p:cNvSpPr>
                  <a:spLocks noChangeAspect="1" noEditPoints="1" noChangeArrowheads="1"/>
                </p:cNvSpPr>
                <p:nvPr/>
              </p:nvSpPr>
              <p:spPr bwMode="auto">
                <a:xfrm>
                  <a:off x="4525618" y="2165281"/>
                  <a:ext cx="2743200" cy="15320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pic>
              <p:nvPicPr>
                <p:cNvPr id="60" name="Picture 697" descr="MCj04352420000[1]">
                  <a:extLst>
                    <a:ext uri="{FF2B5EF4-FFF2-40B4-BE49-F238E27FC236}">
                      <a16:creationId xmlns:a16="http://schemas.microsoft.com/office/drawing/2014/main" id="{BFDC2AAE-BEC7-4C41-8E4F-5CDC171C5C66}"/>
                    </a:ext>
                  </a:extLst>
                </p:cNvPr>
                <p:cNvPicPr>
                  <a:picLocks noChangeAspect="1" noChangeArrowheads="1"/>
                </p:cNvPicPr>
                <p:nvPr/>
              </p:nvPicPr>
              <p:blipFill>
                <a:blip r:embed="rId4" cstate="print"/>
                <a:srcRect/>
                <a:stretch>
                  <a:fillRect/>
                </a:stretch>
              </p:blipFill>
              <p:spPr bwMode="auto">
                <a:xfrm flipH="1">
                  <a:off x="4868540" y="2224941"/>
                  <a:ext cx="455238" cy="900992"/>
                </a:xfrm>
                <a:prstGeom prst="rect">
                  <a:avLst/>
                </a:prstGeom>
                <a:noFill/>
                <a:ln w="9525">
                  <a:noFill/>
                  <a:miter lim="800000"/>
                  <a:headEnd/>
                  <a:tailEnd/>
                </a:ln>
              </p:spPr>
            </p:pic>
            <p:pic>
              <p:nvPicPr>
                <p:cNvPr id="61" name="Picture 697" descr="MCj04352420000[1]">
                  <a:extLst>
                    <a:ext uri="{FF2B5EF4-FFF2-40B4-BE49-F238E27FC236}">
                      <a16:creationId xmlns:a16="http://schemas.microsoft.com/office/drawing/2014/main" id="{89544020-6F9C-4A67-92EB-3F96D35CB930}"/>
                    </a:ext>
                  </a:extLst>
                </p:cNvPr>
                <p:cNvPicPr>
                  <a:picLocks noChangeAspect="1" noChangeArrowheads="1"/>
                </p:cNvPicPr>
                <p:nvPr/>
              </p:nvPicPr>
              <p:blipFill>
                <a:blip r:embed="rId4" cstate="print"/>
                <a:srcRect/>
                <a:stretch>
                  <a:fillRect/>
                </a:stretch>
              </p:blipFill>
              <p:spPr bwMode="auto">
                <a:xfrm flipH="1">
                  <a:off x="5140201" y="2284576"/>
                  <a:ext cx="455238" cy="900992"/>
                </a:xfrm>
                <a:prstGeom prst="rect">
                  <a:avLst/>
                </a:prstGeom>
                <a:noFill/>
                <a:ln w="9525">
                  <a:noFill/>
                  <a:miter lim="800000"/>
                  <a:headEnd/>
                  <a:tailEnd/>
                </a:ln>
              </p:spPr>
            </p:pic>
            <p:pic>
              <p:nvPicPr>
                <p:cNvPr id="62" name="Picture 697" descr="MCj04352420000[1]">
                  <a:extLst>
                    <a:ext uri="{FF2B5EF4-FFF2-40B4-BE49-F238E27FC236}">
                      <a16:creationId xmlns:a16="http://schemas.microsoft.com/office/drawing/2014/main" id="{71997DE0-2CC1-404E-AA50-2DDB79DC807C}"/>
                    </a:ext>
                  </a:extLst>
                </p:cNvPr>
                <p:cNvPicPr>
                  <a:picLocks noChangeAspect="1" noChangeArrowheads="1"/>
                </p:cNvPicPr>
                <p:nvPr/>
              </p:nvPicPr>
              <p:blipFill>
                <a:blip r:embed="rId4" cstate="print"/>
                <a:srcRect/>
                <a:stretch>
                  <a:fillRect/>
                </a:stretch>
              </p:blipFill>
              <p:spPr bwMode="auto">
                <a:xfrm flipH="1">
                  <a:off x="6853185" y="1501610"/>
                  <a:ext cx="455238" cy="900992"/>
                </a:xfrm>
                <a:prstGeom prst="rect">
                  <a:avLst/>
                </a:prstGeom>
                <a:noFill/>
                <a:ln w="9525">
                  <a:noFill/>
                  <a:miter lim="800000"/>
                  <a:headEnd/>
                  <a:tailEnd/>
                </a:ln>
              </p:spPr>
            </p:pic>
            <p:pic>
              <p:nvPicPr>
                <p:cNvPr id="63" name="Picture 698" descr="MCj04352420000[1]">
                  <a:extLst>
                    <a:ext uri="{FF2B5EF4-FFF2-40B4-BE49-F238E27FC236}">
                      <a16:creationId xmlns:a16="http://schemas.microsoft.com/office/drawing/2014/main" id="{B3EF37AA-A95E-43AC-BC72-6F896C79D0A7}"/>
                    </a:ext>
                  </a:extLst>
                </p:cNvPr>
                <p:cNvPicPr>
                  <a:picLocks noChangeAspect="1" noChangeArrowheads="1"/>
                </p:cNvPicPr>
                <p:nvPr/>
              </p:nvPicPr>
              <p:blipFill>
                <a:blip r:embed="rId5" cstate="print"/>
                <a:srcRect/>
                <a:stretch>
                  <a:fillRect/>
                </a:stretch>
              </p:blipFill>
              <p:spPr bwMode="auto">
                <a:xfrm flipH="1">
                  <a:off x="7156965" y="1553430"/>
                  <a:ext cx="458873" cy="908186"/>
                </a:xfrm>
                <a:prstGeom prst="rect">
                  <a:avLst/>
                </a:prstGeom>
                <a:noFill/>
                <a:ln w="9525">
                  <a:noFill/>
                  <a:miter lim="800000"/>
                  <a:headEnd/>
                  <a:tailEnd/>
                </a:ln>
              </p:spPr>
            </p:pic>
            <p:pic>
              <p:nvPicPr>
                <p:cNvPr id="64" name="Picture 92" descr="MCj04421540000[1]">
                  <a:extLst>
                    <a:ext uri="{FF2B5EF4-FFF2-40B4-BE49-F238E27FC236}">
                      <a16:creationId xmlns:a16="http://schemas.microsoft.com/office/drawing/2014/main" id="{162DBAA9-AA1A-4492-B208-3CF0CDCA1807}"/>
                    </a:ext>
                  </a:extLst>
                </p:cNvPr>
                <p:cNvPicPr>
                  <a:picLocks noChangeAspect="1" noChangeArrowheads="1"/>
                </p:cNvPicPr>
                <p:nvPr/>
              </p:nvPicPr>
              <p:blipFill>
                <a:blip r:embed="rId6" cstate="print"/>
                <a:srcRect/>
                <a:stretch>
                  <a:fillRect/>
                </a:stretch>
              </p:blipFill>
              <p:spPr bwMode="auto">
                <a:xfrm>
                  <a:off x="5613117" y="1696696"/>
                  <a:ext cx="333375" cy="333375"/>
                </a:xfrm>
                <a:prstGeom prst="rect">
                  <a:avLst/>
                </a:prstGeom>
                <a:noFill/>
                <a:ln w="9525">
                  <a:noFill/>
                  <a:miter lim="800000"/>
                  <a:headEnd/>
                  <a:tailEnd/>
                </a:ln>
              </p:spPr>
            </p:pic>
            <p:pic>
              <p:nvPicPr>
                <p:cNvPr id="65" name="Picture 93" descr="MCj04421540000[1]">
                  <a:extLst>
                    <a:ext uri="{FF2B5EF4-FFF2-40B4-BE49-F238E27FC236}">
                      <a16:creationId xmlns:a16="http://schemas.microsoft.com/office/drawing/2014/main" id="{1082A491-2EA6-466D-86B1-2CBE0F395A2C}"/>
                    </a:ext>
                  </a:extLst>
                </p:cNvPr>
                <p:cNvPicPr>
                  <a:picLocks noChangeAspect="1" noChangeArrowheads="1"/>
                </p:cNvPicPr>
                <p:nvPr/>
              </p:nvPicPr>
              <p:blipFill>
                <a:blip r:embed="rId6" cstate="print"/>
                <a:srcRect/>
                <a:stretch>
                  <a:fillRect/>
                </a:stretch>
              </p:blipFill>
              <p:spPr bwMode="auto">
                <a:xfrm>
                  <a:off x="5512897" y="1875187"/>
                  <a:ext cx="457613" cy="457613"/>
                </a:xfrm>
                <a:prstGeom prst="rect">
                  <a:avLst/>
                </a:prstGeom>
                <a:noFill/>
                <a:ln w="9525">
                  <a:noFill/>
                  <a:miter lim="800000"/>
                  <a:headEnd/>
                  <a:tailEnd/>
                </a:ln>
              </p:spPr>
            </p:pic>
            <p:pic>
              <p:nvPicPr>
                <p:cNvPr id="66" name="Picture 94" descr="MCj04421540000[1]">
                  <a:extLst>
                    <a:ext uri="{FF2B5EF4-FFF2-40B4-BE49-F238E27FC236}">
                      <a16:creationId xmlns:a16="http://schemas.microsoft.com/office/drawing/2014/main" id="{2A0750B5-C06D-4D80-A53E-893B2AD7EC9E}"/>
                    </a:ext>
                  </a:extLst>
                </p:cNvPr>
                <p:cNvPicPr>
                  <a:picLocks noChangeAspect="1" noChangeArrowheads="1"/>
                </p:cNvPicPr>
                <p:nvPr/>
              </p:nvPicPr>
              <p:blipFill>
                <a:blip r:embed="rId6" cstate="print"/>
                <a:srcRect/>
                <a:stretch>
                  <a:fillRect/>
                </a:stretch>
              </p:blipFill>
              <p:spPr bwMode="auto">
                <a:xfrm>
                  <a:off x="5708366" y="2242934"/>
                  <a:ext cx="333375" cy="333375"/>
                </a:xfrm>
                <a:prstGeom prst="rect">
                  <a:avLst/>
                </a:prstGeom>
                <a:noFill/>
                <a:ln w="9525">
                  <a:noFill/>
                  <a:miter lim="800000"/>
                  <a:headEnd/>
                  <a:tailEnd/>
                </a:ln>
              </p:spPr>
            </p:pic>
            <p:pic>
              <p:nvPicPr>
                <p:cNvPr id="67" name="Picture 95" descr="MCj04421540000[1]">
                  <a:extLst>
                    <a:ext uri="{FF2B5EF4-FFF2-40B4-BE49-F238E27FC236}">
                      <a16:creationId xmlns:a16="http://schemas.microsoft.com/office/drawing/2014/main" id="{5A4A3E5B-CDC4-4EC6-95F7-FC4A930BB595}"/>
                    </a:ext>
                  </a:extLst>
                </p:cNvPr>
                <p:cNvPicPr>
                  <a:picLocks noChangeAspect="1" noChangeArrowheads="1"/>
                </p:cNvPicPr>
                <p:nvPr/>
              </p:nvPicPr>
              <p:blipFill>
                <a:blip r:embed="rId6" cstate="print"/>
                <a:srcRect/>
                <a:stretch>
                  <a:fillRect/>
                </a:stretch>
              </p:blipFill>
              <p:spPr bwMode="auto">
                <a:xfrm>
                  <a:off x="6148170" y="2191993"/>
                  <a:ext cx="333375" cy="333375"/>
                </a:xfrm>
                <a:prstGeom prst="rect">
                  <a:avLst/>
                </a:prstGeom>
                <a:noFill/>
                <a:ln w="9525">
                  <a:noFill/>
                  <a:miter lim="800000"/>
                  <a:headEnd/>
                  <a:tailEnd/>
                </a:ln>
              </p:spPr>
            </p:pic>
            <p:pic>
              <p:nvPicPr>
                <p:cNvPr id="68" name="Picture 97" descr="MCj04421540000[1]">
                  <a:extLst>
                    <a:ext uri="{FF2B5EF4-FFF2-40B4-BE49-F238E27FC236}">
                      <a16:creationId xmlns:a16="http://schemas.microsoft.com/office/drawing/2014/main" id="{47E5C2D2-1C93-411D-A09C-F531DD37D028}"/>
                    </a:ext>
                  </a:extLst>
                </p:cNvPr>
                <p:cNvPicPr>
                  <a:picLocks noChangeAspect="1" noChangeArrowheads="1"/>
                </p:cNvPicPr>
                <p:nvPr/>
              </p:nvPicPr>
              <p:blipFill>
                <a:blip r:embed="rId6" cstate="print"/>
                <a:srcRect/>
                <a:stretch>
                  <a:fillRect/>
                </a:stretch>
              </p:blipFill>
              <p:spPr bwMode="auto">
                <a:xfrm>
                  <a:off x="6344882" y="1774135"/>
                  <a:ext cx="625752" cy="625752"/>
                </a:xfrm>
                <a:prstGeom prst="rect">
                  <a:avLst/>
                </a:prstGeom>
                <a:noFill/>
                <a:ln w="9525">
                  <a:noFill/>
                  <a:miter lim="800000"/>
                  <a:headEnd/>
                  <a:tailEnd/>
                </a:ln>
              </p:spPr>
            </p:pic>
            <p:pic>
              <p:nvPicPr>
                <p:cNvPr id="69" name="Picture 96" descr="MCj04421540000[1]">
                  <a:extLst>
                    <a:ext uri="{FF2B5EF4-FFF2-40B4-BE49-F238E27FC236}">
                      <a16:creationId xmlns:a16="http://schemas.microsoft.com/office/drawing/2014/main" id="{FAD19363-EAAC-4224-AF79-A2BBFA6C144F}"/>
                    </a:ext>
                  </a:extLst>
                </p:cNvPr>
                <p:cNvPicPr>
                  <a:picLocks noChangeAspect="1" noChangeArrowheads="1"/>
                </p:cNvPicPr>
                <p:nvPr/>
              </p:nvPicPr>
              <p:blipFill>
                <a:blip r:embed="rId6" cstate="print"/>
                <a:srcRect/>
                <a:stretch>
                  <a:fillRect/>
                </a:stretch>
              </p:blipFill>
              <p:spPr bwMode="auto">
                <a:xfrm>
                  <a:off x="6259157" y="2143953"/>
                  <a:ext cx="737982" cy="737982"/>
                </a:xfrm>
                <a:prstGeom prst="rect">
                  <a:avLst/>
                </a:prstGeom>
                <a:noFill/>
                <a:ln w="9525">
                  <a:noFill/>
                  <a:miter lim="800000"/>
                  <a:headEnd/>
                  <a:tailEnd/>
                </a:ln>
              </p:spPr>
            </p:pic>
            <p:pic>
              <p:nvPicPr>
                <p:cNvPr id="70" name="Picture 697" descr="MCj04352420000[1]">
                  <a:extLst>
                    <a:ext uri="{FF2B5EF4-FFF2-40B4-BE49-F238E27FC236}">
                      <a16:creationId xmlns:a16="http://schemas.microsoft.com/office/drawing/2014/main" id="{902DF782-D062-4110-A968-2A7156918981}"/>
                    </a:ext>
                  </a:extLst>
                </p:cNvPr>
                <p:cNvPicPr>
                  <a:picLocks noChangeAspect="1" noChangeArrowheads="1"/>
                </p:cNvPicPr>
                <p:nvPr/>
              </p:nvPicPr>
              <p:blipFill>
                <a:blip r:embed="rId4" cstate="print"/>
                <a:srcRect/>
                <a:stretch>
                  <a:fillRect/>
                </a:stretch>
              </p:blipFill>
              <p:spPr bwMode="auto">
                <a:xfrm flipH="1">
                  <a:off x="5623904" y="2635760"/>
                  <a:ext cx="455238" cy="900992"/>
                </a:xfrm>
                <a:prstGeom prst="rect">
                  <a:avLst/>
                </a:prstGeom>
                <a:noFill/>
                <a:ln w="9525">
                  <a:noFill/>
                  <a:miter lim="800000"/>
                  <a:headEnd/>
                  <a:tailEnd/>
                </a:ln>
              </p:spPr>
            </p:pic>
            <p:pic>
              <p:nvPicPr>
                <p:cNvPr id="71" name="Picture 697" descr="MCj04352420000[1]">
                  <a:extLst>
                    <a:ext uri="{FF2B5EF4-FFF2-40B4-BE49-F238E27FC236}">
                      <a16:creationId xmlns:a16="http://schemas.microsoft.com/office/drawing/2014/main" id="{EE5833B5-C48E-4E73-9E9E-DBD218736CBD}"/>
                    </a:ext>
                  </a:extLst>
                </p:cNvPr>
                <p:cNvPicPr>
                  <a:picLocks noChangeAspect="1" noChangeArrowheads="1"/>
                </p:cNvPicPr>
                <p:nvPr/>
              </p:nvPicPr>
              <p:blipFill>
                <a:blip r:embed="rId4" cstate="print"/>
                <a:srcRect/>
                <a:stretch>
                  <a:fillRect/>
                </a:stretch>
              </p:blipFill>
              <p:spPr bwMode="auto">
                <a:xfrm flipH="1">
                  <a:off x="5882321" y="2774908"/>
                  <a:ext cx="455238" cy="900992"/>
                </a:xfrm>
                <a:prstGeom prst="rect">
                  <a:avLst/>
                </a:prstGeom>
                <a:noFill/>
                <a:ln w="9525">
                  <a:noFill/>
                  <a:miter lim="800000"/>
                  <a:headEnd/>
                  <a:tailEnd/>
                </a:ln>
              </p:spPr>
            </p:pic>
            <p:sp>
              <p:nvSpPr>
                <p:cNvPr id="72" name="Rectangle 71">
                  <a:extLst>
                    <a:ext uri="{FF2B5EF4-FFF2-40B4-BE49-F238E27FC236}">
                      <a16:creationId xmlns:a16="http://schemas.microsoft.com/office/drawing/2014/main" id="{A64F2EF0-0CD4-419D-B121-9638F778CD94}"/>
                    </a:ext>
                  </a:extLst>
                </p:cNvPr>
                <p:cNvSpPr/>
                <p:nvPr/>
              </p:nvSpPr>
              <p:spPr>
                <a:xfrm>
                  <a:off x="5106607" y="3496361"/>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BC8F00"/>
                      </a:solidFill>
                    </a:rPr>
                    <a:t>Public Cloud</a:t>
                  </a:r>
                </a:p>
              </p:txBody>
            </p:sp>
          </p:grpSp>
          <p:grpSp>
            <p:nvGrpSpPr>
              <p:cNvPr id="11" name="Group 10">
                <a:extLst>
                  <a:ext uri="{FF2B5EF4-FFF2-40B4-BE49-F238E27FC236}">
                    <a16:creationId xmlns:a16="http://schemas.microsoft.com/office/drawing/2014/main" id="{07876348-8BAF-4849-A4C9-6ED1EDB32470}"/>
                  </a:ext>
                </a:extLst>
              </p:cNvPr>
              <p:cNvGrpSpPr/>
              <p:nvPr/>
            </p:nvGrpSpPr>
            <p:grpSpPr>
              <a:xfrm>
                <a:off x="1386043" y="5439189"/>
                <a:ext cx="1541065" cy="961656"/>
                <a:chOff x="1584823" y="5439188"/>
                <a:chExt cx="1775996" cy="1034497"/>
              </a:xfrm>
            </p:grpSpPr>
            <p:pic>
              <p:nvPicPr>
                <p:cNvPr id="53" name="Picture 86" descr="MCj04348450000[1]">
                  <a:extLst>
                    <a:ext uri="{FF2B5EF4-FFF2-40B4-BE49-F238E27FC236}">
                      <a16:creationId xmlns:a16="http://schemas.microsoft.com/office/drawing/2014/main" id="{E48CEAF5-BFE6-4EC8-8374-BCDA1177B71D}"/>
                    </a:ext>
                  </a:extLst>
                </p:cNvPr>
                <p:cNvPicPr>
                  <a:picLocks noChangeAspect="1" noChangeArrowheads="1"/>
                </p:cNvPicPr>
                <p:nvPr/>
              </p:nvPicPr>
              <p:blipFill>
                <a:blip r:embed="rId7" cstate="print"/>
                <a:srcRect/>
                <a:stretch>
                  <a:fillRect/>
                </a:stretch>
              </p:blipFill>
              <p:spPr bwMode="auto">
                <a:xfrm>
                  <a:off x="2535043" y="5439188"/>
                  <a:ext cx="825776" cy="825776"/>
                </a:xfrm>
                <a:prstGeom prst="rect">
                  <a:avLst/>
                </a:prstGeom>
                <a:noFill/>
                <a:ln w="9525">
                  <a:noFill/>
                  <a:miter lim="800000"/>
                  <a:headEnd/>
                  <a:tailEnd/>
                </a:ln>
              </p:spPr>
            </p:pic>
            <p:pic>
              <p:nvPicPr>
                <p:cNvPr id="54" name="Picture 86" descr="MCj04348450000[1]">
                  <a:extLst>
                    <a:ext uri="{FF2B5EF4-FFF2-40B4-BE49-F238E27FC236}">
                      <a16:creationId xmlns:a16="http://schemas.microsoft.com/office/drawing/2014/main" id="{1218CEF6-0685-4AD7-A6AA-B06DA2E3893B}"/>
                    </a:ext>
                  </a:extLst>
                </p:cNvPr>
                <p:cNvPicPr>
                  <a:picLocks noChangeAspect="1" noChangeArrowheads="1"/>
                </p:cNvPicPr>
                <p:nvPr/>
              </p:nvPicPr>
              <p:blipFill>
                <a:blip r:embed="rId7" cstate="print"/>
                <a:srcRect/>
                <a:stretch>
                  <a:fillRect/>
                </a:stretch>
              </p:blipFill>
              <p:spPr bwMode="auto">
                <a:xfrm>
                  <a:off x="2216991" y="5443952"/>
                  <a:ext cx="825776" cy="825776"/>
                </a:xfrm>
                <a:prstGeom prst="rect">
                  <a:avLst/>
                </a:prstGeom>
                <a:noFill/>
                <a:ln w="9525">
                  <a:noFill/>
                  <a:miter lim="800000"/>
                  <a:headEnd/>
                  <a:tailEnd/>
                </a:ln>
              </p:spPr>
            </p:pic>
            <p:pic>
              <p:nvPicPr>
                <p:cNvPr id="55" name="Picture 86" descr="MCj04348450000[1]">
                  <a:extLst>
                    <a:ext uri="{FF2B5EF4-FFF2-40B4-BE49-F238E27FC236}">
                      <a16:creationId xmlns:a16="http://schemas.microsoft.com/office/drawing/2014/main" id="{3C3785D9-86BD-45DC-B82F-64B882702F8C}"/>
                    </a:ext>
                  </a:extLst>
                </p:cNvPr>
                <p:cNvPicPr>
                  <a:picLocks noChangeAspect="1" noChangeArrowheads="1"/>
                </p:cNvPicPr>
                <p:nvPr/>
              </p:nvPicPr>
              <p:blipFill>
                <a:blip r:embed="rId7" cstate="print"/>
                <a:srcRect/>
                <a:stretch>
                  <a:fillRect/>
                </a:stretch>
              </p:blipFill>
              <p:spPr bwMode="auto">
                <a:xfrm>
                  <a:off x="1901838" y="5463831"/>
                  <a:ext cx="825776" cy="825776"/>
                </a:xfrm>
                <a:prstGeom prst="rect">
                  <a:avLst/>
                </a:prstGeom>
                <a:noFill/>
                <a:ln w="9525">
                  <a:noFill/>
                  <a:miter lim="800000"/>
                  <a:headEnd/>
                  <a:tailEnd/>
                </a:ln>
              </p:spPr>
            </p:pic>
            <p:pic>
              <p:nvPicPr>
                <p:cNvPr id="56" name="Picture 86" descr="MCj04348450000[1]">
                  <a:extLst>
                    <a:ext uri="{FF2B5EF4-FFF2-40B4-BE49-F238E27FC236}">
                      <a16:creationId xmlns:a16="http://schemas.microsoft.com/office/drawing/2014/main" id="{6A821A83-C34D-4216-A42A-2FBC133EB202}"/>
                    </a:ext>
                  </a:extLst>
                </p:cNvPr>
                <p:cNvPicPr>
                  <a:picLocks noChangeAspect="1" noChangeArrowheads="1"/>
                </p:cNvPicPr>
                <p:nvPr/>
              </p:nvPicPr>
              <p:blipFill>
                <a:blip r:embed="rId7" cstate="print"/>
                <a:srcRect/>
                <a:stretch>
                  <a:fillRect/>
                </a:stretch>
              </p:blipFill>
              <p:spPr bwMode="auto">
                <a:xfrm>
                  <a:off x="1584823" y="5476045"/>
                  <a:ext cx="825776" cy="825776"/>
                </a:xfrm>
                <a:prstGeom prst="rect">
                  <a:avLst/>
                </a:prstGeom>
                <a:noFill/>
                <a:ln w="9525">
                  <a:noFill/>
                  <a:miter lim="800000"/>
                  <a:headEnd/>
                  <a:tailEnd/>
                </a:ln>
              </p:spPr>
            </p:pic>
            <p:sp>
              <p:nvSpPr>
                <p:cNvPr id="57" name="Rounded Rectangle 30">
                  <a:extLst>
                    <a:ext uri="{FF2B5EF4-FFF2-40B4-BE49-F238E27FC236}">
                      <a16:creationId xmlns:a16="http://schemas.microsoft.com/office/drawing/2014/main" id="{34C7E48B-7707-4EF8-B52C-04FFD8B0AD7E}"/>
                    </a:ext>
                  </a:extLst>
                </p:cNvPr>
                <p:cNvSpPr/>
                <p:nvPr/>
              </p:nvSpPr>
              <p:spPr>
                <a:xfrm>
                  <a:off x="2004074" y="6193176"/>
                  <a:ext cx="1161671" cy="280509"/>
                </a:xfrm>
                <a:prstGeom prst="roundRect">
                  <a:avLst/>
                </a:prstGeom>
                <a:gradFill>
                  <a:gsLst>
                    <a:gs pos="0">
                      <a:schemeClr val="tx1">
                        <a:lumMod val="75000"/>
                        <a:lumOff val="25000"/>
                      </a:schemeClr>
                    </a:gs>
                    <a:gs pos="100000">
                      <a:schemeClr val="tx1">
                        <a:lumMod val="95000"/>
                        <a:lumOff val="5000"/>
                      </a:schemeClr>
                    </a:gs>
                  </a:gsLst>
                  <a:lin ang="5400000" scaled="0"/>
                </a:grad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Cluster</a:t>
                  </a:r>
                </a:p>
              </p:txBody>
            </p:sp>
          </p:grpSp>
          <p:grpSp>
            <p:nvGrpSpPr>
              <p:cNvPr id="12" name="Group 11">
                <a:extLst>
                  <a:ext uri="{FF2B5EF4-FFF2-40B4-BE49-F238E27FC236}">
                    <a16:creationId xmlns:a16="http://schemas.microsoft.com/office/drawing/2014/main" id="{74CD276E-463A-43EA-8041-88A8E71C5F2F}"/>
                  </a:ext>
                </a:extLst>
              </p:cNvPr>
              <p:cNvGrpSpPr/>
              <p:nvPr/>
            </p:nvGrpSpPr>
            <p:grpSpPr>
              <a:xfrm>
                <a:off x="2964863" y="5361667"/>
                <a:ext cx="1368602" cy="1224663"/>
                <a:chOff x="3362422" y="5335163"/>
                <a:chExt cx="1302339" cy="1317426"/>
              </a:xfrm>
            </p:grpSpPr>
            <p:pic>
              <p:nvPicPr>
                <p:cNvPr id="49" name="Picture 707" descr="MCj04413370000[1]">
                  <a:extLst>
                    <a:ext uri="{FF2B5EF4-FFF2-40B4-BE49-F238E27FC236}">
                      <a16:creationId xmlns:a16="http://schemas.microsoft.com/office/drawing/2014/main" id="{D99816C4-50D1-41DE-90C4-C2E48B389413}"/>
                    </a:ext>
                  </a:extLst>
                </p:cNvPr>
                <p:cNvPicPr>
                  <a:picLocks noChangeAspect="1" noChangeArrowheads="1"/>
                </p:cNvPicPr>
                <p:nvPr/>
              </p:nvPicPr>
              <p:blipFill>
                <a:blip r:embed="rId8" cstate="print"/>
                <a:srcRect/>
                <a:stretch>
                  <a:fillRect/>
                </a:stretch>
              </p:blipFill>
              <p:spPr bwMode="auto">
                <a:xfrm>
                  <a:off x="3731550" y="5335163"/>
                  <a:ext cx="542925" cy="542925"/>
                </a:xfrm>
                <a:prstGeom prst="rect">
                  <a:avLst/>
                </a:prstGeom>
                <a:noFill/>
                <a:ln w="9525">
                  <a:noFill/>
                  <a:miter lim="800000"/>
                  <a:headEnd/>
                  <a:tailEnd/>
                </a:ln>
              </p:spPr>
            </p:pic>
            <p:pic>
              <p:nvPicPr>
                <p:cNvPr id="50" name="Picture 709" descr="MCj04413370000[1]">
                  <a:extLst>
                    <a:ext uri="{FF2B5EF4-FFF2-40B4-BE49-F238E27FC236}">
                      <a16:creationId xmlns:a16="http://schemas.microsoft.com/office/drawing/2014/main" id="{A7909A0F-0F84-446B-84E7-C2EE90A7D04F}"/>
                    </a:ext>
                  </a:extLst>
                </p:cNvPr>
                <p:cNvPicPr>
                  <a:picLocks noChangeAspect="1" noChangeArrowheads="1"/>
                </p:cNvPicPr>
                <p:nvPr/>
              </p:nvPicPr>
              <p:blipFill>
                <a:blip r:embed="rId8" cstate="print"/>
                <a:srcRect/>
                <a:stretch>
                  <a:fillRect/>
                </a:stretch>
              </p:blipFill>
              <p:spPr bwMode="auto">
                <a:xfrm>
                  <a:off x="3503779" y="5543471"/>
                  <a:ext cx="542925" cy="542925"/>
                </a:xfrm>
                <a:prstGeom prst="rect">
                  <a:avLst/>
                </a:prstGeom>
                <a:noFill/>
                <a:ln w="9525">
                  <a:noFill/>
                  <a:miter lim="800000"/>
                  <a:headEnd/>
                  <a:tailEnd/>
                </a:ln>
              </p:spPr>
            </p:pic>
            <p:pic>
              <p:nvPicPr>
                <p:cNvPr id="51" name="Picture 710" descr="MCj04413310000[1]">
                  <a:extLst>
                    <a:ext uri="{FF2B5EF4-FFF2-40B4-BE49-F238E27FC236}">
                      <a16:creationId xmlns:a16="http://schemas.microsoft.com/office/drawing/2014/main" id="{6C8F43C2-9CCE-45BF-99E4-56CC6515FE2D}"/>
                    </a:ext>
                  </a:extLst>
                </p:cNvPr>
                <p:cNvPicPr>
                  <a:picLocks noChangeAspect="1" noChangeArrowheads="1"/>
                </p:cNvPicPr>
                <p:nvPr/>
              </p:nvPicPr>
              <p:blipFill>
                <a:blip r:embed="rId9" cstate="print"/>
                <a:srcRect/>
                <a:stretch>
                  <a:fillRect/>
                </a:stretch>
              </p:blipFill>
              <p:spPr bwMode="auto">
                <a:xfrm>
                  <a:off x="3965594" y="5509963"/>
                  <a:ext cx="660413" cy="660413"/>
                </a:xfrm>
                <a:prstGeom prst="rect">
                  <a:avLst/>
                </a:prstGeom>
                <a:noFill/>
                <a:ln w="9525">
                  <a:noFill/>
                  <a:miter lim="800000"/>
                  <a:headEnd/>
                  <a:tailEnd/>
                </a:ln>
              </p:spPr>
            </p:pic>
            <p:sp>
              <p:nvSpPr>
                <p:cNvPr id="52" name="Rounded Rectangle 35">
                  <a:extLst>
                    <a:ext uri="{FF2B5EF4-FFF2-40B4-BE49-F238E27FC236}">
                      <a16:creationId xmlns:a16="http://schemas.microsoft.com/office/drawing/2014/main" id="{3B170EDE-F251-4B88-80C9-35D5340B35E0}"/>
                    </a:ext>
                  </a:extLst>
                </p:cNvPr>
                <p:cNvSpPr/>
                <p:nvPr/>
              </p:nvSpPr>
              <p:spPr>
                <a:xfrm>
                  <a:off x="3362422" y="6160043"/>
                  <a:ext cx="1302339" cy="492546"/>
                </a:xfrm>
                <a:prstGeom prst="roundRect">
                  <a:avLst/>
                </a:prstGeom>
                <a:gradFill>
                  <a:gsLst>
                    <a:gs pos="0">
                      <a:schemeClr val="tx1">
                        <a:lumMod val="75000"/>
                        <a:lumOff val="25000"/>
                      </a:schemeClr>
                    </a:gs>
                    <a:gs pos="100000">
                      <a:schemeClr val="tx1">
                        <a:lumMod val="95000"/>
                        <a:lumOff val="5000"/>
                      </a:schemeClr>
                    </a:gs>
                  </a:gsLst>
                  <a:lin ang="5400000" scaled="0"/>
                </a:grad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Desktop Grids / </a:t>
                  </a:r>
                </a:p>
                <a:p>
                  <a:pPr algn="ctr"/>
                  <a:r>
                    <a:rPr lang="en-US" sz="1200" dirty="0">
                      <a:solidFill>
                        <a:schemeClr val="bg1"/>
                      </a:solidFill>
                    </a:rPr>
                    <a:t>NOWs</a:t>
                  </a:r>
                </a:p>
              </p:txBody>
            </p:sp>
          </p:grpSp>
          <p:grpSp>
            <p:nvGrpSpPr>
              <p:cNvPr id="13" name="Group 12">
                <a:extLst>
                  <a:ext uri="{FF2B5EF4-FFF2-40B4-BE49-F238E27FC236}">
                    <a16:creationId xmlns:a16="http://schemas.microsoft.com/office/drawing/2014/main" id="{FDCFDBAC-5E5D-44DB-8863-A767A573DB1F}"/>
                  </a:ext>
                </a:extLst>
              </p:cNvPr>
              <p:cNvGrpSpPr/>
              <p:nvPr/>
            </p:nvGrpSpPr>
            <p:grpSpPr>
              <a:xfrm>
                <a:off x="5592421" y="4139857"/>
                <a:ext cx="2676941" cy="1942884"/>
                <a:chOff x="6016485" y="3662785"/>
                <a:chExt cx="2676941" cy="1942884"/>
              </a:xfrm>
            </p:grpSpPr>
            <p:grpSp>
              <p:nvGrpSpPr>
                <p:cNvPr id="33" name="Group 32">
                  <a:extLst>
                    <a:ext uri="{FF2B5EF4-FFF2-40B4-BE49-F238E27FC236}">
                      <a16:creationId xmlns:a16="http://schemas.microsoft.com/office/drawing/2014/main" id="{45F3083D-C6C9-4FD5-8B3A-E768A4F649A8}"/>
                    </a:ext>
                  </a:extLst>
                </p:cNvPr>
                <p:cNvGrpSpPr/>
                <p:nvPr/>
              </p:nvGrpSpPr>
              <p:grpSpPr>
                <a:xfrm>
                  <a:off x="6016485" y="3662785"/>
                  <a:ext cx="2676941" cy="1841062"/>
                  <a:chOff x="4525618" y="1429787"/>
                  <a:chExt cx="3518452" cy="2267570"/>
                </a:xfrm>
              </p:grpSpPr>
              <p:sp>
                <p:nvSpPr>
                  <p:cNvPr id="35" name="Cloud">
                    <a:extLst>
                      <a:ext uri="{FF2B5EF4-FFF2-40B4-BE49-F238E27FC236}">
                        <a16:creationId xmlns:a16="http://schemas.microsoft.com/office/drawing/2014/main" id="{F4C39D3C-8F61-4848-9A2F-ECF0BD761A4C}"/>
                      </a:ext>
                    </a:extLst>
                  </p:cNvPr>
                  <p:cNvSpPr>
                    <a:spLocks noChangeAspect="1" noEditPoints="1" noChangeArrowheads="1"/>
                  </p:cNvSpPr>
                  <p:nvPr/>
                </p:nvSpPr>
                <p:spPr bwMode="auto">
                  <a:xfrm>
                    <a:off x="5353878" y="1429787"/>
                    <a:ext cx="2690192" cy="144593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sp>
                <p:nvSpPr>
                  <p:cNvPr id="36" name="Cloud">
                    <a:extLst>
                      <a:ext uri="{FF2B5EF4-FFF2-40B4-BE49-F238E27FC236}">
                        <a16:creationId xmlns:a16="http://schemas.microsoft.com/office/drawing/2014/main" id="{C773290F-46E1-4FDD-8636-CD2BC7E3CCE2}"/>
                      </a:ext>
                    </a:extLst>
                  </p:cNvPr>
                  <p:cNvSpPr>
                    <a:spLocks noChangeAspect="1" noEditPoints="1" noChangeArrowheads="1"/>
                  </p:cNvSpPr>
                  <p:nvPr/>
                </p:nvSpPr>
                <p:spPr bwMode="auto">
                  <a:xfrm>
                    <a:off x="4525618" y="2165281"/>
                    <a:ext cx="2743200" cy="15320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pic>
                <p:nvPicPr>
                  <p:cNvPr id="37" name="Picture 697" descr="MCj04352420000[1]">
                    <a:extLst>
                      <a:ext uri="{FF2B5EF4-FFF2-40B4-BE49-F238E27FC236}">
                        <a16:creationId xmlns:a16="http://schemas.microsoft.com/office/drawing/2014/main" id="{2094873C-856B-450D-819D-B6D6281E8A87}"/>
                      </a:ext>
                    </a:extLst>
                  </p:cNvPr>
                  <p:cNvPicPr>
                    <a:picLocks noChangeAspect="1" noChangeArrowheads="1"/>
                  </p:cNvPicPr>
                  <p:nvPr/>
                </p:nvPicPr>
                <p:blipFill>
                  <a:blip r:embed="rId10" cstate="print"/>
                  <a:srcRect/>
                  <a:stretch>
                    <a:fillRect/>
                  </a:stretch>
                </p:blipFill>
                <p:spPr bwMode="auto">
                  <a:xfrm flipH="1">
                    <a:off x="4868540" y="2224941"/>
                    <a:ext cx="455238" cy="900992"/>
                  </a:xfrm>
                  <a:prstGeom prst="rect">
                    <a:avLst/>
                  </a:prstGeom>
                  <a:noFill/>
                  <a:ln w="9525">
                    <a:noFill/>
                    <a:miter lim="800000"/>
                    <a:headEnd/>
                    <a:tailEnd/>
                  </a:ln>
                </p:spPr>
              </p:pic>
              <p:pic>
                <p:nvPicPr>
                  <p:cNvPr id="38" name="Picture 697" descr="MCj04352420000[1]">
                    <a:extLst>
                      <a:ext uri="{FF2B5EF4-FFF2-40B4-BE49-F238E27FC236}">
                        <a16:creationId xmlns:a16="http://schemas.microsoft.com/office/drawing/2014/main" id="{D4F74E15-5AC5-473A-BE74-5DA40623DD6F}"/>
                      </a:ext>
                    </a:extLst>
                  </p:cNvPr>
                  <p:cNvPicPr>
                    <a:picLocks noChangeAspect="1" noChangeArrowheads="1"/>
                  </p:cNvPicPr>
                  <p:nvPr/>
                </p:nvPicPr>
                <p:blipFill>
                  <a:blip r:embed="rId10" cstate="print"/>
                  <a:srcRect/>
                  <a:stretch>
                    <a:fillRect/>
                  </a:stretch>
                </p:blipFill>
                <p:spPr bwMode="auto">
                  <a:xfrm flipH="1">
                    <a:off x="5140201" y="2284576"/>
                    <a:ext cx="455238" cy="900992"/>
                  </a:xfrm>
                  <a:prstGeom prst="rect">
                    <a:avLst/>
                  </a:prstGeom>
                  <a:noFill/>
                  <a:ln w="9525">
                    <a:noFill/>
                    <a:miter lim="800000"/>
                    <a:headEnd/>
                    <a:tailEnd/>
                  </a:ln>
                </p:spPr>
              </p:pic>
              <p:pic>
                <p:nvPicPr>
                  <p:cNvPr id="39" name="Picture 697" descr="MCj04352420000[1]">
                    <a:extLst>
                      <a:ext uri="{FF2B5EF4-FFF2-40B4-BE49-F238E27FC236}">
                        <a16:creationId xmlns:a16="http://schemas.microsoft.com/office/drawing/2014/main" id="{B8C52304-D3F7-4B2C-8CFB-797EF910871C}"/>
                      </a:ext>
                    </a:extLst>
                  </p:cNvPr>
                  <p:cNvPicPr>
                    <a:picLocks noChangeAspect="1" noChangeArrowheads="1"/>
                  </p:cNvPicPr>
                  <p:nvPr/>
                </p:nvPicPr>
                <p:blipFill>
                  <a:blip r:embed="rId10" cstate="print"/>
                  <a:srcRect/>
                  <a:stretch>
                    <a:fillRect/>
                  </a:stretch>
                </p:blipFill>
                <p:spPr bwMode="auto">
                  <a:xfrm flipH="1">
                    <a:off x="6853185" y="1501610"/>
                    <a:ext cx="455238" cy="900992"/>
                  </a:xfrm>
                  <a:prstGeom prst="rect">
                    <a:avLst/>
                  </a:prstGeom>
                  <a:noFill/>
                  <a:ln w="9525">
                    <a:noFill/>
                    <a:miter lim="800000"/>
                    <a:headEnd/>
                    <a:tailEnd/>
                  </a:ln>
                </p:spPr>
              </p:pic>
              <p:pic>
                <p:nvPicPr>
                  <p:cNvPr id="40" name="Picture 698" descr="MCj04352420000[1]">
                    <a:extLst>
                      <a:ext uri="{FF2B5EF4-FFF2-40B4-BE49-F238E27FC236}">
                        <a16:creationId xmlns:a16="http://schemas.microsoft.com/office/drawing/2014/main" id="{DEEBD73B-30BD-45A1-BE4E-27B04C8ED2E3}"/>
                      </a:ext>
                    </a:extLst>
                  </p:cNvPr>
                  <p:cNvPicPr>
                    <a:picLocks noChangeAspect="1" noChangeArrowheads="1"/>
                  </p:cNvPicPr>
                  <p:nvPr/>
                </p:nvPicPr>
                <p:blipFill>
                  <a:blip r:embed="rId11" cstate="print"/>
                  <a:srcRect/>
                  <a:stretch>
                    <a:fillRect/>
                  </a:stretch>
                </p:blipFill>
                <p:spPr bwMode="auto">
                  <a:xfrm flipH="1">
                    <a:off x="7156965" y="1553430"/>
                    <a:ext cx="458873" cy="908186"/>
                  </a:xfrm>
                  <a:prstGeom prst="rect">
                    <a:avLst/>
                  </a:prstGeom>
                  <a:noFill/>
                  <a:ln w="9525">
                    <a:noFill/>
                    <a:miter lim="800000"/>
                    <a:headEnd/>
                    <a:tailEnd/>
                  </a:ln>
                </p:spPr>
              </p:pic>
              <p:pic>
                <p:nvPicPr>
                  <p:cNvPr id="41" name="Picture 92" descr="MCj04421540000[1]">
                    <a:extLst>
                      <a:ext uri="{FF2B5EF4-FFF2-40B4-BE49-F238E27FC236}">
                        <a16:creationId xmlns:a16="http://schemas.microsoft.com/office/drawing/2014/main" id="{49524271-11CD-4944-A36C-67AFD8D263BB}"/>
                      </a:ext>
                    </a:extLst>
                  </p:cNvPr>
                  <p:cNvPicPr>
                    <a:picLocks noChangeAspect="1" noChangeArrowheads="1"/>
                  </p:cNvPicPr>
                  <p:nvPr/>
                </p:nvPicPr>
                <p:blipFill>
                  <a:blip r:embed="rId12" cstate="print"/>
                  <a:srcRect/>
                  <a:stretch>
                    <a:fillRect/>
                  </a:stretch>
                </p:blipFill>
                <p:spPr bwMode="auto">
                  <a:xfrm>
                    <a:off x="5613117" y="1696696"/>
                    <a:ext cx="333375" cy="333375"/>
                  </a:xfrm>
                  <a:prstGeom prst="rect">
                    <a:avLst/>
                  </a:prstGeom>
                  <a:noFill/>
                  <a:ln w="9525">
                    <a:noFill/>
                    <a:miter lim="800000"/>
                    <a:headEnd/>
                    <a:tailEnd/>
                  </a:ln>
                </p:spPr>
              </p:pic>
              <p:pic>
                <p:nvPicPr>
                  <p:cNvPr id="42" name="Picture 93" descr="MCj04421540000[1]">
                    <a:extLst>
                      <a:ext uri="{FF2B5EF4-FFF2-40B4-BE49-F238E27FC236}">
                        <a16:creationId xmlns:a16="http://schemas.microsoft.com/office/drawing/2014/main" id="{60832A43-9290-410C-8203-91F2E85E62B4}"/>
                      </a:ext>
                    </a:extLst>
                  </p:cNvPr>
                  <p:cNvPicPr>
                    <a:picLocks noChangeAspect="1" noChangeArrowheads="1"/>
                  </p:cNvPicPr>
                  <p:nvPr/>
                </p:nvPicPr>
                <p:blipFill>
                  <a:blip r:embed="rId6" cstate="print"/>
                  <a:srcRect/>
                  <a:stretch>
                    <a:fillRect/>
                  </a:stretch>
                </p:blipFill>
                <p:spPr bwMode="auto">
                  <a:xfrm>
                    <a:off x="5512897" y="1875187"/>
                    <a:ext cx="457613" cy="457613"/>
                  </a:xfrm>
                  <a:prstGeom prst="rect">
                    <a:avLst/>
                  </a:prstGeom>
                  <a:noFill/>
                  <a:ln w="9525">
                    <a:noFill/>
                    <a:miter lim="800000"/>
                    <a:headEnd/>
                    <a:tailEnd/>
                  </a:ln>
                </p:spPr>
              </p:pic>
              <p:pic>
                <p:nvPicPr>
                  <p:cNvPr id="43" name="Picture 94" descr="MCj04421540000[1]">
                    <a:extLst>
                      <a:ext uri="{FF2B5EF4-FFF2-40B4-BE49-F238E27FC236}">
                        <a16:creationId xmlns:a16="http://schemas.microsoft.com/office/drawing/2014/main" id="{A3E9C3FD-88D7-4F07-968B-1CFC4B8ED496}"/>
                      </a:ext>
                    </a:extLst>
                  </p:cNvPr>
                  <p:cNvPicPr>
                    <a:picLocks noChangeAspect="1" noChangeArrowheads="1"/>
                  </p:cNvPicPr>
                  <p:nvPr/>
                </p:nvPicPr>
                <p:blipFill>
                  <a:blip r:embed="rId12" cstate="print"/>
                  <a:srcRect/>
                  <a:stretch>
                    <a:fillRect/>
                  </a:stretch>
                </p:blipFill>
                <p:spPr bwMode="auto">
                  <a:xfrm>
                    <a:off x="5708366" y="2242934"/>
                    <a:ext cx="333375" cy="333375"/>
                  </a:xfrm>
                  <a:prstGeom prst="rect">
                    <a:avLst/>
                  </a:prstGeom>
                  <a:noFill/>
                  <a:ln w="9525">
                    <a:noFill/>
                    <a:miter lim="800000"/>
                    <a:headEnd/>
                    <a:tailEnd/>
                  </a:ln>
                </p:spPr>
              </p:pic>
              <p:pic>
                <p:nvPicPr>
                  <p:cNvPr id="44" name="Picture 95" descr="MCj04421540000[1]">
                    <a:extLst>
                      <a:ext uri="{FF2B5EF4-FFF2-40B4-BE49-F238E27FC236}">
                        <a16:creationId xmlns:a16="http://schemas.microsoft.com/office/drawing/2014/main" id="{245AC3EF-098D-47FF-8E9B-BF3FD16E6DBC}"/>
                      </a:ext>
                    </a:extLst>
                  </p:cNvPr>
                  <p:cNvPicPr>
                    <a:picLocks noChangeAspect="1" noChangeArrowheads="1"/>
                  </p:cNvPicPr>
                  <p:nvPr/>
                </p:nvPicPr>
                <p:blipFill>
                  <a:blip r:embed="rId12" cstate="print"/>
                  <a:srcRect/>
                  <a:stretch>
                    <a:fillRect/>
                  </a:stretch>
                </p:blipFill>
                <p:spPr bwMode="auto">
                  <a:xfrm>
                    <a:off x="6148170" y="2191993"/>
                    <a:ext cx="333375" cy="333375"/>
                  </a:xfrm>
                  <a:prstGeom prst="rect">
                    <a:avLst/>
                  </a:prstGeom>
                  <a:noFill/>
                  <a:ln w="9525">
                    <a:noFill/>
                    <a:miter lim="800000"/>
                    <a:headEnd/>
                    <a:tailEnd/>
                  </a:ln>
                </p:spPr>
              </p:pic>
              <p:pic>
                <p:nvPicPr>
                  <p:cNvPr id="45" name="Picture 97" descr="MCj04421540000[1]">
                    <a:extLst>
                      <a:ext uri="{FF2B5EF4-FFF2-40B4-BE49-F238E27FC236}">
                        <a16:creationId xmlns:a16="http://schemas.microsoft.com/office/drawing/2014/main" id="{85DE6813-2257-4003-8E0E-0C39F038ADD3}"/>
                      </a:ext>
                    </a:extLst>
                  </p:cNvPr>
                  <p:cNvPicPr>
                    <a:picLocks noChangeAspect="1" noChangeArrowheads="1"/>
                  </p:cNvPicPr>
                  <p:nvPr/>
                </p:nvPicPr>
                <p:blipFill>
                  <a:blip r:embed="rId6" cstate="print"/>
                  <a:srcRect/>
                  <a:stretch>
                    <a:fillRect/>
                  </a:stretch>
                </p:blipFill>
                <p:spPr bwMode="auto">
                  <a:xfrm>
                    <a:off x="6344882" y="1774135"/>
                    <a:ext cx="625752" cy="625752"/>
                  </a:xfrm>
                  <a:prstGeom prst="rect">
                    <a:avLst/>
                  </a:prstGeom>
                  <a:noFill/>
                  <a:ln w="9525">
                    <a:noFill/>
                    <a:miter lim="800000"/>
                    <a:headEnd/>
                    <a:tailEnd/>
                  </a:ln>
                </p:spPr>
              </p:pic>
              <p:pic>
                <p:nvPicPr>
                  <p:cNvPr id="46" name="Picture 96" descr="MCj04421540000[1]">
                    <a:extLst>
                      <a:ext uri="{FF2B5EF4-FFF2-40B4-BE49-F238E27FC236}">
                        <a16:creationId xmlns:a16="http://schemas.microsoft.com/office/drawing/2014/main" id="{0BBE38A5-D344-45D9-8745-55255E91D0C5}"/>
                      </a:ext>
                    </a:extLst>
                  </p:cNvPr>
                  <p:cNvPicPr>
                    <a:picLocks noChangeAspect="1" noChangeArrowheads="1"/>
                  </p:cNvPicPr>
                  <p:nvPr/>
                </p:nvPicPr>
                <p:blipFill>
                  <a:blip r:embed="rId6" cstate="print"/>
                  <a:srcRect/>
                  <a:stretch>
                    <a:fillRect/>
                  </a:stretch>
                </p:blipFill>
                <p:spPr bwMode="auto">
                  <a:xfrm>
                    <a:off x="6259157" y="2143953"/>
                    <a:ext cx="737982" cy="737982"/>
                  </a:xfrm>
                  <a:prstGeom prst="rect">
                    <a:avLst/>
                  </a:prstGeom>
                  <a:noFill/>
                  <a:ln w="9525">
                    <a:noFill/>
                    <a:miter lim="800000"/>
                    <a:headEnd/>
                    <a:tailEnd/>
                  </a:ln>
                </p:spPr>
              </p:pic>
              <p:pic>
                <p:nvPicPr>
                  <p:cNvPr id="47" name="Picture 697" descr="MCj04352420000[1]">
                    <a:extLst>
                      <a:ext uri="{FF2B5EF4-FFF2-40B4-BE49-F238E27FC236}">
                        <a16:creationId xmlns:a16="http://schemas.microsoft.com/office/drawing/2014/main" id="{D9128C49-C5B8-44F0-9AF8-D8701290D9A3}"/>
                      </a:ext>
                    </a:extLst>
                  </p:cNvPr>
                  <p:cNvPicPr>
                    <a:picLocks noChangeAspect="1" noChangeArrowheads="1"/>
                  </p:cNvPicPr>
                  <p:nvPr/>
                </p:nvPicPr>
                <p:blipFill>
                  <a:blip r:embed="rId10" cstate="print"/>
                  <a:srcRect/>
                  <a:stretch>
                    <a:fillRect/>
                  </a:stretch>
                </p:blipFill>
                <p:spPr bwMode="auto">
                  <a:xfrm flipH="1">
                    <a:off x="5623904" y="2635760"/>
                    <a:ext cx="455238" cy="900992"/>
                  </a:xfrm>
                  <a:prstGeom prst="rect">
                    <a:avLst/>
                  </a:prstGeom>
                  <a:noFill/>
                  <a:ln w="9525">
                    <a:noFill/>
                    <a:miter lim="800000"/>
                    <a:headEnd/>
                    <a:tailEnd/>
                  </a:ln>
                </p:spPr>
              </p:pic>
              <p:pic>
                <p:nvPicPr>
                  <p:cNvPr id="48" name="Picture 697" descr="MCj04352420000[1]">
                    <a:extLst>
                      <a:ext uri="{FF2B5EF4-FFF2-40B4-BE49-F238E27FC236}">
                        <a16:creationId xmlns:a16="http://schemas.microsoft.com/office/drawing/2014/main" id="{246E7C35-29E2-45FF-A801-82B8B5183593}"/>
                      </a:ext>
                    </a:extLst>
                  </p:cNvPr>
                  <p:cNvPicPr>
                    <a:picLocks noChangeAspect="1" noChangeArrowheads="1"/>
                  </p:cNvPicPr>
                  <p:nvPr/>
                </p:nvPicPr>
                <p:blipFill>
                  <a:blip r:embed="rId10" cstate="print"/>
                  <a:srcRect/>
                  <a:stretch>
                    <a:fillRect/>
                  </a:stretch>
                </p:blipFill>
                <p:spPr bwMode="auto">
                  <a:xfrm flipH="1">
                    <a:off x="5882321" y="2774908"/>
                    <a:ext cx="455238" cy="900992"/>
                  </a:xfrm>
                  <a:prstGeom prst="rect">
                    <a:avLst/>
                  </a:prstGeom>
                  <a:noFill/>
                  <a:ln w="9525">
                    <a:noFill/>
                    <a:miter lim="800000"/>
                    <a:headEnd/>
                    <a:tailEnd/>
                  </a:ln>
                </p:spPr>
              </p:pic>
            </p:grpSp>
            <p:sp>
              <p:nvSpPr>
                <p:cNvPr id="34" name="Rectangle 33">
                  <a:extLst>
                    <a:ext uri="{FF2B5EF4-FFF2-40B4-BE49-F238E27FC236}">
                      <a16:creationId xmlns:a16="http://schemas.microsoft.com/office/drawing/2014/main" id="{DAAA574B-1A6C-4C82-82F3-8B1170E27823}"/>
                    </a:ext>
                  </a:extLst>
                </p:cNvPr>
                <p:cNvSpPr/>
                <p:nvPr/>
              </p:nvSpPr>
              <p:spPr>
                <a:xfrm>
                  <a:off x="6471770" y="5327405"/>
                  <a:ext cx="1506039" cy="27826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BC8F00"/>
                      </a:solidFill>
                    </a:rPr>
                    <a:t>Public Cloud</a:t>
                  </a:r>
                </a:p>
              </p:txBody>
            </p:sp>
          </p:grpSp>
          <p:sp>
            <p:nvSpPr>
              <p:cNvPr id="14" name="Left Arrow 58">
                <a:extLst>
                  <a:ext uri="{FF2B5EF4-FFF2-40B4-BE49-F238E27FC236}">
                    <a16:creationId xmlns:a16="http://schemas.microsoft.com/office/drawing/2014/main" id="{368108CE-174E-4A0E-94C1-B8BE783C2F7C}"/>
                  </a:ext>
                </a:extLst>
              </p:cNvPr>
              <p:cNvSpPr/>
              <p:nvPr/>
            </p:nvSpPr>
            <p:spPr>
              <a:xfrm rot="17576861">
                <a:off x="595768" y="4889469"/>
                <a:ext cx="768628" cy="213200"/>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60">
                <a:extLst>
                  <a:ext uri="{FF2B5EF4-FFF2-40B4-BE49-F238E27FC236}">
                    <a16:creationId xmlns:a16="http://schemas.microsoft.com/office/drawing/2014/main" id="{3E9958B1-3BF8-498C-839A-E4432955224C}"/>
                  </a:ext>
                </a:extLst>
              </p:cNvPr>
              <p:cNvSpPr/>
              <p:nvPr/>
            </p:nvSpPr>
            <p:spPr>
              <a:xfrm rot="16200000">
                <a:off x="1861352" y="4995487"/>
                <a:ext cx="563218" cy="21982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a:extLst>
                  <a:ext uri="{FF2B5EF4-FFF2-40B4-BE49-F238E27FC236}">
                    <a16:creationId xmlns:a16="http://schemas.microsoft.com/office/drawing/2014/main" id="{BB349622-8027-415D-BCB5-79B9799C4B98}"/>
                  </a:ext>
                </a:extLst>
              </p:cNvPr>
              <p:cNvSpPr>
                <a:spLocks noChangeAspect="1" noEditPoints="1" noChangeArrowheads="1"/>
              </p:cNvSpPr>
              <p:nvPr/>
            </p:nvSpPr>
            <p:spPr bwMode="auto">
              <a:xfrm>
                <a:off x="251793" y="2835965"/>
                <a:ext cx="3525078" cy="216010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grpSp>
            <p:nvGrpSpPr>
              <p:cNvPr id="17" name="Group 16">
                <a:extLst>
                  <a:ext uri="{FF2B5EF4-FFF2-40B4-BE49-F238E27FC236}">
                    <a16:creationId xmlns:a16="http://schemas.microsoft.com/office/drawing/2014/main" id="{180D436F-6BAC-4D70-947F-F085DBC9ED71}"/>
                  </a:ext>
                </a:extLst>
              </p:cNvPr>
              <p:cNvGrpSpPr/>
              <p:nvPr/>
            </p:nvGrpSpPr>
            <p:grpSpPr>
              <a:xfrm>
                <a:off x="4167975" y="2928731"/>
                <a:ext cx="2338840" cy="1417981"/>
                <a:chOff x="4008951" y="2915479"/>
                <a:chExt cx="2338840" cy="1417981"/>
              </a:xfrm>
            </p:grpSpPr>
            <p:sp>
              <p:nvSpPr>
                <p:cNvPr id="30" name="Cloud">
                  <a:extLst>
                    <a:ext uri="{FF2B5EF4-FFF2-40B4-BE49-F238E27FC236}">
                      <a16:creationId xmlns:a16="http://schemas.microsoft.com/office/drawing/2014/main" id="{65F1C6EC-1255-44F1-8FD6-CF3A332F3F3A}"/>
                    </a:ext>
                  </a:extLst>
                </p:cNvPr>
                <p:cNvSpPr>
                  <a:spLocks noChangeAspect="1" noEditPoints="1" noChangeArrowheads="1"/>
                </p:cNvSpPr>
                <p:nvPr/>
              </p:nvSpPr>
              <p:spPr bwMode="auto">
                <a:xfrm>
                  <a:off x="4777409" y="3357978"/>
                  <a:ext cx="1570382" cy="84504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pic>
              <p:nvPicPr>
                <p:cNvPr id="31" name="Picture 13" descr="C:\Documents and Settings\Administrator\Local Settings\Temporary Internet Files\Content.IE5\YP27MHEV\MCj04380680000[1].png">
                  <a:extLst>
                    <a:ext uri="{FF2B5EF4-FFF2-40B4-BE49-F238E27FC236}">
                      <a16:creationId xmlns:a16="http://schemas.microsoft.com/office/drawing/2014/main" id="{9EFB8391-57A2-43CC-AEA1-8D0C5969F3B1}"/>
                    </a:ext>
                  </a:extLst>
                </p:cNvPr>
                <p:cNvPicPr>
                  <a:picLocks noChangeAspect="1" noChangeArrowheads="1"/>
                </p:cNvPicPr>
                <p:nvPr/>
              </p:nvPicPr>
              <p:blipFill>
                <a:blip r:embed="rId13" cstate="print"/>
                <a:srcRect/>
                <a:stretch>
                  <a:fillRect/>
                </a:stretch>
              </p:blipFill>
              <p:spPr bwMode="auto">
                <a:xfrm>
                  <a:off x="4429535" y="2915479"/>
                  <a:ext cx="1374914" cy="1374914"/>
                </a:xfrm>
                <a:prstGeom prst="rect">
                  <a:avLst/>
                </a:prstGeom>
                <a:noFill/>
              </p:spPr>
            </p:pic>
            <p:sp>
              <p:nvSpPr>
                <p:cNvPr id="32" name="Cloud">
                  <a:extLst>
                    <a:ext uri="{FF2B5EF4-FFF2-40B4-BE49-F238E27FC236}">
                      <a16:creationId xmlns:a16="http://schemas.microsoft.com/office/drawing/2014/main" id="{B3676442-BA47-4CBA-B549-0C6BC3527331}"/>
                    </a:ext>
                  </a:extLst>
                </p:cNvPr>
                <p:cNvSpPr>
                  <a:spLocks noChangeAspect="1" noEditPoints="1" noChangeArrowheads="1"/>
                </p:cNvSpPr>
                <p:nvPr/>
              </p:nvSpPr>
              <p:spPr bwMode="auto">
                <a:xfrm>
                  <a:off x="4008951" y="3563386"/>
                  <a:ext cx="1431066" cy="7700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a:p>
              </p:txBody>
            </p:sp>
          </p:grpSp>
          <p:sp>
            <p:nvSpPr>
              <p:cNvPr id="18" name="Left Arrow 67">
                <a:extLst>
                  <a:ext uri="{FF2B5EF4-FFF2-40B4-BE49-F238E27FC236}">
                    <a16:creationId xmlns:a16="http://schemas.microsoft.com/office/drawing/2014/main" id="{DD31C9AB-7B60-4126-8B3E-B2EA9438B79A}"/>
                  </a:ext>
                </a:extLst>
              </p:cNvPr>
              <p:cNvSpPr/>
              <p:nvPr/>
            </p:nvSpPr>
            <p:spPr>
              <a:xfrm rot="14852362">
                <a:off x="5506103" y="4253451"/>
                <a:ext cx="736403" cy="304350"/>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68">
                <a:extLst>
                  <a:ext uri="{FF2B5EF4-FFF2-40B4-BE49-F238E27FC236}">
                    <a16:creationId xmlns:a16="http://schemas.microsoft.com/office/drawing/2014/main" id="{EF3C39A5-EC52-46DF-A34D-E8175063930F}"/>
                  </a:ext>
                </a:extLst>
              </p:cNvPr>
              <p:cNvSpPr/>
              <p:nvPr/>
            </p:nvSpPr>
            <p:spPr>
              <a:xfrm rot="7914663">
                <a:off x="5694784" y="3107912"/>
                <a:ext cx="662173" cy="28422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69">
                <a:extLst>
                  <a:ext uri="{FF2B5EF4-FFF2-40B4-BE49-F238E27FC236}">
                    <a16:creationId xmlns:a16="http://schemas.microsoft.com/office/drawing/2014/main" id="{6EDD359D-7572-4885-AE93-E3166AC06BF3}"/>
                  </a:ext>
                </a:extLst>
              </p:cNvPr>
              <p:cNvSpPr/>
              <p:nvPr/>
            </p:nvSpPr>
            <p:spPr>
              <a:xfrm rot="10800000">
                <a:off x="4071393" y="3419338"/>
                <a:ext cx="662173" cy="28422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plosion 2 70">
                <a:extLst>
                  <a:ext uri="{FF2B5EF4-FFF2-40B4-BE49-F238E27FC236}">
                    <a16:creationId xmlns:a16="http://schemas.microsoft.com/office/drawing/2014/main" id="{B3084A6B-D5BE-4B12-9A0D-2C90C85B3B3F}"/>
                  </a:ext>
                </a:extLst>
              </p:cNvPr>
              <p:cNvSpPr/>
              <p:nvPr/>
            </p:nvSpPr>
            <p:spPr>
              <a:xfrm>
                <a:off x="2363364" y="3483606"/>
                <a:ext cx="2566446" cy="1145623"/>
              </a:xfrm>
              <a:prstGeom prst="irregularSeal2">
                <a:avLst/>
              </a:prstGeom>
              <a:gradFill flip="none" rotWithShape="1">
                <a:gsLst>
                  <a:gs pos="29000">
                    <a:srgbClr val="FFF200"/>
                  </a:gs>
                  <a:gs pos="70000">
                    <a:schemeClr val="accent6">
                      <a:lumMod val="75000"/>
                    </a:schemeClr>
                  </a:gs>
                  <a:gs pos="100000">
                    <a:srgbClr val="4D0808"/>
                  </a:gs>
                </a:gsLst>
                <a:lin ang="2700000" scaled="1"/>
                <a:tileRect/>
              </a:gra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t>Dynamic</a:t>
                </a:r>
              </a:p>
              <a:p>
                <a:pPr algn="ctr"/>
                <a:r>
                  <a:rPr lang="en-US" sz="1600" dirty="0"/>
                  <a:t>Provisioning</a:t>
                </a:r>
              </a:p>
            </p:txBody>
          </p:sp>
          <p:pic>
            <p:nvPicPr>
              <p:cNvPr id="22" name="Picture 21" descr="provisioning.png">
                <a:extLst>
                  <a:ext uri="{FF2B5EF4-FFF2-40B4-BE49-F238E27FC236}">
                    <a16:creationId xmlns:a16="http://schemas.microsoft.com/office/drawing/2014/main" id="{EC7AD28B-1148-4EE9-A389-6605016F7A3F}"/>
                  </a:ext>
                </a:extLst>
              </p:cNvPr>
              <p:cNvPicPr>
                <a:picLocks noChangeAspect="1"/>
              </p:cNvPicPr>
              <p:nvPr/>
            </p:nvPicPr>
            <p:blipFill>
              <a:blip r:embed="rId14" cstate="print"/>
              <a:stretch>
                <a:fillRect/>
              </a:stretch>
            </p:blipFill>
            <p:spPr>
              <a:xfrm>
                <a:off x="2995715" y="2820137"/>
                <a:ext cx="1125712" cy="1125712"/>
              </a:xfrm>
              <a:prstGeom prst="rect">
                <a:avLst/>
              </a:prstGeom>
            </p:spPr>
          </p:pic>
          <p:sp>
            <p:nvSpPr>
              <p:cNvPr id="23" name="Rectangle 4">
                <a:extLst>
                  <a:ext uri="{FF2B5EF4-FFF2-40B4-BE49-F238E27FC236}">
                    <a16:creationId xmlns:a16="http://schemas.microsoft.com/office/drawing/2014/main" id="{D25AE218-493D-461B-9D26-D2464A697EE8}"/>
                  </a:ext>
                </a:extLst>
              </p:cNvPr>
              <p:cNvSpPr/>
              <p:nvPr/>
            </p:nvSpPr>
            <p:spPr>
              <a:xfrm>
                <a:off x="711757" y="4191482"/>
                <a:ext cx="1011026" cy="342418"/>
              </a:xfrm>
              <a:prstGeom prst="rect">
                <a:avLst/>
              </a:prstGeom>
              <a:solidFill>
                <a:srgbClr val="F2F2F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50000"/>
                        <a:lumOff val="50000"/>
                      </a:schemeClr>
                    </a:solidFill>
                  </a:rPr>
                  <a:t>IaaS</a:t>
                </a:r>
                <a:r>
                  <a:rPr lang="en-US" sz="1600" dirty="0">
                    <a:solidFill>
                      <a:schemeClr val="tx1">
                        <a:lumMod val="50000"/>
                        <a:lumOff val="50000"/>
                      </a:schemeClr>
                    </a:solidFill>
                  </a:rPr>
                  <a:t> (M)</a:t>
                </a:r>
              </a:p>
            </p:txBody>
          </p:sp>
          <p:pic>
            <p:nvPicPr>
              <p:cNvPr id="24" name="Picture 4" descr="C:\Documents and Settings\Administrator\Local Settings\Temporary Internet Files\Content.IE5\S5CT05S7\MCj04326140000[1].png">
                <a:extLst>
                  <a:ext uri="{FF2B5EF4-FFF2-40B4-BE49-F238E27FC236}">
                    <a16:creationId xmlns:a16="http://schemas.microsoft.com/office/drawing/2014/main" id="{33B879EE-C313-4AAB-91CF-CD756D53CE25}"/>
                  </a:ext>
                </a:extLst>
              </p:cNvPr>
              <p:cNvPicPr>
                <a:picLocks noChangeAspect="1" noChangeArrowheads="1"/>
              </p:cNvPicPr>
              <p:nvPr/>
            </p:nvPicPr>
            <p:blipFill>
              <a:blip r:embed="rId15" cstate="print"/>
              <a:srcRect/>
              <a:stretch>
                <a:fillRect/>
              </a:stretch>
            </p:blipFill>
            <p:spPr bwMode="auto">
              <a:xfrm>
                <a:off x="848226" y="3627905"/>
                <a:ext cx="573031" cy="573031"/>
              </a:xfrm>
              <a:prstGeom prst="rect">
                <a:avLst/>
              </a:prstGeom>
              <a:noFill/>
            </p:spPr>
          </p:pic>
          <p:pic>
            <p:nvPicPr>
              <p:cNvPr id="25" name="Picture 4" descr="C:\Documents and Settings\Administrator\Local Settings\Temporary Internet Files\Content.IE5\AD85KTOH\MCj04412780000[1].png">
                <a:extLst>
                  <a:ext uri="{FF2B5EF4-FFF2-40B4-BE49-F238E27FC236}">
                    <a16:creationId xmlns:a16="http://schemas.microsoft.com/office/drawing/2014/main" id="{00A3FE07-A9D0-4CA5-BDB4-1C120E04622D}"/>
                  </a:ext>
                </a:extLst>
              </p:cNvPr>
              <p:cNvPicPr>
                <a:picLocks noChangeAspect="1" noChangeArrowheads="1"/>
              </p:cNvPicPr>
              <p:nvPr/>
            </p:nvPicPr>
            <p:blipFill>
              <a:blip r:embed="rId16" cstate="print"/>
              <a:srcRect/>
              <a:stretch>
                <a:fillRect/>
              </a:stretch>
            </p:blipFill>
            <p:spPr bwMode="auto">
              <a:xfrm flipH="1">
                <a:off x="1745987" y="3077819"/>
                <a:ext cx="566530" cy="566530"/>
              </a:xfrm>
              <a:prstGeom prst="rect">
                <a:avLst/>
              </a:prstGeom>
              <a:noFill/>
            </p:spPr>
          </p:pic>
          <p:sp>
            <p:nvSpPr>
              <p:cNvPr id="26" name="Rectangle 4">
                <a:extLst>
                  <a:ext uri="{FF2B5EF4-FFF2-40B4-BE49-F238E27FC236}">
                    <a16:creationId xmlns:a16="http://schemas.microsoft.com/office/drawing/2014/main" id="{6586C622-C788-44C3-AC67-14866B49A69F}"/>
                  </a:ext>
                </a:extLst>
              </p:cNvPr>
              <p:cNvSpPr/>
              <p:nvPr/>
            </p:nvSpPr>
            <p:spPr>
              <a:xfrm>
                <a:off x="1526766" y="3615016"/>
                <a:ext cx="1011026" cy="347383"/>
              </a:xfrm>
              <a:prstGeom prst="rect">
                <a:avLst/>
              </a:prstGeom>
              <a:solidFill>
                <a:srgbClr val="F2F2F2"/>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50000"/>
                        <a:lumOff val="50000"/>
                      </a:schemeClr>
                    </a:solidFill>
                  </a:rPr>
                  <a:t>Paas</a:t>
                </a:r>
                <a:endParaRPr lang="en-US" sz="1600" dirty="0">
                  <a:solidFill>
                    <a:schemeClr val="tx1">
                      <a:lumMod val="50000"/>
                      <a:lumOff val="50000"/>
                    </a:schemeClr>
                  </a:solidFill>
                </a:endParaRPr>
              </a:p>
            </p:txBody>
          </p:sp>
          <p:pic>
            <p:nvPicPr>
              <p:cNvPr id="27" name="Picture 5" descr="C:\Documents and Settings\Administrator\Local Settings\Temporary Internet Files\Content.IE5\S5CT05S7\MCj04412810000[1].png">
                <a:extLst>
                  <a:ext uri="{FF2B5EF4-FFF2-40B4-BE49-F238E27FC236}">
                    <a16:creationId xmlns:a16="http://schemas.microsoft.com/office/drawing/2014/main" id="{7AFD33AE-AF94-4813-98CF-377969FB6382}"/>
                  </a:ext>
                </a:extLst>
              </p:cNvPr>
              <p:cNvPicPr>
                <a:picLocks noChangeAspect="1" noChangeArrowheads="1"/>
              </p:cNvPicPr>
              <p:nvPr/>
            </p:nvPicPr>
            <p:blipFill>
              <a:blip r:embed="rId17" cstate="print"/>
              <a:srcRect/>
              <a:stretch>
                <a:fillRect/>
              </a:stretch>
            </p:blipFill>
            <p:spPr bwMode="auto">
              <a:xfrm flipH="1" flipV="1">
                <a:off x="2011030" y="3210339"/>
                <a:ext cx="381000" cy="381000"/>
              </a:xfrm>
              <a:prstGeom prst="rect">
                <a:avLst/>
              </a:prstGeom>
              <a:noFill/>
            </p:spPr>
          </p:pic>
          <p:sp>
            <p:nvSpPr>
              <p:cNvPr id="28" name="Rectangle 27">
                <a:extLst>
                  <a:ext uri="{FF2B5EF4-FFF2-40B4-BE49-F238E27FC236}">
                    <a16:creationId xmlns:a16="http://schemas.microsoft.com/office/drawing/2014/main" id="{ADF0957B-9B0E-4076-8B34-0CED10249785}"/>
                  </a:ext>
                </a:extLst>
              </p:cNvPr>
              <p:cNvSpPr/>
              <p:nvPr/>
            </p:nvSpPr>
            <p:spPr>
              <a:xfrm>
                <a:off x="1362860" y="2668113"/>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BC8F00"/>
                    </a:solidFill>
                  </a:rPr>
                  <a:t>Private Cloud</a:t>
                </a:r>
              </a:p>
            </p:txBody>
          </p:sp>
          <p:sp>
            <p:nvSpPr>
              <p:cNvPr id="29" name="Rounded Rectangle 3">
                <a:extLst>
                  <a:ext uri="{FF2B5EF4-FFF2-40B4-BE49-F238E27FC236}">
                    <a16:creationId xmlns:a16="http://schemas.microsoft.com/office/drawing/2014/main" id="{A54EED72-5D02-489A-B5EB-504FFDB8B999}"/>
                  </a:ext>
                </a:extLst>
              </p:cNvPr>
              <p:cNvSpPr/>
              <p:nvPr/>
            </p:nvSpPr>
            <p:spPr>
              <a:xfrm>
                <a:off x="241820" y="437337"/>
                <a:ext cx="2951954" cy="583081"/>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Hybrid / Heterogeneous Cloud</a:t>
                </a:r>
              </a:p>
            </p:txBody>
          </p:sp>
        </p:grpSp>
      </p:grpSp>
    </p:spTree>
    <p:extLst>
      <p:ext uri="{BB962C8B-B14F-4D97-AF65-F5344CB8AC3E}">
        <p14:creationId xmlns:p14="http://schemas.microsoft.com/office/powerpoint/2010/main" val="2738650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450376"/>
            <a:ext cx="11121788" cy="6407623"/>
          </a:xfrm>
        </p:spPr>
        <p:txBody>
          <a:bodyPr>
            <a:noAutofit/>
          </a:bodyPr>
          <a:lstStyle/>
          <a:p>
            <a:r>
              <a:rPr lang="en-US" b="1" dirty="0">
                <a:latin typeface="Times New Roman" panose="02020603050405020304" pitchFamily="18" charset="0"/>
                <a:cs typeface="Times New Roman" panose="02020603050405020304" pitchFamily="18" charset="0"/>
              </a:rPr>
              <a:t>Dynamic provisioning </a:t>
            </a:r>
            <a:r>
              <a:rPr lang="en-US" dirty="0">
                <a:latin typeface="Times New Roman" panose="02020603050405020304" pitchFamily="18" charset="0"/>
                <a:cs typeface="Times New Roman" panose="02020603050405020304" pitchFamily="18" charset="0"/>
              </a:rPr>
              <a:t>is a fundamental component</a:t>
            </a:r>
          </a:p>
          <a:p>
            <a:r>
              <a:rPr lang="en-US" b="1" dirty="0">
                <a:latin typeface="Times New Roman" panose="02020603050405020304" pitchFamily="18" charset="0"/>
                <a:cs typeface="Times New Roman" panose="02020603050405020304" pitchFamily="18" charset="0"/>
              </a:rPr>
              <a:t>Resources or services are temporarily leased for the time required and then released. This practice is also known as </a:t>
            </a:r>
            <a:r>
              <a:rPr lang="en-US" b="1" u="sng" dirty="0">
                <a:latin typeface="Times New Roman" panose="02020603050405020304" pitchFamily="18" charset="0"/>
                <a:cs typeface="Times New Roman" panose="02020603050405020304" pitchFamily="18" charset="0"/>
              </a:rPr>
              <a:t>cloud bursting</a:t>
            </a:r>
          </a:p>
          <a:p>
            <a:r>
              <a:rPr lang="en-US" dirty="0">
                <a:latin typeface="Times New Roman" panose="02020603050405020304" pitchFamily="18" charset="0"/>
                <a:cs typeface="Times New Roman" panose="02020603050405020304" pitchFamily="18" charset="0"/>
              </a:rPr>
              <a:t>Whereas the concept of hybrid cloud is general, </a:t>
            </a:r>
            <a:r>
              <a:rPr lang="en-US" b="1" dirty="0">
                <a:latin typeface="Times New Roman" panose="02020603050405020304" pitchFamily="18" charset="0"/>
                <a:cs typeface="Times New Roman" panose="02020603050405020304" pitchFamily="18" charset="0"/>
              </a:rPr>
              <a:t>it mostly applies to IT infrastructure rather than software services</a:t>
            </a:r>
          </a:p>
          <a:p>
            <a:r>
              <a:rPr lang="en-US" i="1" u="sng" dirty="0">
                <a:latin typeface="Times New Roman" panose="02020603050405020304" pitchFamily="18" charset="0"/>
                <a:cs typeface="Times New Roman" panose="02020603050405020304" pitchFamily="18" charset="0"/>
              </a:rPr>
              <a:t>Infrastructure management software and </a:t>
            </a:r>
            <a:r>
              <a:rPr lang="en-US" i="1" u="sng" dirty="0" err="1">
                <a:latin typeface="Times New Roman" panose="02020603050405020304" pitchFamily="18" charset="0"/>
                <a:cs typeface="Times New Roman" panose="02020603050405020304" pitchFamily="18" charset="0"/>
              </a:rPr>
              <a:t>PaasS</a:t>
            </a:r>
            <a:r>
              <a:rPr lang="en-US" i="1" u="sng" dirty="0">
                <a:latin typeface="Times New Roman" panose="02020603050405020304" pitchFamily="18" charset="0"/>
                <a:cs typeface="Times New Roman" panose="02020603050405020304" pitchFamily="18" charset="0"/>
              </a:rPr>
              <a:t> solutions are the building blocks for deploying and managing hybrid clouds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Dynamic provisioning </a:t>
            </a:r>
            <a:r>
              <a:rPr lang="en-US" dirty="0">
                <a:latin typeface="Times New Roman" panose="02020603050405020304" pitchFamily="18" charset="0"/>
                <a:cs typeface="Times New Roman" panose="02020603050405020304" pitchFamily="18" charset="0"/>
              </a:rPr>
              <a:t>introduces a more complex scheduling algorithm and policies, the goal of which is also to </a:t>
            </a:r>
            <a:r>
              <a:rPr lang="en-US" b="1" dirty="0">
                <a:latin typeface="Times New Roman" panose="02020603050405020304" pitchFamily="18" charset="0"/>
                <a:cs typeface="Times New Roman" panose="02020603050405020304" pitchFamily="18" charset="0"/>
              </a:rPr>
              <a:t>optimize the budget spent to rent public resources</a:t>
            </a:r>
          </a:p>
          <a:p>
            <a:r>
              <a:rPr lang="en-US" b="1" dirty="0">
                <a:latin typeface="Times New Roman" panose="02020603050405020304" pitchFamily="18" charset="0"/>
                <a:cs typeface="Times New Roman" panose="02020603050405020304" pitchFamily="18" charset="0"/>
              </a:rPr>
              <a:t>Dynamic provisioning </a:t>
            </a:r>
            <a:r>
              <a:rPr lang="en-US" dirty="0">
                <a:latin typeface="Times New Roman" panose="02020603050405020304" pitchFamily="18" charset="0"/>
                <a:cs typeface="Times New Roman" panose="02020603050405020304" pitchFamily="18" charset="0"/>
              </a:rPr>
              <a:t>is mostly implemented in </a:t>
            </a:r>
            <a:r>
              <a:rPr lang="en-US" b="1" dirty="0">
                <a:latin typeface="Times New Roman" panose="02020603050405020304" pitchFamily="18" charset="0"/>
                <a:cs typeface="Times New Roman" panose="02020603050405020304" pitchFamily="18" charset="0"/>
              </a:rPr>
              <a:t>PaaS </a:t>
            </a:r>
            <a:r>
              <a:rPr lang="en-US" dirty="0">
                <a:latin typeface="Times New Roman" panose="02020603050405020304" pitchFamily="18" charset="0"/>
                <a:cs typeface="Times New Roman" panose="02020603050405020304" pitchFamily="18" charset="0"/>
              </a:rPr>
              <a:t>solutions that support hybrid cloud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CC2851BB-6A31-466A-BA0D-87BE3B728A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87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286603"/>
            <a:ext cx="10848833" cy="5890360"/>
          </a:xfrm>
        </p:spPr>
        <p:txBody>
          <a:bodyPr>
            <a:normAutofit/>
          </a:bodyPr>
          <a:lstStyle/>
          <a:p>
            <a:r>
              <a:rPr lang="en-US" sz="3200" dirty="0">
                <a:latin typeface="Times New Roman" panose="02020603050405020304" pitchFamily="18" charset="0"/>
                <a:cs typeface="Times New Roman" panose="02020603050405020304" pitchFamily="18" charset="0"/>
              </a:rPr>
              <a:t>One of the </a:t>
            </a:r>
            <a:r>
              <a:rPr lang="en-US" sz="3200" b="1" dirty="0">
                <a:latin typeface="Times New Roman" panose="02020603050405020304" pitchFamily="18" charset="0"/>
                <a:cs typeface="Times New Roman" panose="02020603050405020304" pitchFamily="18" charset="0"/>
              </a:rPr>
              <a:t>fundamental components of PaaS </a:t>
            </a:r>
            <a:r>
              <a:rPr lang="en-US" sz="3200" dirty="0">
                <a:latin typeface="Times New Roman" panose="02020603050405020304" pitchFamily="18" charset="0"/>
                <a:cs typeface="Times New Roman" panose="02020603050405020304" pitchFamily="18" charset="0"/>
              </a:rPr>
              <a:t>middleware is the </a:t>
            </a:r>
            <a:r>
              <a:rPr lang="en-US" sz="3200" b="1" dirty="0">
                <a:latin typeface="Times New Roman" panose="02020603050405020304" pitchFamily="18" charset="0"/>
                <a:cs typeface="Times New Roman" panose="02020603050405020304" pitchFamily="18" charset="0"/>
              </a:rPr>
              <a:t>mapping of distributed applications onto the cloud infrastructure</a:t>
            </a:r>
          </a:p>
          <a:p>
            <a:r>
              <a:rPr lang="en-US" sz="3200" dirty="0">
                <a:latin typeface="Times New Roman" panose="02020603050405020304" pitchFamily="18" charset="0"/>
                <a:cs typeface="Times New Roman" panose="02020603050405020304" pitchFamily="18" charset="0"/>
              </a:rPr>
              <a:t>In this scenario, the role of dynamic provisioning becomes fundamental to ensuring the execution of applications under the </a:t>
            </a:r>
            <a:r>
              <a:rPr lang="en-US" sz="3200" b="1" dirty="0">
                <a:latin typeface="Times New Roman" panose="02020603050405020304" pitchFamily="18" charset="0"/>
                <a:cs typeface="Times New Roman" panose="02020603050405020304" pitchFamily="18" charset="0"/>
              </a:rPr>
              <a:t>QoS agreed on with the user</a:t>
            </a:r>
            <a:r>
              <a:rPr lang="en-US" sz="3200" dirty="0">
                <a:latin typeface="Times New Roman" panose="02020603050405020304" pitchFamily="18" charset="0"/>
                <a:cs typeface="Times New Roman" panose="02020603050405020304" pitchFamily="18" charset="0"/>
              </a:rPr>
              <a:t>. </a:t>
            </a:r>
          </a:p>
          <a:p>
            <a:r>
              <a:rPr lang="en-US" sz="3200" b="1" u="sng" dirty="0">
                <a:latin typeface="Times New Roman" panose="02020603050405020304" pitchFamily="18" charset="0"/>
                <a:cs typeface="Times New Roman" panose="02020603050405020304" pitchFamily="18" charset="0"/>
              </a:rPr>
              <a:t>Each user application has a budget attached, and the scheduler uses that budget to optimize the execution of the application by renting virtual nodes if needed. </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528" y="0"/>
            <a:ext cx="10515600" cy="1325563"/>
          </a:xfrm>
        </p:spPr>
        <p:txBody>
          <a:bodyPr>
            <a:normAutofit/>
          </a:bodyPr>
          <a:lstStyle/>
          <a:p>
            <a:r>
              <a:rPr lang="en-US" sz="3400" b="1" dirty="0">
                <a:latin typeface="Times New Roman" pitchFamily="18" charset="0"/>
                <a:cs typeface="Times New Roman" pitchFamily="18" charset="0"/>
              </a:rPr>
              <a:t>Community clouds</a:t>
            </a:r>
          </a:p>
        </p:txBody>
      </p:sp>
      <p:sp>
        <p:nvSpPr>
          <p:cNvPr id="3" name="Content Placeholder 2"/>
          <p:cNvSpPr>
            <a:spLocks noGrp="1"/>
          </p:cNvSpPr>
          <p:nvPr>
            <p:ph idx="1"/>
          </p:nvPr>
        </p:nvSpPr>
        <p:spPr>
          <a:xfrm>
            <a:off x="436728" y="1091821"/>
            <a:ext cx="11559654" cy="5500048"/>
          </a:xfrm>
        </p:spPr>
        <p:txBody>
          <a:bodyPr>
            <a:normAutofit/>
          </a:bodyPr>
          <a:lstStyle/>
          <a:p>
            <a:r>
              <a:rPr lang="en-US" sz="3200" dirty="0">
                <a:latin typeface="Times New Roman" pitchFamily="18" charset="0"/>
                <a:cs typeface="Times New Roman" pitchFamily="18" charset="0"/>
              </a:rPr>
              <a:t>Community clouds are distributed systems created by </a:t>
            </a:r>
            <a:r>
              <a:rPr lang="en-US" sz="3200" b="1" dirty="0">
                <a:latin typeface="Times New Roman" pitchFamily="18" charset="0"/>
                <a:cs typeface="Times New Roman" pitchFamily="18" charset="0"/>
              </a:rPr>
              <a:t>integrating the services of different clouds to address the specific needs of an industry, a community, or a business sector.</a:t>
            </a:r>
          </a:p>
          <a:p>
            <a:r>
              <a:rPr lang="en-US" sz="3200" dirty="0">
                <a:latin typeface="Times New Roman" pitchFamily="18" charset="0"/>
                <a:cs typeface="Times New Roman" pitchFamily="18" charset="0"/>
              </a:rPr>
              <a:t>The National Institute of Standards and Technologies (NIST) [43] characterizes community clouds as follows:</a:t>
            </a:r>
          </a:p>
          <a:p>
            <a:pPr lvl="1"/>
            <a:r>
              <a:rPr lang="en-US" sz="3200" dirty="0">
                <a:latin typeface="Times New Roman" pitchFamily="18" charset="0"/>
                <a:cs typeface="Times New Roman" pitchFamily="18" charset="0"/>
              </a:rPr>
              <a:t> The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8D65D3A-81E9-4D11-92FB-322C31CA41EF}"/>
              </a:ext>
            </a:extLst>
          </p:cNvPr>
          <p:cNvGrpSpPr/>
          <p:nvPr/>
        </p:nvGrpSpPr>
        <p:grpSpPr>
          <a:xfrm>
            <a:off x="119272" y="0"/>
            <a:ext cx="10899248" cy="6559826"/>
            <a:chOff x="119272" y="980660"/>
            <a:chExt cx="8428381" cy="5579166"/>
          </a:xfrm>
        </p:grpSpPr>
        <p:sp>
          <p:nvSpPr>
            <p:cNvPr id="5" name="Rectangle 4">
              <a:extLst>
                <a:ext uri="{FF2B5EF4-FFF2-40B4-BE49-F238E27FC236}">
                  <a16:creationId xmlns:a16="http://schemas.microsoft.com/office/drawing/2014/main" id="{B3BC7A9B-8F9A-4BF8-8BFB-5A330B004988}"/>
                </a:ext>
              </a:extLst>
            </p:cNvPr>
            <p:cNvSpPr/>
            <p:nvPr/>
          </p:nvSpPr>
          <p:spPr>
            <a:xfrm>
              <a:off x="119272" y="980660"/>
              <a:ext cx="8428381" cy="5579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26">
              <a:extLst>
                <a:ext uri="{FF2B5EF4-FFF2-40B4-BE49-F238E27FC236}">
                  <a16:creationId xmlns:a16="http://schemas.microsoft.com/office/drawing/2014/main" id="{7A7E326A-7AF2-4D26-9940-2FEDDADC590D}"/>
                </a:ext>
              </a:extLst>
            </p:cNvPr>
            <p:cNvSpPr/>
            <p:nvPr/>
          </p:nvSpPr>
          <p:spPr>
            <a:xfrm>
              <a:off x="530090" y="1166191"/>
              <a:ext cx="7606747" cy="4346713"/>
            </a:xfrm>
            <a:prstGeom prst="roundRect">
              <a:avLst>
                <a:gd name="adj" fmla="val 398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3" descr="C:\Documents and Settings\Administrator\Local Settings\Temporary Internet Files\Content.IE5\YP27MHEV\MCj04380680000[1].png">
              <a:extLst>
                <a:ext uri="{FF2B5EF4-FFF2-40B4-BE49-F238E27FC236}">
                  <a16:creationId xmlns:a16="http://schemas.microsoft.com/office/drawing/2014/main" id="{513F6206-32C8-474F-BD30-1E8F246A478F}"/>
                </a:ext>
              </a:extLst>
            </p:cNvPr>
            <p:cNvPicPr>
              <a:picLocks noChangeAspect="1" noChangeArrowheads="1"/>
            </p:cNvPicPr>
            <p:nvPr/>
          </p:nvPicPr>
          <p:blipFill>
            <a:blip r:embed="rId2" cstate="print"/>
            <a:srcRect/>
            <a:stretch>
              <a:fillRect/>
            </a:stretch>
          </p:blipFill>
          <p:spPr bwMode="auto">
            <a:xfrm>
              <a:off x="1994450" y="1232452"/>
              <a:ext cx="4128054" cy="3972341"/>
            </a:xfrm>
            <a:prstGeom prst="rect">
              <a:avLst/>
            </a:prstGeom>
            <a:noFill/>
          </p:spPr>
        </p:pic>
        <p:sp>
          <p:nvSpPr>
            <p:cNvPr id="8" name="Rectangle 7">
              <a:extLst>
                <a:ext uri="{FF2B5EF4-FFF2-40B4-BE49-F238E27FC236}">
                  <a16:creationId xmlns:a16="http://schemas.microsoft.com/office/drawing/2014/main" id="{0D12140B-B093-41BE-965F-576F5ABAA4E2}"/>
                </a:ext>
              </a:extLst>
            </p:cNvPr>
            <p:cNvSpPr/>
            <p:nvPr/>
          </p:nvSpPr>
          <p:spPr>
            <a:xfrm>
              <a:off x="255538" y="5259880"/>
              <a:ext cx="1383590" cy="551200"/>
            </a:xfrm>
            <a:prstGeom prst="rect">
              <a:avLst/>
            </a:prstGeom>
            <a:gradFill>
              <a:gsLst>
                <a:gs pos="0">
                  <a:schemeClr val="bg1"/>
                </a:gs>
                <a:gs pos="100000">
                  <a:schemeClr val="bg1">
                    <a:lumMod val="9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Private</a:t>
              </a:r>
            </a:p>
            <a:p>
              <a:pPr algn="r"/>
              <a:r>
                <a:rPr lang="en-US" sz="1400" dirty="0">
                  <a:solidFill>
                    <a:schemeClr val="tx1">
                      <a:lumMod val="65000"/>
                      <a:lumOff val="35000"/>
                    </a:schemeClr>
                  </a:solidFill>
                </a:rPr>
                <a:t>Users</a:t>
              </a:r>
            </a:p>
          </p:txBody>
        </p:sp>
        <p:sp>
          <p:nvSpPr>
            <p:cNvPr id="9" name="Rectangle 8">
              <a:extLst>
                <a:ext uri="{FF2B5EF4-FFF2-40B4-BE49-F238E27FC236}">
                  <a16:creationId xmlns:a16="http://schemas.microsoft.com/office/drawing/2014/main" id="{C92223BF-27F8-4C67-A0A8-6ED6787DF083}"/>
                </a:ext>
              </a:extLst>
            </p:cNvPr>
            <p:cNvSpPr/>
            <p:nvPr/>
          </p:nvSpPr>
          <p:spPr>
            <a:xfrm>
              <a:off x="2574665" y="6002000"/>
              <a:ext cx="1639526" cy="425304"/>
            </a:xfrm>
            <a:prstGeom prst="rect">
              <a:avLst/>
            </a:prstGeom>
            <a:gradFill>
              <a:gsLst>
                <a:gs pos="0">
                  <a:schemeClr val="bg1"/>
                </a:gs>
                <a:gs pos="100000">
                  <a:schemeClr val="bg1">
                    <a:lumMod val="9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Public Services</a:t>
              </a:r>
            </a:p>
          </p:txBody>
        </p:sp>
        <p:sp>
          <p:nvSpPr>
            <p:cNvPr id="10" name="Rectangle 9">
              <a:extLst>
                <a:ext uri="{FF2B5EF4-FFF2-40B4-BE49-F238E27FC236}">
                  <a16:creationId xmlns:a16="http://schemas.microsoft.com/office/drawing/2014/main" id="{4A8E4FE3-D6FF-452D-88E0-1C3F86BCBC2D}"/>
                </a:ext>
              </a:extLst>
            </p:cNvPr>
            <p:cNvSpPr/>
            <p:nvPr/>
          </p:nvSpPr>
          <p:spPr>
            <a:xfrm>
              <a:off x="4781153" y="5690574"/>
              <a:ext cx="1383590" cy="551200"/>
            </a:xfrm>
            <a:prstGeom prst="rect">
              <a:avLst/>
            </a:prstGeom>
            <a:gradFill>
              <a:gsLst>
                <a:gs pos="0">
                  <a:schemeClr val="bg1"/>
                </a:gs>
                <a:gs pos="100000">
                  <a:schemeClr val="bg1">
                    <a:lumMod val="9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Industries</a:t>
              </a:r>
            </a:p>
            <a:p>
              <a:pPr algn="r"/>
              <a:r>
                <a:rPr lang="en-US" sz="1400" dirty="0">
                  <a:solidFill>
                    <a:schemeClr val="tx1">
                      <a:lumMod val="65000"/>
                      <a:lumOff val="35000"/>
                    </a:schemeClr>
                  </a:solidFill>
                </a:rPr>
                <a:t>Enterprises</a:t>
              </a:r>
            </a:p>
          </p:txBody>
        </p:sp>
        <p:sp>
          <p:nvSpPr>
            <p:cNvPr id="11" name="Cloud">
              <a:extLst>
                <a:ext uri="{FF2B5EF4-FFF2-40B4-BE49-F238E27FC236}">
                  <a16:creationId xmlns:a16="http://schemas.microsoft.com/office/drawing/2014/main" id="{34EDE04F-47AA-4778-8599-D0DEBD4D04FF}"/>
                </a:ext>
              </a:extLst>
            </p:cNvPr>
            <p:cNvSpPr>
              <a:spLocks noChangeAspect="1" noEditPoints="1" noChangeArrowheads="1"/>
            </p:cNvSpPr>
            <p:nvPr/>
          </p:nvSpPr>
          <p:spPr bwMode="auto">
            <a:xfrm>
              <a:off x="6380922" y="3544956"/>
              <a:ext cx="1623391" cy="994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Cloud">
              <a:extLst>
                <a:ext uri="{FF2B5EF4-FFF2-40B4-BE49-F238E27FC236}">
                  <a16:creationId xmlns:a16="http://schemas.microsoft.com/office/drawing/2014/main" id="{CAC9D097-C729-4B15-A470-7C82B47BA97A}"/>
                </a:ext>
              </a:extLst>
            </p:cNvPr>
            <p:cNvSpPr>
              <a:spLocks noChangeAspect="1" noEditPoints="1" noChangeArrowheads="1"/>
            </p:cNvSpPr>
            <p:nvPr/>
          </p:nvSpPr>
          <p:spPr bwMode="auto">
            <a:xfrm>
              <a:off x="4200943" y="4452731"/>
              <a:ext cx="1623391" cy="994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Cloud">
              <a:extLst>
                <a:ext uri="{FF2B5EF4-FFF2-40B4-BE49-F238E27FC236}">
                  <a16:creationId xmlns:a16="http://schemas.microsoft.com/office/drawing/2014/main" id="{FB497D94-4C5D-48BA-AC8C-4C80CBA95BBC}"/>
                </a:ext>
              </a:extLst>
            </p:cNvPr>
            <p:cNvSpPr>
              <a:spLocks noChangeAspect="1" noEditPoints="1" noChangeArrowheads="1"/>
            </p:cNvSpPr>
            <p:nvPr/>
          </p:nvSpPr>
          <p:spPr bwMode="auto">
            <a:xfrm>
              <a:off x="894525" y="3597966"/>
              <a:ext cx="1623391" cy="994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Cloud">
              <a:extLst>
                <a:ext uri="{FF2B5EF4-FFF2-40B4-BE49-F238E27FC236}">
                  <a16:creationId xmlns:a16="http://schemas.microsoft.com/office/drawing/2014/main" id="{1B606F05-AEE7-4217-904D-0C5CB01AE61C}"/>
                </a:ext>
              </a:extLst>
            </p:cNvPr>
            <p:cNvSpPr>
              <a:spLocks noChangeAspect="1" noEditPoints="1" noChangeArrowheads="1"/>
            </p:cNvSpPr>
            <p:nvPr/>
          </p:nvSpPr>
          <p:spPr bwMode="auto">
            <a:xfrm>
              <a:off x="1994456" y="2564296"/>
              <a:ext cx="3168246" cy="194144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Cloud">
              <a:extLst>
                <a:ext uri="{FF2B5EF4-FFF2-40B4-BE49-F238E27FC236}">
                  <a16:creationId xmlns:a16="http://schemas.microsoft.com/office/drawing/2014/main" id="{4E9F3F12-4F73-447C-A784-CA5183D341B5}"/>
                </a:ext>
              </a:extLst>
            </p:cNvPr>
            <p:cNvSpPr>
              <a:spLocks noChangeAspect="1" noEditPoints="1" noChangeArrowheads="1"/>
            </p:cNvSpPr>
            <p:nvPr/>
          </p:nvSpPr>
          <p:spPr bwMode="auto">
            <a:xfrm>
              <a:off x="728873" y="1934818"/>
              <a:ext cx="2497048" cy="1530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Cloud">
              <a:extLst>
                <a:ext uri="{FF2B5EF4-FFF2-40B4-BE49-F238E27FC236}">
                  <a16:creationId xmlns:a16="http://schemas.microsoft.com/office/drawing/2014/main" id="{6110A11C-A822-42C2-90C6-CC48078DA091}"/>
                </a:ext>
              </a:extLst>
            </p:cNvPr>
            <p:cNvSpPr>
              <a:spLocks noChangeAspect="1" noEditPoints="1" noChangeArrowheads="1"/>
            </p:cNvSpPr>
            <p:nvPr/>
          </p:nvSpPr>
          <p:spPr bwMode="auto">
            <a:xfrm>
              <a:off x="4386474" y="2252870"/>
              <a:ext cx="2497048" cy="1530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7" name="Picture 3" descr="C:\Documents and Settings\Administrator\Local Settings\Temporary Internet Files\Content.IE5\0NG589SB\MCj04378110000[1].png">
              <a:extLst>
                <a:ext uri="{FF2B5EF4-FFF2-40B4-BE49-F238E27FC236}">
                  <a16:creationId xmlns:a16="http://schemas.microsoft.com/office/drawing/2014/main" id="{21AB51FF-555A-44E6-9F3D-5E5B3008A4FD}"/>
                </a:ext>
              </a:extLst>
            </p:cNvPr>
            <p:cNvPicPr>
              <a:picLocks noChangeAspect="1" noChangeArrowheads="1"/>
            </p:cNvPicPr>
            <p:nvPr/>
          </p:nvPicPr>
          <p:blipFill>
            <a:blip r:embed="rId3" cstate="print"/>
            <a:srcRect/>
            <a:stretch>
              <a:fillRect/>
            </a:stretch>
          </p:blipFill>
          <p:spPr bwMode="auto">
            <a:xfrm>
              <a:off x="4254180" y="5099003"/>
              <a:ext cx="1116267" cy="1116267"/>
            </a:xfrm>
            <a:prstGeom prst="rect">
              <a:avLst/>
            </a:prstGeom>
            <a:noFill/>
          </p:spPr>
        </p:pic>
        <p:sp>
          <p:nvSpPr>
            <p:cNvPr id="18" name="Left-Right Arrow 8">
              <a:extLst>
                <a:ext uri="{FF2B5EF4-FFF2-40B4-BE49-F238E27FC236}">
                  <a16:creationId xmlns:a16="http://schemas.microsoft.com/office/drawing/2014/main" id="{ACEE4D42-C64D-4B70-A1B4-9DED1C7FD306}"/>
                </a:ext>
              </a:extLst>
            </p:cNvPr>
            <p:cNvSpPr/>
            <p:nvPr/>
          </p:nvSpPr>
          <p:spPr>
            <a:xfrm rot="14852362">
              <a:off x="4048364" y="4505243"/>
              <a:ext cx="736403" cy="304350"/>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9">
              <a:extLst>
                <a:ext uri="{FF2B5EF4-FFF2-40B4-BE49-F238E27FC236}">
                  <a16:creationId xmlns:a16="http://schemas.microsoft.com/office/drawing/2014/main" id="{8387A973-B260-4E9E-BFB5-414E588D27CE}"/>
                </a:ext>
              </a:extLst>
            </p:cNvPr>
            <p:cNvSpPr/>
            <p:nvPr/>
          </p:nvSpPr>
          <p:spPr>
            <a:xfrm rot="12501092">
              <a:off x="5910296" y="3756496"/>
              <a:ext cx="736403" cy="304350"/>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Z:\Documents\University of Melbourne\Aneka\Distributed Programming Book\Icons\User-icon.png">
              <a:extLst>
                <a:ext uri="{FF2B5EF4-FFF2-40B4-BE49-F238E27FC236}">
                  <a16:creationId xmlns:a16="http://schemas.microsoft.com/office/drawing/2014/main" id="{E648C4C2-F613-41CC-B1D0-66C2AB26FED7}"/>
                </a:ext>
              </a:extLst>
            </p:cNvPr>
            <p:cNvPicPr>
              <a:picLocks noChangeAspect="1" noChangeArrowheads="1"/>
            </p:cNvPicPr>
            <p:nvPr/>
          </p:nvPicPr>
          <p:blipFill>
            <a:blip r:embed="rId4" cstate="print"/>
            <a:srcRect/>
            <a:stretch>
              <a:fillRect/>
            </a:stretch>
          </p:blipFill>
          <p:spPr bwMode="auto">
            <a:xfrm flipH="1">
              <a:off x="211003" y="4823237"/>
              <a:ext cx="702917" cy="702917"/>
            </a:xfrm>
            <a:prstGeom prst="rect">
              <a:avLst/>
            </a:prstGeom>
            <a:noFill/>
          </p:spPr>
        </p:pic>
        <p:pic>
          <p:nvPicPr>
            <p:cNvPr id="21" name="Picture 4" descr="Z:\Documents\University of Melbourne\Aneka\Distributed Programming Book\Icons\User-icon.png">
              <a:extLst>
                <a:ext uri="{FF2B5EF4-FFF2-40B4-BE49-F238E27FC236}">
                  <a16:creationId xmlns:a16="http://schemas.microsoft.com/office/drawing/2014/main" id="{C6D5C852-FEA9-426C-AE0C-4C9D0F2A480B}"/>
                </a:ext>
              </a:extLst>
            </p:cNvPr>
            <p:cNvPicPr>
              <a:picLocks noChangeAspect="1" noChangeArrowheads="1"/>
            </p:cNvPicPr>
            <p:nvPr/>
          </p:nvPicPr>
          <p:blipFill>
            <a:blip r:embed="rId4" cstate="print"/>
            <a:srcRect/>
            <a:stretch>
              <a:fillRect/>
            </a:stretch>
          </p:blipFill>
          <p:spPr bwMode="auto">
            <a:xfrm flipH="1">
              <a:off x="336898" y="5094909"/>
              <a:ext cx="702917" cy="702917"/>
            </a:xfrm>
            <a:prstGeom prst="rect">
              <a:avLst/>
            </a:prstGeom>
            <a:noFill/>
          </p:spPr>
        </p:pic>
        <p:pic>
          <p:nvPicPr>
            <p:cNvPr id="22" name="Picture 7" descr="C:\Documents and Settings\Administrator\Local Settings\Temporary Internet Files\Content.IE5\0NG589SB\MCj04339370000[1].png">
              <a:extLst>
                <a:ext uri="{FF2B5EF4-FFF2-40B4-BE49-F238E27FC236}">
                  <a16:creationId xmlns:a16="http://schemas.microsoft.com/office/drawing/2014/main" id="{7AA83042-3D69-4697-8AB5-1F53E32367B1}"/>
                </a:ext>
              </a:extLst>
            </p:cNvPr>
            <p:cNvPicPr>
              <a:picLocks noChangeAspect="1" noChangeArrowheads="1"/>
            </p:cNvPicPr>
            <p:nvPr/>
          </p:nvPicPr>
          <p:blipFill>
            <a:blip r:embed="rId5" cstate="print"/>
            <a:srcRect/>
            <a:stretch>
              <a:fillRect/>
            </a:stretch>
          </p:blipFill>
          <p:spPr bwMode="auto">
            <a:xfrm>
              <a:off x="1965607" y="5330752"/>
              <a:ext cx="843859" cy="843859"/>
            </a:xfrm>
            <a:prstGeom prst="rect">
              <a:avLst/>
            </a:prstGeom>
            <a:noFill/>
          </p:spPr>
        </p:pic>
        <p:pic>
          <p:nvPicPr>
            <p:cNvPr id="23" name="Picture 8" descr="C:\Documents and Settings\Administrator\Local Settings\Temporary Internet Files\Content.IE5\S5CT05S7\MCj04339280000[1].png">
              <a:extLst>
                <a:ext uri="{FF2B5EF4-FFF2-40B4-BE49-F238E27FC236}">
                  <a16:creationId xmlns:a16="http://schemas.microsoft.com/office/drawing/2014/main" id="{851BDC95-D4C7-412D-809C-0C30AED57B99}"/>
                </a:ext>
              </a:extLst>
            </p:cNvPr>
            <p:cNvPicPr>
              <a:picLocks noChangeAspect="1" noChangeArrowheads="1"/>
            </p:cNvPicPr>
            <p:nvPr/>
          </p:nvPicPr>
          <p:blipFill>
            <a:blip r:embed="rId6" cstate="print"/>
            <a:srcRect/>
            <a:stretch>
              <a:fillRect/>
            </a:stretch>
          </p:blipFill>
          <p:spPr bwMode="auto">
            <a:xfrm>
              <a:off x="2297464" y="5476665"/>
              <a:ext cx="937384" cy="937384"/>
            </a:xfrm>
            <a:prstGeom prst="rect">
              <a:avLst/>
            </a:prstGeom>
            <a:noFill/>
          </p:spPr>
        </p:pic>
        <p:sp>
          <p:nvSpPr>
            <p:cNvPr id="24" name="Left-Right Arrow 16">
              <a:extLst>
                <a:ext uri="{FF2B5EF4-FFF2-40B4-BE49-F238E27FC236}">
                  <a16:creationId xmlns:a16="http://schemas.microsoft.com/office/drawing/2014/main" id="{BD0B9015-0664-4A89-97AF-7F529DF0CE62}"/>
                </a:ext>
              </a:extLst>
            </p:cNvPr>
            <p:cNvSpPr/>
            <p:nvPr/>
          </p:nvSpPr>
          <p:spPr>
            <a:xfrm rot="18262768">
              <a:off x="768451" y="4511863"/>
              <a:ext cx="736403" cy="304350"/>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0">
              <a:extLst>
                <a:ext uri="{FF2B5EF4-FFF2-40B4-BE49-F238E27FC236}">
                  <a16:creationId xmlns:a16="http://schemas.microsoft.com/office/drawing/2014/main" id="{33E8A83E-FCC3-434C-A47B-F6B5A61EE485}"/>
                </a:ext>
              </a:extLst>
            </p:cNvPr>
            <p:cNvSpPr/>
            <p:nvPr/>
          </p:nvSpPr>
          <p:spPr>
            <a:xfrm rot="17051242">
              <a:off x="2458101" y="4823294"/>
              <a:ext cx="736403" cy="304350"/>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28871F-4719-46C6-9741-757A3AFB35AF}"/>
                </a:ext>
              </a:extLst>
            </p:cNvPr>
            <p:cNvSpPr/>
            <p:nvPr/>
          </p:nvSpPr>
          <p:spPr>
            <a:xfrm>
              <a:off x="759886" y="3072304"/>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3</a:t>
              </a:r>
              <a:r>
                <a:rPr lang="en-US" sz="1600" baseline="30000" dirty="0">
                  <a:solidFill>
                    <a:srgbClr val="000000"/>
                  </a:solidFill>
                </a:rPr>
                <a:t>rd</a:t>
              </a:r>
              <a:r>
                <a:rPr lang="en-US" sz="1600" dirty="0">
                  <a:solidFill>
                    <a:srgbClr val="000000"/>
                  </a:solidFill>
                </a:rPr>
                <a:t> Party Cloud</a:t>
              </a:r>
            </a:p>
          </p:txBody>
        </p:sp>
        <p:sp>
          <p:nvSpPr>
            <p:cNvPr id="27" name="Rectangle 26">
              <a:extLst>
                <a:ext uri="{FF2B5EF4-FFF2-40B4-BE49-F238E27FC236}">
                  <a16:creationId xmlns:a16="http://schemas.microsoft.com/office/drawing/2014/main" id="{2E8689A6-83A1-4ECD-AABB-4BA0FE42218F}"/>
                </a:ext>
              </a:extLst>
            </p:cNvPr>
            <p:cNvSpPr/>
            <p:nvPr/>
          </p:nvSpPr>
          <p:spPr>
            <a:xfrm>
              <a:off x="2476043" y="4231870"/>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Public Cloud</a:t>
              </a:r>
            </a:p>
          </p:txBody>
        </p:sp>
        <p:sp>
          <p:nvSpPr>
            <p:cNvPr id="28" name="Rectangle 27">
              <a:extLst>
                <a:ext uri="{FF2B5EF4-FFF2-40B4-BE49-F238E27FC236}">
                  <a16:creationId xmlns:a16="http://schemas.microsoft.com/office/drawing/2014/main" id="{ED71F8BF-1309-45A7-9AEA-121FC251B524}"/>
                </a:ext>
              </a:extLst>
            </p:cNvPr>
            <p:cNvSpPr/>
            <p:nvPr/>
          </p:nvSpPr>
          <p:spPr>
            <a:xfrm>
              <a:off x="6564338" y="3536130"/>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Private Cloud</a:t>
              </a:r>
            </a:p>
          </p:txBody>
        </p:sp>
        <p:sp>
          <p:nvSpPr>
            <p:cNvPr id="29" name="Rectangle 28">
              <a:extLst>
                <a:ext uri="{FF2B5EF4-FFF2-40B4-BE49-F238E27FC236}">
                  <a16:creationId xmlns:a16="http://schemas.microsoft.com/office/drawing/2014/main" id="{8D9FF039-02FA-4D04-9436-D181D1077DF6}"/>
                </a:ext>
              </a:extLst>
            </p:cNvPr>
            <p:cNvSpPr/>
            <p:nvPr/>
          </p:nvSpPr>
          <p:spPr>
            <a:xfrm>
              <a:off x="4596392" y="4351139"/>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Private Cloud</a:t>
              </a:r>
            </a:p>
          </p:txBody>
        </p:sp>
        <p:sp>
          <p:nvSpPr>
            <p:cNvPr id="30" name="Rectangle 29">
              <a:extLst>
                <a:ext uri="{FF2B5EF4-FFF2-40B4-BE49-F238E27FC236}">
                  <a16:creationId xmlns:a16="http://schemas.microsoft.com/office/drawing/2014/main" id="{FEBA0BB9-AB9A-44FF-8F6E-2F0F1FA02FE5}"/>
                </a:ext>
              </a:extLst>
            </p:cNvPr>
            <p:cNvSpPr/>
            <p:nvPr/>
          </p:nvSpPr>
          <p:spPr>
            <a:xfrm>
              <a:off x="4410871" y="3264447"/>
              <a:ext cx="1439967" cy="29376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Public Cloud</a:t>
              </a:r>
            </a:p>
          </p:txBody>
        </p:sp>
        <p:sp>
          <p:nvSpPr>
            <p:cNvPr id="31" name="Rounded Rectangle 3">
              <a:extLst>
                <a:ext uri="{FF2B5EF4-FFF2-40B4-BE49-F238E27FC236}">
                  <a16:creationId xmlns:a16="http://schemas.microsoft.com/office/drawing/2014/main" id="{832A9984-18AD-46AE-9521-D4FAB5523024}"/>
                </a:ext>
              </a:extLst>
            </p:cNvPr>
            <p:cNvSpPr/>
            <p:nvPr/>
          </p:nvSpPr>
          <p:spPr>
            <a:xfrm>
              <a:off x="5781229" y="1338485"/>
              <a:ext cx="2183330" cy="463811"/>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Community Cloud</a:t>
              </a:r>
            </a:p>
          </p:txBody>
        </p:sp>
        <p:sp>
          <p:nvSpPr>
            <p:cNvPr id="32" name="Rectangle 31">
              <a:extLst>
                <a:ext uri="{FF2B5EF4-FFF2-40B4-BE49-F238E27FC236}">
                  <a16:creationId xmlns:a16="http://schemas.microsoft.com/office/drawing/2014/main" id="{5784700D-6440-4D7A-A68B-161B0E7ADB6D}"/>
                </a:ext>
              </a:extLst>
            </p:cNvPr>
            <p:cNvSpPr/>
            <p:nvPr/>
          </p:nvSpPr>
          <p:spPr>
            <a:xfrm>
              <a:off x="6361050" y="4650280"/>
              <a:ext cx="1736035" cy="551200"/>
            </a:xfrm>
            <a:prstGeom prst="rect">
              <a:avLst/>
            </a:prstGeom>
            <a:gradFill>
              <a:gsLst>
                <a:gs pos="0">
                  <a:schemeClr val="bg1"/>
                </a:gs>
                <a:gs pos="100000">
                  <a:schemeClr val="bg1">
                    <a:lumMod val="9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Federal  and </a:t>
              </a:r>
            </a:p>
            <a:p>
              <a:r>
                <a:rPr lang="en-US" sz="1400" dirty="0">
                  <a:solidFill>
                    <a:schemeClr val="tx1">
                      <a:lumMod val="65000"/>
                      <a:lumOff val="35000"/>
                    </a:schemeClr>
                  </a:solidFill>
                </a:rPr>
                <a:t>Government Bodies</a:t>
              </a:r>
            </a:p>
          </p:txBody>
        </p:sp>
        <p:pic>
          <p:nvPicPr>
            <p:cNvPr id="33" name="Picture 2" descr="C:\Program Files\Microsoft Office\MEDIA\CAGCAT10\j0300840.wmf">
              <a:extLst>
                <a:ext uri="{FF2B5EF4-FFF2-40B4-BE49-F238E27FC236}">
                  <a16:creationId xmlns:a16="http://schemas.microsoft.com/office/drawing/2014/main" id="{7341EA9C-9831-49FE-83A7-44DBB955F9CB}"/>
                </a:ext>
              </a:extLst>
            </p:cNvPr>
            <p:cNvPicPr>
              <a:picLocks noChangeAspect="1" noChangeArrowheads="1"/>
            </p:cNvPicPr>
            <p:nvPr/>
          </p:nvPicPr>
          <p:blipFill>
            <a:blip r:embed="rId7" cstate="print"/>
            <a:srcRect/>
            <a:stretch>
              <a:fillRect/>
            </a:stretch>
          </p:blipFill>
          <p:spPr bwMode="auto">
            <a:xfrm>
              <a:off x="7402997" y="4139301"/>
              <a:ext cx="1001181" cy="843514"/>
            </a:xfrm>
            <a:prstGeom prst="rect">
              <a:avLst/>
            </a:prstGeom>
            <a:noFill/>
          </p:spPr>
        </p:pic>
        <p:pic>
          <p:nvPicPr>
            <p:cNvPr id="34" name="Picture 697" descr="MCj04352420000[1]">
              <a:extLst>
                <a:ext uri="{FF2B5EF4-FFF2-40B4-BE49-F238E27FC236}">
                  <a16:creationId xmlns:a16="http://schemas.microsoft.com/office/drawing/2014/main" id="{BD9D0792-E20E-412C-95F1-7FAB79CDCE00}"/>
                </a:ext>
              </a:extLst>
            </p:cNvPr>
            <p:cNvPicPr>
              <a:picLocks noChangeAspect="1" noChangeArrowheads="1"/>
            </p:cNvPicPr>
            <p:nvPr/>
          </p:nvPicPr>
          <p:blipFill>
            <a:blip r:embed="rId8" cstate="print"/>
            <a:srcRect/>
            <a:stretch>
              <a:fillRect/>
            </a:stretch>
          </p:blipFill>
          <p:spPr bwMode="auto">
            <a:xfrm>
              <a:off x="2193649" y="1920147"/>
              <a:ext cx="395019" cy="837551"/>
            </a:xfrm>
            <a:prstGeom prst="rect">
              <a:avLst/>
            </a:prstGeom>
            <a:noFill/>
            <a:ln w="9525">
              <a:noFill/>
              <a:miter lim="800000"/>
              <a:headEnd/>
              <a:tailEnd/>
            </a:ln>
          </p:spPr>
        </p:pic>
        <p:pic>
          <p:nvPicPr>
            <p:cNvPr id="35" name="Picture 697" descr="MCj04352420000[1]">
              <a:extLst>
                <a:ext uri="{FF2B5EF4-FFF2-40B4-BE49-F238E27FC236}">
                  <a16:creationId xmlns:a16="http://schemas.microsoft.com/office/drawing/2014/main" id="{C4B72407-5159-41FC-930E-933614067DF0}"/>
                </a:ext>
              </a:extLst>
            </p:cNvPr>
            <p:cNvPicPr>
              <a:picLocks noChangeAspect="1" noChangeArrowheads="1"/>
            </p:cNvPicPr>
            <p:nvPr/>
          </p:nvPicPr>
          <p:blipFill>
            <a:blip r:embed="rId8" cstate="print"/>
            <a:srcRect/>
            <a:stretch>
              <a:fillRect/>
            </a:stretch>
          </p:blipFill>
          <p:spPr bwMode="auto">
            <a:xfrm>
              <a:off x="1957915" y="1950945"/>
              <a:ext cx="395019" cy="837551"/>
            </a:xfrm>
            <a:prstGeom prst="rect">
              <a:avLst/>
            </a:prstGeom>
            <a:noFill/>
            <a:ln w="9525">
              <a:noFill/>
              <a:miter lim="800000"/>
              <a:headEnd/>
              <a:tailEnd/>
            </a:ln>
          </p:spPr>
        </p:pic>
        <p:pic>
          <p:nvPicPr>
            <p:cNvPr id="36" name="Picture 697" descr="MCj04352420000[1]">
              <a:extLst>
                <a:ext uri="{FF2B5EF4-FFF2-40B4-BE49-F238E27FC236}">
                  <a16:creationId xmlns:a16="http://schemas.microsoft.com/office/drawing/2014/main" id="{85B58D9F-1C59-49E3-A03C-3D4B1364894C}"/>
                </a:ext>
              </a:extLst>
            </p:cNvPr>
            <p:cNvPicPr>
              <a:picLocks noChangeAspect="1" noChangeArrowheads="1"/>
            </p:cNvPicPr>
            <p:nvPr/>
          </p:nvPicPr>
          <p:blipFill>
            <a:blip r:embed="rId8" cstate="print"/>
            <a:srcRect/>
            <a:stretch>
              <a:fillRect/>
            </a:stretch>
          </p:blipFill>
          <p:spPr bwMode="auto">
            <a:xfrm>
              <a:off x="1742435" y="1974573"/>
              <a:ext cx="395019" cy="837551"/>
            </a:xfrm>
            <a:prstGeom prst="rect">
              <a:avLst/>
            </a:prstGeom>
            <a:noFill/>
            <a:ln w="9525">
              <a:noFill/>
              <a:miter lim="800000"/>
              <a:headEnd/>
              <a:tailEnd/>
            </a:ln>
          </p:spPr>
        </p:pic>
        <p:pic>
          <p:nvPicPr>
            <p:cNvPr id="37" name="Picture 698" descr="MCj04352420000[1]">
              <a:extLst>
                <a:ext uri="{FF2B5EF4-FFF2-40B4-BE49-F238E27FC236}">
                  <a16:creationId xmlns:a16="http://schemas.microsoft.com/office/drawing/2014/main" id="{4DFE497C-6841-4A7A-B14B-1C8708FD8AE2}"/>
                </a:ext>
              </a:extLst>
            </p:cNvPr>
            <p:cNvPicPr>
              <a:picLocks noChangeAspect="1" noChangeArrowheads="1"/>
            </p:cNvPicPr>
            <p:nvPr/>
          </p:nvPicPr>
          <p:blipFill>
            <a:blip r:embed="rId9" cstate="print"/>
            <a:srcRect/>
            <a:stretch>
              <a:fillRect/>
            </a:stretch>
          </p:blipFill>
          <p:spPr bwMode="auto">
            <a:xfrm>
              <a:off x="1511573" y="1998106"/>
              <a:ext cx="398173" cy="844239"/>
            </a:xfrm>
            <a:prstGeom prst="rect">
              <a:avLst/>
            </a:prstGeom>
            <a:noFill/>
            <a:ln w="9525">
              <a:noFill/>
              <a:miter lim="800000"/>
              <a:headEnd/>
              <a:tailEnd/>
            </a:ln>
          </p:spPr>
        </p:pic>
        <p:sp>
          <p:nvSpPr>
            <p:cNvPr id="38" name="Rounded Rectangle 38">
              <a:extLst>
                <a:ext uri="{FF2B5EF4-FFF2-40B4-BE49-F238E27FC236}">
                  <a16:creationId xmlns:a16="http://schemas.microsoft.com/office/drawing/2014/main" id="{7764738B-6B4E-4ACE-BB97-F38017C0BB28}"/>
                </a:ext>
              </a:extLst>
            </p:cNvPr>
            <p:cNvSpPr/>
            <p:nvPr/>
          </p:nvSpPr>
          <p:spPr>
            <a:xfrm>
              <a:off x="2981733" y="3551585"/>
              <a:ext cx="1258964" cy="530086"/>
            </a:xfrm>
            <a:prstGeom prst="roundRect">
              <a:avLst/>
            </a:prstGeom>
            <a:solidFill>
              <a:srgbClr val="FFFFFF"/>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Development</a:t>
              </a:r>
            </a:p>
            <a:p>
              <a:pPr algn="ctr"/>
              <a:r>
                <a:rPr lang="en-US" sz="1400" dirty="0">
                  <a:solidFill>
                    <a:schemeClr val="tx1"/>
                  </a:solidFill>
                </a:rPr>
                <a:t>Platforms</a:t>
              </a:r>
            </a:p>
          </p:txBody>
        </p:sp>
        <p:sp>
          <p:nvSpPr>
            <p:cNvPr id="39" name="Rounded Rectangle 3">
              <a:extLst>
                <a:ext uri="{FF2B5EF4-FFF2-40B4-BE49-F238E27FC236}">
                  <a16:creationId xmlns:a16="http://schemas.microsoft.com/office/drawing/2014/main" id="{A9D03529-6DCF-4307-8ED4-B597B03BF471}"/>
                </a:ext>
              </a:extLst>
            </p:cNvPr>
            <p:cNvSpPr/>
            <p:nvPr/>
          </p:nvSpPr>
          <p:spPr>
            <a:xfrm rot="21289515">
              <a:off x="1479245" y="2534129"/>
              <a:ext cx="1290816" cy="309689"/>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Infrastructure</a:t>
              </a:r>
            </a:p>
          </p:txBody>
        </p:sp>
        <p:sp>
          <p:nvSpPr>
            <p:cNvPr id="40" name="Rounded Rectangle 3">
              <a:extLst>
                <a:ext uri="{FF2B5EF4-FFF2-40B4-BE49-F238E27FC236}">
                  <a16:creationId xmlns:a16="http://schemas.microsoft.com/office/drawing/2014/main" id="{2FB1F3FF-CD91-4D8A-A7B0-2F44F70F717A}"/>
                </a:ext>
              </a:extLst>
            </p:cNvPr>
            <p:cNvSpPr/>
            <p:nvPr/>
          </p:nvSpPr>
          <p:spPr>
            <a:xfrm>
              <a:off x="5088509" y="2578920"/>
              <a:ext cx="1466429" cy="543381"/>
            </a:xfrm>
            <a:prstGeom prst="roundRect">
              <a:avLst/>
            </a:prstGeom>
            <a:solidFill>
              <a:srgbClr val="FFFFFF"/>
            </a:solidFill>
            <a:ln w="63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Application</a:t>
              </a:r>
            </a:p>
            <a:p>
              <a:pPr algn="ctr"/>
              <a:r>
                <a:rPr lang="en-US" sz="1400" dirty="0">
                  <a:solidFill>
                    <a:schemeClr val="tx1"/>
                  </a:solidFill>
                </a:rPr>
                <a:t>Services</a:t>
              </a:r>
            </a:p>
          </p:txBody>
        </p:sp>
        <p:pic>
          <p:nvPicPr>
            <p:cNvPr id="41" name="Picture 4" descr="C:\Documents and Settings\Administrator\Local Settings\Temporary Internet Files\Content.IE5\S5CT05S7\MCj04326140000[1].png">
              <a:extLst>
                <a:ext uri="{FF2B5EF4-FFF2-40B4-BE49-F238E27FC236}">
                  <a16:creationId xmlns:a16="http://schemas.microsoft.com/office/drawing/2014/main" id="{EBAACDEA-8EAC-4ADB-A3D5-290B94E228DE}"/>
                </a:ext>
              </a:extLst>
            </p:cNvPr>
            <p:cNvPicPr>
              <a:picLocks noChangeAspect="1" noChangeArrowheads="1"/>
            </p:cNvPicPr>
            <p:nvPr/>
          </p:nvPicPr>
          <p:blipFill>
            <a:blip r:embed="rId10" cstate="print"/>
            <a:srcRect/>
            <a:stretch>
              <a:fillRect/>
            </a:stretch>
          </p:blipFill>
          <p:spPr bwMode="auto">
            <a:xfrm>
              <a:off x="5575890" y="1984562"/>
              <a:ext cx="679136" cy="679136"/>
            </a:xfrm>
            <a:prstGeom prst="rect">
              <a:avLst/>
            </a:prstGeom>
            <a:noFill/>
          </p:spPr>
        </p:pic>
        <p:pic>
          <p:nvPicPr>
            <p:cNvPr id="42" name="Picture 10" descr="C:\Documents and Settings\Administrator\Local Settings\Temporary Internet Files\Content.IE5\YP27MHEV\MCj04339490000[1].png">
              <a:extLst>
                <a:ext uri="{FF2B5EF4-FFF2-40B4-BE49-F238E27FC236}">
                  <a16:creationId xmlns:a16="http://schemas.microsoft.com/office/drawing/2014/main" id="{E2FC512E-D25C-4051-BD52-3F45D4FACFCD}"/>
                </a:ext>
              </a:extLst>
            </p:cNvPr>
            <p:cNvPicPr>
              <a:picLocks noChangeAspect="1" noChangeArrowheads="1"/>
            </p:cNvPicPr>
            <p:nvPr/>
          </p:nvPicPr>
          <p:blipFill>
            <a:blip r:embed="rId11" cstate="print"/>
            <a:srcRect/>
            <a:stretch>
              <a:fillRect/>
            </a:stretch>
          </p:blipFill>
          <p:spPr bwMode="auto">
            <a:xfrm>
              <a:off x="3210823" y="2800626"/>
              <a:ext cx="923235" cy="923235"/>
            </a:xfrm>
            <a:prstGeom prst="rect">
              <a:avLst/>
            </a:prstGeom>
            <a:noFill/>
          </p:spPr>
        </p:pic>
      </p:grpSp>
    </p:spTree>
    <p:extLst>
      <p:ext uri="{BB962C8B-B14F-4D97-AF65-F5344CB8AC3E}">
        <p14:creationId xmlns:p14="http://schemas.microsoft.com/office/powerpoint/2010/main" val="971716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453" y="681037"/>
            <a:ext cx="10848833" cy="6176963"/>
          </a:xfrm>
        </p:spPr>
        <p:txBody>
          <a:bodyPr>
            <a:normAutofit/>
          </a:bodyPr>
          <a:lstStyle/>
          <a:p>
            <a:r>
              <a:rPr lang="en-US" dirty="0">
                <a:latin typeface="Times New Roman" panose="02020603050405020304" pitchFamily="18" charset="0"/>
                <a:cs typeface="Times New Roman" panose="02020603050405020304" pitchFamily="18" charset="0"/>
              </a:rPr>
              <a:t>The users of a specific community cloud fall into a well-identified community, sharing the same concerns or needs</a:t>
            </a:r>
            <a:r>
              <a:rPr lang="en-US" b="1" dirty="0">
                <a:latin typeface="Times New Roman" panose="02020603050405020304" pitchFamily="18" charset="0"/>
                <a:cs typeface="Times New Roman" panose="02020603050405020304" pitchFamily="18" charset="0"/>
              </a:rPr>
              <a:t>; they can be government bodies, industries, or even simple users, but all of them focus on the same issues for their interaction with the cloud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From an </a:t>
            </a:r>
            <a:r>
              <a:rPr lang="en-US" b="1" u="sng" dirty="0">
                <a:latin typeface="Times New Roman" panose="02020603050405020304" pitchFamily="18" charset="0"/>
                <a:cs typeface="Times New Roman" panose="02020603050405020304" pitchFamily="18" charset="0"/>
              </a:rPr>
              <a:t>architectural point of view</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 community cloud is most likely implemented over multiple administrative domains.</a:t>
            </a:r>
          </a:p>
          <a:p>
            <a:r>
              <a:rPr lang="en-US" dirty="0">
                <a:latin typeface="Times New Roman" panose="02020603050405020304" pitchFamily="18" charset="0"/>
                <a:cs typeface="Times New Roman" panose="02020603050405020304" pitchFamily="18" charset="0"/>
              </a:rPr>
              <a:t>Candidate sectors for community clouds are as follows: </a:t>
            </a:r>
          </a:p>
          <a:p>
            <a:pPr lvl="1"/>
            <a:r>
              <a:rPr lang="en-US" sz="2800" dirty="0">
                <a:latin typeface="Times New Roman" panose="02020603050405020304" pitchFamily="18" charset="0"/>
                <a:cs typeface="Times New Roman" panose="02020603050405020304" pitchFamily="18" charset="0"/>
              </a:rPr>
              <a:t>Media industry. </a:t>
            </a:r>
          </a:p>
          <a:p>
            <a:pPr lvl="1"/>
            <a:r>
              <a:rPr lang="en-US" sz="2800" dirty="0">
                <a:latin typeface="Times New Roman" panose="02020603050405020304" pitchFamily="18" charset="0"/>
                <a:cs typeface="Times New Roman" panose="02020603050405020304" pitchFamily="18" charset="0"/>
              </a:rPr>
              <a:t>Healthcare industry. </a:t>
            </a:r>
          </a:p>
          <a:p>
            <a:pPr lvl="1"/>
            <a:r>
              <a:rPr lang="en-US" sz="2800" dirty="0">
                <a:latin typeface="Times New Roman" panose="02020603050405020304" pitchFamily="18" charset="0"/>
                <a:cs typeface="Times New Roman" panose="02020603050405020304" pitchFamily="18" charset="0"/>
              </a:rPr>
              <a:t>Energy and other core industries.</a:t>
            </a:r>
          </a:p>
          <a:p>
            <a:pPr lvl="1"/>
            <a:r>
              <a:rPr lang="en-US" sz="2800" dirty="0">
                <a:latin typeface="Times New Roman" panose="02020603050405020304" pitchFamily="18" charset="0"/>
                <a:cs typeface="Times New Roman" panose="02020603050405020304" pitchFamily="18" charset="0"/>
              </a:rPr>
              <a:t>Public sector.</a:t>
            </a:r>
          </a:p>
          <a:p>
            <a:pPr lvl="1"/>
            <a:r>
              <a:rPr lang="en-US" sz="2800" dirty="0">
                <a:latin typeface="Times New Roman" panose="02020603050405020304" pitchFamily="18" charset="0"/>
                <a:cs typeface="Times New Roman" panose="02020603050405020304" pitchFamily="18" charset="0"/>
              </a:rPr>
              <a:t>Scientific research.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01" y="1451497"/>
            <a:ext cx="11067197" cy="3615804"/>
          </a:xfrm>
        </p:spPr>
        <p:txBody>
          <a:bodyPr>
            <a:normAutofit/>
          </a:bodyPr>
          <a:lstStyle/>
          <a:p>
            <a:r>
              <a:rPr lang="en-US" sz="3200" dirty="0">
                <a:latin typeface="Times New Roman" panose="02020603050405020304" pitchFamily="18" charset="0"/>
                <a:cs typeface="Times New Roman" panose="02020603050405020304" pitchFamily="18" charset="0"/>
              </a:rPr>
              <a:t>Benefits of these community clouds are the following: </a:t>
            </a:r>
          </a:p>
          <a:p>
            <a:pPr lvl="1"/>
            <a:r>
              <a:rPr lang="en-US" sz="3200" dirty="0">
                <a:latin typeface="Times New Roman" panose="02020603050405020304" pitchFamily="18" charset="0"/>
                <a:cs typeface="Times New Roman" panose="02020603050405020304" pitchFamily="18" charset="0"/>
              </a:rPr>
              <a:t>Openness. </a:t>
            </a:r>
          </a:p>
          <a:p>
            <a:pPr lvl="1"/>
            <a:r>
              <a:rPr lang="en-US" sz="3200" dirty="0">
                <a:latin typeface="Times New Roman" panose="02020603050405020304" pitchFamily="18" charset="0"/>
                <a:cs typeface="Times New Roman" panose="02020603050405020304" pitchFamily="18" charset="0"/>
              </a:rPr>
              <a:t>Community.</a:t>
            </a:r>
          </a:p>
          <a:p>
            <a:pPr lvl="1"/>
            <a:r>
              <a:rPr lang="en-US" sz="3200" dirty="0">
                <a:latin typeface="Times New Roman" panose="02020603050405020304" pitchFamily="18" charset="0"/>
                <a:cs typeface="Times New Roman" panose="02020603050405020304" pitchFamily="18" charset="0"/>
              </a:rPr>
              <a:t>Graceful failures. </a:t>
            </a:r>
          </a:p>
          <a:p>
            <a:pPr lvl="1"/>
            <a:r>
              <a:rPr lang="en-US" sz="3200" dirty="0">
                <a:latin typeface="Times New Roman" panose="02020603050405020304" pitchFamily="18" charset="0"/>
                <a:cs typeface="Times New Roman" panose="02020603050405020304" pitchFamily="18" charset="0"/>
              </a:rPr>
              <a:t>Convenience and control.</a:t>
            </a:r>
          </a:p>
          <a:p>
            <a:pPr lvl="1"/>
            <a:r>
              <a:rPr lang="en-US" sz="3200" dirty="0">
                <a:latin typeface="Times New Roman" panose="02020603050405020304" pitchFamily="18" charset="0"/>
                <a:cs typeface="Times New Roman" panose="02020603050405020304" pitchFamily="18" charset="0"/>
              </a:rPr>
              <a:t> Environmental sustainability.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ublic private hybrid community cloud">
            <a:extLst>
              <a:ext uri="{FF2B5EF4-FFF2-40B4-BE49-F238E27FC236}">
                <a16:creationId xmlns:a16="http://schemas.microsoft.com/office/drawing/2014/main" id="{3B3F2412-2F48-4AB5-BEBC-9D4ACF86CA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3883" y="55381"/>
            <a:ext cx="7441809" cy="674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83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ublic private hybrid community cloud">
            <a:extLst>
              <a:ext uri="{FF2B5EF4-FFF2-40B4-BE49-F238E27FC236}">
                <a16:creationId xmlns:a16="http://schemas.microsoft.com/office/drawing/2014/main" id="{1DAB340C-B440-4ECA-8986-62E2922E25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202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515600" cy="1325563"/>
          </a:xfrm>
        </p:spPr>
        <p:txBody>
          <a:bodyPr/>
          <a:lstStyle/>
          <a:p>
            <a:r>
              <a:rPr lang="en-US" b="1" dirty="0">
                <a:latin typeface="Times New Roman" panose="02020603050405020304" pitchFamily="18" charset="0"/>
                <a:cs typeface="Times New Roman" panose="02020603050405020304" pitchFamily="18" charset="0"/>
              </a:rPr>
              <a:t>Economics of the cloud</a:t>
            </a:r>
          </a:p>
        </p:txBody>
      </p:sp>
      <p:sp>
        <p:nvSpPr>
          <p:cNvPr id="3" name="Content Placeholder 2"/>
          <p:cNvSpPr>
            <a:spLocks noGrp="1"/>
          </p:cNvSpPr>
          <p:nvPr>
            <p:ph idx="1"/>
          </p:nvPr>
        </p:nvSpPr>
        <p:spPr>
          <a:xfrm>
            <a:off x="381000" y="1027906"/>
            <a:ext cx="10858500" cy="4802187"/>
          </a:xfrm>
        </p:spPr>
        <p:txBody>
          <a:bodyPr>
            <a:noAutofit/>
          </a:bodyPr>
          <a:lstStyle/>
          <a:p>
            <a:r>
              <a:rPr lang="en-US" sz="3200" dirty="0">
                <a:latin typeface="Times New Roman" panose="02020603050405020304" pitchFamily="18" charset="0"/>
                <a:cs typeface="Times New Roman" panose="02020603050405020304" pitchFamily="18" charset="0"/>
              </a:rPr>
              <a:t>Biggest benefit of this phenomenon is </a:t>
            </a:r>
            <a:r>
              <a:rPr lang="en-US" sz="3200" b="1" dirty="0">
                <a:latin typeface="Times New Roman" panose="02020603050405020304" pitchFamily="18" charset="0"/>
                <a:cs typeface="Times New Roman" panose="02020603050405020304" pitchFamily="18" charset="0"/>
              </a:rPr>
              <a:t>financial</a:t>
            </a:r>
            <a:r>
              <a:rPr lang="en-US" sz="3200" dirty="0">
                <a:latin typeface="Times New Roman" panose="02020603050405020304" pitchFamily="18" charset="0"/>
                <a:cs typeface="Times New Roman" panose="02020603050405020304" pitchFamily="18" charset="0"/>
              </a:rPr>
              <a:t>: the pay-as-you-go model offered by cloud provider.</a:t>
            </a:r>
          </a:p>
          <a:p>
            <a:r>
              <a:rPr lang="en-US" sz="3200" b="1" dirty="0">
                <a:latin typeface="Times New Roman" panose="02020603050405020304" pitchFamily="18" charset="0"/>
                <a:cs typeface="Times New Roman" panose="02020603050405020304" pitchFamily="18" charset="0"/>
              </a:rPr>
              <a:t>Capital costs are one-time expenses that are generally paid up front and that will contribute over the long term to generate profit. </a:t>
            </a:r>
          </a:p>
          <a:p>
            <a:r>
              <a:rPr lang="en-US" sz="3200" dirty="0">
                <a:latin typeface="Times New Roman" panose="02020603050405020304" pitchFamily="18" charset="0"/>
                <a:cs typeface="Times New Roman" panose="02020603050405020304" pitchFamily="18" charset="0"/>
              </a:rPr>
              <a:t>Cloud computing allows: </a:t>
            </a:r>
          </a:p>
          <a:p>
            <a:pPr lvl="1"/>
            <a:r>
              <a:rPr lang="en-US" sz="3200" i="1" dirty="0">
                <a:latin typeface="Times New Roman" panose="02020603050405020304" pitchFamily="18" charset="0"/>
                <a:cs typeface="Times New Roman" panose="02020603050405020304" pitchFamily="18" charset="0"/>
              </a:rPr>
              <a:t>Reducing the capital costs associated to the IT infrastructure</a:t>
            </a:r>
          </a:p>
          <a:p>
            <a:pPr lvl="1"/>
            <a:r>
              <a:rPr lang="en-US" sz="3200" i="1" dirty="0">
                <a:latin typeface="Times New Roman" panose="02020603050405020304" pitchFamily="18" charset="0"/>
                <a:cs typeface="Times New Roman" panose="02020603050405020304" pitchFamily="18" charset="0"/>
              </a:rPr>
              <a:t> Eliminating the depreciation or lifetime costs associated with IT capital assets </a:t>
            </a:r>
          </a:p>
          <a:p>
            <a:pPr lvl="1"/>
            <a:r>
              <a:rPr lang="en-US" sz="3200" i="1" dirty="0">
                <a:latin typeface="Times New Roman" panose="02020603050405020304" pitchFamily="18" charset="0"/>
                <a:cs typeface="Times New Roman" panose="02020603050405020304" pitchFamily="18" charset="0"/>
              </a:rPr>
              <a:t>Replacing software licensing with subscriptions</a:t>
            </a:r>
          </a:p>
          <a:p>
            <a:pPr lvl="1"/>
            <a:r>
              <a:rPr lang="en-US" sz="3200" i="1" dirty="0">
                <a:latin typeface="Times New Roman" panose="02020603050405020304" pitchFamily="18" charset="0"/>
                <a:cs typeface="Times New Roman" panose="02020603050405020304" pitchFamily="18" charset="0"/>
              </a:rPr>
              <a:t> Cutting the maintenance and administrative costs of IT resource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0"/>
            <a:ext cx="10903424" cy="6176963"/>
          </a:xfrm>
        </p:spPr>
        <p:txBody>
          <a:bodyPr>
            <a:noAutofit/>
          </a:bodyPr>
          <a:lstStyle/>
          <a:p>
            <a:r>
              <a:rPr lang="en-US" sz="3200" dirty="0">
                <a:latin typeface="Times New Roman" panose="02020603050405020304" pitchFamily="18" charset="0"/>
                <a:cs typeface="Times New Roman" panose="02020603050405020304" pitchFamily="18" charset="0"/>
              </a:rPr>
              <a:t>In the case of a </a:t>
            </a:r>
            <a:r>
              <a:rPr lang="en-US" sz="3200" b="1" dirty="0">
                <a:latin typeface="Times New Roman" panose="02020603050405020304" pitchFamily="18" charset="0"/>
                <a:cs typeface="Times New Roman" panose="02020603050405020304" pitchFamily="18" charset="0"/>
              </a:rPr>
              <a:t>small startup</a:t>
            </a:r>
            <a:r>
              <a:rPr lang="en-US" sz="3200" dirty="0">
                <a:latin typeface="Times New Roman" panose="02020603050405020304" pitchFamily="18" charset="0"/>
                <a:cs typeface="Times New Roman" panose="02020603050405020304" pitchFamily="18" charset="0"/>
              </a:rPr>
              <a:t>, it is possible to completely leverage the cloud for many aspects, such as:</a:t>
            </a:r>
          </a:p>
          <a:p>
            <a:pPr lvl="1"/>
            <a:r>
              <a:rPr lang="en-US" sz="3200" b="1" i="1" dirty="0">
                <a:latin typeface="Times New Roman" panose="02020603050405020304" pitchFamily="18" charset="0"/>
                <a:cs typeface="Times New Roman" panose="02020603050405020304" pitchFamily="18" charset="0"/>
              </a:rPr>
              <a:t>IT infrastructure </a:t>
            </a:r>
          </a:p>
          <a:p>
            <a:pPr lvl="1"/>
            <a:r>
              <a:rPr lang="en-US" sz="3200" b="1" i="1" dirty="0">
                <a:latin typeface="Times New Roman" panose="02020603050405020304" pitchFamily="18" charset="0"/>
                <a:cs typeface="Times New Roman" panose="02020603050405020304" pitchFamily="18" charset="0"/>
              </a:rPr>
              <a:t>Software development </a:t>
            </a:r>
          </a:p>
          <a:p>
            <a:pPr lvl="1"/>
            <a:r>
              <a:rPr lang="en-US" sz="3200" b="1" i="1" dirty="0">
                <a:latin typeface="Times New Roman" panose="02020603050405020304" pitchFamily="18" charset="0"/>
                <a:cs typeface="Times New Roman" panose="02020603050405020304" pitchFamily="18" charset="0"/>
              </a:rPr>
              <a:t>CRM and ERP</a:t>
            </a:r>
          </a:p>
          <a:p>
            <a:r>
              <a:rPr lang="en-US" sz="3200" dirty="0">
                <a:latin typeface="Times New Roman" panose="02020603050405020304" pitchFamily="18" charset="0"/>
                <a:cs typeface="Times New Roman" panose="02020603050405020304" pitchFamily="18" charset="0"/>
              </a:rPr>
              <a:t>In terms of the </a:t>
            </a:r>
            <a:r>
              <a:rPr lang="en-US" sz="3200" b="1" dirty="0">
                <a:latin typeface="Times New Roman" panose="02020603050405020304" pitchFamily="18" charset="0"/>
                <a:cs typeface="Times New Roman" panose="02020603050405020304" pitchFamily="18" charset="0"/>
              </a:rPr>
              <a:t>pricing models </a:t>
            </a:r>
            <a:r>
              <a:rPr lang="en-US" sz="3200" dirty="0">
                <a:latin typeface="Times New Roman" panose="02020603050405020304" pitchFamily="18" charset="0"/>
                <a:cs typeface="Times New Roman" panose="02020603050405020304" pitchFamily="18" charset="0"/>
              </a:rPr>
              <a:t>introduced by cloud computing, we can distinguish three different strategies that are adopted by the providers:</a:t>
            </a:r>
          </a:p>
          <a:p>
            <a:pPr lvl="1"/>
            <a:r>
              <a:rPr lang="en-US" sz="3200" b="1" dirty="0">
                <a:latin typeface="Times New Roman" panose="02020603050405020304" pitchFamily="18" charset="0"/>
                <a:cs typeface="Times New Roman" panose="02020603050405020304" pitchFamily="18" charset="0"/>
              </a:rPr>
              <a:t>Tiered pricing </a:t>
            </a:r>
            <a:r>
              <a:rPr lang="en-US" sz="3200" dirty="0">
                <a:latin typeface="Times New Roman" panose="02020603050405020304" pitchFamily="18" charset="0"/>
                <a:cs typeface="Times New Roman" panose="02020603050405020304" pitchFamily="18" charset="0"/>
              </a:rPr>
              <a:t>:This model is used by Amazon for pricing the EC2 service</a:t>
            </a:r>
          </a:p>
          <a:p>
            <a:pPr lvl="1"/>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Per-unit pricing: E</a:t>
            </a:r>
            <a:r>
              <a:rPr lang="en-US" sz="3200" dirty="0">
                <a:latin typeface="Times New Roman" panose="02020603050405020304" pitchFamily="18" charset="0"/>
                <a:cs typeface="Times New Roman" panose="02020603050405020304" pitchFamily="18" charset="0"/>
              </a:rPr>
              <a:t>xample, by </a:t>
            </a:r>
            <a:r>
              <a:rPr lang="en-US" sz="3200" dirty="0" err="1">
                <a:latin typeface="Times New Roman" panose="02020603050405020304" pitchFamily="18" charset="0"/>
                <a:cs typeface="Times New Roman" panose="02020603050405020304" pitchFamily="18" charset="0"/>
              </a:rPr>
              <a:t>GoGrid</a:t>
            </a:r>
            <a:r>
              <a:rPr lang="en-US" sz="3200" dirty="0">
                <a:latin typeface="Times New Roman" panose="02020603050405020304" pitchFamily="18" charset="0"/>
                <a:cs typeface="Times New Roman" panose="02020603050405020304" pitchFamily="18" charset="0"/>
              </a:rPr>
              <a:t>, which makes customers pay according to RAM/hour units for the servers deployed in the </a:t>
            </a:r>
            <a:r>
              <a:rPr lang="en-US" sz="3200" dirty="0" err="1">
                <a:latin typeface="Times New Roman" panose="02020603050405020304" pitchFamily="18" charset="0"/>
                <a:cs typeface="Times New Roman" panose="02020603050405020304" pitchFamily="18" charset="0"/>
              </a:rPr>
              <a:t>GoGrid</a:t>
            </a:r>
            <a:r>
              <a:rPr lang="en-US" sz="3200" dirty="0">
                <a:latin typeface="Times New Roman" panose="02020603050405020304" pitchFamily="18" charset="0"/>
                <a:cs typeface="Times New Roman" panose="02020603050405020304" pitchFamily="18" charset="0"/>
              </a:rPr>
              <a:t> cloud</a:t>
            </a:r>
          </a:p>
          <a:p>
            <a:pPr lvl="1"/>
            <a:r>
              <a:rPr lang="en-US" sz="3200" b="1" dirty="0">
                <a:latin typeface="Times New Roman" panose="02020603050405020304" pitchFamily="18" charset="0"/>
                <a:cs typeface="Times New Roman" panose="02020603050405020304" pitchFamily="18" charset="0"/>
              </a:rPr>
              <a:t>Subscription-based pricing- </a:t>
            </a:r>
            <a:r>
              <a:rPr lang="en-US" sz="3200" dirty="0">
                <a:latin typeface="Times New Roman" panose="02020603050405020304" pitchFamily="18" charset="0"/>
                <a:cs typeface="Times New Roman" panose="02020603050405020304" pitchFamily="18" charset="0"/>
              </a:rPr>
              <a:t>SaaS- periodic usage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1335-8E4F-466A-B3C8-B59D1D131804}"/>
              </a:ext>
            </a:extLst>
          </p:cNvPr>
          <p:cNvSpPr>
            <a:spLocks noGrp="1"/>
          </p:cNvSpPr>
          <p:nvPr>
            <p:ph type="title"/>
          </p:nvPr>
        </p:nvSpPr>
        <p:spPr/>
        <p:txBody>
          <a:bodyPr/>
          <a:lstStyle/>
          <a:p>
            <a:r>
              <a:rPr lang="en-US" b="1" dirty="0">
                <a:latin typeface="Times New Roman" pitchFamily="18" charset="0"/>
                <a:cs typeface="Times New Roman" pitchFamily="18" charset="0"/>
              </a:rPr>
              <a:t>Open challenges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539E39F-F0F2-48B3-949D-FE2BC8F08A22}"/>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definition and the formalization of cloud computing,</a:t>
            </a:r>
          </a:p>
          <a:p>
            <a:r>
              <a:rPr lang="en-US" sz="3200" dirty="0">
                <a:latin typeface="Times New Roman" panose="02020603050405020304" pitchFamily="18" charset="0"/>
                <a:cs typeface="Times New Roman" panose="02020603050405020304" pitchFamily="18" charset="0"/>
              </a:rPr>
              <a:t>Cloud interoperability and standards</a:t>
            </a:r>
          </a:p>
          <a:p>
            <a:r>
              <a:rPr lang="en-US" sz="3200" dirty="0">
                <a:latin typeface="Times New Roman" panose="02020603050405020304" pitchFamily="18" charset="0"/>
                <a:cs typeface="Times New Roman" panose="02020603050405020304" pitchFamily="18" charset="0"/>
              </a:rPr>
              <a:t>Scalability and fault tolerance</a:t>
            </a:r>
          </a:p>
          <a:p>
            <a:r>
              <a:rPr lang="en-US" sz="3200" dirty="0">
                <a:latin typeface="Times New Roman" panose="02020603050405020304" pitchFamily="18" charset="0"/>
                <a:cs typeface="Times New Roman" panose="02020603050405020304" pitchFamily="18" charset="0"/>
              </a:rPr>
              <a:t>Security, trust and privacy</a:t>
            </a:r>
          </a:p>
          <a:p>
            <a:r>
              <a:rPr lang="en-US" sz="3200" dirty="0">
                <a:latin typeface="Times New Roman" panose="02020603050405020304" pitchFamily="18" charset="0"/>
                <a:cs typeface="Times New Roman" panose="02020603050405020304" pitchFamily="18" charset="0"/>
              </a:rPr>
              <a:t>and organizational aspects.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46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datacenters">
            <a:extLst>
              <a:ext uri="{FF2B5EF4-FFF2-40B4-BE49-F238E27FC236}">
                <a16:creationId xmlns:a16="http://schemas.microsoft.com/office/drawing/2014/main" id="{60F11850-1F8E-42FB-91E4-B3F4744AA9C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027" b="1070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535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234A-7AAA-413F-9F9C-5757500C0AFD}"/>
              </a:ext>
            </a:extLst>
          </p:cNvPr>
          <p:cNvSpPr>
            <a:spLocks noGrp="1"/>
          </p:cNvSpPr>
          <p:nvPr>
            <p:ph type="title"/>
          </p:nvPr>
        </p:nvSpPr>
        <p:spPr>
          <a:xfrm>
            <a:off x="450376" y="286603"/>
            <a:ext cx="11622354" cy="1038960"/>
          </a:xfrm>
        </p:spPr>
        <p:txBody>
          <a:bodyPr>
            <a:normAutofit fontScale="90000"/>
          </a:bodyPr>
          <a:lstStyle/>
          <a:p>
            <a:r>
              <a:rPr lang="en-US" b="1" dirty="0">
                <a:latin typeface="Times New Roman" panose="02020603050405020304" pitchFamily="18" charset="0"/>
                <a:cs typeface="Times New Roman" panose="02020603050405020304" pitchFamily="18" charset="0"/>
              </a:rPr>
              <a:t>Definition and the formalization of cloud computing,</a:t>
            </a:r>
            <a:br>
              <a:rPr lang="en-US"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914DF6AD-5805-44FB-B250-3F2C028D3EC0}"/>
              </a:ext>
            </a:extLst>
          </p:cNvPr>
          <p:cNvSpPr>
            <a:spLocks noGrp="1"/>
          </p:cNvSpPr>
          <p:nvPr>
            <p:ph idx="1"/>
          </p:nvPr>
        </p:nvSpPr>
        <p:spPr>
          <a:xfrm>
            <a:off x="627796" y="1105468"/>
            <a:ext cx="10726003" cy="5752531"/>
          </a:xfrm>
        </p:spPr>
        <p:txBody>
          <a:bodyPr>
            <a:normAutofit/>
          </a:bodyPr>
          <a:lstStyle/>
          <a:p>
            <a:r>
              <a:rPr lang="en-US" sz="2700" dirty="0">
                <a:latin typeface="Times New Roman" panose="02020603050405020304" pitchFamily="18" charset="0"/>
                <a:cs typeface="Times New Roman" panose="02020603050405020304" pitchFamily="18" charset="0"/>
              </a:rPr>
              <a:t>Several attempts made to define </a:t>
            </a:r>
            <a:r>
              <a:rPr lang="en-US" sz="2700" b="1" dirty="0">
                <a:latin typeface="Times New Roman" panose="02020603050405020304" pitchFamily="18" charset="0"/>
                <a:cs typeface="Times New Roman" panose="02020603050405020304" pitchFamily="18" charset="0"/>
              </a:rPr>
              <a:t>cloud computing</a:t>
            </a:r>
          </a:p>
          <a:p>
            <a:r>
              <a:rPr lang="en-US" sz="2700" dirty="0">
                <a:latin typeface="Times New Roman" panose="02020603050405020304" pitchFamily="18" charset="0"/>
                <a:cs typeface="Times New Roman" panose="02020603050405020304" pitchFamily="18" charset="0"/>
              </a:rPr>
              <a:t>Comprehensive formalizations is noted in the </a:t>
            </a:r>
            <a:r>
              <a:rPr lang="en-US" sz="2700" b="1" dirty="0">
                <a:latin typeface="Times New Roman" panose="02020603050405020304" pitchFamily="18" charset="0"/>
                <a:cs typeface="Times New Roman" panose="02020603050405020304" pitchFamily="18" charset="0"/>
              </a:rPr>
              <a:t>NIST</a:t>
            </a:r>
            <a:r>
              <a:rPr lang="en-US" sz="2700" dirty="0">
                <a:latin typeface="Times New Roman" panose="02020603050405020304" pitchFamily="18" charset="0"/>
                <a:cs typeface="Times New Roman" panose="02020603050405020304" pitchFamily="18" charset="0"/>
              </a:rPr>
              <a:t> working definition of cloud computing:</a:t>
            </a:r>
          </a:p>
          <a:p>
            <a:pPr lvl="1"/>
            <a:r>
              <a:rPr lang="en-US" sz="2700" i="1" u="sng" dirty="0">
                <a:latin typeface="Times New Roman" panose="02020603050405020304" pitchFamily="18" charset="0"/>
                <a:cs typeface="Times New Roman" panose="02020603050405020304" pitchFamily="18" charset="0"/>
              </a:rPr>
              <a:t>It characterizes cloud computing as on-demand self-service, broad network access, resource-pooling, rapid elasticity, and measured service; classifies services as </a:t>
            </a:r>
            <a:r>
              <a:rPr lang="en-US" sz="2700" b="1" i="1" u="sng" dirty="0">
                <a:latin typeface="Times New Roman" panose="02020603050405020304" pitchFamily="18" charset="0"/>
                <a:cs typeface="Times New Roman" panose="02020603050405020304" pitchFamily="18" charset="0"/>
              </a:rPr>
              <a:t>SaaS, PaaS, and IaaS</a:t>
            </a:r>
            <a:r>
              <a:rPr lang="en-US" sz="2700" i="1" u="sng" dirty="0">
                <a:latin typeface="Times New Roman" panose="02020603050405020304" pitchFamily="18" charset="0"/>
                <a:cs typeface="Times New Roman" panose="02020603050405020304" pitchFamily="18" charset="0"/>
              </a:rPr>
              <a:t>; and categorizes deployment models as</a:t>
            </a:r>
            <a:r>
              <a:rPr lang="en-US" sz="2700" b="1" i="1" u="sng" dirty="0">
                <a:latin typeface="Times New Roman" panose="02020603050405020304" pitchFamily="18" charset="0"/>
                <a:cs typeface="Times New Roman" panose="02020603050405020304" pitchFamily="18" charset="0"/>
              </a:rPr>
              <a:t> public, private, community, and hybrid clouds</a:t>
            </a:r>
            <a:r>
              <a:rPr lang="en-US" sz="2700" b="1" dirty="0">
                <a:latin typeface="Times New Roman" panose="02020603050405020304" pitchFamily="18" charset="0"/>
                <a:cs typeface="Times New Roman" panose="02020603050405020304" pitchFamily="18" charset="0"/>
              </a:rPr>
              <a:t>.</a:t>
            </a:r>
            <a:endParaRPr lang="en-IN" sz="2700" b="1"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A different approach has been taken at the </a:t>
            </a:r>
            <a:r>
              <a:rPr lang="en-US" sz="2700" b="1" dirty="0">
                <a:latin typeface="Times New Roman" panose="02020603050405020304" pitchFamily="18" charset="0"/>
                <a:cs typeface="Times New Roman" panose="02020603050405020304" pitchFamily="18" charset="0"/>
              </a:rPr>
              <a:t>University of California:</a:t>
            </a:r>
          </a:p>
          <a:p>
            <a:pPr lvl="1"/>
            <a:r>
              <a:rPr lang="en-US" sz="2700" dirty="0">
                <a:latin typeface="Times New Roman" panose="02020603050405020304" pitchFamily="18" charset="0"/>
                <a:cs typeface="Times New Roman" panose="02020603050405020304" pitchFamily="18" charset="0"/>
              </a:rPr>
              <a:t> </a:t>
            </a:r>
            <a:r>
              <a:rPr lang="en-US" sz="2700" i="1" dirty="0">
                <a:latin typeface="Times New Roman" panose="02020603050405020304" pitchFamily="18" charset="0"/>
                <a:cs typeface="Times New Roman" panose="02020603050405020304" pitchFamily="18" charset="0"/>
              </a:rPr>
              <a:t>The concept of a cloud is dissected into </a:t>
            </a:r>
            <a:r>
              <a:rPr lang="en-US" sz="2700" b="1" i="1" dirty="0">
                <a:latin typeface="Times New Roman" panose="02020603050405020304" pitchFamily="18" charset="0"/>
                <a:cs typeface="Times New Roman" panose="02020603050405020304" pitchFamily="18" charset="0"/>
              </a:rPr>
              <a:t>five main layers</a:t>
            </a:r>
            <a:r>
              <a:rPr lang="en-US" sz="2700" i="1" dirty="0">
                <a:latin typeface="Times New Roman" panose="02020603050405020304" pitchFamily="18" charset="0"/>
                <a:cs typeface="Times New Roman" panose="02020603050405020304" pitchFamily="18" charset="0"/>
              </a:rPr>
              <a:t>: applications, software environments, software infrastructure, software kernel, and hardware. Each layer addresses the needs of a different class of users within the cloud computing community and most likely builds on the underlying layers.</a:t>
            </a:r>
          </a:p>
        </p:txBody>
      </p:sp>
    </p:spTree>
    <p:extLst>
      <p:ext uri="{BB962C8B-B14F-4D97-AF65-F5344CB8AC3E}">
        <p14:creationId xmlns:p14="http://schemas.microsoft.com/office/powerpoint/2010/main" val="1742736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0"/>
            <a:ext cx="10480343" cy="1131130"/>
          </a:xfrm>
        </p:spPr>
        <p:txBody>
          <a:bodyPr/>
          <a:lstStyle/>
          <a:p>
            <a:r>
              <a:rPr lang="en-US" b="1" dirty="0">
                <a:latin typeface="Times New Roman" panose="02020603050405020304" pitchFamily="18" charset="0"/>
                <a:cs typeface="Times New Roman" panose="02020603050405020304" pitchFamily="18" charset="0"/>
              </a:rPr>
              <a:t>Cloud interoperability and standards</a:t>
            </a:r>
          </a:p>
        </p:txBody>
      </p:sp>
      <p:sp>
        <p:nvSpPr>
          <p:cNvPr id="3" name="Content Placeholder 2"/>
          <p:cNvSpPr>
            <a:spLocks noGrp="1"/>
          </p:cNvSpPr>
          <p:nvPr>
            <p:ph idx="1"/>
          </p:nvPr>
        </p:nvSpPr>
        <p:spPr>
          <a:xfrm>
            <a:off x="532263" y="1078174"/>
            <a:ext cx="11095630" cy="5554638"/>
          </a:xfrm>
        </p:spPr>
        <p:txBody>
          <a:bodyPr/>
          <a:lstStyle/>
          <a:p>
            <a:r>
              <a:rPr lang="en-US" dirty="0">
                <a:latin typeface="Times New Roman" panose="02020603050405020304" pitchFamily="18" charset="0"/>
                <a:cs typeface="Times New Roman" panose="02020603050405020304" pitchFamily="18" charset="0"/>
              </a:rPr>
              <a:t>To fully realize the goal of CC, introducing </a:t>
            </a:r>
            <a:r>
              <a:rPr lang="en-US" b="1" dirty="0">
                <a:latin typeface="Times New Roman" panose="02020603050405020304" pitchFamily="18" charset="0"/>
                <a:cs typeface="Times New Roman" panose="02020603050405020304" pitchFamily="18" charset="0"/>
              </a:rPr>
              <a:t>standards and allowing interoperability between solutions offered by different vendors are objectives of fundamental importance.</a:t>
            </a:r>
          </a:p>
          <a:p>
            <a:r>
              <a:rPr lang="en-US" b="1" dirty="0">
                <a:latin typeface="Times New Roman" panose="02020603050405020304" pitchFamily="18" charset="0"/>
                <a:cs typeface="Times New Roman" panose="02020603050405020304" pitchFamily="18" charset="0"/>
              </a:rPr>
              <a:t>Vendor lock</a:t>
            </a:r>
            <a:r>
              <a:rPr lang="en-US" dirty="0">
                <a:latin typeface="Times New Roman" panose="02020603050405020304" pitchFamily="18" charset="0"/>
                <a:cs typeface="Times New Roman" panose="02020603050405020304" pitchFamily="18" charset="0"/>
              </a:rPr>
              <a:t>-in, also known as proprietary </a:t>
            </a:r>
            <a:r>
              <a:rPr lang="en-US" b="1" dirty="0">
                <a:latin typeface="Times New Roman" panose="02020603050405020304" pitchFamily="18" charset="0"/>
                <a:cs typeface="Times New Roman" panose="02020603050405020304" pitchFamily="18" charset="0"/>
              </a:rPr>
              <a:t>lock</a:t>
            </a:r>
            <a:r>
              <a:rPr lang="en-US" dirty="0">
                <a:latin typeface="Times New Roman" panose="02020603050405020304" pitchFamily="18" charset="0"/>
                <a:cs typeface="Times New Roman" panose="02020603050405020304" pitchFamily="18" charset="0"/>
              </a:rPr>
              <a:t>-in or customer </a:t>
            </a:r>
            <a:r>
              <a:rPr lang="en-US" b="1" dirty="0">
                <a:latin typeface="Times New Roman" panose="02020603050405020304" pitchFamily="18" charset="0"/>
                <a:cs typeface="Times New Roman" panose="02020603050405020304" pitchFamily="18" charset="0"/>
              </a:rPr>
              <a:t>lock</a:t>
            </a:r>
            <a:r>
              <a:rPr lang="en-US" dirty="0">
                <a:latin typeface="Times New Roman" panose="02020603050405020304" pitchFamily="18" charset="0"/>
                <a:cs typeface="Times New Roman" panose="02020603050405020304" pitchFamily="18" charset="0"/>
              </a:rPr>
              <a:t>-in, makes a customer dependent on a </a:t>
            </a:r>
            <a:r>
              <a:rPr lang="en-US" b="1" dirty="0">
                <a:latin typeface="Times New Roman" panose="02020603050405020304" pitchFamily="18" charset="0"/>
                <a:cs typeface="Times New Roman" panose="02020603050405020304" pitchFamily="18" charset="0"/>
              </a:rPr>
              <a:t>vendor</a:t>
            </a:r>
            <a:r>
              <a:rPr lang="en-US" dirty="0">
                <a:latin typeface="Times New Roman" panose="02020603050405020304" pitchFamily="18" charset="0"/>
                <a:cs typeface="Times New Roman" panose="02020603050405020304" pitchFamily="18" charset="0"/>
              </a:rPr>
              <a:t> for products and services, unable to use another </a:t>
            </a:r>
            <a:r>
              <a:rPr lang="en-US" b="1" dirty="0">
                <a:latin typeface="Times New Roman" panose="02020603050405020304" pitchFamily="18" charset="0"/>
                <a:cs typeface="Times New Roman" panose="02020603050405020304" pitchFamily="18" charset="0"/>
              </a:rPr>
              <a:t>vendor</a:t>
            </a:r>
            <a:r>
              <a:rPr lang="en-US" dirty="0">
                <a:latin typeface="Times New Roman" panose="02020603050405020304" pitchFamily="18" charset="0"/>
                <a:cs typeface="Times New Roman" panose="02020603050405020304" pitchFamily="18" charset="0"/>
              </a:rPr>
              <a:t> without substantial switching costs.</a:t>
            </a:r>
          </a:p>
          <a:p>
            <a:pPr>
              <a:lnSpc>
                <a:spcPct val="10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presence of standards </a:t>
            </a:r>
            <a:r>
              <a:rPr lang="en-US" dirty="0">
                <a:latin typeface="Times New Roman" panose="02020603050405020304" pitchFamily="18" charset="0"/>
                <a:cs typeface="Times New Roman" panose="02020603050405020304" pitchFamily="18" charset="0"/>
              </a:rPr>
              <a:t>that are actually </a:t>
            </a:r>
          </a:p>
          <a:p>
            <a:pPr>
              <a:lnSpc>
                <a:spcPct val="100000"/>
              </a:lnSpc>
              <a:buNone/>
            </a:pPr>
            <a:r>
              <a:rPr lang="en-US" dirty="0">
                <a:latin typeface="Times New Roman" panose="02020603050405020304" pitchFamily="18" charset="0"/>
                <a:cs typeface="Times New Roman" panose="02020603050405020304" pitchFamily="18" charset="0"/>
              </a:rPr>
              <a:t>implemented and adopted in the cloud computing </a:t>
            </a:r>
          </a:p>
          <a:p>
            <a:pPr>
              <a:lnSpc>
                <a:spcPct val="100000"/>
              </a:lnSpc>
              <a:buNone/>
            </a:pPr>
            <a:r>
              <a:rPr lang="en-US" dirty="0">
                <a:latin typeface="Times New Roman" panose="02020603050405020304" pitchFamily="18" charset="0"/>
                <a:cs typeface="Times New Roman" panose="02020603050405020304" pitchFamily="18" charset="0"/>
              </a:rPr>
              <a:t>community could give room for interoperability and </a:t>
            </a:r>
          </a:p>
          <a:p>
            <a:pPr>
              <a:lnSpc>
                <a:spcPct val="100000"/>
              </a:lnSpc>
              <a:buNone/>
            </a:pPr>
            <a:r>
              <a:rPr lang="en-US" dirty="0">
                <a:latin typeface="Times New Roman" panose="02020603050405020304" pitchFamily="18" charset="0"/>
                <a:cs typeface="Times New Roman" panose="02020603050405020304" pitchFamily="18" charset="0"/>
              </a:rPr>
              <a:t>then lessen the risks resulting from vendor lock-in.</a:t>
            </a:r>
          </a:p>
          <a:p>
            <a:pPr>
              <a:buNone/>
            </a:pPr>
            <a:endParaRPr lang="en-US" dirty="0">
              <a:latin typeface="Times New Roman" panose="02020603050405020304" pitchFamily="18" charset="0"/>
              <a:cs typeface="Times New Roman" panose="02020603050405020304" pitchFamily="18" charset="0"/>
            </a:endParaRPr>
          </a:p>
        </p:txBody>
      </p:sp>
      <p:pic>
        <p:nvPicPr>
          <p:cNvPr id="4" name="Picture 3" descr="cloud-vendor-lock-in-e1512364875187.jpg"/>
          <p:cNvPicPr>
            <a:picLocks noChangeAspect="1"/>
          </p:cNvPicPr>
          <p:nvPr/>
        </p:nvPicPr>
        <p:blipFill>
          <a:blip r:embed="rId2"/>
          <a:stretch>
            <a:fillRect/>
          </a:stretch>
        </p:blipFill>
        <p:spPr>
          <a:xfrm>
            <a:off x="8274978" y="3957851"/>
            <a:ext cx="3431744" cy="257260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641540" cy="6591869"/>
          </a:xfrm>
        </p:spPr>
        <p:txBody>
          <a:bodyPr>
            <a:noAutofit/>
          </a:bodyPr>
          <a:lstStyle/>
          <a:p>
            <a:r>
              <a:rPr lang="en-US" sz="2900" dirty="0">
                <a:latin typeface="Times New Roman" panose="02020603050405020304" pitchFamily="18" charset="0"/>
                <a:cs typeface="Times New Roman" panose="02020603050405020304" pitchFamily="18" charset="0"/>
              </a:rPr>
              <a:t>Another direction in which </a:t>
            </a:r>
            <a:r>
              <a:rPr lang="en-US" sz="2900" b="1" dirty="0">
                <a:latin typeface="Times New Roman" panose="02020603050405020304" pitchFamily="18" charset="0"/>
                <a:cs typeface="Times New Roman" panose="02020603050405020304" pitchFamily="18" charset="0"/>
              </a:rPr>
              <a:t>standards try to m</a:t>
            </a:r>
            <a:r>
              <a:rPr lang="en-US" sz="2900" dirty="0">
                <a:latin typeface="Times New Roman" panose="02020603050405020304" pitchFamily="18" charset="0"/>
                <a:cs typeface="Times New Roman" panose="02020603050405020304" pitchFamily="18" charset="0"/>
              </a:rPr>
              <a:t>ove is devising a </a:t>
            </a:r>
            <a:r>
              <a:rPr lang="en-US" sz="2900" b="1" dirty="0">
                <a:latin typeface="Times New Roman" panose="02020603050405020304" pitchFamily="18" charset="0"/>
                <a:cs typeface="Times New Roman" panose="02020603050405020304" pitchFamily="18" charset="0"/>
              </a:rPr>
              <a:t>general reference architecture </a:t>
            </a:r>
            <a:r>
              <a:rPr lang="en-US" sz="2900" dirty="0">
                <a:latin typeface="Times New Roman" panose="02020603050405020304" pitchFamily="18" charset="0"/>
                <a:cs typeface="Times New Roman" panose="02020603050405020304" pitchFamily="18" charset="0"/>
              </a:rPr>
              <a:t>for cloud computing systems and providing a standard interface through which one can interact with them.</a:t>
            </a:r>
          </a:p>
          <a:p>
            <a:r>
              <a:rPr lang="en-US" sz="2900" b="1" dirty="0">
                <a:latin typeface="Times New Roman" panose="02020603050405020304" pitchFamily="18" charset="0"/>
                <a:cs typeface="Times New Roman" panose="02020603050405020304" pitchFamily="18" charset="0"/>
              </a:rPr>
              <a:t>Amazon Web Services plays a leading role</a:t>
            </a:r>
            <a:r>
              <a:rPr lang="en-US" sz="2900" dirty="0">
                <a:latin typeface="Times New Roman" panose="02020603050405020304" pitchFamily="18" charset="0"/>
                <a:cs typeface="Times New Roman" panose="02020603050405020304" pitchFamily="18" charset="0"/>
              </a:rPr>
              <a:t>, and other </a:t>
            </a:r>
            <a:r>
              <a:rPr lang="en-US" sz="2900" dirty="0" err="1">
                <a:latin typeface="Times New Roman" panose="02020603050405020304" pitchFamily="18" charset="0"/>
                <a:cs typeface="Times New Roman" panose="02020603050405020304" pitchFamily="18" charset="0"/>
              </a:rPr>
              <a:t>IaaS</a:t>
            </a:r>
            <a:r>
              <a:rPr lang="en-US" sz="2900" dirty="0">
                <a:latin typeface="Times New Roman" panose="02020603050405020304" pitchFamily="18" charset="0"/>
                <a:cs typeface="Times New Roman" panose="02020603050405020304" pitchFamily="18" charset="0"/>
              </a:rPr>
              <a:t> solutions, mostly open source, provide AWS-compatible APIs, thus constituting themselves as valid alternatives.</a:t>
            </a:r>
          </a:p>
          <a:p>
            <a:r>
              <a:rPr lang="en-US" sz="2900" b="1" dirty="0">
                <a:latin typeface="Times New Roman" panose="02020603050405020304" pitchFamily="18" charset="0"/>
                <a:cs typeface="Times New Roman" panose="02020603050405020304" pitchFamily="18" charset="0"/>
              </a:rPr>
              <a:t>Scalability and fault tolerance:</a:t>
            </a:r>
          </a:p>
          <a:p>
            <a:r>
              <a:rPr lang="en-IN" sz="2900" dirty="0">
                <a:latin typeface="Times New Roman" panose="02020603050405020304" pitchFamily="18" charset="0"/>
                <a:cs typeface="Times New Roman" panose="02020603050405020304" pitchFamily="18" charset="0"/>
              </a:rPr>
              <a:t>The challenge in this case is </a:t>
            </a:r>
            <a:r>
              <a:rPr lang="en-IN" sz="2900" b="1" dirty="0">
                <a:latin typeface="Times New Roman" panose="02020603050405020304" pitchFamily="18" charset="0"/>
                <a:cs typeface="Times New Roman" panose="02020603050405020304" pitchFamily="18" charset="0"/>
              </a:rPr>
              <a:t>designing highly scalable and fault-tolerant systems that are easy to manage and at the same time provide competitive performance.</a:t>
            </a:r>
          </a:p>
          <a:p>
            <a:r>
              <a:rPr lang="en-IN" sz="2900" dirty="0">
                <a:latin typeface="Times New Roman" panose="02020603050405020304" pitchFamily="18" charset="0"/>
                <a:cs typeface="Times New Roman" panose="02020603050405020304" pitchFamily="18" charset="0"/>
              </a:rPr>
              <a:t>The </a:t>
            </a:r>
            <a:r>
              <a:rPr lang="en-IN" sz="2900" b="1" dirty="0">
                <a:latin typeface="Times New Roman" panose="02020603050405020304" pitchFamily="18" charset="0"/>
                <a:cs typeface="Times New Roman" panose="02020603050405020304" pitchFamily="18" charset="0"/>
              </a:rPr>
              <a:t>costs are a reality </a:t>
            </a:r>
            <a:r>
              <a:rPr lang="en-IN" sz="2900" dirty="0">
                <a:latin typeface="Times New Roman" panose="02020603050405020304" pitchFamily="18" charset="0"/>
                <a:cs typeface="Times New Roman" panose="02020603050405020304" pitchFamily="18" charset="0"/>
              </a:rPr>
              <a:t>for whomever develops, manages, and maintains the cloud middleware and offers the service to customers. </a:t>
            </a:r>
            <a:endParaRPr lang="en-US" sz="2900" dirty="0">
              <a:latin typeface="Times New Roman" panose="02020603050405020304" pitchFamily="18" charset="0"/>
              <a:cs typeface="Times New Roman" panose="02020603050405020304" pitchFamily="18" charset="0"/>
            </a:endParaRPr>
          </a:p>
          <a:p>
            <a:r>
              <a:rPr lang="en-IN" sz="2900" dirty="0">
                <a:latin typeface="Times New Roman" panose="02020603050405020304" pitchFamily="18" charset="0"/>
                <a:cs typeface="Times New Roman" panose="02020603050405020304" pitchFamily="18" charset="0"/>
              </a:rPr>
              <a:t>In this scenario, the ability to tolerate failure becomes fundamental, sometimes even more important than providing an extremely efficient and optimized system</a:t>
            </a:r>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8C9-D59D-4CCE-A998-61C2A112EF6E}"/>
              </a:ext>
            </a:extLst>
          </p:cNvPr>
          <p:cNvSpPr>
            <a:spLocks noGrp="1"/>
          </p:cNvSpPr>
          <p:nvPr>
            <p:ph type="title"/>
          </p:nvPr>
        </p:nvSpPr>
        <p:spPr>
          <a:xfrm>
            <a:off x="119270" y="106017"/>
            <a:ext cx="10515600" cy="1054584"/>
          </a:xfrm>
        </p:spPr>
        <p:txBody>
          <a:bodyPr/>
          <a:lstStyle/>
          <a:p>
            <a:r>
              <a:rPr lang="en-IN" b="1" dirty="0">
                <a:latin typeface="Times New Roman" panose="02020603050405020304" pitchFamily="18" charset="0"/>
                <a:cs typeface="Times New Roman" panose="02020603050405020304" pitchFamily="18" charset="0"/>
              </a:rPr>
              <a:t>Security, trust, and privacy</a:t>
            </a:r>
          </a:p>
        </p:txBody>
      </p:sp>
      <p:sp>
        <p:nvSpPr>
          <p:cNvPr id="3" name="Content Placeholder 2">
            <a:extLst>
              <a:ext uri="{FF2B5EF4-FFF2-40B4-BE49-F238E27FC236}">
                <a16:creationId xmlns:a16="http://schemas.microsoft.com/office/drawing/2014/main" id="{116FDCEB-BD34-40E9-9D38-9ED62B16EAD8}"/>
              </a:ext>
            </a:extLst>
          </p:cNvPr>
          <p:cNvSpPr>
            <a:spLocks noGrp="1"/>
          </p:cNvSpPr>
          <p:nvPr>
            <p:ph idx="1"/>
          </p:nvPr>
        </p:nvSpPr>
        <p:spPr>
          <a:xfrm>
            <a:off x="119270" y="996288"/>
            <a:ext cx="11234530" cy="5861712"/>
          </a:xfrm>
        </p:spPr>
        <p:txBody>
          <a:bodyPr>
            <a:normAutofit lnSpcReduction="10000"/>
          </a:bodyPr>
          <a:lstStyle/>
          <a:p>
            <a:r>
              <a:rPr lang="en-IN" dirty="0">
                <a:latin typeface="Times New Roman" panose="02020603050405020304" pitchFamily="18" charset="0"/>
                <a:cs typeface="Times New Roman" panose="02020603050405020304" pitchFamily="18" charset="0"/>
              </a:rPr>
              <a:t>Security, trust, and privacy issues are major obstacles for massive adoption of cloud computing. </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traditional cryptographic technologies </a:t>
            </a:r>
            <a:r>
              <a:rPr lang="en-IN" dirty="0">
                <a:latin typeface="Times New Roman" panose="02020603050405020304" pitchFamily="18" charset="0"/>
                <a:cs typeface="Times New Roman" panose="02020603050405020304" pitchFamily="18" charset="0"/>
              </a:rPr>
              <a:t>are used to prevent data tampering and access to sensitive information. </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massive use of virtualization technologies </a:t>
            </a:r>
            <a:r>
              <a:rPr lang="en-IN" dirty="0">
                <a:latin typeface="Times New Roman" panose="02020603050405020304" pitchFamily="18" charset="0"/>
                <a:cs typeface="Times New Roman" panose="02020603050405020304" pitchFamily="18" charset="0"/>
              </a:rPr>
              <a:t>exposes the existing system to </a:t>
            </a:r>
            <a:r>
              <a:rPr lang="en-IN" b="1" dirty="0">
                <a:latin typeface="Times New Roman" panose="02020603050405020304" pitchFamily="18" charset="0"/>
                <a:cs typeface="Times New Roman" panose="02020603050405020304" pitchFamily="18" charset="0"/>
              </a:rPr>
              <a:t>new threats</a:t>
            </a:r>
            <a:r>
              <a:rPr lang="en-IN" dirty="0">
                <a:latin typeface="Times New Roman" panose="02020603050405020304" pitchFamily="18" charset="0"/>
                <a:cs typeface="Times New Roman" panose="02020603050405020304" pitchFamily="18" charset="0"/>
              </a:rPr>
              <a:t>, which previously were not considered applicable.</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lack of control </a:t>
            </a:r>
            <a:r>
              <a:rPr lang="en-IN" dirty="0">
                <a:latin typeface="Times New Roman" panose="02020603050405020304" pitchFamily="18" charset="0"/>
                <a:cs typeface="Times New Roman" panose="02020603050405020304" pitchFamily="18" charset="0"/>
              </a:rPr>
              <a:t>over their </a:t>
            </a:r>
            <a:r>
              <a:rPr lang="en-IN" b="1" dirty="0">
                <a:latin typeface="Times New Roman" panose="02020603050405020304" pitchFamily="18" charset="0"/>
                <a:cs typeface="Times New Roman" panose="02020603050405020304" pitchFamily="18" charset="0"/>
              </a:rPr>
              <a:t>own data and processes </a:t>
            </a:r>
            <a:r>
              <a:rPr lang="en-IN" dirty="0">
                <a:latin typeface="Times New Roman" panose="02020603050405020304" pitchFamily="18" charset="0"/>
                <a:cs typeface="Times New Roman" panose="02020603050405020304" pitchFamily="18" charset="0"/>
              </a:rPr>
              <a:t>also poses severe problems for the trust we give to the cloud service provider and the level of privacy we want to have for our data.</a:t>
            </a:r>
          </a:p>
          <a:p>
            <a:r>
              <a:rPr lang="en-IN" b="1" dirty="0">
                <a:latin typeface="Times New Roman" panose="02020603050405020304" pitchFamily="18" charset="0"/>
                <a:cs typeface="Times New Roman" panose="02020603050405020304" pitchFamily="18" charset="0"/>
              </a:rPr>
              <a:t>when a violation of privacy or illegal access to sensitive information is detected, it could become difficult to identify who is liable for such violations.</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challenges</a:t>
            </a:r>
            <a:r>
              <a:rPr lang="en-IN" dirty="0">
                <a:latin typeface="Times New Roman" panose="02020603050405020304" pitchFamily="18" charset="0"/>
                <a:cs typeface="Times New Roman" panose="02020603050405020304" pitchFamily="18" charset="0"/>
              </a:rPr>
              <a:t> in this area are, then, mostly concerned with devising secure and trustable systems from different perspectives: </a:t>
            </a:r>
            <a:r>
              <a:rPr lang="en-IN" b="1" dirty="0">
                <a:latin typeface="Times New Roman" panose="02020603050405020304" pitchFamily="18" charset="0"/>
                <a:cs typeface="Times New Roman" panose="02020603050405020304" pitchFamily="18" charset="0"/>
              </a:rPr>
              <a:t>technical, social, and legal</a:t>
            </a:r>
          </a:p>
        </p:txBody>
      </p:sp>
    </p:spTree>
    <p:extLst>
      <p:ext uri="{BB962C8B-B14F-4D97-AF65-F5344CB8AC3E}">
        <p14:creationId xmlns:p14="http://schemas.microsoft.com/office/powerpoint/2010/main" val="2204012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4C50-4249-4260-A66A-C0EF46A31AA4}"/>
              </a:ext>
            </a:extLst>
          </p:cNvPr>
          <p:cNvSpPr>
            <a:spLocks noGrp="1"/>
          </p:cNvSpPr>
          <p:nvPr>
            <p:ph type="title"/>
          </p:nvPr>
        </p:nvSpPr>
        <p:spPr>
          <a:xfrm>
            <a:off x="427383" y="171933"/>
            <a:ext cx="11353800" cy="1325563"/>
          </a:xfrm>
        </p:spPr>
        <p:txBody>
          <a:bodyPr/>
          <a:lstStyle/>
          <a:p>
            <a:r>
              <a:rPr lang="en-IN" b="1" dirty="0">
                <a:latin typeface="Times New Roman" panose="02020603050405020304" pitchFamily="18" charset="0"/>
                <a:cs typeface="Times New Roman" panose="02020603050405020304" pitchFamily="18" charset="0"/>
              </a:rPr>
              <a:t>Organizational aspects</a:t>
            </a:r>
          </a:p>
        </p:txBody>
      </p:sp>
      <p:sp>
        <p:nvSpPr>
          <p:cNvPr id="3" name="Content Placeholder 2">
            <a:extLst>
              <a:ext uri="{FF2B5EF4-FFF2-40B4-BE49-F238E27FC236}">
                <a16:creationId xmlns:a16="http://schemas.microsoft.com/office/drawing/2014/main" id="{4067B09C-0BAB-49EE-8FD5-C1124E857441}"/>
              </a:ext>
            </a:extLst>
          </p:cNvPr>
          <p:cNvSpPr>
            <a:spLocks noGrp="1"/>
          </p:cNvSpPr>
          <p:nvPr>
            <p:ph idx="1"/>
          </p:nvPr>
        </p:nvSpPr>
        <p:spPr>
          <a:xfrm>
            <a:off x="410817" y="1497496"/>
            <a:ext cx="11569148" cy="4995379"/>
          </a:xfrm>
        </p:spPr>
        <p:txBody>
          <a:bodyPr/>
          <a:lstStyle/>
          <a:p>
            <a:r>
              <a:rPr lang="en-IN" dirty="0">
                <a:latin typeface="Times New Roman" panose="02020603050405020304" pitchFamily="18" charset="0"/>
                <a:cs typeface="Times New Roman" panose="02020603050405020304" pitchFamily="18" charset="0"/>
              </a:rPr>
              <a:t>From an </a:t>
            </a:r>
            <a:r>
              <a:rPr lang="en-IN" b="1" u="sng" dirty="0">
                <a:latin typeface="Times New Roman" panose="02020603050405020304" pitchFamily="18" charset="0"/>
                <a:cs typeface="Times New Roman" panose="02020603050405020304" pitchFamily="18" charset="0"/>
              </a:rPr>
              <a:t>organizational point of view:</a:t>
            </a:r>
          </a:p>
          <a:p>
            <a:r>
              <a:rPr lang="en-IN" b="1" dirty="0">
                <a:latin typeface="Times New Roman" panose="02020603050405020304" pitchFamily="18" charset="0"/>
                <a:cs typeface="Times New Roman" panose="02020603050405020304" pitchFamily="18" charset="0"/>
              </a:rPr>
              <a:t>Major advantages of moving IT infrastructure and services to the cloud is to reduce or completely remove the costs related to maintenance and support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As a result, users of such infrastructure and services lose a reference to deal with for </a:t>
            </a:r>
            <a:r>
              <a:rPr lang="en-IN" b="1" dirty="0">
                <a:latin typeface="Times New Roman" panose="02020603050405020304" pitchFamily="18" charset="0"/>
                <a:cs typeface="Times New Roman" panose="02020603050405020304" pitchFamily="18" charset="0"/>
              </a:rPr>
              <a:t>IT troubleshooting. </a:t>
            </a:r>
          </a:p>
          <a:p>
            <a:r>
              <a:rPr lang="en-IN" dirty="0">
                <a:latin typeface="Times New Roman" panose="02020603050405020304" pitchFamily="18" charset="0"/>
                <a:cs typeface="Times New Roman" panose="02020603050405020304" pitchFamily="18" charset="0"/>
              </a:rPr>
              <a:t>At the same time, the </a:t>
            </a:r>
            <a:r>
              <a:rPr lang="en-IN" i="1" dirty="0">
                <a:latin typeface="Times New Roman" panose="02020603050405020304" pitchFamily="18" charset="0"/>
                <a:cs typeface="Times New Roman" panose="02020603050405020304" pitchFamily="18" charset="0"/>
              </a:rPr>
              <a:t>existing IT staff is required to have a different kind of competency and, in general, fewer skills, thus reducing their value.</a:t>
            </a:r>
          </a:p>
          <a:p>
            <a:r>
              <a:rPr lang="en-IN" dirty="0">
                <a:latin typeface="Times New Roman" panose="02020603050405020304" pitchFamily="18" charset="0"/>
                <a:cs typeface="Times New Roman" panose="02020603050405020304" pitchFamily="18" charset="0"/>
              </a:rPr>
              <a:t>These are the challenges from an organizational point of view that must be faced and that will significantly change the relationships within the enterprise itself among the various groups of people working together.</a:t>
            </a:r>
          </a:p>
        </p:txBody>
      </p:sp>
    </p:spTree>
    <p:extLst>
      <p:ext uri="{BB962C8B-B14F-4D97-AF65-F5344CB8AC3E}">
        <p14:creationId xmlns:p14="http://schemas.microsoft.com/office/powerpoint/2010/main" val="230998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926E-B848-44A5-8DE1-FD0E77FDF2BF}"/>
              </a:ext>
            </a:extLst>
          </p:cNvPr>
          <p:cNvSpPr>
            <a:spLocks noGrp="1"/>
          </p:cNvSpPr>
          <p:nvPr>
            <p:ph type="title"/>
          </p:nvPr>
        </p:nvSpPr>
        <p:spPr/>
        <p:txBody>
          <a:bodyPr/>
          <a:lstStyle/>
          <a:p>
            <a:r>
              <a:rPr lang="en-IN" dirty="0"/>
              <a:t>Assignment	</a:t>
            </a:r>
          </a:p>
        </p:txBody>
      </p:sp>
      <p:sp>
        <p:nvSpPr>
          <p:cNvPr id="3" name="Content Placeholder 2">
            <a:extLst>
              <a:ext uri="{FF2B5EF4-FFF2-40B4-BE49-F238E27FC236}">
                <a16:creationId xmlns:a16="http://schemas.microsoft.com/office/drawing/2014/main" id="{EEC88CE4-315C-4382-8246-5135D9664C5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Research popular cloud storage providers. Categorize them based on their deployments. Compare prices and plans available.</a:t>
            </a:r>
          </a:p>
          <a:p>
            <a:r>
              <a:rPr lang="en-IN" dirty="0">
                <a:latin typeface="Times New Roman" panose="02020603050405020304" pitchFamily="18" charset="0"/>
                <a:cs typeface="Times New Roman" panose="02020603050405020304" pitchFamily="18" charset="0"/>
              </a:rPr>
              <a:t>Visit URL- </a:t>
            </a:r>
            <a:r>
              <a:rPr lang="en-IN" dirty="0">
                <a:hlinkClick r:id="rId2"/>
              </a:rPr>
              <a:t>https://www.intel.in/content/www/in/en/cloud-computing/cloud-101-video.html</a:t>
            </a:r>
            <a:r>
              <a:rPr lang="en-IN" dirty="0"/>
              <a:t>  ( Difference between Clouds)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75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datacenters">
            <a:extLst>
              <a:ext uri="{FF2B5EF4-FFF2-40B4-BE49-F238E27FC236}">
                <a16:creationId xmlns:a16="http://schemas.microsoft.com/office/drawing/2014/main" id="{FB8871FD-1804-4535-BCC0-678804BAD35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01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4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Rachel at North Carolina">
            <a:extLst>
              <a:ext uri="{FF2B5EF4-FFF2-40B4-BE49-F238E27FC236}">
                <a16:creationId xmlns:a16="http://schemas.microsoft.com/office/drawing/2014/main" id="{986DADFC-0C16-4BC0-8FBD-817D26DBC8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52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Denise at the Dalles">
            <a:extLst>
              <a:ext uri="{FF2B5EF4-FFF2-40B4-BE49-F238E27FC236}">
                <a16:creationId xmlns:a16="http://schemas.microsoft.com/office/drawing/2014/main" id="{CA3FD75E-CCAF-40D3-A0FB-8C31CDEF9F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404" b="103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6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4068</Words>
  <Application>Microsoft Office PowerPoint</Application>
  <PresentationFormat>Widescreen</PresentationFormat>
  <Paragraphs>335</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Times New Roman</vt:lpstr>
      <vt:lpstr>Office Theme</vt:lpstr>
      <vt:lpstr>Cloud Computing Architecture</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PowerPoint Presentation</vt:lpstr>
      <vt:lpstr>PowerPoint Presentation</vt:lpstr>
      <vt:lpstr>PowerPoint Presentation</vt:lpstr>
      <vt:lpstr>PowerPoint Presentation</vt:lpstr>
      <vt:lpstr>PowerPoint Presentation</vt:lpstr>
      <vt:lpstr>PowerPoint Presentation</vt:lpstr>
      <vt:lpstr>Infrastructure- and hardware-as-a-service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as a service</vt:lpstr>
      <vt:lpstr>PowerPoint Presentation</vt:lpstr>
      <vt:lpstr>PowerPoint Presentation</vt:lpstr>
      <vt:lpstr>PowerPoint Presentation</vt:lpstr>
      <vt:lpstr>PowerPoint Presentation</vt:lpstr>
      <vt:lpstr>PowerPoint Presentation</vt:lpstr>
      <vt:lpstr>Types of clouds</vt:lpstr>
      <vt:lpstr>PowerPoint Presentation</vt:lpstr>
      <vt:lpstr>Public clouds</vt:lpstr>
      <vt:lpstr>PowerPoint Presentation</vt:lpstr>
      <vt:lpstr>Private clouds</vt:lpstr>
      <vt:lpstr>PowerPoint Presentation</vt:lpstr>
      <vt:lpstr>PowerPoint Presentation</vt:lpstr>
      <vt:lpstr>Hybrid clouds</vt:lpstr>
      <vt:lpstr>PowerPoint Presentation</vt:lpstr>
      <vt:lpstr>PowerPoint Presentation</vt:lpstr>
      <vt:lpstr>PowerPoint Presentation</vt:lpstr>
      <vt:lpstr>Community clouds</vt:lpstr>
      <vt:lpstr>PowerPoint Presentation</vt:lpstr>
      <vt:lpstr>PowerPoint Presentation</vt:lpstr>
      <vt:lpstr>PowerPoint Presentation</vt:lpstr>
      <vt:lpstr>PowerPoint Presentation</vt:lpstr>
      <vt:lpstr>PowerPoint Presentation</vt:lpstr>
      <vt:lpstr>Economics of the cloud</vt:lpstr>
      <vt:lpstr>PowerPoint Presentation</vt:lpstr>
      <vt:lpstr>Open challenges</vt:lpstr>
      <vt:lpstr>Definition and the formalization of cloud computing, </vt:lpstr>
      <vt:lpstr>Cloud interoperability and standards</vt:lpstr>
      <vt:lpstr>PowerPoint Presentation</vt:lpstr>
      <vt:lpstr>Security, trust, and privacy</vt:lpstr>
      <vt:lpstr>Organizational aspects</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Architecture</dc:title>
  <dc:creator>Ms. Ch. Pushya</dc:creator>
  <cp:lastModifiedBy>Ms. Ch. Pushya</cp:lastModifiedBy>
  <cp:revision>7</cp:revision>
  <dcterms:created xsi:type="dcterms:W3CDTF">2020-01-30T05:13:38Z</dcterms:created>
  <dcterms:modified xsi:type="dcterms:W3CDTF">2020-03-18T03:43:30Z</dcterms:modified>
</cp:coreProperties>
</file>