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3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18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3812" y="537463"/>
            <a:ext cx="822577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9550" y="2213863"/>
            <a:ext cx="4494298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0156" y="1288795"/>
            <a:ext cx="8513087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42001" y="6791747"/>
            <a:ext cx="2171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njrasoft.com/products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Aneka</a:t>
            </a:r>
            <a:r>
              <a:rPr spc="-335" dirty="0"/>
              <a:t> </a:t>
            </a:r>
            <a:r>
              <a:rPr spc="-130" dirty="0"/>
              <a:t>Platform</a:t>
            </a:r>
          </a:p>
        </p:txBody>
      </p:sp>
      <p:sp>
        <p:nvSpPr>
          <p:cNvPr id="3" name="object 3"/>
          <p:cNvSpPr/>
          <p:nvPr/>
        </p:nvSpPr>
        <p:spPr>
          <a:xfrm>
            <a:off x="8552566" y="3342132"/>
            <a:ext cx="201168" cy="201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7578" y="3342132"/>
            <a:ext cx="201168" cy="201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6030" y="3342132"/>
            <a:ext cx="201168" cy="201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078873" y="1415796"/>
            <a:ext cx="8243570" cy="4495800"/>
            <a:chOff x="1078873" y="1415796"/>
            <a:chExt cx="8243570" cy="4495800"/>
          </a:xfrm>
        </p:grpSpPr>
        <p:sp>
          <p:nvSpPr>
            <p:cNvPr id="7" name="object 7"/>
            <p:cNvSpPr/>
            <p:nvPr/>
          </p:nvSpPr>
          <p:spPr>
            <a:xfrm>
              <a:off x="1078865" y="1415808"/>
              <a:ext cx="8229600" cy="4495800"/>
            </a:xfrm>
            <a:custGeom>
              <a:avLst/>
              <a:gdLst/>
              <a:ahLst/>
              <a:cxnLst/>
              <a:rect l="l" t="t" r="r" b="b"/>
              <a:pathLst>
                <a:path w="8229600" h="4495800">
                  <a:moveTo>
                    <a:pt x="8229600" y="1746491"/>
                  </a:moveTo>
                  <a:lnTo>
                    <a:pt x="7018020" y="1746491"/>
                  </a:lnTo>
                  <a:lnTo>
                    <a:pt x="7018020" y="0"/>
                  </a:lnTo>
                  <a:lnTo>
                    <a:pt x="7004304" y="0"/>
                  </a:lnTo>
                  <a:lnTo>
                    <a:pt x="7004304" y="1746491"/>
                  </a:lnTo>
                  <a:lnTo>
                    <a:pt x="0" y="1746491"/>
                  </a:lnTo>
                  <a:lnTo>
                    <a:pt x="0" y="1760207"/>
                  </a:lnTo>
                  <a:lnTo>
                    <a:pt x="7004304" y="1760207"/>
                  </a:lnTo>
                  <a:lnTo>
                    <a:pt x="7004304" y="2362200"/>
                  </a:lnTo>
                  <a:lnTo>
                    <a:pt x="7004304" y="4495787"/>
                  </a:lnTo>
                  <a:lnTo>
                    <a:pt x="7018020" y="4495787"/>
                  </a:lnTo>
                  <a:lnTo>
                    <a:pt x="7018020" y="2362200"/>
                  </a:lnTo>
                  <a:lnTo>
                    <a:pt x="7018020" y="1760207"/>
                  </a:lnTo>
                  <a:lnTo>
                    <a:pt x="8229600" y="1760207"/>
                  </a:lnTo>
                  <a:lnTo>
                    <a:pt x="8229600" y="17464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67578" y="3625596"/>
              <a:ext cx="201168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83335" y="3777996"/>
              <a:ext cx="170180" cy="50800"/>
            </a:xfrm>
            <a:custGeom>
              <a:avLst/>
              <a:gdLst/>
              <a:ahLst/>
              <a:cxnLst/>
              <a:rect l="l" t="t" r="r" b="b"/>
              <a:pathLst>
                <a:path w="170179" h="50800">
                  <a:moveTo>
                    <a:pt x="169995" y="0"/>
                  </a:moveTo>
                  <a:lnTo>
                    <a:pt x="0" y="0"/>
                  </a:lnTo>
                  <a:lnTo>
                    <a:pt x="13960" y="20573"/>
                  </a:lnTo>
                  <a:lnTo>
                    <a:pt x="45964" y="42290"/>
                  </a:lnTo>
                  <a:lnTo>
                    <a:pt x="84826" y="50291"/>
                  </a:lnTo>
                  <a:lnTo>
                    <a:pt x="124331" y="42290"/>
                  </a:lnTo>
                  <a:lnTo>
                    <a:pt x="156264" y="20573"/>
                  </a:lnTo>
                  <a:lnTo>
                    <a:pt x="169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52566" y="3625596"/>
              <a:ext cx="201168" cy="152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67981" y="3777996"/>
              <a:ext cx="170180" cy="50800"/>
            </a:xfrm>
            <a:custGeom>
              <a:avLst/>
              <a:gdLst/>
              <a:ahLst/>
              <a:cxnLst/>
              <a:rect l="l" t="t" r="r" b="b"/>
              <a:pathLst>
                <a:path w="170179" h="50800">
                  <a:moveTo>
                    <a:pt x="169995" y="0"/>
                  </a:moveTo>
                  <a:lnTo>
                    <a:pt x="0" y="0"/>
                  </a:lnTo>
                  <a:lnTo>
                    <a:pt x="13731" y="20573"/>
                  </a:lnTo>
                  <a:lnTo>
                    <a:pt x="45663" y="42290"/>
                  </a:lnTo>
                  <a:lnTo>
                    <a:pt x="85168" y="50291"/>
                  </a:lnTo>
                  <a:lnTo>
                    <a:pt x="124030" y="42290"/>
                  </a:lnTo>
                  <a:lnTo>
                    <a:pt x="156034" y="20573"/>
                  </a:lnTo>
                  <a:lnTo>
                    <a:pt x="169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36030" y="3625596"/>
              <a:ext cx="201168" cy="152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51787" y="3777996"/>
              <a:ext cx="170180" cy="50800"/>
            </a:xfrm>
            <a:custGeom>
              <a:avLst/>
              <a:gdLst/>
              <a:ahLst/>
              <a:cxnLst/>
              <a:rect l="l" t="t" r="r" b="b"/>
              <a:pathLst>
                <a:path w="170179" h="50800">
                  <a:moveTo>
                    <a:pt x="169995" y="0"/>
                  </a:moveTo>
                  <a:lnTo>
                    <a:pt x="0" y="0"/>
                  </a:lnTo>
                  <a:lnTo>
                    <a:pt x="13960" y="20573"/>
                  </a:lnTo>
                  <a:lnTo>
                    <a:pt x="45964" y="42290"/>
                  </a:lnTo>
                  <a:lnTo>
                    <a:pt x="84826" y="50291"/>
                  </a:lnTo>
                  <a:lnTo>
                    <a:pt x="124331" y="42290"/>
                  </a:lnTo>
                  <a:lnTo>
                    <a:pt x="156264" y="20573"/>
                  </a:lnTo>
                  <a:lnTo>
                    <a:pt x="169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21018" y="3625596"/>
              <a:ext cx="201168" cy="152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36433" y="3777996"/>
              <a:ext cx="170180" cy="50800"/>
            </a:xfrm>
            <a:custGeom>
              <a:avLst/>
              <a:gdLst/>
              <a:ahLst/>
              <a:cxnLst/>
              <a:rect l="l" t="t" r="r" b="b"/>
              <a:pathLst>
                <a:path w="170179" h="50800">
                  <a:moveTo>
                    <a:pt x="169995" y="0"/>
                  </a:moveTo>
                  <a:lnTo>
                    <a:pt x="0" y="0"/>
                  </a:lnTo>
                  <a:lnTo>
                    <a:pt x="13731" y="20573"/>
                  </a:lnTo>
                  <a:lnTo>
                    <a:pt x="45663" y="42290"/>
                  </a:lnTo>
                  <a:lnTo>
                    <a:pt x="85168" y="50291"/>
                  </a:lnTo>
                  <a:lnTo>
                    <a:pt x="124030" y="42290"/>
                  </a:lnTo>
                  <a:lnTo>
                    <a:pt x="156034" y="20573"/>
                  </a:lnTo>
                  <a:lnTo>
                    <a:pt x="169995" y="0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67578" y="3910584"/>
              <a:ext cx="201168" cy="2011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52566" y="3910584"/>
              <a:ext cx="201168" cy="20116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36030" y="3910584"/>
              <a:ext cx="201168" cy="2011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21018" y="3910584"/>
              <a:ext cx="201168" cy="2011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67578" y="4192524"/>
              <a:ext cx="201168" cy="2042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52566" y="4192524"/>
              <a:ext cx="201168" cy="20421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36030" y="4192524"/>
              <a:ext cx="201168" cy="2042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21018" y="4192524"/>
              <a:ext cx="201168" cy="2042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67578" y="4477512"/>
              <a:ext cx="201168" cy="20269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52566" y="4477512"/>
              <a:ext cx="201168" cy="20269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36030" y="4477512"/>
              <a:ext cx="201168" cy="20269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21018" y="4477512"/>
              <a:ext cx="201168" cy="20269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267578" y="4760975"/>
              <a:ext cx="201168" cy="20269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52566" y="4760975"/>
              <a:ext cx="201168" cy="20269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836030" y="4760975"/>
              <a:ext cx="201168" cy="20269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121018" y="4760975"/>
              <a:ext cx="201168" cy="20269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67578" y="5045963"/>
              <a:ext cx="201168" cy="20116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552566" y="5045963"/>
              <a:ext cx="201168" cy="20116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836030" y="5045963"/>
              <a:ext cx="201168" cy="20116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21018" y="5045963"/>
              <a:ext cx="201168" cy="20116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52566" y="5329428"/>
              <a:ext cx="201168" cy="20116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121018" y="5329428"/>
              <a:ext cx="201168" cy="20116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9404482" y="3910584"/>
            <a:ext cx="201168" cy="2011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4482" y="4477511"/>
            <a:ext cx="201168" cy="2026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12" y="537463"/>
            <a:ext cx="3725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Foundation</a:t>
            </a:r>
            <a:r>
              <a:rPr sz="3200" spc="-55" dirty="0"/>
              <a:t> </a:t>
            </a:r>
            <a:r>
              <a:rPr sz="3200" spc="-5" dirty="0"/>
              <a:t>Services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62417" y="1288795"/>
            <a:ext cx="8165465" cy="208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Logical management </a:t>
            </a:r>
            <a:r>
              <a:rPr sz="2400" spc="-5" dirty="0">
                <a:latin typeface="Arial"/>
                <a:cs typeface="Arial"/>
              </a:rPr>
              <a:t>of the distributed system built on top  of 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infrastructure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A) </a:t>
            </a:r>
            <a:r>
              <a:rPr sz="2400" b="1" spc="-5" dirty="0">
                <a:latin typeface="Arial"/>
                <a:cs typeface="Arial"/>
              </a:rPr>
              <a:t>Storage management for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applications</a:t>
            </a:r>
            <a:endParaRPr sz="2400" b="1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B) Accounting, billing, and resource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pricing</a:t>
            </a:r>
            <a:endParaRPr sz="2400" b="1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C) Resource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reservation</a:t>
            </a:r>
            <a:endParaRPr sz="2400" b="1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12" y="537463"/>
            <a:ext cx="50558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Foundation </a:t>
            </a:r>
            <a:r>
              <a:rPr sz="3200" spc="-5" dirty="0"/>
              <a:t>Services</a:t>
            </a:r>
            <a:r>
              <a:rPr sz="3200" spc="-55" dirty="0"/>
              <a:t> </a:t>
            </a:r>
            <a:r>
              <a:rPr sz="3200" spc="-5" dirty="0"/>
              <a:t>contd..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4229" y="1343421"/>
            <a:ext cx="9144000" cy="558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A) </a:t>
            </a:r>
            <a:r>
              <a:rPr sz="2400" b="1" spc="-5" dirty="0">
                <a:latin typeface="Arial"/>
                <a:cs typeface="Arial"/>
              </a:rPr>
              <a:t>Storage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management</a:t>
            </a:r>
            <a:endParaRPr sz="2400" b="1" dirty="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756285" algn="l"/>
                <a:tab pos="756920" algn="l"/>
              </a:tabLst>
            </a:pPr>
            <a:r>
              <a:rPr sz="2400" b="1" spc="-5" dirty="0">
                <a:latin typeface="Arial"/>
                <a:cs typeface="Arial"/>
              </a:rPr>
              <a:t>Centralized file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storage</a:t>
            </a:r>
            <a:endParaRPr sz="2400" b="1" dirty="0">
              <a:latin typeface="Arial"/>
              <a:cs typeface="Arial"/>
            </a:endParaRPr>
          </a:p>
          <a:p>
            <a:pPr marL="1213485" lvl="2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1213485" algn="l"/>
                <a:tab pos="1214120" algn="l"/>
              </a:tabLst>
            </a:pPr>
            <a:r>
              <a:rPr sz="2400" spc="-5" dirty="0">
                <a:latin typeface="Arial"/>
                <a:cs typeface="Arial"/>
              </a:rPr>
              <a:t>More suitable for compute-intensive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applications</a:t>
            </a:r>
            <a:endParaRPr sz="2400" dirty="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756285" algn="l"/>
                <a:tab pos="756920" algn="l"/>
              </a:tabLst>
            </a:pPr>
            <a:r>
              <a:rPr sz="2400" b="1" spc="-5" dirty="0">
                <a:latin typeface="Arial"/>
                <a:cs typeface="Arial"/>
              </a:rPr>
              <a:t>Distributed file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storage</a:t>
            </a:r>
            <a:endParaRPr sz="2400" b="1" dirty="0">
              <a:latin typeface="Arial"/>
              <a:cs typeface="Arial"/>
            </a:endParaRPr>
          </a:p>
          <a:p>
            <a:pPr marL="1213485" lvl="2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1213485" algn="l"/>
                <a:tab pos="1214120" algn="l"/>
              </a:tabLst>
            </a:pPr>
            <a:r>
              <a:rPr sz="2400" spc="-5" dirty="0">
                <a:latin typeface="Arial"/>
                <a:cs typeface="Arial"/>
              </a:rPr>
              <a:t>More suitable for data intensive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applications</a:t>
            </a:r>
            <a:endParaRPr sz="2400" dirty="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80"/>
              </a:spcBef>
              <a:buClr>
                <a:srgbClr val="009999"/>
              </a:buClr>
              <a:buSzPct val="125000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FTP is default option installed in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Aneka</a:t>
            </a:r>
            <a:endParaRPr sz="2400" dirty="0">
              <a:latin typeface="Arial"/>
              <a:cs typeface="Arial"/>
            </a:endParaRPr>
          </a:p>
          <a:p>
            <a:pPr marL="756285" marR="668020" lvl="1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To support different protocols, the concept of </a:t>
            </a:r>
            <a:r>
              <a:rPr sz="2400" i="1" spc="-5" dirty="0">
                <a:latin typeface="Arial"/>
                <a:cs typeface="Arial"/>
              </a:rPr>
              <a:t>file  channel,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introduced.</a:t>
            </a:r>
            <a:endParaRPr sz="2400" dirty="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File Channel </a:t>
            </a:r>
            <a:r>
              <a:rPr sz="2400" spc="-5" dirty="0">
                <a:latin typeface="Arial"/>
                <a:cs typeface="Arial"/>
              </a:rPr>
              <a:t>identifies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pair of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components:</a:t>
            </a:r>
            <a:endParaRPr sz="2400" dirty="0">
              <a:latin typeface="Arial"/>
              <a:cs typeface="Arial"/>
            </a:endParaRPr>
          </a:p>
          <a:p>
            <a:pPr marL="1213485" lvl="2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1213485" algn="l"/>
                <a:tab pos="1214120" algn="l"/>
              </a:tabLst>
            </a:pPr>
            <a:r>
              <a:rPr sz="2400" spc="-5" dirty="0">
                <a:latin typeface="Arial"/>
                <a:cs typeface="Arial"/>
              </a:rPr>
              <a:t>file channel controller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server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part</a:t>
            </a:r>
            <a:endParaRPr sz="2400" dirty="0">
              <a:latin typeface="Arial"/>
              <a:cs typeface="Arial"/>
            </a:endParaRPr>
          </a:p>
          <a:p>
            <a:pPr marL="1213485" lvl="2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1213485" algn="l"/>
                <a:tab pos="1214120" algn="l"/>
              </a:tabLst>
            </a:pPr>
            <a:r>
              <a:rPr sz="2400" spc="-5" dirty="0">
                <a:latin typeface="Arial"/>
                <a:cs typeface="Arial"/>
              </a:rPr>
              <a:t>file channel handler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client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part</a:t>
            </a:r>
            <a:endParaRPr sz="2400" dirty="0">
              <a:latin typeface="Arial"/>
              <a:cs typeface="Arial"/>
            </a:endParaRPr>
          </a:p>
          <a:p>
            <a:pPr marL="756285" marR="5080" lvl="1" indent="-342900">
              <a:lnSpc>
                <a:spcPct val="100000"/>
              </a:lnSpc>
              <a:spcBef>
                <a:spcPts val="580"/>
              </a:spcBef>
              <a:buClr>
                <a:srgbClr val="009999"/>
              </a:buClr>
              <a:buSzPct val="125000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Storage service supports the execution of task-based  programming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12" y="537463"/>
            <a:ext cx="5256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Storage </a:t>
            </a:r>
            <a:r>
              <a:rPr sz="3200" spc="-10" dirty="0"/>
              <a:t>Management</a:t>
            </a:r>
            <a:r>
              <a:rPr sz="3200" spc="-85" dirty="0"/>
              <a:t> </a:t>
            </a:r>
            <a:r>
              <a:rPr sz="3200" spc="-5" dirty="0"/>
              <a:t>contd..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74700" y="1288795"/>
            <a:ext cx="8885567" cy="3198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11480" indent="-342900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Storage service supports the execution of task-based  programming such as </a:t>
            </a:r>
            <a:r>
              <a:rPr sz="2400" b="1" i="1" spc="-5" dirty="0">
                <a:latin typeface="Arial"/>
                <a:cs typeface="Arial"/>
              </a:rPr>
              <a:t>Task </a:t>
            </a:r>
            <a:r>
              <a:rPr sz="2400" b="1" spc="-5" dirty="0">
                <a:latin typeface="Arial"/>
                <a:cs typeface="Arial"/>
              </a:rPr>
              <a:t>and the </a:t>
            </a:r>
            <a:r>
              <a:rPr sz="2400" b="1" i="1" spc="-5" dirty="0">
                <a:latin typeface="Arial"/>
                <a:cs typeface="Arial"/>
              </a:rPr>
              <a:t>Thread Model, </a:t>
            </a:r>
            <a:r>
              <a:rPr sz="2400" i="1" spc="-5" dirty="0">
                <a:latin typeface="Arial"/>
                <a:cs typeface="Arial"/>
              </a:rPr>
              <a:t>and  </a:t>
            </a:r>
            <a:r>
              <a:rPr sz="2400" b="1" i="1" spc="-5" dirty="0">
                <a:latin typeface="Arial"/>
                <a:cs typeface="Arial"/>
              </a:rPr>
              <a:t>Parameter Sweep </a:t>
            </a:r>
            <a:r>
              <a:rPr sz="2400" spc="-5" dirty="0">
                <a:latin typeface="Arial"/>
                <a:cs typeface="Arial"/>
              </a:rPr>
              <a:t>based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applications</a:t>
            </a:r>
            <a:r>
              <a:rPr sz="2400" i="1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Storage support for data intensive applications is provided  by means of </a:t>
            </a:r>
            <a:r>
              <a:rPr sz="2400" b="1" spc="-5" dirty="0">
                <a:latin typeface="Arial"/>
                <a:cs typeface="Arial"/>
              </a:rPr>
              <a:t>distributed file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system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Eg. </a:t>
            </a:r>
            <a:r>
              <a:rPr sz="2400" b="1" spc="-5" dirty="0">
                <a:latin typeface="Arial"/>
                <a:cs typeface="Arial"/>
              </a:rPr>
              <a:t>Google File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System</a:t>
            </a:r>
            <a:endParaRPr sz="2400" b="1" dirty="0">
              <a:latin typeface="Arial"/>
              <a:cs typeface="Arial"/>
            </a:endParaRPr>
          </a:p>
          <a:p>
            <a:pPr marL="354965" marR="868680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only programming model that makes use of the  distributed file system 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MapReduce</a:t>
            </a:r>
            <a:r>
              <a:rPr sz="2400" i="1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12" y="537463"/>
            <a:ext cx="5256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Storage </a:t>
            </a:r>
            <a:r>
              <a:rPr sz="3200" spc="-10" dirty="0"/>
              <a:t>Management</a:t>
            </a:r>
            <a:r>
              <a:rPr sz="3200" spc="-85" dirty="0"/>
              <a:t> </a:t>
            </a:r>
            <a:r>
              <a:rPr sz="3200" spc="-5" dirty="0"/>
              <a:t>contd..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02673" y="1288795"/>
            <a:ext cx="8652514" cy="4752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B) Accounting, Billing, and Resource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Pricing</a:t>
            </a:r>
            <a:endParaRPr sz="2400" dirty="0">
              <a:latin typeface="Arial"/>
              <a:cs typeface="Arial"/>
            </a:endParaRPr>
          </a:p>
          <a:p>
            <a:pPr marL="756285" marR="177800" lvl="1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Accounting keeps </a:t>
            </a:r>
            <a:r>
              <a:rPr sz="2400" b="1" spc="-5" dirty="0">
                <a:latin typeface="Arial"/>
                <a:cs typeface="Arial"/>
              </a:rPr>
              <a:t>track of the status of applications in  the Aneka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cloud</a:t>
            </a:r>
            <a:endParaRPr sz="2400" b="1" dirty="0">
              <a:latin typeface="Arial"/>
              <a:cs typeface="Arial"/>
            </a:endParaRPr>
          </a:p>
          <a:p>
            <a:pPr marL="756285" marR="56515" lvl="1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Shows the </a:t>
            </a:r>
            <a:r>
              <a:rPr sz="2400" b="1" spc="-5" dirty="0">
                <a:latin typeface="Arial"/>
                <a:cs typeface="Arial"/>
              </a:rPr>
              <a:t>usage of infrastructure and the execution of  applications</a:t>
            </a:r>
            <a:endParaRPr sz="2400" b="1" dirty="0">
              <a:latin typeface="Arial"/>
              <a:cs typeface="Arial"/>
            </a:endParaRPr>
          </a:p>
          <a:p>
            <a:pPr marL="756285" marR="5080" lvl="1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756285" algn="l"/>
                <a:tab pos="756920" algn="l"/>
              </a:tabLst>
            </a:pPr>
            <a:r>
              <a:rPr sz="2400" b="1" spc="-5" dirty="0">
                <a:latin typeface="Arial"/>
                <a:cs typeface="Arial"/>
              </a:rPr>
              <a:t>Billing service </a:t>
            </a:r>
            <a:r>
              <a:rPr sz="2400" spc="-5" dirty="0">
                <a:latin typeface="Arial"/>
                <a:cs typeface="Arial"/>
              </a:rPr>
              <a:t>provides detailed information about the  </a:t>
            </a:r>
            <a:r>
              <a:rPr sz="2400" b="1" spc="-5" dirty="0">
                <a:latin typeface="Arial"/>
                <a:cs typeface="Arial"/>
              </a:rPr>
              <a:t>resource usage of each user with the associated</a:t>
            </a:r>
            <a:r>
              <a:rPr sz="2400" b="1" spc="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costs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756285" marR="392430" lvl="1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Each resource can be priced differently according </a:t>
            </a:r>
            <a:r>
              <a:rPr sz="2400" i="1" dirty="0">
                <a:latin typeface="Arial"/>
                <a:cs typeface="Arial"/>
              </a:rPr>
              <a:t>to  </a:t>
            </a:r>
            <a:r>
              <a:rPr sz="2400" i="1" spc="-5" dirty="0">
                <a:latin typeface="Arial"/>
                <a:cs typeface="Arial"/>
              </a:rPr>
              <a:t>the different set of services that are available on the  corresponding Aneka container or the installed  software in the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node.</a:t>
            </a:r>
            <a:endParaRPr sz="2400" i="1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12" y="537463"/>
            <a:ext cx="5256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Storage </a:t>
            </a:r>
            <a:r>
              <a:rPr sz="3200" spc="-10" dirty="0"/>
              <a:t>Management</a:t>
            </a:r>
            <a:r>
              <a:rPr sz="3200" spc="-85" dirty="0"/>
              <a:t> </a:t>
            </a:r>
            <a:r>
              <a:rPr sz="3200" spc="-5" dirty="0"/>
              <a:t>contd..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62417" y="1288795"/>
            <a:ext cx="7616190" cy="57990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B) Resource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Reservation</a:t>
            </a:r>
            <a:endParaRPr sz="2400" dirty="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Supports the </a:t>
            </a:r>
            <a:r>
              <a:rPr sz="2400" b="1" spc="-5" dirty="0">
                <a:latin typeface="Arial"/>
                <a:cs typeface="Arial"/>
              </a:rPr>
              <a:t>execution of distributed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applications</a:t>
            </a:r>
            <a:endParaRPr sz="2400" b="1" dirty="0">
              <a:latin typeface="Arial"/>
              <a:cs typeface="Arial"/>
            </a:endParaRPr>
          </a:p>
          <a:p>
            <a:pPr marL="756285" marR="5080" lvl="1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Allows for </a:t>
            </a:r>
            <a:r>
              <a:rPr sz="2400" b="1" spc="-5" dirty="0">
                <a:latin typeface="Arial"/>
                <a:cs typeface="Arial"/>
              </a:rPr>
              <a:t>reserving resources for exclusive use by  specific applications</a:t>
            </a:r>
            <a:endParaRPr lang="en-IN" sz="2400" b="1" spc="-5" dirty="0">
              <a:latin typeface="Arial"/>
              <a:cs typeface="Arial"/>
            </a:endParaRPr>
          </a:p>
          <a:p>
            <a:pPr marL="756285" marR="5080" lvl="1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756285" algn="l"/>
                <a:tab pos="756920" algn="l"/>
              </a:tabLst>
            </a:pPr>
            <a:r>
              <a:rPr lang="en-IN" sz="2400" b="1" spc="-5" dirty="0">
                <a:latin typeface="Arial"/>
                <a:cs typeface="Arial"/>
              </a:rPr>
              <a:t>Checks with the Allocation Service that each job has the valid permissions to occupy the execution timeline by verifying the reservation identifiers.</a:t>
            </a:r>
          </a:p>
          <a:p>
            <a:pPr marL="756285" marR="5080" lvl="1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756285" algn="l"/>
                <a:tab pos="756920" algn="l"/>
              </a:tabLst>
            </a:pPr>
            <a:r>
              <a:rPr lang="en-IN" sz="2400" b="1" spc="-5" dirty="0">
                <a:latin typeface="Arial"/>
                <a:cs typeface="Arial"/>
              </a:rPr>
              <a:t>QoS</a:t>
            </a:r>
          </a:p>
          <a:p>
            <a:pPr marL="756285" marR="5080" lvl="1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756285" algn="l"/>
                <a:tab pos="756920" algn="l"/>
              </a:tabLst>
            </a:pPr>
            <a:r>
              <a:rPr lang="en-IN" sz="2400" spc="-5" dirty="0">
                <a:latin typeface="Arial"/>
                <a:cs typeface="Arial"/>
              </a:rPr>
              <a:t>3 Implementations:</a:t>
            </a:r>
          </a:p>
          <a:p>
            <a:pPr marL="1213485" marR="5080" lvl="2" indent="-342900"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756285" algn="l"/>
                <a:tab pos="756920" algn="l"/>
              </a:tabLst>
            </a:pPr>
            <a:r>
              <a:rPr lang="en-IN" sz="2400" spc="-5" dirty="0">
                <a:latin typeface="Arial"/>
                <a:cs typeface="Arial"/>
              </a:rPr>
              <a:t>Basic </a:t>
            </a:r>
          </a:p>
          <a:p>
            <a:pPr marL="1213485" marR="5080" lvl="2" indent="-342900"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756285" algn="l"/>
                <a:tab pos="756920" algn="l"/>
              </a:tabLst>
            </a:pPr>
            <a:r>
              <a:rPr lang="en-IN" sz="2400" spc="-5" dirty="0">
                <a:latin typeface="Arial"/>
                <a:cs typeface="Arial"/>
              </a:rPr>
              <a:t>Libra</a:t>
            </a:r>
          </a:p>
          <a:p>
            <a:pPr marL="1213485" marR="5080" lvl="2" indent="-342900"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756285" algn="l"/>
                <a:tab pos="756920" algn="l"/>
              </a:tabLst>
            </a:pPr>
            <a:r>
              <a:rPr lang="en-IN" sz="2400" spc="-5" dirty="0">
                <a:latin typeface="Arial"/>
                <a:cs typeface="Arial"/>
              </a:rPr>
              <a:t>Relay</a:t>
            </a:r>
          </a:p>
        </p:txBody>
      </p:sp>
      <p:sp>
        <p:nvSpPr>
          <p:cNvPr id="4" name="object 4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12" y="537463"/>
            <a:ext cx="3683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Application</a:t>
            </a:r>
            <a:r>
              <a:rPr sz="3200" spc="-65" dirty="0"/>
              <a:t> </a:t>
            </a:r>
            <a:r>
              <a:rPr sz="3200" spc="-5" dirty="0"/>
              <a:t>Services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3228" y="1288795"/>
            <a:ext cx="7418070" cy="384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Manage the execution of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Constitute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layer that differentiates according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  specific programming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latin typeface="Arial"/>
                <a:cs typeface="Arial"/>
              </a:rPr>
              <a:t>Scheduling Service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i="1" spc="-5" dirty="0">
                <a:latin typeface="Arial"/>
                <a:cs typeface="Arial"/>
              </a:rPr>
              <a:t>Execution</a:t>
            </a:r>
            <a:r>
              <a:rPr sz="2400" i="1" spc="7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Service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latin typeface="Arial"/>
                <a:cs typeface="Arial"/>
              </a:rPr>
              <a:t>Scheduling Service</a:t>
            </a:r>
            <a:r>
              <a:rPr sz="2400" i="1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tasks:</a:t>
            </a:r>
            <a:endParaRPr sz="24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Job-to-node mapping</a:t>
            </a:r>
            <a:endParaRPr sz="24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580"/>
              </a:spcBef>
              <a:buClr>
                <a:srgbClr val="009999"/>
              </a:buClr>
              <a:buSzPct val="125000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Rescheduling of failed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jobs</a:t>
            </a:r>
            <a:endParaRPr sz="24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Job status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monitoring</a:t>
            </a:r>
            <a:endParaRPr sz="24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Application status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monitoring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12" y="537463"/>
            <a:ext cx="5013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Application Services</a:t>
            </a:r>
            <a:r>
              <a:rPr sz="3200" spc="-70" dirty="0"/>
              <a:t> </a:t>
            </a:r>
            <a:r>
              <a:rPr sz="3200" spc="-5" dirty="0"/>
              <a:t>contd..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3228" y="1288795"/>
            <a:ext cx="7771130" cy="4691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12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i="1" spc="-5" dirty="0">
                <a:latin typeface="Arial"/>
                <a:cs typeface="Arial"/>
              </a:rPr>
              <a:t>Execution Service</a:t>
            </a:r>
            <a:r>
              <a:rPr sz="2400" b="1" i="1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tasks:</a:t>
            </a:r>
            <a:endParaRPr sz="2400" dirty="0">
              <a:latin typeface="Arial"/>
              <a:cs typeface="Arial"/>
            </a:endParaRPr>
          </a:p>
          <a:p>
            <a:pPr marL="812165" marR="138430" lvl="1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Controls the execution of single jobs that compose  applications</a:t>
            </a:r>
            <a:endParaRPr sz="2400" dirty="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Unpacking the jobs received from the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scheduler</a:t>
            </a:r>
            <a:endParaRPr sz="2400" dirty="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Retrieval of input files required for the </a:t>
            </a:r>
            <a:r>
              <a:rPr sz="2400" dirty="0">
                <a:latin typeface="Arial"/>
                <a:cs typeface="Arial"/>
              </a:rPr>
              <a:t>job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execution</a:t>
            </a:r>
            <a:endParaRPr sz="2400" dirty="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812165" algn="l"/>
                <a:tab pos="812800" algn="l"/>
              </a:tabLst>
            </a:pPr>
            <a:r>
              <a:rPr sz="2400" spc="-10" dirty="0">
                <a:latin typeface="Arial"/>
                <a:cs typeface="Arial"/>
              </a:rPr>
              <a:t>Sandboxed </a:t>
            </a:r>
            <a:r>
              <a:rPr sz="2400" spc="-5" dirty="0">
                <a:latin typeface="Arial"/>
                <a:cs typeface="Arial"/>
              </a:rPr>
              <a:t>execution of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jobs</a:t>
            </a:r>
            <a:endParaRPr sz="2400" dirty="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580"/>
              </a:spcBef>
              <a:buClr>
                <a:srgbClr val="009999"/>
              </a:buClr>
              <a:buSzPct val="125000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Submission of output files at the end of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execution</a:t>
            </a:r>
            <a:endParaRPr sz="2400" dirty="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Execution failure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management</a:t>
            </a:r>
            <a:endParaRPr sz="2400" dirty="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Performance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monitoring</a:t>
            </a:r>
            <a:endParaRPr sz="2400" dirty="0">
              <a:latin typeface="Arial"/>
              <a:cs typeface="Arial"/>
            </a:endParaRPr>
          </a:p>
          <a:p>
            <a:pPr marL="812165" marR="1134745" lvl="1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Packing jobs and sending them back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  scheduler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12" y="537463"/>
            <a:ext cx="5013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Application Services</a:t>
            </a:r>
            <a:r>
              <a:rPr sz="3200" spc="-70" dirty="0"/>
              <a:t> </a:t>
            </a:r>
            <a:r>
              <a:rPr sz="3200" spc="-5" dirty="0"/>
              <a:t>contd..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863228" y="1288795"/>
            <a:ext cx="7623809" cy="252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Currently supported programming model in the Aneka  Cloud:</a:t>
            </a:r>
            <a:endParaRPr sz="2400" dirty="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Task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</a:t>
            </a:r>
            <a:endParaRPr sz="2400" dirty="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Thread Model</a:t>
            </a:r>
            <a:endParaRPr sz="2400" dirty="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MapReduce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</a:t>
            </a:r>
            <a:endParaRPr sz="2400" dirty="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Parameter Sweep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073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12" y="537463"/>
            <a:ext cx="77857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Application Development and</a:t>
            </a:r>
            <a:r>
              <a:rPr sz="3200" spc="-65" dirty="0"/>
              <a:t> </a:t>
            </a:r>
            <a:r>
              <a:rPr sz="3200" spc="-10" dirty="0"/>
              <a:t>Management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863228" y="1288795"/>
            <a:ext cx="7677784" cy="494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Aneka provides developers with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comprehensive and  </a:t>
            </a:r>
            <a:r>
              <a:rPr sz="2400" b="1" spc="-5" dirty="0">
                <a:latin typeface="Arial"/>
                <a:cs typeface="Arial"/>
              </a:rPr>
              <a:t>extensible set of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APIs</a:t>
            </a:r>
            <a:endParaRPr sz="2400" b="1" dirty="0">
              <a:latin typeface="Arial"/>
              <a:cs typeface="Arial"/>
            </a:endParaRPr>
          </a:p>
          <a:p>
            <a:pPr marL="354965" marR="242570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Provides powerful and intuitive management tools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administrators</a:t>
            </a:r>
            <a:endParaRPr sz="2400" dirty="0">
              <a:latin typeface="Arial"/>
              <a:cs typeface="Arial"/>
            </a:endParaRPr>
          </a:p>
          <a:p>
            <a:pPr marL="354965" marR="398145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Aneka SDK provides support for both  programming models and services by means of the  </a:t>
            </a:r>
            <a:r>
              <a:rPr sz="2400" i="1" spc="-5" dirty="0">
                <a:latin typeface="Arial"/>
                <a:cs typeface="Arial"/>
              </a:rPr>
              <a:t>Application Model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i="1" spc="-5" dirty="0">
                <a:latin typeface="Arial"/>
                <a:cs typeface="Arial"/>
              </a:rPr>
              <a:t>Service</a:t>
            </a:r>
            <a:r>
              <a:rPr sz="2400" i="1" spc="5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Model.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management tools consists of tools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for</a:t>
            </a:r>
            <a:endParaRPr sz="2400" dirty="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Infrastructure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Management</a:t>
            </a:r>
            <a:endParaRPr sz="2400" dirty="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580"/>
              </a:spcBef>
              <a:buClr>
                <a:srgbClr val="009999"/>
              </a:buClr>
              <a:buSzPct val="125000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Platform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Management</a:t>
            </a:r>
            <a:endParaRPr sz="2400" dirty="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Application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Management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latin typeface="Arial"/>
                <a:cs typeface="Arial"/>
              </a:rPr>
              <a:t>Aneka Cloud Management Studio </a:t>
            </a:r>
            <a:r>
              <a:rPr sz="2400" spc="-5" dirty="0">
                <a:latin typeface="Arial"/>
                <a:cs typeface="Arial"/>
              </a:rPr>
              <a:t>handles all of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these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12" y="537463"/>
            <a:ext cx="39071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Building Aneka</a:t>
            </a:r>
            <a:r>
              <a:rPr sz="3200" spc="-90" dirty="0"/>
              <a:t> </a:t>
            </a:r>
            <a:r>
              <a:rPr sz="3200" spc="-5" dirty="0"/>
              <a:t>Cloud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3269" y="1415795"/>
            <a:ext cx="6184391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57816" y="6086345"/>
            <a:ext cx="5195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Aneka Cloud Infrastructure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Overview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12" y="537463"/>
            <a:ext cx="21482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Introduction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22301" y="1480819"/>
            <a:ext cx="9065272" cy="420948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1111885" indent="-342900">
              <a:lnSpc>
                <a:spcPts val="2590"/>
              </a:lnSpc>
              <a:spcBef>
                <a:spcPts val="425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Manjasoft’s solution for </a:t>
            </a:r>
            <a:r>
              <a:rPr sz="2400" b="1" spc="-5" dirty="0">
                <a:latin typeface="Arial"/>
                <a:cs typeface="Arial"/>
              </a:rPr>
              <a:t>developing, deploying and  managing Cloud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applications</a:t>
            </a:r>
            <a:endParaRPr sz="2400" b="1" dirty="0">
              <a:latin typeface="Arial"/>
              <a:cs typeface="Arial"/>
            </a:endParaRPr>
          </a:p>
          <a:p>
            <a:pPr marL="354965" marR="691515" indent="-342900">
              <a:lnSpc>
                <a:spcPts val="2590"/>
              </a:lnSpc>
              <a:spcBef>
                <a:spcPts val="580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Cloud Application Development Platform (CAP): </a:t>
            </a:r>
            <a:r>
              <a:rPr sz="2400" b="1" spc="-5" dirty="0">
                <a:latin typeface="Arial"/>
                <a:cs typeface="Arial"/>
              </a:rPr>
              <a:t>pure  PaaS solution</a:t>
            </a:r>
            <a:endParaRPr sz="2400" b="1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Aneka software framework provides</a:t>
            </a:r>
            <a:endParaRPr sz="2400" dirty="0">
              <a:latin typeface="Arial"/>
              <a:cs typeface="Arial"/>
            </a:endParaRPr>
          </a:p>
          <a:p>
            <a:pPr marL="756285" marR="661035" lvl="1" indent="-287020" algn="just">
              <a:lnSpc>
                <a:spcPts val="2590"/>
              </a:lnSpc>
              <a:spcBef>
                <a:spcPts val="615"/>
              </a:spcBef>
              <a:buClr>
                <a:srgbClr val="009999"/>
              </a:buClr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middleware for managing and scaling distributed  applications</a:t>
            </a:r>
            <a:endParaRPr sz="2400" dirty="0">
              <a:latin typeface="Arial"/>
              <a:cs typeface="Arial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250"/>
              </a:spcBef>
              <a:buClr>
                <a:srgbClr val="009999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an extensible set of APIs for developing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them</a:t>
            </a:r>
            <a:endParaRPr sz="2400" dirty="0">
              <a:latin typeface="Arial"/>
              <a:cs typeface="Arial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Aneka based computing cloud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collection of  </a:t>
            </a:r>
            <a:r>
              <a:rPr sz="2400" dirty="0">
                <a:latin typeface="Arial"/>
                <a:cs typeface="Arial"/>
              </a:rPr>
              <a:t>physical </a:t>
            </a:r>
            <a:r>
              <a:rPr sz="2400" spc="-5" dirty="0">
                <a:latin typeface="Arial"/>
                <a:cs typeface="Arial"/>
              </a:rPr>
              <a:t>and virtualized resources connected through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network, which are either the Internet or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private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intranet.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12106" y="679174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12" y="537463"/>
            <a:ext cx="39071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Building Aneka</a:t>
            </a:r>
            <a:r>
              <a:rPr sz="3200" spc="-90" dirty="0"/>
              <a:t> </a:t>
            </a:r>
            <a:r>
              <a:rPr sz="3200" spc="-5" dirty="0"/>
              <a:t>Cloud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7816" y="6372857"/>
            <a:ext cx="4213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Fig.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high-level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view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Aneka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17069" y="1187196"/>
            <a:ext cx="6859523" cy="518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12" y="537463"/>
            <a:ext cx="39071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Building Aneka</a:t>
            </a:r>
            <a:r>
              <a:rPr sz="3200" spc="-90" dirty="0"/>
              <a:t> </a:t>
            </a:r>
            <a:r>
              <a:rPr sz="3200" spc="-5" dirty="0"/>
              <a:t>Cloud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7816" y="6372857"/>
            <a:ext cx="30822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Fig. </a:t>
            </a:r>
            <a:r>
              <a:rPr sz="2000" spc="-5" dirty="0">
                <a:latin typeface="Times New Roman"/>
                <a:cs typeface="Times New Roman"/>
              </a:rPr>
              <a:t>System components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view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3671" y="1339596"/>
            <a:ext cx="7269480" cy="4268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12" y="537463"/>
            <a:ext cx="32759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Aneka </a:t>
            </a:r>
            <a:r>
              <a:rPr sz="3200" dirty="0"/>
              <a:t>Use</a:t>
            </a:r>
            <a:r>
              <a:rPr sz="3200" spc="-100" dirty="0"/>
              <a:t> </a:t>
            </a:r>
            <a:r>
              <a:rPr sz="3200" spc="-5" dirty="0"/>
              <a:t>Cases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8395" indent="-342900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125000"/>
              <a:buChar char="•"/>
              <a:tabLst>
                <a:tab pos="1127760" algn="l"/>
                <a:tab pos="1128395" algn="l"/>
              </a:tabLst>
            </a:pPr>
            <a:r>
              <a:rPr spc="-5" dirty="0"/>
              <a:t>Distributed Evolutionary Optimization:</a:t>
            </a:r>
            <a:r>
              <a:rPr spc="50" dirty="0"/>
              <a:t> </a:t>
            </a:r>
            <a:r>
              <a:rPr spc="-5" dirty="0"/>
              <a:t>EMO</a:t>
            </a:r>
          </a:p>
          <a:p>
            <a:pPr marL="1128395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1127760" algn="l"/>
                <a:tab pos="1128395" algn="l"/>
              </a:tabLst>
            </a:pPr>
            <a:r>
              <a:rPr spc="-5" dirty="0"/>
              <a:t>Distributed Learning Classifiers for</a:t>
            </a:r>
            <a:r>
              <a:rPr spc="75" dirty="0"/>
              <a:t> </a:t>
            </a:r>
            <a:r>
              <a:rPr spc="-5" dirty="0"/>
              <a:t>Bioinformatics:XCS</a:t>
            </a:r>
          </a:p>
          <a:p>
            <a:pPr marL="1128395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1127760" algn="l"/>
                <a:tab pos="1128395" algn="l"/>
              </a:tabLst>
            </a:pPr>
            <a:r>
              <a:rPr spc="-5" dirty="0"/>
              <a:t>Distributed Train Model Rendering: GoFront</a:t>
            </a:r>
            <a:r>
              <a:rPr spc="55" dirty="0"/>
              <a:t> </a:t>
            </a:r>
            <a:r>
              <a:rPr spc="-5" dirty="0"/>
              <a:t>Group</a:t>
            </a:r>
          </a:p>
          <a:p>
            <a:pPr marL="1128395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1127760" algn="l"/>
                <a:tab pos="1128395" algn="l"/>
              </a:tabLst>
            </a:pPr>
            <a:r>
              <a:rPr spc="-5" dirty="0"/>
              <a:t>Distributed Log Processing: TitanStrike</a:t>
            </a:r>
            <a:r>
              <a:rPr spc="50" dirty="0"/>
              <a:t> </a:t>
            </a:r>
            <a:r>
              <a:rPr spc="-5" dirty="0"/>
              <a:t>Gaming</a:t>
            </a:r>
          </a:p>
        </p:txBody>
      </p:sp>
      <p:sp>
        <p:nvSpPr>
          <p:cNvPr id="4" name="object 4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12" y="537463"/>
            <a:ext cx="5261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Aneka Software</a:t>
            </a:r>
            <a:r>
              <a:rPr sz="3200" spc="-85" dirty="0"/>
              <a:t> </a:t>
            </a:r>
            <a:r>
              <a:rPr sz="3200" spc="-5" dirty="0"/>
              <a:t>Screenshots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1271" y="1263395"/>
            <a:ext cx="7924800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12" y="537463"/>
            <a:ext cx="5261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Aneka Software</a:t>
            </a:r>
            <a:r>
              <a:rPr sz="3200" spc="-85" dirty="0"/>
              <a:t> </a:t>
            </a:r>
            <a:r>
              <a:rPr sz="3200" spc="-5" dirty="0"/>
              <a:t>Screenshots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1271" y="1411223"/>
            <a:ext cx="7924800" cy="5038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12" y="537463"/>
            <a:ext cx="5261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Aneka Software</a:t>
            </a:r>
            <a:r>
              <a:rPr sz="3200" spc="-85" dirty="0"/>
              <a:t> </a:t>
            </a:r>
            <a:r>
              <a:rPr sz="3200" spc="-5" dirty="0"/>
              <a:t>Screenshots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31271" y="1187196"/>
            <a:ext cx="8229600" cy="4345305"/>
            <a:chOff x="1231271" y="1187196"/>
            <a:chExt cx="8229600" cy="4345305"/>
          </a:xfrm>
        </p:grpSpPr>
        <p:sp>
          <p:nvSpPr>
            <p:cNvPr id="5" name="object 5"/>
            <p:cNvSpPr/>
            <p:nvPr/>
          </p:nvSpPr>
          <p:spPr>
            <a:xfrm>
              <a:off x="1231271" y="1263395"/>
              <a:ext cx="2358584" cy="1937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3470" y="1187196"/>
              <a:ext cx="5867399" cy="43449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12" y="537463"/>
            <a:ext cx="21037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References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62417" y="1288795"/>
            <a:ext cx="7690484" cy="264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Buyya, </a:t>
            </a:r>
            <a:r>
              <a:rPr sz="2000" dirty="0">
                <a:latin typeface="Arial"/>
                <a:cs typeface="Arial"/>
              </a:rPr>
              <a:t>Vecchiola, </a:t>
            </a:r>
            <a:r>
              <a:rPr sz="2000" spc="-5" dirty="0">
                <a:latin typeface="Arial"/>
                <a:cs typeface="Arial"/>
              </a:rPr>
              <a:t>Selvi, </a:t>
            </a:r>
            <a:r>
              <a:rPr sz="2000" i="1" dirty="0">
                <a:latin typeface="Arial"/>
                <a:cs typeface="Arial"/>
              </a:rPr>
              <a:t>Mastering Cloud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Computing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9999"/>
              </a:buClr>
              <a:buSzPct val="12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i="1" u="heavy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2"/>
              </a:rPr>
              <a:t>http://www.manjrasoft.com/products.html</a:t>
            </a:r>
            <a:endParaRPr sz="20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480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VECCHIOLA,, Xingchen </a:t>
            </a:r>
            <a:r>
              <a:rPr sz="2000" spc="5" dirty="0">
                <a:latin typeface="Arial"/>
                <a:cs typeface="Arial"/>
              </a:rPr>
              <a:t>CHU, </a:t>
            </a:r>
            <a:r>
              <a:rPr sz="2000" dirty="0">
                <a:latin typeface="Arial"/>
                <a:cs typeface="Arial"/>
              </a:rPr>
              <a:t>and Rajkumar </a:t>
            </a:r>
            <a:r>
              <a:rPr sz="2000" spc="-5" dirty="0">
                <a:latin typeface="Arial"/>
                <a:cs typeface="Arial"/>
              </a:rPr>
              <a:t>BUYYA, </a:t>
            </a:r>
            <a:r>
              <a:rPr sz="2000" dirty="0">
                <a:latin typeface="Arial"/>
                <a:cs typeface="Arial"/>
              </a:rPr>
              <a:t>Cloud  Computing and </a:t>
            </a:r>
            <a:r>
              <a:rPr sz="2000" spc="-5" dirty="0">
                <a:latin typeface="Arial"/>
                <a:cs typeface="Arial"/>
              </a:rPr>
              <a:t>Distributed Systems </a:t>
            </a:r>
            <a:r>
              <a:rPr sz="2000" dirty="0">
                <a:latin typeface="Arial"/>
                <a:cs typeface="Arial"/>
              </a:rPr>
              <a:t>(CLOUDS) </a:t>
            </a:r>
            <a:r>
              <a:rPr sz="2000" spc="-5" dirty="0">
                <a:latin typeface="Arial"/>
                <a:cs typeface="Arial"/>
              </a:rPr>
              <a:t>Laboratory,  </a:t>
            </a:r>
            <a:r>
              <a:rPr sz="2000" dirty="0">
                <a:latin typeface="Arial"/>
                <a:cs typeface="Arial"/>
              </a:rPr>
              <a:t>Department of Computer Science and </a:t>
            </a:r>
            <a:r>
              <a:rPr sz="2000" spc="-5" dirty="0">
                <a:latin typeface="Arial"/>
                <a:cs typeface="Arial"/>
              </a:rPr>
              <a:t>Software Engineering,The  University </a:t>
            </a:r>
            <a:r>
              <a:rPr sz="2000" dirty="0">
                <a:latin typeface="Arial"/>
                <a:cs typeface="Arial"/>
              </a:rPr>
              <a:t>of Melbourne, </a:t>
            </a:r>
            <a:r>
              <a:rPr sz="2000" spc="-5" dirty="0">
                <a:latin typeface="Arial"/>
                <a:cs typeface="Arial"/>
              </a:rPr>
              <a:t>Australia,Manjrasoft Pty Ltd, </a:t>
            </a:r>
            <a:r>
              <a:rPr sz="2000" dirty="0">
                <a:latin typeface="Arial"/>
                <a:cs typeface="Arial"/>
              </a:rPr>
              <a:t>Melbourne,  </a:t>
            </a:r>
            <a:r>
              <a:rPr sz="2000" spc="-5" dirty="0">
                <a:latin typeface="Arial"/>
                <a:cs typeface="Arial"/>
              </a:rPr>
              <a:t>Australia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sz="2000" i="1" dirty="0">
                <a:latin typeface="Arial"/>
                <a:cs typeface="Arial"/>
              </a:rPr>
              <a:t>Aneka: A </a:t>
            </a:r>
            <a:r>
              <a:rPr sz="2000" i="1" spc="-5" dirty="0">
                <a:latin typeface="Arial"/>
                <a:cs typeface="Arial"/>
              </a:rPr>
              <a:t>Software Platform for </a:t>
            </a:r>
            <a:r>
              <a:rPr sz="2000" i="1" dirty="0">
                <a:latin typeface="Arial"/>
                <a:cs typeface="Arial"/>
              </a:rPr>
              <a:t>.NET-based Cloud</a:t>
            </a:r>
            <a:r>
              <a:rPr sz="2000" i="1" spc="-12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Computing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812" y="537463"/>
            <a:ext cx="24161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Questions</a:t>
            </a:r>
            <a:r>
              <a:rPr sz="3200" spc="-10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??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26852" y="3172458"/>
            <a:ext cx="4292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Arial"/>
                <a:cs typeface="Arial"/>
              </a:rPr>
              <a:t>Thank</a:t>
            </a:r>
            <a:r>
              <a:rPr sz="7200" spc="-145" dirty="0">
                <a:latin typeface="Arial"/>
                <a:cs typeface="Arial"/>
              </a:rPr>
              <a:t> </a:t>
            </a:r>
            <a:r>
              <a:rPr sz="7200" dirty="0">
                <a:latin typeface="Arial"/>
                <a:cs typeface="Arial"/>
              </a:rPr>
              <a:t>you</a:t>
            </a:r>
            <a:endParaRPr sz="7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690726" cy="7556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28" name="Picture 4" descr="Image result for container vs vm&quot;">
            <a:extLst>
              <a:ext uri="{FF2B5EF4-FFF2-40B4-BE49-F238E27FC236}">
                <a16:creationId xmlns:a16="http://schemas.microsoft.com/office/drawing/2014/main" id="{CC8275C2-5443-4623-BB3D-943B7CD5B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701" y="572051"/>
            <a:ext cx="10129323" cy="430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2038" y="5269399"/>
            <a:ext cx="10129323" cy="1934464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60902" y="5771476"/>
            <a:ext cx="0" cy="1007534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E2E10F8-9AB1-4709-8C59-F902E843F121}"/>
              </a:ext>
            </a:extLst>
          </p:cNvPr>
          <p:cNvSpPr/>
          <p:nvPr/>
        </p:nvSpPr>
        <p:spPr>
          <a:xfrm>
            <a:off x="469900" y="5521282"/>
            <a:ext cx="9753599" cy="1481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VM provides an abstract machine that uses device drivers targeting the abstract machine,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 a container provides an abstract OS. </a:t>
            </a:r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20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12" y="537463"/>
            <a:ext cx="3476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Introduction</a:t>
            </a:r>
            <a:r>
              <a:rPr sz="3200" spc="-100" dirty="0"/>
              <a:t> </a:t>
            </a:r>
            <a:r>
              <a:rPr sz="3200" spc="-5" dirty="0"/>
              <a:t>contd..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10615" y="1896871"/>
            <a:ext cx="788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1.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SDK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51100" y="1172844"/>
            <a:ext cx="4564383" cy="5281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64479" y="6332325"/>
            <a:ext cx="4336415" cy="918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multiple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infrastructures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400" spc="-5" dirty="0">
                <a:latin typeface="Times New Roman"/>
                <a:cs typeface="Times New Roman"/>
              </a:rPr>
              <a:t>Fig. Aneka Capabilities </a:t>
            </a:r>
            <a:r>
              <a:rPr sz="2400" dirty="0">
                <a:latin typeface="Times New Roman"/>
                <a:cs typeface="Times New Roman"/>
              </a:rPr>
              <a:t>at a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Glance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12106" y="679174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4415" y="4106670"/>
            <a:ext cx="11518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2.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Runtime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513811"/>
            <a:ext cx="2209799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Aneka</a:t>
            </a:r>
            <a:r>
              <a:rPr sz="3200" spc="-90" dirty="0"/>
              <a:t> </a:t>
            </a:r>
            <a:r>
              <a:rPr sz="3200" spc="-5" dirty="0"/>
              <a:t>Framework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9700" y="0"/>
            <a:ext cx="7688647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412106" y="679174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12" y="537463"/>
            <a:ext cx="58477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Platform Abstraction</a:t>
            </a:r>
            <a:r>
              <a:rPr sz="3200" spc="-75" dirty="0"/>
              <a:t> </a:t>
            </a:r>
            <a:r>
              <a:rPr sz="3200" spc="-5" dirty="0"/>
              <a:t>Layer(PAL)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33812" y="1288795"/>
            <a:ext cx="8202935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768985" indent="-342900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Core infrastructure of the system is based on </a:t>
            </a:r>
            <a:r>
              <a:rPr sz="2400" b="1" spc="-5" dirty="0">
                <a:latin typeface="Arial"/>
                <a:cs typeface="Arial"/>
              </a:rPr>
              <a:t>.NET  technology</a:t>
            </a:r>
            <a:endParaRPr sz="2400" b="1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PAL provided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features:</a:t>
            </a:r>
            <a:endParaRPr sz="2400" b="1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Uniform 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platform-independent</a:t>
            </a:r>
            <a:endParaRPr sz="2400" dirty="0">
              <a:latin typeface="Arial"/>
              <a:cs typeface="Arial"/>
            </a:endParaRPr>
          </a:p>
          <a:p>
            <a:pPr marL="1155065" marR="18415" lvl="2" indent="-2286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95833"/>
              <a:buFont typeface="Wingdings"/>
              <a:buChar char=""/>
              <a:tabLst>
                <a:tab pos="1170305" algn="l"/>
              </a:tabLst>
            </a:pPr>
            <a:r>
              <a:rPr sz="2400" spc="-5" dirty="0">
                <a:latin typeface="Arial"/>
                <a:cs typeface="Arial"/>
              </a:rPr>
              <a:t>implementation interface for accessing the hosting  platform</a:t>
            </a:r>
            <a:endParaRPr sz="2400" dirty="0">
              <a:latin typeface="Arial"/>
              <a:cs typeface="Arial"/>
            </a:endParaRPr>
          </a:p>
          <a:p>
            <a:pPr marL="1169670" lvl="2" indent="-24384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95833"/>
              <a:buFont typeface="Wingdings"/>
              <a:buChar char=""/>
              <a:tabLst>
                <a:tab pos="1170305" algn="l"/>
              </a:tabLst>
            </a:pPr>
            <a:r>
              <a:rPr sz="2400" spc="-5" dirty="0">
                <a:latin typeface="Arial"/>
                <a:cs typeface="Arial"/>
              </a:rPr>
              <a:t>access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remote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nodes</a:t>
            </a:r>
            <a:endParaRPr sz="2400" dirty="0">
              <a:latin typeface="Arial"/>
              <a:cs typeface="Arial"/>
            </a:endParaRPr>
          </a:p>
          <a:p>
            <a:pPr marL="1169670" lvl="2" indent="-243840">
              <a:lnSpc>
                <a:spcPct val="100000"/>
              </a:lnSpc>
              <a:spcBef>
                <a:spcPts val="580"/>
              </a:spcBef>
              <a:buClr>
                <a:srgbClr val="009999"/>
              </a:buClr>
              <a:buSzPct val="95833"/>
              <a:buFont typeface="Wingdings"/>
              <a:buChar char=""/>
              <a:tabLst>
                <a:tab pos="1170305" algn="l"/>
              </a:tabLst>
            </a:pPr>
            <a:r>
              <a:rPr sz="2400" spc="-5" dirty="0">
                <a:latin typeface="Arial"/>
                <a:cs typeface="Arial"/>
              </a:rPr>
              <a:t>management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interfaces</a:t>
            </a:r>
            <a:endParaRPr sz="24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Uniform access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extended and additional properties  of the hosting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platform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12" y="537463"/>
            <a:ext cx="28244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Fabric</a:t>
            </a:r>
            <a:r>
              <a:rPr sz="3200" spc="-70" dirty="0"/>
              <a:t> </a:t>
            </a:r>
            <a:r>
              <a:rPr sz="3200" spc="-5" dirty="0"/>
              <a:t>Services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62417" y="1288795"/>
            <a:ext cx="7654290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Lowest level of the software stack representing Aneka  container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Consists of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A) Profiling and Monitoring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B) Resource Management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12" y="537463"/>
            <a:ext cx="4152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Fabric Services</a:t>
            </a:r>
            <a:r>
              <a:rPr sz="3200" spc="-90" dirty="0"/>
              <a:t> </a:t>
            </a:r>
            <a:r>
              <a:rPr sz="3200" spc="-5" dirty="0"/>
              <a:t>contd..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62417" y="1215643"/>
            <a:ext cx="8174355" cy="3317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A) Profiling and Monitoring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Services</a:t>
            </a:r>
            <a:endParaRPr sz="24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Char char="–"/>
              <a:tabLst>
                <a:tab pos="756920" algn="l"/>
              </a:tabLst>
            </a:pPr>
            <a:r>
              <a:rPr sz="2400" b="1" spc="-5" dirty="0">
                <a:latin typeface="Arial"/>
                <a:cs typeface="Arial"/>
              </a:rPr>
              <a:t>Heartbeat, Monitoring and Reporting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services</a:t>
            </a:r>
            <a:endParaRPr sz="2400" dirty="0">
              <a:latin typeface="Arial"/>
              <a:cs typeface="Arial"/>
            </a:endParaRPr>
          </a:p>
          <a:p>
            <a:pPr marL="756285" marR="578485" lvl="1" indent="-28702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Heartbeat service periodically collects </a:t>
            </a:r>
            <a:r>
              <a:rPr sz="2400" b="1" spc="-5" dirty="0">
                <a:latin typeface="Arial"/>
                <a:cs typeface="Arial"/>
              </a:rPr>
              <a:t>the dynamic  information about the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node</a:t>
            </a:r>
            <a:endParaRPr sz="2400" b="1" dirty="0">
              <a:latin typeface="Arial"/>
              <a:cs typeface="Arial"/>
            </a:endParaRPr>
          </a:p>
          <a:p>
            <a:pPr marL="756285" marR="852805" lvl="1" indent="-28702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The basic information about memory space, disk  space, CPU and operating system are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collected.</a:t>
            </a:r>
            <a:endParaRPr sz="24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Clr>
                <a:srgbClr val="009999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All these information can be stored on RDBMS or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flat  file.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12" y="537463"/>
            <a:ext cx="4152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Fabric Services</a:t>
            </a:r>
            <a:r>
              <a:rPr sz="3200" spc="-90" dirty="0"/>
              <a:t> </a:t>
            </a:r>
            <a:r>
              <a:rPr sz="3200" spc="-5" dirty="0"/>
              <a:t>contd..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62417" y="1215643"/>
            <a:ext cx="7871459" cy="482632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9999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B) Resource Management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Services</a:t>
            </a:r>
            <a:endParaRPr sz="2400" dirty="0">
              <a:latin typeface="Arial"/>
              <a:cs typeface="Arial"/>
            </a:endParaRPr>
          </a:p>
          <a:p>
            <a:pPr marL="756285" marR="380365" lvl="1" indent="-28702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Comprises tasks: </a:t>
            </a:r>
            <a:r>
              <a:rPr sz="2400" b="1" spc="-5" dirty="0">
                <a:latin typeface="Arial"/>
                <a:cs typeface="Arial"/>
              </a:rPr>
              <a:t>resource membership, resource  reservation and resource provisioning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service</a:t>
            </a:r>
            <a:endParaRPr sz="2400" b="1" dirty="0">
              <a:latin typeface="Arial"/>
              <a:cs typeface="Arial"/>
            </a:endParaRPr>
          </a:p>
          <a:p>
            <a:pPr marL="756285" marR="687070" lvl="1" indent="-28702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Equivalent services: Index Service(Membership  catalogue), Reservation Service, Resource  Provisioning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Service</a:t>
            </a:r>
            <a:endParaRPr sz="2400" dirty="0">
              <a:latin typeface="Arial"/>
              <a:cs typeface="Arial"/>
            </a:endParaRPr>
          </a:p>
          <a:p>
            <a:pPr marL="756285" marR="210185" lvl="1" indent="-287020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Membership catalogue tracks the performance  information of nodes</a:t>
            </a:r>
            <a:endParaRPr sz="2400" b="1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Clr>
                <a:srgbClr val="009999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The Resource Provisioning Service </a:t>
            </a:r>
            <a:r>
              <a:rPr sz="2400" b="1" spc="-5" dirty="0">
                <a:latin typeface="Arial"/>
                <a:cs typeface="Arial"/>
              </a:rPr>
              <a:t>tracks the  provisioning and lifetime information of virtual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nodes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673" y="1101851"/>
            <a:ext cx="8534400" cy="20320"/>
          </a:xfrm>
          <a:custGeom>
            <a:avLst/>
            <a:gdLst/>
            <a:ahLst/>
            <a:cxnLst/>
            <a:rect l="l" t="t" r="r" b="b"/>
            <a:pathLst>
              <a:path w="8534400" h="20319">
                <a:moveTo>
                  <a:pt x="8534399" y="19811"/>
                </a:moveTo>
                <a:lnTo>
                  <a:pt x="8534399" y="0"/>
                </a:lnTo>
                <a:lnTo>
                  <a:pt x="0" y="0"/>
                </a:lnTo>
                <a:lnTo>
                  <a:pt x="0" y="19811"/>
                </a:lnTo>
                <a:lnTo>
                  <a:pt x="8534399" y="19811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957</Words>
  <Application>Microsoft Office PowerPoint</Application>
  <PresentationFormat>Custom</PresentationFormat>
  <Paragraphs>159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Times New Roman</vt:lpstr>
      <vt:lpstr>Tw Cen MT</vt:lpstr>
      <vt:lpstr>Wingdings</vt:lpstr>
      <vt:lpstr>Office Theme</vt:lpstr>
      <vt:lpstr>Aneka Platform</vt:lpstr>
      <vt:lpstr>Introduction</vt:lpstr>
      <vt:lpstr>PowerPoint Presentation</vt:lpstr>
      <vt:lpstr>Introduction contd..</vt:lpstr>
      <vt:lpstr>Aneka Framework</vt:lpstr>
      <vt:lpstr>Platform Abstraction Layer(PAL)</vt:lpstr>
      <vt:lpstr>Fabric Services</vt:lpstr>
      <vt:lpstr>Fabric Services contd..</vt:lpstr>
      <vt:lpstr>Fabric Services contd..</vt:lpstr>
      <vt:lpstr>Foundation Services</vt:lpstr>
      <vt:lpstr>Foundation Services contd..</vt:lpstr>
      <vt:lpstr>Storage Management contd..</vt:lpstr>
      <vt:lpstr>Storage Management contd..</vt:lpstr>
      <vt:lpstr>Storage Management contd..</vt:lpstr>
      <vt:lpstr>Application Services</vt:lpstr>
      <vt:lpstr>Application Services contd..</vt:lpstr>
      <vt:lpstr>Application Services contd..</vt:lpstr>
      <vt:lpstr>Application Development and Management</vt:lpstr>
      <vt:lpstr>Building Aneka Cloud</vt:lpstr>
      <vt:lpstr>Building Aneka Cloud</vt:lpstr>
      <vt:lpstr>Building Aneka Cloud</vt:lpstr>
      <vt:lpstr>Aneka Use Cases</vt:lpstr>
      <vt:lpstr>Aneka Software Screenshots</vt:lpstr>
      <vt:lpstr>Aneka Software Screenshots</vt:lpstr>
      <vt:lpstr>Aneka Software Screenshots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Aneka Platform</dc:title>
  <dc:creator>Ms. Ch. Pushya</dc:creator>
  <cp:lastModifiedBy>chp_cse@vignan.ac.in</cp:lastModifiedBy>
  <cp:revision>5</cp:revision>
  <dcterms:created xsi:type="dcterms:W3CDTF">2020-02-03T05:00:57Z</dcterms:created>
  <dcterms:modified xsi:type="dcterms:W3CDTF">2020-02-04T05:10:09Z</dcterms:modified>
</cp:coreProperties>
</file>