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99" r:id="rId7"/>
    <p:sldId id="265" r:id="rId8"/>
    <p:sldId id="268" r:id="rId9"/>
    <p:sldId id="269" r:id="rId10"/>
    <p:sldId id="262" r:id="rId11"/>
    <p:sldId id="263" r:id="rId12"/>
    <p:sldId id="264" r:id="rId13"/>
    <p:sldId id="266" r:id="rId14"/>
    <p:sldId id="267" r:id="rId15"/>
    <p:sldId id="270" r:id="rId16"/>
    <p:sldId id="271" r:id="rId17"/>
    <p:sldId id="272" r:id="rId18"/>
    <p:sldId id="273" r:id="rId19"/>
    <p:sldId id="274" r:id="rId20"/>
    <p:sldId id="275" r:id="rId21"/>
    <p:sldId id="276" r:id="rId22"/>
    <p:sldId id="279"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6B40-DD9A-463C-BE30-0A0E1BF1F7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87F0D3-62FE-473E-B5CB-66E2C4C025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6C0F27-6299-4CC5-A88D-3BAB44555EF5}"/>
              </a:ext>
            </a:extLst>
          </p:cNvPr>
          <p:cNvSpPr>
            <a:spLocks noGrp="1"/>
          </p:cNvSpPr>
          <p:nvPr>
            <p:ph type="dt" sz="half" idx="10"/>
          </p:nvPr>
        </p:nvSpPr>
        <p:spPr/>
        <p:txBody>
          <a:bodyPr/>
          <a:lstStyle/>
          <a:p>
            <a:fld id="{BC1AFF03-8788-4D25-9E5D-C8A0D647F338}" type="datetimeFigureOut">
              <a:rPr lang="en-IN" smtClean="0"/>
              <a:t>24-02-2020</a:t>
            </a:fld>
            <a:endParaRPr lang="en-IN"/>
          </a:p>
        </p:txBody>
      </p:sp>
      <p:sp>
        <p:nvSpPr>
          <p:cNvPr id="5" name="Footer Placeholder 4">
            <a:extLst>
              <a:ext uri="{FF2B5EF4-FFF2-40B4-BE49-F238E27FC236}">
                <a16:creationId xmlns:a16="http://schemas.microsoft.com/office/drawing/2014/main" id="{87366AD9-7543-4CC7-8C52-E4210B3E4D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2ED6A1-94ED-4B4E-9E27-F57200C9A601}"/>
              </a:ext>
            </a:extLst>
          </p:cNvPr>
          <p:cNvSpPr>
            <a:spLocks noGrp="1"/>
          </p:cNvSpPr>
          <p:nvPr>
            <p:ph type="sldNum" sz="quarter" idx="12"/>
          </p:nvPr>
        </p:nvSpPr>
        <p:spPr/>
        <p:txBody>
          <a:bodyPr/>
          <a:lstStyle/>
          <a:p>
            <a:fld id="{973A9BD5-EC2E-44D7-B47B-4E71AD609EA0}" type="slidenum">
              <a:rPr lang="en-IN" smtClean="0"/>
              <a:t>‹#›</a:t>
            </a:fld>
            <a:endParaRPr lang="en-IN"/>
          </a:p>
        </p:txBody>
      </p:sp>
    </p:spTree>
    <p:extLst>
      <p:ext uri="{BB962C8B-B14F-4D97-AF65-F5344CB8AC3E}">
        <p14:creationId xmlns:p14="http://schemas.microsoft.com/office/powerpoint/2010/main" val="185700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D04-ED20-4AF6-BA59-F0EAF11925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F2AFFC-99B6-4DC8-A5E4-679F738D7D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0A48B1-281A-473C-B084-E3B41AF1C348}"/>
              </a:ext>
            </a:extLst>
          </p:cNvPr>
          <p:cNvSpPr>
            <a:spLocks noGrp="1"/>
          </p:cNvSpPr>
          <p:nvPr>
            <p:ph type="dt" sz="half" idx="10"/>
          </p:nvPr>
        </p:nvSpPr>
        <p:spPr/>
        <p:txBody>
          <a:bodyPr/>
          <a:lstStyle/>
          <a:p>
            <a:fld id="{BC1AFF03-8788-4D25-9E5D-C8A0D647F338}" type="datetimeFigureOut">
              <a:rPr lang="en-IN" smtClean="0"/>
              <a:t>24-02-2020</a:t>
            </a:fld>
            <a:endParaRPr lang="en-IN"/>
          </a:p>
        </p:txBody>
      </p:sp>
      <p:sp>
        <p:nvSpPr>
          <p:cNvPr id="5" name="Footer Placeholder 4">
            <a:extLst>
              <a:ext uri="{FF2B5EF4-FFF2-40B4-BE49-F238E27FC236}">
                <a16:creationId xmlns:a16="http://schemas.microsoft.com/office/drawing/2014/main" id="{AF3D7A95-80F6-4B50-838A-AA2B8FFAA4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18E32-375A-40FE-9DF4-3663B7B3F574}"/>
              </a:ext>
            </a:extLst>
          </p:cNvPr>
          <p:cNvSpPr>
            <a:spLocks noGrp="1"/>
          </p:cNvSpPr>
          <p:nvPr>
            <p:ph type="sldNum" sz="quarter" idx="12"/>
          </p:nvPr>
        </p:nvSpPr>
        <p:spPr/>
        <p:txBody>
          <a:bodyPr/>
          <a:lstStyle/>
          <a:p>
            <a:fld id="{973A9BD5-EC2E-44D7-B47B-4E71AD609EA0}" type="slidenum">
              <a:rPr lang="en-IN" smtClean="0"/>
              <a:t>‹#›</a:t>
            </a:fld>
            <a:endParaRPr lang="en-IN"/>
          </a:p>
        </p:txBody>
      </p:sp>
    </p:spTree>
    <p:extLst>
      <p:ext uri="{BB962C8B-B14F-4D97-AF65-F5344CB8AC3E}">
        <p14:creationId xmlns:p14="http://schemas.microsoft.com/office/powerpoint/2010/main" val="2126938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9AC053-D94F-4FF1-A56C-615FE715BE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A76ADC-465F-490C-A5F3-FAA7A45018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883AED-518E-404C-93D2-0E816A8909B1}"/>
              </a:ext>
            </a:extLst>
          </p:cNvPr>
          <p:cNvSpPr>
            <a:spLocks noGrp="1"/>
          </p:cNvSpPr>
          <p:nvPr>
            <p:ph type="dt" sz="half" idx="10"/>
          </p:nvPr>
        </p:nvSpPr>
        <p:spPr/>
        <p:txBody>
          <a:bodyPr/>
          <a:lstStyle/>
          <a:p>
            <a:fld id="{BC1AFF03-8788-4D25-9E5D-C8A0D647F338}" type="datetimeFigureOut">
              <a:rPr lang="en-IN" smtClean="0"/>
              <a:t>24-02-2020</a:t>
            </a:fld>
            <a:endParaRPr lang="en-IN"/>
          </a:p>
        </p:txBody>
      </p:sp>
      <p:sp>
        <p:nvSpPr>
          <p:cNvPr id="5" name="Footer Placeholder 4">
            <a:extLst>
              <a:ext uri="{FF2B5EF4-FFF2-40B4-BE49-F238E27FC236}">
                <a16:creationId xmlns:a16="http://schemas.microsoft.com/office/drawing/2014/main" id="{F8FC1BAC-AD1A-4CA9-A540-F54BB0BECA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5DE5F2-B093-4DD8-B3C8-87A7AFCA3065}"/>
              </a:ext>
            </a:extLst>
          </p:cNvPr>
          <p:cNvSpPr>
            <a:spLocks noGrp="1"/>
          </p:cNvSpPr>
          <p:nvPr>
            <p:ph type="sldNum" sz="quarter" idx="12"/>
          </p:nvPr>
        </p:nvSpPr>
        <p:spPr/>
        <p:txBody>
          <a:bodyPr/>
          <a:lstStyle/>
          <a:p>
            <a:fld id="{973A9BD5-EC2E-44D7-B47B-4E71AD609EA0}" type="slidenum">
              <a:rPr lang="en-IN" smtClean="0"/>
              <a:t>‹#›</a:t>
            </a:fld>
            <a:endParaRPr lang="en-IN"/>
          </a:p>
        </p:txBody>
      </p:sp>
    </p:spTree>
    <p:extLst>
      <p:ext uri="{BB962C8B-B14F-4D97-AF65-F5344CB8AC3E}">
        <p14:creationId xmlns:p14="http://schemas.microsoft.com/office/powerpoint/2010/main" val="338856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0F37-285F-4FD9-B275-27C24A9126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28BD61-A69D-492F-B052-6E2FFF4A75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38D1F5-796A-4799-B008-92654951924F}"/>
              </a:ext>
            </a:extLst>
          </p:cNvPr>
          <p:cNvSpPr>
            <a:spLocks noGrp="1"/>
          </p:cNvSpPr>
          <p:nvPr>
            <p:ph type="dt" sz="half" idx="10"/>
          </p:nvPr>
        </p:nvSpPr>
        <p:spPr/>
        <p:txBody>
          <a:bodyPr/>
          <a:lstStyle/>
          <a:p>
            <a:fld id="{BC1AFF03-8788-4D25-9E5D-C8A0D647F338}" type="datetimeFigureOut">
              <a:rPr lang="en-IN" smtClean="0"/>
              <a:t>24-02-2020</a:t>
            </a:fld>
            <a:endParaRPr lang="en-IN"/>
          </a:p>
        </p:txBody>
      </p:sp>
      <p:sp>
        <p:nvSpPr>
          <p:cNvPr id="5" name="Footer Placeholder 4">
            <a:extLst>
              <a:ext uri="{FF2B5EF4-FFF2-40B4-BE49-F238E27FC236}">
                <a16:creationId xmlns:a16="http://schemas.microsoft.com/office/drawing/2014/main" id="{2EE12E74-E945-449E-8387-1E0FE9FF1D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055A96-CF82-451B-9886-130229D6E32B}"/>
              </a:ext>
            </a:extLst>
          </p:cNvPr>
          <p:cNvSpPr>
            <a:spLocks noGrp="1"/>
          </p:cNvSpPr>
          <p:nvPr>
            <p:ph type="sldNum" sz="quarter" idx="12"/>
          </p:nvPr>
        </p:nvSpPr>
        <p:spPr/>
        <p:txBody>
          <a:bodyPr/>
          <a:lstStyle/>
          <a:p>
            <a:fld id="{973A9BD5-EC2E-44D7-B47B-4E71AD609EA0}" type="slidenum">
              <a:rPr lang="en-IN" smtClean="0"/>
              <a:t>‹#›</a:t>
            </a:fld>
            <a:endParaRPr lang="en-IN"/>
          </a:p>
        </p:txBody>
      </p:sp>
    </p:spTree>
    <p:extLst>
      <p:ext uri="{BB962C8B-B14F-4D97-AF65-F5344CB8AC3E}">
        <p14:creationId xmlns:p14="http://schemas.microsoft.com/office/powerpoint/2010/main" val="84712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8287-C68B-4998-938E-F58464CD44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0DDE31-3A85-439E-9E25-94AE8D2FF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42B184-0B26-4B0B-BB12-E45D121406F0}"/>
              </a:ext>
            </a:extLst>
          </p:cNvPr>
          <p:cNvSpPr>
            <a:spLocks noGrp="1"/>
          </p:cNvSpPr>
          <p:nvPr>
            <p:ph type="dt" sz="half" idx="10"/>
          </p:nvPr>
        </p:nvSpPr>
        <p:spPr/>
        <p:txBody>
          <a:bodyPr/>
          <a:lstStyle/>
          <a:p>
            <a:fld id="{BC1AFF03-8788-4D25-9E5D-C8A0D647F338}" type="datetimeFigureOut">
              <a:rPr lang="en-IN" smtClean="0"/>
              <a:t>24-02-2020</a:t>
            </a:fld>
            <a:endParaRPr lang="en-IN"/>
          </a:p>
        </p:txBody>
      </p:sp>
      <p:sp>
        <p:nvSpPr>
          <p:cNvPr id="5" name="Footer Placeholder 4">
            <a:extLst>
              <a:ext uri="{FF2B5EF4-FFF2-40B4-BE49-F238E27FC236}">
                <a16:creationId xmlns:a16="http://schemas.microsoft.com/office/drawing/2014/main" id="{A9B32962-9BA4-4625-937D-9F12C6D931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E3815-2A63-4F88-8FF6-1651626413B0}"/>
              </a:ext>
            </a:extLst>
          </p:cNvPr>
          <p:cNvSpPr>
            <a:spLocks noGrp="1"/>
          </p:cNvSpPr>
          <p:nvPr>
            <p:ph type="sldNum" sz="quarter" idx="12"/>
          </p:nvPr>
        </p:nvSpPr>
        <p:spPr/>
        <p:txBody>
          <a:bodyPr/>
          <a:lstStyle/>
          <a:p>
            <a:fld id="{973A9BD5-EC2E-44D7-B47B-4E71AD609EA0}" type="slidenum">
              <a:rPr lang="en-IN" smtClean="0"/>
              <a:t>‹#›</a:t>
            </a:fld>
            <a:endParaRPr lang="en-IN"/>
          </a:p>
        </p:txBody>
      </p:sp>
    </p:spTree>
    <p:extLst>
      <p:ext uri="{BB962C8B-B14F-4D97-AF65-F5344CB8AC3E}">
        <p14:creationId xmlns:p14="http://schemas.microsoft.com/office/powerpoint/2010/main" val="54997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3065-9D75-4ACB-89F0-923FD56336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68D44A-C65E-4632-B429-0BD98ED35A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4B6809-42AD-4478-8B5B-8F835D7D2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7B38F8-9408-47F2-B469-04E3D3047612}"/>
              </a:ext>
            </a:extLst>
          </p:cNvPr>
          <p:cNvSpPr>
            <a:spLocks noGrp="1"/>
          </p:cNvSpPr>
          <p:nvPr>
            <p:ph type="dt" sz="half" idx="10"/>
          </p:nvPr>
        </p:nvSpPr>
        <p:spPr/>
        <p:txBody>
          <a:bodyPr/>
          <a:lstStyle/>
          <a:p>
            <a:fld id="{BC1AFF03-8788-4D25-9E5D-C8A0D647F338}" type="datetimeFigureOut">
              <a:rPr lang="en-IN" smtClean="0"/>
              <a:t>24-02-2020</a:t>
            </a:fld>
            <a:endParaRPr lang="en-IN"/>
          </a:p>
        </p:txBody>
      </p:sp>
      <p:sp>
        <p:nvSpPr>
          <p:cNvPr id="6" name="Footer Placeholder 5">
            <a:extLst>
              <a:ext uri="{FF2B5EF4-FFF2-40B4-BE49-F238E27FC236}">
                <a16:creationId xmlns:a16="http://schemas.microsoft.com/office/drawing/2014/main" id="{751A58C7-CE87-43F1-B72F-A6E0174710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AAD1B6-A5B4-40DF-950A-940E2FFEA553}"/>
              </a:ext>
            </a:extLst>
          </p:cNvPr>
          <p:cNvSpPr>
            <a:spLocks noGrp="1"/>
          </p:cNvSpPr>
          <p:nvPr>
            <p:ph type="sldNum" sz="quarter" idx="12"/>
          </p:nvPr>
        </p:nvSpPr>
        <p:spPr/>
        <p:txBody>
          <a:bodyPr/>
          <a:lstStyle/>
          <a:p>
            <a:fld id="{973A9BD5-EC2E-44D7-B47B-4E71AD609EA0}" type="slidenum">
              <a:rPr lang="en-IN" smtClean="0"/>
              <a:t>‹#›</a:t>
            </a:fld>
            <a:endParaRPr lang="en-IN"/>
          </a:p>
        </p:txBody>
      </p:sp>
    </p:spTree>
    <p:extLst>
      <p:ext uri="{BB962C8B-B14F-4D97-AF65-F5344CB8AC3E}">
        <p14:creationId xmlns:p14="http://schemas.microsoft.com/office/powerpoint/2010/main" val="3091802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683C-73F3-4EB8-A960-ACF932DF56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145CA0-87FD-45AA-9917-39C20C3C8E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1E3734-5DE3-4B92-AF80-61A72D135E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2A8ED4-0B76-4C79-A72D-EE24AA9E2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E8699E-F94A-4D23-A6C6-59BAC731C2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1FABD4-A139-41AC-931E-F700396C1BA1}"/>
              </a:ext>
            </a:extLst>
          </p:cNvPr>
          <p:cNvSpPr>
            <a:spLocks noGrp="1"/>
          </p:cNvSpPr>
          <p:nvPr>
            <p:ph type="dt" sz="half" idx="10"/>
          </p:nvPr>
        </p:nvSpPr>
        <p:spPr/>
        <p:txBody>
          <a:bodyPr/>
          <a:lstStyle/>
          <a:p>
            <a:fld id="{BC1AFF03-8788-4D25-9E5D-C8A0D647F338}" type="datetimeFigureOut">
              <a:rPr lang="en-IN" smtClean="0"/>
              <a:t>24-02-2020</a:t>
            </a:fld>
            <a:endParaRPr lang="en-IN"/>
          </a:p>
        </p:txBody>
      </p:sp>
      <p:sp>
        <p:nvSpPr>
          <p:cNvPr id="8" name="Footer Placeholder 7">
            <a:extLst>
              <a:ext uri="{FF2B5EF4-FFF2-40B4-BE49-F238E27FC236}">
                <a16:creationId xmlns:a16="http://schemas.microsoft.com/office/drawing/2014/main" id="{856C9CE5-9638-42E0-9A65-3634BA1A83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3A11BF-2C37-4BC9-8A6D-9A2439280A15}"/>
              </a:ext>
            </a:extLst>
          </p:cNvPr>
          <p:cNvSpPr>
            <a:spLocks noGrp="1"/>
          </p:cNvSpPr>
          <p:nvPr>
            <p:ph type="sldNum" sz="quarter" idx="12"/>
          </p:nvPr>
        </p:nvSpPr>
        <p:spPr/>
        <p:txBody>
          <a:bodyPr/>
          <a:lstStyle/>
          <a:p>
            <a:fld id="{973A9BD5-EC2E-44D7-B47B-4E71AD609EA0}" type="slidenum">
              <a:rPr lang="en-IN" smtClean="0"/>
              <a:t>‹#›</a:t>
            </a:fld>
            <a:endParaRPr lang="en-IN"/>
          </a:p>
        </p:txBody>
      </p:sp>
    </p:spTree>
    <p:extLst>
      <p:ext uri="{BB962C8B-B14F-4D97-AF65-F5344CB8AC3E}">
        <p14:creationId xmlns:p14="http://schemas.microsoft.com/office/powerpoint/2010/main" val="1522642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6C5D-1D07-4C3A-ACBA-DCABA95ACF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45FA04-E0D7-4E52-8E22-BE75374FDBB3}"/>
              </a:ext>
            </a:extLst>
          </p:cNvPr>
          <p:cNvSpPr>
            <a:spLocks noGrp="1"/>
          </p:cNvSpPr>
          <p:nvPr>
            <p:ph type="dt" sz="half" idx="10"/>
          </p:nvPr>
        </p:nvSpPr>
        <p:spPr/>
        <p:txBody>
          <a:bodyPr/>
          <a:lstStyle/>
          <a:p>
            <a:fld id="{BC1AFF03-8788-4D25-9E5D-C8A0D647F338}" type="datetimeFigureOut">
              <a:rPr lang="en-IN" smtClean="0"/>
              <a:t>24-02-2020</a:t>
            </a:fld>
            <a:endParaRPr lang="en-IN"/>
          </a:p>
        </p:txBody>
      </p:sp>
      <p:sp>
        <p:nvSpPr>
          <p:cNvPr id="4" name="Footer Placeholder 3">
            <a:extLst>
              <a:ext uri="{FF2B5EF4-FFF2-40B4-BE49-F238E27FC236}">
                <a16:creationId xmlns:a16="http://schemas.microsoft.com/office/drawing/2014/main" id="{0F2D2E4A-DECA-4104-8D4A-F7CD97E983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FD95C9-0039-4E6F-B64F-FA4BE26FB1E4}"/>
              </a:ext>
            </a:extLst>
          </p:cNvPr>
          <p:cNvSpPr>
            <a:spLocks noGrp="1"/>
          </p:cNvSpPr>
          <p:nvPr>
            <p:ph type="sldNum" sz="quarter" idx="12"/>
          </p:nvPr>
        </p:nvSpPr>
        <p:spPr/>
        <p:txBody>
          <a:bodyPr/>
          <a:lstStyle/>
          <a:p>
            <a:fld id="{973A9BD5-EC2E-44D7-B47B-4E71AD609EA0}" type="slidenum">
              <a:rPr lang="en-IN" smtClean="0"/>
              <a:t>‹#›</a:t>
            </a:fld>
            <a:endParaRPr lang="en-IN"/>
          </a:p>
        </p:txBody>
      </p:sp>
    </p:spTree>
    <p:extLst>
      <p:ext uri="{BB962C8B-B14F-4D97-AF65-F5344CB8AC3E}">
        <p14:creationId xmlns:p14="http://schemas.microsoft.com/office/powerpoint/2010/main" val="3911492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6C26F9-CD35-43F1-855E-094F8188FADD}"/>
              </a:ext>
            </a:extLst>
          </p:cNvPr>
          <p:cNvSpPr>
            <a:spLocks noGrp="1"/>
          </p:cNvSpPr>
          <p:nvPr>
            <p:ph type="dt" sz="half" idx="10"/>
          </p:nvPr>
        </p:nvSpPr>
        <p:spPr/>
        <p:txBody>
          <a:bodyPr/>
          <a:lstStyle/>
          <a:p>
            <a:fld id="{BC1AFF03-8788-4D25-9E5D-C8A0D647F338}" type="datetimeFigureOut">
              <a:rPr lang="en-IN" smtClean="0"/>
              <a:t>24-02-2020</a:t>
            </a:fld>
            <a:endParaRPr lang="en-IN"/>
          </a:p>
        </p:txBody>
      </p:sp>
      <p:sp>
        <p:nvSpPr>
          <p:cNvPr id="3" name="Footer Placeholder 2">
            <a:extLst>
              <a:ext uri="{FF2B5EF4-FFF2-40B4-BE49-F238E27FC236}">
                <a16:creationId xmlns:a16="http://schemas.microsoft.com/office/drawing/2014/main" id="{8692C568-6C3C-4036-8C2B-FD9A96A5F8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2D8342-6C94-409B-895F-4FA515E65835}"/>
              </a:ext>
            </a:extLst>
          </p:cNvPr>
          <p:cNvSpPr>
            <a:spLocks noGrp="1"/>
          </p:cNvSpPr>
          <p:nvPr>
            <p:ph type="sldNum" sz="quarter" idx="12"/>
          </p:nvPr>
        </p:nvSpPr>
        <p:spPr/>
        <p:txBody>
          <a:bodyPr/>
          <a:lstStyle/>
          <a:p>
            <a:fld id="{973A9BD5-EC2E-44D7-B47B-4E71AD609EA0}" type="slidenum">
              <a:rPr lang="en-IN" smtClean="0"/>
              <a:t>‹#›</a:t>
            </a:fld>
            <a:endParaRPr lang="en-IN"/>
          </a:p>
        </p:txBody>
      </p:sp>
    </p:spTree>
    <p:extLst>
      <p:ext uri="{BB962C8B-B14F-4D97-AF65-F5344CB8AC3E}">
        <p14:creationId xmlns:p14="http://schemas.microsoft.com/office/powerpoint/2010/main" val="4144969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4466-FD18-4A65-AF59-C4C6A5E1E1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3C2E8D-DCB9-49C2-A240-023B610813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3DB03F-869D-4DC5-BAF6-B08964FA0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0438D-E127-40E9-9BE3-68AB2E78F80C}"/>
              </a:ext>
            </a:extLst>
          </p:cNvPr>
          <p:cNvSpPr>
            <a:spLocks noGrp="1"/>
          </p:cNvSpPr>
          <p:nvPr>
            <p:ph type="dt" sz="half" idx="10"/>
          </p:nvPr>
        </p:nvSpPr>
        <p:spPr/>
        <p:txBody>
          <a:bodyPr/>
          <a:lstStyle/>
          <a:p>
            <a:fld id="{BC1AFF03-8788-4D25-9E5D-C8A0D647F338}" type="datetimeFigureOut">
              <a:rPr lang="en-IN" smtClean="0"/>
              <a:t>24-02-2020</a:t>
            </a:fld>
            <a:endParaRPr lang="en-IN"/>
          </a:p>
        </p:txBody>
      </p:sp>
      <p:sp>
        <p:nvSpPr>
          <p:cNvPr id="6" name="Footer Placeholder 5">
            <a:extLst>
              <a:ext uri="{FF2B5EF4-FFF2-40B4-BE49-F238E27FC236}">
                <a16:creationId xmlns:a16="http://schemas.microsoft.com/office/drawing/2014/main" id="{C684E189-2F3D-488B-A888-47B7991AB5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B328FA-5572-4A5B-8669-238A4254B3FC}"/>
              </a:ext>
            </a:extLst>
          </p:cNvPr>
          <p:cNvSpPr>
            <a:spLocks noGrp="1"/>
          </p:cNvSpPr>
          <p:nvPr>
            <p:ph type="sldNum" sz="quarter" idx="12"/>
          </p:nvPr>
        </p:nvSpPr>
        <p:spPr/>
        <p:txBody>
          <a:bodyPr/>
          <a:lstStyle/>
          <a:p>
            <a:fld id="{973A9BD5-EC2E-44D7-B47B-4E71AD609EA0}" type="slidenum">
              <a:rPr lang="en-IN" smtClean="0"/>
              <a:t>‹#›</a:t>
            </a:fld>
            <a:endParaRPr lang="en-IN"/>
          </a:p>
        </p:txBody>
      </p:sp>
    </p:spTree>
    <p:extLst>
      <p:ext uri="{BB962C8B-B14F-4D97-AF65-F5344CB8AC3E}">
        <p14:creationId xmlns:p14="http://schemas.microsoft.com/office/powerpoint/2010/main" val="2067954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DF7E5-6B74-4F9A-9C6B-6CD7553493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0EE7C5-AC50-431B-9DA8-8B87FF2C08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ACCE3A-C495-40AA-A4FB-DC45ECEB1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60809-361E-48DE-8A55-0C4F81EB5334}"/>
              </a:ext>
            </a:extLst>
          </p:cNvPr>
          <p:cNvSpPr>
            <a:spLocks noGrp="1"/>
          </p:cNvSpPr>
          <p:nvPr>
            <p:ph type="dt" sz="half" idx="10"/>
          </p:nvPr>
        </p:nvSpPr>
        <p:spPr/>
        <p:txBody>
          <a:bodyPr/>
          <a:lstStyle/>
          <a:p>
            <a:fld id="{BC1AFF03-8788-4D25-9E5D-C8A0D647F338}" type="datetimeFigureOut">
              <a:rPr lang="en-IN" smtClean="0"/>
              <a:t>24-02-2020</a:t>
            </a:fld>
            <a:endParaRPr lang="en-IN"/>
          </a:p>
        </p:txBody>
      </p:sp>
      <p:sp>
        <p:nvSpPr>
          <p:cNvPr id="6" name="Footer Placeholder 5">
            <a:extLst>
              <a:ext uri="{FF2B5EF4-FFF2-40B4-BE49-F238E27FC236}">
                <a16:creationId xmlns:a16="http://schemas.microsoft.com/office/drawing/2014/main" id="{6DCD3D47-9F1A-4186-9478-08F3D065D0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D60A66-78DD-4A50-BE0F-0FB6774286A2}"/>
              </a:ext>
            </a:extLst>
          </p:cNvPr>
          <p:cNvSpPr>
            <a:spLocks noGrp="1"/>
          </p:cNvSpPr>
          <p:nvPr>
            <p:ph type="sldNum" sz="quarter" idx="12"/>
          </p:nvPr>
        </p:nvSpPr>
        <p:spPr/>
        <p:txBody>
          <a:bodyPr/>
          <a:lstStyle/>
          <a:p>
            <a:fld id="{973A9BD5-EC2E-44D7-B47B-4E71AD609EA0}" type="slidenum">
              <a:rPr lang="en-IN" smtClean="0"/>
              <a:t>‹#›</a:t>
            </a:fld>
            <a:endParaRPr lang="en-IN"/>
          </a:p>
        </p:txBody>
      </p:sp>
    </p:spTree>
    <p:extLst>
      <p:ext uri="{BB962C8B-B14F-4D97-AF65-F5344CB8AC3E}">
        <p14:creationId xmlns:p14="http://schemas.microsoft.com/office/powerpoint/2010/main" val="310303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377EAF-D0CE-42ED-ABAA-4BBD5B675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59369E-FB7A-4531-AAC1-E63DCA12B9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950DF-6533-4737-A141-AD56D3AE16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AFF03-8788-4D25-9E5D-C8A0D647F338}" type="datetimeFigureOut">
              <a:rPr lang="en-IN" smtClean="0"/>
              <a:t>24-02-2020</a:t>
            </a:fld>
            <a:endParaRPr lang="en-IN"/>
          </a:p>
        </p:txBody>
      </p:sp>
      <p:sp>
        <p:nvSpPr>
          <p:cNvPr id="5" name="Footer Placeholder 4">
            <a:extLst>
              <a:ext uri="{FF2B5EF4-FFF2-40B4-BE49-F238E27FC236}">
                <a16:creationId xmlns:a16="http://schemas.microsoft.com/office/drawing/2014/main" id="{DAF13BBF-3EF7-4F94-85BF-426C9E7CB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5A0099-7191-4870-8D67-6B0653C9D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A9BD5-EC2E-44D7-B47B-4E71AD609EA0}" type="slidenum">
              <a:rPr lang="en-IN" smtClean="0"/>
              <a:t>‹#›</a:t>
            </a:fld>
            <a:endParaRPr lang="en-IN"/>
          </a:p>
        </p:txBody>
      </p:sp>
    </p:spTree>
    <p:extLst>
      <p:ext uri="{BB962C8B-B14F-4D97-AF65-F5344CB8AC3E}">
        <p14:creationId xmlns:p14="http://schemas.microsoft.com/office/powerpoint/2010/main" val="70034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mputing.llnl.gov/tutorials/parallel_com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ntroduction To Concurrent Programming">
            <a:extLst>
              <a:ext uri="{FF2B5EF4-FFF2-40B4-BE49-F238E27FC236}">
                <a16:creationId xmlns:a16="http://schemas.microsoft.com/office/drawing/2014/main" id="{5DF68920-759E-4B57-B871-0E1ADCA903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645" b="3010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8"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4FC29262-EFCF-417D-9116-9AC12AA1CFA6}"/>
              </a:ext>
            </a:extLst>
          </p:cNvPr>
          <p:cNvSpPr>
            <a:spLocks noGrp="1"/>
          </p:cNvSpPr>
          <p:nvPr>
            <p:ph type="ctrTitle"/>
          </p:nvPr>
        </p:nvSpPr>
        <p:spPr>
          <a:xfrm>
            <a:off x="8022021" y="3231931"/>
            <a:ext cx="3852041" cy="1834056"/>
          </a:xfrm>
        </p:spPr>
        <p:txBody>
          <a:bodyPr>
            <a:normAutofit/>
          </a:bodyPr>
          <a:lstStyle/>
          <a:p>
            <a:r>
              <a:rPr lang="en-IN" sz="4500" b="1" dirty="0">
                <a:latin typeface="Times New Roman" panose="02020603050405020304" pitchFamily="18" charset="0"/>
                <a:cs typeface="Times New Roman" panose="02020603050405020304" pitchFamily="18" charset="0"/>
              </a:rPr>
              <a:t>Concurrent Computing</a:t>
            </a:r>
          </a:p>
        </p:txBody>
      </p:sp>
      <p:sp>
        <p:nvSpPr>
          <p:cNvPr id="3" name="Subtitle 2">
            <a:extLst>
              <a:ext uri="{FF2B5EF4-FFF2-40B4-BE49-F238E27FC236}">
                <a16:creationId xmlns:a16="http://schemas.microsoft.com/office/drawing/2014/main" id="{2D0E9AE9-829D-4354-8A52-0E274D4BC3EB}"/>
              </a:ext>
            </a:extLst>
          </p:cNvPr>
          <p:cNvSpPr>
            <a:spLocks noGrp="1"/>
          </p:cNvSpPr>
          <p:nvPr>
            <p:ph type="subTitle" idx="1"/>
          </p:nvPr>
        </p:nvSpPr>
        <p:spPr>
          <a:xfrm>
            <a:off x="7782910" y="5242675"/>
            <a:ext cx="4330262" cy="683284"/>
          </a:xfrm>
        </p:spPr>
        <p:txBody>
          <a:bodyPr>
            <a:normAutofit/>
          </a:bodyPr>
          <a:lstStyle/>
          <a:p>
            <a:r>
              <a:rPr lang="en-IN" sz="3000" b="1" dirty="0">
                <a:latin typeface="Times New Roman" panose="02020603050405020304" pitchFamily="18" charset="0"/>
                <a:cs typeface="Times New Roman" panose="02020603050405020304" pitchFamily="18" charset="0"/>
              </a:rPr>
              <a:t>Thread programming</a:t>
            </a:r>
          </a:p>
        </p:txBody>
      </p:sp>
      <p:cxnSp>
        <p:nvCxnSpPr>
          <p:cNvPr id="73" name="Straight Connector 7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445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09F94-54E1-4958-9727-E85ECDE16BD5}"/>
              </a:ext>
            </a:extLst>
          </p:cNvPr>
          <p:cNvSpPr>
            <a:spLocks noGrp="1"/>
          </p:cNvSpPr>
          <p:nvPr>
            <p:ph idx="1"/>
          </p:nvPr>
        </p:nvSpPr>
        <p:spPr>
          <a:xfrm>
            <a:off x="0" y="160020"/>
            <a:ext cx="11353800" cy="6016943"/>
          </a:xfrm>
        </p:spPr>
        <p:txBody>
          <a:bodyPr>
            <a:noAutofit/>
          </a:bodyPr>
          <a:lstStyle/>
          <a:p>
            <a:r>
              <a:rPr lang="en-IN" sz="3000" dirty="0">
                <a:latin typeface="Times New Roman" panose="02020603050405020304" pitchFamily="18" charset="0"/>
                <a:cs typeface="Times New Roman" panose="02020603050405020304" pitchFamily="18" charset="0"/>
              </a:rPr>
              <a:t>This date is generally considered the end of the frequency-scaling era and the </a:t>
            </a:r>
            <a:r>
              <a:rPr lang="en-IN" sz="3000" b="1" dirty="0">
                <a:latin typeface="Times New Roman" panose="02020603050405020304" pitchFamily="18" charset="0"/>
                <a:cs typeface="Times New Roman" panose="02020603050405020304" pitchFamily="18" charset="0"/>
              </a:rPr>
              <a:t>beginning of multicore technology</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Multicore technology has been used not only as a support for processor design but also in other devices, such as GPUs and network devices, thus becoming a standard practice for improving performance.</a:t>
            </a:r>
          </a:p>
          <a:p>
            <a:r>
              <a:rPr lang="en-IN" sz="3000" b="1" dirty="0">
                <a:latin typeface="Times New Roman" panose="02020603050405020304" pitchFamily="18" charset="0"/>
                <a:cs typeface="Times New Roman" panose="02020603050405020304" pitchFamily="18" charset="0"/>
              </a:rPr>
              <a:t>Multicore</a:t>
            </a:r>
            <a:r>
              <a:rPr lang="en-IN" sz="3000" dirty="0">
                <a:latin typeface="Times New Roman" panose="02020603050405020304" pitchFamily="18" charset="0"/>
                <a:cs typeface="Times New Roman" panose="02020603050405020304" pitchFamily="18" charset="0"/>
              </a:rPr>
              <a:t> systems are composed of a </a:t>
            </a:r>
            <a:r>
              <a:rPr lang="en-IN" sz="3000" b="1" dirty="0">
                <a:latin typeface="Times New Roman" panose="02020603050405020304" pitchFamily="18" charset="0"/>
                <a:cs typeface="Times New Roman" panose="02020603050405020304" pitchFamily="18" charset="0"/>
              </a:rPr>
              <a:t>single processor </a:t>
            </a:r>
            <a:r>
              <a:rPr lang="en-IN" sz="3000" dirty="0">
                <a:latin typeface="Times New Roman" panose="02020603050405020304" pitchFamily="18" charset="0"/>
                <a:cs typeface="Times New Roman" panose="02020603050405020304" pitchFamily="18" charset="0"/>
              </a:rPr>
              <a:t>that features </a:t>
            </a:r>
            <a:r>
              <a:rPr lang="en-IN" sz="3000" b="1" dirty="0">
                <a:latin typeface="Times New Roman" panose="02020603050405020304" pitchFamily="18" charset="0"/>
                <a:cs typeface="Times New Roman" panose="02020603050405020304" pitchFamily="18" charset="0"/>
              </a:rPr>
              <a:t>multiple processing cores that share the memory</a:t>
            </a:r>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Each core has generally its </a:t>
            </a:r>
            <a:r>
              <a:rPr lang="en-IN" sz="3000" b="1" dirty="0">
                <a:latin typeface="Times New Roman" panose="02020603050405020304" pitchFamily="18" charset="0"/>
                <a:cs typeface="Times New Roman" panose="02020603050405020304" pitchFamily="18" charset="0"/>
              </a:rPr>
              <a:t>own L1 cache</a:t>
            </a:r>
            <a:r>
              <a:rPr lang="en-IN" sz="3000" dirty="0">
                <a:latin typeface="Times New Roman" panose="02020603050405020304" pitchFamily="18" charset="0"/>
                <a:cs typeface="Times New Roman" panose="02020603050405020304" pitchFamily="18" charset="0"/>
              </a:rPr>
              <a:t>, and the </a:t>
            </a:r>
            <a:r>
              <a:rPr lang="en-IN" sz="3000" b="1" dirty="0">
                <a:latin typeface="Times New Roman" panose="02020603050405020304" pitchFamily="18" charset="0"/>
                <a:cs typeface="Times New Roman" panose="02020603050405020304" pitchFamily="18" charset="0"/>
              </a:rPr>
              <a:t>L2 cache </a:t>
            </a:r>
            <a:r>
              <a:rPr lang="en-IN" sz="3000" dirty="0">
                <a:latin typeface="Times New Roman" panose="02020603050405020304" pitchFamily="18" charset="0"/>
                <a:cs typeface="Times New Roman" panose="02020603050405020304" pitchFamily="18" charset="0"/>
              </a:rPr>
              <a:t>is </a:t>
            </a:r>
            <a:r>
              <a:rPr lang="en-IN" sz="3000" b="1" dirty="0">
                <a:latin typeface="Times New Roman" panose="02020603050405020304" pitchFamily="18" charset="0"/>
                <a:cs typeface="Times New Roman" panose="02020603050405020304" pitchFamily="18" charset="0"/>
              </a:rPr>
              <a:t>common to all the cores, </a:t>
            </a:r>
            <a:r>
              <a:rPr lang="en-IN" sz="3000" dirty="0">
                <a:latin typeface="Times New Roman" panose="02020603050405020304" pitchFamily="18" charset="0"/>
                <a:cs typeface="Times New Roman" panose="02020603050405020304" pitchFamily="18" charset="0"/>
              </a:rPr>
              <a:t>which connect to it by means of a shared bus.</a:t>
            </a:r>
          </a:p>
          <a:p>
            <a:r>
              <a:rPr lang="en-IN" sz="3000" dirty="0">
                <a:latin typeface="Times New Roman" panose="02020603050405020304" pitchFamily="18" charset="0"/>
                <a:cs typeface="Times New Roman" panose="02020603050405020304" pitchFamily="18" charset="0"/>
              </a:rPr>
              <a:t>URL: </a:t>
            </a:r>
            <a:r>
              <a:rPr lang="en-IN" sz="3000" dirty="0">
                <a:latin typeface="Times New Roman" panose="02020603050405020304" pitchFamily="18" charset="0"/>
                <a:cs typeface="Times New Roman" panose="02020603050405020304" pitchFamily="18" charset="0"/>
                <a:hlinkClick r:id="rId2"/>
              </a:rPr>
              <a:t>https://computing.llnl.gov/tutorials/parallel_comp/</a:t>
            </a:r>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73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8D3531-F707-4BE4-8D8C-62FD1EF92387}"/>
              </a:ext>
            </a:extLst>
          </p:cNvPr>
          <p:cNvSpPr>
            <a:spLocks noGrp="1"/>
          </p:cNvSpPr>
          <p:nvPr>
            <p:ph idx="1"/>
          </p:nvPr>
        </p:nvSpPr>
        <p:spPr>
          <a:xfrm>
            <a:off x="274320" y="297180"/>
            <a:ext cx="11612880" cy="6377940"/>
          </a:xfrm>
        </p:spPr>
        <p:txBody>
          <a:bodyPr/>
          <a:lstStyle/>
          <a:p>
            <a:r>
              <a:rPr lang="en-IN" dirty="0"/>
              <a:t>Nowadays, almost all the commonly used operating systems support </a:t>
            </a:r>
            <a:r>
              <a:rPr lang="en-IN" b="1" i="1" dirty="0"/>
              <a:t>multitasking and multithreading</a:t>
            </a:r>
            <a:r>
              <a:rPr lang="en-IN" dirty="0"/>
              <a:t>.</a:t>
            </a:r>
          </a:p>
          <a:p>
            <a:r>
              <a:rPr lang="en-IN" b="1" i="1" dirty="0"/>
              <a:t>All the mainstream programming languages incorporate the abstractions of process and thread within their APIs.</a:t>
            </a:r>
          </a:p>
          <a:p>
            <a:endParaRPr lang="en-IN" dirty="0"/>
          </a:p>
          <a:p>
            <a:endParaRPr lang="en-IN" dirty="0"/>
          </a:p>
        </p:txBody>
      </p:sp>
      <p:pic>
        <p:nvPicPr>
          <p:cNvPr id="4" name="Picture 2" descr="Image result for thread vs process">
            <a:extLst>
              <a:ext uri="{FF2B5EF4-FFF2-40B4-BE49-F238E27FC236}">
                <a16:creationId xmlns:a16="http://schemas.microsoft.com/office/drawing/2014/main" id="{F712486F-9EDE-405C-B0E3-614E02044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353" y="2401574"/>
            <a:ext cx="5980814" cy="3849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59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diagram of threads in a process over time">
            <a:extLst>
              <a:ext uri="{FF2B5EF4-FFF2-40B4-BE49-F238E27FC236}">
                <a16:creationId xmlns:a16="http://schemas.microsoft.com/office/drawing/2014/main" id="{DC257333-C5BD-4609-A5CC-D2390991DF3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309" r="6285"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18C5AC-F790-404B-B7EF-60B374BF308B}"/>
              </a:ext>
            </a:extLst>
          </p:cNvPr>
          <p:cNvSpPr>
            <a:spLocks noGrp="1"/>
          </p:cNvSpPr>
          <p:nvPr>
            <p:ph type="title"/>
          </p:nvPr>
        </p:nvSpPr>
        <p:spPr>
          <a:xfrm>
            <a:off x="298588" y="5315999"/>
            <a:ext cx="11210925" cy="744836"/>
          </a:xfrm>
        </p:spPr>
        <p:txBody>
          <a:bodyPr vert="horz" lIns="91440" tIns="45720" rIns="91440" bIns="45720" rtlCol="0" anchor="ctr">
            <a:normAutofit/>
          </a:bodyPr>
          <a:lstStyle/>
          <a:p>
            <a:pPr algn="ctr"/>
            <a:r>
              <a:rPr lang="en-US" sz="4000" b="1" dirty="0">
                <a:solidFill>
                  <a:schemeClr val="tx1">
                    <a:lumMod val="85000"/>
                    <a:lumOff val="15000"/>
                  </a:schemeClr>
                </a:solidFill>
                <a:latin typeface="Times New Roman" panose="02020603050405020304" pitchFamily="18" charset="0"/>
                <a:cs typeface="Times New Roman" panose="02020603050405020304" pitchFamily="18" charset="0"/>
              </a:rPr>
              <a:t>Programming applications with threads</a:t>
            </a:r>
          </a:p>
        </p:txBody>
      </p:sp>
      <p:cxnSp>
        <p:nvCxnSpPr>
          <p:cNvPr id="73" name="Straight Connector 7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942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B4609-F6B4-402A-9B47-86F2A7F323CD}"/>
              </a:ext>
            </a:extLst>
          </p:cNvPr>
          <p:cNvSpPr>
            <a:spLocks noGrp="1"/>
          </p:cNvSpPr>
          <p:nvPr>
            <p:ph idx="1"/>
          </p:nvPr>
        </p:nvSpPr>
        <p:spPr>
          <a:xfrm>
            <a:off x="203200" y="165100"/>
            <a:ext cx="11150600" cy="6413500"/>
          </a:xfrm>
        </p:spPr>
        <p:txBody>
          <a:bodyPr>
            <a:normAutofit/>
          </a:bodyPr>
          <a:lstStyle/>
          <a:p>
            <a:r>
              <a:rPr lang="en-IN" sz="3200" dirty="0">
                <a:latin typeface="Times New Roman" panose="02020603050405020304" pitchFamily="18" charset="0"/>
                <a:cs typeface="Times New Roman" panose="02020603050405020304" pitchFamily="18" charset="0"/>
              </a:rPr>
              <a:t>Modern applications perform </a:t>
            </a:r>
            <a:r>
              <a:rPr lang="en-IN" sz="3200" i="1" u="sng" dirty="0">
                <a:latin typeface="Times New Roman" panose="02020603050405020304" pitchFamily="18" charset="0"/>
                <a:cs typeface="Times New Roman" panose="02020603050405020304" pitchFamily="18" charset="0"/>
              </a:rPr>
              <a:t>multiple operations at the same time.</a:t>
            </a:r>
          </a:p>
          <a:p>
            <a:r>
              <a:rPr lang="en-IN" sz="3200" dirty="0">
                <a:latin typeface="Times New Roman" panose="02020603050405020304" pitchFamily="18" charset="0"/>
                <a:cs typeface="Times New Roman" panose="02020603050405020304" pitchFamily="18" charset="0"/>
              </a:rPr>
              <a:t>Developers organize </a:t>
            </a:r>
            <a:r>
              <a:rPr lang="en-IN" sz="3200" b="1" dirty="0">
                <a:latin typeface="Times New Roman" panose="02020603050405020304" pitchFamily="18" charset="0"/>
                <a:cs typeface="Times New Roman" panose="02020603050405020304" pitchFamily="18" charset="0"/>
              </a:rPr>
              <a:t>programs in terms of threads </a:t>
            </a:r>
            <a:r>
              <a:rPr lang="en-IN" sz="3200" dirty="0">
                <a:latin typeface="Times New Roman" panose="02020603050405020304" pitchFamily="18" charset="0"/>
                <a:cs typeface="Times New Roman" panose="02020603050405020304" pitchFamily="18" charset="0"/>
              </a:rPr>
              <a:t>in order to express intraprocess concurrency</a:t>
            </a:r>
          </a:p>
          <a:p>
            <a:r>
              <a:rPr lang="en-IN" sz="3200" dirty="0">
                <a:latin typeface="Times New Roman" panose="02020603050405020304" pitchFamily="18" charset="0"/>
                <a:cs typeface="Times New Roman" panose="02020603050405020304" pitchFamily="18" charset="0"/>
              </a:rPr>
              <a:t>The use of threads might be </a:t>
            </a:r>
            <a:r>
              <a:rPr lang="en-IN" sz="3200" b="1" dirty="0">
                <a:latin typeface="Times New Roman" panose="02020603050405020304" pitchFamily="18" charset="0"/>
                <a:cs typeface="Times New Roman" panose="02020603050405020304" pitchFamily="18" charset="0"/>
              </a:rPr>
              <a:t>implicit or explicit</a:t>
            </a:r>
          </a:p>
          <a:p>
            <a:r>
              <a:rPr lang="en-IN" sz="3200" b="1" u="sng" dirty="0">
                <a:latin typeface="Times New Roman" panose="02020603050405020304" pitchFamily="18" charset="0"/>
                <a:cs typeface="Times New Roman" panose="02020603050405020304" pitchFamily="18" charset="0"/>
              </a:rPr>
              <a:t>Explicit: </a:t>
            </a:r>
            <a:r>
              <a:rPr lang="en-IN" sz="3200" dirty="0">
                <a:latin typeface="Times New Roman" panose="02020603050405020304" pitchFamily="18" charset="0"/>
                <a:cs typeface="Times New Roman" panose="02020603050405020304" pitchFamily="18" charset="0"/>
              </a:rPr>
              <a:t>Decomposing your task and coordinate between them.</a:t>
            </a:r>
          </a:p>
          <a:p>
            <a:r>
              <a:rPr lang="en-IN" sz="3200" b="1" u="sng" dirty="0">
                <a:latin typeface="Times New Roman" panose="02020603050405020304" pitchFamily="18" charset="0"/>
                <a:cs typeface="Times New Roman" panose="02020603050405020304" pitchFamily="18" charset="0"/>
              </a:rPr>
              <a:t>Implicit: </a:t>
            </a:r>
            <a:r>
              <a:rPr lang="en-IN" sz="3200" dirty="0">
                <a:latin typeface="Times New Roman" panose="02020603050405020304" pitchFamily="18" charset="0"/>
                <a:cs typeface="Times New Roman" panose="02020603050405020304" pitchFamily="18" charset="0"/>
              </a:rPr>
              <a:t>Machine will do everything instead of Programmer.</a:t>
            </a:r>
          </a:p>
          <a:p>
            <a:r>
              <a:rPr lang="en-IN" sz="3200" dirty="0">
                <a:latin typeface="Times New Roman" panose="02020603050405020304" pitchFamily="18" charset="0"/>
                <a:cs typeface="Times New Roman" panose="02020603050405020304" pitchFamily="18" charset="0"/>
              </a:rPr>
              <a:t>What is a Thread?</a:t>
            </a:r>
          </a:p>
          <a:p>
            <a:pPr lvl="1"/>
            <a:r>
              <a:rPr lang="en-IN" sz="2800" dirty="0">
                <a:latin typeface="Times New Roman" panose="02020603050405020304" pitchFamily="18" charset="0"/>
                <a:cs typeface="Times New Roman" panose="02020603050405020304" pitchFamily="18" charset="0"/>
              </a:rPr>
              <a:t>A thread identifies </a:t>
            </a:r>
            <a:r>
              <a:rPr lang="en-IN" sz="2800" b="1" dirty="0">
                <a:latin typeface="Times New Roman" panose="02020603050405020304" pitchFamily="18" charset="0"/>
                <a:cs typeface="Times New Roman" panose="02020603050405020304" pitchFamily="18" charset="0"/>
              </a:rPr>
              <a:t>a single control flow, </a:t>
            </a:r>
            <a:r>
              <a:rPr lang="en-IN" sz="2800" dirty="0">
                <a:latin typeface="Times New Roman" panose="02020603050405020304" pitchFamily="18" charset="0"/>
                <a:cs typeface="Times New Roman" panose="02020603050405020304" pitchFamily="18" charset="0"/>
              </a:rPr>
              <a:t>which is a </a:t>
            </a:r>
            <a:r>
              <a:rPr lang="en-IN" sz="2800" i="1" u="sng" dirty="0">
                <a:latin typeface="Times New Roman" panose="02020603050405020304" pitchFamily="18" charset="0"/>
                <a:cs typeface="Times New Roman" panose="02020603050405020304" pitchFamily="18" charset="0"/>
              </a:rPr>
              <a:t>logical sequence of instructions, within a process.</a:t>
            </a:r>
          </a:p>
          <a:p>
            <a:pPr lvl="1"/>
            <a:r>
              <a:rPr lang="en-IN" sz="2800" i="1" u="sng" dirty="0">
                <a:latin typeface="Times New Roman" panose="02020603050405020304" pitchFamily="18" charset="0"/>
                <a:cs typeface="Times New Roman" panose="02020603050405020304" pitchFamily="18" charset="0"/>
              </a:rPr>
              <a:t>Operating systems that support multithreading identify threads as the minimal building blocks for expressing running code.</a:t>
            </a:r>
          </a:p>
          <a:p>
            <a:pPr lvl="1"/>
            <a:endParaRPr lang="en-IN" sz="28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2508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1A2AF-2CBA-4908-9DAB-33366556C58C}"/>
              </a:ext>
            </a:extLst>
          </p:cNvPr>
          <p:cNvSpPr>
            <a:spLocks noGrp="1"/>
          </p:cNvSpPr>
          <p:nvPr>
            <p:ph idx="1"/>
          </p:nvPr>
        </p:nvSpPr>
        <p:spPr>
          <a:xfrm>
            <a:off x="198783" y="307738"/>
            <a:ext cx="5393635" cy="6418968"/>
          </a:xfrm>
        </p:spPr>
        <p:txBody>
          <a:bodyPr>
            <a:noAutofit/>
          </a:bodyPr>
          <a:lstStyle/>
          <a:p>
            <a:r>
              <a:rPr lang="en-IN" sz="2500" dirty="0">
                <a:latin typeface="Times New Roman" panose="02020603050405020304" pitchFamily="18" charset="0"/>
                <a:cs typeface="Times New Roman" panose="02020603050405020304" pitchFamily="18" charset="0"/>
              </a:rPr>
              <a:t>In a </a:t>
            </a:r>
            <a:r>
              <a:rPr lang="en-IN" sz="2500" b="1" dirty="0">
                <a:latin typeface="Times New Roman" panose="02020603050405020304" pitchFamily="18" charset="0"/>
                <a:cs typeface="Times New Roman" panose="02020603050405020304" pitchFamily="18" charset="0"/>
              </a:rPr>
              <a:t>multitasking environment the operating system assigns different time slices </a:t>
            </a:r>
            <a:r>
              <a:rPr lang="en-IN" sz="2500" dirty="0">
                <a:latin typeface="Times New Roman" panose="02020603050405020304" pitchFamily="18" charset="0"/>
                <a:cs typeface="Times New Roman" panose="02020603050405020304" pitchFamily="18" charset="0"/>
              </a:rPr>
              <a:t>to each process and interleaves their execution.</a:t>
            </a:r>
          </a:p>
          <a:p>
            <a:r>
              <a:rPr lang="en-IN" sz="2500" dirty="0">
                <a:latin typeface="Times New Roman" panose="02020603050405020304" pitchFamily="18" charset="0"/>
                <a:cs typeface="Times New Roman" panose="02020603050405020304" pitchFamily="18" charset="0"/>
              </a:rPr>
              <a:t>The process of temporarily stopping the execution of one process, saving all the information in the registers and replacing it with the information related to another process is known as a </a:t>
            </a:r>
            <a:r>
              <a:rPr lang="en-IN" sz="2500" b="1" dirty="0">
                <a:latin typeface="Times New Roman" panose="02020603050405020304" pitchFamily="18" charset="0"/>
                <a:cs typeface="Times New Roman" panose="02020603050405020304" pitchFamily="18" charset="0"/>
              </a:rPr>
              <a:t>context switch.</a:t>
            </a:r>
          </a:p>
          <a:p>
            <a:r>
              <a:rPr lang="en-IN" sz="2500" i="1" u="sng" dirty="0">
                <a:latin typeface="Times New Roman" panose="02020603050405020304" pitchFamily="18" charset="0"/>
                <a:cs typeface="Times New Roman" panose="02020603050405020304" pitchFamily="18" charset="0"/>
              </a:rPr>
              <a:t>The use of multiple threads in place of multiple processes is justified if and only if the tasks implemented are logically related to each other and require sharing memory or other resources. </a:t>
            </a:r>
          </a:p>
          <a:p>
            <a:endParaRPr lang="en-IN" sz="2500" i="1" u="sng" dirty="0">
              <a:latin typeface="Times New Roman" panose="02020603050405020304" pitchFamily="18" charset="0"/>
              <a:cs typeface="Times New Roman" panose="02020603050405020304" pitchFamily="18" charset="0"/>
            </a:endParaRPr>
          </a:p>
          <a:p>
            <a:endParaRPr lang="en-IN" sz="2500" b="1" dirty="0">
              <a:latin typeface="Times New Roman" panose="02020603050405020304" pitchFamily="18" charset="0"/>
              <a:cs typeface="Times New Roman" panose="02020603050405020304" pitchFamily="18" charset="0"/>
            </a:endParaRPr>
          </a:p>
        </p:txBody>
      </p:sp>
      <p:pic>
        <p:nvPicPr>
          <p:cNvPr id="4" name="Picture 3" descr="A close up of a device&#10;&#10;Description automatically generated">
            <a:extLst>
              <a:ext uri="{FF2B5EF4-FFF2-40B4-BE49-F238E27FC236}">
                <a16:creationId xmlns:a16="http://schemas.microsoft.com/office/drawing/2014/main" id="{F1FAF0DF-D9AC-4EA3-8C2F-98FD205F072A}"/>
              </a:ext>
            </a:extLst>
          </p:cNvPr>
          <p:cNvPicPr>
            <a:picLocks noChangeAspect="1"/>
          </p:cNvPicPr>
          <p:nvPr/>
        </p:nvPicPr>
        <p:blipFill rotWithShape="1">
          <a:blip r:embed="rId2"/>
          <a:srcRect r="5528" b="1"/>
          <a:stretch/>
        </p:blipFill>
        <p:spPr>
          <a:xfrm>
            <a:off x="5592418" y="307738"/>
            <a:ext cx="6285346" cy="6418968"/>
          </a:xfrm>
          <a:prstGeom prst="rect">
            <a:avLst/>
          </a:prstGeom>
          <a:effectLst/>
        </p:spPr>
      </p:pic>
    </p:spTree>
    <p:extLst>
      <p:ext uri="{BB962C8B-B14F-4D97-AF65-F5344CB8AC3E}">
        <p14:creationId xmlns:p14="http://schemas.microsoft.com/office/powerpoint/2010/main" val="3255162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BFAA-948D-4DB9-9AB5-73BB34719103}"/>
              </a:ext>
            </a:extLst>
          </p:cNvPr>
          <p:cNvSpPr>
            <a:spLocks noGrp="1"/>
          </p:cNvSpPr>
          <p:nvPr>
            <p:ph type="title"/>
          </p:nvPr>
        </p:nvSpPr>
        <p:spPr>
          <a:xfrm>
            <a:off x="255104" y="71437"/>
            <a:ext cx="10515600" cy="1325563"/>
          </a:xfrm>
        </p:spPr>
        <p:txBody>
          <a:bodyPr/>
          <a:lstStyle/>
          <a:p>
            <a:r>
              <a:rPr lang="en-IN" b="1" dirty="0">
                <a:latin typeface="Times New Roman" panose="02020603050405020304" pitchFamily="18" charset="0"/>
                <a:cs typeface="Times New Roman" panose="02020603050405020304" pitchFamily="18" charset="0"/>
              </a:rPr>
              <a:t>Thread APIs</a:t>
            </a:r>
          </a:p>
        </p:txBody>
      </p:sp>
      <p:sp>
        <p:nvSpPr>
          <p:cNvPr id="3" name="Content Placeholder 2">
            <a:extLst>
              <a:ext uri="{FF2B5EF4-FFF2-40B4-BE49-F238E27FC236}">
                <a16:creationId xmlns:a16="http://schemas.microsoft.com/office/drawing/2014/main" id="{2DA2DE63-142D-4697-ADD4-91792314CEDF}"/>
              </a:ext>
            </a:extLst>
          </p:cNvPr>
          <p:cNvSpPr>
            <a:spLocks noGrp="1"/>
          </p:cNvSpPr>
          <p:nvPr>
            <p:ph idx="1"/>
          </p:nvPr>
        </p:nvSpPr>
        <p:spPr>
          <a:xfrm>
            <a:off x="419100" y="1397000"/>
            <a:ext cx="11517796" cy="4779963"/>
          </a:xfrm>
        </p:spPr>
        <p:txBody>
          <a:bodyPr>
            <a:normAutofit/>
          </a:bodyPr>
          <a:lstStyle/>
          <a:p>
            <a:r>
              <a:rPr lang="en-IN" sz="3200" dirty="0">
                <a:latin typeface="Times New Roman" panose="02020603050405020304" pitchFamily="18" charset="0"/>
                <a:cs typeface="Times New Roman" panose="02020603050405020304" pitchFamily="18" charset="0"/>
              </a:rPr>
              <a:t>The support for multithreading comes according to the </a:t>
            </a:r>
            <a:r>
              <a:rPr lang="en-IN" sz="3200" b="1" dirty="0">
                <a:latin typeface="Times New Roman" panose="02020603050405020304" pitchFamily="18" charset="0"/>
                <a:cs typeface="Times New Roman" panose="02020603050405020304" pitchFamily="18" charset="0"/>
              </a:rPr>
              <a:t>operating system </a:t>
            </a:r>
            <a:r>
              <a:rPr lang="en-IN" sz="3200" dirty="0">
                <a:latin typeface="Times New Roman" panose="02020603050405020304" pitchFamily="18" charset="0"/>
                <a:cs typeface="Times New Roman" panose="02020603050405020304" pitchFamily="18" charset="0"/>
              </a:rPr>
              <a:t>and the </a:t>
            </a:r>
            <a:r>
              <a:rPr lang="en-IN" sz="3200" b="1" dirty="0">
                <a:latin typeface="Times New Roman" panose="02020603050405020304" pitchFamily="18" charset="0"/>
                <a:cs typeface="Times New Roman" panose="02020603050405020304" pitchFamily="18" charset="0"/>
              </a:rPr>
              <a:t>specific programming languages</a:t>
            </a:r>
            <a:r>
              <a:rPr lang="en-IN" sz="3200" dirty="0">
                <a:latin typeface="Times New Roman" panose="02020603050405020304" pitchFamily="18" charset="0"/>
                <a:cs typeface="Times New Roman" panose="02020603050405020304" pitchFamily="18" charset="0"/>
              </a:rPr>
              <a:t> that are used to develop applications.</a:t>
            </a:r>
          </a:p>
          <a:p>
            <a:r>
              <a:rPr lang="en-IN" sz="3200" dirty="0">
                <a:latin typeface="Times New Roman" panose="02020603050405020304" pitchFamily="18" charset="0"/>
                <a:cs typeface="Times New Roman" panose="02020603050405020304" pitchFamily="18" charset="0"/>
              </a:rPr>
              <a:t>It is possible to identify a minimum set of features that are commonly available across all the implementations.</a:t>
            </a:r>
          </a:p>
          <a:p>
            <a:pPr lvl="1"/>
            <a:r>
              <a:rPr lang="en-IN" sz="3200" b="1" dirty="0">
                <a:latin typeface="Times New Roman" panose="02020603050405020304" pitchFamily="18" charset="0"/>
                <a:cs typeface="Times New Roman" panose="02020603050405020304" pitchFamily="18" charset="0"/>
              </a:rPr>
              <a:t>POSIX Threads</a:t>
            </a:r>
          </a:p>
          <a:p>
            <a:pPr lvl="1"/>
            <a:r>
              <a:rPr lang="en-IN" sz="3200" b="1" dirty="0">
                <a:latin typeface="Times New Roman" panose="02020603050405020304" pitchFamily="18" charset="0"/>
                <a:cs typeface="Times New Roman" panose="02020603050405020304" pitchFamily="18" charset="0"/>
              </a:rPr>
              <a:t>Threading support in java and .NET</a:t>
            </a:r>
          </a:p>
        </p:txBody>
      </p:sp>
    </p:spTree>
    <p:extLst>
      <p:ext uri="{BB962C8B-B14F-4D97-AF65-F5344CB8AC3E}">
        <p14:creationId xmlns:p14="http://schemas.microsoft.com/office/powerpoint/2010/main" val="3040096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67E9-65CC-4734-8DA2-AA33917BFD34}"/>
              </a:ext>
            </a:extLst>
          </p:cNvPr>
          <p:cNvSpPr>
            <a:spLocks noGrp="1"/>
          </p:cNvSpPr>
          <p:nvPr>
            <p:ph type="title"/>
          </p:nvPr>
        </p:nvSpPr>
        <p:spPr>
          <a:xfrm>
            <a:off x="664266" y="365125"/>
            <a:ext cx="10515600" cy="1325563"/>
          </a:xfrm>
        </p:spPr>
        <p:txBody>
          <a:bodyPr/>
          <a:lstStyle/>
          <a:p>
            <a:r>
              <a:rPr lang="en-IN" b="1" dirty="0">
                <a:latin typeface="Times New Roman" panose="02020603050405020304" pitchFamily="18" charset="0"/>
                <a:cs typeface="Times New Roman" panose="02020603050405020304" pitchFamily="18" charset="0"/>
              </a:rPr>
              <a:t>POSIX</a:t>
            </a:r>
          </a:p>
        </p:txBody>
      </p:sp>
      <p:sp>
        <p:nvSpPr>
          <p:cNvPr id="3" name="Content Placeholder 2">
            <a:extLst>
              <a:ext uri="{FF2B5EF4-FFF2-40B4-BE49-F238E27FC236}">
                <a16:creationId xmlns:a16="http://schemas.microsoft.com/office/drawing/2014/main" id="{46716FBD-E29C-4BFA-BFA9-A3185967042E}"/>
              </a:ext>
            </a:extLst>
          </p:cNvPr>
          <p:cNvSpPr>
            <a:spLocks noGrp="1"/>
          </p:cNvSpPr>
          <p:nvPr>
            <p:ph idx="1"/>
          </p:nvPr>
        </p:nvSpPr>
        <p:spPr>
          <a:xfrm>
            <a:off x="490331" y="1690688"/>
            <a:ext cx="10863470" cy="4802187"/>
          </a:xfrm>
        </p:spPr>
        <p:txBody>
          <a:bodyPr>
            <a:normAutofit/>
          </a:bodyPr>
          <a:lstStyle/>
          <a:p>
            <a:r>
              <a:rPr lang="en-IN" sz="3000" i="1" u="sng" dirty="0">
                <a:latin typeface="Times New Roman" panose="02020603050405020304" pitchFamily="18" charset="0"/>
                <a:cs typeface="Times New Roman" panose="02020603050405020304" pitchFamily="18" charset="0"/>
              </a:rPr>
              <a:t>Portable Operating System Interface for Unix (POSIX) </a:t>
            </a:r>
            <a:r>
              <a:rPr lang="en-IN" sz="3000" dirty="0">
                <a:latin typeface="Times New Roman" panose="02020603050405020304" pitchFamily="18" charset="0"/>
                <a:cs typeface="Times New Roman" panose="02020603050405020304" pitchFamily="18" charset="0"/>
              </a:rPr>
              <a:t>is a set of standards related to the application programming interfaces for a </a:t>
            </a:r>
            <a:r>
              <a:rPr lang="en-IN" sz="3000" b="1" dirty="0">
                <a:latin typeface="Times New Roman" panose="02020603050405020304" pitchFamily="18" charset="0"/>
                <a:cs typeface="Times New Roman" panose="02020603050405020304" pitchFamily="18" charset="0"/>
              </a:rPr>
              <a:t>portable</a:t>
            </a:r>
            <a:r>
              <a:rPr lang="en-IN" sz="3000" dirty="0">
                <a:latin typeface="Times New Roman" panose="02020603050405020304" pitchFamily="18" charset="0"/>
                <a:cs typeface="Times New Roman" panose="02020603050405020304" pitchFamily="18" charset="0"/>
              </a:rPr>
              <a:t> development of applications over the </a:t>
            </a:r>
            <a:r>
              <a:rPr lang="en-IN" sz="3000" b="1" dirty="0">
                <a:latin typeface="Times New Roman" panose="02020603050405020304" pitchFamily="18" charset="0"/>
                <a:cs typeface="Times New Roman" panose="02020603050405020304" pitchFamily="18" charset="0"/>
              </a:rPr>
              <a:t>Unix operating system </a:t>
            </a:r>
            <a:r>
              <a:rPr lang="en-IN" sz="3000" b="1" dirty="0" err="1">
                <a:latin typeface="Times New Roman" panose="02020603050405020304" pitchFamily="18" charset="0"/>
                <a:cs typeface="Times New Roman" panose="02020603050405020304" pitchFamily="18" charset="0"/>
              </a:rPr>
              <a:t>flavors</a:t>
            </a:r>
            <a:r>
              <a:rPr lang="en-IN" sz="3000" b="1" dirty="0">
                <a:latin typeface="Times New Roman" panose="02020603050405020304" pitchFamily="18" charset="0"/>
                <a:cs typeface="Times New Roman" panose="02020603050405020304" pitchFamily="18" charset="0"/>
              </a:rPr>
              <a:t>. </a:t>
            </a:r>
          </a:p>
          <a:p>
            <a:r>
              <a:rPr lang="en-IN" sz="3000" i="1" u="sng" dirty="0">
                <a:latin typeface="Times New Roman" panose="02020603050405020304" pitchFamily="18" charset="0"/>
                <a:cs typeface="Times New Roman" panose="02020603050405020304" pitchFamily="18" charset="0"/>
              </a:rPr>
              <a:t>An implementation of the same specification has been provided for Windows-based systems.</a:t>
            </a:r>
          </a:p>
          <a:p>
            <a:r>
              <a:rPr lang="en-IN" sz="3000" b="1" dirty="0">
                <a:latin typeface="Times New Roman" panose="02020603050405020304" pitchFamily="18" charset="0"/>
                <a:cs typeface="Times New Roman" panose="02020603050405020304" pitchFamily="18" charset="0"/>
              </a:rPr>
              <a:t>POSIX standard defines the following operations:</a:t>
            </a:r>
          </a:p>
          <a:p>
            <a:pPr lvl="1"/>
            <a:r>
              <a:rPr lang="en-IN" sz="3000" i="1" dirty="0">
                <a:latin typeface="Times New Roman" panose="02020603050405020304" pitchFamily="18" charset="0"/>
                <a:cs typeface="Times New Roman" panose="02020603050405020304" pitchFamily="18" charset="0"/>
              </a:rPr>
              <a:t>Creation </a:t>
            </a:r>
            <a:r>
              <a:rPr lang="en-IN" sz="3000" dirty="0">
                <a:latin typeface="Times New Roman" panose="02020603050405020304" pitchFamily="18" charset="0"/>
                <a:cs typeface="Times New Roman" panose="02020603050405020304" pitchFamily="18" charset="0"/>
              </a:rPr>
              <a:t>of threads with attributes, </a:t>
            </a:r>
          </a:p>
          <a:p>
            <a:pPr lvl="1"/>
            <a:r>
              <a:rPr lang="en-IN" sz="3000" i="1" dirty="0">
                <a:latin typeface="Times New Roman" panose="02020603050405020304" pitchFamily="18" charset="0"/>
                <a:cs typeface="Times New Roman" panose="02020603050405020304" pitchFamily="18" charset="0"/>
              </a:rPr>
              <a:t>Termination</a:t>
            </a:r>
            <a:r>
              <a:rPr lang="en-IN" sz="3000" dirty="0">
                <a:latin typeface="Times New Roman" panose="02020603050405020304" pitchFamily="18" charset="0"/>
                <a:cs typeface="Times New Roman" panose="02020603050405020304" pitchFamily="18" charset="0"/>
              </a:rPr>
              <a:t> of a thread, and </a:t>
            </a:r>
          </a:p>
          <a:p>
            <a:pPr lvl="1"/>
            <a:r>
              <a:rPr lang="en-IN" sz="3000" i="1" dirty="0">
                <a:latin typeface="Times New Roman" panose="02020603050405020304" pitchFamily="18" charset="0"/>
                <a:cs typeface="Times New Roman" panose="02020603050405020304" pitchFamily="18" charset="0"/>
              </a:rPr>
              <a:t>Waiting</a:t>
            </a:r>
            <a:r>
              <a:rPr lang="en-IN" sz="3000" dirty="0">
                <a:latin typeface="Times New Roman" panose="02020603050405020304" pitchFamily="18" charset="0"/>
                <a:cs typeface="Times New Roman" panose="02020603050405020304" pitchFamily="18" charset="0"/>
              </a:rPr>
              <a:t> for thread completion (join operation)</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772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77F4-E447-43A5-9AB3-3C6E69472D41}"/>
              </a:ext>
            </a:extLst>
          </p:cNvPr>
          <p:cNvSpPr>
            <a:spLocks noGrp="1"/>
          </p:cNvSpPr>
          <p:nvPr>
            <p:ph type="title"/>
          </p:nvPr>
        </p:nvSpPr>
        <p:spPr>
          <a:xfrm>
            <a:off x="106017" y="0"/>
            <a:ext cx="11873947" cy="1518411"/>
          </a:xfrm>
        </p:spPr>
        <p:txBody>
          <a:bodyPr>
            <a:normAutofit/>
          </a:bodyPr>
          <a:lstStyle/>
          <a:p>
            <a:r>
              <a:rPr lang="en-IN" b="1" dirty="0">
                <a:latin typeface="Times New Roman" panose="02020603050405020304" pitchFamily="18" charset="0"/>
                <a:cs typeface="Times New Roman" panose="02020603050405020304" pitchFamily="18" charset="0"/>
              </a:rPr>
              <a:t>Points to remember from a </a:t>
            </a:r>
            <a:r>
              <a:rPr lang="en-IN" b="1" i="1" u="sng" dirty="0">
                <a:latin typeface="Times New Roman" panose="02020603050405020304" pitchFamily="18" charset="0"/>
                <a:cs typeface="Times New Roman" panose="02020603050405020304" pitchFamily="18" charset="0"/>
              </a:rPr>
              <a:t>programming point of view are:</a:t>
            </a:r>
          </a:p>
        </p:txBody>
      </p:sp>
      <p:sp>
        <p:nvSpPr>
          <p:cNvPr id="3" name="Content Placeholder 2">
            <a:extLst>
              <a:ext uri="{FF2B5EF4-FFF2-40B4-BE49-F238E27FC236}">
                <a16:creationId xmlns:a16="http://schemas.microsoft.com/office/drawing/2014/main" id="{5A0754AB-8FE5-4DF2-A8BA-1E03E1608AB2}"/>
              </a:ext>
            </a:extLst>
          </p:cNvPr>
          <p:cNvSpPr>
            <a:spLocks noGrp="1"/>
          </p:cNvSpPr>
          <p:nvPr>
            <p:ph idx="1"/>
          </p:nvPr>
        </p:nvSpPr>
        <p:spPr>
          <a:xfrm>
            <a:off x="159027" y="1497496"/>
            <a:ext cx="11926956" cy="5360504"/>
          </a:xfrm>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A thread </a:t>
            </a:r>
            <a:r>
              <a:rPr lang="en-IN" b="1" dirty="0">
                <a:latin typeface="Times New Roman" panose="02020603050405020304" pitchFamily="18" charset="0"/>
                <a:cs typeface="Times New Roman" panose="02020603050405020304" pitchFamily="18" charset="0"/>
              </a:rPr>
              <a:t>identifies </a:t>
            </a:r>
            <a:r>
              <a:rPr lang="en-IN" dirty="0">
                <a:latin typeface="Times New Roman" panose="02020603050405020304" pitchFamily="18" charset="0"/>
                <a:cs typeface="Times New Roman" panose="02020603050405020304" pitchFamily="18" charset="0"/>
              </a:rPr>
              <a:t>a logical sequence of instructions.</a:t>
            </a:r>
          </a:p>
          <a:p>
            <a:pPr algn="just"/>
            <a:r>
              <a:rPr lang="en-IN" dirty="0">
                <a:latin typeface="Times New Roman" panose="02020603050405020304" pitchFamily="18" charset="0"/>
                <a:cs typeface="Times New Roman" panose="02020603050405020304" pitchFamily="18" charset="0"/>
              </a:rPr>
              <a:t>A thread is</a:t>
            </a:r>
            <a:r>
              <a:rPr lang="en-IN" b="1" dirty="0">
                <a:latin typeface="Times New Roman" panose="02020603050405020304" pitchFamily="18" charset="0"/>
                <a:cs typeface="Times New Roman" panose="02020603050405020304" pitchFamily="18" charset="0"/>
              </a:rPr>
              <a:t> mapped </a:t>
            </a:r>
            <a:r>
              <a:rPr lang="en-IN" dirty="0">
                <a:latin typeface="Times New Roman" panose="02020603050405020304" pitchFamily="18" charset="0"/>
                <a:cs typeface="Times New Roman" panose="02020603050405020304" pitchFamily="18" charset="0"/>
              </a:rPr>
              <a:t>to a function that contains the sequence of instructions to execute.</a:t>
            </a:r>
          </a:p>
          <a:p>
            <a:pPr algn="just"/>
            <a:r>
              <a:rPr lang="en-IN" dirty="0">
                <a:latin typeface="Times New Roman" panose="02020603050405020304" pitchFamily="18" charset="0"/>
                <a:cs typeface="Times New Roman" panose="02020603050405020304" pitchFamily="18" charset="0"/>
              </a:rPr>
              <a:t>A thread can be </a:t>
            </a:r>
            <a:r>
              <a:rPr lang="en-IN" b="1" dirty="0">
                <a:latin typeface="Times New Roman" panose="02020603050405020304" pitchFamily="18" charset="0"/>
                <a:cs typeface="Times New Roman" panose="02020603050405020304" pitchFamily="18" charset="0"/>
              </a:rPr>
              <a:t>created, terminated, or joined.</a:t>
            </a:r>
          </a:p>
          <a:p>
            <a:pPr algn="just"/>
            <a:r>
              <a:rPr lang="en-IN" dirty="0">
                <a:latin typeface="Times New Roman" panose="02020603050405020304" pitchFamily="18" charset="0"/>
                <a:cs typeface="Times New Roman" panose="02020603050405020304" pitchFamily="18" charset="0"/>
              </a:rPr>
              <a:t>A thread has a </a:t>
            </a:r>
            <a:r>
              <a:rPr lang="en-IN" b="1" dirty="0">
                <a:latin typeface="Times New Roman" panose="02020603050405020304" pitchFamily="18" charset="0"/>
                <a:cs typeface="Times New Roman" panose="02020603050405020304" pitchFamily="18" charset="0"/>
              </a:rPr>
              <a:t>state</a:t>
            </a:r>
            <a:r>
              <a:rPr lang="en-IN" dirty="0">
                <a:latin typeface="Times New Roman" panose="02020603050405020304" pitchFamily="18" charset="0"/>
                <a:cs typeface="Times New Roman" panose="02020603050405020304" pitchFamily="18" charset="0"/>
              </a:rPr>
              <a:t> that determines </a:t>
            </a:r>
            <a:r>
              <a:rPr lang="en-IN" u="sng" dirty="0">
                <a:latin typeface="Times New Roman" panose="02020603050405020304" pitchFamily="18" charset="0"/>
                <a:cs typeface="Times New Roman" panose="02020603050405020304" pitchFamily="18" charset="0"/>
              </a:rPr>
              <a:t>its current condition, whether it is executing, stopped, terminated, waiting for I/O, etc.</a:t>
            </a:r>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sequence</a:t>
            </a:r>
            <a:r>
              <a:rPr lang="en-IN" dirty="0">
                <a:latin typeface="Times New Roman" panose="02020603050405020304" pitchFamily="18" charset="0"/>
                <a:cs typeface="Times New Roman" panose="02020603050405020304" pitchFamily="18" charset="0"/>
              </a:rPr>
              <a:t> of states that the thread undergoes is partly determined by the </a:t>
            </a:r>
            <a:r>
              <a:rPr lang="en-IN" b="1" dirty="0">
                <a:latin typeface="Times New Roman" panose="02020603050405020304" pitchFamily="18" charset="0"/>
                <a:cs typeface="Times New Roman" panose="02020603050405020304" pitchFamily="18" charset="0"/>
              </a:rPr>
              <a:t>operating system scheduler </a:t>
            </a:r>
            <a:r>
              <a:rPr lang="en-IN" dirty="0">
                <a:latin typeface="Times New Roman" panose="02020603050405020304" pitchFamily="18" charset="0"/>
                <a:cs typeface="Times New Roman" panose="02020603050405020304" pitchFamily="18" charset="0"/>
              </a:rPr>
              <a:t>and partly by the application developers.</a:t>
            </a:r>
          </a:p>
          <a:p>
            <a:pPr algn="just"/>
            <a:r>
              <a:rPr lang="en-IN" dirty="0">
                <a:latin typeface="Times New Roman" panose="02020603050405020304" pitchFamily="18" charset="0"/>
                <a:cs typeface="Times New Roman" panose="02020603050405020304" pitchFamily="18" charset="0"/>
              </a:rPr>
              <a:t>Threads </a:t>
            </a:r>
            <a:r>
              <a:rPr lang="en-IN" b="1" dirty="0">
                <a:latin typeface="Times New Roman" panose="02020603050405020304" pitchFamily="18" charset="0"/>
                <a:cs typeface="Times New Roman" panose="02020603050405020304" pitchFamily="18" charset="0"/>
              </a:rPr>
              <a:t>share the memory of the process</a:t>
            </a:r>
            <a:r>
              <a:rPr lang="en-IN" dirty="0">
                <a:latin typeface="Times New Roman" panose="02020603050405020304" pitchFamily="18" charset="0"/>
                <a:cs typeface="Times New Roman" panose="02020603050405020304" pitchFamily="18" charset="0"/>
              </a:rPr>
              <a:t>, and since they are executed concurrently, they need synchronization structures. </a:t>
            </a:r>
          </a:p>
          <a:p>
            <a:pPr algn="just"/>
            <a:r>
              <a:rPr lang="en-IN" dirty="0">
                <a:latin typeface="Times New Roman" panose="02020603050405020304" pitchFamily="18" charset="0"/>
                <a:cs typeface="Times New Roman" panose="02020603050405020304" pitchFamily="18" charset="0"/>
              </a:rPr>
              <a:t>Different synchronization abstractions are provided to solve different synchronization problems</a:t>
            </a:r>
          </a:p>
        </p:txBody>
      </p:sp>
    </p:spTree>
    <p:extLst>
      <p:ext uri="{BB962C8B-B14F-4D97-AF65-F5344CB8AC3E}">
        <p14:creationId xmlns:p14="http://schemas.microsoft.com/office/powerpoint/2010/main" val="2302277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46A89-54F0-44E9-8EE8-A0193EF940F6}"/>
              </a:ext>
            </a:extLst>
          </p:cNvPr>
          <p:cNvSpPr>
            <a:spLocks noGrp="1"/>
          </p:cNvSpPr>
          <p:nvPr>
            <p:ph type="title"/>
          </p:nvPr>
        </p:nvSpPr>
        <p:spPr>
          <a:xfrm>
            <a:off x="135467" y="53447"/>
            <a:ext cx="10998199" cy="1098021"/>
          </a:xfrm>
        </p:spPr>
        <p:txBody>
          <a:bodyPr/>
          <a:lstStyle/>
          <a:p>
            <a:r>
              <a:rPr lang="en-IN" b="1" dirty="0">
                <a:latin typeface="Times New Roman" panose="02020603050405020304" pitchFamily="18" charset="0"/>
                <a:cs typeface="Times New Roman" panose="02020603050405020304" pitchFamily="18" charset="0"/>
              </a:rPr>
              <a:t>Threading support in java and .NET</a:t>
            </a:r>
          </a:p>
        </p:txBody>
      </p:sp>
      <p:sp>
        <p:nvSpPr>
          <p:cNvPr id="3" name="Content Placeholder 2">
            <a:extLst>
              <a:ext uri="{FF2B5EF4-FFF2-40B4-BE49-F238E27FC236}">
                <a16:creationId xmlns:a16="http://schemas.microsoft.com/office/drawing/2014/main" id="{FCAA49DE-CABF-483B-BACB-17CFD0F08DDA}"/>
              </a:ext>
            </a:extLst>
          </p:cNvPr>
          <p:cNvSpPr>
            <a:spLocks noGrp="1"/>
          </p:cNvSpPr>
          <p:nvPr>
            <p:ph idx="1"/>
          </p:nvPr>
        </p:nvSpPr>
        <p:spPr>
          <a:xfrm>
            <a:off x="135467" y="1151468"/>
            <a:ext cx="11717865" cy="5520266"/>
          </a:xfrm>
        </p:spPr>
        <p:txBody>
          <a:bodyPr/>
          <a:lstStyle/>
          <a:p>
            <a:r>
              <a:rPr lang="en-IN" dirty="0">
                <a:latin typeface="Times New Roman" panose="02020603050405020304" pitchFamily="18" charset="0"/>
                <a:cs typeface="Times New Roman" panose="02020603050405020304" pitchFamily="18" charset="0"/>
              </a:rPr>
              <a:t>Languages such as </a:t>
            </a:r>
            <a:r>
              <a:rPr lang="en-IN" b="1" dirty="0">
                <a:latin typeface="Times New Roman" panose="02020603050405020304" pitchFamily="18" charset="0"/>
                <a:cs typeface="Times New Roman" panose="02020603050405020304" pitchFamily="18" charset="0"/>
              </a:rPr>
              <a:t>Java and C# </a:t>
            </a:r>
            <a:r>
              <a:rPr lang="en-IN" dirty="0">
                <a:latin typeface="Times New Roman" panose="02020603050405020304" pitchFamily="18" charset="0"/>
                <a:cs typeface="Times New Roman" panose="02020603050405020304" pitchFamily="18" charset="0"/>
              </a:rPr>
              <a:t>provide a rich set of functionalities for multithreaded programming by using an object-oriented approach.</a:t>
            </a:r>
          </a:p>
          <a:p>
            <a:r>
              <a:rPr lang="en-IN" dirty="0">
                <a:latin typeface="Times New Roman" panose="02020603050405020304" pitchFamily="18" charset="0"/>
                <a:cs typeface="Times New Roman" panose="02020603050405020304" pitchFamily="18" charset="0"/>
              </a:rPr>
              <a:t>Java and .NET </a:t>
            </a:r>
            <a:r>
              <a:rPr lang="en-IN" b="1" dirty="0">
                <a:latin typeface="Times New Roman" panose="02020603050405020304" pitchFamily="18" charset="0"/>
                <a:cs typeface="Times New Roman" panose="02020603050405020304" pitchFamily="18" charset="0"/>
              </a:rPr>
              <a:t>execute code on top of a virtual machine</a:t>
            </a:r>
            <a:r>
              <a:rPr lang="en-IN" dirty="0">
                <a:latin typeface="Times New Roman" panose="02020603050405020304" pitchFamily="18" charset="0"/>
                <a:cs typeface="Times New Roman" panose="02020603050405020304" pitchFamily="18" charset="0"/>
              </a:rPr>
              <a:t>, the APIs exposed by the libraries refer to managed or </a:t>
            </a:r>
            <a:r>
              <a:rPr lang="en-IN" b="1" u="sng" dirty="0">
                <a:latin typeface="Times New Roman" panose="02020603050405020304" pitchFamily="18" charset="0"/>
                <a:cs typeface="Times New Roman" panose="02020603050405020304" pitchFamily="18" charset="0"/>
              </a:rPr>
              <a:t>logical threads.</a:t>
            </a:r>
          </a:p>
          <a:p>
            <a:r>
              <a:rPr lang="en-IN" b="1" dirty="0">
                <a:latin typeface="Times New Roman" panose="02020603050405020304" pitchFamily="18" charset="0"/>
                <a:cs typeface="Times New Roman" panose="02020603050405020304" pitchFamily="18" charset="0"/>
              </a:rPr>
              <a:t>These are mapped to physical threads </a:t>
            </a:r>
            <a:r>
              <a:rPr lang="en-IN" dirty="0">
                <a:latin typeface="Times New Roman" panose="02020603050405020304" pitchFamily="18" charset="0"/>
                <a:cs typeface="Times New Roman" panose="02020603050405020304" pitchFamily="18" charset="0"/>
              </a:rPr>
              <a:t>by the runtime environment in which programs developed with these languages execute.</a:t>
            </a:r>
          </a:p>
          <a:p>
            <a:r>
              <a:rPr lang="en-IN" i="1" u="sng" dirty="0">
                <a:latin typeface="Times New Roman" panose="02020603050405020304" pitchFamily="18" charset="0"/>
                <a:cs typeface="Times New Roman" panose="02020603050405020304" pitchFamily="18" charset="0"/>
              </a:rPr>
              <a:t>Both Java and .NET express the thread abstraction with the class Thread </a:t>
            </a:r>
            <a:r>
              <a:rPr lang="en-IN" dirty="0">
                <a:latin typeface="Times New Roman" panose="02020603050405020304" pitchFamily="18" charset="0"/>
                <a:cs typeface="Times New Roman" panose="02020603050405020304" pitchFamily="18" charset="0"/>
              </a:rPr>
              <a:t>exposing the common operations performed on threads</a:t>
            </a:r>
            <a:r>
              <a:rPr lang="en-IN" b="1" u="sng" dirty="0">
                <a:latin typeface="Times New Roman" panose="02020603050405020304" pitchFamily="18" charset="0"/>
                <a:cs typeface="Times New Roman" panose="02020603050405020304" pitchFamily="18" charset="0"/>
              </a:rPr>
              <a:t>: Start, Stop, Suspend, Resume, Abort, Sleep, Join, and Interrupt.</a:t>
            </a:r>
          </a:p>
          <a:p>
            <a:r>
              <a:rPr lang="en-IN" dirty="0">
                <a:latin typeface="Times New Roman" panose="02020603050405020304" pitchFamily="18" charset="0"/>
                <a:cs typeface="Times New Roman" panose="02020603050405020304" pitchFamily="18" charset="0"/>
              </a:rPr>
              <a:t>The two frameworks provide </a:t>
            </a:r>
            <a:r>
              <a:rPr lang="en-IN" u="sng" dirty="0">
                <a:latin typeface="Times New Roman" panose="02020603050405020304" pitchFamily="18" charset="0"/>
                <a:cs typeface="Times New Roman" panose="02020603050405020304" pitchFamily="18" charset="0"/>
              </a:rPr>
              <a:t>different support for implementing synchronization among threads.</a:t>
            </a:r>
          </a:p>
        </p:txBody>
      </p:sp>
    </p:spTree>
    <p:extLst>
      <p:ext uri="{BB962C8B-B14F-4D97-AF65-F5344CB8AC3E}">
        <p14:creationId xmlns:p14="http://schemas.microsoft.com/office/powerpoint/2010/main" val="799326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C8C26-AC90-4CAC-8BB4-4C03FC00A37B}"/>
              </a:ext>
            </a:extLst>
          </p:cNvPr>
          <p:cNvSpPr>
            <a:spLocks noGrp="1"/>
          </p:cNvSpPr>
          <p:nvPr>
            <p:ph idx="1"/>
          </p:nvPr>
        </p:nvSpPr>
        <p:spPr>
          <a:xfrm>
            <a:off x="321733" y="220133"/>
            <a:ext cx="11565467" cy="6400800"/>
          </a:xfrm>
        </p:spPr>
        <p:txBody>
          <a:bodyPr>
            <a:normAutofit/>
          </a:bodyPr>
          <a:lstStyle/>
          <a:p>
            <a:r>
              <a:rPr lang="en-IN" sz="3300" dirty="0">
                <a:latin typeface="Times New Roman" panose="02020603050405020304" pitchFamily="18" charset="0"/>
                <a:cs typeface="Times New Roman" panose="02020603050405020304" pitchFamily="18" charset="0"/>
              </a:rPr>
              <a:t>In the case of Java, most of them are contained in the </a:t>
            </a:r>
            <a:r>
              <a:rPr lang="en-IN" sz="3300" b="1" dirty="0" err="1">
                <a:latin typeface="Times New Roman" panose="02020603050405020304" pitchFamily="18" charset="0"/>
                <a:cs typeface="Times New Roman" panose="02020603050405020304" pitchFamily="18" charset="0"/>
              </a:rPr>
              <a:t>java.util.concurrent</a:t>
            </a:r>
            <a:r>
              <a:rPr lang="en-IN" sz="3300" b="1" dirty="0">
                <a:latin typeface="Times New Roman" panose="02020603050405020304" pitchFamily="18" charset="0"/>
                <a:cs typeface="Times New Roman" panose="02020603050405020304" pitchFamily="18" charset="0"/>
              </a:rPr>
              <a:t> </a:t>
            </a:r>
            <a:r>
              <a:rPr lang="en-IN" sz="3300" dirty="0">
                <a:latin typeface="Times New Roman" panose="02020603050405020304" pitchFamily="18" charset="0"/>
                <a:cs typeface="Times New Roman" panose="02020603050405020304" pitchFamily="18" charset="0"/>
              </a:rPr>
              <a:t>package, whereas the rich set of APIs for concurrent programming in .NET is further extended by the .NET </a:t>
            </a:r>
            <a:r>
              <a:rPr lang="en-IN" sz="3300" b="1" dirty="0">
                <a:latin typeface="Times New Roman" panose="02020603050405020304" pitchFamily="18" charset="0"/>
                <a:cs typeface="Times New Roman" panose="02020603050405020304" pitchFamily="18" charset="0"/>
              </a:rPr>
              <a:t>Parallel Extension </a:t>
            </a:r>
            <a:r>
              <a:rPr lang="en-IN" sz="3300" dirty="0">
                <a:latin typeface="Times New Roman" panose="02020603050405020304" pitchFamily="18" charset="0"/>
                <a:cs typeface="Times New Roman" panose="02020603050405020304" pitchFamily="18" charset="0"/>
              </a:rPr>
              <a:t>framework.</a:t>
            </a:r>
          </a:p>
          <a:p>
            <a:pPr marL="0" indent="0">
              <a:buNone/>
            </a:pPr>
            <a:r>
              <a:rPr lang="en-IN" sz="4000" b="1" dirty="0">
                <a:latin typeface="Times New Roman" panose="02020603050405020304" pitchFamily="18" charset="0"/>
                <a:cs typeface="Times New Roman" panose="02020603050405020304" pitchFamily="18" charset="0"/>
              </a:rPr>
              <a:t>Techniques for Parallel Computation with Threads:</a:t>
            </a:r>
          </a:p>
          <a:p>
            <a:pPr lvl="1"/>
            <a:r>
              <a:rPr lang="en-IN" sz="3600" dirty="0">
                <a:latin typeface="Times New Roman" panose="02020603050405020304" pitchFamily="18" charset="0"/>
                <a:cs typeface="Times New Roman" panose="02020603050405020304" pitchFamily="18" charset="0"/>
              </a:rPr>
              <a:t>Developing parallel applications requires an </a:t>
            </a:r>
            <a:r>
              <a:rPr lang="en-IN" sz="3600" b="1" dirty="0">
                <a:latin typeface="Times New Roman" panose="02020603050405020304" pitchFamily="18" charset="0"/>
                <a:cs typeface="Times New Roman" panose="02020603050405020304" pitchFamily="18" charset="0"/>
              </a:rPr>
              <a:t>understanding of the problem and its logical structure</a:t>
            </a:r>
            <a:r>
              <a:rPr lang="en-IN" sz="3600" dirty="0">
                <a:latin typeface="Times New Roman" panose="02020603050405020304" pitchFamily="18" charset="0"/>
                <a:cs typeface="Times New Roman" panose="02020603050405020304" pitchFamily="18" charset="0"/>
              </a:rPr>
              <a:t>.</a:t>
            </a:r>
          </a:p>
          <a:p>
            <a:pPr lvl="1"/>
            <a:r>
              <a:rPr lang="en-IN" sz="3600" b="1" u="sng" dirty="0">
                <a:latin typeface="Times New Roman" panose="02020603050405020304" pitchFamily="18" charset="0"/>
                <a:cs typeface="Times New Roman" panose="02020603050405020304" pitchFamily="18" charset="0"/>
              </a:rPr>
              <a:t>Decomposition </a:t>
            </a:r>
            <a:r>
              <a:rPr lang="en-IN" sz="3600" dirty="0">
                <a:latin typeface="Times New Roman" panose="02020603050405020304" pitchFamily="18" charset="0"/>
                <a:cs typeface="Times New Roman" panose="02020603050405020304" pitchFamily="18" charset="0"/>
              </a:rPr>
              <a:t>is a useful technique that aids in understanding whether a problem is divided into components (or tasks) that can be executed concurrently.</a:t>
            </a:r>
          </a:p>
          <a:p>
            <a:pPr marL="457200" lvl="1" indent="0">
              <a:buNone/>
            </a:pPr>
            <a:r>
              <a:rPr lang="en-IN" sz="3600" dirty="0">
                <a:latin typeface="Times New Roman" panose="02020603050405020304" pitchFamily="18" charset="0"/>
                <a:cs typeface="Times New Roman" panose="02020603050405020304" pitchFamily="18" charset="0"/>
              </a:rPr>
              <a:t> </a:t>
            </a:r>
          </a:p>
          <a:p>
            <a:pPr marL="0" indent="0">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932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353C-CE2E-494D-A1FB-D3C1980717B5}"/>
              </a:ext>
            </a:extLst>
          </p:cNvPr>
          <p:cNvSpPr>
            <a:spLocks noGrp="1"/>
          </p:cNvSpPr>
          <p:nvPr>
            <p:ph type="title"/>
          </p:nvPr>
        </p:nvSpPr>
        <p:spPr>
          <a:xfrm>
            <a:off x="0" y="137477"/>
            <a:ext cx="10515600" cy="1325563"/>
          </a:xfrm>
        </p:spPr>
        <p:txBody>
          <a:bodyPr/>
          <a:lstStyle/>
          <a:p>
            <a:r>
              <a:rPr lang="en-IN"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71ECE49A-7C58-434A-B8C4-B6342D9FA61C}"/>
              </a:ext>
            </a:extLst>
          </p:cNvPr>
          <p:cNvSpPr>
            <a:spLocks noGrp="1"/>
          </p:cNvSpPr>
          <p:nvPr>
            <p:ph idx="1"/>
          </p:nvPr>
        </p:nvSpPr>
        <p:spPr>
          <a:xfrm>
            <a:off x="297180" y="1463040"/>
            <a:ext cx="11521440" cy="5394960"/>
          </a:xfrm>
        </p:spPr>
        <p:txBody>
          <a:bodyPr>
            <a:normAutofit/>
          </a:bodyPr>
          <a:lstStyle/>
          <a:p>
            <a:pPr marL="514350" indent="-514350">
              <a:buFont typeface="+mj-lt"/>
              <a:buAutoNum type="arabicPeriod"/>
            </a:pPr>
            <a:r>
              <a:rPr lang="en-IN" sz="3200" b="1" dirty="0">
                <a:latin typeface="Times New Roman" panose="02020603050405020304" pitchFamily="18" charset="0"/>
                <a:cs typeface="Times New Roman" panose="02020603050405020304" pitchFamily="18" charset="0"/>
              </a:rPr>
              <a:t>Introducing Parallelism for Single Machine Computation</a:t>
            </a:r>
          </a:p>
          <a:p>
            <a:pPr marL="514350" indent="-514350">
              <a:buFont typeface="+mj-lt"/>
              <a:buAutoNum type="arabicPeriod"/>
            </a:pPr>
            <a:r>
              <a:rPr lang="en-IN" sz="3200" b="1" dirty="0">
                <a:latin typeface="Times New Roman" panose="02020603050405020304" pitchFamily="18" charset="0"/>
                <a:cs typeface="Times New Roman" panose="02020603050405020304" pitchFamily="18" charset="0"/>
              </a:rPr>
              <a:t>Programming Applications with Threads</a:t>
            </a:r>
          </a:p>
          <a:p>
            <a:pPr marL="971550" lvl="1" indent="-514350">
              <a:buFont typeface="+mj-lt"/>
              <a:buAutoNum type="alphaLcParenR"/>
            </a:pPr>
            <a:r>
              <a:rPr lang="en-IN" sz="3200" dirty="0">
                <a:latin typeface="Times New Roman" panose="02020603050405020304" pitchFamily="18" charset="0"/>
                <a:cs typeface="Times New Roman" panose="02020603050405020304" pitchFamily="18" charset="0"/>
              </a:rPr>
              <a:t>What is a Thread?</a:t>
            </a:r>
          </a:p>
          <a:p>
            <a:pPr marL="971550" lvl="1" indent="-514350">
              <a:buFont typeface="+mj-lt"/>
              <a:buAutoNum type="alphaLcParenR"/>
            </a:pPr>
            <a:r>
              <a:rPr lang="en-IN" sz="3200" dirty="0">
                <a:latin typeface="Times New Roman" panose="02020603050405020304" pitchFamily="18" charset="0"/>
                <a:cs typeface="Times New Roman" panose="02020603050405020304" pitchFamily="18" charset="0"/>
              </a:rPr>
              <a:t>Thread APIs</a:t>
            </a:r>
          </a:p>
          <a:p>
            <a:pPr marL="971550" lvl="1" indent="-514350">
              <a:buFont typeface="+mj-lt"/>
              <a:buAutoNum type="alphaLcParenR"/>
            </a:pPr>
            <a:r>
              <a:rPr lang="en-IN" sz="3200" dirty="0">
                <a:latin typeface="Times New Roman" panose="02020603050405020304" pitchFamily="18" charset="0"/>
                <a:cs typeface="Times New Roman" panose="02020603050405020304" pitchFamily="18" charset="0"/>
              </a:rPr>
              <a:t>Techniques for Parallel Computation with Threads</a:t>
            </a:r>
          </a:p>
          <a:p>
            <a:pPr marL="1485900" lvl="2" indent="-571500">
              <a:buFont typeface="+mj-lt"/>
              <a:buAutoNum type="romanLcPeriod"/>
            </a:pPr>
            <a:r>
              <a:rPr lang="en-IN" sz="3200" dirty="0">
                <a:latin typeface="Times New Roman" panose="02020603050405020304" pitchFamily="18" charset="0"/>
                <a:cs typeface="Times New Roman" panose="02020603050405020304" pitchFamily="18" charset="0"/>
              </a:rPr>
              <a:t>Domain Decomposition</a:t>
            </a:r>
          </a:p>
          <a:p>
            <a:pPr lvl="3"/>
            <a:r>
              <a:rPr lang="en-IN" sz="3000" dirty="0">
                <a:latin typeface="Times New Roman" panose="02020603050405020304" pitchFamily="18" charset="0"/>
                <a:cs typeface="Times New Roman" panose="02020603050405020304" pitchFamily="18" charset="0"/>
              </a:rPr>
              <a:t>Matrix Layout</a:t>
            </a:r>
          </a:p>
          <a:p>
            <a:pPr lvl="3"/>
            <a:r>
              <a:rPr lang="en-IN" sz="3000" dirty="0">
                <a:latin typeface="Times New Roman" panose="02020603050405020304" pitchFamily="18" charset="0"/>
                <a:cs typeface="Times New Roman" panose="02020603050405020304" pitchFamily="18" charset="0"/>
              </a:rPr>
              <a:t>Result Composition</a:t>
            </a:r>
          </a:p>
          <a:p>
            <a:pPr marL="1485900" lvl="2" indent="-571500">
              <a:buFont typeface="+mj-lt"/>
              <a:buAutoNum type="romanLcPeriod"/>
            </a:pPr>
            <a:r>
              <a:rPr lang="en-IN" sz="3200" dirty="0">
                <a:latin typeface="Times New Roman" panose="02020603050405020304" pitchFamily="18" charset="0"/>
                <a:cs typeface="Times New Roman" panose="02020603050405020304" pitchFamily="18" charset="0"/>
              </a:rPr>
              <a:t>Functional Decomposition</a:t>
            </a:r>
          </a:p>
          <a:p>
            <a:pPr marL="1485900" lvl="2" indent="-571500">
              <a:buFont typeface="+mj-lt"/>
              <a:buAutoNum type="romanLcPeriod"/>
            </a:pPr>
            <a:r>
              <a:rPr lang="en-IN" sz="3200" dirty="0">
                <a:latin typeface="Times New Roman" panose="02020603050405020304" pitchFamily="18" charset="0"/>
                <a:cs typeface="Times New Roman" panose="02020603050405020304" pitchFamily="18" charset="0"/>
              </a:rPr>
              <a:t>Computation vs Communication</a:t>
            </a:r>
          </a:p>
        </p:txBody>
      </p:sp>
    </p:spTree>
    <p:extLst>
      <p:ext uri="{BB962C8B-B14F-4D97-AF65-F5344CB8AC3E}">
        <p14:creationId xmlns:p14="http://schemas.microsoft.com/office/powerpoint/2010/main" val="4059435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1C7AE-EE4F-4E9F-BA53-418C1899C684}"/>
              </a:ext>
            </a:extLst>
          </p:cNvPr>
          <p:cNvSpPr>
            <a:spLocks noGrp="1"/>
          </p:cNvSpPr>
          <p:nvPr>
            <p:ph idx="1"/>
          </p:nvPr>
        </p:nvSpPr>
        <p:spPr>
          <a:xfrm>
            <a:off x="304800" y="287867"/>
            <a:ext cx="11049000" cy="5889096"/>
          </a:xfrm>
        </p:spPr>
        <p:txBody>
          <a:bodyPr>
            <a:normAutofit/>
          </a:bodyPr>
          <a:lstStyle/>
          <a:p>
            <a:r>
              <a:rPr lang="en-IN" sz="3200" dirty="0">
                <a:latin typeface="Times New Roman" panose="02020603050405020304" pitchFamily="18" charset="0"/>
                <a:cs typeface="Times New Roman" panose="02020603050405020304" pitchFamily="18" charset="0"/>
              </a:rPr>
              <a:t>The two main decomposition/partitioning techniques are </a:t>
            </a:r>
            <a:r>
              <a:rPr lang="en-IN" sz="3200" b="1" dirty="0">
                <a:latin typeface="Times New Roman" panose="02020603050405020304" pitchFamily="18" charset="0"/>
                <a:cs typeface="Times New Roman" panose="02020603050405020304" pitchFamily="18" charset="0"/>
              </a:rPr>
              <a:t>domain</a:t>
            </a:r>
            <a:r>
              <a:rPr lang="en-IN" sz="3200" dirty="0">
                <a:latin typeface="Times New Roman" panose="02020603050405020304" pitchFamily="18" charset="0"/>
                <a:cs typeface="Times New Roman" panose="02020603050405020304" pitchFamily="18" charset="0"/>
              </a:rPr>
              <a:t> and </a:t>
            </a:r>
            <a:r>
              <a:rPr lang="en-IN" sz="3200" b="1" dirty="0">
                <a:latin typeface="Times New Roman" panose="02020603050405020304" pitchFamily="18" charset="0"/>
                <a:cs typeface="Times New Roman" panose="02020603050405020304" pitchFamily="18" charset="0"/>
              </a:rPr>
              <a:t>functional</a:t>
            </a:r>
            <a:r>
              <a:rPr lang="en-IN" sz="3200" dirty="0">
                <a:latin typeface="Times New Roman" panose="02020603050405020304" pitchFamily="18" charset="0"/>
                <a:cs typeface="Times New Roman" panose="02020603050405020304" pitchFamily="18" charset="0"/>
              </a:rPr>
              <a:t> decompositions.</a:t>
            </a:r>
          </a:p>
          <a:p>
            <a:endParaRPr lang="en-IN" sz="32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6934C85D-0059-49E0-A51C-C8620A110D33}"/>
              </a:ext>
            </a:extLst>
          </p:cNvPr>
          <p:cNvGraphicFramePr>
            <a:graphicFrameLocks noGrp="1"/>
          </p:cNvGraphicFramePr>
          <p:nvPr>
            <p:extLst>
              <p:ext uri="{D42A27DB-BD31-4B8C-83A1-F6EECF244321}">
                <p14:modId xmlns:p14="http://schemas.microsoft.com/office/powerpoint/2010/main" val="858662233"/>
              </p:ext>
            </p:extLst>
          </p:nvPr>
        </p:nvGraphicFramePr>
        <p:xfrm>
          <a:off x="649356" y="1179148"/>
          <a:ext cx="11049000" cy="5544375"/>
        </p:xfrm>
        <a:graphic>
          <a:graphicData uri="http://schemas.openxmlformats.org/drawingml/2006/table">
            <a:tbl>
              <a:tblPr firstRow="1" bandRow="1">
                <a:tableStyleId>{C083E6E3-FA7D-4D7B-A595-EF9225AFEA82}</a:tableStyleId>
              </a:tblPr>
              <a:tblGrid>
                <a:gridCol w="5524500">
                  <a:extLst>
                    <a:ext uri="{9D8B030D-6E8A-4147-A177-3AD203B41FA5}">
                      <a16:colId xmlns:a16="http://schemas.microsoft.com/office/drawing/2014/main" val="321970450"/>
                    </a:ext>
                  </a:extLst>
                </a:gridCol>
                <a:gridCol w="5524500">
                  <a:extLst>
                    <a:ext uri="{9D8B030D-6E8A-4147-A177-3AD203B41FA5}">
                      <a16:colId xmlns:a16="http://schemas.microsoft.com/office/drawing/2014/main" val="1553303116"/>
                    </a:ext>
                  </a:extLst>
                </a:gridCol>
              </a:tblGrid>
              <a:tr h="457451">
                <a:tc>
                  <a:txBody>
                    <a:bodyPr/>
                    <a:lstStyle/>
                    <a:p>
                      <a:pPr algn="ctr"/>
                      <a:r>
                        <a:rPr lang="en-IN" sz="2500" dirty="0">
                          <a:latin typeface="Times New Roman" panose="02020603050405020304" pitchFamily="18" charset="0"/>
                          <a:cs typeface="Times New Roman" panose="02020603050405020304" pitchFamily="18" charset="0"/>
                        </a:rPr>
                        <a:t>Domain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500" dirty="0">
                          <a:latin typeface="Times New Roman" panose="02020603050405020304" pitchFamily="18" charset="0"/>
                          <a:cs typeface="Times New Roman" panose="02020603050405020304" pitchFamily="18" charset="0"/>
                        </a:rPr>
                        <a:t>Functional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5870668"/>
                  </a:ext>
                </a:extLst>
              </a:tr>
              <a:tr h="1492027">
                <a:tc>
                  <a:txBody>
                    <a:bodyPr/>
                    <a:lstStyle/>
                    <a:p>
                      <a:pPr algn="l"/>
                      <a:r>
                        <a:rPr lang="en-IN" sz="2500" dirty="0">
                          <a:latin typeface="Times New Roman" panose="02020603050405020304" pitchFamily="18" charset="0"/>
                          <a:cs typeface="Times New Roman" panose="02020603050405020304" pitchFamily="18" charset="0"/>
                        </a:rPr>
                        <a:t>Functionally repetitive, but independent, computation on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dirty="0">
                          <a:latin typeface="Times New Roman" panose="02020603050405020304" pitchFamily="18" charset="0"/>
                          <a:cs typeface="Times New Roman" panose="02020603050405020304" pitchFamily="18" charset="0"/>
                        </a:rPr>
                        <a:t>Repetitive calculations required for solving a problem.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2500" dirty="0">
                          <a:latin typeface="Times New Roman" panose="02020603050405020304" pitchFamily="18" charset="0"/>
                          <a:cs typeface="Times New Roman" panose="02020603050405020304" pitchFamily="18" charset="0"/>
                        </a:rPr>
                        <a:t>Functionally distinct but independent computations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8403567"/>
                  </a:ext>
                </a:extLst>
              </a:tr>
              <a:tr h="457451">
                <a:tc>
                  <a:txBody>
                    <a:bodyPr/>
                    <a:lstStyle/>
                    <a:p>
                      <a:pPr algn="l"/>
                      <a:r>
                        <a:rPr lang="en-IN" sz="2500" dirty="0">
                          <a:latin typeface="Times New Roman" panose="02020603050405020304" pitchFamily="18" charset="0"/>
                          <a:cs typeface="Times New Roman" panose="02020603050405020304" pitchFamily="18" charset="0"/>
                        </a:rPr>
                        <a:t>Very common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2500" dirty="0">
                          <a:latin typeface="Times New Roman" panose="02020603050405020304" pitchFamily="18" charset="0"/>
                          <a:cs typeface="Times New Roman" panose="02020603050405020304" pitchFamily="18" charset="0"/>
                        </a:rPr>
                        <a:t>Less common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3594737"/>
                  </a:ext>
                </a:extLst>
              </a:tr>
              <a:tr h="1843921">
                <a:tc>
                  <a:txBody>
                    <a:bodyPr/>
                    <a:lstStyle/>
                    <a:p>
                      <a:pPr algn="l"/>
                      <a:r>
                        <a:rPr lang="en-IN" sz="2500" dirty="0">
                          <a:latin typeface="Times New Roman" panose="02020603050405020304" pitchFamily="18" charset="0"/>
                          <a:cs typeface="Times New Roman" panose="02020603050405020304" pitchFamily="18" charset="0"/>
                        </a:rPr>
                        <a:t>Calculations are identical, only differ from the data they operate on, and can be executed in any order, the problem is said to be embarrassingly parallel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500" dirty="0">
                          <a:latin typeface="Times New Roman" panose="02020603050405020304" pitchFamily="18" charset="0"/>
                          <a:cs typeface="Times New Roman" panose="02020603050405020304" pitchFamily="18" charset="0"/>
                        </a:rPr>
                        <a:t>Type of computation rather than on the data manipulated by the computation.</a:t>
                      </a:r>
                    </a:p>
                    <a:p>
                      <a:pPr algn="l"/>
                      <a:endParaRPr lang="en-IN" sz="2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3804088"/>
                  </a:ext>
                </a:extLst>
              </a:tr>
              <a:tr h="1140134">
                <a:tc>
                  <a:txBody>
                    <a:bodyPr/>
                    <a:lstStyle/>
                    <a:p>
                      <a:pPr algn="l"/>
                      <a:r>
                        <a:rPr lang="en-IN" sz="2500" dirty="0">
                          <a:latin typeface="Times New Roman" panose="02020603050405020304" pitchFamily="18" charset="0"/>
                          <a:cs typeface="Times New Roman" panose="02020603050405020304" pitchFamily="18" charset="0"/>
                        </a:rPr>
                        <a:t>The master-slave model is a quite common organization for these scenarios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2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7898128"/>
                  </a:ext>
                </a:extLst>
              </a:tr>
            </a:tbl>
          </a:graphicData>
        </a:graphic>
      </p:graphicFrame>
    </p:spTree>
    <p:extLst>
      <p:ext uri="{BB962C8B-B14F-4D97-AF65-F5344CB8AC3E}">
        <p14:creationId xmlns:p14="http://schemas.microsoft.com/office/powerpoint/2010/main" val="1166596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D288-76A2-4FDF-A191-87BFFB7E5448}"/>
              </a:ext>
            </a:extLst>
          </p:cNvPr>
          <p:cNvSpPr>
            <a:spLocks noGrp="1"/>
          </p:cNvSpPr>
          <p:nvPr>
            <p:ph type="title"/>
          </p:nvPr>
        </p:nvSpPr>
        <p:spPr>
          <a:xfrm>
            <a:off x="291548" y="113988"/>
            <a:ext cx="10134600" cy="1134097"/>
          </a:xfrm>
        </p:spPr>
        <p:txBody>
          <a:bodyPr/>
          <a:lstStyle/>
          <a:p>
            <a:r>
              <a:rPr lang="en-IN" b="1" dirty="0">
                <a:latin typeface="Times New Roman" panose="02020603050405020304" pitchFamily="18" charset="0"/>
                <a:cs typeface="Times New Roman" panose="02020603050405020304" pitchFamily="18" charset="0"/>
              </a:rPr>
              <a:t>Domain Decomposition</a:t>
            </a:r>
          </a:p>
        </p:txBody>
      </p:sp>
      <p:sp>
        <p:nvSpPr>
          <p:cNvPr id="3" name="Content Placeholder 2">
            <a:extLst>
              <a:ext uri="{FF2B5EF4-FFF2-40B4-BE49-F238E27FC236}">
                <a16:creationId xmlns:a16="http://schemas.microsoft.com/office/drawing/2014/main" id="{5A8DCEA7-E651-4631-8C64-413116DF59D2}"/>
              </a:ext>
            </a:extLst>
          </p:cNvPr>
          <p:cNvSpPr>
            <a:spLocks noGrp="1"/>
          </p:cNvSpPr>
          <p:nvPr>
            <p:ph idx="1"/>
          </p:nvPr>
        </p:nvSpPr>
        <p:spPr>
          <a:xfrm>
            <a:off x="291548" y="1248086"/>
            <a:ext cx="11062252" cy="5495926"/>
          </a:xfrm>
        </p:spPr>
        <p:txBody>
          <a:bodyPr>
            <a:normAutofit/>
          </a:bodyPr>
          <a:lstStyle/>
          <a:p>
            <a:r>
              <a:rPr lang="en-IN" dirty="0">
                <a:latin typeface="Times New Roman" panose="02020603050405020304" pitchFamily="18" charset="0"/>
                <a:cs typeface="Times New Roman" panose="02020603050405020304" pitchFamily="18" charset="0"/>
              </a:rPr>
              <a:t>The system is divided into </a:t>
            </a:r>
            <a:r>
              <a:rPr lang="en-IN" b="1" dirty="0">
                <a:latin typeface="Times New Roman" panose="02020603050405020304" pitchFamily="18" charset="0"/>
                <a:cs typeface="Times New Roman" panose="02020603050405020304" pitchFamily="18" charset="0"/>
              </a:rPr>
              <a:t>two major code </a:t>
            </a:r>
            <a:r>
              <a:rPr lang="en-IN" dirty="0">
                <a:latin typeface="Times New Roman" panose="02020603050405020304" pitchFamily="18" charset="0"/>
                <a:cs typeface="Times New Roman" panose="02020603050405020304" pitchFamily="18" charset="0"/>
              </a:rPr>
              <a:t>segments.</a:t>
            </a:r>
          </a:p>
          <a:p>
            <a:r>
              <a:rPr lang="en-IN" dirty="0">
                <a:latin typeface="Times New Roman" panose="02020603050405020304" pitchFamily="18" charset="0"/>
                <a:cs typeface="Times New Roman" panose="02020603050405020304" pitchFamily="18" charset="0"/>
              </a:rPr>
              <a:t>One code segment contains the </a:t>
            </a:r>
            <a:r>
              <a:rPr lang="en-IN" b="1" dirty="0">
                <a:latin typeface="Times New Roman" panose="02020603050405020304" pitchFamily="18" charset="0"/>
                <a:cs typeface="Times New Roman" panose="02020603050405020304" pitchFamily="18" charset="0"/>
              </a:rPr>
              <a:t>decomposition and coordination logic</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Another code segment contains the </a:t>
            </a:r>
            <a:r>
              <a:rPr lang="en-IN" b="1" dirty="0">
                <a:latin typeface="Times New Roman" panose="02020603050405020304" pitchFamily="18" charset="0"/>
                <a:cs typeface="Times New Roman" panose="02020603050405020304" pitchFamily="18" charset="0"/>
              </a:rPr>
              <a:t>repetitive computation to perform</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 </a:t>
            </a:r>
            <a:r>
              <a:rPr lang="en-IN" b="1" dirty="0">
                <a:latin typeface="Times New Roman" panose="02020603050405020304" pitchFamily="18" charset="0"/>
                <a:cs typeface="Times New Roman" panose="02020603050405020304" pitchFamily="18" charset="0"/>
              </a:rPr>
              <a:t>master thread executes the first code segment</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As a result of the </a:t>
            </a:r>
            <a:r>
              <a:rPr lang="en-IN" i="1" u="sng" dirty="0">
                <a:latin typeface="Times New Roman" panose="02020603050405020304" pitchFamily="18" charset="0"/>
                <a:cs typeface="Times New Roman" panose="02020603050405020304" pitchFamily="18" charset="0"/>
              </a:rPr>
              <a:t>master thread execution, as many slave threads as needed are created to execute the repetitive computation.</a:t>
            </a:r>
          </a:p>
          <a:p>
            <a:r>
              <a:rPr lang="en-IN" dirty="0">
                <a:latin typeface="Times New Roman" panose="02020603050405020304" pitchFamily="18" charset="0"/>
                <a:cs typeface="Times New Roman" panose="02020603050405020304" pitchFamily="18" charset="0"/>
              </a:rPr>
              <a:t>The collection of the results from each of the slave threads and an eventual composition of the final result are performed by the master thread.</a:t>
            </a:r>
          </a:p>
          <a:p>
            <a:r>
              <a:rPr lang="en-IN" b="1" dirty="0">
                <a:latin typeface="Times New Roman" panose="02020603050405020304" pitchFamily="18" charset="0"/>
                <a:cs typeface="Times New Roman" panose="02020603050405020304" pitchFamily="18" charset="0"/>
              </a:rPr>
              <a:t>NOTE: </a:t>
            </a:r>
            <a:r>
              <a:rPr lang="en-IN" dirty="0">
                <a:latin typeface="Times New Roman" panose="02020603050405020304" pitchFamily="18" charset="0"/>
                <a:cs typeface="Times New Roman" panose="02020603050405020304" pitchFamily="18" charset="0"/>
              </a:rPr>
              <a:t>In general, a while or a for loop is used to express the decomposition logic, and each iteration generates a new unit of work to be assigned to a slave thread.</a:t>
            </a:r>
          </a:p>
        </p:txBody>
      </p:sp>
    </p:spTree>
    <p:extLst>
      <p:ext uri="{BB962C8B-B14F-4D97-AF65-F5344CB8AC3E}">
        <p14:creationId xmlns:p14="http://schemas.microsoft.com/office/powerpoint/2010/main" val="738939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69C40B1-FF65-4500-A64D-6981ABE0EEAC}"/>
              </a:ext>
            </a:extLst>
          </p:cNvPr>
          <p:cNvGrpSpPr/>
          <p:nvPr/>
        </p:nvGrpSpPr>
        <p:grpSpPr>
          <a:xfrm>
            <a:off x="1644374" y="127276"/>
            <a:ext cx="7870687" cy="6612327"/>
            <a:chOff x="-25400" y="-520700"/>
            <a:chExt cx="9144000" cy="7414056"/>
          </a:xfrm>
        </p:grpSpPr>
        <p:sp>
          <p:nvSpPr>
            <p:cNvPr id="5" name="Rectangle 4">
              <a:extLst>
                <a:ext uri="{FF2B5EF4-FFF2-40B4-BE49-F238E27FC236}">
                  <a16:creationId xmlns:a16="http://schemas.microsoft.com/office/drawing/2014/main" id="{2439FA8D-DA80-4F67-8B7A-24DF13D05442}"/>
                </a:ext>
              </a:extLst>
            </p:cNvPr>
            <p:cNvSpPr/>
            <p:nvPr/>
          </p:nvSpPr>
          <p:spPr>
            <a:xfrm>
              <a:off x="-25400" y="-520700"/>
              <a:ext cx="9144000" cy="7404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1683A291-3958-4053-A377-3E0EF991BA50}"/>
                </a:ext>
              </a:extLst>
            </p:cNvPr>
            <p:cNvGrpSpPr/>
            <p:nvPr/>
          </p:nvGrpSpPr>
          <p:grpSpPr>
            <a:xfrm>
              <a:off x="393700" y="-336712"/>
              <a:ext cx="8445500" cy="3029112"/>
              <a:chOff x="393700" y="450688"/>
              <a:chExt cx="8445500" cy="3029112"/>
            </a:xfrm>
          </p:grpSpPr>
          <p:grpSp>
            <p:nvGrpSpPr>
              <p:cNvPr id="29" name="Group 28">
                <a:extLst>
                  <a:ext uri="{FF2B5EF4-FFF2-40B4-BE49-F238E27FC236}">
                    <a16:creationId xmlns:a16="http://schemas.microsoft.com/office/drawing/2014/main" id="{48A21AAD-1E31-480B-8251-525847C09D72}"/>
                  </a:ext>
                </a:extLst>
              </p:cNvPr>
              <p:cNvGrpSpPr/>
              <p:nvPr/>
            </p:nvGrpSpPr>
            <p:grpSpPr>
              <a:xfrm>
                <a:off x="393700" y="838200"/>
                <a:ext cx="2197100" cy="2235200"/>
                <a:chOff x="596900" y="419100"/>
                <a:chExt cx="2197100" cy="2235200"/>
              </a:xfrm>
            </p:grpSpPr>
            <p:sp>
              <p:nvSpPr>
                <p:cNvPr id="71" name="Rounded Rectangle 3">
                  <a:extLst>
                    <a:ext uri="{FF2B5EF4-FFF2-40B4-BE49-F238E27FC236}">
                      <a16:creationId xmlns:a16="http://schemas.microsoft.com/office/drawing/2014/main" id="{630603A9-7023-4AB7-B189-2A6E28BF3DE4}"/>
                    </a:ext>
                  </a:extLst>
                </p:cNvPr>
                <p:cNvSpPr/>
                <p:nvPr/>
              </p:nvSpPr>
              <p:spPr>
                <a:xfrm>
                  <a:off x="596900" y="558800"/>
                  <a:ext cx="2197100" cy="20955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1974B51-7949-4E18-8024-18A477D48275}"/>
                    </a:ext>
                  </a:extLst>
                </p:cNvPr>
                <p:cNvSpPr/>
                <p:nvPr/>
              </p:nvSpPr>
              <p:spPr>
                <a:xfrm>
                  <a:off x="834120" y="419100"/>
                  <a:ext cx="1045480" cy="292100"/>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Process</a:t>
                  </a:r>
                  <a:endParaRPr lang="en-US" sz="1100" dirty="0">
                    <a:solidFill>
                      <a:srgbClr val="000000"/>
                    </a:solidFill>
                  </a:endParaRPr>
                </a:p>
              </p:txBody>
            </p:sp>
          </p:grpSp>
          <p:grpSp>
            <p:nvGrpSpPr>
              <p:cNvPr id="30" name="Group 29">
                <a:extLst>
                  <a:ext uri="{FF2B5EF4-FFF2-40B4-BE49-F238E27FC236}">
                    <a16:creationId xmlns:a16="http://schemas.microsoft.com/office/drawing/2014/main" id="{645ECBDA-8447-4F41-BAE0-1936F266828B}"/>
                  </a:ext>
                </a:extLst>
              </p:cNvPr>
              <p:cNvGrpSpPr/>
              <p:nvPr/>
            </p:nvGrpSpPr>
            <p:grpSpPr>
              <a:xfrm>
                <a:off x="3175000" y="450688"/>
                <a:ext cx="3238500" cy="3029112"/>
                <a:chOff x="3467100" y="399888"/>
                <a:chExt cx="3238500" cy="3029112"/>
              </a:xfrm>
            </p:grpSpPr>
            <p:grpSp>
              <p:nvGrpSpPr>
                <p:cNvPr id="38" name="Group 37">
                  <a:extLst>
                    <a:ext uri="{FF2B5EF4-FFF2-40B4-BE49-F238E27FC236}">
                      <a16:creationId xmlns:a16="http://schemas.microsoft.com/office/drawing/2014/main" id="{53ABE545-1C33-42D8-803C-6BEA5FD00075}"/>
                    </a:ext>
                  </a:extLst>
                </p:cNvPr>
                <p:cNvGrpSpPr/>
                <p:nvPr/>
              </p:nvGrpSpPr>
              <p:grpSpPr>
                <a:xfrm>
                  <a:off x="3467100" y="399888"/>
                  <a:ext cx="3238500" cy="3029112"/>
                  <a:chOff x="596900" y="399199"/>
                  <a:chExt cx="3238500" cy="2864701"/>
                </a:xfrm>
              </p:grpSpPr>
              <p:sp>
                <p:nvSpPr>
                  <p:cNvPr id="69" name="Rounded Rectangle 8">
                    <a:extLst>
                      <a:ext uri="{FF2B5EF4-FFF2-40B4-BE49-F238E27FC236}">
                        <a16:creationId xmlns:a16="http://schemas.microsoft.com/office/drawing/2014/main" id="{8E9B8D11-B6CA-4DBE-83E6-230E87651BED}"/>
                      </a:ext>
                    </a:extLst>
                  </p:cNvPr>
                  <p:cNvSpPr/>
                  <p:nvPr/>
                </p:nvSpPr>
                <p:spPr>
                  <a:xfrm>
                    <a:off x="596900" y="558800"/>
                    <a:ext cx="3238500" cy="2705100"/>
                  </a:xfrm>
                  <a:prstGeom prst="roundRect">
                    <a:avLst>
                      <a:gd name="adj" fmla="val 5051"/>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9080ECD-5053-4BC4-9F6F-B25E2F5D9943}"/>
                      </a:ext>
                    </a:extLst>
                  </p:cNvPr>
                  <p:cNvSpPr/>
                  <p:nvPr/>
                </p:nvSpPr>
                <p:spPr>
                  <a:xfrm>
                    <a:off x="834120" y="399199"/>
                    <a:ext cx="1362980" cy="306425"/>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Units of work</a:t>
                    </a:r>
                    <a:endParaRPr lang="en-US" sz="1100" dirty="0">
                      <a:solidFill>
                        <a:srgbClr val="000000"/>
                      </a:solidFill>
                    </a:endParaRPr>
                  </a:p>
                </p:txBody>
              </p:sp>
            </p:grpSp>
            <p:sp>
              <p:nvSpPr>
                <p:cNvPr id="39" name="Rounded Rectangle 10">
                  <a:extLst>
                    <a:ext uri="{FF2B5EF4-FFF2-40B4-BE49-F238E27FC236}">
                      <a16:creationId xmlns:a16="http://schemas.microsoft.com/office/drawing/2014/main" id="{2A3A8854-E447-4A12-ADBB-408898FB1A41}"/>
                    </a:ext>
                  </a:extLst>
                </p:cNvPr>
                <p:cNvSpPr/>
                <p:nvPr/>
              </p:nvSpPr>
              <p:spPr>
                <a:xfrm>
                  <a:off x="3632200" y="9271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11">
                  <a:extLst>
                    <a:ext uri="{FF2B5EF4-FFF2-40B4-BE49-F238E27FC236}">
                      <a16:creationId xmlns:a16="http://schemas.microsoft.com/office/drawing/2014/main" id="{53EE0841-F84B-4692-A409-1ACBFB83F3BA}"/>
                    </a:ext>
                  </a:extLst>
                </p:cNvPr>
                <p:cNvSpPr/>
                <p:nvPr/>
              </p:nvSpPr>
              <p:spPr>
                <a:xfrm>
                  <a:off x="4127500" y="9271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12">
                  <a:extLst>
                    <a:ext uri="{FF2B5EF4-FFF2-40B4-BE49-F238E27FC236}">
                      <a16:creationId xmlns:a16="http://schemas.microsoft.com/office/drawing/2014/main" id="{7F1F454F-2791-44C8-A865-90FFBCA4C751}"/>
                    </a:ext>
                  </a:extLst>
                </p:cNvPr>
                <p:cNvSpPr/>
                <p:nvPr/>
              </p:nvSpPr>
              <p:spPr>
                <a:xfrm>
                  <a:off x="4622800" y="9271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ounded Rectangle 13">
                  <a:extLst>
                    <a:ext uri="{FF2B5EF4-FFF2-40B4-BE49-F238E27FC236}">
                      <a16:creationId xmlns:a16="http://schemas.microsoft.com/office/drawing/2014/main" id="{FF11AF48-9B63-407C-91BD-9143FC88A4C8}"/>
                    </a:ext>
                  </a:extLst>
                </p:cNvPr>
                <p:cNvSpPr/>
                <p:nvPr/>
              </p:nvSpPr>
              <p:spPr>
                <a:xfrm>
                  <a:off x="5118100" y="9271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14">
                  <a:extLst>
                    <a:ext uri="{FF2B5EF4-FFF2-40B4-BE49-F238E27FC236}">
                      <a16:creationId xmlns:a16="http://schemas.microsoft.com/office/drawing/2014/main" id="{A8041B37-D65A-4B1A-A2E9-D90F633A07AC}"/>
                    </a:ext>
                  </a:extLst>
                </p:cNvPr>
                <p:cNvSpPr/>
                <p:nvPr/>
              </p:nvSpPr>
              <p:spPr>
                <a:xfrm>
                  <a:off x="5613400" y="9271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ed Rectangle 15">
                  <a:extLst>
                    <a:ext uri="{FF2B5EF4-FFF2-40B4-BE49-F238E27FC236}">
                      <a16:creationId xmlns:a16="http://schemas.microsoft.com/office/drawing/2014/main" id="{8B27DCC6-5BF7-4992-B5A7-17B1D116DAA1}"/>
                    </a:ext>
                  </a:extLst>
                </p:cNvPr>
                <p:cNvSpPr/>
                <p:nvPr/>
              </p:nvSpPr>
              <p:spPr>
                <a:xfrm>
                  <a:off x="6108700" y="9271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16">
                  <a:extLst>
                    <a:ext uri="{FF2B5EF4-FFF2-40B4-BE49-F238E27FC236}">
                      <a16:creationId xmlns:a16="http://schemas.microsoft.com/office/drawing/2014/main" id="{DA019A94-163C-41EA-B951-DD04ADBCBE15}"/>
                    </a:ext>
                  </a:extLst>
                </p:cNvPr>
                <p:cNvSpPr/>
                <p:nvPr/>
              </p:nvSpPr>
              <p:spPr>
                <a:xfrm>
                  <a:off x="3632200" y="13970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ounded Rectangle 17">
                  <a:extLst>
                    <a:ext uri="{FF2B5EF4-FFF2-40B4-BE49-F238E27FC236}">
                      <a16:creationId xmlns:a16="http://schemas.microsoft.com/office/drawing/2014/main" id="{E1A9C8B2-8083-415B-84CC-73B6866446D4}"/>
                    </a:ext>
                  </a:extLst>
                </p:cNvPr>
                <p:cNvSpPr/>
                <p:nvPr/>
              </p:nvSpPr>
              <p:spPr>
                <a:xfrm>
                  <a:off x="4127500" y="13970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ounded Rectangle 18">
                  <a:extLst>
                    <a:ext uri="{FF2B5EF4-FFF2-40B4-BE49-F238E27FC236}">
                      <a16:creationId xmlns:a16="http://schemas.microsoft.com/office/drawing/2014/main" id="{5F47CBBC-6A30-410A-BF8C-E4D5FD5625AA}"/>
                    </a:ext>
                  </a:extLst>
                </p:cNvPr>
                <p:cNvSpPr/>
                <p:nvPr/>
              </p:nvSpPr>
              <p:spPr>
                <a:xfrm>
                  <a:off x="4622800" y="13970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ounded Rectangle 19">
                  <a:extLst>
                    <a:ext uri="{FF2B5EF4-FFF2-40B4-BE49-F238E27FC236}">
                      <a16:creationId xmlns:a16="http://schemas.microsoft.com/office/drawing/2014/main" id="{864FF261-35F9-478D-989A-72CEBCE39832}"/>
                    </a:ext>
                  </a:extLst>
                </p:cNvPr>
                <p:cNvSpPr/>
                <p:nvPr/>
              </p:nvSpPr>
              <p:spPr>
                <a:xfrm>
                  <a:off x="5118100" y="13970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ounded Rectangle 20">
                  <a:extLst>
                    <a:ext uri="{FF2B5EF4-FFF2-40B4-BE49-F238E27FC236}">
                      <a16:creationId xmlns:a16="http://schemas.microsoft.com/office/drawing/2014/main" id="{73831165-3077-4A9F-AFEF-84DB8123A553}"/>
                    </a:ext>
                  </a:extLst>
                </p:cNvPr>
                <p:cNvSpPr/>
                <p:nvPr/>
              </p:nvSpPr>
              <p:spPr>
                <a:xfrm>
                  <a:off x="5613400" y="13970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21">
                  <a:extLst>
                    <a:ext uri="{FF2B5EF4-FFF2-40B4-BE49-F238E27FC236}">
                      <a16:creationId xmlns:a16="http://schemas.microsoft.com/office/drawing/2014/main" id="{3497EC9C-CFBA-4E7D-BE2C-631534865479}"/>
                    </a:ext>
                  </a:extLst>
                </p:cNvPr>
                <p:cNvSpPr/>
                <p:nvPr/>
              </p:nvSpPr>
              <p:spPr>
                <a:xfrm>
                  <a:off x="6108700" y="13970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ounded Rectangle 22">
                  <a:extLst>
                    <a:ext uri="{FF2B5EF4-FFF2-40B4-BE49-F238E27FC236}">
                      <a16:creationId xmlns:a16="http://schemas.microsoft.com/office/drawing/2014/main" id="{958BC3CE-FEB5-4C5D-BB1F-367B85174CA2}"/>
                    </a:ext>
                  </a:extLst>
                </p:cNvPr>
                <p:cNvSpPr/>
                <p:nvPr/>
              </p:nvSpPr>
              <p:spPr>
                <a:xfrm>
                  <a:off x="3632200" y="1879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ounded Rectangle 23">
                  <a:extLst>
                    <a:ext uri="{FF2B5EF4-FFF2-40B4-BE49-F238E27FC236}">
                      <a16:creationId xmlns:a16="http://schemas.microsoft.com/office/drawing/2014/main" id="{005AB3E2-9796-4A9A-893D-3970FE0CFB75}"/>
                    </a:ext>
                  </a:extLst>
                </p:cNvPr>
                <p:cNvSpPr/>
                <p:nvPr/>
              </p:nvSpPr>
              <p:spPr>
                <a:xfrm>
                  <a:off x="4127500" y="1879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ounded Rectangle 24">
                  <a:extLst>
                    <a:ext uri="{FF2B5EF4-FFF2-40B4-BE49-F238E27FC236}">
                      <a16:creationId xmlns:a16="http://schemas.microsoft.com/office/drawing/2014/main" id="{ED0CBF8C-26E9-4C56-9BD8-9196E4A6EEA9}"/>
                    </a:ext>
                  </a:extLst>
                </p:cNvPr>
                <p:cNvSpPr/>
                <p:nvPr/>
              </p:nvSpPr>
              <p:spPr>
                <a:xfrm>
                  <a:off x="4622800" y="1879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ounded Rectangle 25">
                  <a:extLst>
                    <a:ext uri="{FF2B5EF4-FFF2-40B4-BE49-F238E27FC236}">
                      <a16:creationId xmlns:a16="http://schemas.microsoft.com/office/drawing/2014/main" id="{AE8091EA-8CBA-4C37-9D26-7A0C4E13A886}"/>
                    </a:ext>
                  </a:extLst>
                </p:cNvPr>
                <p:cNvSpPr/>
                <p:nvPr/>
              </p:nvSpPr>
              <p:spPr>
                <a:xfrm>
                  <a:off x="5118100" y="1879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26">
                  <a:extLst>
                    <a:ext uri="{FF2B5EF4-FFF2-40B4-BE49-F238E27FC236}">
                      <a16:creationId xmlns:a16="http://schemas.microsoft.com/office/drawing/2014/main" id="{F41FD29C-E634-47F0-8A77-CB5241107924}"/>
                    </a:ext>
                  </a:extLst>
                </p:cNvPr>
                <p:cNvSpPr/>
                <p:nvPr/>
              </p:nvSpPr>
              <p:spPr>
                <a:xfrm>
                  <a:off x="5613400" y="1879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ounded Rectangle 27">
                  <a:extLst>
                    <a:ext uri="{FF2B5EF4-FFF2-40B4-BE49-F238E27FC236}">
                      <a16:creationId xmlns:a16="http://schemas.microsoft.com/office/drawing/2014/main" id="{84760F2E-B3DD-41C5-90C3-08391F0CE04C}"/>
                    </a:ext>
                  </a:extLst>
                </p:cNvPr>
                <p:cNvSpPr/>
                <p:nvPr/>
              </p:nvSpPr>
              <p:spPr>
                <a:xfrm>
                  <a:off x="6108700" y="1879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ounded Rectangle 28">
                  <a:extLst>
                    <a:ext uri="{FF2B5EF4-FFF2-40B4-BE49-F238E27FC236}">
                      <a16:creationId xmlns:a16="http://schemas.microsoft.com/office/drawing/2014/main" id="{BB05C28E-56D2-42FB-95E2-5B036469C528}"/>
                    </a:ext>
                  </a:extLst>
                </p:cNvPr>
                <p:cNvSpPr/>
                <p:nvPr/>
              </p:nvSpPr>
              <p:spPr>
                <a:xfrm>
                  <a:off x="3632200" y="23495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29">
                  <a:extLst>
                    <a:ext uri="{FF2B5EF4-FFF2-40B4-BE49-F238E27FC236}">
                      <a16:creationId xmlns:a16="http://schemas.microsoft.com/office/drawing/2014/main" id="{1D6B0F9B-BF7B-4C9E-A8C6-462BA366BD38}"/>
                    </a:ext>
                  </a:extLst>
                </p:cNvPr>
                <p:cNvSpPr/>
                <p:nvPr/>
              </p:nvSpPr>
              <p:spPr>
                <a:xfrm>
                  <a:off x="4127500" y="23495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ounded Rectangle 30">
                  <a:extLst>
                    <a:ext uri="{FF2B5EF4-FFF2-40B4-BE49-F238E27FC236}">
                      <a16:creationId xmlns:a16="http://schemas.microsoft.com/office/drawing/2014/main" id="{70D0F41E-7FEE-4EC4-B390-BEED9952CDEE}"/>
                    </a:ext>
                  </a:extLst>
                </p:cNvPr>
                <p:cNvSpPr/>
                <p:nvPr/>
              </p:nvSpPr>
              <p:spPr>
                <a:xfrm>
                  <a:off x="4622800" y="23495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31">
                  <a:extLst>
                    <a:ext uri="{FF2B5EF4-FFF2-40B4-BE49-F238E27FC236}">
                      <a16:creationId xmlns:a16="http://schemas.microsoft.com/office/drawing/2014/main" id="{72453CB4-55F1-4C72-A465-409C7DFCDBFA}"/>
                    </a:ext>
                  </a:extLst>
                </p:cNvPr>
                <p:cNvSpPr/>
                <p:nvPr/>
              </p:nvSpPr>
              <p:spPr>
                <a:xfrm>
                  <a:off x="5118100" y="23495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ounded Rectangle 32">
                  <a:extLst>
                    <a:ext uri="{FF2B5EF4-FFF2-40B4-BE49-F238E27FC236}">
                      <a16:creationId xmlns:a16="http://schemas.microsoft.com/office/drawing/2014/main" id="{6C686D8C-26D5-4B54-BA16-AC8B10EC8B78}"/>
                    </a:ext>
                  </a:extLst>
                </p:cNvPr>
                <p:cNvSpPr/>
                <p:nvPr/>
              </p:nvSpPr>
              <p:spPr>
                <a:xfrm>
                  <a:off x="5613400" y="23495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ounded Rectangle 33">
                  <a:extLst>
                    <a:ext uri="{FF2B5EF4-FFF2-40B4-BE49-F238E27FC236}">
                      <a16:creationId xmlns:a16="http://schemas.microsoft.com/office/drawing/2014/main" id="{B7B607AB-10CB-4B15-8687-526240AA2C5E}"/>
                    </a:ext>
                  </a:extLst>
                </p:cNvPr>
                <p:cNvSpPr/>
                <p:nvPr/>
              </p:nvSpPr>
              <p:spPr>
                <a:xfrm>
                  <a:off x="6108700" y="23495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34">
                  <a:extLst>
                    <a:ext uri="{FF2B5EF4-FFF2-40B4-BE49-F238E27FC236}">
                      <a16:creationId xmlns:a16="http://schemas.microsoft.com/office/drawing/2014/main" id="{B6F5A8EB-1621-4FEB-9F15-F9CEE042BA32}"/>
                    </a:ext>
                  </a:extLst>
                </p:cNvPr>
                <p:cNvSpPr/>
                <p:nvPr/>
              </p:nvSpPr>
              <p:spPr>
                <a:xfrm>
                  <a:off x="3632200" y="28194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ounded Rectangle 35">
                  <a:extLst>
                    <a:ext uri="{FF2B5EF4-FFF2-40B4-BE49-F238E27FC236}">
                      <a16:creationId xmlns:a16="http://schemas.microsoft.com/office/drawing/2014/main" id="{61C5930A-FA48-46DB-849F-0634BB114B5B}"/>
                    </a:ext>
                  </a:extLst>
                </p:cNvPr>
                <p:cNvSpPr/>
                <p:nvPr/>
              </p:nvSpPr>
              <p:spPr>
                <a:xfrm>
                  <a:off x="4127500" y="28194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ounded Rectangle 36">
                  <a:extLst>
                    <a:ext uri="{FF2B5EF4-FFF2-40B4-BE49-F238E27FC236}">
                      <a16:creationId xmlns:a16="http://schemas.microsoft.com/office/drawing/2014/main" id="{9DD44AD9-C01D-4C0A-B176-58E42D749AAE}"/>
                    </a:ext>
                  </a:extLst>
                </p:cNvPr>
                <p:cNvSpPr/>
                <p:nvPr/>
              </p:nvSpPr>
              <p:spPr>
                <a:xfrm>
                  <a:off x="4622800" y="28194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ounded Rectangle 37">
                  <a:extLst>
                    <a:ext uri="{FF2B5EF4-FFF2-40B4-BE49-F238E27FC236}">
                      <a16:creationId xmlns:a16="http://schemas.microsoft.com/office/drawing/2014/main" id="{94337AF2-2E0B-4CFB-9746-684A9E8E3FD4}"/>
                    </a:ext>
                  </a:extLst>
                </p:cNvPr>
                <p:cNvSpPr/>
                <p:nvPr/>
              </p:nvSpPr>
              <p:spPr>
                <a:xfrm>
                  <a:off x="5118100" y="28194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ounded Rectangle 38">
                  <a:extLst>
                    <a:ext uri="{FF2B5EF4-FFF2-40B4-BE49-F238E27FC236}">
                      <a16:creationId xmlns:a16="http://schemas.microsoft.com/office/drawing/2014/main" id="{E65E634E-9029-44F2-8566-A02D22E5CB92}"/>
                    </a:ext>
                  </a:extLst>
                </p:cNvPr>
                <p:cNvSpPr/>
                <p:nvPr/>
              </p:nvSpPr>
              <p:spPr>
                <a:xfrm>
                  <a:off x="5613400" y="28194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ounded Rectangle 39">
                  <a:extLst>
                    <a:ext uri="{FF2B5EF4-FFF2-40B4-BE49-F238E27FC236}">
                      <a16:creationId xmlns:a16="http://schemas.microsoft.com/office/drawing/2014/main" id="{6E2BC6F3-45AE-4341-A27D-938DAF600142}"/>
                    </a:ext>
                  </a:extLst>
                </p:cNvPr>
                <p:cNvSpPr/>
                <p:nvPr/>
              </p:nvSpPr>
              <p:spPr>
                <a:xfrm>
                  <a:off x="6108700" y="28194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35112766-0023-40D6-8CC6-AB1899485F24}"/>
                  </a:ext>
                </a:extLst>
              </p:cNvPr>
              <p:cNvGrpSpPr/>
              <p:nvPr/>
            </p:nvGrpSpPr>
            <p:grpSpPr>
              <a:xfrm>
                <a:off x="7086600" y="1187289"/>
                <a:ext cx="1752600" cy="1505111"/>
                <a:chOff x="596900" y="412589"/>
                <a:chExt cx="1752600" cy="1505111"/>
              </a:xfrm>
            </p:grpSpPr>
            <p:sp>
              <p:nvSpPr>
                <p:cNvPr id="36" name="Rounded Rectangle 42">
                  <a:extLst>
                    <a:ext uri="{FF2B5EF4-FFF2-40B4-BE49-F238E27FC236}">
                      <a16:creationId xmlns:a16="http://schemas.microsoft.com/office/drawing/2014/main" id="{E48EE460-8386-4975-A072-F538DA70070C}"/>
                    </a:ext>
                  </a:extLst>
                </p:cNvPr>
                <p:cNvSpPr/>
                <p:nvPr/>
              </p:nvSpPr>
              <p:spPr>
                <a:xfrm>
                  <a:off x="596900" y="558800"/>
                  <a:ext cx="1752600" cy="13589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A7C17CD-024B-4CFE-BEA0-12E3D3C0137A}"/>
                    </a:ext>
                  </a:extLst>
                </p:cNvPr>
                <p:cNvSpPr/>
                <p:nvPr/>
              </p:nvSpPr>
              <p:spPr>
                <a:xfrm>
                  <a:off x="834120" y="412589"/>
                  <a:ext cx="1045480" cy="311311"/>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Result</a:t>
                  </a:r>
                  <a:endParaRPr lang="en-US" sz="1100" dirty="0">
                    <a:solidFill>
                      <a:srgbClr val="000000"/>
                    </a:solidFill>
                  </a:endParaRPr>
                </a:p>
              </p:txBody>
            </p:sp>
          </p:grpSp>
          <p:cxnSp>
            <p:nvCxnSpPr>
              <p:cNvPr id="32" name="Straight Arrow Connector 31">
                <a:extLst>
                  <a:ext uri="{FF2B5EF4-FFF2-40B4-BE49-F238E27FC236}">
                    <a16:creationId xmlns:a16="http://schemas.microsoft.com/office/drawing/2014/main" id="{C9499F1F-2C87-40AE-8C3B-E82E3D8D6EE6}"/>
                  </a:ext>
                </a:extLst>
              </p:cNvPr>
              <p:cNvCxnSpPr/>
              <p:nvPr/>
            </p:nvCxnSpPr>
            <p:spPr>
              <a:xfrm flipV="1">
                <a:off x="2590800" y="685800"/>
                <a:ext cx="596900" cy="2921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B0910306-1B7D-4888-A542-8D4C05EA60C2}"/>
                  </a:ext>
                </a:extLst>
              </p:cNvPr>
              <p:cNvCxnSpPr/>
              <p:nvPr/>
            </p:nvCxnSpPr>
            <p:spPr>
              <a:xfrm>
                <a:off x="2565400" y="3073400"/>
                <a:ext cx="609600" cy="3556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5A882E8F-D814-40A2-8F5E-A11002A2F2AF}"/>
                  </a:ext>
                </a:extLst>
              </p:cNvPr>
              <p:cNvCxnSpPr/>
              <p:nvPr/>
            </p:nvCxnSpPr>
            <p:spPr>
              <a:xfrm>
                <a:off x="6388100" y="673100"/>
                <a:ext cx="723900" cy="6731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B0916D3F-6424-4971-A3B8-DF63BEDE32C3}"/>
                  </a:ext>
                </a:extLst>
              </p:cNvPr>
              <p:cNvCxnSpPr/>
              <p:nvPr/>
            </p:nvCxnSpPr>
            <p:spPr>
              <a:xfrm flipV="1">
                <a:off x="6375400" y="2679700"/>
                <a:ext cx="711200" cy="7366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88EA5D56-48E6-4EF0-921A-743EB833E222}"/>
                </a:ext>
              </a:extLst>
            </p:cNvPr>
            <p:cNvGrpSpPr/>
            <p:nvPr/>
          </p:nvGrpSpPr>
          <p:grpSpPr>
            <a:xfrm>
              <a:off x="406400" y="3397089"/>
              <a:ext cx="8445500" cy="3041811"/>
              <a:chOff x="393700" y="437989"/>
              <a:chExt cx="8445500" cy="3041811"/>
            </a:xfrm>
          </p:grpSpPr>
          <p:grpSp>
            <p:nvGrpSpPr>
              <p:cNvPr id="10" name="Group 9">
                <a:extLst>
                  <a:ext uri="{FF2B5EF4-FFF2-40B4-BE49-F238E27FC236}">
                    <a16:creationId xmlns:a16="http://schemas.microsoft.com/office/drawing/2014/main" id="{A55DA2C7-C2F5-49E1-9998-158D47B8B174}"/>
                  </a:ext>
                </a:extLst>
              </p:cNvPr>
              <p:cNvGrpSpPr/>
              <p:nvPr/>
            </p:nvGrpSpPr>
            <p:grpSpPr>
              <a:xfrm>
                <a:off x="393700" y="838200"/>
                <a:ext cx="2197100" cy="2235200"/>
                <a:chOff x="596900" y="419100"/>
                <a:chExt cx="2197100" cy="2235200"/>
              </a:xfrm>
            </p:grpSpPr>
            <p:sp>
              <p:nvSpPr>
                <p:cNvPr id="27" name="Rounded Rectangle 98">
                  <a:extLst>
                    <a:ext uri="{FF2B5EF4-FFF2-40B4-BE49-F238E27FC236}">
                      <a16:creationId xmlns:a16="http://schemas.microsoft.com/office/drawing/2014/main" id="{8BBDDB03-3496-4C40-8434-91F3F0806763}"/>
                    </a:ext>
                  </a:extLst>
                </p:cNvPr>
                <p:cNvSpPr/>
                <p:nvPr/>
              </p:nvSpPr>
              <p:spPr>
                <a:xfrm>
                  <a:off x="596900" y="558800"/>
                  <a:ext cx="2197100" cy="20955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62A43B6-0350-4652-A178-F944863200AF}"/>
                    </a:ext>
                  </a:extLst>
                </p:cNvPr>
                <p:cNvSpPr/>
                <p:nvPr/>
              </p:nvSpPr>
              <p:spPr>
                <a:xfrm>
                  <a:off x="834120" y="419100"/>
                  <a:ext cx="1045480" cy="304800"/>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Process</a:t>
                  </a:r>
                  <a:endParaRPr lang="en-US" sz="1100" dirty="0">
                    <a:solidFill>
                      <a:srgbClr val="000000"/>
                    </a:solidFill>
                  </a:endParaRPr>
                </a:p>
              </p:txBody>
            </p:sp>
          </p:grpSp>
          <p:grpSp>
            <p:nvGrpSpPr>
              <p:cNvPr id="11" name="Group 10">
                <a:extLst>
                  <a:ext uri="{FF2B5EF4-FFF2-40B4-BE49-F238E27FC236}">
                    <a16:creationId xmlns:a16="http://schemas.microsoft.com/office/drawing/2014/main" id="{4A16BA15-DBC2-42BC-8C2B-1C723B3BEC3B}"/>
                  </a:ext>
                </a:extLst>
              </p:cNvPr>
              <p:cNvGrpSpPr/>
              <p:nvPr/>
            </p:nvGrpSpPr>
            <p:grpSpPr>
              <a:xfrm>
                <a:off x="3175000" y="437989"/>
                <a:ext cx="3238500" cy="3041811"/>
                <a:chOff x="3467100" y="387189"/>
                <a:chExt cx="3238500" cy="3041811"/>
              </a:xfrm>
            </p:grpSpPr>
            <p:grpSp>
              <p:nvGrpSpPr>
                <p:cNvPr id="19" name="Group 18">
                  <a:extLst>
                    <a:ext uri="{FF2B5EF4-FFF2-40B4-BE49-F238E27FC236}">
                      <a16:creationId xmlns:a16="http://schemas.microsoft.com/office/drawing/2014/main" id="{A1CDD5DD-D432-4BAB-AE26-C47BFB3FA401}"/>
                    </a:ext>
                  </a:extLst>
                </p:cNvPr>
                <p:cNvGrpSpPr/>
                <p:nvPr/>
              </p:nvGrpSpPr>
              <p:grpSpPr>
                <a:xfrm>
                  <a:off x="3467100" y="387189"/>
                  <a:ext cx="3238500" cy="3041811"/>
                  <a:chOff x="596900" y="387189"/>
                  <a:chExt cx="3238500" cy="2876711"/>
                </a:xfrm>
              </p:grpSpPr>
              <p:sp>
                <p:nvSpPr>
                  <p:cNvPr id="25" name="Rounded Rectangle 96">
                    <a:extLst>
                      <a:ext uri="{FF2B5EF4-FFF2-40B4-BE49-F238E27FC236}">
                        <a16:creationId xmlns:a16="http://schemas.microsoft.com/office/drawing/2014/main" id="{F669B3D6-5BAF-4B16-AFBC-2B5A578DA499}"/>
                      </a:ext>
                    </a:extLst>
                  </p:cNvPr>
                  <p:cNvSpPr/>
                  <p:nvPr/>
                </p:nvSpPr>
                <p:spPr>
                  <a:xfrm>
                    <a:off x="596900" y="558800"/>
                    <a:ext cx="3238500" cy="2705100"/>
                  </a:xfrm>
                  <a:prstGeom prst="roundRect">
                    <a:avLst>
                      <a:gd name="adj" fmla="val 5051"/>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64D3D2-3BB8-47D7-A652-0378259069EE}"/>
                      </a:ext>
                    </a:extLst>
                  </p:cNvPr>
                  <p:cNvSpPr/>
                  <p:nvPr/>
                </p:nvSpPr>
                <p:spPr>
                  <a:xfrm>
                    <a:off x="834120" y="387189"/>
                    <a:ext cx="1362980" cy="306425"/>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Units of work</a:t>
                    </a:r>
                    <a:endParaRPr lang="en-US" sz="1100" dirty="0">
                      <a:solidFill>
                        <a:srgbClr val="000000"/>
                      </a:solidFill>
                    </a:endParaRPr>
                  </a:p>
                </p:txBody>
              </p:sp>
            </p:grpSp>
            <p:sp>
              <p:nvSpPr>
                <p:cNvPr id="20" name="Rounded Rectangle 66">
                  <a:extLst>
                    <a:ext uri="{FF2B5EF4-FFF2-40B4-BE49-F238E27FC236}">
                      <a16:creationId xmlns:a16="http://schemas.microsoft.com/office/drawing/2014/main" id="{853DAD29-2500-4C28-A7BE-B6960D26A1F3}"/>
                    </a:ext>
                  </a:extLst>
                </p:cNvPr>
                <p:cNvSpPr/>
                <p:nvPr/>
              </p:nvSpPr>
              <p:spPr>
                <a:xfrm>
                  <a:off x="3632200" y="927100"/>
                  <a:ext cx="29083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72">
                  <a:extLst>
                    <a:ext uri="{FF2B5EF4-FFF2-40B4-BE49-F238E27FC236}">
                      <a16:creationId xmlns:a16="http://schemas.microsoft.com/office/drawing/2014/main" id="{B7EC0BA5-FB7A-4E14-9DE0-955D5799A209}"/>
                    </a:ext>
                  </a:extLst>
                </p:cNvPr>
                <p:cNvSpPr/>
                <p:nvPr/>
              </p:nvSpPr>
              <p:spPr>
                <a:xfrm>
                  <a:off x="3632200" y="1397000"/>
                  <a:ext cx="2908300" cy="1778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78">
                  <a:extLst>
                    <a:ext uri="{FF2B5EF4-FFF2-40B4-BE49-F238E27FC236}">
                      <a16:creationId xmlns:a16="http://schemas.microsoft.com/office/drawing/2014/main" id="{A5495B00-6FD5-438A-9FC5-88CD93DC717E}"/>
                    </a:ext>
                  </a:extLst>
                </p:cNvPr>
                <p:cNvSpPr/>
                <p:nvPr/>
              </p:nvSpPr>
              <p:spPr>
                <a:xfrm>
                  <a:off x="3632200" y="1663700"/>
                  <a:ext cx="2895600" cy="6096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84">
                  <a:extLst>
                    <a:ext uri="{FF2B5EF4-FFF2-40B4-BE49-F238E27FC236}">
                      <a16:creationId xmlns:a16="http://schemas.microsoft.com/office/drawing/2014/main" id="{EC403A8D-3DEA-467C-BCCE-90AA3A65613E}"/>
                    </a:ext>
                  </a:extLst>
                </p:cNvPr>
                <p:cNvSpPr/>
                <p:nvPr/>
              </p:nvSpPr>
              <p:spPr>
                <a:xfrm>
                  <a:off x="3632200" y="2349500"/>
                  <a:ext cx="28956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90">
                  <a:extLst>
                    <a:ext uri="{FF2B5EF4-FFF2-40B4-BE49-F238E27FC236}">
                      <a16:creationId xmlns:a16="http://schemas.microsoft.com/office/drawing/2014/main" id="{C5C78209-17DE-4CF2-9295-ABC083C1B219}"/>
                    </a:ext>
                  </a:extLst>
                </p:cNvPr>
                <p:cNvSpPr/>
                <p:nvPr/>
              </p:nvSpPr>
              <p:spPr>
                <a:xfrm>
                  <a:off x="3632200" y="2819400"/>
                  <a:ext cx="28956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A7D60FC5-7B6B-4164-B6CA-749FD54A05C9}"/>
                  </a:ext>
                </a:extLst>
              </p:cNvPr>
              <p:cNvGrpSpPr/>
              <p:nvPr/>
            </p:nvGrpSpPr>
            <p:grpSpPr>
              <a:xfrm>
                <a:off x="7086600" y="1174589"/>
                <a:ext cx="1752600" cy="1517811"/>
                <a:chOff x="596900" y="399889"/>
                <a:chExt cx="1752600" cy="1517811"/>
              </a:xfrm>
            </p:grpSpPr>
            <p:sp>
              <p:nvSpPr>
                <p:cNvPr id="17" name="Rounded Rectangle 63">
                  <a:extLst>
                    <a:ext uri="{FF2B5EF4-FFF2-40B4-BE49-F238E27FC236}">
                      <a16:creationId xmlns:a16="http://schemas.microsoft.com/office/drawing/2014/main" id="{69854132-BCF4-4625-B707-EEDEC40C8C11}"/>
                    </a:ext>
                  </a:extLst>
                </p:cNvPr>
                <p:cNvSpPr/>
                <p:nvPr/>
              </p:nvSpPr>
              <p:spPr>
                <a:xfrm>
                  <a:off x="596900" y="558800"/>
                  <a:ext cx="1752600" cy="13589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B76A137-912D-482B-87F5-AD7CD4870725}"/>
                    </a:ext>
                  </a:extLst>
                </p:cNvPr>
                <p:cNvSpPr/>
                <p:nvPr/>
              </p:nvSpPr>
              <p:spPr>
                <a:xfrm>
                  <a:off x="834120" y="399889"/>
                  <a:ext cx="1045480" cy="336711"/>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Result</a:t>
                  </a:r>
                  <a:endParaRPr lang="en-US" sz="1100" dirty="0">
                    <a:solidFill>
                      <a:srgbClr val="000000"/>
                    </a:solidFill>
                  </a:endParaRPr>
                </a:p>
              </p:txBody>
            </p:sp>
          </p:grpSp>
          <p:cxnSp>
            <p:nvCxnSpPr>
              <p:cNvPr id="13" name="Straight Arrow Connector 12">
                <a:extLst>
                  <a:ext uri="{FF2B5EF4-FFF2-40B4-BE49-F238E27FC236}">
                    <a16:creationId xmlns:a16="http://schemas.microsoft.com/office/drawing/2014/main" id="{C68494EA-595A-47CD-898E-35727D64C609}"/>
                  </a:ext>
                </a:extLst>
              </p:cNvPr>
              <p:cNvCxnSpPr/>
              <p:nvPr/>
            </p:nvCxnSpPr>
            <p:spPr>
              <a:xfrm flipV="1">
                <a:off x="2590800" y="685800"/>
                <a:ext cx="596900" cy="2921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1ADED4DD-9443-4A49-884B-BF8EFB793073}"/>
                  </a:ext>
                </a:extLst>
              </p:cNvPr>
              <p:cNvCxnSpPr/>
              <p:nvPr/>
            </p:nvCxnSpPr>
            <p:spPr>
              <a:xfrm>
                <a:off x="2565400" y="3073400"/>
                <a:ext cx="609600" cy="3556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36B089D-4911-4BA1-8262-42744613C939}"/>
                  </a:ext>
                </a:extLst>
              </p:cNvPr>
              <p:cNvCxnSpPr/>
              <p:nvPr/>
            </p:nvCxnSpPr>
            <p:spPr>
              <a:xfrm>
                <a:off x="6388100" y="673100"/>
                <a:ext cx="723900" cy="6731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E7D24B4-EBF3-4DFF-878B-283734886472}"/>
                  </a:ext>
                </a:extLst>
              </p:cNvPr>
              <p:cNvCxnSpPr/>
              <p:nvPr/>
            </p:nvCxnSpPr>
            <p:spPr>
              <a:xfrm flipV="1">
                <a:off x="6375400" y="2679700"/>
                <a:ext cx="711200" cy="7366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grpSp>
        <p:sp>
          <p:nvSpPr>
            <p:cNvPr id="8" name="Rectangle 7">
              <a:extLst>
                <a:ext uri="{FF2B5EF4-FFF2-40B4-BE49-F238E27FC236}">
                  <a16:creationId xmlns:a16="http://schemas.microsoft.com/office/drawing/2014/main" id="{347E74F7-A9AE-488D-A77E-5B5F7CF10134}"/>
                </a:ext>
              </a:extLst>
            </p:cNvPr>
            <p:cNvSpPr/>
            <p:nvPr/>
          </p:nvSpPr>
          <p:spPr>
            <a:xfrm>
              <a:off x="2990560" y="2710934"/>
              <a:ext cx="3594681" cy="448622"/>
            </a:xfrm>
            <a:prstGeom prst="rect">
              <a:avLst/>
            </a:prstGeom>
          </p:spPr>
          <p:txBody>
            <a:bodyPr wrap="none">
              <a:spAutoFit/>
            </a:bodyPr>
            <a:lstStyle/>
            <a:p>
              <a:pPr algn="ctr"/>
              <a:r>
                <a:rPr lang="en-US" sz="2000" b="1" dirty="0">
                  <a:latin typeface="Times New Roman" panose="02020603050405020304" pitchFamily="18" charset="0"/>
                  <a:cs typeface="Times New Roman" panose="02020603050405020304" pitchFamily="18" charset="0"/>
                </a:rPr>
                <a:t>a. Embarrassingly parallel</a:t>
              </a:r>
            </a:p>
          </p:txBody>
        </p:sp>
        <p:sp>
          <p:nvSpPr>
            <p:cNvPr id="9" name="Rectangle 8">
              <a:extLst>
                <a:ext uri="{FF2B5EF4-FFF2-40B4-BE49-F238E27FC236}">
                  <a16:creationId xmlns:a16="http://schemas.microsoft.com/office/drawing/2014/main" id="{397B74C9-1E14-4C72-877B-4EEA9AEB6E4F}"/>
                </a:ext>
              </a:extLst>
            </p:cNvPr>
            <p:cNvSpPr/>
            <p:nvPr/>
          </p:nvSpPr>
          <p:spPr>
            <a:xfrm>
              <a:off x="3238323" y="6444734"/>
              <a:ext cx="3226161" cy="448622"/>
            </a:xfrm>
            <a:prstGeom prst="rect">
              <a:avLst/>
            </a:prstGeom>
          </p:spPr>
          <p:txBody>
            <a:bodyPr wrap="none">
              <a:spAutoFit/>
            </a:bodyPr>
            <a:lstStyle/>
            <a:p>
              <a:pPr algn="ctr"/>
              <a:r>
                <a:rPr lang="en-US" sz="2000" b="1" dirty="0">
                  <a:latin typeface="Times New Roman" panose="02020603050405020304" pitchFamily="18" charset="0"/>
                  <a:cs typeface="Times New Roman" panose="02020603050405020304" pitchFamily="18" charset="0"/>
                </a:rPr>
                <a:t>b. Inherently sequential</a:t>
              </a:r>
            </a:p>
          </p:txBody>
        </p:sp>
      </p:grpSp>
    </p:spTree>
    <p:extLst>
      <p:ext uri="{BB962C8B-B14F-4D97-AF65-F5344CB8AC3E}">
        <p14:creationId xmlns:p14="http://schemas.microsoft.com/office/powerpoint/2010/main" val="2020415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61C52-DDAE-471D-81F1-19408064E0F6}"/>
              </a:ext>
            </a:extLst>
          </p:cNvPr>
          <p:cNvSpPr>
            <a:spLocks noGrp="1"/>
          </p:cNvSpPr>
          <p:nvPr>
            <p:ph type="title"/>
          </p:nvPr>
        </p:nvSpPr>
        <p:spPr>
          <a:xfrm>
            <a:off x="79513" y="365125"/>
            <a:ext cx="11860696" cy="1325563"/>
          </a:xfrm>
        </p:spPr>
        <p:txBody>
          <a:bodyPr/>
          <a:lstStyle/>
          <a:p>
            <a:r>
              <a:rPr lang="en-IN" b="1" dirty="0">
                <a:latin typeface="Times New Roman" panose="02020603050405020304" pitchFamily="18" charset="0"/>
                <a:cs typeface="Times New Roman" panose="02020603050405020304" pitchFamily="18" charset="0"/>
              </a:rPr>
              <a:t>Several practical problems fall into Domain category:</a:t>
            </a:r>
          </a:p>
        </p:txBody>
      </p:sp>
      <p:sp>
        <p:nvSpPr>
          <p:cNvPr id="3" name="Content Placeholder 2">
            <a:extLst>
              <a:ext uri="{FF2B5EF4-FFF2-40B4-BE49-F238E27FC236}">
                <a16:creationId xmlns:a16="http://schemas.microsoft.com/office/drawing/2014/main" id="{D1DBAE2B-8515-4972-8269-2AF773F15A7D}"/>
              </a:ext>
            </a:extLst>
          </p:cNvPr>
          <p:cNvSpPr>
            <a:spLocks noGrp="1"/>
          </p:cNvSpPr>
          <p:nvPr>
            <p:ph idx="1"/>
          </p:nvPr>
        </p:nvSpPr>
        <p:spPr>
          <a:xfrm>
            <a:off x="159026" y="1690688"/>
            <a:ext cx="11860696" cy="5167311"/>
          </a:xfrm>
        </p:spPr>
        <p:txBody>
          <a:bodyPr>
            <a:normAutofit/>
          </a:bodyPr>
          <a:lstStyle/>
          <a:p>
            <a:r>
              <a:rPr lang="en-IN" i="1" dirty="0">
                <a:latin typeface="Times New Roman" panose="02020603050405020304" pitchFamily="18" charset="0"/>
                <a:cs typeface="Times New Roman" panose="02020603050405020304" pitchFamily="18" charset="0"/>
              </a:rPr>
              <a:t>Geometrical transformation of two (or higher) dimensional data sets.</a:t>
            </a:r>
          </a:p>
          <a:p>
            <a:r>
              <a:rPr lang="en-IN" dirty="0">
                <a:latin typeface="Times New Roman" panose="02020603050405020304" pitchFamily="18" charset="0"/>
                <a:cs typeface="Times New Roman" panose="02020603050405020304" pitchFamily="18" charset="0"/>
              </a:rPr>
              <a:t>Independent and repetitive computations over a domain such as </a:t>
            </a:r>
            <a:r>
              <a:rPr lang="en-IN" i="1" dirty="0">
                <a:latin typeface="Times New Roman" panose="02020603050405020304" pitchFamily="18" charset="0"/>
                <a:cs typeface="Times New Roman" panose="02020603050405020304" pitchFamily="18" charset="0"/>
              </a:rPr>
              <a:t>Mandelbrot set and Monte Carlo computations.</a:t>
            </a:r>
          </a:p>
          <a:p>
            <a:r>
              <a:rPr lang="en-IN" dirty="0">
                <a:latin typeface="Times New Roman" panose="02020603050405020304" pitchFamily="18" charset="0"/>
                <a:cs typeface="Times New Roman" panose="02020603050405020304" pitchFamily="18" charset="0"/>
              </a:rPr>
              <a:t>Based on the strong assumption that at each of the iterations of the decomposition method, it is possible to </a:t>
            </a:r>
            <a:r>
              <a:rPr lang="en-IN" b="1" dirty="0">
                <a:latin typeface="Times New Roman" panose="02020603050405020304" pitchFamily="18" charset="0"/>
                <a:cs typeface="Times New Roman" panose="02020603050405020304" pitchFamily="18" charset="0"/>
              </a:rPr>
              <a:t>isolate an independent unit of work. </a:t>
            </a:r>
          </a:p>
          <a:p>
            <a:r>
              <a:rPr lang="en-IN" i="1" u="sng" dirty="0">
                <a:latin typeface="Times New Roman" panose="02020603050405020304" pitchFamily="18" charset="0"/>
                <a:cs typeface="Times New Roman" panose="02020603050405020304" pitchFamily="18" charset="0"/>
              </a:rPr>
              <a:t>This is what makes it possible to obtain a high computing throughput.</a:t>
            </a:r>
          </a:p>
          <a:p>
            <a:r>
              <a:rPr lang="en-IN" dirty="0">
                <a:latin typeface="Times New Roman" panose="02020603050405020304" pitchFamily="18" charset="0"/>
                <a:cs typeface="Times New Roman" panose="02020603050405020304" pitchFamily="18" charset="0"/>
              </a:rPr>
              <a:t>Such a condition is not met if the </a:t>
            </a:r>
            <a:r>
              <a:rPr lang="en-IN" i="1" dirty="0">
                <a:latin typeface="Times New Roman" panose="02020603050405020304" pitchFamily="18" charset="0"/>
                <a:cs typeface="Times New Roman" panose="02020603050405020304" pitchFamily="18" charset="0"/>
              </a:rPr>
              <a:t>values of all the iterations are dependent on some of the values obtained in the previous iterations- </a:t>
            </a:r>
            <a:r>
              <a:rPr lang="en-IN" b="1" dirty="0">
                <a:latin typeface="Times New Roman" panose="02020603050405020304" pitchFamily="18" charset="0"/>
                <a:cs typeface="Times New Roman" panose="02020603050405020304" pitchFamily="18" charset="0"/>
              </a:rPr>
              <a:t>inherently sequential.</a:t>
            </a:r>
          </a:p>
          <a:p>
            <a:r>
              <a:rPr lang="en-IN" sz="3000" b="1" dirty="0">
                <a:latin typeface="Times New Roman" panose="02020603050405020304" pitchFamily="18" charset="0"/>
                <a:cs typeface="Times New Roman" panose="02020603050405020304" pitchFamily="18" charset="0"/>
              </a:rPr>
              <a:t>EX: M</a:t>
            </a:r>
            <a:r>
              <a:rPr lang="en-IN" sz="3000" dirty="0">
                <a:latin typeface="Times New Roman" panose="02020603050405020304" pitchFamily="18" charset="0"/>
                <a:cs typeface="Times New Roman" panose="02020603050405020304" pitchFamily="18" charset="0"/>
              </a:rPr>
              <a:t>atrix multiplication using multiple threads.</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683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2CA08E-F593-47ED-9B98-F54E82EC0A42}"/>
              </a:ext>
            </a:extLst>
          </p:cNvPr>
          <p:cNvSpPr>
            <a:spLocks noGrp="1"/>
          </p:cNvSpPr>
          <p:nvPr>
            <p:ph idx="1"/>
          </p:nvPr>
        </p:nvSpPr>
        <p:spPr>
          <a:xfrm>
            <a:off x="314236" y="112542"/>
            <a:ext cx="5461724" cy="6541476"/>
          </a:xfrm>
        </p:spPr>
        <p:txBody>
          <a:bodyPr>
            <a:noAutofit/>
          </a:bodyPr>
          <a:lstStyle/>
          <a:p>
            <a:r>
              <a:rPr lang="en-IN" b="1" dirty="0">
                <a:latin typeface="Times New Roman" panose="02020603050405020304" pitchFamily="18" charset="0"/>
                <a:cs typeface="Times New Roman" panose="02020603050405020304" pitchFamily="18" charset="0"/>
              </a:rPr>
              <a:t>Matrix multiplication is a binary operation that takes two matrices and produces another matrix as a result.</a:t>
            </a:r>
          </a:p>
          <a:p>
            <a:r>
              <a:rPr lang="en-IN" dirty="0">
                <a:latin typeface="Times New Roman" panose="02020603050405020304" pitchFamily="18" charset="0"/>
                <a:cs typeface="Times New Roman" panose="02020603050405020304" pitchFamily="18" charset="0"/>
              </a:rPr>
              <a:t>There are several techniques for performing matrix multiplication; among them, </a:t>
            </a:r>
            <a:r>
              <a:rPr lang="en-IN" i="1" u="sng" dirty="0">
                <a:latin typeface="Times New Roman" panose="02020603050405020304" pitchFamily="18" charset="0"/>
                <a:cs typeface="Times New Roman" panose="02020603050405020304" pitchFamily="18" charset="0"/>
              </a:rPr>
              <a:t>the matrix product </a:t>
            </a:r>
            <a:r>
              <a:rPr lang="en-IN" dirty="0">
                <a:latin typeface="Times New Roman" panose="02020603050405020304" pitchFamily="18" charset="0"/>
                <a:cs typeface="Times New Roman" panose="02020603050405020304" pitchFamily="18" charset="0"/>
              </a:rPr>
              <a:t>is the most popular.</a:t>
            </a:r>
          </a:p>
          <a:p>
            <a:r>
              <a:rPr lang="en-IN" b="1" dirty="0">
                <a:latin typeface="Times New Roman" panose="02020603050405020304" pitchFamily="18" charset="0"/>
                <a:cs typeface="Times New Roman" panose="02020603050405020304" pitchFamily="18" charset="0"/>
              </a:rPr>
              <a:t>The resulting matrix will have the number of rows of the first matrix and the number of columns of the second matrix.</a:t>
            </a:r>
          </a:p>
          <a:p>
            <a:r>
              <a:rPr lang="en-IN" dirty="0">
                <a:latin typeface="Times New Roman" panose="02020603050405020304" pitchFamily="18" charset="0"/>
                <a:cs typeface="Times New Roman" panose="02020603050405020304" pitchFamily="18" charset="0"/>
              </a:rPr>
              <a:t>It is evident that the repetitive operation is the computation of each of the elements of the resulting matrix.</a:t>
            </a:r>
          </a:p>
        </p:txBody>
      </p:sp>
      <p:pic>
        <p:nvPicPr>
          <p:cNvPr id="1028" name="Picture 4" descr="Image result for matrix product">
            <a:extLst>
              <a:ext uri="{FF2B5EF4-FFF2-40B4-BE49-F238E27FC236}">
                <a16:creationId xmlns:a16="http://schemas.microsoft.com/office/drawing/2014/main" id="{872EB790-8CE4-4E54-809C-5ECA6D6EA3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65" r="2" b="2"/>
          <a:stretch/>
        </p:blipFill>
        <p:spPr bwMode="auto">
          <a:xfrm>
            <a:off x="6090613" y="640082"/>
            <a:ext cx="5461724" cy="557783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469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09E1A69-6D30-45E6-AA18-3297B0BFCD22}"/>
              </a:ext>
            </a:extLst>
          </p:cNvPr>
          <p:cNvSpPr>
            <a:spLocks noGrp="1"/>
          </p:cNvSpPr>
          <p:nvPr>
            <p:ph idx="1"/>
          </p:nvPr>
        </p:nvSpPr>
        <p:spPr>
          <a:xfrm>
            <a:off x="114300" y="101600"/>
            <a:ext cx="5981700" cy="6756400"/>
          </a:xfrm>
        </p:spPr>
        <p:txBody>
          <a:bodyPr>
            <a:noAutofit/>
          </a:bodyPr>
          <a:lstStyle/>
          <a:p>
            <a:r>
              <a:rPr lang="en-IN" sz="2500" dirty="0">
                <a:latin typeface="Times New Roman" panose="02020603050405020304" pitchFamily="18" charset="0"/>
                <a:cs typeface="Times New Roman" panose="02020603050405020304" pitchFamily="18" charset="0"/>
              </a:rPr>
              <a:t>The computation does not depend on values that have been obtained by the computation of other elements of the resulting matrix </a:t>
            </a:r>
            <a:r>
              <a:rPr lang="en-IN" sz="2500" b="1" dirty="0">
                <a:latin typeface="Times New Roman" panose="02020603050405020304" pitchFamily="18" charset="0"/>
                <a:cs typeface="Times New Roman" panose="02020603050405020304" pitchFamily="18" charset="0"/>
              </a:rPr>
              <a:t>Embarrassingly parallel, </a:t>
            </a:r>
            <a:r>
              <a:rPr lang="en-IN" sz="2500" dirty="0">
                <a:latin typeface="Times New Roman" panose="02020603050405020304" pitchFamily="18" charset="0"/>
                <a:cs typeface="Times New Roman" panose="02020603050405020304" pitchFamily="18" charset="0"/>
              </a:rPr>
              <a:t>and we can logically organize the multithreaded program in the following steps:</a:t>
            </a:r>
          </a:p>
          <a:p>
            <a:pPr lvl="1"/>
            <a:r>
              <a:rPr lang="en-IN" sz="2500" b="1" dirty="0">
                <a:latin typeface="Times New Roman" panose="02020603050405020304" pitchFamily="18" charset="0"/>
                <a:cs typeface="Times New Roman" panose="02020603050405020304" pitchFamily="18" charset="0"/>
              </a:rPr>
              <a:t>Define a function </a:t>
            </a:r>
            <a:r>
              <a:rPr lang="en-IN" sz="2500" dirty="0">
                <a:latin typeface="Times New Roman" panose="02020603050405020304" pitchFamily="18" charset="0"/>
                <a:cs typeface="Times New Roman" panose="02020603050405020304" pitchFamily="18" charset="0"/>
              </a:rPr>
              <a:t>that performs the computation of the single element of the resulting matrix by implementing the previous equation. </a:t>
            </a:r>
          </a:p>
          <a:p>
            <a:pPr lvl="1"/>
            <a:r>
              <a:rPr lang="en-IN" sz="2500" b="1" dirty="0">
                <a:latin typeface="Times New Roman" panose="02020603050405020304" pitchFamily="18" charset="0"/>
                <a:cs typeface="Times New Roman" panose="02020603050405020304" pitchFamily="18" charset="0"/>
              </a:rPr>
              <a:t>Create a double for loop </a:t>
            </a:r>
            <a:r>
              <a:rPr lang="en-IN" sz="2500" dirty="0">
                <a:latin typeface="Times New Roman" panose="02020603050405020304" pitchFamily="18" charset="0"/>
                <a:cs typeface="Times New Roman" panose="02020603050405020304" pitchFamily="18" charset="0"/>
              </a:rPr>
              <a:t>(the first index iterates over the rows of the first matrix and the second over the columns of the second matrix) that spawns a thread to compute the elements of the resulting matrix. </a:t>
            </a:r>
          </a:p>
          <a:p>
            <a:pPr lvl="1"/>
            <a:r>
              <a:rPr lang="en-IN" sz="2500" b="1" dirty="0">
                <a:latin typeface="Times New Roman" panose="02020603050405020304" pitchFamily="18" charset="0"/>
                <a:cs typeface="Times New Roman" panose="02020603050405020304" pitchFamily="18" charset="0"/>
              </a:rPr>
              <a:t>Join all the threads for completion</a:t>
            </a:r>
            <a:r>
              <a:rPr lang="en-IN" sz="2500" dirty="0">
                <a:latin typeface="Times New Roman" panose="02020603050405020304" pitchFamily="18" charset="0"/>
                <a:cs typeface="Times New Roman" panose="02020603050405020304" pitchFamily="18" charset="0"/>
              </a:rPr>
              <a:t>, and compose the resulting matrix.</a:t>
            </a:r>
          </a:p>
        </p:txBody>
      </p:sp>
      <p:grpSp>
        <p:nvGrpSpPr>
          <p:cNvPr id="104" name="Group 10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5" name="Isosceles Triangle 10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9" name="Rectangle 10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Isosceles Triangle 10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4" name="Picture 83" descr="A picture containing clock&#10;&#10;Description automatically generated">
            <a:extLst>
              <a:ext uri="{FF2B5EF4-FFF2-40B4-BE49-F238E27FC236}">
                <a16:creationId xmlns:a16="http://schemas.microsoft.com/office/drawing/2014/main" id="{B55D938F-C607-44D8-A6ED-3998C8027070}"/>
              </a:ext>
            </a:extLst>
          </p:cNvPr>
          <p:cNvPicPr>
            <a:picLocks noChangeAspect="1"/>
          </p:cNvPicPr>
          <p:nvPr/>
        </p:nvPicPr>
        <p:blipFill rotWithShape="1">
          <a:blip r:embed="rId2">
            <a:extLst>
              <a:ext uri="{28A0092B-C50C-407E-A947-70E740481C1C}">
                <a14:useLocalDpi xmlns:a14="http://schemas.microsoft.com/office/drawing/2010/main" val="0"/>
              </a:ext>
            </a:extLst>
          </a:blip>
          <a:srcRect l="9932" r="5726" b="9573"/>
          <a:stretch/>
        </p:blipFill>
        <p:spPr>
          <a:xfrm>
            <a:off x="5708127" y="1151764"/>
            <a:ext cx="6354582" cy="3577145"/>
          </a:xfrm>
          <a:prstGeom prst="rect">
            <a:avLst/>
          </a:prstGeom>
        </p:spPr>
      </p:pic>
    </p:spTree>
    <p:extLst>
      <p:ext uri="{BB962C8B-B14F-4D97-AF65-F5344CB8AC3E}">
        <p14:creationId xmlns:p14="http://schemas.microsoft.com/office/powerpoint/2010/main" val="1877663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4585-87F1-4860-90EC-EA9FAA31AD53}"/>
              </a:ext>
            </a:extLst>
          </p:cNvPr>
          <p:cNvSpPr>
            <a:spLocks noGrp="1"/>
          </p:cNvSpPr>
          <p:nvPr>
            <p:ph type="title"/>
          </p:nvPr>
        </p:nvSpPr>
        <p:spPr>
          <a:xfrm>
            <a:off x="-75815" y="-10060"/>
            <a:ext cx="11353800" cy="1292506"/>
          </a:xfrm>
        </p:spPr>
        <p:txBody>
          <a:bodyPr/>
          <a:lstStyle/>
          <a:p>
            <a:r>
              <a:rPr lang="en-IN" b="1" dirty="0">
                <a:latin typeface="Times New Roman" panose="02020603050405020304" pitchFamily="18" charset="0"/>
                <a:cs typeface="Times New Roman" panose="02020603050405020304" pitchFamily="18" charset="0"/>
              </a:rPr>
              <a:t>Functional decomposition</a:t>
            </a:r>
          </a:p>
        </p:txBody>
      </p:sp>
      <p:sp>
        <p:nvSpPr>
          <p:cNvPr id="3" name="Content Placeholder 2">
            <a:extLst>
              <a:ext uri="{FF2B5EF4-FFF2-40B4-BE49-F238E27FC236}">
                <a16:creationId xmlns:a16="http://schemas.microsoft.com/office/drawing/2014/main" id="{65F23EBA-BC73-49ED-8939-92671700E1C3}"/>
              </a:ext>
            </a:extLst>
          </p:cNvPr>
          <p:cNvSpPr>
            <a:spLocks noGrp="1"/>
          </p:cNvSpPr>
          <p:nvPr>
            <p:ph idx="1"/>
          </p:nvPr>
        </p:nvSpPr>
        <p:spPr>
          <a:xfrm>
            <a:off x="122933" y="1569187"/>
            <a:ext cx="4416470" cy="4713745"/>
          </a:xfrm>
        </p:spPr>
        <p:txBody>
          <a:bodyPr/>
          <a:lstStyle/>
          <a:p>
            <a:r>
              <a:rPr lang="en-IN" dirty="0">
                <a:latin typeface="Times New Roman" panose="02020603050405020304" pitchFamily="18" charset="0"/>
                <a:cs typeface="Times New Roman" panose="02020603050405020304" pitchFamily="18" charset="0"/>
              </a:rPr>
              <a:t>Natural decomposition of the problem in separate units of work because it does not involve partitioning the dataset, but the separation among them is clearly defined by </a:t>
            </a:r>
            <a:r>
              <a:rPr lang="en-IN" b="1" dirty="0">
                <a:latin typeface="Times New Roman" panose="02020603050405020304" pitchFamily="18" charset="0"/>
                <a:cs typeface="Times New Roman" panose="02020603050405020304" pitchFamily="18" charset="0"/>
              </a:rPr>
              <a:t>distinct logic operations.</a:t>
            </a:r>
          </a:p>
          <a:p>
            <a:endParaRPr lang="en-IN"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E45013B9-287B-49A9-A387-772C967728DD}"/>
              </a:ext>
            </a:extLst>
          </p:cNvPr>
          <p:cNvGrpSpPr/>
          <p:nvPr/>
        </p:nvGrpSpPr>
        <p:grpSpPr>
          <a:xfrm>
            <a:off x="4528487" y="1443491"/>
            <a:ext cx="7674429" cy="5115606"/>
            <a:chOff x="215900" y="1041400"/>
            <a:chExt cx="8928100" cy="4940300"/>
          </a:xfrm>
        </p:grpSpPr>
        <p:sp>
          <p:nvSpPr>
            <p:cNvPr id="5" name="Rectangle 4">
              <a:extLst>
                <a:ext uri="{FF2B5EF4-FFF2-40B4-BE49-F238E27FC236}">
                  <a16:creationId xmlns:a16="http://schemas.microsoft.com/office/drawing/2014/main" id="{C2BA0074-5B3E-424C-AB9E-07C2B94070B8}"/>
                </a:ext>
              </a:extLst>
            </p:cNvPr>
            <p:cNvSpPr/>
            <p:nvPr/>
          </p:nvSpPr>
          <p:spPr>
            <a:xfrm>
              <a:off x="215900" y="1041400"/>
              <a:ext cx="8928100" cy="49403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0BED52F5-3C7F-4C69-8D71-AD2FE17FC5C6}"/>
                </a:ext>
              </a:extLst>
            </p:cNvPr>
            <p:cNvGrpSpPr/>
            <p:nvPr/>
          </p:nvGrpSpPr>
          <p:grpSpPr>
            <a:xfrm>
              <a:off x="444500" y="1651000"/>
              <a:ext cx="2197100" cy="1917700"/>
              <a:chOff x="596900" y="419100"/>
              <a:chExt cx="2197100" cy="1917700"/>
            </a:xfrm>
          </p:grpSpPr>
          <p:sp>
            <p:nvSpPr>
              <p:cNvPr id="44" name="Rounded Rectangle 71">
                <a:extLst>
                  <a:ext uri="{FF2B5EF4-FFF2-40B4-BE49-F238E27FC236}">
                    <a16:creationId xmlns:a16="http://schemas.microsoft.com/office/drawing/2014/main" id="{8AD65A62-AEEF-42A8-B928-6F57E31D060D}"/>
                  </a:ext>
                </a:extLst>
              </p:cNvPr>
              <p:cNvSpPr/>
              <p:nvPr/>
            </p:nvSpPr>
            <p:spPr>
              <a:xfrm>
                <a:off x="596900" y="558800"/>
                <a:ext cx="2197100" cy="17780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428F068-99A0-41FA-BCEA-DE63EB428F5C}"/>
                  </a:ext>
                </a:extLst>
              </p:cNvPr>
              <p:cNvSpPr/>
              <p:nvPr/>
            </p:nvSpPr>
            <p:spPr>
              <a:xfrm>
                <a:off x="834120" y="419100"/>
                <a:ext cx="1045480" cy="292100"/>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Process</a:t>
                </a:r>
                <a:endParaRPr lang="en-US" sz="1100" dirty="0">
                  <a:solidFill>
                    <a:srgbClr val="000000"/>
                  </a:solidFill>
                </a:endParaRPr>
              </a:p>
            </p:txBody>
          </p:sp>
        </p:grpSp>
        <p:grpSp>
          <p:nvGrpSpPr>
            <p:cNvPr id="7" name="Group 6">
              <a:extLst>
                <a:ext uri="{FF2B5EF4-FFF2-40B4-BE49-F238E27FC236}">
                  <a16:creationId xmlns:a16="http://schemas.microsoft.com/office/drawing/2014/main" id="{D805E4E0-44C0-48BE-B3F4-F1FCB9398917}"/>
                </a:ext>
              </a:extLst>
            </p:cNvPr>
            <p:cNvGrpSpPr/>
            <p:nvPr/>
          </p:nvGrpSpPr>
          <p:grpSpPr>
            <a:xfrm>
              <a:off x="3225800" y="1263488"/>
              <a:ext cx="3238500" cy="4527711"/>
              <a:chOff x="596900" y="399199"/>
              <a:chExt cx="3238500" cy="4281961"/>
            </a:xfrm>
          </p:grpSpPr>
          <p:sp>
            <p:nvSpPr>
              <p:cNvPr id="42" name="Rounded Rectangle 69">
                <a:extLst>
                  <a:ext uri="{FF2B5EF4-FFF2-40B4-BE49-F238E27FC236}">
                    <a16:creationId xmlns:a16="http://schemas.microsoft.com/office/drawing/2014/main" id="{13A56ACA-B035-4EEE-A182-DE455D214F95}"/>
                  </a:ext>
                </a:extLst>
              </p:cNvPr>
              <p:cNvSpPr/>
              <p:nvPr/>
            </p:nvSpPr>
            <p:spPr>
              <a:xfrm>
                <a:off x="596900" y="558800"/>
                <a:ext cx="3238500" cy="4122360"/>
              </a:xfrm>
              <a:prstGeom prst="roundRect">
                <a:avLst>
                  <a:gd name="adj" fmla="val 5051"/>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CD6ED5F-4D15-4AF5-B9E0-1221BD5674AD}"/>
                  </a:ext>
                </a:extLst>
              </p:cNvPr>
              <p:cNvSpPr/>
              <p:nvPr/>
            </p:nvSpPr>
            <p:spPr>
              <a:xfrm>
                <a:off x="834120" y="399199"/>
                <a:ext cx="1362980" cy="306425"/>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Units of work</a:t>
                </a:r>
                <a:endParaRPr lang="en-US" sz="1100" dirty="0">
                  <a:solidFill>
                    <a:srgbClr val="000000"/>
                  </a:solidFill>
                </a:endParaRPr>
              </a:p>
            </p:txBody>
          </p:sp>
        </p:grpSp>
        <p:grpSp>
          <p:nvGrpSpPr>
            <p:cNvPr id="8" name="Group 7">
              <a:extLst>
                <a:ext uri="{FF2B5EF4-FFF2-40B4-BE49-F238E27FC236}">
                  <a16:creationId xmlns:a16="http://schemas.microsoft.com/office/drawing/2014/main" id="{717BB09F-A463-4558-8FD4-48B98490A972}"/>
                </a:ext>
              </a:extLst>
            </p:cNvPr>
            <p:cNvGrpSpPr/>
            <p:nvPr/>
          </p:nvGrpSpPr>
          <p:grpSpPr>
            <a:xfrm>
              <a:off x="7137400" y="2000089"/>
              <a:ext cx="1752600" cy="1505111"/>
              <a:chOff x="596900" y="412589"/>
              <a:chExt cx="1752600" cy="1505111"/>
            </a:xfrm>
          </p:grpSpPr>
          <p:sp>
            <p:nvSpPr>
              <p:cNvPr id="40" name="Rounded Rectangle 36">
                <a:extLst>
                  <a:ext uri="{FF2B5EF4-FFF2-40B4-BE49-F238E27FC236}">
                    <a16:creationId xmlns:a16="http://schemas.microsoft.com/office/drawing/2014/main" id="{E6797DB6-5CE4-4CA1-99A8-7A73C2F353D1}"/>
                  </a:ext>
                </a:extLst>
              </p:cNvPr>
              <p:cNvSpPr/>
              <p:nvPr/>
            </p:nvSpPr>
            <p:spPr>
              <a:xfrm>
                <a:off x="596900" y="558800"/>
                <a:ext cx="1752600" cy="13589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3170BF4-E461-44EF-86D9-53F0A998B5BD}"/>
                  </a:ext>
                </a:extLst>
              </p:cNvPr>
              <p:cNvSpPr/>
              <p:nvPr/>
            </p:nvSpPr>
            <p:spPr>
              <a:xfrm>
                <a:off x="834120" y="412589"/>
                <a:ext cx="1045480" cy="311311"/>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Result</a:t>
                </a:r>
                <a:endParaRPr lang="en-US" sz="1100" dirty="0">
                  <a:solidFill>
                    <a:srgbClr val="000000"/>
                  </a:solidFill>
                </a:endParaRPr>
              </a:p>
            </p:txBody>
          </p:sp>
        </p:grpSp>
        <p:cxnSp>
          <p:nvCxnSpPr>
            <p:cNvPr id="9" name="Straight Arrow Connector 8">
              <a:extLst>
                <a:ext uri="{FF2B5EF4-FFF2-40B4-BE49-F238E27FC236}">
                  <a16:creationId xmlns:a16="http://schemas.microsoft.com/office/drawing/2014/main" id="{27C643C5-50D0-4842-9909-C141C03E6D64}"/>
                </a:ext>
              </a:extLst>
            </p:cNvPr>
            <p:cNvCxnSpPr/>
            <p:nvPr/>
          </p:nvCxnSpPr>
          <p:spPr>
            <a:xfrm flipV="1">
              <a:off x="2641600" y="1498600"/>
              <a:ext cx="596900" cy="2921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38C3DFB-7BFD-4302-AC42-25DE4F0E2A5B}"/>
                </a:ext>
              </a:extLst>
            </p:cNvPr>
            <p:cNvCxnSpPr/>
            <p:nvPr/>
          </p:nvCxnSpPr>
          <p:spPr>
            <a:xfrm>
              <a:off x="2616200" y="3568700"/>
              <a:ext cx="635000" cy="21463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1577527F-492E-4FFA-B0B8-61F78E35B938}"/>
                </a:ext>
              </a:extLst>
            </p:cNvPr>
            <p:cNvCxnSpPr/>
            <p:nvPr/>
          </p:nvCxnSpPr>
          <p:spPr>
            <a:xfrm>
              <a:off x="6438900" y="1485900"/>
              <a:ext cx="723900" cy="6731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D54F4F61-B218-418D-BBCE-79D030640B75}"/>
                </a:ext>
              </a:extLst>
            </p:cNvPr>
            <p:cNvCxnSpPr/>
            <p:nvPr/>
          </p:nvCxnSpPr>
          <p:spPr>
            <a:xfrm flipV="1">
              <a:off x="6451600" y="3492500"/>
              <a:ext cx="685800" cy="2222500"/>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sp>
          <p:nvSpPr>
            <p:cNvPr id="13" name="Rounded Rectangle 75">
              <a:extLst>
                <a:ext uri="{FF2B5EF4-FFF2-40B4-BE49-F238E27FC236}">
                  <a16:creationId xmlns:a16="http://schemas.microsoft.com/office/drawing/2014/main" id="{A9B2818E-D1AF-4552-8699-09A17DFA25BA}"/>
                </a:ext>
              </a:extLst>
            </p:cNvPr>
            <p:cNvSpPr/>
            <p:nvPr/>
          </p:nvSpPr>
          <p:spPr>
            <a:xfrm>
              <a:off x="698500" y="2171700"/>
              <a:ext cx="431800" cy="393700"/>
            </a:xfrm>
            <a:prstGeom prst="roundRect">
              <a:avLst>
                <a:gd name="adj" fmla="val 5051"/>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76">
              <a:extLst>
                <a:ext uri="{FF2B5EF4-FFF2-40B4-BE49-F238E27FC236}">
                  <a16:creationId xmlns:a16="http://schemas.microsoft.com/office/drawing/2014/main" id="{CF063BE5-E815-4BFD-A9F1-8D9015190705}"/>
                </a:ext>
              </a:extLst>
            </p:cNvPr>
            <p:cNvSpPr/>
            <p:nvPr/>
          </p:nvSpPr>
          <p:spPr>
            <a:xfrm>
              <a:off x="1270000" y="2184400"/>
              <a:ext cx="1104900" cy="393700"/>
            </a:xfrm>
            <a:prstGeom prst="roundRect">
              <a:avLst>
                <a:gd name="adj" fmla="val 5051"/>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D2DE8C1-3711-4532-8109-F494D4677435}"/>
                </a:ext>
              </a:extLst>
            </p:cNvPr>
            <p:cNvSpPr/>
            <p:nvPr/>
          </p:nvSpPr>
          <p:spPr>
            <a:xfrm>
              <a:off x="685800" y="2705100"/>
              <a:ext cx="596900" cy="596900"/>
            </a:xfrm>
            <a:prstGeom prst="ellipse">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CD803B72-C36A-490A-8411-4BB7F7F603D6}"/>
                </a:ext>
              </a:extLst>
            </p:cNvPr>
            <p:cNvSpPr/>
            <p:nvPr/>
          </p:nvSpPr>
          <p:spPr>
            <a:xfrm>
              <a:off x="1333500" y="2768600"/>
              <a:ext cx="533400" cy="495300"/>
            </a:xfrm>
            <a:prstGeom prst="triangle">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rapezoid 16">
              <a:extLst>
                <a:ext uri="{FF2B5EF4-FFF2-40B4-BE49-F238E27FC236}">
                  <a16:creationId xmlns:a16="http://schemas.microsoft.com/office/drawing/2014/main" id="{D16D42EC-9826-4738-8F4E-4258AED217A9}"/>
                </a:ext>
              </a:extLst>
            </p:cNvPr>
            <p:cNvSpPr/>
            <p:nvPr/>
          </p:nvSpPr>
          <p:spPr>
            <a:xfrm>
              <a:off x="1968500" y="2895600"/>
              <a:ext cx="393700" cy="330200"/>
            </a:xfrm>
            <a:prstGeom prst="trapezoid">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90DBC83-1EFF-4689-863F-27E98D171689}"/>
                </a:ext>
              </a:extLst>
            </p:cNvPr>
            <p:cNvGrpSpPr/>
            <p:nvPr/>
          </p:nvGrpSpPr>
          <p:grpSpPr>
            <a:xfrm>
              <a:off x="3556000" y="2025488"/>
              <a:ext cx="889000" cy="920912"/>
              <a:chOff x="3556000" y="4133688"/>
              <a:chExt cx="889000" cy="920912"/>
            </a:xfrm>
          </p:grpSpPr>
          <p:sp>
            <p:nvSpPr>
              <p:cNvPr id="37" name="Rounded Rectangle 39">
                <a:extLst>
                  <a:ext uri="{FF2B5EF4-FFF2-40B4-BE49-F238E27FC236}">
                    <a16:creationId xmlns:a16="http://schemas.microsoft.com/office/drawing/2014/main" id="{D05A97FE-5149-47D0-9A6D-71AB66418B3C}"/>
                  </a:ext>
                </a:extLst>
              </p:cNvPr>
              <p:cNvSpPr/>
              <p:nvPr/>
            </p:nvSpPr>
            <p:spPr>
              <a:xfrm>
                <a:off x="3784600" y="4546600"/>
                <a:ext cx="4318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ounded Rectangle 81">
                <a:extLst>
                  <a:ext uri="{FF2B5EF4-FFF2-40B4-BE49-F238E27FC236}">
                    <a16:creationId xmlns:a16="http://schemas.microsoft.com/office/drawing/2014/main" id="{5CF9DDB6-5FF5-449C-9291-7792EB501270}"/>
                  </a:ext>
                </a:extLst>
              </p:cNvPr>
              <p:cNvSpPr/>
              <p:nvPr/>
            </p:nvSpPr>
            <p:spPr>
              <a:xfrm>
                <a:off x="3556000" y="4292600"/>
                <a:ext cx="889000" cy="762000"/>
              </a:xfrm>
              <a:prstGeom prst="roundRect">
                <a:avLst>
                  <a:gd name="adj" fmla="val 5051"/>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38B88CA-A261-456C-84A8-9EC2825ABE7E}"/>
                  </a:ext>
                </a:extLst>
              </p:cNvPr>
              <p:cNvSpPr/>
              <p:nvPr/>
            </p:nvSpPr>
            <p:spPr>
              <a:xfrm>
                <a:off x="3640820" y="4133688"/>
                <a:ext cx="727980" cy="324011"/>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Unit 1</a:t>
                </a:r>
                <a:endParaRPr lang="en-US" sz="1100" dirty="0">
                  <a:solidFill>
                    <a:srgbClr val="000000"/>
                  </a:solidFill>
                </a:endParaRPr>
              </a:p>
            </p:txBody>
          </p:sp>
        </p:grpSp>
        <p:grpSp>
          <p:nvGrpSpPr>
            <p:cNvPr id="19" name="Group 18">
              <a:extLst>
                <a:ext uri="{FF2B5EF4-FFF2-40B4-BE49-F238E27FC236}">
                  <a16:creationId xmlns:a16="http://schemas.microsoft.com/office/drawing/2014/main" id="{7399CCFF-153E-47AB-B370-D9401D82DBC4}"/>
                </a:ext>
              </a:extLst>
            </p:cNvPr>
            <p:cNvGrpSpPr/>
            <p:nvPr/>
          </p:nvGrpSpPr>
          <p:grpSpPr>
            <a:xfrm>
              <a:off x="4876800" y="1974688"/>
              <a:ext cx="1257300" cy="920912"/>
              <a:chOff x="3670300" y="1644488"/>
              <a:chExt cx="1257300" cy="920912"/>
            </a:xfrm>
          </p:grpSpPr>
          <p:sp>
            <p:nvSpPr>
              <p:cNvPr id="34" name="Rounded Rectangle 40">
                <a:extLst>
                  <a:ext uri="{FF2B5EF4-FFF2-40B4-BE49-F238E27FC236}">
                    <a16:creationId xmlns:a16="http://schemas.microsoft.com/office/drawing/2014/main" id="{1FD916A4-18AA-4B9D-BAB7-ADD3ED278FA4}"/>
                  </a:ext>
                </a:extLst>
              </p:cNvPr>
              <p:cNvSpPr/>
              <p:nvPr/>
            </p:nvSpPr>
            <p:spPr>
              <a:xfrm>
                <a:off x="3784600" y="2057400"/>
                <a:ext cx="1041400" cy="393700"/>
              </a:xfrm>
              <a:prstGeom prst="roundRect">
                <a:avLst>
                  <a:gd name="adj" fmla="val 5051"/>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84">
                <a:extLst>
                  <a:ext uri="{FF2B5EF4-FFF2-40B4-BE49-F238E27FC236}">
                    <a16:creationId xmlns:a16="http://schemas.microsoft.com/office/drawing/2014/main" id="{5AD3831C-93E3-4592-A537-82A3C18659A7}"/>
                  </a:ext>
                </a:extLst>
              </p:cNvPr>
              <p:cNvSpPr/>
              <p:nvPr/>
            </p:nvSpPr>
            <p:spPr>
              <a:xfrm>
                <a:off x="3670300" y="1803400"/>
                <a:ext cx="1257300" cy="762000"/>
              </a:xfrm>
              <a:prstGeom prst="roundRect">
                <a:avLst>
                  <a:gd name="adj" fmla="val 5051"/>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0525317-2C58-457F-BA1F-16CEB46F5371}"/>
                  </a:ext>
                </a:extLst>
              </p:cNvPr>
              <p:cNvSpPr/>
              <p:nvPr/>
            </p:nvSpPr>
            <p:spPr>
              <a:xfrm>
                <a:off x="3920220" y="1644488"/>
                <a:ext cx="727980" cy="324011"/>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Unit 2</a:t>
                </a:r>
                <a:endParaRPr lang="en-US" sz="1100" dirty="0">
                  <a:solidFill>
                    <a:srgbClr val="000000"/>
                  </a:solidFill>
                </a:endParaRPr>
              </a:p>
            </p:txBody>
          </p:sp>
        </p:grpSp>
        <p:grpSp>
          <p:nvGrpSpPr>
            <p:cNvPr id="20" name="Group 19">
              <a:extLst>
                <a:ext uri="{FF2B5EF4-FFF2-40B4-BE49-F238E27FC236}">
                  <a16:creationId xmlns:a16="http://schemas.microsoft.com/office/drawing/2014/main" id="{54196540-E018-4355-B9C2-A7AE98498789}"/>
                </a:ext>
              </a:extLst>
            </p:cNvPr>
            <p:cNvGrpSpPr/>
            <p:nvPr/>
          </p:nvGrpSpPr>
          <p:grpSpPr>
            <a:xfrm>
              <a:off x="4368800" y="4514688"/>
              <a:ext cx="889000" cy="920912"/>
              <a:chOff x="4940300" y="3816188"/>
              <a:chExt cx="889000" cy="920912"/>
            </a:xfrm>
          </p:grpSpPr>
          <p:sp>
            <p:nvSpPr>
              <p:cNvPr id="31" name="Trapezoid 30">
                <a:extLst>
                  <a:ext uri="{FF2B5EF4-FFF2-40B4-BE49-F238E27FC236}">
                    <a16:creationId xmlns:a16="http://schemas.microsoft.com/office/drawing/2014/main" id="{B0393779-D874-42FE-857B-B0BC14F4C556}"/>
                  </a:ext>
                </a:extLst>
              </p:cNvPr>
              <p:cNvSpPr/>
              <p:nvPr/>
            </p:nvSpPr>
            <p:spPr>
              <a:xfrm>
                <a:off x="5207000" y="4203700"/>
                <a:ext cx="393700" cy="330200"/>
              </a:xfrm>
              <a:prstGeom prst="trapezoid">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86">
                <a:extLst>
                  <a:ext uri="{FF2B5EF4-FFF2-40B4-BE49-F238E27FC236}">
                    <a16:creationId xmlns:a16="http://schemas.microsoft.com/office/drawing/2014/main" id="{E5D4FE89-59FA-42CF-8E84-B2791CF64FAE}"/>
                  </a:ext>
                </a:extLst>
              </p:cNvPr>
              <p:cNvSpPr/>
              <p:nvPr/>
            </p:nvSpPr>
            <p:spPr>
              <a:xfrm>
                <a:off x="4940300" y="3975100"/>
                <a:ext cx="889000" cy="762000"/>
              </a:xfrm>
              <a:prstGeom prst="roundRect">
                <a:avLst>
                  <a:gd name="adj" fmla="val 5051"/>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1AC9A66-C6AA-4A17-8A81-947D784188C6}"/>
                  </a:ext>
                </a:extLst>
              </p:cNvPr>
              <p:cNvSpPr/>
              <p:nvPr/>
            </p:nvSpPr>
            <p:spPr>
              <a:xfrm>
                <a:off x="5025120" y="3816188"/>
                <a:ext cx="727980" cy="324011"/>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Unit 5</a:t>
                </a:r>
                <a:endParaRPr lang="en-US" sz="1100" dirty="0">
                  <a:solidFill>
                    <a:srgbClr val="000000"/>
                  </a:solidFill>
                </a:endParaRPr>
              </a:p>
            </p:txBody>
          </p:sp>
        </p:grpSp>
        <p:grpSp>
          <p:nvGrpSpPr>
            <p:cNvPr id="21" name="Group 20">
              <a:extLst>
                <a:ext uri="{FF2B5EF4-FFF2-40B4-BE49-F238E27FC236}">
                  <a16:creationId xmlns:a16="http://schemas.microsoft.com/office/drawing/2014/main" id="{1B6BC9AE-E331-4B0F-8750-F5741AD19D9F}"/>
                </a:ext>
              </a:extLst>
            </p:cNvPr>
            <p:cNvGrpSpPr/>
            <p:nvPr/>
          </p:nvGrpSpPr>
          <p:grpSpPr>
            <a:xfrm>
              <a:off x="4940300" y="3016088"/>
              <a:ext cx="1041400" cy="1149512"/>
              <a:chOff x="4940300" y="3016088"/>
              <a:chExt cx="1041400" cy="1149512"/>
            </a:xfrm>
          </p:grpSpPr>
          <p:sp>
            <p:nvSpPr>
              <p:cNvPr id="27" name="Isosceles Triangle 26">
                <a:extLst>
                  <a:ext uri="{FF2B5EF4-FFF2-40B4-BE49-F238E27FC236}">
                    <a16:creationId xmlns:a16="http://schemas.microsoft.com/office/drawing/2014/main" id="{543C8785-B169-471D-9A44-A8346AA14F64}"/>
                  </a:ext>
                </a:extLst>
              </p:cNvPr>
              <p:cNvSpPr/>
              <p:nvPr/>
            </p:nvSpPr>
            <p:spPr>
              <a:xfrm>
                <a:off x="5194300" y="3441700"/>
                <a:ext cx="533400" cy="495300"/>
              </a:xfrm>
              <a:prstGeom prst="triangle">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B9554DAF-94CA-41C5-A841-679773CF439C}"/>
                  </a:ext>
                </a:extLst>
              </p:cNvPr>
              <p:cNvGrpSpPr/>
              <p:nvPr/>
            </p:nvGrpSpPr>
            <p:grpSpPr>
              <a:xfrm>
                <a:off x="4940300" y="3016088"/>
                <a:ext cx="1041400" cy="1149512"/>
                <a:chOff x="4940300" y="3816188"/>
                <a:chExt cx="1041400" cy="1149512"/>
              </a:xfrm>
            </p:grpSpPr>
            <p:sp>
              <p:nvSpPr>
                <p:cNvPr id="29" name="Rounded Rectangle 92">
                  <a:extLst>
                    <a:ext uri="{FF2B5EF4-FFF2-40B4-BE49-F238E27FC236}">
                      <a16:creationId xmlns:a16="http://schemas.microsoft.com/office/drawing/2014/main" id="{B663C2B2-8873-4E15-AC34-588DC1D037F8}"/>
                    </a:ext>
                  </a:extLst>
                </p:cNvPr>
                <p:cNvSpPr/>
                <p:nvPr/>
              </p:nvSpPr>
              <p:spPr>
                <a:xfrm>
                  <a:off x="4940300" y="3975100"/>
                  <a:ext cx="1041400" cy="990600"/>
                </a:xfrm>
                <a:prstGeom prst="roundRect">
                  <a:avLst>
                    <a:gd name="adj" fmla="val 5051"/>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03C58E1-CEF5-463C-A149-ED5B2A634EF8}"/>
                    </a:ext>
                  </a:extLst>
                </p:cNvPr>
                <p:cNvSpPr/>
                <p:nvPr/>
              </p:nvSpPr>
              <p:spPr>
                <a:xfrm>
                  <a:off x="5101320" y="3816188"/>
                  <a:ext cx="727980" cy="324011"/>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Unit 4</a:t>
                  </a:r>
                  <a:endParaRPr lang="en-US" sz="1100" dirty="0">
                    <a:solidFill>
                      <a:srgbClr val="000000"/>
                    </a:solidFill>
                  </a:endParaRPr>
                </a:p>
              </p:txBody>
            </p:sp>
          </p:grpSp>
        </p:grpSp>
        <p:grpSp>
          <p:nvGrpSpPr>
            <p:cNvPr id="22" name="Group 21">
              <a:extLst>
                <a:ext uri="{FF2B5EF4-FFF2-40B4-BE49-F238E27FC236}">
                  <a16:creationId xmlns:a16="http://schemas.microsoft.com/office/drawing/2014/main" id="{2FB6427E-9DE3-4798-9FCD-1D4EA1F00EBA}"/>
                </a:ext>
              </a:extLst>
            </p:cNvPr>
            <p:cNvGrpSpPr/>
            <p:nvPr/>
          </p:nvGrpSpPr>
          <p:grpSpPr>
            <a:xfrm>
              <a:off x="3454400" y="3079588"/>
              <a:ext cx="1041400" cy="1149512"/>
              <a:chOff x="3340100" y="3041488"/>
              <a:chExt cx="1041400" cy="1149512"/>
            </a:xfrm>
          </p:grpSpPr>
          <p:sp>
            <p:nvSpPr>
              <p:cNvPr id="23" name="Oval 22">
                <a:extLst>
                  <a:ext uri="{FF2B5EF4-FFF2-40B4-BE49-F238E27FC236}">
                    <a16:creationId xmlns:a16="http://schemas.microsoft.com/office/drawing/2014/main" id="{8599636A-79F8-462A-8D1B-3FA362BCF9F5}"/>
                  </a:ext>
                </a:extLst>
              </p:cNvPr>
              <p:cNvSpPr/>
              <p:nvPr/>
            </p:nvSpPr>
            <p:spPr>
              <a:xfrm>
                <a:off x="3568700" y="3454400"/>
                <a:ext cx="596900" cy="596900"/>
              </a:xfrm>
              <a:prstGeom prst="ellipse">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3A35C759-B7DB-42C1-AB66-EC62409FC780}"/>
                  </a:ext>
                </a:extLst>
              </p:cNvPr>
              <p:cNvGrpSpPr/>
              <p:nvPr/>
            </p:nvGrpSpPr>
            <p:grpSpPr>
              <a:xfrm>
                <a:off x="3340100" y="3041488"/>
                <a:ext cx="1041400" cy="1149512"/>
                <a:chOff x="4940300" y="3816188"/>
                <a:chExt cx="1041400" cy="1149512"/>
              </a:xfrm>
            </p:grpSpPr>
            <p:sp>
              <p:nvSpPr>
                <p:cNvPr id="25" name="Rounded Rectangle 95">
                  <a:extLst>
                    <a:ext uri="{FF2B5EF4-FFF2-40B4-BE49-F238E27FC236}">
                      <a16:creationId xmlns:a16="http://schemas.microsoft.com/office/drawing/2014/main" id="{E869852A-D390-4869-9EB4-CF1F91E358D6}"/>
                    </a:ext>
                  </a:extLst>
                </p:cNvPr>
                <p:cNvSpPr/>
                <p:nvPr/>
              </p:nvSpPr>
              <p:spPr>
                <a:xfrm>
                  <a:off x="4940300" y="3975100"/>
                  <a:ext cx="1041400" cy="990600"/>
                </a:xfrm>
                <a:prstGeom prst="roundRect">
                  <a:avLst>
                    <a:gd name="adj" fmla="val 5051"/>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0F6BA4B-AFE7-470A-AF06-FA7AF504F85D}"/>
                    </a:ext>
                  </a:extLst>
                </p:cNvPr>
                <p:cNvSpPr/>
                <p:nvPr/>
              </p:nvSpPr>
              <p:spPr>
                <a:xfrm>
                  <a:off x="5101320" y="3816188"/>
                  <a:ext cx="727980" cy="324011"/>
                </a:xfrm>
                <a:prstGeom prst="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Unit 3</a:t>
                  </a:r>
                  <a:endParaRPr lang="en-US" sz="1100" dirty="0">
                    <a:solidFill>
                      <a:srgbClr val="000000"/>
                    </a:solidFill>
                  </a:endParaRPr>
                </a:p>
              </p:txBody>
            </p:sp>
          </p:grpSp>
        </p:grpSp>
      </p:grpSp>
    </p:spTree>
    <p:extLst>
      <p:ext uri="{BB962C8B-B14F-4D97-AF65-F5344CB8AC3E}">
        <p14:creationId xmlns:p14="http://schemas.microsoft.com/office/powerpoint/2010/main" val="1108432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5FAD7-CBC0-4F19-A132-4AFAE95C6205}"/>
              </a:ext>
            </a:extLst>
          </p:cNvPr>
          <p:cNvSpPr>
            <a:spLocks noGrp="1"/>
          </p:cNvSpPr>
          <p:nvPr>
            <p:ph idx="1"/>
          </p:nvPr>
        </p:nvSpPr>
        <p:spPr>
          <a:xfrm>
            <a:off x="212271" y="244929"/>
            <a:ext cx="11141529" cy="5932034"/>
          </a:xfrm>
        </p:spPr>
        <p:txBody>
          <a:bodyPr>
            <a:normAutofit/>
          </a:bodyPr>
          <a:lstStyle/>
          <a:p>
            <a:r>
              <a:rPr lang="en-IN" sz="3200" dirty="0">
                <a:latin typeface="Times New Roman" panose="02020603050405020304" pitchFamily="18" charset="0"/>
                <a:cs typeface="Times New Roman" panose="02020603050405020304" pitchFamily="18" charset="0"/>
              </a:rPr>
              <a:t>Problems that are subject to functional decomposition can also require </a:t>
            </a:r>
            <a:r>
              <a:rPr lang="en-IN" sz="3200" i="1" dirty="0">
                <a:latin typeface="Times New Roman" panose="02020603050405020304" pitchFamily="18" charset="0"/>
                <a:cs typeface="Times New Roman" panose="02020603050405020304" pitchFamily="18" charset="0"/>
              </a:rPr>
              <a:t>a composition phase in which the outcomes of each of the independent units of work are composed together. </a:t>
            </a:r>
          </a:p>
          <a:p>
            <a:r>
              <a:rPr lang="en-IN" sz="3200" b="1" dirty="0">
                <a:latin typeface="Times New Roman" panose="02020603050405020304" pitchFamily="18" charset="0"/>
                <a:cs typeface="Times New Roman" panose="02020603050405020304" pitchFamily="18" charset="0"/>
              </a:rPr>
              <a:t>EX</a:t>
            </a:r>
            <a:r>
              <a:rPr lang="en-IN" sz="3200" dirty="0">
                <a:latin typeface="Times New Roman" panose="02020603050405020304" pitchFamily="18" charset="0"/>
                <a:cs typeface="Times New Roman" panose="02020603050405020304" pitchFamily="18" charset="0"/>
              </a:rPr>
              <a:t>: Calculate the value of the following function for a given value of x:</a:t>
            </a:r>
          </a:p>
          <a:p>
            <a:pPr marL="457200" lvl="1" indent="0" algn="ctr">
              <a:buNone/>
            </a:pPr>
            <a:r>
              <a:rPr lang="en-IN" sz="3200" b="1" dirty="0">
                <a:latin typeface="Times New Roman" panose="02020603050405020304" pitchFamily="18" charset="0"/>
                <a:cs typeface="Times New Roman" panose="02020603050405020304" pitchFamily="18" charset="0"/>
              </a:rPr>
              <a:t>F(x)= sin(x)+ cos(x)+tan(x)</a:t>
            </a:r>
          </a:p>
        </p:txBody>
      </p:sp>
    </p:spTree>
    <p:extLst>
      <p:ext uri="{BB962C8B-B14F-4D97-AF65-F5344CB8AC3E}">
        <p14:creationId xmlns:p14="http://schemas.microsoft.com/office/powerpoint/2010/main" val="234556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3DD1-806F-4090-B740-E3E3EF1E93E8}"/>
              </a:ext>
            </a:extLst>
          </p:cNvPr>
          <p:cNvSpPr>
            <a:spLocks noGrp="1"/>
          </p:cNvSpPr>
          <p:nvPr>
            <p:ph type="title"/>
          </p:nvPr>
        </p:nvSpPr>
        <p:spPr>
          <a:xfrm>
            <a:off x="0" y="0"/>
            <a:ext cx="10515600" cy="1325563"/>
          </a:xfrm>
        </p:spPr>
        <p:txBody>
          <a:bodyPr/>
          <a:lstStyle/>
          <a:p>
            <a:r>
              <a:rPr lang="en-IN" b="1" dirty="0">
                <a:latin typeface="Times New Roman" panose="02020603050405020304" pitchFamily="18" charset="0"/>
                <a:cs typeface="Times New Roman" panose="02020603050405020304" pitchFamily="18" charset="0"/>
              </a:rPr>
              <a:t>Computation vs. communication</a:t>
            </a:r>
          </a:p>
        </p:txBody>
      </p:sp>
      <p:sp>
        <p:nvSpPr>
          <p:cNvPr id="3" name="Content Placeholder 2">
            <a:extLst>
              <a:ext uri="{FF2B5EF4-FFF2-40B4-BE49-F238E27FC236}">
                <a16:creationId xmlns:a16="http://schemas.microsoft.com/office/drawing/2014/main" id="{497576E3-01F0-4760-A0A5-86F569FDFCE0}"/>
              </a:ext>
            </a:extLst>
          </p:cNvPr>
          <p:cNvSpPr>
            <a:spLocks noGrp="1"/>
          </p:cNvSpPr>
          <p:nvPr>
            <p:ph idx="1"/>
          </p:nvPr>
        </p:nvSpPr>
        <p:spPr>
          <a:xfrm>
            <a:off x="1" y="1179444"/>
            <a:ext cx="11936186" cy="5313432"/>
          </a:xfrm>
        </p:spPr>
        <p:txBody>
          <a:bodyPr>
            <a:normAutofit/>
          </a:bodyPr>
          <a:lstStyle/>
          <a:p>
            <a:r>
              <a:rPr lang="en-IN" sz="3200" dirty="0">
                <a:latin typeface="Times New Roman" panose="02020603050405020304" pitchFamily="18" charset="0"/>
                <a:cs typeface="Times New Roman" panose="02020603050405020304" pitchFamily="18" charset="0"/>
              </a:rPr>
              <a:t>The two decomposition methods and the corresponding sample applications are based </a:t>
            </a:r>
            <a:r>
              <a:rPr lang="en-IN" sz="3200" b="1" dirty="0">
                <a:latin typeface="Times New Roman" panose="02020603050405020304" pitchFamily="18" charset="0"/>
                <a:cs typeface="Times New Roman" panose="02020603050405020304" pitchFamily="18" charset="0"/>
              </a:rPr>
              <a:t>on the assumption that the computations are independent.</a:t>
            </a:r>
          </a:p>
          <a:p>
            <a:pPr lvl="1"/>
            <a:r>
              <a:rPr lang="en-IN" sz="3200" dirty="0">
                <a:latin typeface="Times New Roman" panose="02020603050405020304" pitchFamily="18" charset="0"/>
                <a:cs typeface="Times New Roman" panose="02020603050405020304" pitchFamily="18" charset="0"/>
              </a:rPr>
              <a:t>The input values required by one computation do not depend on the output values generated by another computation.</a:t>
            </a:r>
          </a:p>
          <a:p>
            <a:pPr lvl="1"/>
            <a:r>
              <a:rPr lang="en-IN" sz="3200" dirty="0">
                <a:latin typeface="Times New Roman" panose="02020603050405020304" pitchFamily="18" charset="0"/>
                <a:cs typeface="Times New Roman" panose="02020603050405020304" pitchFamily="18" charset="0"/>
              </a:rPr>
              <a:t>The different units of work generated as a result of the decomposition </a:t>
            </a:r>
            <a:r>
              <a:rPr lang="en-IN" sz="3200" b="1" dirty="0">
                <a:latin typeface="Times New Roman" panose="02020603050405020304" pitchFamily="18" charset="0"/>
                <a:cs typeface="Times New Roman" panose="02020603050405020304" pitchFamily="18" charset="0"/>
              </a:rPr>
              <a:t>do not need to interact (i.e., exchange data) with each other. </a:t>
            </a:r>
          </a:p>
          <a:p>
            <a:pPr lvl="1"/>
            <a:r>
              <a:rPr lang="en-IN" sz="3200" dirty="0">
                <a:latin typeface="Times New Roman" panose="02020603050405020304" pitchFamily="18" charset="0"/>
                <a:cs typeface="Times New Roman" panose="02020603050405020304" pitchFamily="18" charset="0"/>
              </a:rPr>
              <a:t>Above two allow </a:t>
            </a:r>
            <a:r>
              <a:rPr lang="en-IN" sz="3200" b="1" i="1" dirty="0">
                <a:latin typeface="Times New Roman" panose="02020603050405020304" pitchFamily="18" charset="0"/>
                <a:cs typeface="Times New Roman" panose="02020603050405020304" pitchFamily="18" charset="0"/>
              </a:rPr>
              <a:t>achieving a high degree of parallelism and a high throughput</a:t>
            </a:r>
          </a:p>
        </p:txBody>
      </p:sp>
    </p:spTree>
    <p:extLst>
      <p:ext uri="{BB962C8B-B14F-4D97-AF65-F5344CB8AC3E}">
        <p14:creationId xmlns:p14="http://schemas.microsoft.com/office/powerpoint/2010/main" val="3558692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2E1636-6C35-4E6B-908E-6A436969D779}"/>
              </a:ext>
            </a:extLst>
          </p:cNvPr>
          <p:cNvSpPr>
            <a:spLocks noGrp="1"/>
          </p:cNvSpPr>
          <p:nvPr>
            <p:ph idx="1"/>
          </p:nvPr>
        </p:nvSpPr>
        <p:spPr>
          <a:xfrm>
            <a:off x="359229" y="457200"/>
            <a:ext cx="11593285" cy="5894614"/>
          </a:xfrm>
        </p:spPr>
        <p:txBody>
          <a:bodyPr>
            <a:normAutofit/>
          </a:bodyPr>
          <a:lstStyle/>
          <a:p>
            <a:r>
              <a:rPr lang="en-IN" sz="3200" dirty="0">
                <a:latin typeface="Times New Roman" panose="02020603050405020304" pitchFamily="18" charset="0"/>
                <a:cs typeface="Times New Roman" panose="02020603050405020304" pitchFamily="18" charset="0"/>
              </a:rPr>
              <a:t>The need to exchange data among different threads introduces </a:t>
            </a:r>
            <a:r>
              <a:rPr lang="en-IN" sz="3200" b="1" dirty="0">
                <a:latin typeface="Times New Roman" panose="02020603050405020304" pitchFamily="18" charset="0"/>
                <a:cs typeface="Times New Roman" panose="02020603050405020304" pitchFamily="18" charset="0"/>
              </a:rPr>
              <a:t>dependencies</a:t>
            </a:r>
            <a:r>
              <a:rPr lang="en-IN" sz="3200" dirty="0">
                <a:latin typeface="Times New Roman" panose="02020603050405020304" pitchFamily="18" charset="0"/>
                <a:cs typeface="Times New Roman" panose="02020603050405020304" pitchFamily="18" charset="0"/>
              </a:rPr>
              <a:t> among them and ultimately can result in introducing </a:t>
            </a:r>
            <a:r>
              <a:rPr lang="en-IN" sz="3200" b="1" dirty="0">
                <a:latin typeface="Times New Roman" panose="02020603050405020304" pitchFamily="18" charset="0"/>
                <a:cs typeface="Times New Roman" panose="02020603050405020304" pitchFamily="18" charset="0"/>
              </a:rPr>
              <a:t>performance bottlenecks.</a:t>
            </a:r>
          </a:p>
          <a:p>
            <a:r>
              <a:rPr lang="en-IN" sz="3200" dirty="0">
                <a:latin typeface="Times New Roman" panose="02020603050405020304" pitchFamily="18" charset="0"/>
                <a:cs typeface="Times New Roman" panose="02020603050405020304" pitchFamily="18" charset="0"/>
              </a:rPr>
              <a:t>A more common disadvantage is the fact that while a thread exchanges data with another one, it uses some kind of </a:t>
            </a:r>
            <a:r>
              <a:rPr lang="en-IN" sz="3200" b="1" dirty="0">
                <a:latin typeface="Times New Roman" panose="02020603050405020304" pitchFamily="18" charset="0"/>
                <a:cs typeface="Times New Roman" panose="02020603050405020304" pitchFamily="18" charset="0"/>
              </a:rPr>
              <a:t>synchronization </a:t>
            </a:r>
            <a:r>
              <a:rPr lang="en-IN" sz="3200" dirty="0">
                <a:latin typeface="Times New Roman" panose="02020603050405020304" pitchFamily="18" charset="0"/>
                <a:cs typeface="Times New Roman" panose="02020603050405020304" pitchFamily="18" charset="0"/>
              </a:rPr>
              <a:t>strategy that might lead to blocking the execution of other threads. </a:t>
            </a:r>
          </a:p>
          <a:p>
            <a:r>
              <a:rPr lang="en-IN" sz="3200" dirty="0">
                <a:latin typeface="Times New Roman" panose="02020603050405020304" pitchFamily="18" charset="0"/>
                <a:cs typeface="Times New Roman" panose="02020603050405020304" pitchFamily="18" charset="0"/>
              </a:rPr>
              <a:t>As a </a:t>
            </a:r>
            <a:r>
              <a:rPr lang="en-IN" sz="3200" b="1" dirty="0">
                <a:latin typeface="Times New Roman" panose="02020603050405020304" pitchFamily="18" charset="0"/>
                <a:cs typeface="Times New Roman" panose="02020603050405020304" pitchFamily="18" charset="0"/>
              </a:rPr>
              <a:t>general rule of thumb</a:t>
            </a:r>
            <a:r>
              <a:rPr lang="en-IN" sz="3200" dirty="0">
                <a:latin typeface="Times New Roman" panose="02020603050405020304" pitchFamily="18" charset="0"/>
                <a:cs typeface="Times New Roman" panose="02020603050405020304" pitchFamily="18" charset="0"/>
              </a:rPr>
              <a:t>, it is important to minimize the amount of data that needs to be exchanged while implementing parallel and distributed applications to achieve highest throughput.</a:t>
            </a:r>
          </a:p>
        </p:txBody>
      </p:sp>
    </p:spTree>
    <p:extLst>
      <p:ext uri="{BB962C8B-B14F-4D97-AF65-F5344CB8AC3E}">
        <p14:creationId xmlns:p14="http://schemas.microsoft.com/office/powerpoint/2010/main" val="265847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EFBB-5B3B-4343-BBAB-C2E8908F1C8E}"/>
              </a:ext>
            </a:extLst>
          </p:cNvPr>
          <p:cNvSpPr>
            <a:spLocks noGrp="1"/>
          </p:cNvSpPr>
          <p:nvPr>
            <p:ph type="title"/>
          </p:nvPr>
        </p:nvSpPr>
        <p:spPr>
          <a:xfrm>
            <a:off x="410818" y="176211"/>
            <a:ext cx="10280374" cy="1009651"/>
          </a:xfrm>
        </p:spPr>
        <p:txBody>
          <a:bodyPr/>
          <a:lstStyle/>
          <a:p>
            <a:r>
              <a:rPr lang="en-IN" dirty="0"/>
              <a:t>….</a:t>
            </a:r>
          </a:p>
        </p:txBody>
      </p:sp>
      <p:sp>
        <p:nvSpPr>
          <p:cNvPr id="3" name="Content Placeholder 2">
            <a:extLst>
              <a:ext uri="{FF2B5EF4-FFF2-40B4-BE49-F238E27FC236}">
                <a16:creationId xmlns:a16="http://schemas.microsoft.com/office/drawing/2014/main" id="{5A5B0726-1A99-4D7E-B4E0-FA82F3FA317A}"/>
              </a:ext>
            </a:extLst>
          </p:cNvPr>
          <p:cNvSpPr>
            <a:spLocks noGrp="1"/>
          </p:cNvSpPr>
          <p:nvPr>
            <p:ph idx="1"/>
          </p:nvPr>
        </p:nvSpPr>
        <p:spPr>
          <a:xfrm>
            <a:off x="838200" y="1325217"/>
            <a:ext cx="10515600" cy="4851746"/>
          </a:xfrm>
        </p:spPr>
        <p:txBody>
          <a:bodyPr>
            <a:normAutofit/>
          </a:bodyPr>
          <a:lstStyle/>
          <a:p>
            <a:pPr marL="0" indent="0">
              <a:buNone/>
            </a:pPr>
            <a:r>
              <a:rPr lang="en-IN" sz="3200" dirty="0">
                <a:latin typeface="Times New Roman" panose="02020603050405020304" pitchFamily="18" charset="0"/>
                <a:cs typeface="Times New Roman" panose="02020603050405020304" pitchFamily="18" charset="0"/>
              </a:rPr>
              <a:t>3. </a:t>
            </a:r>
            <a:r>
              <a:rPr lang="en-IN" sz="3200" b="1" dirty="0">
                <a:latin typeface="Times New Roman" panose="02020603050405020304" pitchFamily="18" charset="0"/>
                <a:cs typeface="Times New Roman" panose="02020603050405020304" pitchFamily="18" charset="0"/>
              </a:rPr>
              <a:t>Multithreading with Aneka</a:t>
            </a:r>
          </a:p>
          <a:p>
            <a:pPr marL="1028700" lvl="1" indent="-571500">
              <a:buFont typeface="+mj-lt"/>
              <a:buAutoNum type="alphaLcParenR"/>
            </a:pPr>
            <a:r>
              <a:rPr lang="en-IN" sz="3200" dirty="0">
                <a:latin typeface="Times New Roman" panose="02020603050405020304" pitchFamily="18" charset="0"/>
                <a:cs typeface="Times New Roman" panose="02020603050405020304" pitchFamily="18" charset="0"/>
              </a:rPr>
              <a:t>Introducing the Thread Programming Model</a:t>
            </a:r>
          </a:p>
          <a:p>
            <a:pPr marL="1028700" lvl="1" indent="-571500">
              <a:buFont typeface="+mj-lt"/>
              <a:buAutoNum type="alphaLcParenR"/>
            </a:pPr>
            <a:r>
              <a:rPr lang="en-IN" sz="3200" dirty="0">
                <a:latin typeface="Times New Roman" panose="02020603050405020304" pitchFamily="18" charset="0"/>
                <a:cs typeface="Times New Roman" panose="02020603050405020304" pitchFamily="18" charset="0"/>
              </a:rPr>
              <a:t>Aneka Thread vs Common Threads</a:t>
            </a:r>
          </a:p>
          <a:p>
            <a:pPr marL="0" indent="0">
              <a:buNone/>
            </a:pPr>
            <a:r>
              <a:rPr lang="en-IN" sz="3200" dirty="0">
                <a:latin typeface="Times New Roman" panose="02020603050405020304" pitchFamily="18" charset="0"/>
                <a:cs typeface="Times New Roman" panose="02020603050405020304" pitchFamily="18" charset="0"/>
              </a:rPr>
              <a:t>4. </a:t>
            </a:r>
            <a:r>
              <a:rPr lang="en-IN" sz="3200" b="1" dirty="0">
                <a:latin typeface="Times New Roman" panose="02020603050405020304" pitchFamily="18" charset="0"/>
                <a:cs typeface="Times New Roman" panose="02020603050405020304" pitchFamily="18" charset="0"/>
              </a:rPr>
              <a:t>Programming Applications with Aneka threads</a:t>
            </a:r>
          </a:p>
          <a:p>
            <a:pPr marL="971550" lvl="1" indent="-514350">
              <a:buFont typeface="+mj-lt"/>
              <a:buAutoNum type="alphaLcParenR"/>
            </a:pPr>
            <a:r>
              <a:rPr lang="en-IN" sz="3200" dirty="0">
                <a:latin typeface="Times New Roman" panose="02020603050405020304" pitchFamily="18" charset="0"/>
                <a:cs typeface="Times New Roman" panose="02020603050405020304" pitchFamily="18" charset="0"/>
              </a:rPr>
              <a:t>Aneka Thread Application Model</a:t>
            </a:r>
          </a:p>
          <a:p>
            <a:pPr marL="971550" lvl="1" indent="-514350">
              <a:buFont typeface="+mj-lt"/>
              <a:buAutoNum type="alphaLcParenR"/>
            </a:pPr>
            <a:r>
              <a:rPr lang="en-IN" sz="3200" dirty="0">
                <a:latin typeface="Times New Roman" panose="02020603050405020304" pitchFamily="18" charset="0"/>
                <a:cs typeface="Times New Roman" panose="02020603050405020304" pitchFamily="18" charset="0"/>
              </a:rPr>
              <a:t>Domain Decomposition : Matrix Multiplication</a:t>
            </a:r>
          </a:p>
          <a:p>
            <a:pPr marL="971550" lvl="1" indent="-514350">
              <a:buFont typeface="+mj-lt"/>
              <a:buAutoNum type="alphaLcParenR"/>
            </a:pPr>
            <a:r>
              <a:rPr lang="en-IN" sz="3200" dirty="0">
                <a:latin typeface="Times New Roman" panose="02020603050405020304" pitchFamily="18" charset="0"/>
                <a:cs typeface="Times New Roman" panose="02020603050405020304" pitchFamily="18" charset="0"/>
              </a:rPr>
              <a:t>Functional Decomposition: Sine, Cosine and Tangent</a:t>
            </a:r>
          </a:p>
          <a:p>
            <a:pPr marL="971550" lvl="1" indent="-514350">
              <a:buFont typeface="+mj-lt"/>
              <a:buAutoNum type="alphaLcParenR"/>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038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3FC9-2A19-4A6D-9FD2-7FAC88ED0874}"/>
              </a:ext>
            </a:extLst>
          </p:cNvPr>
          <p:cNvSpPr>
            <a:spLocks noGrp="1"/>
          </p:cNvSpPr>
          <p:nvPr>
            <p:ph type="title"/>
          </p:nvPr>
        </p:nvSpPr>
        <p:spPr>
          <a:xfrm>
            <a:off x="397329" y="18255"/>
            <a:ext cx="10515600" cy="1325563"/>
          </a:xfrm>
        </p:spPr>
        <p:txBody>
          <a:bodyPr/>
          <a:lstStyle/>
          <a:p>
            <a:r>
              <a:rPr lang="en-IN" b="1" dirty="0">
                <a:latin typeface="Times New Roman" panose="02020603050405020304" pitchFamily="18" charset="0"/>
                <a:cs typeface="Times New Roman" panose="02020603050405020304" pitchFamily="18" charset="0"/>
              </a:rPr>
              <a:t>Multithreading with Aneka</a:t>
            </a:r>
          </a:p>
        </p:txBody>
      </p:sp>
      <p:sp>
        <p:nvSpPr>
          <p:cNvPr id="3" name="Content Placeholder 2">
            <a:extLst>
              <a:ext uri="{FF2B5EF4-FFF2-40B4-BE49-F238E27FC236}">
                <a16:creationId xmlns:a16="http://schemas.microsoft.com/office/drawing/2014/main" id="{A20FA3FE-D948-4488-A8C6-D51EDF11F7CA}"/>
              </a:ext>
            </a:extLst>
          </p:cNvPr>
          <p:cNvSpPr>
            <a:spLocks noGrp="1"/>
          </p:cNvSpPr>
          <p:nvPr>
            <p:ph idx="1"/>
          </p:nvPr>
        </p:nvSpPr>
        <p:spPr>
          <a:xfrm>
            <a:off x="277586" y="1191986"/>
            <a:ext cx="11789228" cy="5437414"/>
          </a:xfrm>
        </p:spPr>
        <p:txBody>
          <a:bodyPr>
            <a:normAutofit/>
          </a:bodyPr>
          <a:lstStyle/>
          <a:p>
            <a:r>
              <a:rPr lang="en-IN" sz="3000" dirty="0">
                <a:latin typeface="Times New Roman" panose="02020603050405020304" pitchFamily="18" charset="0"/>
                <a:cs typeface="Times New Roman" panose="02020603050405020304" pitchFamily="18" charset="0"/>
              </a:rPr>
              <a:t>As applications become increasingly complex, there is greater demand for computational power that can be delivered by a single multicore machine.</a:t>
            </a:r>
          </a:p>
          <a:p>
            <a:r>
              <a:rPr lang="en-IN" sz="3000" b="1" dirty="0">
                <a:latin typeface="Times New Roman" panose="02020603050405020304" pitchFamily="18" charset="0"/>
                <a:cs typeface="Times New Roman" panose="02020603050405020304" pitchFamily="18" charset="0"/>
              </a:rPr>
              <a:t>Different units of work are not executing within the same process space but on different nodes, both the code and the data need to be moved to a different execution context</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The amount of effort required to convert an application often depends on the facilities </a:t>
            </a:r>
            <a:r>
              <a:rPr lang="en-IN" sz="3000" b="1" dirty="0">
                <a:latin typeface="Times New Roman" panose="02020603050405020304" pitchFamily="18" charset="0"/>
                <a:cs typeface="Times New Roman" panose="02020603050405020304" pitchFamily="18" charset="0"/>
              </a:rPr>
              <a:t>offered by the middleware </a:t>
            </a:r>
            <a:r>
              <a:rPr lang="en-IN" sz="3000" dirty="0">
                <a:latin typeface="Times New Roman" panose="02020603050405020304" pitchFamily="18" charset="0"/>
                <a:cs typeface="Times New Roman" panose="02020603050405020304" pitchFamily="18" charset="0"/>
              </a:rPr>
              <a:t>managing the distributed infrastructure.</a:t>
            </a:r>
          </a:p>
          <a:p>
            <a:r>
              <a:rPr lang="en-IN" sz="3000" dirty="0">
                <a:latin typeface="Times New Roman" panose="02020603050405020304" pitchFamily="18" charset="0"/>
                <a:cs typeface="Times New Roman" panose="02020603050405020304" pitchFamily="18" charset="0"/>
              </a:rPr>
              <a:t>In reality, </a:t>
            </a:r>
            <a:r>
              <a:rPr lang="en-IN" sz="3000" b="1" dirty="0">
                <a:latin typeface="Times New Roman" panose="02020603050405020304" pitchFamily="18" charset="0"/>
                <a:cs typeface="Times New Roman" panose="02020603050405020304" pitchFamily="18" charset="0"/>
              </a:rPr>
              <a:t>these “threads” are independent processes executing on different nodes and do not share memory or other resources, </a:t>
            </a:r>
            <a:r>
              <a:rPr lang="en-IN" sz="3000" dirty="0">
                <a:latin typeface="Times New Roman" panose="02020603050405020304" pitchFamily="18" charset="0"/>
                <a:cs typeface="Times New Roman" panose="02020603050405020304" pitchFamily="18" charset="0"/>
              </a:rPr>
              <a:t>but they allow you to write applications using the same thread constructs for concurrency and synchronization as with traditional threads.</a:t>
            </a: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673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2C69-84F9-403C-9B4C-307E77C96652}"/>
              </a:ext>
            </a:extLst>
          </p:cNvPr>
          <p:cNvSpPr>
            <a:spLocks noGrp="1"/>
          </p:cNvSpPr>
          <p:nvPr>
            <p:ph type="title"/>
          </p:nvPr>
        </p:nvSpPr>
        <p:spPr>
          <a:xfrm>
            <a:off x="225879" y="108403"/>
            <a:ext cx="10838088" cy="1132568"/>
          </a:xfrm>
        </p:spPr>
        <p:txBody>
          <a:bodyPr>
            <a:normAutofit fontScale="90000"/>
          </a:bodyPr>
          <a:lstStyle/>
          <a:p>
            <a:r>
              <a:rPr lang="en-IN" b="1" dirty="0">
                <a:latin typeface="Times New Roman" panose="02020603050405020304" pitchFamily="18" charset="0"/>
                <a:cs typeface="Times New Roman" panose="02020603050405020304" pitchFamily="18" charset="0"/>
              </a:rPr>
              <a:t>Introducing the Thread Programming Model</a:t>
            </a:r>
          </a:p>
        </p:txBody>
      </p:sp>
      <p:sp>
        <p:nvSpPr>
          <p:cNvPr id="3" name="Content Placeholder 2">
            <a:extLst>
              <a:ext uri="{FF2B5EF4-FFF2-40B4-BE49-F238E27FC236}">
                <a16:creationId xmlns:a16="http://schemas.microsoft.com/office/drawing/2014/main" id="{41C5150D-DFC5-4D42-9F54-54BDE01388DE}"/>
              </a:ext>
            </a:extLst>
          </p:cNvPr>
          <p:cNvSpPr>
            <a:spLocks noGrp="1"/>
          </p:cNvSpPr>
          <p:nvPr>
            <p:ph idx="1"/>
          </p:nvPr>
        </p:nvSpPr>
        <p:spPr>
          <a:xfrm>
            <a:off x="0" y="1240971"/>
            <a:ext cx="11966121" cy="5434467"/>
          </a:xfrm>
        </p:spPr>
        <p:txBody>
          <a:bodyPr>
            <a:normAutofit/>
          </a:bodyPr>
          <a:lstStyle/>
          <a:p>
            <a:r>
              <a:rPr lang="en-IN" dirty="0">
                <a:latin typeface="Times New Roman" panose="02020603050405020304" pitchFamily="18" charset="0"/>
                <a:cs typeface="Times New Roman" panose="02020603050405020304" pitchFamily="18" charset="0"/>
              </a:rPr>
              <a:t>Aneka offers the capability of implementing multithreaded applications over the cloud by means of the </a:t>
            </a:r>
            <a:r>
              <a:rPr lang="en-IN" b="1" dirty="0">
                <a:latin typeface="Times New Roman" panose="02020603050405020304" pitchFamily="18" charset="0"/>
                <a:cs typeface="Times New Roman" panose="02020603050405020304" pitchFamily="18" charset="0"/>
              </a:rPr>
              <a:t>Thread Programming Model. </a:t>
            </a:r>
          </a:p>
          <a:p>
            <a:r>
              <a:rPr lang="en-IN" dirty="0">
                <a:latin typeface="Times New Roman" panose="02020603050405020304" pitchFamily="18" charset="0"/>
                <a:cs typeface="Times New Roman" panose="02020603050405020304" pitchFamily="18" charset="0"/>
              </a:rPr>
              <a:t>This model introduces the </a:t>
            </a:r>
            <a:r>
              <a:rPr lang="en-IN" b="1" i="1" dirty="0">
                <a:latin typeface="Times New Roman" panose="02020603050405020304" pitchFamily="18" charset="0"/>
                <a:cs typeface="Times New Roman" panose="02020603050405020304" pitchFamily="18" charset="0"/>
              </a:rPr>
              <a:t>abstraction of distributed thread, also called Aneka thread, </a:t>
            </a:r>
            <a:r>
              <a:rPr lang="en-IN" dirty="0">
                <a:latin typeface="Times New Roman" panose="02020603050405020304" pitchFamily="18" charset="0"/>
                <a:cs typeface="Times New Roman" panose="02020603050405020304" pitchFamily="18" charset="0"/>
              </a:rPr>
              <a:t>which mimics the behaviour of local threads but executes over a distributed infrastructure.</a:t>
            </a:r>
          </a:p>
          <a:p>
            <a:r>
              <a:rPr lang="en-IN" dirty="0">
                <a:latin typeface="Times New Roman" panose="02020603050405020304" pitchFamily="18" charset="0"/>
                <a:cs typeface="Times New Roman" panose="02020603050405020304" pitchFamily="18" charset="0"/>
              </a:rPr>
              <a:t>In the case of the Thread Programming Model, the application is designed as a collection of threads, the collective execution of which represents the application run. </a:t>
            </a:r>
          </a:p>
          <a:p>
            <a:r>
              <a:rPr lang="en-IN" dirty="0">
                <a:latin typeface="Times New Roman" panose="02020603050405020304" pitchFamily="18" charset="0"/>
                <a:cs typeface="Times New Roman" panose="02020603050405020304" pitchFamily="18" charset="0"/>
              </a:rPr>
              <a:t>Threads are created and controlled by the application developer, while </a:t>
            </a:r>
            <a:r>
              <a:rPr lang="en-IN" b="1" dirty="0">
                <a:latin typeface="Times New Roman" panose="02020603050405020304" pitchFamily="18" charset="0"/>
                <a:cs typeface="Times New Roman" panose="02020603050405020304" pitchFamily="18" charset="0"/>
              </a:rPr>
              <a:t>Aneka is in charge of scheduling their execution once they have been started.</a:t>
            </a:r>
          </a:p>
          <a:p>
            <a:r>
              <a:rPr lang="en-IN" dirty="0">
                <a:latin typeface="Times New Roman" panose="02020603050405020304" pitchFamily="18" charset="0"/>
                <a:cs typeface="Times New Roman" panose="02020603050405020304" pitchFamily="18" charset="0"/>
              </a:rPr>
              <a:t>Threads are transparently moved and remotely executed while developers control them from local objects that act like proxies of the remote threads.</a:t>
            </a:r>
          </a:p>
        </p:txBody>
      </p:sp>
    </p:spTree>
    <p:extLst>
      <p:ext uri="{BB962C8B-B14F-4D97-AF65-F5344CB8AC3E}">
        <p14:creationId xmlns:p14="http://schemas.microsoft.com/office/powerpoint/2010/main" val="1961614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9E6D60-A9A6-4676-8677-D39B890186AB}"/>
              </a:ext>
            </a:extLst>
          </p:cNvPr>
          <p:cNvSpPr>
            <a:spLocks noGrp="1"/>
          </p:cNvSpPr>
          <p:nvPr>
            <p:ph idx="1"/>
          </p:nvPr>
        </p:nvSpPr>
        <p:spPr>
          <a:xfrm>
            <a:off x="195943" y="244928"/>
            <a:ext cx="11772900" cy="6449785"/>
          </a:xfrm>
        </p:spPr>
        <p:txBody>
          <a:bodyPr>
            <a:normAutofit/>
          </a:bodyPr>
          <a:lstStyle/>
          <a:p>
            <a:r>
              <a:rPr lang="en-IN" sz="3000" dirty="0">
                <a:latin typeface="Times New Roman" panose="02020603050405020304" pitchFamily="18" charset="0"/>
                <a:cs typeface="Times New Roman" panose="02020603050405020304" pitchFamily="18" charset="0"/>
              </a:rPr>
              <a:t>Developers do not have to completely rewrite applications in order to leverage Aneka.</a:t>
            </a:r>
          </a:p>
          <a:p>
            <a:r>
              <a:rPr lang="en-IN" sz="3000" dirty="0">
                <a:latin typeface="Times New Roman" panose="02020603050405020304" pitchFamily="18" charset="0"/>
                <a:cs typeface="Times New Roman" panose="02020603050405020304" pitchFamily="18" charset="0"/>
              </a:rPr>
              <a:t>The process of porting local multithreaded applications is as simple as </a:t>
            </a:r>
            <a:r>
              <a:rPr lang="en-IN" sz="3000" b="1" dirty="0">
                <a:latin typeface="Times New Roman" panose="02020603050405020304" pitchFamily="18" charset="0"/>
                <a:cs typeface="Times New Roman" panose="02020603050405020304" pitchFamily="18" charset="0"/>
              </a:rPr>
              <a:t>replacing</a:t>
            </a:r>
            <a:r>
              <a:rPr lang="en-IN" sz="3000" dirty="0">
                <a:latin typeface="Times New Roman" panose="02020603050405020304" pitchFamily="18" charset="0"/>
                <a:cs typeface="Times New Roman" panose="02020603050405020304" pitchFamily="18" charset="0"/>
              </a:rPr>
              <a:t> the </a:t>
            </a:r>
            <a:r>
              <a:rPr lang="en-IN" sz="3000" b="1" dirty="0" err="1">
                <a:latin typeface="Times New Roman" panose="02020603050405020304" pitchFamily="18" charset="0"/>
                <a:cs typeface="Times New Roman" panose="02020603050405020304" pitchFamily="18" charset="0"/>
              </a:rPr>
              <a:t>System.Threading.Thread</a:t>
            </a:r>
            <a:r>
              <a:rPr lang="en-IN" sz="3000" b="1" dirty="0">
                <a:latin typeface="Times New Roman" panose="02020603050405020304" pitchFamily="18" charset="0"/>
                <a:cs typeface="Times New Roman" panose="02020603050405020304" pitchFamily="18" charset="0"/>
              </a:rPr>
              <a:t> </a:t>
            </a:r>
            <a:r>
              <a:rPr lang="en-IN" sz="3000" dirty="0">
                <a:latin typeface="Times New Roman" panose="02020603050405020304" pitchFamily="18" charset="0"/>
                <a:cs typeface="Times New Roman" panose="02020603050405020304" pitchFamily="18" charset="0"/>
              </a:rPr>
              <a:t>class and introducing the </a:t>
            </a:r>
            <a:r>
              <a:rPr lang="en-IN" sz="3000" b="1" dirty="0" err="1">
                <a:latin typeface="Times New Roman" panose="02020603050405020304" pitchFamily="18" charset="0"/>
                <a:cs typeface="Times New Roman" panose="02020603050405020304" pitchFamily="18" charset="0"/>
              </a:rPr>
              <a:t>AnekaApplication</a:t>
            </a:r>
            <a:r>
              <a:rPr lang="en-IN" sz="3000" dirty="0">
                <a:latin typeface="Times New Roman" panose="02020603050405020304" pitchFamily="18" charset="0"/>
                <a:cs typeface="Times New Roman" panose="02020603050405020304" pitchFamily="18" charset="0"/>
              </a:rPr>
              <a:t> class. </a:t>
            </a:r>
          </a:p>
          <a:p>
            <a:r>
              <a:rPr lang="en-IN" sz="3000" dirty="0">
                <a:latin typeface="Times New Roman" panose="02020603050405020304" pitchFamily="18" charset="0"/>
                <a:cs typeface="Times New Roman" panose="02020603050405020304" pitchFamily="18" charset="0"/>
              </a:rPr>
              <a:t>There are </a:t>
            </a:r>
            <a:r>
              <a:rPr lang="en-IN" sz="3000" b="1" dirty="0">
                <a:latin typeface="Times New Roman" panose="02020603050405020304" pitchFamily="18" charset="0"/>
                <a:cs typeface="Times New Roman" panose="02020603050405020304" pitchFamily="18" charset="0"/>
              </a:rPr>
              <a:t>three major elements </a:t>
            </a:r>
            <a:r>
              <a:rPr lang="en-IN" sz="3000" dirty="0">
                <a:latin typeface="Times New Roman" panose="02020603050405020304" pitchFamily="18" charset="0"/>
                <a:cs typeface="Times New Roman" panose="02020603050405020304" pitchFamily="18" charset="0"/>
              </a:rPr>
              <a:t>:</a:t>
            </a:r>
          </a:p>
          <a:p>
            <a:pPr lvl="1"/>
            <a:r>
              <a:rPr lang="en-IN" sz="3000" b="1" dirty="0">
                <a:latin typeface="Times New Roman" panose="02020603050405020304" pitchFamily="18" charset="0"/>
                <a:cs typeface="Times New Roman" panose="02020603050405020304" pitchFamily="18" charset="0"/>
              </a:rPr>
              <a:t>Application :</a:t>
            </a:r>
            <a:r>
              <a:rPr lang="en-IN" sz="3000" dirty="0">
                <a:latin typeface="Times New Roman" panose="02020603050405020304" pitchFamily="18" charset="0"/>
                <a:cs typeface="Times New Roman" panose="02020603050405020304" pitchFamily="18" charset="0"/>
              </a:rPr>
              <a:t>This class represents the interface to the Aneka middleware and </a:t>
            </a:r>
            <a:r>
              <a:rPr lang="en-IN" sz="3000" b="1" dirty="0">
                <a:latin typeface="Times New Roman" panose="02020603050405020304" pitchFamily="18" charset="0"/>
                <a:cs typeface="Times New Roman" panose="02020603050405020304" pitchFamily="18" charset="0"/>
              </a:rPr>
              <a:t>constitutes a local view of a distributed application</a:t>
            </a:r>
            <a:r>
              <a:rPr lang="en-IN" sz="3000" dirty="0">
                <a:latin typeface="Times New Roman" panose="02020603050405020304" pitchFamily="18" charset="0"/>
                <a:cs typeface="Times New Roman" panose="02020603050405020304" pitchFamily="18" charset="0"/>
              </a:rPr>
              <a:t>.</a:t>
            </a:r>
          </a:p>
          <a:p>
            <a:pPr lvl="1"/>
            <a:r>
              <a:rPr lang="en-IN" sz="3000" b="1" dirty="0">
                <a:latin typeface="Times New Roman" panose="02020603050405020304" pitchFamily="18" charset="0"/>
                <a:cs typeface="Times New Roman" panose="02020603050405020304" pitchFamily="18" charset="0"/>
              </a:rPr>
              <a:t>Threads: </a:t>
            </a:r>
            <a:r>
              <a:rPr lang="en-IN" sz="3000" dirty="0">
                <a:latin typeface="Times New Roman" panose="02020603050405020304" pitchFamily="18" charset="0"/>
                <a:cs typeface="Times New Roman" panose="02020603050405020304" pitchFamily="18" charset="0"/>
              </a:rPr>
              <a:t>Threads represent the main abstractions of the model and constitute the </a:t>
            </a:r>
            <a:r>
              <a:rPr lang="en-IN" sz="3000" b="1" dirty="0">
                <a:latin typeface="Times New Roman" panose="02020603050405020304" pitchFamily="18" charset="0"/>
                <a:cs typeface="Times New Roman" panose="02020603050405020304" pitchFamily="18" charset="0"/>
              </a:rPr>
              <a:t>building blocks of the distributed application.</a:t>
            </a:r>
          </a:p>
          <a:p>
            <a:pPr lvl="1"/>
            <a:r>
              <a:rPr lang="en-IN" sz="3000" b="1" dirty="0">
                <a:latin typeface="Times New Roman" panose="02020603050405020304" pitchFamily="18" charset="0"/>
                <a:cs typeface="Times New Roman" panose="02020603050405020304" pitchFamily="18" charset="0"/>
              </a:rPr>
              <a:t>Thread Manager: </a:t>
            </a:r>
            <a:r>
              <a:rPr lang="en-IN" sz="3000" dirty="0">
                <a:latin typeface="Times New Roman" panose="02020603050405020304" pitchFamily="18" charset="0"/>
                <a:cs typeface="Times New Roman" panose="02020603050405020304" pitchFamily="18" charset="0"/>
              </a:rPr>
              <a:t>This is an internal component that is used to keep </a:t>
            </a:r>
            <a:r>
              <a:rPr lang="en-IN" sz="3000" b="1" dirty="0">
                <a:latin typeface="Times New Roman" panose="02020603050405020304" pitchFamily="18" charset="0"/>
                <a:cs typeface="Times New Roman" panose="02020603050405020304" pitchFamily="18" charset="0"/>
              </a:rPr>
              <a:t>track of the execution of distributed threads </a:t>
            </a:r>
            <a:r>
              <a:rPr lang="en-IN" sz="3000" dirty="0">
                <a:latin typeface="Times New Roman" panose="02020603050405020304" pitchFamily="18" charset="0"/>
                <a:cs typeface="Times New Roman" panose="02020603050405020304" pitchFamily="18" charset="0"/>
              </a:rPr>
              <a:t>and provide feedback to the application</a:t>
            </a:r>
          </a:p>
        </p:txBody>
      </p:sp>
    </p:spTree>
    <p:extLst>
      <p:ext uri="{BB962C8B-B14F-4D97-AF65-F5344CB8AC3E}">
        <p14:creationId xmlns:p14="http://schemas.microsoft.com/office/powerpoint/2010/main" val="3068997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A7C91D-E507-4E89-A37A-17B1E2EEC659}"/>
              </a:ext>
            </a:extLst>
          </p:cNvPr>
          <p:cNvSpPr>
            <a:spLocks noGrp="1"/>
          </p:cNvSpPr>
          <p:nvPr>
            <p:ph idx="1"/>
          </p:nvPr>
        </p:nvSpPr>
        <p:spPr>
          <a:xfrm>
            <a:off x="0" y="130629"/>
            <a:ext cx="12192000" cy="6515100"/>
          </a:xfrm>
        </p:spPr>
        <p:txBody>
          <a:bodyPr>
            <a:normAutofit/>
          </a:bodyPr>
          <a:lstStyle/>
          <a:p>
            <a:r>
              <a:rPr lang="en-IN" sz="3200" dirty="0">
                <a:latin typeface="Times New Roman" panose="02020603050405020304" pitchFamily="18" charset="0"/>
                <a:cs typeface="Times New Roman" panose="02020603050405020304" pitchFamily="18" charset="0"/>
              </a:rPr>
              <a:t>Porting local multithreaded applications to Aneka involves defining an instance of the </a:t>
            </a:r>
            <a:r>
              <a:rPr lang="en-IN" sz="3200" b="1" dirty="0" err="1">
                <a:latin typeface="Times New Roman" panose="02020603050405020304" pitchFamily="18" charset="0"/>
                <a:cs typeface="Times New Roman" panose="02020603050405020304" pitchFamily="18" charset="0"/>
              </a:rPr>
              <a:t>AnekaApplication</a:t>
            </a:r>
            <a:r>
              <a:rPr lang="en-IN" sz="3200" b="1" dirty="0">
                <a:latin typeface="Times New Roman" panose="02020603050405020304" pitchFamily="18" charset="0"/>
                <a:cs typeface="Times New Roman" panose="02020603050405020304" pitchFamily="18" charset="0"/>
              </a:rPr>
              <a:t> , </a:t>
            </a:r>
            <a:r>
              <a:rPr lang="en-IN" sz="3200" b="1" dirty="0" err="1">
                <a:latin typeface="Times New Roman" panose="02020603050405020304" pitchFamily="18" charset="0"/>
                <a:cs typeface="Times New Roman" panose="02020603050405020304" pitchFamily="18" charset="0"/>
              </a:rPr>
              <a:t>AnekaThread</a:t>
            </a:r>
            <a:r>
              <a:rPr lang="en-IN" sz="3200" b="1" dirty="0">
                <a:latin typeface="Times New Roman" panose="02020603050405020304" pitchFamily="18" charset="0"/>
                <a:cs typeface="Times New Roman" panose="02020603050405020304" pitchFamily="18" charset="0"/>
              </a:rPr>
              <a:t>, </a:t>
            </a:r>
            <a:r>
              <a:rPr lang="en-IN" sz="3200" b="1" dirty="0" err="1">
                <a:latin typeface="Times New Roman" panose="02020603050405020304" pitchFamily="18" charset="0"/>
                <a:cs typeface="Times New Roman" panose="02020603050405020304" pitchFamily="18" charset="0"/>
              </a:rPr>
              <a:t>ThreadManager</a:t>
            </a:r>
            <a:r>
              <a:rPr lang="en-IN"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 class and replacing any occurrence of </a:t>
            </a:r>
            <a:r>
              <a:rPr lang="en-IN" sz="3200" b="1" dirty="0" err="1">
                <a:latin typeface="Times New Roman" panose="02020603050405020304" pitchFamily="18" charset="0"/>
                <a:cs typeface="Times New Roman" panose="02020603050405020304" pitchFamily="18" charset="0"/>
              </a:rPr>
              <a:t>System.Threading.Thread</a:t>
            </a:r>
            <a:r>
              <a:rPr lang="en-IN"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with </a:t>
            </a:r>
            <a:r>
              <a:rPr lang="en-IN" sz="3200" b="1" dirty="0" err="1">
                <a:latin typeface="Times New Roman" panose="02020603050405020304" pitchFamily="18" charset="0"/>
                <a:cs typeface="Times New Roman" panose="02020603050405020304" pitchFamily="18" charset="0"/>
              </a:rPr>
              <a:t>Aneka.Threading.AnekaThread</a:t>
            </a:r>
            <a:r>
              <a:rPr lang="en-IN" sz="3200" b="1" dirty="0">
                <a:latin typeface="Times New Roman" panose="02020603050405020304" pitchFamily="18" charset="0"/>
                <a:cs typeface="Times New Roman" panose="02020603050405020304" pitchFamily="18" charset="0"/>
              </a:rPr>
              <a:t>.</a:t>
            </a:r>
          </a:p>
          <a:p>
            <a:r>
              <a:rPr lang="en-IN" sz="3200" dirty="0">
                <a:latin typeface="Times New Roman" panose="02020603050405020304" pitchFamily="18" charset="0"/>
                <a:cs typeface="Times New Roman" panose="02020603050405020304" pitchFamily="18" charset="0"/>
              </a:rPr>
              <a:t>Aneka applications expose additional other properties, such as events that notify the </a:t>
            </a:r>
            <a:r>
              <a:rPr lang="en-IN" sz="3200" b="1" dirty="0">
                <a:latin typeface="Times New Roman" panose="02020603050405020304" pitchFamily="18" charset="0"/>
                <a:cs typeface="Times New Roman" panose="02020603050405020304" pitchFamily="18" charset="0"/>
              </a:rPr>
              <a:t>completion of threads, their failure, the completion of the entire application, and thread state transitions.</a:t>
            </a:r>
          </a:p>
          <a:p>
            <a:r>
              <a:rPr lang="en-IN" sz="3200" b="1" dirty="0">
                <a:latin typeface="Times New Roman" panose="02020603050405020304" pitchFamily="18" charset="0"/>
                <a:cs typeface="Times New Roman" panose="02020603050405020304" pitchFamily="18" charset="0"/>
              </a:rPr>
              <a:t>Aneka Thread vs. Common Threads</a:t>
            </a:r>
          </a:p>
          <a:p>
            <a:pPr lvl="1"/>
            <a:r>
              <a:rPr lang="en-IN" sz="3200" dirty="0">
                <a:latin typeface="Times New Roman" panose="02020603050405020304" pitchFamily="18" charset="0"/>
                <a:cs typeface="Times New Roman" panose="02020603050405020304" pitchFamily="18" charset="0"/>
              </a:rPr>
              <a:t>Interface compatibility</a:t>
            </a:r>
          </a:p>
          <a:p>
            <a:pPr lvl="1"/>
            <a:r>
              <a:rPr lang="en-IN" sz="3200" dirty="0">
                <a:latin typeface="Times New Roman" panose="02020603050405020304" pitchFamily="18" charset="0"/>
                <a:cs typeface="Times New Roman" panose="02020603050405020304" pitchFamily="18" charset="0"/>
              </a:rPr>
              <a:t>Thread life cycle</a:t>
            </a:r>
          </a:p>
          <a:p>
            <a:pPr lvl="1"/>
            <a:r>
              <a:rPr lang="en-IN" sz="3200" dirty="0">
                <a:latin typeface="Times New Roman" panose="02020603050405020304" pitchFamily="18" charset="0"/>
                <a:cs typeface="Times New Roman" panose="02020603050405020304" pitchFamily="18" charset="0"/>
              </a:rPr>
              <a:t>Thread synchronization</a:t>
            </a:r>
          </a:p>
          <a:p>
            <a:pPr lvl="1"/>
            <a:r>
              <a:rPr lang="en-IN" sz="3200" dirty="0">
                <a:latin typeface="Times New Roman" panose="02020603050405020304" pitchFamily="18" charset="0"/>
                <a:cs typeface="Times New Roman" panose="02020603050405020304" pitchFamily="18" charset="0"/>
              </a:rPr>
              <a:t>Thread priorities</a:t>
            </a:r>
          </a:p>
          <a:p>
            <a:pPr lvl="1"/>
            <a:r>
              <a:rPr lang="en-IN" sz="3200" dirty="0">
                <a:latin typeface="Times New Roman" panose="02020603050405020304" pitchFamily="18" charset="0"/>
                <a:cs typeface="Times New Roman" panose="02020603050405020304" pitchFamily="18" charset="0"/>
              </a:rPr>
              <a:t>Type serialization</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345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4921-043C-43B5-B9F4-CDA9C5C3C6BD}"/>
              </a:ext>
            </a:extLst>
          </p:cNvPr>
          <p:cNvSpPr>
            <a:spLocks noGrp="1"/>
          </p:cNvSpPr>
          <p:nvPr>
            <p:ph type="title"/>
          </p:nvPr>
        </p:nvSpPr>
        <p:spPr>
          <a:xfrm>
            <a:off x="241852" y="0"/>
            <a:ext cx="10515600" cy="1139687"/>
          </a:xfrm>
        </p:spPr>
        <p:txBody>
          <a:bodyPr/>
          <a:lstStyle/>
          <a:p>
            <a:r>
              <a:rPr lang="en-IN" b="1" dirty="0">
                <a:latin typeface="Times New Roman" panose="02020603050405020304" pitchFamily="18" charset="0"/>
                <a:cs typeface="Times New Roman" panose="02020603050405020304" pitchFamily="18" charset="0"/>
              </a:rPr>
              <a:t>Interface compatibility</a:t>
            </a:r>
          </a:p>
        </p:txBody>
      </p:sp>
      <p:sp>
        <p:nvSpPr>
          <p:cNvPr id="3" name="Content Placeholder 2">
            <a:extLst>
              <a:ext uri="{FF2B5EF4-FFF2-40B4-BE49-F238E27FC236}">
                <a16:creationId xmlns:a16="http://schemas.microsoft.com/office/drawing/2014/main" id="{63859B02-C9C0-44B3-B41E-E9F3237B4198}"/>
              </a:ext>
            </a:extLst>
          </p:cNvPr>
          <p:cNvSpPr>
            <a:spLocks noGrp="1"/>
          </p:cNvSpPr>
          <p:nvPr>
            <p:ph idx="1"/>
          </p:nvPr>
        </p:nvSpPr>
        <p:spPr>
          <a:xfrm>
            <a:off x="241851" y="993913"/>
            <a:ext cx="11111949" cy="5963478"/>
          </a:xfrm>
        </p:spPr>
        <p:txBody>
          <a:bodyPr>
            <a:noAutofit/>
          </a:bodyPr>
          <a:lstStyle/>
          <a:p>
            <a:r>
              <a:rPr lang="en-IN" sz="2400" dirty="0">
                <a:latin typeface="Times New Roman" panose="02020603050405020304" pitchFamily="18" charset="0"/>
                <a:cs typeface="Times New Roman" panose="02020603050405020304" pitchFamily="18" charset="0"/>
              </a:rPr>
              <a:t>The </a:t>
            </a:r>
            <a:r>
              <a:rPr lang="en-IN" sz="2400" b="1" dirty="0" err="1">
                <a:latin typeface="Times New Roman" panose="02020603050405020304" pitchFamily="18" charset="0"/>
                <a:cs typeface="Times New Roman" panose="02020603050405020304" pitchFamily="18" charset="0"/>
              </a:rPr>
              <a:t>Aneka.Threading.AnekaThread</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class exposes almost the same interface as the </a:t>
            </a:r>
            <a:r>
              <a:rPr lang="en-IN" sz="2400" b="1" dirty="0" err="1">
                <a:latin typeface="Times New Roman" panose="02020603050405020304" pitchFamily="18" charset="0"/>
                <a:cs typeface="Times New Roman" panose="02020603050405020304" pitchFamily="18" charset="0"/>
              </a:rPr>
              <a:t>System.Threading</a:t>
            </a:r>
            <a:r>
              <a:rPr lang="en-IN" sz="2400" b="1" dirty="0">
                <a:latin typeface="Times New Roman" panose="02020603050405020304" pitchFamily="18" charset="0"/>
                <a:cs typeface="Times New Roman" panose="02020603050405020304" pitchFamily="18" charset="0"/>
              </a:rPr>
              <a:t>. Thread </a:t>
            </a:r>
            <a:r>
              <a:rPr lang="en-IN" sz="2400" dirty="0">
                <a:latin typeface="Times New Roman" panose="02020603050405020304" pitchFamily="18" charset="0"/>
                <a:cs typeface="Times New Roman" panose="02020603050405020304" pitchFamily="18" charset="0"/>
              </a:rPr>
              <a:t>class with the exception of a few operations that are not supported.</a:t>
            </a:r>
          </a:p>
          <a:p>
            <a:r>
              <a:rPr lang="en-IN" sz="2400" dirty="0">
                <a:latin typeface="Times New Roman" panose="02020603050405020304" pitchFamily="18" charset="0"/>
                <a:cs typeface="Times New Roman" panose="02020603050405020304" pitchFamily="18" charset="0"/>
              </a:rPr>
              <a:t>Operations that involve the </a:t>
            </a:r>
            <a:r>
              <a:rPr lang="en-IN" sz="2400" b="1" dirty="0">
                <a:latin typeface="Times New Roman" panose="02020603050405020304" pitchFamily="18" charset="0"/>
                <a:cs typeface="Times New Roman" panose="02020603050405020304" pitchFamily="18" charset="0"/>
              </a:rPr>
              <a:t>temporary interruption </a:t>
            </a:r>
            <a:r>
              <a:rPr lang="en-IN" sz="2400" dirty="0">
                <a:latin typeface="Times New Roman" panose="02020603050405020304" pitchFamily="18" charset="0"/>
                <a:cs typeface="Times New Roman" panose="02020603050405020304" pitchFamily="18" charset="0"/>
              </a:rPr>
              <a:t>of the thread execution have </a:t>
            </a:r>
            <a:r>
              <a:rPr lang="en-IN" sz="2400" b="1" dirty="0">
                <a:latin typeface="Times New Roman" panose="02020603050405020304" pitchFamily="18" charset="0"/>
                <a:cs typeface="Times New Roman" panose="02020603050405020304" pitchFamily="18" charset="0"/>
              </a:rPr>
              <a:t>not been supported.</a:t>
            </a:r>
          </a:p>
          <a:p>
            <a:pPr lvl="1"/>
            <a:r>
              <a:rPr lang="en-IN" dirty="0">
                <a:latin typeface="Times New Roman" panose="02020603050405020304" pitchFamily="18" charset="0"/>
                <a:cs typeface="Times New Roman" panose="02020603050405020304" pitchFamily="18" charset="0"/>
              </a:rPr>
              <a:t>First the use of the </a:t>
            </a:r>
            <a:r>
              <a:rPr lang="en-IN" b="1" dirty="0">
                <a:latin typeface="Times New Roman" panose="02020603050405020304" pitchFamily="18" charset="0"/>
                <a:cs typeface="Times New Roman" panose="02020603050405020304" pitchFamily="18" charset="0"/>
              </a:rPr>
              <a:t>Suspend/Resume </a:t>
            </a:r>
            <a:r>
              <a:rPr lang="en-IN" dirty="0">
                <a:latin typeface="Times New Roman" panose="02020603050405020304" pitchFamily="18" charset="0"/>
                <a:cs typeface="Times New Roman" panose="02020603050405020304" pitchFamily="18" charset="0"/>
              </a:rPr>
              <a:t>operations is generally a deprecated practice, even for local threads, since Suspend abruptly interrupts the execution state of the thread. </a:t>
            </a:r>
          </a:p>
          <a:p>
            <a:pPr lvl="1"/>
            <a:r>
              <a:rPr lang="en-IN" dirty="0">
                <a:latin typeface="Times New Roman" panose="02020603050405020304" pitchFamily="18" charset="0"/>
                <a:cs typeface="Times New Roman" panose="02020603050405020304" pitchFamily="18" charset="0"/>
              </a:rPr>
              <a:t>Second, thread suspension in a distributed environment leads to an </a:t>
            </a:r>
            <a:r>
              <a:rPr lang="en-IN" b="1" dirty="0">
                <a:latin typeface="Times New Roman" panose="02020603050405020304" pitchFamily="18" charset="0"/>
                <a:cs typeface="Times New Roman" panose="02020603050405020304" pitchFamily="18" charset="0"/>
              </a:rPr>
              <a:t>ineffective use of the infrastructure, </a:t>
            </a:r>
          </a:p>
          <a:p>
            <a:r>
              <a:rPr lang="en-IN" sz="2400" dirty="0">
                <a:latin typeface="Times New Roman" panose="02020603050405020304" pitchFamily="18" charset="0"/>
                <a:cs typeface="Times New Roman" panose="02020603050405020304" pitchFamily="18" charset="0"/>
              </a:rPr>
              <a:t> This is also the reason that the </a:t>
            </a:r>
            <a:r>
              <a:rPr lang="en-IN" sz="2400" b="1" dirty="0">
                <a:latin typeface="Times New Roman" panose="02020603050405020304" pitchFamily="18" charset="0"/>
                <a:cs typeface="Times New Roman" panose="02020603050405020304" pitchFamily="18" charset="0"/>
              </a:rPr>
              <a:t>Sleep operation is not supported</a:t>
            </a:r>
            <a:r>
              <a:rPr lang="en-IN" sz="2400" dirty="0">
                <a:latin typeface="Times New Roman" panose="02020603050405020304" pitchFamily="18" charset="0"/>
                <a:cs typeface="Times New Roman" panose="02020603050405020304" pitchFamily="18" charset="0"/>
              </a:rPr>
              <a:t>. Therefore, there is no need to support the Interrupt operation, which forcibly resumes the thread from a waiting or a sleeping state. </a:t>
            </a:r>
          </a:p>
          <a:p>
            <a:r>
              <a:rPr lang="en-IN" sz="2400" dirty="0">
                <a:latin typeface="Times New Roman" panose="02020603050405020304" pitchFamily="18" charset="0"/>
                <a:cs typeface="Times New Roman" panose="02020603050405020304" pitchFamily="18" charset="0"/>
              </a:rPr>
              <a:t>To </a:t>
            </a:r>
            <a:r>
              <a:rPr lang="en-IN" sz="2400" b="1" dirty="0">
                <a:latin typeface="Times New Roman" panose="02020603050405020304" pitchFamily="18" charset="0"/>
                <a:cs typeface="Times New Roman" panose="02020603050405020304" pitchFamily="18" charset="0"/>
              </a:rPr>
              <a:t>support synchronization </a:t>
            </a:r>
            <a:r>
              <a:rPr lang="en-IN" sz="2400" dirty="0">
                <a:latin typeface="Times New Roman" panose="02020603050405020304" pitchFamily="18" charset="0"/>
                <a:cs typeface="Times New Roman" panose="02020603050405020304" pitchFamily="18" charset="0"/>
              </a:rPr>
              <a:t>among threads, a corresponding implementation of the </a:t>
            </a:r>
            <a:r>
              <a:rPr lang="en-IN" sz="2400" b="1" dirty="0">
                <a:latin typeface="Times New Roman" panose="02020603050405020304" pitchFamily="18" charset="0"/>
                <a:cs typeface="Times New Roman" panose="02020603050405020304" pitchFamily="18" charset="0"/>
              </a:rPr>
              <a:t>Join operation </a:t>
            </a:r>
            <a:r>
              <a:rPr lang="en-IN" sz="2400" dirty="0">
                <a:latin typeface="Times New Roman" panose="02020603050405020304" pitchFamily="18" charset="0"/>
                <a:cs typeface="Times New Roman" panose="02020603050405020304" pitchFamily="18" charset="0"/>
              </a:rPr>
              <a:t>has been provided.</a:t>
            </a:r>
          </a:p>
        </p:txBody>
      </p:sp>
    </p:spTree>
    <p:extLst>
      <p:ext uri="{BB962C8B-B14F-4D97-AF65-F5344CB8AC3E}">
        <p14:creationId xmlns:p14="http://schemas.microsoft.com/office/powerpoint/2010/main" val="3403435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1612030B-55DF-43B5-BA2F-0E0ACD3D8B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858"/>
          <a:stretch/>
        </p:blipFill>
        <p:spPr>
          <a:xfrm>
            <a:off x="20" y="10"/>
            <a:ext cx="12191980" cy="6857990"/>
          </a:xfrm>
          <a:prstGeom prst="rect">
            <a:avLst/>
          </a:prstGeom>
        </p:spPr>
      </p:pic>
    </p:spTree>
    <p:extLst>
      <p:ext uri="{BB962C8B-B14F-4D97-AF65-F5344CB8AC3E}">
        <p14:creationId xmlns:p14="http://schemas.microsoft.com/office/powerpoint/2010/main" val="1574399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19C5-9850-4C20-95F1-F06E29A1270E}"/>
              </a:ext>
            </a:extLst>
          </p:cNvPr>
          <p:cNvSpPr>
            <a:spLocks noGrp="1"/>
          </p:cNvSpPr>
          <p:nvPr>
            <p:ph type="title"/>
          </p:nvPr>
        </p:nvSpPr>
        <p:spPr>
          <a:xfrm>
            <a:off x="410816" y="94110"/>
            <a:ext cx="10359887" cy="1173853"/>
          </a:xfrm>
        </p:spPr>
        <p:txBody>
          <a:bodyPr/>
          <a:lstStyle/>
          <a:p>
            <a:r>
              <a:rPr lang="en-IN" b="1" dirty="0">
                <a:latin typeface="Times New Roman" panose="02020603050405020304" pitchFamily="18" charset="0"/>
                <a:cs typeface="Times New Roman" panose="02020603050405020304" pitchFamily="18" charset="0"/>
              </a:rPr>
              <a:t>Thread life cycle</a:t>
            </a:r>
          </a:p>
        </p:txBody>
      </p:sp>
      <p:sp>
        <p:nvSpPr>
          <p:cNvPr id="3" name="Content Placeholder 2">
            <a:extLst>
              <a:ext uri="{FF2B5EF4-FFF2-40B4-BE49-F238E27FC236}">
                <a16:creationId xmlns:a16="http://schemas.microsoft.com/office/drawing/2014/main" id="{CA26B712-8ADA-4883-9EDA-CF8B6D37392A}"/>
              </a:ext>
            </a:extLst>
          </p:cNvPr>
          <p:cNvSpPr>
            <a:spLocks noGrp="1"/>
          </p:cNvSpPr>
          <p:nvPr>
            <p:ph idx="1"/>
          </p:nvPr>
        </p:nvSpPr>
        <p:spPr>
          <a:xfrm>
            <a:off x="238539" y="1444487"/>
            <a:ext cx="11794435" cy="4678017"/>
          </a:xfrm>
        </p:spPr>
        <p:txBody>
          <a:bodyPr>
            <a:normAutofit/>
          </a:bodyPr>
          <a:lstStyle/>
          <a:p>
            <a:r>
              <a:rPr lang="en-IN" sz="3000" dirty="0">
                <a:latin typeface="Times New Roman" panose="02020603050405020304" pitchFamily="18" charset="0"/>
                <a:cs typeface="Times New Roman" panose="02020603050405020304" pitchFamily="18" charset="0"/>
              </a:rPr>
              <a:t>Aneka threads live and execute in a distributed environment, their life cycle is necessarily different from the life cycle of local threads.</a:t>
            </a:r>
          </a:p>
          <a:p>
            <a:r>
              <a:rPr lang="en-IN" sz="3000" dirty="0">
                <a:latin typeface="Times New Roman" panose="02020603050405020304" pitchFamily="18" charset="0"/>
                <a:cs typeface="Times New Roman" panose="02020603050405020304" pitchFamily="18" charset="0"/>
              </a:rPr>
              <a:t>The </a:t>
            </a:r>
            <a:r>
              <a:rPr lang="en-IN" sz="3000" b="1" dirty="0">
                <a:latin typeface="Times New Roman" panose="02020603050405020304" pitchFamily="18" charset="0"/>
                <a:cs typeface="Times New Roman" panose="02020603050405020304" pitchFamily="18" charset="0"/>
              </a:rPr>
              <a:t>white balloons</a:t>
            </a:r>
            <a:r>
              <a:rPr lang="en-IN" sz="3000" dirty="0">
                <a:latin typeface="Times New Roman" panose="02020603050405020304" pitchFamily="18" charset="0"/>
                <a:cs typeface="Times New Roman" panose="02020603050405020304" pitchFamily="18" charset="0"/>
              </a:rPr>
              <a:t> =indicate states that </a:t>
            </a:r>
            <a:r>
              <a:rPr lang="en-IN" sz="3000" b="1" dirty="0">
                <a:latin typeface="Times New Roman" panose="02020603050405020304" pitchFamily="18" charset="0"/>
                <a:cs typeface="Times New Roman" panose="02020603050405020304" pitchFamily="18" charset="0"/>
              </a:rPr>
              <a:t>do not </a:t>
            </a:r>
            <a:r>
              <a:rPr lang="en-IN" sz="3000" dirty="0">
                <a:latin typeface="Times New Roman" panose="02020603050405020304" pitchFamily="18" charset="0"/>
                <a:cs typeface="Times New Roman" panose="02020603050405020304" pitchFamily="18" charset="0"/>
              </a:rPr>
              <a:t>have a corresponding mapping on the other life cycle; </a:t>
            </a:r>
          </a:p>
          <a:p>
            <a:r>
              <a:rPr lang="en-IN" sz="3000" dirty="0">
                <a:latin typeface="Times New Roman" panose="02020603050405020304" pitchFamily="18" charset="0"/>
                <a:cs typeface="Times New Roman" panose="02020603050405020304" pitchFamily="18" charset="0"/>
              </a:rPr>
              <a:t>The </a:t>
            </a:r>
            <a:r>
              <a:rPr lang="en-IN" sz="3000" b="1" dirty="0">
                <a:latin typeface="Times New Roman" panose="02020603050405020304" pitchFamily="18" charset="0"/>
                <a:cs typeface="Times New Roman" panose="02020603050405020304" pitchFamily="18" charset="0"/>
              </a:rPr>
              <a:t>shaded balloons =common states.</a:t>
            </a:r>
          </a:p>
          <a:p>
            <a:r>
              <a:rPr lang="en-IN" sz="3000" dirty="0">
                <a:latin typeface="Times New Roman" panose="02020603050405020304" pitchFamily="18" charset="0"/>
                <a:cs typeface="Times New Roman" panose="02020603050405020304" pitchFamily="18" charset="0"/>
              </a:rPr>
              <a:t>In most cases, the normal state transition will resemble the one occurring for local threads: </a:t>
            </a:r>
          </a:p>
          <a:p>
            <a:pPr marL="457200" lvl="1" indent="0">
              <a:buNone/>
            </a:pPr>
            <a:r>
              <a:rPr lang="en-IN" sz="3000" b="1" dirty="0" err="1">
                <a:latin typeface="Times New Roman" panose="02020603050405020304" pitchFamily="18" charset="0"/>
                <a:cs typeface="Times New Roman" panose="02020603050405020304" pitchFamily="18" charset="0"/>
              </a:rPr>
              <a:t>Unstarted</a:t>
            </a:r>
            <a:r>
              <a:rPr lang="en-IN" sz="3000" b="1" dirty="0">
                <a:latin typeface="Times New Roman" panose="02020603050405020304" pitchFamily="18" charset="0"/>
                <a:cs typeface="Times New Roman" panose="02020603050405020304" pitchFamily="18" charset="0"/>
              </a:rPr>
              <a:t>-[Started]-[Queued]-Running-Completed/Aborted/Failed</a:t>
            </a:r>
            <a:r>
              <a:rPr lang="en-IN" sz="30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5126633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FF80FF7-2AE1-425B-BA80-C62DA3EF5A02}"/>
              </a:ext>
            </a:extLst>
          </p:cNvPr>
          <p:cNvGrpSpPr/>
          <p:nvPr/>
        </p:nvGrpSpPr>
        <p:grpSpPr>
          <a:xfrm>
            <a:off x="649357" y="-1"/>
            <a:ext cx="11211339" cy="6997149"/>
            <a:chOff x="0" y="0"/>
            <a:chExt cx="9895840" cy="6587412"/>
          </a:xfrm>
        </p:grpSpPr>
        <p:sp>
          <p:nvSpPr>
            <p:cNvPr id="5" name="Rectangle 4">
              <a:extLst>
                <a:ext uri="{FF2B5EF4-FFF2-40B4-BE49-F238E27FC236}">
                  <a16:creationId xmlns:a16="http://schemas.microsoft.com/office/drawing/2014/main" id="{CF01EDF3-CCC8-4AA9-A283-10CE9679248C}"/>
                </a:ext>
              </a:extLst>
            </p:cNvPr>
            <p:cNvSpPr/>
            <p:nvPr/>
          </p:nvSpPr>
          <p:spPr>
            <a:xfrm>
              <a:off x="0" y="0"/>
              <a:ext cx="9895840" cy="6587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4789B75-904A-4629-AF59-785E181C9325}"/>
                </a:ext>
              </a:extLst>
            </p:cNvPr>
            <p:cNvGrpSpPr/>
            <p:nvPr/>
          </p:nvGrpSpPr>
          <p:grpSpPr>
            <a:xfrm>
              <a:off x="204459" y="192129"/>
              <a:ext cx="4280704" cy="4014940"/>
              <a:chOff x="344424" y="397411"/>
              <a:chExt cx="4280704" cy="4014940"/>
            </a:xfrm>
          </p:grpSpPr>
          <p:sp>
            <p:nvSpPr>
              <p:cNvPr id="37" name="Oval 36">
                <a:extLst>
                  <a:ext uri="{FF2B5EF4-FFF2-40B4-BE49-F238E27FC236}">
                    <a16:creationId xmlns:a16="http://schemas.microsoft.com/office/drawing/2014/main" id="{E10CF529-C72E-4E33-8DC5-B7E728F8FBD1}"/>
                  </a:ext>
                </a:extLst>
              </p:cNvPr>
              <p:cNvSpPr/>
              <p:nvPr/>
            </p:nvSpPr>
            <p:spPr>
              <a:xfrm>
                <a:off x="2027623" y="397411"/>
                <a:ext cx="832340" cy="79717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err="1">
                    <a:solidFill>
                      <a:srgbClr val="000000"/>
                    </a:solidFill>
                  </a:rPr>
                  <a:t>Unstarted</a:t>
                </a:r>
                <a:endParaRPr lang="en-US" sz="1050" b="1" dirty="0">
                  <a:solidFill>
                    <a:srgbClr val="000000"/>
                  </a:solidFill>
                </a:endParaRPr>
              </a:p>
            </p:txBody>
          </p:sp>
          <p:sp>
            <p:nvSpPr>
              <p:cNvPr id="38" name="Oval 37">
                <a:extLst>
                  <a:ext uri="{FF2B5EF4-FFF2-40B4-BE49-F238E27FC236}">
                    <a16:creationId xmlns:a16="http://schemas.microsoft.com/office/drawing/2014/main" id="{C6E415E6-9D34-4D3D-B43B-787211120DDF}"/>
                  </a:ext>
                </a:extLst>
              </p:cNvPr>
              <p:cNvSpPr/>
              <p:nvPr/>
            </p:nvSpPr>
            <p:spPr>
              <a:xfrm>
                <a:off x="2025981" y="1761744"/>
                <a:ext cx="832340" cy="79717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rgbClr val="000000"/>
                    </a:solidFill>
                  </a:rPr>
                  <a:t>Running</a:t>
                </a:r>
                <a:endParaRPr lang="en-US" sz="1050" b="1" dirty="0">
                  <a:solidFill>
                    <a:srgbClr val="000000"/>
                  </a:solidFill>
                </a:endParaRPr>
              </a:p>
            </p:txBody>
          </p:sp>
          <p:sp>
            <p:nvSpPr>
              <p:cNvPr id="39" name="Oval 38">
                <a:extLst>
                  <a:ext uri="{FF2B5EF4-FFF2-40B4-BE49-F238E27FC236}">
                    <a16:creationId xmlns:a16="http://schemas.microsoft.com/office/drawing/2014/main" id="{060E33CF-8F3D-496D-A3E5-36BD6BBBD839}"/>
                  </a:ext>
                </a:extLst>
              </p:cNvPr>
              <p:cNvSpPr/>
              <p:nvPr/>
            </p:nvSpPr>
            <p:spPr>
              <a:xfrm>
                <a:off x="3754572" y="3128655"/>
                <a:ext cx="832340" cy="79717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rgbClr val="000000"/>
                    </a:solidFill>
                  </a:rPr>
                  <a:t>Stopped</a:t>
                </a:r>
                <a:endParaRPr lang="en-US" sz="1050" b="1" dirty="0">
                  <a:solidFill>
                    <a:srgbClr val="000000"/>
                  </a:solidFill>
                </a:endParaRPr>
              </a:p>
            </p:txBody>
          </p:sp>
          <p:cxnSp>
            <p:nvCxnSpPr>
              <p:cNvPr id="40" name="Straight Arrow Connector 39">
                <a:extLst>
                  <a:ext uri="{FF2B5EF4-FFF2-40B4-BE49-F238E27FC236}">
                    <a16:creationId xmlns:a16="http://schemas.microsoft.com/office/drawing/2014/main" id="{78C1F303-CFE0-476D-A501-1E6372B31746}"/>
                  </a:ext>
                </a:extLst>
              </p:cNvPr>
              <p:cNvCxnSpPr>
                <a:stCxn id="38" idx="4"/>
                <a:endCxn id="41" idx="0"/>
              </p:cNvCxnSpPr>
              <p:nvPr/>
            </p:nvCxnSpPr>
            <p:spPr>
              <a:xfrm rot="16200000" flipH="1">
                <a:off x="2144385" y="2856679"/>
                <a:ext cx="598111" cy="2579"/>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784A69DD-8189-44FD-AC60-968E342E1636}"/>
                  </a:ext>
                </a:extLst>
              </p:cNvPr>
              <p:cNvSpPr/>
              <p:nvPr/>
            </p:nvSpPr>
            <p:spPr>
              <a:xfrm>
                <a:off x="2028560" y="3157025"/>
                <a:ext cx="832340" cy="7971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rgbClr val="000000"/>
                    </a:solidFill>
                  </a:rPr>
                  <a:t>Wait</a:t>
                </a:r>
              </a:p>
              <a:p>
                <a:pPr algn="ctr"/>
                <a:r>
                  <a:rPr lang="en-US" sz="1100" b="1" dirty="0" err="1">
                    <a:solidFill>
                      <a:srgbClr val="000000"/>
                    </a:solidFill>
                  </a:rPr>
                  <a:t>SleepJoin</a:t>
                </a:r>
                <a:endParaRPr lang="en-US" sz="1050" b="1" dirty="0">
                  <a:solidFill>
                    <a:srgbClr val="000000"/>
                  </a:solidFill>
                </a:endParaRPr>
              </a:p>
            </p:txBody>
          </p:sp>
          <p:sp>
            <p:nvSpPr>
              <p:cNvPr id="42" name="TextBox 41">
                <a:extLst>
                  <a:ext uri="{FF2B5EF4-FFF2-40B4-BE49-F238E27FC236}">
                    <a16:creationId xmlns:a16="http://schemas.microsoft.com/office/drawing/2014/main" id="{5B27C966-F103-4175-A2DD-5FFDE62C12C7}"/>
                  </a:ext>
                </a:extLst>
              </p:cNvPr>
              <p:cNvSpPr txBox="1"/>
              <p:nvPr/>
            </p:nvSpPr>
            <p:spPr>
              <a:xfrm>
                <a:off x="2404403" y="1282505"/>
                <a:ext cx="660245" cy="307777"/>
              </a:xfrm>
              <a:prstGeom prst="rect">
                <a:avLst/>
              </a:prstGeom>
              <a:noFill/>
            </p:spPr>
            <p:txBody>
              <a:bodyPr wrap="none" rtlCol="0">
                <a:spAutoFit/>
              </a:bodyPr>
              <a:lstStyle/>
              <a:p>
                <a:r>
                  <a:rPr lang="en-US" sz="1400" b="1" i="1" dirty="0"/>
                  <a:t>Start()</a:t>
                </a:r>
              </a:p>
            </p:txBody>
          </p:sp>
          <p:sp>
            <p:nvSpPr>
              <p:cNvPr id="43" name="Rectangle 42">
                <a:extLst>
                  <a:ext uri="{FF2B5EF4-FFF2-40B4-BE49-F238E27FC236}">
                    <a16:creationId xmlns:a16="http://schemas.microsoft.com/office/drawing/2014/main" id="{5E84E480-926D-4F2B-A6AD-4B9076091783}"/>
                  </a:ext>
                </a:extLst>
              </p:cNvPr>
              <p:cNvSpPr/>
              <p:nvPr/>
            </p:nvSpPr>
            <p:spPr>
              <a:xfrm>
                <a:off x="2675679" y="4104574"/>
                <a:ext cx="962956" cy="307777"/>
              </a:xfrm>
              <a:prstGeom prst="rect">
                <a:avLst/>
              </a:prstGeom>
            </p:spPr>
            <p:txBody>
              <a:bodyPr wrap="none">
                <a:spAutoFit/>
              </a:bodyPr>
              <a:lstStyle/>
              <a:p>
                <a:r>
                  <a:rPr lang="en-US" sz="1400" b="1" i="1" dirty="0"/>
                  <a:t>Interrupt()</a:t>
                </a:r>
              </a:p>
            </p:txBody>
          </p:sp>
          <p:sp>
            <p:nvSpPr>
              <p:cNvPr id="44" name="Rectangle 43">
                <a:extLst>
                  <a:ext uri="{FF2B5EF4-FFF2-40B4-BE49-F238E27FC236}">
                    <a16:creationId xmlns:a16="http://schemas.microsoft.com/office/drawing/2014/main" id="{53643F40-5B9A-40A1-80FC-92B62AA7BFD7}"/>
                  </a:ext>
                </a:extLst>
              </p:cNvPr>
              <p:cNvSpPr/>
              <p:nvPr/>
            </p:nvSpPr>
            <p:spPr>
              <a:xfrm>
                <a:off x="2768760" y="1654217"/>
                <a:ext cx="720069" cy="307777"/>
              </a:xfrm>
              <a:prstGeom prst="rect">
                <a:avLst/>
              </a:prstGeom>
            </p:spPr>
            <p:txBody>
              <a:bodyPr wrap="none">
                <a:spAutoFit/>
              </a:bodyPr>
              <a:lstStyle/>
              <a:p>
                <a:r>
                  <a:rPr lang="en-US" sz="1400" b="1" i="1" dirty="0"/>
                  <a:t>Abort()</a:t>
                </a:r>
              </a:p>
            </p:txBody>
          </p:sp>
          <p:sp>
            <p:nvSpPr>
              <p:cNvPr id="45" name="Oval 44">
                <a:extLst>
                  <a:ext uri="{FF2B5EF4-FFF2-40B4-BE49-F238E27FC236}">
                    <a16:creationId xmlns:a16="http://schemas.microsoft.com/office/drawing/2014/main" id="{1A90FBD6-EAAB-4D54-8832-2B155869AE85}"/>
                  </a:ext>
                </a:extLst>
              </p:cNvPr>
              <p:cNvSpPr/>
              <p:nvPr/>
            </p:nvSpPr>
            <p:spPr>
              <a:xfrm>
                <a:off x="344424" y="3182112"/>
                <a:ext cx="94488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rgbClr val="000000"/>
                    </a:solidFill>
                  </a:rPr>
                  <a:t>Suspended</a:t>
                </a:r>
              </a:p>
            </p:txBody>
          </p:sp>
          <p:cxnSp>
            <p:nvCxnSpPr>
              <p:cNvPr id="46" name="Straight Arrow Connector 45">
                <a:extLst>
                  <a:ext uri="{FF2B5EF4-FFF2-40B4-BE49-F238E27FC236}">
                    <a16:creationId xmlns:a16="http://schemas.microsoft.com/office/drawing/2014/main" id="{C2C67231-E0A0-4C29-BF62-4C5DDDBD1C1C}"/>
                  </a:ext>
                </a:extLst>
              </p:cNvPr>
              <p:cNvCxnSpPr>
                <a:stCxn id="37" idx="4"/>
                <a:endCxn id="38" idx="0"/>
              </p:cNvCxnSpPr>
              <p:nvPr/>
            </p:nvCxnSpPr>
            <p:spPr>
              <a:xfrm rot="5400000">
                <a:off x="2159391" y="1477341"/>
                <a:ext cx="567163" cy="1642"/>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7" name="Freeform 44">
                <a:extLst>
                  <a:ext uri="{FF2B5EF4-FFF2-40B4-BE49-F238E27FC236}">
                    <a16:creationId xmlns:a16="http://schemas.microsoft.com/office/drawing/2014/main" id="{FBECD233-E7E2-4A23-A686-025A8A8E7062}"/>
                  </a:ext>
                </a:extLst>
              </p:cNvPr>
              <p:cNvSpPr/>
              <p:nvPr/>
            </p:nvSpPr>
            <p:spPr>
              <a:xfrm>
                <a:off x="786384" y="2022348"/>
                <a:ext cx="1234440" cy="1150620"/>
              </a:xfrm>
              <a:custGeom>
                <a:avLst/>
                <a:gdLst>
                  <a:gd name="connsiteX0" fmla="*/ 1234440 w 1234440"/>
                  <a:gd name="connsiteY0" fmla="*/ 117348 h 1150620"/>
                  <a:gd name="connsiteX1" fmla="*/ 201168 w 1234440"/>
                  <a:gd name="connsiteY1" fmla="*/ 172212 h 1150620"/>
                  <a:gd name="connsiteX2" fmla="*/ 27432 w 1234440"/>
                  <a:gd name="connsiteY2" fmla="*/ 1150620 h 1150620"/>
                </a:gdLst>
                <a:ahLst/>
                <a:cxnLst>
                  <a:cxn ang="0">
                    <a:pos x="connsiteX0" y="connsiteY0"/>
                  </a:cxn>
                  <a:cxn ang="0">
                    <a:pos x="connsiteX1" y="connsiteY1"/>
                  </a:cxn>
                  <a:cxn ang="0">
                    <a:pos x="connsiteX2" y="connsiteY2"/>
                  </a:cxn>
                </a:cxnLst>
                <a:rect l="l" t="t" r="r" b="b"/>
                <a:pathLst>
                  <a:path w="1234440" h="1150620">
                    <a:moveTo>
                      <a:pt x="1234440" y="117348"/>
                    </a:moveTo>
                    <a:cubicBezTo>
                      <a:pt x="818388" y="58674"/>
                      <a:pt x="402336" y="0"/>
                      <a:pt x="201168" y="172212"/>
                    </a:cubicBezTo>
                    <a:cubicBezTo>
                      <a:pt x="0" y="344424"/>
                      <a:pt x="13716" y="747522"/>
                      <a:pt x="27432" y="1150620"/>
                    </a:cubicBezTo>
                  </a:path>
                </a:pathLst>
              </a:cu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Oval 47">
                <a:extLst>
                  <a:ext uri="{FF2B5EF4-FFF2-40B4-BE49-F238E27FC236}">
                    <a16:creationId xmlns:a16="http://schemas.microsoft.com/office/drawing/2014/main" id="{FAD7A8A1-7201-43C2-B4B7-A8C75D0DA880}"/>
                  </a:ext>
                </a:extLst>
              </p:cNvPr>
              <p:cNvSpPr/>
              <p:nvPr/>
            </p:nvSpPr>
            <p:spPr>
              <a:xfrm>
                <a:off x="402336" y="1819656"/>
                <a:ext cx="887906" cy="8595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rgbClr val="000000"/>
                    </a:solidFill>
                  </a:rPr>
                  <a:t>Suspend</a:t>
                </a:r>
              </a:p>
              <a:p>
                <a:pPr algn="ctr"/>
                <a:r>
                  <a:rPr lang="en-US" sz="1100" b="1" dirty="0">
                    <a:solidFill>
                      <a:srgbClr val="000000"/>
                    </a:solidFill>
                  </a:rPr>
                  <a:t>Requested</a:t>
                </a:r>
                <a:endParaRPr lang="en-US" sz="1050" b="1" dirty="0">
                  <a:solidFill>
                    <a:srgbClr val="000000"/>
                  </a:solidFill>
                </a:endParaRPr>
              </a:p>
            </p:txBody>
          </p:sp>
          <p:sp>
            <p:nvSpPr>
              <p:cNvPr id="49" name="Rectangle 48">
                <a:extLst>
                  <a:ext uri="{FF2B5EF4-FFF2-40B4-BE49-F238E27FC236}">
                    <a16:creationId xmlns:a16="http://schemas.microsoft.com/office/drawing/2014/main" id="{40F15866-B83A-4E81-BACD-334A13841AA4}"/>
                  </a:ext>
                </a:extLst>
              </p:cNvPr>
              <p:cNvSpPr/>
              <p:nvPr/>
            </p:nvSpPr>
            <p:spPr>
              <a:xfrm>
                <a:off x="1183800" y="1797473"/>
                <a:ext cx="917239" cy="307777"/>
              </a:xfrm>
              <a:prstGeom prst="rect">
                <a:avLst/>
              </a:prstGeom>
            </p:spPr>
            <p:txBody>
              <a:bodyPr wrap="none">
                <a:spAutoFit/>
              </a:bodyPr>
              <a:lstStyle/>
              <a:p>
                <a:r>
                  <a:rPr lang="en-US" sz="1400" b="1" i="1" dirty="0"/>
                  <a:t>Suspend()</a:t>
                </a:r>
              </a:p>
            </p:txBody>
          </p:sp>
          <p:cxnSp>
            <p:nvCxnSpPr>
              <p:cNvPr id="50" name="Straight Arrow Connector 49">
                <a:extLst>
                  <a:ext uri="{FF2B5EF4-FFF2-40B4-BE49-F238E27FC236}">
                    <a16:creationId xmlns:a16="http://schemas.microsoft.com/office/drawing/2014/main" id="{868D83ED-7299-4E09-B8DA-C210C1DC2AF4}"/>
                  </a:ext>
                </a:extLst>
              </p:cNvPr>
              <p:cNvCxnSpPr>
                <a:stCxn id="45" idx="7"/>
                <a:endCxn id="38" idx="3"/>
              </p:cNvCxnSpPr>
              <p:nvPr/>
            </p:nvCxnSpPr>
            <p:spPr>
              <a:xfrm rot="5400000" flipH="1" flipV="1">
                <a:off x="1212475" y="2380625"/>
                <a:ext cx="873852" cy="996945"/>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B02E55A6-7AE5-4334-ABB6-E2DAE8890137}"/>
                  </a:ext>
                </a:extLst>
              </p:cNvPr>
              <p:cNvSpPr/>
              <p:nvPr/>
            </p:nvSpPr>
            <p:spPr>
              <a:xfrm rot="19058741">
                <a:off x="1272192" y="2800265"/>
                <a:ext cx="921021" cy="307777"/>
              </a:xfrm>
              <a:prstGeom prst="rect">
                <a:avLst/>
              </a:prstGeom>
            </p:spPr>
            <p:txBody>
              <a:bodyPr wrap="none">
                <a:spAutoFit/>
              </a:bodyPr>
              <a:lstStyle/>
              <a:p>
                <a:r>
                  <a:rPr lang="en-US" sz="1400" b="1" i="1" dirty="0"/>
                  <a:t>Resume ()</a:t>
                </a:r>
              </a:p>
            </p:txBody>
          </p:sp>
          <p:sp>
            <p:nvSpPr>
              <p:cNvPr id="52" name="Rounded Rectangle 52">
                <a:extLst>
                  <a:ext uri="{FF2B5EF4-FFF2-40B4-BE49-F238E27FC236}">
                    <a16:creationId xmlns:a16="http://schemas.microsoft.com/office/drawing/2014/main" id="{9F8267EC-D05F-4CBD-AD4D-3462DDF0A677}"/>
                  </a:ext>
                </a:extLst>
              </p:cNvPr>
              <p:cNvSpPr/>
              <p:nvPr/>
            </p:nvSpPr>
            <p:spPr>
              <a:xfrm>
                <a:off x="1024128" y="4123944"/>
                <a:ext cx="1581912" cy="246888"/>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49">
                <a:extLst>
                  <a:ext uri="{FF2B5EF4-FFF2-40B4-BE49-F238E27FC236}">
                    <a16:creationId xmlns:a16="http://schemas.microsoft.com/office/drawing/2014/main" id="{09DDAE50-67E2-495E-A431-163936A541C4}"/>
                  </a:ext>
                </a:extLst>
              </p:cNvPr>
              <p:cNvSpPr/>
              <p:nvPr/>
            </p:nvSpPr>
            <p:spPr>
              <a:xfrm>
                <a:off x="2880360" y="1987296"/>
                <a:ext cx="1298448" cy="1149096"/>
              </a:xfrm>
              <a:custGeom>
                <a:avLst/>
                <a:gdLst>
                  <a:gd name="connsiteX0" fmla="*/ 0 w 1578864"/>
                  <a:gd name="connsiteY0" fmla="*/ 134112 h 1149096"/>
                  <a:gd name="connsiteX1" fmla="*/ 676656 w 1578864"/>
                  <a:gd name="connsiteY1" fmla="*/ 24384 h 1149096"/>
                  <a:gd name="connsiteX2" fmla="*/ 1197864 w 1578864"/>
                  <a:gd name="connsiteY2" fmla="*/ 33528 h 1149096"/>
                  <a:gd name="connsiteX3" fmla="*/ 1517904 w 1578864"/>
                  <a:gd name="connsiteY3" fmla="*/ 225552 h 1149096"/>
                  <a:gd name="connsiteX4" fmla="*/ 1563624 w 1578864"/>
                  <a:gd name="connsiteY4" fmla="*/ 1149096 h 114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8864" h="1149096">
                    <a:moveTo>
                      <a:pt x="0" y="134112"/>
                    </a:moveTo>
                    <a:cubicBezTo>
                      <a:pt x="238506" y="87630"/>
                      <a:pt x="477012" y="41148"/>
                      <a:pt x="676656" y="24384"/>
                    </a:cubicBezTo>
                    <a:cubicBezTo>
                      <a:pt x="876300" y="7620"/>
                      <a:pt x="1057656" y="0"/>
                      <a:pt x="1197864" y="33528"/>
                    </a:cubicBezTo>
                    <a:cubicBezTo>
                      <a:pt x="1338072" y="67056"/>
                      <a:pt x="1456944" y="39624"/>
                      <a:pt x="1517904" y="225552"/>
                    </a:cubicBezTo>
                    <a:cubicBezTo>
                      <a:pt x="1578864" y="411480"/>
                      <a:pt x="1571244" y="780288"/>
                      <a:pt x="1563624" y="1149096"/>
                    </a:cubicBezTo>
                  </a:path>
                </a:pathLst>
              </a:cu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Oval 53">
                <a:extLst>
                  <a:ext uri="{FF2B5EF4-FFF2-40B4-BE49-F238E27FC236}">
                    <a16:creationId xmlns:a16="http://schemas.microsoft.com/office/drawing/2014/main" id="{CAAA9008-0A61-444E-9371-F91052136312}"/>
                  </a:ext>
                </a:extLst>
              </p:cNvPr>
              <p:cNvSpPr/>
              <p:nvPr/>
            </p:nvSpPr>
            <p:spPr>
              <a:xfrm>
                <a:off x="3737222" y="1706880"/>
                <a:ext cx="887906" cy="8595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rgbClr val="000000"/>
                    </a:solidFill>
                  </a:rPr>
                  <a:t>Abort</a:t>
                </a:r>
              </a:p>
              <a:p>
                <a:pPr algn="ctr"/>
                <a:r>
                  <a:rPr lang="en-US" sz="1100" b="1" dirty="0">
                    <a:solidFill>
                      <a:srgbClr val="000000"/>
                    </a:solidFill>
                  </a:rPr>
                  <a:t>Requested</a:t>
                </a:r>
                <a:endParaRPr lang="en-US" sz="1050" b="1" dirty="0">
                  <a:solidFill>
                    <a:srgbClr val="000000"/>
                  </a:solidFill>
                </a:endParaRPr>
              </a:p>
            </p:txBody>
          </p:sp>
          <p:cxnSp>
            <p:nvCxnSpPr>
              <p:cNvPr id="55" name="Straight Arrow Connector 54">
                <a:extLst>
                  <a:ext uri="{FF2B5EF4-FFF2-40B4-BE49-F238E27FC236}">
                    <a16:creationId xmlns:a16="http://schemas.microsoft.com/office/drawing/2014/main" id="{4134B187-50FA-4742-9810-E4C611D709BD}"/>
                  </a:ext>
                </a:extLst>
              </p:cNvPr>
              <p:cNvCxnSpPr>
                <a:stCxn id="38" idx="5"/>
                <a:endCxn id="39" idx="1"/>
              </p:cNvCxnSpPr>
              <p:nvPr/>
            </p:nvCxnSpPr>
            <p:spPr>
              <a:xfrm rot="16200000" flipH="1">
                <a:off x="2904833" y="2273765"/>
                <a:ext cx="803227" cy="114003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57C7E7BE-5CC0-435C-A3E7-BBC2F996070E}"/>
                  </a:ext>
                </a:extLst>
              </p:cNvPr>
              <p:cNvSpPr/>
              <p:nvPr/>
            </p:nvSpPr>
            <p:spPr>
              <a:xfrm>
                <a:off x="981460" y="4088631"/>
                <a:ext cx="1725601" cy="307777"/>
              </a:xfrm>
              <a:prstGeom prst="rect">
                <a:avLst/>
              </a:prstGeom>
            </p:spPr>
            <p:txBody>
              <a:bodyPr wrap="none">
                <a:spAutoFit/>
              </a:bodyPr>
              <a:lstStyle/>
              <a:p>
                <a:r>
                  <a:rPr lang="en-US" sz="1400" b="1" i="1" dirty="0"/>
                  <a:t>Wait()/Sleep()/Join()</a:t>
                </a:r>
              </a:p>
            </p:txBody>
          </p:sp>
          <p:sp>
            <p:nvSpPr>
              <p:cNvPr id="57" name="Freeform 54">
                <a:extLst>
                  <a:ext uri="{FF2B5EF4-FFF2-40B4-BE49-F238E27FC236}">
                    <a16:creationId xmlns:a16="http://schemas.microsoft.com/office/drawing/2014/main" id="{81FA060D-66BD-4A21-9B66-A94D6D8492A4}"/>
                  </a:ext>
                </a:extLst>
              </p:cNvPr>
              <p:cNvSpPr/>
              <p:nvPr/>
            </p:nvSpPr>
            <p:spPr>
              <a:xfrm>
                <a:off x="1732788" y="2788920"/>
                <a:ext cx="699516" cy="1335024"/>
              </a:xfrm>
              <a:custGeom>
                <a:avLst/>
                <a:gdLst>
                  <a:gd name="connsiteX0" fmla="*/ 41148 w 699516"/>
                  <a:gd name="connsiteY0" fmla="*/ 1335024 h 1335024"/>
                  <a:gd name="connsiteX1" fmla="*/ 41148 w 699516"/>
                  <a:gd name="connsiteY1" fmla="*/ 740664 h 1335024"/>
                  <a:gd name="connsiteX2" fmla="*/ 288036 w 699516"/>
                  <a:gd name="connsiteY2" fmla="*/ 265176 h 1335024"/>
                  <a:gd name="connsiteX3" fmla="*/ 699516 w 699516"/>
                  <a:gd name="connsiteY3" fmla="*/ 0 h 1335024"/>
                  <a:gd name="connsiteX4" fmla="*/ 699516 w 699516"/>
                  <a:gd name="connsiteY4" fmla="*/ 0 h 1335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9516" h="1335024">
                    <a:moveTo>
                      <a:pt x="41148" y="1335024"/>
                    </a:moveTo>
                    <a:cubicBezTo>
                      <a:pt x="20574" y="1126998"/>
                      <a:pt x="0" y="918972"/>
                      <a:pt x="41148" y="740664"/>
                    </a:cubicBezTo>
                    <a:cubicBezTo>
                      <a:pt x="82296" y="562356"/>
                      <a:pt x="178308" y="388620"/>
                      <a:pt x="288036" y="265176"/>
                    </a:cubicBezTo>
                    <a:cubicBezTo>
                      <a:pt x="397764" y="141732"/>
                      <a:pt x="699516" y="0"/>
                      <a:pt x="699516" y="0"/>
                    </a:cubicBezTo>
                    <a:lnTo>
                      <a:pt x="699516" y="0"/>
                    </a:lnTo>
                  </a:path>
                </a:pathLst>
              </a:custGeom>
              <a:noFill/>
              <a:ln w="12700">
                <a:prstDash val="sys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58" name="Freeform 56">
                <a:extLst>
                  <a:ext uri="{FF2B5EF4-FFF2-40B4-BE49-F238E27FC236}">
                    <a16:creationId xmlns:a16="http://schemas.microsoft.com/office/drawing/2014/main" id="{809B81C5-8E45-408F-9E33-353A605F774C}"/>
                  </a:ext>
                </a:extLst>
              </p:cNvPr>
              <p:cNvSpPr/>
              <p:nvPr/>
            </p:nvSpPr>
            <p:spPr>
              <a:xfrm>
                <a:off x="2633472" y="2523744"/>
                <a:ext cx="667512" cy="1062228"/>
              </a:xfrm>
              <a:custGeom>
                <a:avLst/>
                <a:gdLst>
                  <a:gd name="connsiteX0" fmla="*/ 228600 w 667512"/>
                  <a:gd name="connsiteY0" fmla="*/ 1042416 h 1062228"/>
                  <a:gd name="connsiteX1" fmla="*/ 557784 w 667512"/>
                  <a:gd name="connsiteY1" fmla="*/ 1042416 h 1062228"/>
                  <a:gd name="connsiteX2" fmla="*/ 667512 w 667512"/>
                  <a:gd name="connsiteY2" fmla="*/ 923544 h 1062228"/>
                  <a:gd name="connsiteX3" fmla="*/ 557784 w 667512"/>
                  <a:gd name="connsiteY3" fmla="*/ 658368 h 1062228"/>
                  <a:gd name="connsiteX4" fmla="*/ 228600 w 667512"/>
                  <a:gd name="connsiteY4" fmla="*/ 393192 h 1062228"/>
                  <a:gd name="connsiteX5" fmla="*/ 73152 w 667512"/>
                  <a:gd name="connsiteY5" fmla="*/ 182880 h 1062228"/>
                  <a:gd name="connsiteX6" fmla="*/ 0 w 667512"/>
                  <a:gd name="connsiteY6" fmla="*/ 0 h 106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7512" h="1062228">
                    <a:moveTo>
                      <a:pt x="228600" y="1042416"/>
                    </a:moveTo>
                    <a:cubicBezTo>
                      <a:pt x="356616" y="1052322"/>
                      <a:pt x="484632" y="1062228"/>
                      <a:pt x="557784" y="1042416"/>
                    </a:cubicBezTo>
                    <a:cubicBezTo>
                      <a:pt x="630936" y="1022604"/>
                      <a:pt x="667512" y="987552"/>
                      <a:pt x="667512" y="923544"/>
                    </a:cubicBezTo>
                    <a:cubicBezTo>
                      <a:pt x="667512" y="859536"/>
                      <a:pt x="630936" y="746760"/>
                      <a:pt x="557784" y="658368"/>
                    </a:cubicBezTo>
                    <a:cubicBezTo>
                      <a:pt x="484632" y="569976"/>
                      <a:pt x="309372" y="472440"/>
                      <a:pt x="228600" y="393192"/>
                    </a:cubicBezTo>
                    <a:cubicBezTo>
                      <a:pt x="147828" y="313944"/>
                      <a:pt x="111252" y="248412"/>
                      <a:pt x="73152" y="182880"/>
                    </a:cubicBezTo>
                    <a:cubicBezTo>
                      <a:pt x="35052" y="117348"/>
                      <a:pt x="17526" y="58674"/>
                      <a:pt x="0" y="0"/>
                    </a:cubicBezTo>
                  </a:path>
                </a:pathLst>
              </a:cu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Rounded Rectangle 57">
                <a:extLst>
                  <a:ext uri="{FF2B5EF4-FFF2-40B4-BE49-F238E27FC236}">
                    <a16:creationId xmlns:a16="http://schemas.microsoft.com/office/drawing/2014/main" id="{5CA3286C-4CBE-4BEF-AC48-298C4B094E11}"/>
                  </a:ext>
                </a:extLst>
              </p:cNvPr>
              <p:cNvSpPr/>
              <p:nvPr/>
            </p:nvSpPr>
            <p:spPr>
              <a:xfrm>
                <a:off x="2685288" y="4130040"/>
                <a:ext cx="954024" cy="246888"/>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a:extLst>
                  <a:ext uri="{FF2B5EF4-FFF2-40B4-BE49-F238E27FC236}">
                    <a16:creationId xmlns:a16="http://schemas.microsoft.com/office/drawing/2014/main" id="{0A607B46-89F8-4AAB-BD2F-640DD03C7DE7}"/>
                  </a:ext>
                </a:extLst>
              </p:cNvPr>
              <p:cNvSpPr/>
              <p:nvPr/>
            </p:nvSpPr>
            <p:spPr>
              <a:xfrm>
                <a:off x="3291840" y="3502152"/>
                <a:ext cx="230124" cy="630936"/>
              </a:xfrm>
              <a:custGeom>
                <a:avLst/>
                <a:gdLst>
                  <a:gd name="connsiteX0" fmla="*/ 173736 w 230124"/>
                  <a:gd name="connsiteY0" fmla="*/ 630936 h 630936"/>
                  <a:gd name="connsiteX1" fmla="*/ 201168 w 230124"/>
                  <a:gd name="connsiteY1" fmla="*/ 347472 h 630936"/>
                  <a:gd name="connsiteX2" fmla="*/ 0 w 230124"/>
                  <a:gd name="connsiteY2" fmla="*/ 0 h 630936"/>
                </a:gdLst>
                <a:ahLst/>
                <a:cxnLst>
                  <a:cxn ang="0">
                    <a:pos x="connsiteX0" y="connsiteY0"/>
                  </a:cxn>
                  <a:cxn ang="0">
                    <a:pos x="connsiteX1" y="connsiteY1"/>
                  </a:cxn>
                  <a:cxn ang="0">
                    <a:pos x="connsiteX2" y="connsiteY2"/>
                  </a:cxn>
                </a:cxnLst>
                <a:rect l="l" t="t" r="r" b="b"/>
                <a:pathLst>
                  <a:path w="230124" h="630936">
                    <a:moveTo>
                      <a:pt x="173736" y="630936"/>
                    </a:moveTo>
                    <a:cubicBezTo>
                      <a:pt x="201930" y="541782"/>
                      <a:pt x="230124" y="452628"/>
                      <a:pt x="201168" y="347472"/>
                    </a:cubicBezTo>
                    <a:cubicBezTo>
                      <a:pt x="172212" y="242316"/>
                      <a:pt x="86106" y="121158"/>
                      <a:pt x="0" y="0"/>
                    </a:cubicBezTo>
                  </a:path>
                </a:pathLst>
              </a:custGeom>
              <a:noFill/>
              <a:ln w="12700">
                <a:prstDash val="sys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61" name="Rectangle 60">
                <a:extLst>
                  <a:ext uri="{FF2B5EF4-FFF2-40B4-BE49-F238E27FC236}">
                    <a16:creationId xmlns:a16="http://schemas.microsoft.com/office/drawing/2014/main" id="{7DC13304-1F05-435A-B57B-757F656BC275}"/>
                  </a:ext>
                </a:extLst>
              </p:cNvPr>
              <p:cNvSpPr/>
              <p:nvPr/>
            </p:nvSpPr>
            <p:spPr>
              <a:xfrm rot="2144241">
                <a:off x="2657783" y="2593149"/>
                <a:ext cx="1435586" cy="276999"/>
              </a:xfrm>
              <a:prstGeom prst="rect">
                <a:avLst/>
              </a:prstGeom>
            </p:spPr>
            <p:txBody>
              <a:bodyPr wrap="none">
                <a:spAutoFit/>
              </a:bodyPr>
              <a:lstStyle/>
              <a:p>
                <a:r>
                  <a:rPr lang="en-US" sz="1200" i="1" dirty="0"/>
                  <a:t>Normal Completion</a:t>
                </a:r>
              </a:p>
            </p:txBody>
          </p:sp>
        </p:grpSp>
        <p:grpSp>
          <p:nvGrpSpPr>
            <p:cNvPr id="7" name="Group 6">
              <a:extLst>
                <a:ext uri="{FF2B5EF4-FFF2-40B4-BE49-F238E27FC236}">
                  <a16:creationId xmlns:a16="http://schemas.microsoft.com/office/drawing/2014/main" id="{D0A83C3F-F3F9-4794-B739-8863436FFA78}"/>
                </a:ext>
              </a:extLst>
            </p:cNvPr>
            <p:cNvGrpSpPr/>
            <p:nvPr/>
          </p:nvGrpSpPr>
          <p:grpSpPr>
            <a:xfrm>
              <a:off x="4921906" y="161649"/>
              <a:ext cx="4824884" cy="5968557"/>
              <a:chOff x="4735286" y="310945"/>
              <a:chExt cx="4824884" cy="5968557"/>
            </a:xfrm>
          </p:grpSpPr>
          <p:sp>
            <p:nvSpPr>
              <p:cNvPr id="10" name="Oval 9">
                <a:extLst>
                  <a:ext uri="{FF2B5EF4-FFF2-40B4-BE49-F238E27FC236}">
                    <a16:creationId xmlns:a16="http://schemas.microsoft.com/office/drawing/2014/main" id="{E8484E79-3045-4ABB-84D3-C8E9B6C083B7}"/>
                  </a:ext>
                </a:extLst>
              </p:cNvPr>
              <p:cNvSpPr/>
              <p:nvPr/>
            </p:nvSpPr>
            <p:spPr>
              <a:xfrm>
                <a:off x="6921022" y="310945"/>
                <a:ext cx="832340" cy="79717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err="1">
                    <a:solidFill>
                      <a:srgbClr val="000000"/>
                    </a:solidFill>
                  </a:rPr>
                  <a:t>Unstarted</a:t>
                </a:r>
                <a:endParaRPr lang="en-US" sz="1050" b="1" dirty="0">
                  <a:solidFill>
                    <a:srgbClr val="000000"/>
                  </a:solidFill>
                </a:endParaRPr>
              </a:p>
            </p:txBody>
          </p:sp>
          <p:sp>
            <p:nvSpPr>
              <p:cNvPr id="11" name="Oval 10">
                <a:extLst>
                  <a:ext uri="{FF2B5EF4-FFF2-40B4-BE49-F238E27FC236}">
                    <a16:creationId xmlns:a16="http://schemas.microsoft.com/office/drawing/2014/main" id="{0EAC5AB8-DD0F-4718-8212-88622D8C1D8E}"/>
                  </a:ext>
                </a:extLst>
              </p:cNvPr>
              <p:cNvSpPr/>
              <p:nvPr/>
            </p:nvSpPr>
            <p:spPr>
              <a:xfrm>
                <a:off x="6914178" y="1433731"/>
                <a:ext cx="832340" cy="7971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rgbClr val="000000"/>
                    </a:solidFill>
                  </a:rPr>
                  <a:t>Started</a:t>
                </a:r>
              </a:p>
            </p:txBody>
          </p:sp>
          <p:sp>
            <p:nvSpPr>
              <p:cNvPr id="12" name="Oval 11">
                <a:extLst>
                  <a:ext uri="{FF2B5EF4-FFF2-40B4-BE49-F238E27FC236}">
                    <a16:creationId xmlns:a16="http://schemas.microsoft.com/office/drawing/2014/main" id="{C3EA8818-2E51-4106-82CE-F4FC78F74F0F}"/>
                  </a:ext>
                </a:extLst>
              </p:cNvPr>
              <p:cNvSpPr/>
              <p:nvPr/>
            </p:nvSpPr>
            <p:spPr>
              <a:xfrm>
                <a:off x="5193398" y="3791063"/>
                <a:ext cx="832340" cy="79717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rgbClr val="000000"/>
                    </a:solidFill>
                  </a:rPr>
                  <a:t>Running</a:t>
                </a:r>
                <a:endParaRPr lang="en-US" sz="1050" b="1" dirty="0">
                  <a:solidFill>
                    <a:srgbClr val="000000"/>
                  </a:solidFill>
                </a:endParaRPr>
              </a:p>
            </p:txBody>
          </p:sp>
          <p:sp>
            <p:nvSpPr>
              <p:cNvPr id="13" name="Oval 12">
                <a:extLst>
                  <a:ext uri="{FF2B5EF4-FFF2-40B4-BE49-F238E27FC236}">
                    <a16:creationId xmlns:a16="http://schemas.microsoft.com/office/drawing/2014/main" id="{405BCE3E-693B-46AF-9631-5EBB6AFAFCA6}"/>
                  </a:ext>
                </a:extLst>
              </p:cNvPr>
              <p:cNvSpPr/>
              <p:nvPr/>
            </p:nvSpPr>
            <p:spPr>
              <a:xfrm>
                <a:off x="6920190" y="4951161"/>
                <a:ext cx="959417" cy="903069"/>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rgbClr val="000000"/>
                    </a:solidFill>
                  </a:rPr>
                  <a:t>Completed</a:t>
                </a:r>
                <a:endParaRPr lang="en-US" sz="1050" b="1" dirty="0">
                  <a:solidFill>
                    <a:srgbClr val="000000"/>
                  </a:solidFill>
                </a:endParaRPr>
              </a:p>
            </p:txBody>
          </p:sp>
          <p:sp>
            <p:nvSpPr>
              <p:cNvPr id="14" name="Oval 13">
                <a:extLst>
                  <a:ext uri="{FF2B5EF4-FFF2-40B4-BE49-F238E27FC236}">
                    <a16:creationId xmlns:a16="http://schemas.microsoft.com/office/drawing/2014/main" id="{2F8E768D-6143-4733-AB59-01C452E3D99A}"/>
                  </a:ext>
                </a:extLst>
              </p:cNvPr>
              <p:cNvSpPr/>
              <p:nvPr/>
            </p:nvSpPr>
            <p:spPr>
              <a:xfrm>
                <a:off x="5190082" y="1436218"/>
                <a:ext cx="832340" cy="7971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err="1">
                    <a:solidFill>
                      <a:srgbClr val="000000"/>
                    </a:solidFill>
                  </a:rPr>
                  <a:t>StagingIn</a:t>
                </a:r>
                <a:endParaRPr lang="en-US" sz="1100" b="1" dirty="0">
                  <a:solidFill>
                    <a:srgbClr val="000000"/>
                  </a:solidFill>
                </a:endParaRPr>
              </a:p>
            </p:txBody>
          </p:sp>
          <p:sp>
            <p:nvSpPr>
              <p:cNvPr id="15" name="Oval 14">
                <a:extLst>
                  <a:ext uri="{FF2B5EF4-FFF2-40B4-BE49-F238E27FC236}">
                    <a16:creationId xmlns:a16="http://schemas.microsoft.com/office/drawing/2014/main" id="{2F21A972-37F7-4769-B297-3291B6B9A901}"/>
                  </a:ext>
                </a:extLst>
              </p:cNvPr>
              <p:cNvSpPr/>
              <p:nvPr/>
            </p:nvSpPr>
            <p:spPr>
              <a:xfrm>
                <a:off x="5192569" y="2571651"/>
                <a:ext cx="832340" cy="7971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rgbClr val="000000"/>
                    </a:solidFill>
                  </a:rPr>
                  <a:t>Queued</a:t>
                </a:r>
              </a:p>
            </p:txBody>
          </p:sp>
          <p:sp>
            <p:nvSpPr>
              <p:cNvPr id="16" name="Oval 15">
                <a:extLst>
                  <a:ext uri="{FF2B5EF4-FFF2-40B4-BE49-F238E27FC236}">
                    <a16:creationId xmlns:a16="http://schemas.microsoft.com/office/drawing/2014/main" id="{ACBCBFFB-5906-4356-B4EF-65239DB6F9EA}"/>
                  </a:ext>
                </a:extLst>
              </p:cNvPr>
              <p:cNvSpPr/>
              <p:nvPr/>
            </p:nvSpPr>
            <p:spPr>
              <a:xfrm>
                <a:off x="5190911" y="5030786"/>
                <a:ext cx="832340" cy="7971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rgbClr val="000000"/>
                    </a:solidFill>
                  </a:rPr>
                  <a:t>Staging</a:t>
                </a:r>
              </a:p>
              <a:p>
                <a:pPr algn="ctr"/>
                <a:r>
                  <a:rPr lang="en-US" sz="1100" b="1" dirty="0">
                    <a:solidFill>
                      <a:srgbClr val="000000"/>
                    </a:solidFill>
                  </a:rPr>
                  <a:t>Out</a:t>
                </a:r>
              </a:p>
            </p:txBody>
          </p:sp>
          <p:sp>
            <p:nvSpPr>
              <p:cNvPr id="17" name="Oval 16">
                <a:extLst>
                  <a:ext uri="{FF2B5EF4-FFF2-40B4-BE49-F238E27FC236}">
                    <a16:creationId xmlns:a16="http://schemas.microsoft.com/office/drawing/2014/main" id="{83093075-E6CA-4913-B668-2F3E47DD84D4}"/>
                  </a:ext>
                </a:extLst>
              </p:cNvPr>
              <p:cNvSpPr/>
              <p:nvPr/>
            </p:nvSpPr>
            <p:spPr>
              <a:xfrm>
                <a:off x="6893028" y="2569780"/>
                <a:ext cx="860713" cy="835893"/>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rgbClr val="000000"/>
                    </a:solidFill>
                  </a:rPr>
                  <a:t>Aborted</a:t>
                </a:r>
                <a:endParaRPr lang="en-US" sz="1050" b="1" dirty="0">
                  <a:solidFill>
                    <a:srgbClr val="000000"/>
                  </a:solidFill>
                </a:endParaRPr>
              </a:p>
            </p:txBody>
          </p:sp>
          <p:sp>
            <p:nvSpPr>
              <p:cNvPr id="18" name="Oval 17">
                <a:extLst>
                  <a:ext uri="{FF2B5EF4-FFF2-40B4-BE49-F238E27FC236}">
                    <a16:creationId xmlns:a16="http://schemas.microsoft.com/office/drawing/2014/main" id="{6FA5D529-A283-4DA3-A3B8-D36E1FA40BAD}"/>
                  </a:ext>
                </a:extLst>
              </p:cNvPr>
              <p:cNvSpPr/>
              <p:nvPr/>
            </p:nvSpPr>
            <p:spPr>
              <a:xfrm>
                <a:off x="8678885" y="1434560"/>
                <a:ext cx="832340" cy="7971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rgbClr val="000000"/>
                    </a:solidFill>
                  </a:rPr>
                  <a:t>Rejected</a:t>
                </a:r>
              </a:p>
            </p:txBody>
          </p:sp>
          <p:sp>
            <p:nvSpPr>
              <p:cNvPr id="19" name="Oval 18">
                <a:extLst>
                  <a:ext uri="{FF2B5EF4-FFF2-40B4-BE49-F238E27FC236}">
                    <a16:creationId xmlns:a16="http://schemas.microsoft.com/office/drawing/2014/main" id="{74C63572-6C3E-4196-A1F2-8BC9B0E47A40}"/>
                  </a:ext>
                </a:extLst>
              </p:cNvPr>
              <p:cNvSpPr/>
              <p:nvPr/>
            </p:nvSpPr>
            <p:spPr>
              <a:xfrm>
                <a:off x="8727830" y="3786916"/>
                <a:ext cx="832340" cy="79717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solidFill>
                      <a:srgbClr val="000000"/>
                    </a:solidFill>
                  </a:rPr>
                  <a:t>Failed</a:t>
                </a:r>
              </a:p>
            </p:txBody>
          </p:sp>
          <p:cxnSp>
            <p:nvCxnSpPr>
              <p:cNvPr id="20" name="Straight Connector 19">
                <a:extLst>
                  <a:ext uri="{FF2B5EF4-FFF2-40B4-BE49-F238E27FC236}">
                    <a16:creationId xmlns:a16="http://schemas.microsoft.com/office/drawing/2014/main" id="{23AC4E92-91D3-48FB-AC6B-4AEADD2A286C}"/>
                  </a:ext>
                </a:extLst>
              </p:cNvPr>
              <p:cNvCxnSpPr>
                <a:stCxn id="10" idx="4"/>
                <a:endCxn id="11" idx="0"/>
              </p:cNvCxnSpPr>
              <p:nvPr/>
            </p:nvCxnSpPr>
            <p:spPr>
              <a:xfrm rot="5400000">
                <a:off x="7170962" y="1267501"/>
                <a:ext cx="325616" cy="6844"/>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B468793-8C18-441D-AD69-F35532E724B4}"/>
                  </a:ext>
                </a:extLst>
              </p:cNvPr>
              <p:cNvSpPr txBox="1"/>
              <p:nvPr/>
            </p:nvSpPr>
            <p:spPr>
              <a:xfrm>
                <a:off x="7296754" y="1099003"/>
                <a:ext cx="660245" cy="307777"/>
              </a:xfrm>
              <a:prstGeom prst="rect">
                <a:avLst/>
              </a:prstGeom>
              <a:noFill/>
            </p:spPr>
            <p:txBody>
              <a:bodyPr wrap="none" rtlCol="0">
                <a:spAutoFit/>
              </a:bodyPr>
              <a:lstStyle/>
              <a:p>
                <a:r>
                  <a:rPr lang="en-US" sz="1400" b="1" i="1" dirty="0"/>
                  <a:t>Start()</a:t>
                </a:r>
              </a:p>
            </p:txBody>
          </p:sp>
          <p:cxnSp>
            <p:nvCxnSpPr>
              <p:cNvPr id="22" name="Straight Arrow Connector 21">
                <a:extLst>
                  <a:ext uri="{FF2B5EF4-FFF2-40B4-BE49-F238E27FC236}">
                    <a16:creationId xmlns:a16="http://schemas.microsoft.com/office/drawing/2014/main" id="{0546AD3F-7AD1-46DB-9F0F-D1E12A19BCD8}"/>
                  </a:ext>
                </a:extLst>
              </p:cNvPr>
              <p:cNvCxnSpPr>
                <a:stCxn id="11" idx="6"/>
                <a:endCxn id="18" idx="2"/>
              </p:cNvCxnSpPr>
              <p:nvPr/>
            </p:nvCxnSpPr>
            <p:spPr>
              <a:xfrm>
                <a:off x="7746518" y="1832316"/>
                <a:ext cx="932367" cy="829"/>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6C76A35-4C1F-4FC3-AAB6-370E98190079}"/>
                  </a:ext>
                </a:extLst>
              </p:cNvPr>
              <p:cNvCxnSpPr>
                <a:stCxn id="11" idx="5"/>
                <a:endCxn id="19" idx="1"/>
              </p:cNvCxnSpPr>
              <p:nvPr/>
            </p:nvCxnSpPr>
            <p:spPr>
              <a:xfrm rot="16200000" flipH="1">
                <a:off x="7342424" y="2396359"/>
                <a:ext cx="1789501" cy="1225098"/>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B47E8AE-3AE2-460D-BDB4-D7839F704BCC}"/>
                  </a:ext>
                </a:extLst>
              </p:cNvPr>
              <p:cNvCxnSpPr>
                <a:stCxn id="11" idx="4"/>
                <a:endCxn id="17" idx="0"/>
              </p:cNvCxnSpPr>
              <p:nvPr/>
            </p:nvCxnSpPr>
            <p:spPr>
              <a:xfrm rot="5400000">
                <a:off x="7157428" y="2396859"/>
                <a:ext cx="338879" cy="6963"/>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D069DD-A22B-45E8-8AD3-69D9496F230C}"/>
                  </a:ext>
                </a:extLst>
              </p:cNvPr>
              <p:cNvCxnSpPr>
                <a:stCxn id="11" idx="2"/>
                <a:endCxn id="14" idx="6"/>
              </p:cNvCxnSpPr>
              <p:nvPr/>
            </p:nvCxnSpPr>
            <p:spPr>
              <a:xfrm rot="10800000" flipV="1">
                <a:off x="6022422" y="1832315"/>
                <a:ext cx="891756" cy="248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4D9057F-7216-4133-8458-9CF9BDCDA756}"/>
                  </a:ext>
                </a:extLst>
              </p:cNvPr>
              <p:cNvCxnSpPr>
                <a:stCxn id="14" idx="4"/>
                <a:endCxn id="15" idx="0"/>
              </p:cNvCxnSpPr>
              <p:nvPr/>
            </p:nvCxnSpPr>
            <p:spPr>
              <a:xfrm rot="16200000" flipH="1">
                <a:off x="5438364" y="2401275"/>
                <a:ext cx="338263" cy="248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02E0CD6-0708-4426-A791-D098B60C812C}"/>
                  </a:ext>
                </a:extLst>
              </p:cNvPr>
              <p:cNvCxnSpPr>
                <a:stCxn id="11" idx="3"/>
                <a:endCxn id="15" idx="7"/>
              </p:cNvCxnSpPr>
              <p:nvPr/>
            </p:nvCxnSpPr>
            <p:spPr>
              <a:xfrm rot="5400000">
                <a:off x="6182426" y="1834749"/>
                <a:ext cx="574236" cy="1133055"/>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53E9365-BEFD-4B09-B69B-820CC5E6DEF2}"/>
                  </a:ext>
                </a:extLst>
              </p:cNvPr>
              <p:cNvCxnSpPr>
                <a:stCxn id="15" idx="4"/>
                <a:endCxn id="12" idx="0"/>
              </p:cNvCxnSpPr>
              <p:nvPr/>
            </p:nvCxnSpPr>
            <p:spPr>
              <a:xfrm rot="16200000" flipH="1">
                <a:off x="5398032" y="3579527"/>
                <a:ext cx="422242" cy="829"/>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C868E14-191D-4873-BBBC-31A86CF3848D}"/>
                  </a:ext>
                </a:extLst>
              </p:cNvPr>
              <p:cNvCxnSpPr>
                <a:stCxn id="14" idx="5"/>
                <a:endCxn id="17" idx="1"/>
              </p:cNvCxnSpPr>
              <p:nvPr/>
            </p:nvCxnSpPr>
            <p:spPr>
              <a:xfrm rot="16200000" flipH="1">
                <a:off x="6172029" y="1845145"/>
                <a:ext cx="575549" cy="1118548"/>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81BE20C-AEEB-446E-8CCC-9CBE8173C624}"/>
                  </a:ext>
                </a:extLst>
              </p:cNvPr>
              <p:cNvCxnSpPr>
                <a:stCxn id="12" idx="7"/>
                <a:endCxn id="17" idx="3"/>
              </p:cNvCxnSpPr>
              <p:nvPr/>
            </p:nvCxnSpPr>
            <p:spPr>
              <a:xfrm rot="5400000" flipH="1" flipV="1">
                <a:off x="6149188" y="3037917"/>
                <a:ext cx="624547" cy="1115232"/>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3774C98-4962-4DDF-8A24-C7F65F1F95A5}"/>
                  </a:ext>
                </a:extLst>
              </p:cNvPr>
              <p:cNvCxnSpPr>
                <a:stCxn id="12" idx="6"/>
                <a:endCxn id="19" idx="2"/>
              </p:cNvCxnSpPr>
              <p:nvPr/>
            </p:nvCxnSpPr>
            <p:spPr>
              <a:xfrm flipV="1">
                <a:off x="6025738" y="4185501"/>
                <a:ext cx="2702092" cy="414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EA9925F-4466-4505-B702-50DA914A88A6}"/>
                  </a:ext>
                </a:extLst>
              </p:cNvPr>
              <p:cNvCxnSpPr>
                <a:stCxn id="16" idx="7"/>
              </p:cNvCxnSpPr>
              <p:nvPr/>
            </p:nvCxnSpPr>
            <p:spPr>
              <a:xfrm rot="5400000" flipH="1" flipV="1">
                <a:off x="5634714" y="3653657"/>
                <a:ext cx="1760517" cy="1227229"/>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4B6905B-AE29-451F-920E-456F648D5BA4}"/>
                  </a:ext>
                </a:extLst>
              </p:cNvPr>
              <p:cNvCxnSpPr>
                <a:stCxn id="12" idx="4"/>
                <a:endCxn id="16" idx="0"/>
              </p:cNvCxnSpPr>
              <p:nvPr/>
            </p:nvCxnSpPr>
            <p:spPr>
              <a:xfrm rot="5400000">
                <a:off x="5387049" y="4808266"/>
                <a:ext cx="442553" cy="248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384605-4F8E-4F8C-BCB2-7B009C817525}"/>
                  </a:ext>
                </a:extLst>
              </p:cNvPr>
              <p:cNvCxnSpPr>
                <a:stCxn id="16" idx="6"/>
                <a:endCxn id="13" idx="2"/>
              </p:cNvCxnSpPr>
              <p:nvPr/>
            </p:nvCxnSpPr>
            <p:spPr>
              <a:xfrm flipV="1">
                <a:off x="6023251" y="5402696"/>
                <a:ext cx="896939" cy="26675"/>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EC18DFF-FE7E-4C30-89BC-D4D7B7F59031}"/>
                  </a:ext>
                </a:extLst>
              </p:cNvPr>
              <p:cNvCxnSpPr>
                <a:stCxn id="12" idx="5"/>
                <a:endCxn id="13" idx="1"/>
              </p:cNvCxnSpPr>
              <p:nvPr/>
            </p:nvCxnSpPr>
            <p:spPr>
              <a:xfrm rot="16200000" flipH="1">
                <a:off x="6176308" y="4199027"/>
                <a:ext cx="611922" cy="1156848"/>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6" name="Freeform 113">
                <a:extLst>
                  <a:ext uri="{FF2B5EF4-FFF2-40B4-BE49-F238E27FC236}">
                    <a16:creationId xmlns:a16="http://schemas.microsoft.com/office/drawing/2014/main" id="{CF647854-4BE6-4FA1-9D63-957003EC26A2}"/>
                  </a:ext>
                </a:extLst>
              </p:cNvPr>
              <p:cNvSpPr/>
              <p:nvPr/>
            </p:nvSpPr>
            <p:spPr>
              <a:xfrm>
                <a:off x="4735286" y="1805474"/>
                <a:ext cx="4486469" cy="4474028"/>
              </a:xfrm>
              <a:custGeom>
                <a:avLst/>
                <a:gdLst>
                  <a:gd name="connsiteX0" fmla="*/ 443204 w 4486469"/>
                  <a:gd name="connsiteY0" fmla="*/ 23326 h 4474028"/>
                  <a:gd name="connsiteX1" fmla="*/ 247261 w 4486469"/>
                  <a:gd name="connsiteY1" fmla="*/ 23326 h 4474028"/>
                  <a:gd name="connsiteX2" fmla="*/ 135294 w 4486469"/>
                  <a:gd name="connsiteY2" fmla="*/ 163285 h 4474028"/>
                  <a:gd name="connsiteX3" fmla="*/ 60649 w 4486469"/>
                  <a:gd name="connsiteY3" fmla="*/ 713791 h 4474028"/>
                  <a:gd name="connsiteX4" fmla="*/ 144624 w 4486469"/>
                  <a:gd name="connsiteY4" fmla="*/ 1926771 h 4474028"/>
                  <a:gd name="connsiteX5" fmla="*/ 97971 w 4486469"/>
                  <a:gd name="connsiteY5" fmla="*/ 3093097 h 4474028"/>
                  <a:gd name="connsiteX6" fmla="*/ 13996 w 4486469"/>
                  <a:gd name="connsiteY6" fmla="*/ 3830216 h 4474028"/>
                  <a:gd name="connsiteX7" fmla="*/ 181947 w 4486469"/>
                  <a:gd name="connsiteY7" fmla="*/ 4212771 h 4474028"/>
                  <a:gd name="connsiteX8" fmla="*/ 779106 w 4486469"/>
                  <a:gd name="connsiteY8" fmla="*/ 4390053 h 4474028"/>
                  <a:gd name="connsiteX9" fmla="*/ 1898779 w 4486469"/>
                  <a:gd name="connsiteY9" fmla="*/ 4240763 h 4474028"/>
                  <a:gd name="connsiteX10" fmla="*/ 2971800 w 4486469"/>
                  <a:gd name="connsiteY10" fmla="*/ 4259424 h 4474028"/>
                  <a:gd name="connsiteX11" fmla="*/ 4044820 w 4486469"/>
                  <a:gd name="connsiteY11" fmla="*/ 4390053 h 4474028"/>
                  <a:gd name="connsiteX12" fmla="*/ 4427375 w 4486469"/>
                  <a:gd name="connsiteY12" fmla="*/ 3755571 h 4474028"/>
                  <a:gd name="connsiteX13" fmla="*/ 4399383 w 4486469"/>
                  <a:gd name="connsiteY13" fmla="*/ 2785187 h 447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86469" h="4474028">
                    <a:moveTo>
                      <a:pt x="443204" y="23326"/>
                    </a:moveTo>
                    <a:cubicBezTo>
                      <a:pt x="370891" y="11663"/>
                      <a:pt x="298579" y="0"/>
                      <a:pt x="247261" y="23326"/>
                    </a:cubicBezTo>
                    <a:cubicBezTo>
                      <a:pt x="195943" y="46652"/>
                      <a:pt x="166396" y="48208"/>
                      <a:pt x="135294" y="163285"/>
                    </a:cubicBezTo>
                    <a:cubicBezTo>
                      <a:pt x="104192" y="278363"/>
                      <a:pt x="59094" y="419877"/>
                      <a:pt x="60649" y="713791"/>
                    </a:cubicBezTo>
                    <a:cubicBezTo>
                      <a:pt x="62204" y="1007705"/>
                      <a:pt x="138404" y="1530220"/>
                      <a:pt x="144624" y="1926771"/>
                    </a:cubicBezTo>
                    <a:cubicBezTo>
                      <a:pt x="150844" y="2323322"/>
                      <a:pt x="119742" y="2775856"/>
                      <a:pt x="97971" y="3093097"/>
                    </a:cubicBezTo>
                    <a:cubicBezTo>
                      <a:pt x="76200" y="3410338"/>
                      <a:pt x="0" y="3643604"/>
                      <a:pt x="13996" y="3830216"/>
                    </a:cubicBezTo>
                    <a:cubicBezTo>
                      <a:pt x="27992" y="4016828"/>
                      <a:pt x="54429" y="4119465"/>
                      <a:pt x="181947" y="4212771"/>
                    </a:cubicBezTo>
                    <a:cubicBezTo>
                      <a:pt x="309465" y="4306077"/>
                      <a:pt x="492967" y="4385388"/>
                      <a:pt x="779106" y="4390053"/>
                    </a:cubicBezTo>
                    <a:cubicBezTo>
                      <a:pt x="1065245" y="4394718"/>
                      <a:pt x="1533330" y="4262534"/>
                      <a:pt x="1898779" y="4240763"/>
                    </a:cubicBezTo>
                    <a:cubicBezTo>
                      <a:pt x="2264228" y="4218992"/>
                      <a:pt x="2614127" y="4234542"/>
                      <a:pt x="2971800" y="4259424"/>
                    </a:cubicBezTo>
                    <a:cubicBezTo>
                      <a:pt x="3329474" y="4284306"/>
                      <a:pt x="3802224" y="4474028"/>
                      <a:pt x="4044820" y="4390053"/>
                    </a:cubicBezTo>
                    <a:cubicBezTo>
                      <a:pt x="4287416" y="4306078"/>
                      <a:pt x="4368281" y="4023049"/>
                      <a:pt x="4427375" y="3755571"/>
                    </a:cubicBezTo>
                    <a:cubicBezTo>
                      <a:pt x="4486469" y="3488093"/>
                      <a:pt x="4442926" y="3136640"/>
                      <a:pt x="4399383" y="2785187"/>
                    </a:cubicBezTo>
                  </a:path>
                </a:pathLst>
              </a:cu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 name="TextBox 7">
              <a:extLst>
                <a:ext uri="{FF2B5EF4-FFF2-40B4-BE49-F238E27FC236}">
                  <a16:creationId xmlns:a16="http://schemas.microsoft.com/office/drawing/2014/main" id="{DF379DC9-6774-4846-A6F6-058CAF4B85E5}"/>
                </a:ext>
              </a:extLst>
            </p:cNvPr>
            <p:cNvSpPr txBox="1"/>
            <p:nvPr/>
          </p:nvSpPr>
          <p:spPr>
            <a:xfrm>
              <a:off x="1276430" y="6092958"/>
              <a:ext cx="2960939" cy="307777"/>
            </a:xfrm>
            <a:prstGeom prst="rect">
              <a:avLst/>
            </a:prstGeom>
            <a:noFill/>
          </p:spPr>
          <p:txBody>
            <a:bodyPr wrap="none" rtlCol="0">
              <a:spAutoFit/>
            </a:bodyPr>
            <a:lstStyle/>
            <a:p>
              <a:r>
                <a:rPr lang="en-US" sz="1400" b="1" dirty="0">
                  <a:cs typeface="Arial" pitchFamily="34" charset="0"/>
                </a:rPr>
                <a:t>a. </a:t>
              </a:r>
              <a:r>
                <a:rPr lang="en-US" sz="1400" b="1" dirty="0" err="1">
                  <a:cs typeface="Arial" pitchFamily="34" charset="0"/>
                </a:rPr>
                <a:t>System.Threading.Thread</a:t>
              </a:r>
              <a:r>
                <a:rPr lang="en-US" sz="1400" b="1" dirty="0">
                  <a:cs typeface="Arial" pitchFamily="34" charset="0"/>
                </a:rPr>
                <a:t> life cycle.</a:t>
              </a:r>
            </a:p>
          </p:txBody>
        </p:sp>
        <p:sp>
          <p:nvSpPr>
            <p:cNvPr id="9" name="TextBox 8">
              <a:extLst>
                <a:ext uri="{FF2B5EF4-FFF2-40B4-BE49-F238E27FC236}">
                  <a16:creationId xmlns:a16="http://schemas.microsoft.com/office/drawing/2014/main" id="{40AC9924-11BA-45D3-A043-45ACA66B1D46}"/>
                </a:ext>
              </a:extLst>
            </p:cNvPr>
            <p:cNvSpPr txBox="1"/>
            <p:nvPr/>
          </p:nvSpPr>
          <p:spPr>
            <a:xfrm>
              <a:off x="5928237" y="6096062"/>
              <a:ext cx="3385222" cy="307777"/>
            </a:xfrm>
            <a:prstGeom prst="rect">
              <a:avLst/>
            </a:prstGeom>
            <a:noFill/>
          </p:spPr>
          <p:txBody>
            <a:bodyPr wrap="none" rtlCol="0">
              <a:spAutoFit/>
            </a:bodyPr>
            <a:lstStyle/>
            <a:p>
              <a:r>
                <a:rPr lang="en-US" sz="1400" b="1" dirty="0"/>
                <a:t>b. </a:t>
              </a:r>
              <a:r>
                <a:rPr lang="en-US" sz="1400" b="1" dirty="0" err="1"/>
                <a:t>Aneka.Threading.AnekaThread</a:t>
              </a:r>
              <a:r>
                <a:rPr lang="en-US" sz="1400" b="1" dirty="0"/>
                <a:t> life cycle.</a:t>
              </a:r>
            </a:p>
          </p:txBody>
        </p:sp>
      </p:grpSp>
    </p:spTree>
    <p:extLst>
      <p:ext uri="{BB962C8B-B14F-4D97-AF65-F5344CB8AC3E}">
        <p14:creationId xmlns:p14="http://schemas.microsoft.com/office/powerpoint/2010/main" val="1278837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8910-2307-4B1E-A886-8BFC6FFDC213}"/>
              </a:ext>
            </a:extLst>
          </p:cNvPr>
          <p:cNvSpPr>
            <a:spLocks noGrp="1"/>
          </p:cNvSpPr>
          <p:nvPr>
            <p:ph type="title"/>
          </p:nvPr>
        </p:nvSpPr>
        <p:spPr>
          <a:xfrm>
            <a:off x="278296" y="0"/>
            <a:ext cx="10515600" cy="1325563"/>
          </a:xfrm>
        </p:spPr>
        <p:txBody>
          <a:bodyPr/>
          <a:lstStyle/>
          <a:p>
            <a:r>
              <a:rPr lang="en-IN" b="1" dirty="0">
                <a:latin typeface="Times New Roman" panose="02020603050405020304" pitchFamily="18" charset="0"/>
                <a:cs typeface="Times New Roman" panose="02020603050405020304" pitchFamily="18" charset="0"/>
              </a:rPr>
              <a:t>Thread synchronization</a:t>
            </a:r>
          </a:p>
        </p:txBody>
      </p:sp>
      <p:sp>
        <p:nvSpPr>
          <p:cNvPr id="3" name="Content Placeholder 2">
            <a:extLst>
              <a:ext uri="{FF2B5EF4-FFF2-40B4-BE49-F238E27FC236}">
                <a16:creationId xmlns:a16="http://schemas.microsoft.com/office/drawing/2014/main" id="{CA483D40-A2CB-4039-8E22-A52F61D8A3EC}"/>
              </a:ext>
            </a:extLst>
          </p:cNvPr>
          <p:cNvSpPr>
            <a:spLocks noGrp="1"/>
          </p:cNvSpPr>
          <p:nvPr>
            <p:ph idx="1"/>
          </p:nvPr>
        </p:nvSpPr>
        <p:spPr>
          <a:xfrm>
            <a:off x="278296" y="1444488"/>
            <a:ext cx="11075504" cy="5539408"/>
          </a:xfrm>
        </p:spPr>
        <p:txBody>
          <a:bodyPr>
            <a:normAutofit/>
          </a:bodyPr>
          <a:lstStyle/>
          <a:p>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.NET </a:t>
            </a:r>
            <a:r>
              <a:rPr lang="en-IN" dirty="0">
                <a:latin typeface="Times New Roman" panose="02020603050405020304" pitchFamily="18" charset="0"/>
                <a:cs typeface="Times New Roman" panose="02020603050405020304" pitchFamily="18" charset="0"/>
              </a:rPr>
              <a:t>base class libraries provide advanced facilities to support thread synchronization by the means of </a:t>
            </a:r>
            <a:r>
              <a:rPr lang="en-IN" b="1" dirty="0">
                <a:latin typeface="Times New Roman" panose="02020603050405020304" pitchFamily="18" charset="0"/>
                <a:cs typeface="Times New Roman" panose="02020603050405020304" pitchFamily="18" charset="0"/>
              </a:rPr>
              <a:t>monitors, semaphores, reader-writer locks, and basic synchronization constructs at the language level.</a:t>
            </a:r>
          </a:p>
          <a:p>
            <a:r>
              <a:rPr lang="en-IN" b="1" dirty="0">
                <a:latin typeface="Times New Roman" panose="02020603050405020304" pitchFamily="18" charset="0"/>
                <a:cs typeface="Times New Roman" panose="02020603050405020304" pitchFamily="18" charset="0"/>
              </a:rPr>
              <a:t>Aneka</a:t>
            </a:r>
            <a:r>
              <a:rPr lang="en-IN" dirty="0">
                <a:latin typeface="Times New Roman" panose="02020603050405020304" pitchFamily="18" charset="0"/>
                <a:cs typeface="Times New Roman" panose="02020603050405020304" pitchFamily="18" charset="0"/>
              </a:rPr>
              <a:t> provides </a:t>
            </a:r>
            <a:r>
              <a:rPr lang="en-IN" b="1" dirty="0">
                <a:latin typeface="Times New Roman" panose="02020603050405020304" pitchFamily="18" charset="0"/>
                <a:cs typeface="Times New Roman" panose="02020603050405020304" pitchFamily="18" charset="0"/>
              </a:rPr>
              <a:t>minimal support </a:t>
            </a:r>
            <a:r>
              <a:rPr lang="en-IN" dirty="0">
                <a:latin typeface="Times New Roman" panose="02020603050405020304" pitchFamily="18" charset="0"/>
                <a:cs typeface="Times New Roman" panose="02020603050405020304" pitchFamily="18" charset="0"/>
              </a:rPr>
              <a:t>for thread synchronization that is </a:t>
            </a:r>
            <a:r>
              <a:rPr lang="en-IN" b="1" dirty="0">
                <a:latin typeface="Times New Roman" panose="02020603050405020304" pitchFamily="18" charset="0"/>
                <a:cs typeface="Times New Roman" panose="02020603050405020304" pitchFamily="18" charset="0"/>
              </a:rPr>
              <a:t>limited</a:t>
            </a:r>
            <a:r>
              <a:rPr lang="en-IN" dirty="0">
                <a:latin typeface="Times New Roman" panose="02020603050405020304" pitchFamily="18" charset="0"/>
                <a:cs typeface="Times New Roman" panose="02020603050405020304" pitchFamily="18" charset="0"/>
              </a:rPr>
              <a:t> to the implementation of the </a:t>
            </a:r>
            <a:r>
              <a:rPr lang="en-IN" b="1" dirty="0">
                <a:latin typeface="Times New Roman" panose="02020603050405020304" pitchFamily="18" charset="0"/>
                <a:cs typeface="Times New Roman" panose="02020603050405020304" pitchFamily="18" charset="0"/>
              </a:rPr>
              <a:t>join operation </a:t>
            </a:r>
            <a:r>
              <a:rPr lang="en-IN" dirty="0">
                <a:latin typeface="Times New Roman" panose="02020603050405020304" pitchFamily="18" charset="0"/>
                <a:cs typeface="Times New Roman" panose="02020603050405020304" pitchFamily="18" charset="0"/>
              </a:rPr>
              <a:t>for thread abstraction.</a:t>
            </a:r>
          </a:p>
          <a:p>
            <a:r>
              <a:rPr lang="en-IN" b="1" dirty="0">
                <a:latin typeface="Times New Roman" panose="02020603050405020304" pitchFamily="18" charset="0"/>
                <a:cs typeface="Times New Roman" panose="02020603050405020304" pitchFamily="18" charset="0"/>
              </a:rPr>
              <a:t>No shared memory </a:t>
            </a:r>
            <a:r>
              <a:rPr lang="en-IN" dirty="0">
                <a:latin typeface="Times New Roman" panose="02020603050405020304" pitchFamily="18" charset="0"/>
                <a:cs typeface="Times New Roman" panose="02020603050405020304" pitchFamily="18" charset="0"/>
              </a:rPr>
              <a:t>among the thread instances and therefore it is not necessary.</a:t>
            </a:r>
          </a:p>
          <a:p>
            <a:r>
              <a:rPr lang="en-IN" dirty="0">
                <a:latin typeface="Times New Roman" panose="02020603050405020304" pitchFamily="18" charset="0"/>
                <a:cs typeface="Times New Roman" panose="02020603050405020304" pitchFamily="18" charset="0"/>
              </a:rPr>
              <a:t>Providing coordination facilities that introduce a </a:t>
            </a:r>
            <a:r>
              <a:rPr lang="en-IN" b="1" dirty="0">
                <a:latin typeface="Times New Roman" panose="02020603050405020304" pitchFamily="18" charset="0"/>
                <a:cs typeface="Times New Roman" panose="02020603050405020304" pitchFamily="18" charset="0"/>
              </a:rPr>
              <a:t>locking strategy </a:t>
            </a:r>
            <a:r>
              <a:rPr lang="en-IN" dirty="0">
                <a:latin typeface="Times New Roman" panose="02020603050405020304" pitchFamily="18" charset="0"/>
                <a:cs typeface="Times New Roman" panose="02020603050405020304" pitchFamily="18" charset="0"/>
              </a:rPr>
              <a:t>in such an environment might lead to </a:t>
            </a:r>
            <a:r>
              <a:rPr lang="en-IN" b="1" dirty="0">
                <a:latin typeface="Times New Roman" panose="02020603050405020304" pitchFamily="18" charset="0"/>
                <a:cs typeface="Times New Roman" panose="02020603050405020304" pitchFamily="18" charset="0"/>
              </a:rPr>
              <a:t>distributed deadlocks </a:t>
            </a:r>
            <a:r>
              <a:rPr lang="en-IN" dirty="0">
                <a:latin typeface="Times New Roman" panose="02020603050405020304" pitchFamily="18" charset="0"/>
                <a:cs typeface="Times New Roman" panose="02020603050405020304" pitchFamily="18" charset="0"/>
              </a:rPr>
              <a:t>that are hard to detect.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34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A560C-8C97-46ED-9CC6-82269D23309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Thread priorities</a:t>
            </a:r>
          </a:p>
        </p:txBody>
      </p:sp>
      <p:sp>
        <p:nvSpPr>
          <p:cNvPr id="3" name="Content Placeholder 2">
            <a:extLst>
              <a:ext uri="{FF2B5EF4-FFF2-40B4-BE49-F238E27FC236}">
                <a16:creationId xmlns:a16="http://schemas.microsoft.com/office/drawing/2014/main" id="{9F655B66-5D29-48F6-8F9E-E0F96E70399A}"/>
              </a:ext>
            </a:extLst>
          </p:cNvPr>
          <p:cNvSpPr>
            <a:spLocks noGrp="1"/>
          </p:cNvSpPr>
          <p:nvPr>
            <p:ph idx="1"/>
          </p:nvPr>
        </p:nvSpPr>
        <p:spPr/>
        <p:txBody>
          <a:bodyPr/>
          <a:lstStyle/>
          <a:p>
            <a:r>
              <a:rPr lang="en-IN" b="1" dirty="0" err="1">
                <a:latin typeface="Times New Roman" panose="02020603050405020304" pitchFamily="18" charset="0"/>
                <a:cs typeface="Times New Roman" panose="02020603050405020304" pitchFamily="18" charset="0"/>
              </a:rPr>
              <a:t>System.Threading.Thread</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class supports thread priorities : </a:t>
            </a:r>
          </a:p>
          <a:p>
            <a:pPr lvl="1"/>
            <a:r>
              <a:rPr lang="en-IN" b="1" dirty="0">
                <a:latin typeface="Times New Roman" panose="02020603050405020304" pitchFamily="18" charset="0"/>
                <a:cs typeface="Times New Roman" panose="02020603050405020304" pitchFamily="18" charset="0"/>
              </a:rPr>
              <a:t>Highest, Above Normal, Normal, Below Normal, or Lowest.</a:t>
            </a:r>
          </a:p>
          <a:p>
            <a:r>
              <a:rPr lang="en-IN" dirty="0">
                <a:latin typeface="Times New Roman" panose="02020603050405020304" pitchFamily="18" charset="0"/>
                <a:cs typeface="Times New Roman" panose="02020603050405020304" pitchFamily="18" charset="0"/>
              </a:rPr>
              <a:t>Aneka </a:t>
            </a:r>
            <a:r>
              <a:rPr lang="en-IN" b="1" dirty="0">
                <a:latin typeface="Times New Roman" panose="02020603050405020304" pitchFamily="18" charset="0"/>
                <a:cs typeface="Times New Roman" panose="02020603050405020304" pitchFamily="18" charset="0"/>
              </a:rPr>
              <a:t>does not support </a:t>
            </a:r>
            <a:r>
              <a:rPr lang="en-IN" dirty="0">
                <a:latin typeface="Times New Roman" panose="02020603050405020304" pitchFamily="18" charset="0"/>
                <a:cs typeface="Times New Roman" panose="02020603050405020304" pitchFamily="18" charset="0"/>
              </a:rPr>
              <a:t>thread priorities.</a:t>
            </a:r>
          </a:p>
          <a:p>
            <a:r>
              <a:rPr lang="en-IN" dirty="0">
                <a:latin typeface="Times New Roman" panose="02020603050405020304" pitchFamily="18" charset="0"/>
                <a:cs typeface="Times New Roman" panose="02020603050405020304" pitchFamily="18" charset="0"/>
              </a:rPr>
              <a:t>For interface compatibility purposes the </a:t>
            </a:r>
            <a:r>
              <a:rPr lang="en-IN" b="1" dirty="0" err="1">
                <a:latin typeface="Times New Roman" panose="02020603050405020304" pitchFamily="18" charset="0"/>
                <a:cs typeface="Times New Roman" panose="02020603050405020304" pitchFamily="18" charset="0"/>
              </a:rPr>
              <a:t>Aneka.Threading.Thread</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class exhibits a Priority property whose type is </a:t>
            </a:r>
            <a:r>
              <a:rPr lang="en-IN" b="1" dirty="0" err="1">
                <a:latin typeface="Times New Roman" panose="02020603050405020304" pitchFamily="18" charset="0"/>
                <a:cs typeface="Times New Roman" panose="02020603050405020304" pitchFamily="18" charset="0"/>
              </a:rPr>
              <a:t>ThreadPriority</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but its value is always set to </a:t>
            </a:r>
            <a:r>
              <a:rPr lang="en-IN" b="1" dirty="0">
                <a:latin typeface="Times New Roman" panose="02020603050405020304" pitchFamily="18" charset="0"/>
                <a:cs typeface="Times New Roman" panose="02020603050405020304" pitchFamily="18" charset="0"/>
              </a:rPr>
              <a:t>Normal</a:t>
            </a:r>
          </a:p>
        </p:txBody>
      </p:sp>
    </p:spTree>
    <p:extLst>
      <p:ext uri="{BB962C8B-B14F-4D97-AF65-F5344CB8AC3E}">
        <p14:creationId xmlns:p14="http://schemas.microsoft.com/office/powerpoint/2010/main" val="143706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F82C-2F43-467A-93F0-97CE3B7FE618}"/>
              </a:ext>
            </a:extLst>
          </p:cNvPr>
          <p:cNvSpPr>
            <a:spLocks noGrp="1"/>
          </p:cNvSpPr>
          <p:nvPr>
            <p:ph type="title"/>
          </p:nvPr>
        </p:nvSpPr>
        <p:spPr>
          <a:xfrm>
            <a:off x="318052" y="365125"/>
            <a:ext cx="11035748" cy="1325563"/>
          </a:xfrm>
        </p:spPr>
        <p:txBody>
          <a:bodyPr/>
          <a:lstStyle/>
          <a:p>
            <a:r>
              <a:rPr lang="en-IN" b="1"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62AC4004-E763-41E5-8BB8-C1C9A8C5A0E8}"/>
              </a:ext>
            </a:extLst>
          </p:cNvPr>
          <p:cNvSpPr>
            <a:spLocks noGrp="1"/>
          </p:cNvSpPr>
          <p:nvPr>
            <p:ph idx="1"/>
          </p:nvPr>
        </p:nvSpPr>
        <p:spPr>
          <a:xfrm>
            <a:off x="594360" y="1463041"/>
            <a:ext cx="11279588" cy="4659464"/>
          </a:xfrm>
        </p:spPr>
        <p:txBody>
          <a:bodyPr>
            <a:noAutofit/>
          </a:bodyPr>
          <a:lstStyle/>
          <a:p>
            <a:r>
              <a:rPr lang="en-IN" sz="3200" b="1" dirty="0">
                <a:latin typeface="Times New Roman" panose="02020603050405020304" pitchFamily="18" charset="0"/>
                <a:cs typeface="Times New Roman" panose="02020603050405020304" pitchFamily="18" charset="0"/>
              </a:rPr>
              <a:t>Throughput computing </a:t>
            </a:r>
            <a:r>
              <a:rPr lang="en-IN" sz="3200" dirty="0">
                <a:latin typeface="Times New Roman" panose="02020603050405020304" pitchFamily="18" charset="0"/>
                <a:cs typeface="Times New Roman" panose="02020603050405020304" pitchFamily="18" charset="0"/>
              </a:rPr>
              <a:t>focuses on delivering high volumes of computation in the form of transactions.</a:t>
            </a:r>
          </a:p>
          <a:p>
            <a:r>
              <a:rPr lang="en-IN" sz="3200" b="1" dirty="0">
                <a:latin typeface="Times New Roman" panose="02020603050405020304" pitchFamily="18" charset="0"/>
                <a:cs typeface="Times New Roman" panose="02020603050405020304" pitchFamily="18" charset="0"/>
              </a:rPr>
              <a:t>Throughput </a:t>
            </a:r>
            <a:r>
              <a:rPr lang="en-IN" sz="3200" dirty="0">
                <a:latin typeface="Times New Roman" panose="02020603050405020304" pitchFamily="18" charset="0"/>
                <a:cs typeface="Times New Roman" panose="02020603050405020304" pitchFamily="18" charset="0"/>
              </a:rPr>
              <a:t>computing is realized by means of </a:t>
            </a:r>
            <a:r>
              <a:rPr lang="en-IN" sz="3200" b="1" u="sng" dirty="0">
                <a:latin typeface="Times New Roman" panose="02020603050405020304" pitchFamily="18" charset="0"/>
                <a:cs typeface="Times New Roman" panose="02020603050405020304" pitchFamily="18" charset="0"/>
              </a:rPr>
              <a:t>multiprocessing</a:t>
            </a:r>
            <a:r>
              <a:rPr lang="en-IN" sz="3200" b="1" dirty="0">
                <a:latin typeface="Times New Roman" panose="02020603050405020304" pitchFamily="18" charset="0"/>
                <a:cs typeface="Times New Roman" panose="02020603050405020304" pitchFamily="18" charset="0"/>
              </a:rPr>
              <a:t> and </a:t>
            </a:r>
            <a:r>
              <a:rPr lang="en-IN" sz="3200" b="1" u="sng" dirty="0">
                <a:latin typeface="Times New Roman" panose="02020603050405020304" pitchFamily="18" charset="0"/>
                <a:cs typeface="Times New Roman" panose="02020603050405020304" pitchFamily="18" charset="0"/>
              </a:rPr>
              <a:t>multithreading.</a:t>
            </a:r>
          </a:p>
          <a:p>
            <a:endParaRPr lang="en-IN" sz="3200" b="1" u="sng" dirty="0">
              <a:latin typeface="Times New Roman" panose="02020603050405020304" pitchFamily="18" charset="0"/>
              <a:cs typeface="Times New Roman" panose="02020603050405020304" pitchFamily="18" charset="0"/>
            </a:endParaRPr>
          </a:p>
          <a:p>
            <a:endParaRPr lang="en-IN" sz="3200" b="1" u="sng"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F6D32835-B750-4AA1-B8EB-269E7C323884}"/>
              </a:ext>
            </a:extLst>
          </p:cNvPr>
          <p:cNvGraphicFramePr>
            <a:graphicFrameLocks/>
          </p:cNvGraphicFramePr>
          <p:nvPr>
            <p:extLst>
              <p:ext uri="{D42A27DB-BD31-4B8C-83A1-F6EECF244321}">
                <p14:modId xmlns:p14="http://schemas.microsoft.com/office/powerpoint/2010/main" val="1825206331"/>
              </p:ext>
            </p:extLst>
          </p:nvPr>
        </p:nvGraphicFramePr>
        <p:xfrm>
          <a:off x="838203" y="3792773"/>
          <a:ext cx="10515597" cy="2382520"/>
        </p:xfrm>
        <a:graphic>
          <a:graphicData uri="http://schemas.openxmlformats.org/drawingml/2006/table">
            <a:tbl>
              <a:tblPr firstRow="1" bandRow="1">
                <a:tableStyleId>{C083E6E3-FA7D-4D7B-A595-EF9225AFEA82}</a:tableStyleId>
              </a:tblPr>
              <a:tblGrid>
                <a:gridCol w="3505199">
                  <a:extLst>
                    <a:ext uri="{9D8B030D-6E8A-4147-A177-3AD203B41FA5}">
                      <a16:colId xmlns:a16="http://schemas.microsoft.com/office/drawing/2014/main" val="2212354651"/>
                    </a:ext>
                  </a:extLst>
                </a:gridCol>
                <a:gridCol w="3064563">
                  <a:extLst>
                    <a:ext uri="{9D8B030D-6E8A-4147-A177-3AD203B41FA5}">
                      <a16:colId xmlns:a16="http://schemas.microsoft.com/office/drawing/2014/main" val="2935560140"/>
                    </a:ext>
                  </a:extLst>
                </a:gridCol>
                <a:gridCol w="3945835">
                  <a:extLst>
                    <a:ext uri="{9D8B030D-6E8A-4147-A177-3AD203B41FA5}">
                      <a16:colId xmlns:a16="http://schemas.microsoft.com/office/drawing/2014/main" val="745175817"/>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Multi Programming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Multiprocessing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Multitasking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981319"/>
                  </a:ext>
                </a:extLst>
              </a:tr>
              <a:tr h="370840">
                <a:tc>
                  <a:txBody>
                    <a:bodyPr/>
                    <a:lstStyle/>
                    <a:p>
                      <a:pPr algn="l"/>
                      <a:r>
                        <a:rPr lang="en-IN" dirty="0">
                          <a:latin typeface="Times New Roman" panose="02020603050405020304" pitchFamily="18" charset="0"/>
                          <a:cs typeface="Times New Roman" panose="02020603050405020304" pitchFamily="18" charset="0"/>
                        </a:rPr>
                        <a:t>A Computer running more than one program</a:t>
                      </a:r>
                    </a:p>
                    <a:p>
                      <a:pPr algn="l"/>
                      <a:r>
                        <a:rPr lang="en-IN" dirty="0">
                          <a:latin typeface="Times New Roman" panose="02020603050405020304" pitchFamily="18" charset="0"/>
                          <a:cs typeface="Times New Roman" panose="02020603050405020304" pitchFamily="18" charset="0"/>
                        </a:rPr>
                        <a:t>(Excel, Firefox)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latin typeface="Times New Roman" panose="02020603050405020304" pitchFamily="18" charset="0"/>
                          <a:cs typeface="Times New Roman" panose="02020603050405020304" pitchFamily="18" charset="0"/>
                        </a:rPr>
                        <a:t>Using multiple CPU’s at a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Sharing Single CPU.</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Task sharing Common resources.</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Multitasking is a multiprogramming with Time sharing concept.</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Multithreading is the extension of multitasking.</a:t>
                      </a:r>
                    </a:p>
                    <a:p>
                      <a:pPr algn="l"/>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001866"/>
                  </a:ext>
                </a:extLst>
              </a:tr>
            </a:tbl>
          </a:graphicData>
        </a:graphic>
      </p:graphicFrame>
    </p:spTree>
    <p:extLst>
      <p:ext uri="{BB962C8B-B14F-4D97-AF65-F5344CB8AC3E}">
        <p14:creationId xmlns:p14="http://schemas.microsoft.com/office/powerpoint/2010/main" val="495408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BD69-EEFA-4950-984D-BF54A254EE9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Type serialization</a:t>
            </a:r>
          </a:p>
        </p:txBody>
      </p:sp>
      <p:sp>
        <p:nvSpPr>
          <p:cNvPr id="3" name="Content Placeholder 2">
            <a:extLst>
              <a:ext uri="{FF2B5EF4-FFF2-40B4-BE49-F238E27FC236}">
                <a16:creationId xmlns:a16="http://schemas.microsoft.com/office/drawing/2014/main" id="{5EF8A7A0-64E0-4CB4-ABFC-CD6D1F5154AC}"/>
              </a:ext>
            </a:extLst>
          </p:cNvPr>
          <p:cNvSpPr>
            <a:spLocks noGrp="1"/>
          </p:cNvSpPr>
          <p:nvPr>
            <p:ph idx="1"/>
          </p:nvPr>
        </p:nvSpPr>
        <p:spPr>
          <a:xfrm>
            <a:off x="556591" y="1510748"/>
            <a:ext cx="10797209" cy="4666215"/>
          </a:xfrm>
        </p:spPr>
        <p:txBody>
          <a:bodyPr/>
          <a:lstStyle/>
          <a:p>
            <a:r>
              <a:rPr lang="en-IN" b="1" dirty="0">
                <a:latin typeface="Times New Roman" panose="02020603050405020304" pitchFamily="18" charset="0"/>
                <a:cs typeface="Times New Roman" panose="02020603050405020304" pitchFamily="18" charset="0"/>
              </a:rPr>
              <a:t>Local threads execute all within the same address space and share memory; </a:t>
            </a:r>
            <a:r>
              <a:rPr lang="en-IN" dirty="0">
                <a:latin typeface="Times New Roman" panose="02020603050405020304" pitchFamily="18" charset="0"/>
                <a:cs typeface="Times New Roman" panose="02020603050405020304" pitchFamily="18" charset="0"/>
              </a:rPr>
              <a:t>therefore, they do not need objects to be copied or transferred into a different address space.</a:t>
            </a:r>
          </a:p>
          <a:p>
            <a:r>
              <a:rPr lang="en-IN" dirty="0">
                <a:latin typeface="Times New Roman" panose="02020603050405020304" pitchFamily="18" charset="0"/>
                <a:cs typeface="Times New Roman" panose="02020603050405020304" pitchFamily="18" charset="0"/>
              </a:rPr>
              <a:t>The state of the enclosing instance </a:t>
            </a:r>
            <a:r>
              <a:rPr lang="en-IN" b="1" dirty="0">
                <a:latin typeface="Times New Roman" panose="02020603050405020304" pitchFamily="18" charset="0"/>
                <a:cs typeface="Times New Roman" panose="02020603050405020304" pitchFamily="18" charset="0"/>
              </a:rPr>
              <a:t>needs to be transferred and reconstructed on the remote execution environment</a:t>
            </a:r>
          </a:p>
          <a:p>
            <a:r>
              <a:rPr lang="en-IN" dirty="0">
                <a:latin typeface="Times New Roman" panose="02020603050405020304" pitchFamily="18" charset="0"/>
                <a:cs typeface="Times New Roman" panose="02020603050405020304" pitchFamily="18" charset="0"/>
              </a:rPr>
              <a:t>Aneka threads execute methods defined in serializable types, since it is necessary to move the enclosing instance to remote execution method.</a:t>
            </a:r>
          </a:p>
          <a:p>
            <a:r>
              <a:rPr lang="en-IN" b="1" dirty="0">
                <a:latin typeface="Times New Roman" panose="02020603050405020304" pitchFamily="18" charset="0"/>
                <a:cs typeface="Times New Roman" panose="02020603050405020304" pitchFamily="18" charset="0"/>
              </a:rPr>
              <a:t>Providing serialization is as easy as tagging the class definition with the Serializable attribute</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97405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BD786-BA1C-4668-BA00-A95585EA06D5}"/>
              </a:ext>
            </a:extLst>
          </p:cNvPr>
          <p:cNvSpPr>
            <a:spLocks noGrp="1"/>
          </p:cNvSpPr>
          <p:nvPr>
            <p:ph type="title"/>
          </p:nvPr>
        </p:nvSpPr>
        <p:spPr>
          <a:xfrm>
            <a:off x="238539" y="365125"/>
            <a:ext cx="11115261" cy="1325563"/>
          </a:xfrm>
        </p:spPr>
        <p:txBody>
          <a:bodyPr/>
          <a:lstStyle/>
          <a:p>
            <a:r>
              <a:rPr lang="en-IN" b="1" dirty="0">
                <a:latin typeface="Times New Roman" panose="02020603050405020304" pitchFamily="18" charset="0"/>
                <a:cs typeface="Times New Roman" panose="02020603050405020304" pitchFamily="18" charset="0"/>
              </a:rPr>
              <a:t>Programming applications with Aneka threads</a:t>
            </a:r>
          </a:p>
        </p:txBody>
      </p:sp>
      <p:sp>
        <p:nvSpPr>
          <p:cNvPr id="3" name="Content Placeholder 2">
            <a:extLst>
              <a:ext uri="{FF2B5EF4-FFF2-40B4-BE49-F238E27FC236}">
                <a16:creationId xmlns:a16="http://schemas.microsoft.com/office/drawing/2014/main" id="{5F8C443C-439A-45FA-BD59-D89B560C5FD3}"/>
              </a:ext>
            </a:extLst>
          </p:cNvPr>
          <p:cNvSpPr>
            <a:spLocks noGrp="1"/>
          </p:cNvSpPr>
          <p:nvPr>
            <p:ph idx="1"/>
          </p:nvPr>
        </p:nvSpPr>
        <p:spPr>
          <a:xfrm>
            <a:off x="344557" y="1825624"/>
            <a:ext cx="11009243" cy="5032375"/>
          </a:xfrm>
        </p:spPr>
        <p:txBody>
          <a:bodyPr>
            <a:normAutofit/>
          </a:bodyPr>
          <a:lstStyle/>
          <a:p>
            <a:r>
              <a:rPr lang="en-IN" sz="3200" b="1" dirty="0">
                <a:latin typeface="Times New Roman" panose="02020603050405020304" pitchFamily="18" charset="0"/>
                <a:cs typeface="Times New Roman" panose="02020603050405020304" pitchFamily="18" charset="0"/>
              </a:rPr>
              <a:t>Aneka threads application model:</a:t>
            </a:r>
          </a:p>
          <a:p>
            <a:pPr marL="0" indent="0">
              <a:buNone/>
            </a:pPr>
            <a:r>
              <a:rPr lang="en-IN" sz="3200" dirty="0">
                <a:latin typeface="Times New Roman" panose="02020603050405020304" pitchFamily="18" charset="0"/>
                <a:cs typeface="Times New Roman" panose="02020603050405020304" pitchFamily="18" charset="0"/>
              </a:rPr>
              <a:t>	To develop distributed applications with Aneka threads, it is necessary to specialize the template type as follows: </a:t>
            </a:r>
          </a:p>
          <a:p>
            <a:pPr marL="0" indent="0">
              <a:buNone/>
            </a:pPr>
            <a:r>
              <a:rPr lang="en-IN" sz="3200" b="1" i="1" u="sng" dirty="0" err="1">
                <a:latin typeface="Times New Roman" panose="02020603050405020304" pitchFamily="18" charset="0"/>
                <a:cs typeface="Times New Roman" panose="02020603050405020304" pitchFamily="18" charset="0"/>
              </a:rPr>
              <a:t>AnekaApplication</a:t>
            </a:r>
            <a:r>
              <a:rPr lang="en-IN" sz="3200" b="1" i="1" u="sng" dirty="0">
                <a:latin typeface="Times New Roman" panose="02020603050405020304" pitchFamily="18" charset="0"/>
                <a:cs typeface="Times New Roman" panose="02020603050405020304" pitchFamily="18" charset="0"/>
              </a:rPr>
              <a:t> &lt;</a:t>
            </a:r>
            <a:r>
              <a:rPr lang="en-IN" sz="3200" b="1" i="1" u="sng" dirty="0" err="1">
                <a:latin typeface="Times New Roman" panose="02020603050405020304" pitchFamily="18" charset="0"/>
                <a:cs typeface="Times New Roman" panose="02020603050405020304" pitchFamily="18" charset="0"/>
              </a:rPr>
              <a:t>AnekaThread</a:t>
            </a:r>
            <a:r>
              <a:rPr lang="en-IN" sz="3200" b="1" i="1" u="sng" dirty="0">
                <a:latin typeface="Times New Roman" panose="02020603050405020304" pitchFamily="18" charset="0"/>
                <a:cs typeface="Times New Roman" panose="02020603050405020304" pitchFamily="18" charset="0"/>
              </a:rPr>
              <a:t>, </a:t>
            </a:r>
            <a:r>
              <a:rPr lang="en-IN" sz="3200" b="1" i="1" u="sng" dirty="0" err="1">
                <a:latin typeface="Times New Roman" panose="02020603050405020304" pitchFamily="18" charset="0"/>
                <a:cs typeface="Times New Roman" panose="02020603050405020304" pitchFamily="18" charset="0"/>
              </a:rPr>
              <a:t>ThreadManager</a:t>
            </a:r>
            <a:r>
              <a:rPr lang="en-IN" sz="3200" b="1" i="1" u="sng" dirty="0">
                <a:latin typeface="Times New Roman" panose="02020603050405020304" pitchFamily="18" charset="0"/>
                <a:cs typeface="Times New Roman" panose="02020603050405020304" pitchFamily="18" charset="0"/>
              </a:rPr>
              <a:t> &gt;</a:t>
            </a:r>
          </a:p>
          <a:p>
            <a:pPr marL="0" indent="0">
              <a:buNone/>
            </a:pPr>
            <a:r>
              <a:rPr lang="en-IN" sz="3200" dirty="0">
                <a:latin typeface="Times New Roman" panose="02020603050405020304" pitchFamily="18" charset="0"/>
                <a:cs typeface="Times New Roman" panose="02020603050405020304" pitchFamily="18" charset="0"/>
              </a:rPr>
              <a:t>Another important component of the application model is the </a:t>
            </a:r>
            <a:r>
              <a:rPr lang="en-IN" sz="3200" i="1" dirty="0">
                <a:latin typeface="Times New Roman" panose="02020603050405020304" pitchFamily="18" charset="0"/>
                <a:cs typeface="Times New Roman" panose="02020603050405020304" pitchFamily="18" charset="0"/>
              </a:rPr>
              <a:t>Configuration</a:t>
            </a:r>
            <a:r>
              <a:rPr lang="en-IN" sz="3200" dirty="0">
                <a:latin typeface="Times New Roman" panose="02020603050405020304" pitchFamily="18" charset="0"/>
                <a:cs typeface="Times New Roman" panose="02020603050405020304" pitchFamily="18" charset="0"/>
              </a:rPr>
              <a:t> class, which is defined in the </a:t>
            </a:r>
            <a:r>
              <a:rPr lang="en-IN" sz="3200" i="1" u="sng" dirty="0" err="1">
                <a:latin typeface="Times New Roman" panose="02020603050405020304" pitchFamily="18" charset="0"/>
                <a:cs typeface="Times New Roman" panose="02020603050405020304" pitchFamily="18" charset="0"/>
              </a:rPr>
              <a:t>Aneka.Entity</a:t>
            </a:r>
            <a:r>
              <a:rPr lang="en-IN" sz="3200" dirty="0">
                <a:latin typeface="Times New Roman" panose="02020603050405020304" pitchFamily="18" charset="0"/>
                <a:cs typeface="Times New Roman" panose="02020603050405020304" pitchFamily="18" charset="0"/>
              </a:rPr>
              <a:t> namespace (Aneka.dll). </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05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53FACA-C918-4CDD-91E8-AC305A5E03DE}"/>
              </a:ext>
            </a:extLst>
          </p:cNvPr>
          <p:cNvSpPr>
            <a:spLocks noGrp="1"/>
          </p:cNvSpPr>
          <p:nvPr>
            <p:ph idx="1"/>
          </p:nvPr>
        </p:nvSpPr>
        <p:spPr>
          <a:xfrm>
            <a:off x="145774" y="106017"/>
            <a:ext cx="11208026" cy="6070946"/>
          </a:xfrm>
        </p:spPr>
        <p:txBody>
          <a:bodyPr>
            <a:normAutofit/>
          </a:bodyPr>
          <a:lstStyle/>
          <a:p>
            <a:r>
              <a:rPr lang="en-IN" sz="3000" dirty="0">
                <a:latin typeface="Times New Roman" panose="02020603050405020304" pitchFamily="18" charset="0"/>
                <a:cs typeface="Times New Roman" panose="02020603050405020304" pitchFamily="18" charset="0"/>
              </a:rPr>
              <a:t>This class contains a </a:t>
            </a:r>
            <a:r>
              <a:rPr lang="en-IN" sz="3000" b="1" dirty="0">
                <a:latin typeface="Times New Roman" panose="02020603050405020304" pitchFamily="18" charset="0"/>
                <a:cs typeface="Times New Roman" panose="02020603050405020304" pitchFamily="18" charset="0"/>
              </a:rPr>
              <a:t>set of properties that allow the application class to configure its interaction with the middleware, such as</a:t>
            </a:r>
          </a:p>
          <a:p>
            <a:pPr lvl="1"/>
            <a:r>
              <a:rPr lang="en-IN" sz="3000" b="1" dirty="0">
                <a:latin typeface="Times New Roman" panose="02020603050405020304" pitchFamily="18" charset="0"/>
                <a:cs typeface="Times New Roman" panose="02020603050405020304" pitchFamily="18" charset="0"/>
              </a:rPr>
              <a:t> The address of the Aneka index service, which constitutes the main entry point of Aneka clouds; </a:t>
            </a:r>
          </a:p>
          <a:p>
            <a:pPr lvl="1"/>
            <a:r>
              <a:rPr lang="en-IN" sz="3000" dirty="0">
                <a:latin typeface="Times New Roman" panose="02020603050405020304" pitchFamily="18" charset="0"/>
                <a:cs typeface="Times New Roman" panose="02020603050405020304" pitchFamily="18" charset="0"/>
              </a:rPr>
              <a:t>The user credentials required to authenticate the application with the middleware;</a:t>
            </a:r>
          </a:p>
          <a:p>
            <a:pPr lvl="1"/>
            <a:r>
              <a:rPr lang="en-IN" sz="3000" dirty="0">
                <a:latin typeface="Times New Roman" panose="02020603050405020304" pitchFamily="18" charset="0"/>
                <a:cs typeface="Times New Roman" panose="02020603050405020304" pitchFamily="18" charset="0"/>
              </a:rPr>
              <a:t> Some additional tuning parameters;</a:t>
            </a:r>
          </a:p>
          <a:p>
            <a:pPr lvl="1"/>
            <a:r>
              <a:rPr lang="en-IN" sz="3000" dirty="0">
                <a:latin typeface="Times New Roman" panose="02020603050405020304" pitchFamily="18" charset="0"/>
                <a:cs typeface="Times New Roman" panose="02020603050405020304" pitchFamily="18" charset="0"/>
              </a:rPr>
              <a:t> And an extended set of properties that might be used to convey additional information to the middleware</a:t>
            </a:r>
            <a:endParaRPr lang="en-IN" sz="3000" b="1" dirty="0">
              <a:latin typeface="Times New Roman" panose="02020603050405020304" pitchFamily="18" charset="0"/>
              <a:cs typeface="Times New Roman" panose="02020603050405020304" pitchFamily="18" charset="0"/>
            </a:endParaRPr>
          </a:p>
          <a:p>
            <a:r>
              <a:rPr lang="en-IN" sz="3000" b="1" dirty="0">
                <a:latin typeface="Times New Roman" panose="02020603050405020304" pitchFamily="18" charset="0"/>
                <a:cs typeface="Times New Roman" panose="02020603050405020304" pitchFamily="18" charset="0"/>
              </a:rPr>
              <a:t>Domain decomposition: matrix multiplication- 6.4.2</a:t>
            </a:r>
          </a:p>
          <a:p>
            <a:r>
              <a:rPr lang="en-IN" sz="3000" b="1" dirty="0">
                <a:latin typeface="Times New Roman" panose="02020603050405020304" pitchFamily="18" charset="0"/>
                <a:cs typeface="Times New Roman" panose="02020603050405020304" pitchFamily="18" charset="0"/>
              </a:rPr>
              <a:t>Functional decomposition: Sine, Cosine, and Tangent-6.4.3</a:t>
            </a:r>
          </a:p>
          <a:p>
            <a:pPr lvl="8"/>
            <a:r>
              <a:rPr lang="en-IN" sz="3000" b="1" dirty="0">
                <a:latin typeface="Times New Roman" panose="02020603050405020304" pitchFamily="18" charset="0"/>
                <a:cs typeface="Times New Roman" panose="02020603050405020304" pitchFamily="18" charset="0"/>
              </a:rPr>
              <a:t>Page Numbers=197</a:t>
            </a: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1790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AABD5C75-972C-4959-B3D1-D8C8E8B20F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565" y="185353"/>
            <a:ext cx="10906539" cy="6487293"/>
          </a:xfrm>
        </p:spPr>
      </p:pic>
    </p:spTree>
    <p:extLst>
      <p:ext uri="{BB962C8B-B14F-4D97-AF65-F5344CB8AC3E}">
        <p14:creationId xmlns:p14="http://schemas.microsoft.com/office/powerpoint/2010/main" val="21160185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2C33-CEF2-4295-B407-4CCDA0CE06B8}"/>
              </a:ext>
            </a:extLst>
          </p:cNvPr>
          <p:cNvSpPr>
            <a:spLocks noGrp="1"/>
          </p:cNvSpPr>
          <p:nvPr>
            <p:ph type="title"/>
          </p:nvPr>
        </p:nvSpPr>
        <p:spPr>
          <a:xfrm>
            <a:off x="0" y="0"/>
            <a:ext cx="10200861" cy="1009651"/>
          </a:xfrm>
        </p:spPr>
        <p:txBody>
          <a:bodyPr/>
          <a:lstStyle/>
          <a:p>
            <a:pPr algn="ctr"/>
            <a:r>
              <a:rPr lang="en-IN" b="1" dirty="0">
                <a:latin typeface="Times New Roman" panose="02020603050405020304" pitchFamily="18" charset="0"/>
                <a:cs typeface="Times New Roman" panose="02020603050405020304" pitchFamily="18" charset="0"/>
              </a:rPr>
              <a:t>Questions-I</a:t>
            </a:r>
          </a:p>
        </p:txBody>
      </p:sp>
      <p:sp>
        <p:nvSpPr>
          <p:cNvPr id="3" name="Content Placeholder 2">
            <a:extLst>
              <a:ext uri="{FF2B5EF4-FFF2-40B4-BE49-F238E27FC236}">
                <a16:creationId xmlns:a16="http://schemas.microsoft.com/office/drawing/2014/main" id="{436D7623-A0F0-481B-95AF-3E0612DA76F2}"/>
              </a:ext>
            </a:extLst>
          </p:cNvPr>
          <p:cNvSpPr>
            <a:spLocks noGrp="1"/>
          </p:cNvSpPr>
          <p:nvPr>
            <p:ph idx="1"/>
          </p:nvPr>
        </p:nvSpPr>
        <p:spPr>
          <a:xfrm>
            <a:off x="0" y="901148"/>
            <a:ext cx="12046226" cy="6091859"/>
          </a:xfrm>
        </p:spPr>
        <p:txBody>
          <a:bodyPr>
            <a:normAutofit fontScale="9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Throughput Computing?</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Difference between Multiprocessing, multiprogramming, multitasking, multithreading</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Difference between Asymmetric and Symmetric multiprocessing with examples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Parallelisation Technique with example</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Multicore Technology through diagram</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Process Vs Thread - Real time Examples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Implicit Vs Explicit Thread</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POSIX?</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Logical Thread VS Physical Thread</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Techniques for parallel computation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Domain Vs Functional Decomposition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How Matric Multiplication using threads is related to Domain Decomposition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Embarrassingly Parallel Vs Inherently Sequential</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Functional Decomposition with examples.</a:t>
            </a:r>
          </a:p>
        </p:txBody>
      </p:sp>
    </p:spTree>
    <p:extLst>
      <p:ext uri="{BB962C8B-B14F-4D97-AF65-F5344CB8AC3E}">
        <p14:creationId xmlns:p14="http://schemas.microsoft.com/office/powerpoint/2010/main" val="265130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0B8ED-220C-4D3A-AD17-11489832BCE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Introducing parallelism for single-machine computation</a:t>
            </a:r>
          </a:p>
        </p:txBody>
      </p:sp>
      <p:sp>
        <p:nvSpPr>
          <p:cNvPr id="3" name="Content Placeholder 2">
            <a:extLst>
              <a:ext uri="{FF2B5EF4-FFF2-40B4-BE49-F238E27FC236}">
                <a16:creationId xmlns:a16="http://schemas.microsoft.com/office/drawing/2014/main" id="{9F94844A-E077-41D6-8B33-13FFE2592888}"/>
              </a:ext>
            </a:extLst>
          </p:cNvPr>
          <p:cNvSpPr>
            <a:spLocks noGrp="1"/>
          </p:cNvSpPr>
          <p:nvPr>
            <p:ph idx="1"/>
          </p:nvPr>
        </p:nvSpPr>
        <p:spPr>
          <a:xfrm>
            <a:off x="838199" y="1825625"/>
            <a:ext cx="10969487" cy="4919732"/>
          </a:xfrm>
        </p:spPr>
        <p:txBody>
          <a:bodyPr>
            <a:normAutofit/>
          </a:bodyPr>
          <a:lstStyle/>
          <a:p>
            <a:r>
              <a:rPr lang="en-IN" b="1" dirty="0">
                <a:latin typeface="Times New Roman" panose="02020603050405020304" pitchFamily="18" charset="0"/>
                <a:cs typeface="Times New Roman" panose="02020603050405020304" pitchFamily="18" charset="0"/>
              </a:rPr>
              <a:t>Parallelism</a:t>
            </a:r>
            <a:r>
              <a:rPr lang="en-IN" dirty="0">
                <a:latin typeface="Times New Roman" panose="02020603050405020304" pitchFamily="18" charset="0"/>
                <a:cs typeface="Times New Roman" panose="02020603050405020304" pitchFamily="18" charset="0"/>
              </a:rPr>
              <a:t> has been a technique for improving the performance of computers since the early 1960’s, </a:t>
            </a:r>
          </a:p>
          <a:p>
            <a:r>
              <a:rPr lang="en-IN" dirty="0">
                <a:latin typeface="Times New Roman" panose="02020603050405020304" pitchFamily="18" charset="0"/>
                <a:cs typeface="Times New Roman" panose="02020603050405020304" pitchFamily="18" charset="0"/>
              </a:rPr>
              <a:t>Variety of parallel strategies have been developed</a:t>
            </a:r>
          </a:p>
          <a:p>
            <a:r>
              <a:rPr lang="en-IN" b="1" dirty="0">
                <a:latin typeface="Times New Roman" panose="02020603050405020304" pitchFamily="18" charset="0"/>
                <a:cs typeface="Times New Roman" panose="02020603050405020304" pitchFamily="18" charset="0"/>
              </a:rPr>
              <a:t>Multiprocessing, </a:t>
            </a:r>
            <a:r>
              <a:rPr lang="en-IN" dirty="0">
                <a:latin typeface="Times New Roman" panose="02020603050405020304" pitchFamily="18" charset="0"/>
                <a:cs typeface="Times New Roman" panose="02020603050405020304" pitchFamily="18" charset="0"/>
              </a:rPr>
              <a:t>which is the use of multiple processing units within a single machine, has gained a good deal of interest and gave birth to several </a:t>
            </a:r>
            <a:r>
              <a:rPr lang="en-IN" b="1" dirty="0">
                <a:latin typeface="Times New Roman" panose="02020603050405020304" pitchFamily="18" charset="0"/>
                <a:cs typeface="Times New Roman" panose="02020603050405020304" pitchFamily="18" charset="0"/>
              </a:rPr>
              <a:t>parallel architectures.</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87DBF35-42C7-4425-9B97-16F395B499A4}"/>
              </a:ext>
            </a:extLst>
          </p:cNvPr>
          <p:cNvGraphicFramePr>
            <a:graphicFrameLocks/>
          </p:cNvGraphicFramePr>
          <p:nvPr>
            <p:extLst>
              <p:ext uri="{D42A27DB-BD31-4B8C-83A1-F6EECF244321}">
                <p14:modId xmlns:p14="http://schemas.microsoft.com/office/powerpoint/2010/main" val="587032683"/>
              </p:ext>
            </p:extLst>
          </p:nvPr>
        </p:nvGraphicFramePr>
        <p:xfrm>
          <a:off x="1046920" y="4672628"/>
          <a:ext cx="10098160" cy="1820247"/>
        </p:xfrm>
        <a:graphic>
          <a:graphicData uri="http://schemas.openxmlformats.org/drawingml/2006/table">
            <a:tbl>
              <a:tblPr firstRow="1" bandRow="1">
                <a:tableStyleId>{68D230F3-CF80-4859-8CE7-A43EE81993B5}</a:tableStyleId>
              </a:tblPr>
              <a:tblGrid>
                <a:gridCol w="5049080">
                  <a:extLst>
                    <a:ext uri="{9D8B030D-6E8A-4147-A177-3AD203B41FA5}">
                      <a16:colId xmlns:a16="http://schemas.microsoft.com/office/drawing/2014/main" val="2715796776"/>
                    </a:ext>
                  </a:extLst>
                </a:gridCol>
                <a:gridCol w="5049080">
                  <a:extLst>
                    <a:ext uri="{9D8B030D-6E8A-4147-A177-3AD203B41FA5}">
                      <a16:colId xmlns:a16="http://schemas.microsoft.com/office/drawing/2014/main" val="3582053148"/>
                    </a:ext>
                  </a:extLst>
                </a:gridCol>
              </a:tblGrid>
              <a:tr h="491924">
                <a:tc>
                  <a:txBody>
                    <a:bodyPr/>
                    <a:lstStyle/>
                    <a:p>
                      <a:r>
                        <a:rPr lang="en-IN" sz="2400" dirty="0">
                          <a:latin typeface="Times New Roman" panose="02020603050405020304" pitchFamily="18" charset="0"/>
                          <a:cs typeface="Times New Roman" panose="02020603050405020304" pitchFamily="18" charset="0"/>
                        </a:rPr>
                        <a:t>Asymmetric multiprocessing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Times New Roman" panose="02020603050405020304" pitchFamily="18" charset="0"/>
                          <a:cs typeface="Times New Roman" panose="02020603050405020304" pitchFamily="18" charset="0"/>
                        </a:rPr>
                        <a:t>Symmetric multiprocessing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3528771"/>
                  </a:ext>
                </a:extLst>
              </a:tr>
              <a:tr h="753780">
                <a:tc>
                  <a:txBody>
                    <a:bodyPr/>
                    <a:lstStyle/>
                    <a:p>
                      <a:r>
                        <a:rPr lang="en-IN" sz="2400" u="sng" dirty="0">
                          <a:latin typeface="Times New Roman" panose="02020603050405020304" pitchFamily="18" charset="0"/>
                          <a:cs typeface="Times New Roman" panose="02020603050405020304" pitchFamily="18" charset="0"/>
                        </a:rPr>
                        <a:t>Different processing units</a:t>
                      </a:r>
                      <a:r>
                        <a:rPr lang="en-IN" sz="2400" dirty="0">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u="sng" dirty="0">
                          <a:latin typeface="Times New Roman" panose="02020603050405020304" pitchFamily="18" charset="0"/>
                          <a:cs typeface="Times New Roman" panose="02020603050405020304" pitchFamily="18" charset="0"/>
                        </a:rPr>
                        <a:t>Similar or identical processing units </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413906"/>
                  </a:ext>
                </a:extLst>
              </a:tr>
              <a:tr h="574543">
                <a:tc>
                  <a:txBody>
                    <a:bodyPr/>
                    <a:lstStyle/>
                    <a:p>
                      <a:r>
                        <a:rPr lang="en-IN" sz="2400" dirty="0">
                          <a:latin typeface="Times New Roman" panose="02020603050405020304" pitchFamily="18" charset="0"/>
                          <a:cs typeface="Times New Roman" panose="02020603050405020304" pitchFamily="18" charset="0"/>
                        </a:rPr>
                        <a:t>Ex: GPU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Times New Roman" panose="02020603050405020304" pitchFamily="18" charset="0"/>
                          <a:cs typeface="Times New Roman" panose="02020603050405020304" pitchFamily="18" charset="0"/>
                        </a:rPr>
                        <a:t>Ex: Multicore 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9487752"/>
                  </a:ext>
                </a:extLst>
              </a:tr>
            </a:tbl>
          </a:graphicData>
        </a:graphic>
      </p:graphicFrame>
    </p:spTree>
    <p:extLst>
      <p:ext uri="{BB962C8B-B14F-4D97-AF65-F5344CB8AC3E}">
        <p14:creationId xmlns:p14="http://schemas.microsoft.com/office/powerpoint/2010/main" val="195473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FF0F0B8-5B06-4174-9742-1FD7ABE7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Parallel Computing">
            <a:extLst>
              <a:ext uri="{FF2B5EF4-FFF2-40B4-BE49-F238E27FC236}">
                <a16:creationId xmlns:a16="http://schemas.microsoft.com/office/drawing/2014/main" id="{2F7ABBEC-B44F-4820-AFCB-51CDEE982D9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78" r="-3" b="4223"/>
          <a:stretch/>
        </p:blipFill>
        <p:spPr bwMode="auto">
          <a:xfrm>
            <a:off x="643467" y="671681"/>
            <a:ext cx="10849838" cy="5542852"/>
          </a:xfrm>
          <a:prstGeom prst="rect">
            <a:avLst/>
          </a:prstGeom>
          <a:noFill/>
          <a:ln w="190500">
            <a:solidFill>
              <a:srgbClr val="FFFFFF"/>
            </a:solidFill>
            <a:miter lim="800000"/>
          </a:ln>
          <a:effectLst>
            <a:outerShdw blurRad="76200" dist="19050" dir="5400000" algn="t" rotWithShape="0">
              <a:prstClr val="black">
                <a:alpha val="55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90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B559E-6879-4D5B-9DB7-57FEBF4D0095}"/>
              </a:ext>
            </a:extLst>
          </p:cNvPr>
          <p:cNvSpPr>
            <a:spLocks noGrp="1"/>
          </p:cNvSpPr>
          <p:nvPr>
            <p:ph type="title"/>
          </p:nvPr>
        </p:nvSpPr>
        <p:spPr>
          <a:xfrm>
            <a:off x="2733675" y="232603"/>
            <a:ext cx="5764695" cy="1325563"/>
          </a:xfrm>
        </p:spPr>
        <p:txBody>
          <a:bodyPr/>
          <a:lstStyle/>
          <a:p>
            <a:pPr algn="ctr"/>
            <a:r>
              <a:rPr lang="en-IN" b="1" dirty="0">
                <a:latin typeface="Times New Roman" panose="02020603050405020304" pitchFamily="18" charset="0"/>
                <a:cs typeface="Times New Roman" panose="02020603050405020304" pitchFamily="18" charset="0"/>
              </a:rPr>
              <a:t>Multicore Technology</a:t>
            </a:r>
          </a:p>
        </p:txBody>
      </p:sp>
      <p:pic>
        <p:nvPicPr>
          <p:cNvPr id="4" name="Content Placeholder 3">
            <a:extLst>
              <a:ext uri="{FF2B5EF4-FFF2-40B4-BE49-F238E27FC236}">
                <a16:creationId xmlns:a16="http://schemas.microsoft.com/office/drawing/2014/main" id="{E802C093-6691-4D3E-8C91-145D34E4A4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868" t="12055" r="4729" b="5326"/>
          <a:stretch/>
        </p:blipFill>
        <p:spPr>
          <a:xfrm>
            <a:off x="5844208" y="1690688"/>
            <a:ext cx="6149009" cy="4757531"/>
          </a:xfrm>
          <a:prstGeom prst="rect">
            <a:avLst/>
          </a:prstGeom>
        </p:spPr>
      </p:pic>
      <p:pic>
        <p:nvPicPr>
          <p:cNvPr id="1026" name="Picture 2">
            <a:extLst>
              <a:ext uri="{FF2B5EF4-FFF2-40B4-BE49-F238E27FC236}">
                <a16:creationId xmlns:a16="http://schemas.microsoft.com/office/drawing/2014/main" id="{BA3E8B96-B845-48BE-8EDB-100A2069F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3" y="2408962"/>
            <a:ext cx="5417240" cy="270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071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A137BBE-B7A1-4B77-AB4A-B795D0D6E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4" y="220028"/>
            <a:ext cx="6677025" cy="67215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222EB4-9FA0-4C1A-8119-29A3FAC7AA0B}"/>
              </a:ext>
            </a:extLst>
          </p:cNvPr>
          <p:cNvSpPr txBox="1"/>
          <p:nvPr/>
        </p:nvSpPr>
        <p:spPr>
          <a:xfrm>
            <a:off x="7304963" y="1616963"/>
            <a:ext cx="4794272" cy="1569660"/>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IBM BG/Q Compute chip with 18 cores and </a:t>
            </a:r>
          </a:p>
          <a:p>
            <a:r>
              <a:rPr lang="en-IN" sz="3200" b="1" dirty="0">
                <a:latin typeface="Times New Roman" panose="02020603050405020304" pitchFamily="18" charset="0"/>
                <a:cs typeface="Times New Roman" panose="02020603050405020304" pitchFamily="18" charset="0"/>
              </a:rPr>
              <a:t>16 L2 Caches</a:t>
            </a:r>
          </a:p>
        </p:txBody>
      </p:sp>
    </p:spTree>
    <p:extLst>
      <p:ext uri="{BB962C8B-B14F-4D97-AF65-F5344CB8AC3E}">
        <p14:creationId xmlns:p14="http://schemas.microsoft.com/office/powerpoint/2010/main" val="3942494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D1A1-862A-4C29-8850-D3EFF2D2C807}"/>
              </a:ext>
            </a:extLst>
          </p:cNvPr>
          <p:cNvSpPr>
            <a:spLocks noGrp="1"/>
          </p:cNvSpPr>
          <p:nvPr>
            <p:ph type="title"/>
          </p:nvPr>
        </p:nvSpPr>
        <p:spPr>
          <a:xfrm>
            <a:off x="1" y="2959717"/>
            <a:ext cx="4121426" cy="1325563"/>
          </a:xfrm>
        </p:spPr>
        <p:txBody>
          <a:bodyPr>
            <a:normAutofit fontScale="90000"/>
          </a:bodyPr>
          <a:lstStyle/>
          <a:p>
            <a:r>
              <a:rPr lang="en-IN" b="1" dirty="0">
                <a:latin typeface="Times New Roman" panose="02020603050405020304" pitchFamily="18" charset="0"/>
                <a:cs typeface="Times New Roman" panose="02020603050405020304" pitchFamily="18" charset="0"/>
              </a:rPr>
              <a:t>The majority of the world's large parallel computers (supercomputers) are clusters of hardware produced by a handful of (mostly) well known vendors.</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281C7B92-50B4-409E-B006-8BD2A4CB6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6720" y="41125"/>
            <a:ext cx="8255281" cy="681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779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3124</Words>
  <Application>Microsoft Office PowerPoint</Application>
  <PresentationFormat>Widescreen</PresentationFormat>
  <Paragraphs>275</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Times New Roman</vt:lpstr>
      <vt:lpstr>Office Theme</vt:lpstr>
      <vt:lpstr>Concurrent Computing</vt:lpstr>
      <vt:lpstr>CONTENTS</vt:lpstr>
      <vt:lpstr>….</vt:lpstr>
      <vt:lpstr>Introduction </vt:lpstr>
      <vt:lpstr>Introducing parallelism for single-machine computation</vt:lpstr>
      <vt:lpstr>PowerPoint Presentation</vt:lpstr>
      <vt:lpstr>Multicore Technology</vt:lpstr>
      <vt:lpstr>PowerPoint Presentation</vt:lpstr>
      <vt:lpstr>The majority of the world's large parallel computers (supercomputers) are clusters of hardware produced by a handful of (mostly) well known vendors. </vt:lpstr>
      <vt:lpstr>PowerPoint Presentation</vt:lpstr>
      <vt:lpstr>PowerPoint Presentation</vt:lpstr>
      <vt:lpstr>Programming applications with threads</vt:lpstr>
      <vt:lpstr>PowerPoint Presentation</vt:lpstr>
      <vt:lpstr>PowerPoint Presentation</vt:lpstr>
      <vt:lpstr>Thread APIs</vt:lpstr>
      <vt:lpstr>POSIX</vt:lpstr>
      <vt:lpstr>Points to remember from a programming point of view are:</vt:lpstr>
      <vt:lpstr>Threading support in java and .NET</vt:lpstr>
      <vt:lpstr>PowerPoint Presentation</vt:lpstr>
      <vt:lpstr>PowerPoint Presentation</vt:lpstr>
      <vt:lpstr>Domain Decomposition</vt:lpstr>
      <vt:lpstr>PowerPoint Presentation</vt:lpstr>
      <vt:lpstr>Several practical problems fall into Domain category:</vt:lpstr>
      <vt:lpstr>PowerPoint Presentation</vt:lpstr>
      <vt:lpstr>PowerPoint Presentation</vt:lpstr>
      <vt:lpstr>Functional decomposition</vt:lpstr>
      <vt:lpstr>PowerPoint Presentation</vt:lpstr>
      <vt:lpstr>Computation vs. communication</vt:lpstr>
      <vt:lpstr>PowerPoint Presentation</vt:lpstr>
      <vt:lpstr>Multithreading with Aneka</vt:lpstr>
      <vt:lpstr>Introducing the Thread Programming Model</vt:lpstr>
      <vt:lpstr>PowerPoint Presentation</vt:lpstr>
      <vt:lpstr>PowerPoint Presentation</vt:lpstr>
      <vt:lpstr>Interface compatibility</vt:lpstr>
      <vt:lpstr>PowerPoint Presentation</vt:lpstr>
      <vt:lpstr>Thread life cycle</vt:lpstr>
      <vt:lpstr>PowerPoint Presentation</vt:lpstr>
      <vt:lpstr>Thread synchronization</vt:lpstr>
      <vt:lpstr>Thread priorities</vt:lpstr>
      <vt:lpstr>Type serialization</vt:lpstr>
      <vt:lpstr>Programming applications with Aneka threads</vt:lpstr>
      <vt:lpstr>PowerPoint Presentation</vt:lpstr>
      <vt:lpstr>PowerPoint Presentation</vt:lpstr>
      <vt:lpstr>Questions-I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Concurrent Computing</dc:title>
  <dc:creator>Ms. Ch. Pushya</dc:creator>
  <cp:lastModifiedBy>Ms. Ch. Pushya</cp:lastModifiedBy>
  <cp:revision>16</cp:revision>
  <dcterms:created xsi:type="dcterms:W3CDTF">2020-02-16T04:57:21Z</dcterms:created>
  <dcterms:modified xsi:type="dcterms:W3CDTF">2020-02-24T05:08:22Z</dcterms:modified>
</cp:coreProperties>
</file>