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3" r:id="rId5"/>
    <p:sldId id="271" r:id="rId6"/>
    <p:sldId id="272" r:id="rId7"/>
    <p:sldId id="270" r:id="rId8"/>
    <p:sldId id="258" r:id="rId9"/>
    <p:sldId id="259" r:id="rId10"/>
    <p:sldId id="26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7C89-92EC-4830-9CD6-FBF636B1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F4B2-3A33-41A3-BCC0-8A8569EE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DC4D-A548-41BC-A3DF-800A8AC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64CA-5E15-4388-804E-05DC920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AE64-8A4E-4C3A-BAED-4CFEFE5D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93C1-70CD-4610-9AC2-0A8753C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39BA-671A-4AB8-91CC-3B818DC2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08CB-9F38-47C1-81E3-AF90CDB5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558B-86EB-484B-9031-43E25FF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74B4-C4DF-4E19-BA2F-8BBF188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3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B4A73-9C86-4E32-847A-D3FCCCBCA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0FB2-61D3-4DF2-93F4-9CDC8328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C19A-B77A-4844-A95F-ECB16AC3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CC18-7C4D-4169-A6C3-FB7EC76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ABC9-39B6-4274-AF4F-4D672FD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27C3-5D1B-483B-A495-DED6A4F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E532-DBE2-4F01-9834-5501C33E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CC4B-6CC6-439A-828E-34EDC9F8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E748-5571-48C0-B789-83A720A3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E66E-DC7C-4790-9B60-418F3655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B4E8-EC32-4478-8EDD-6EA435C1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B3CE-8C10-4D9F-9A4A-BA3C7BEA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40A2-869A-4973-A9A5-BA50F7F1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92E1-D965-4EE4-8F9B-725036E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0E4A-4905-493B-82E4-312643E3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2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CDA4-2C10-4E78-8350-7299B5E8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469-4560-4F71-87D0-ADDF4D8E4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9D72D-AABA-4CA5-86B4-D1985162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0F60-B3B5-4D4C-A111-D36FA803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0842-719A-483F-B67D-0E875910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9AE2-662D-4D0A-BC7D-CAB2705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5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595-DABD-403C-8029-5603E688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CABD2-4564-4DB3-BD44-5479E341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AA2E-B3CF-4B63-823D-66B76F88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1F91-58F6-4B28-ABA5-25D27F1CC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3EDE-B33E-4BFD-B9D6-37EDD675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4E00A-D8CE-4B29-8069-A99F7122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6CFAD-BF85-46C3-B53B-19ADF07B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0A53-29AC-4F69-851C-48ECF9F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DD0A-E6A4-49EB-AD0A-15BF57F8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A2AC3-184E-4372-A57C-2FEFCEB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2B5AA-E67A-437B-A946-16F3383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C950-0F79-4DB0-AEA9-F80628BA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FB240-7914-4E9D-B886-1B9A732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7FB97-FA39-41A8-9654-A547FA25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BA22-A409-4231-A6AF-F101D5F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AC50-FAB1-4973-B20B-EA1F9849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3C11-A79B-4ABF-B8B0-3CF2CEEE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DF8C-842C-43F8-9DCC-971F837E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47331-71E9-4534-8E0C-0EA60C2F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47E4F-511C-4420-9C8C-701459EB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7C38-3B89-4FF7-8741-7C85926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1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B44F-5103-4BBA-946F-1B304969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F595D-3FA7-4F2E-A6D8-8BB42048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2BB0-46E1-49F4-A244-6FF4B881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735F-6165-47DA-91B1-1C56893F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CADD-D43E-4CE4-826A-926828C3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A818-2712-4DE9-963C-15DCF77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B53AD-5CC1-41F2-94D6-8493207E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A364-29A6-4FCA-AA45-B9B1194F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95AA-5220-48DB-BADB-AC595BBC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940F-D9C2-4B54-9672-B4156841880A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0A2-DBA4-4BCE-9335-BA6650327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1405-D24F-465B-9AFC-B698FA79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3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A832-2AC4-4D43-9B0B-959FDD9A2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 Throughput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41426-260D-407E-8165-026F3EBC9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COMPUTING</a:t>
            </a:r>
          </a:p>
        </p:txBody>
      </p:sp>
    </p:spTree>
    <p:extLst>
      <p:ext uri="{BB962C8B-B14F-4D97-AF65-F5344CB8AC3E}">
        <p14:creationId xmlns:p14="http://schemas.microsoft.com/office/powerpoint/2010/main" val="34035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71619-4BC1-4AD6-B8E3-572C5C23C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6" y="157021"/>
            <a:ext cx="11871408" cy="6543957"/>
          </a:xfrm>
        </p:spPr>
      </p:pic>
    </p:spTree>
    <p:extLst>
      <p:ext uri="{BB962C8B-B14F-4D97-AF65-F5344CB8AC3E}">
        <p14:creationId xmlns:p14="http://schemas.microsoft.com/office/powerpoint/2010/main" val="344157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BC2B-9ADF-4AE4-9622-6D4A3672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228600"/>
            <a:ext cx="11193780" cy="5948363"/>
          </a:xfrm>
        </p:spPr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been leveraged to execute tasks are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clusters, supercomputers, and computing grids.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clouds have emerged as an attractive solution to obtain a huge computing power on demand for the execution of distributed applications.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it,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middleware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middleware is a software layer that enables the coordinated use of multiple resources, which are drawn from a data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geographically distributed networked computers.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the collection of tasks to the access point(s) of the middleware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take care of scheduling and monitoring the execution of tasks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APIs are also provided to monitor task status and collect their results upon completion.</a:t>
            </a:r>
          </a:p>
        </p:txBody>
      </p:sp>
    </p:spTree>
    <p:extLst>
      <p:ext uri="{BB962C8B-B14F-4D97-AF65-F5344CB8AC3E}">
        <p14:creationId xmlns:p14="http://schemas.microsoft.com/office/powerpoint/2010/main" val="15039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2535-FAB0-4A75-9F7C-2904D4D1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Middleware provided common operations are: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FE52-BD9C-4F97-9492-5A89750A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690688"/>
            <a:ext cx="10714973" cy="4486275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and scheduling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execution on a set of remote nodes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programs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remote nodes and managing their dependencies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environment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execution of tasks on the remote nodes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task’s execution and informing the user about its status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output produced by the task</a:t>
            </a:r>
          </a:p>
        </p:txBody>
      </p:sp>
    </p:spTree>
    <p:extLst>
      <p:ext uri="{BB962C8B-B14F-4D97-AF65-F5344CB8AC3E}">
        <p14:creationId xmlns:p14="http://schemas.microsoft.com/office/powerpoint/2010/main" val="427625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D711-A288-48CE-BA67-1F6C3E25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8" y="1"/>
            <a:ext cx="10227501" cy="989556"/>
          </a:xfrm>
        </p:spPr>
        <p:txBody>
          <a:bodyPr/>
          <a:lstStyle/>
          <a:p>
            <a:r>
              <a:rPr lang="en-IN" b="1" dirty="0"/>
              <a:t>Characterizing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5E59-B7FE-422B-B749-F9908EFE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1" y="989557"/>
            <a:ext cx="10978019" cy="5187406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be represented by different elements: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composing together the execution of several applications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code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Java/C11/.NET class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executes within the context of a specific runtime environment</a:t>
            </a:r>
          </a:p>
          <a:p>
            <a:pPr lvl="1"/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is generally characterized by input files, executable code (programs, shell scripts, etc.), and output files.</a:t>
            </a:r>
          </a:p>
          <a:p>
            <a:pPr lvl="2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cases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runtime environment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tasks execute is represented by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equivalent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sandboxed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2589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2A2B-99D6-418F-808C-8107D9BA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Computing Categories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F8EF-8A91-41E2-86EB-C9F6C679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specific nature of the problem, different categories of task computing are proposed: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Computing (HPC),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Computing (HTC), and 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Many-Task Computing (MTC).</a:t>
            </a:r>
          </a:p>
        </p:txBody>
      </p:sp>
    </p:spTree>
    <p:extLst>
      <p:ext uri="{BB962C8B-B14F-4D97-AF65-F5344CB8AC3E}">
        <p14:creationId xmlns:p14="http://schemas.microsoft.com/office/powerpoint/2010/main" val="291480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2FB6-D78E-460E-819B-47278DF4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38984" cy="1095375"/>
          </a:xfrm>
        </p:spPr>
        <p:txBody>
          <a:bodyPr/>
          <a:lstStyle/>
          <a:p>
            <a:r>
              <a:rPr lang="en-IN" b="1" dirty="0"/>
              <a:t>High-Performance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AD83-0896-47DF-B20E-C2F6E7A7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8" y="1095375"/>
            <a:ext cx="11896640" cy="503237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computing (HPC) is the use of distributed computing facilities for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 that need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computing power for a short period of time.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</a:t>
            </a:r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 and clusters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specifically designed to support HPC applications that are developed to solve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“Grand Challenge” problems in science and engineering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profile of HPC applications is constituted by a large collection of compute-intensive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that need to be processed in a short period of time.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metrics to evaluate HPC systems are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floating-point operations per second (FLOPS),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tera-FLOPS or even peta-FLOPS</a:t>
            </a:r>
          </a:p>
        </p:txBody>
      </p:sp>
    </p:spTree>
    <p:extLst>
      <p:ext uri="{BB962C8B-B14F-4D97-AF65-F5344CB8AC3E}">
        <p14:creationId xmlns:p14="http://schemas.microsoft.com/office/powerpoint/2010/main" val="211696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D264-B297-4C22-9527-CF0B7DF1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b="1" dirty="0"/>
              <a:t>High-Throughput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B7E9-8256-4975-9FDD-CC1F1DC4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1962356" cy="4675384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computing (HTC) is the use of distributed computing facilities for applications requiring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computing power over a long period of time.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profile of HTC applications is that they are made up of a large number of tasks of which the execution can last for a considerable amount of time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weeks or months)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such applications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scientific simulations or statistical analyses.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systems measure their performance in terms of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completed per month.</a:t>
            </a:r>
          </a:p>
        </p:txBody>
      </p:sp>
    </p:spTree>
    <p:extLst>
      <p:ext uri="{BB962C8B-B14F-4D97-AF65-F5344CB8AC3E}">
        <p14:creationId xmlns:p14="http://schemas.microsoft.com/office/powerpoint/2010/main" val="410361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71C3-D686-4EA7-B9B2-0B59B73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b="1" dirty="0"/>
              <a:t>Many-Task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9EA2-11F3-4236-8719-24F0E989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928"/>
            <a:ext cx="12067784" cy="5051164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bridge the gap between HPC and HTC.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MTC is similar to HTC,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concentrates on the use of many computing resources over a short period of time to accomplish many computational tasks.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profile of MTC applications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loosely coupled applications (distributed memory)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facilities: Supercomputers, large clusters and emerging cloud infrastructures.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C618-440D-4752-8ADD-15B599B3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Frameworks for Task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D6BC-31BB-4A5F-952B-E8C7B556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802296"/>
            <a:ext cx="11741425" cy="469057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software systems that support the task-computing framework are: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Condor 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Globus Toolkit 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Grid Engine (SGE) 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BOINC </a:t>
            </a:r>
          </a:p>
          <a:p>
            <a:pPr lvl="1"/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Aneka.</a:t>
            </a:r>
          </a:p>
        </p:txBody>
      </p:sp>
    </p:spTree>
    <p:extLst>
      <p:ext uri="{BB962C8B-B14F-4D97-AF65-F5344CB8AC3E}">
        <p14:creationId xmlns:p14="http://schemas.microsoft.com/office/powerpoint/2010/main" val="186455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CD58-5DB6-4E4F-9A1F-F5FC8A6F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569842"/>
            <a:ext cx="11675166" cy="609600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similar to the general reference architecture.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consist of two main components: 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scheduling node (one or more) and 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components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may vary.</a:t>
            </a:r>
          </a:p>
          <a:p>
            <a:pPr lvl="1"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multiple scheduling nodes can be organized in hierarchical structures.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configuration is quite common in case of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for computing Grids.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these sites may have their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scheduling engine,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if the system contributes to the Grid but also serves local users.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4ED2-A71A-47FE-AA76-BF10291C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87585"/>
          </a:xfrm>
        </p:spPr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B765-153F-48E9-B560-C7CE687D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1955780" cy="566928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Computing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a task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categories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for task computing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Task-based application Models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applications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applications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applications with task dependencies</a:t>
            </a:r>
          </a:p>
          <a:p>
            <a:pPr lvl="1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3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3A03-16BD-49AC-BA4A-E2861E2E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65653"/>
            <a:ext cx="11115261" cy="1525036"/>
          </a:xfrm>
        </p:spPr>
        <p:txBody>
          <a:bodyPr/>
          <a:lstStyle/>
          <a:p>
            <a:r>
              <a:rPr lang="en-IN" b="1" dirty="0"/>
              <a:t>Assignment-1: Case Study 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1186-7040-4C3D-BC88-BAA74DBD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690688"/>
            <a:ext cx="11423374" cy="5001660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i="1" dirty="0"/>
              <a:t>Condor</a:t>
            </a:r>
          </a:p>
          <a:p>
            <a:pPr lvl="1" algn="just">
              <a:buNone/>
            </a:pPr>
            <a:r>
              <a:rPr lang="en-US" b="1" i="1" dirty="0"/>
              <a:t>https://research.cs.wisc.edu/htcondor/description.html</a:t>
            </a:r>
          </a:p>
          <a:p>
            <a:pPr lvl="1" algn="just"/>
            <a:r>
              <a:rPr lang="en-US" i="1" dirty="0"/>
              <a:t>Globus Toolkit- </a:t>
            </a:r>
          </a:p>
          <a:p>
            <a:pPr lvl="1" algn="just">
              <a:buNone/>
            </a:pPr>
            <a:r>
              <a:rPr lang="en-US" b="1" i="1" dirty="0"/>
              <a:t>http://toolkit.globus.org/</a:t>
            </a:r>
          </a:p>
          <a:p>
            <a:pPr lvl="1" algn="just"/>
            <a:r>
              <a:rPr lang="en-US" i="1" dirty="0"/>
              <a:t>Sun Grid Engine (SGE)</a:t>
            </a:r>
          </a:p>
          <a:p>
            <a:pPr lvl="1" algn="just">
              <a:buNone/>
            </a:pPr>
            <a:r>
              <a:rPr lang="en-US" b="1" i="1" dirty="0"/>
              <a:t>http://star.mit.edu/cluster/docs/0.93.3/guides/sge.html</a:t>
            </a:r>
            <a:endParaRPr lang="en-US" b="1" dirty="0"/>
          </a:p>
          <a:p>
            <a:pPr lvl="1" algn="just"/>
            <a:r>
              <a:rPr lang="en-US" i="1" dirty="0"/>
              <a:t>BOINC-</a:t>
            </a:r>
          </a:p>
          <a:p>
            <a:pPr lvl="1" algn="just">
              <a:buNone/>
            </a:pPr>
            <a:r>
              <a:rPr lang="en-US" b="1" i="1" dirty="0"/>
              <a:t>https://boinc.berkeley.edu/</a:t>
            </a:r>
          </a:p>
          <a:p>
            <a:pPr lvl="1" algn="just"/>
            <a:r>
              <a:rPr lang="en-US" i="1" dirty="0"/>
              <a:t>Nimrod/G- </a:t>
            </a:r>
          </a:p>
          <a:p>
            <a:pPr lvl="1" algn="just">
              <a:buNone/>
            </a:pPr>
            <a:r>
              <a:rPr lang="en-US" b="1" i="1" dirty="0"/>
              <a:t>http://gridbus.cs.mu.oz.au/papers/cto-gridscheduling.pdf</a:t>
            </a:r>
          </a:p>
          <a:p>
            <a:pPr lvl="1" algn="just"/>
            <a:r>
              <a:rPr lang="en-US" i="1" dirty="0"/>
              <a:t>Aneka</a:t>
            </a:r>
            <a:r>
              <a:rPr lang="en-US" dirty="0"/>
              <a:t>. </a:t>
            </a:r>
          </a:p>
          <a:p>
            <a:r>
              <a:rPr lang="en-US" dirty="0"/>
              <a:t>NOTE: Do case study on above frameworks and submit a report.</a:t>
            </a:r>
          </a:p>
          <a:p>
            <a:pPr marL="0" indent="0">
              <a:buNone/>
            </a:pPr>
            <a:r>
              <a:rPr lang="en-US" dirty="0"/>
              <a:t>						 ( Refer textbook and above links)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83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38E-BE0C-4623-AFD2-9FA3741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include in Case Study?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99D8-7830-4B65-B7EE-6059B77E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2030895"/>
            <a:ext cx="9793357" cy="2796209"/>
          </a:xfrm>
        </p:spPr>
        <p:txBody>
          <a:bodyPr/>
          <a:lstStyle/>
          <a:p>
            <a:r>
              <a:rPr lang="en-US" dirty="0"/>
              <a:t>Objective of that framework</a:t>
            </a:r>
          </a:p>
          <a:p>
            <a:r>
              <a:rPr lang="en-US" dirty="0"/>
              <a:t>How they work?</a:t>
            </a:r>
          </a:p>
          <a:p>
            <a:r>
              <a:rPr lang="en-US" dirty="0"/>
              <a:t>Identified difference between frameworks if any. </a:t>
            </a:r>
          </a:p>
          <a:p>
            <a:r>
              <a:rPr lang="en-US" u="sng" dirty="0"/>
              <a:t>Conclusion: What is the best framework to use?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52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90B3-0F3C-4B5C-9760-B722A961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926"/>
            <a:ext cx="11353800" cy="13196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Task-based application models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0AC-371F-4324-8F55-61A8E6EC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5948"/>
            <a:ext cx="11999843" cy="4837043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 several models that are based on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task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unit for composing distributed applications.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them different is the way in which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generated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they have with each other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dependencies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other conditions.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and popular models based on the concept of task.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Applications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Applications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Applications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4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D8F2-D27C-4F1D-A1A2-CE34C180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824-B228-46D3-9616-4DEF6EC2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325563"/>
            <a:ext cx="11894820" cy="55324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applications constitute a collection of tasks that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other and that can be executed in any order.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 between each other.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majority of frameworks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Globus Toolkit, BOINC, and Aneka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applications is simplified and mostly concerned with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mapping of tasks to available resources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 and video rendering, evolutionary optimization, and model forecasting.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 constitute a considerable source of embarrassingly parallel applications, even though they mostly fall into the more specific category of parameter sweep applications.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9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CE19-9724-42FC-87A1-5871750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0301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AE0-45A3-420F-A7C0-4D4D34E1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3020"/>
            <a:ext cx="12192000" cy="518985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 are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class of embarrassingly parallel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a template task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parameters.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 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that will be performed on the remote node for the execution of tasks.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set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combination of variables whose assignments specialize the template task into a specific instance.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framework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support for embarrassingly parallel applications can also support the execution of parameter sweep applications.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2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804-6F65-4391-A0F5-E26FAD7E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078"/>
            <a:ext cx="11978640" cy="615232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will be executed are generated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iterating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the possible and admissible combinations of parameters.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 , Aneka provides-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Frameworks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 domain- Evolutionary optimization algorithms, weather-forecasting models, computational fluid dynamics applications, Monte Carlo methods, and many others.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general a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operations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concerning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legacy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parameters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of file system operations for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data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task is often expressed as single file that composes together the commands provided: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 program on the remote node.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Copies a file to/from the remote node.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Substitutes the parameter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their placeholders inside a file.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a file</a:t>
            </a:r>
          </a:p>
        </p:txBody>
      </p:sp>
    </p:spTree>
    <p:extLst>
      <p:ext uri="{BB962C8B-B14F-4D97-AF65-F5344CB8AC3E}">
        <p14:creationId xmlns:p14="http://schemas.microsoft.com/office/powerpoint/2010/main" val="372707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8143-A265-45DC-B888-6B42E0F0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9844"/>
            <a:ext cx="12192000" cy="6288156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file has two sections: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Header-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 of the parameter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 section-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commands with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 Commands.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Parameter Sweep file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is an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several sections, the most important of which are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files, parameters, and task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parameters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defined: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value and a range parameter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contains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that are required to execute the task;</a:t>
            </a:r>
          </a:p>
          <a:p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characterize the template task.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9F2-A857-4A29-BF39-29C76D8D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IN" b="1" dirty="0"/>
              <a:t>MPI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5D99-5E9F-4152-BB8E-3180A1AA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3853"/>
            <a:ext cx="12192000" cy="516731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Interface (MPI) is a specification for developing parallel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communicate by exchanging messages.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introduces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of communication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involves MPI tasks that need to run at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with a set of routines that: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distributed environment where MPI programs are executed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facilities for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communication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facilities for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communication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support for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definition and memory allocation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basic support for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with blocking calls</a:t>
            </a:r>
          </a:p>
        </p:txBody>
      </p:sp>
    </p:spTree>
    <p:extLst>
      <p:ext uri="{BB962C8B-B14F-4D97-AF65-F5344CB8AC3E}">
        <p14:creationId xmlns:p14="http://schemas.microsoft.com/office/powerpoint/2010/main" val="4814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2D2C-B5E8-41A3-B323-6F6E82B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95130"/>
            <a:ext cx="11807686" cy="483704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application in MPI is composed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MPI processes that are executed in parallel in a distributed infrastructure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supports MPI (most likely a cluster or nodes leased from clouds).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applications that share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MPI runtime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by default as part of a global group 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MPI_COMM_WORLD.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MPI process is assigned a rank within the group to which it belongs.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 is a unique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that allows processes to communicate with each other within a group.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possible by means of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communicator component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for each group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40ADC10-1632-4F8B-9F2D-6A2D0167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-1"/>
            <a:ext cx="10012680" cy="6793613"/>
          </a:xfrm>
        </p:spPr>
      </p:pic>
    </p:spTree>
    <p:extLst>
      <p:ext uri="{BB962C8B-B14F-4D97-AF65-F5344CB8AC3E}">
        <p14:creationId xmlns:p14="http://schemas.microsoft.com/office/powerpoint/2010/main" val="28495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5356-FA4B-4EFA-BF56-3D794E6B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task-based programming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Model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applications with the task model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parameter sweep application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workflows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80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6FEB-2487-4F50-A3F4-3BCEA3B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10060" cy="64922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MPI application it is necessary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MPI process that will be executed in parallel.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model used in MPI is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master-worker 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whereby one MPI process (usually the one with rank 0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coordinates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others that perform the same task.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there are several MPI implementations that can be leveraged to develop distributed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MPI software environments (www.mcs.anl.gov/mpi/) is developed by the Argonne National Laboratory in the United States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has gained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deal of success as a parallel and distributed programming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CPU-intensive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computations such as linear systems solvers, matrix computations, finite element computations, linear algebra, and numerical simulations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2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9DD-D1A9-428D-9243-77D63413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 applications with task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FFBC-38D5-4C05-BF51-D8C5177C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1689736"/>
            <a:ext cx="11818620" cy="51682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applications are characterized by a collection of tasks that exhibit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them.-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dependencies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Workflow?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workflow is the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a 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whole or part, during which documents, information, or tasks are passed from one participant (a resource; human or machine) to another for action, according to a set of procedural rules.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execution of tasks that have dependencies- Idea-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Workflow.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scientific workflow generally involves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management, analysis, simulation, and middleware supporting the execution of the workflow.</a:t>
            </a:r>
          </a:p>
        </p:txBody>
      </p:sp>
    </p:spTree>
    <p:extLst>
      <p:ext uri="{BB962C8B-B14F-4D97-AF65-F5344CB8AC3E}">
        <p14:creationId xmlns:p14="http://schemas.microsoft.com/office/powerpoint/2010/main" val="380350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0F8-AA47-4321-9C64-F0178E9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12" y="662111"/>
            <a:ext cx="11950976" cy="5533777"/>
          </a:xfrm>
        </p:spPr>
        <p:txBody>
          <a:bodyPr>
            <a:normAutofit lnSpcReduction="1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scientific workflow is generally expressed by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(DAG), which defines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dependencies among tasks or operations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DAG represent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executed in a workflow application;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connecting the nodes identify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among tasks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paths that connect the tasks.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dependency that is realized through a DAG is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dependency,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that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files of a task (or some of them) constitute the input files of another task.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dependency is represented as an arc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node that identifies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task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node that identifies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task.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24E9-B547-4E0F-87AA-5F48CB2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Sample Montage workflow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19073-3933-4390-BAC6-8C1EAB2B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97" y="3517101"/>
            <a:ext cx="4183379" cy="3159970"/>
          </a:xfrm>
        </p:spPr>
        <p:txBody>
          <a:bodyPr>
            <a:normAutofit fontScale="925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toolkit for assembling images into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mosaics;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specially designed to support astronomers in composing the images taken from different telescopes or points of view into a coherent image</a:t>
            </a:r>
          </a:p>
          <a:p>
            <a:endParaRPr lang="en-US" sz="16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D5A69-6A18-46B8-A92A-F9DC52E5C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73" y="180929"/>
            <a:ext cx="7727730" cy="60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A105-C850-4394-BBD2-888A5A8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37"/>
            <a:ext cx="10515600" cy="1325563"/>
          </a:xfrm>
        </p:spPr>
        <p:txBody>
          <a:bodyPr/>
          <a:lstStyle/>
          <a:p>
            <a:r>
              <a:rPr lang="en-IN" b="1" dirty="0"/>
              <a:t>Workflow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A1A8-B329-4926-873A-EEEB8138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60500"/>
            <a:ext cx="11894820" cy="53975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Business-oriented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workflows are defined as compositions of services, and there are specific languages and standards for the definition of workflows, such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Execution Language (BPEL).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 allow users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compose a workflow application.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workflow engine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side component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might interact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with resources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with one 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middleware components for executing the workflow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frameworks can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natively support the execution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workflow applications 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scheduler capable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directly processing the workflow specification.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most relevant technologies for designing and executing workflow-based applications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DAGMan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Cloudbus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 Management System, and Offspring.</a:t>
            </a:r>
          </a:p>
        </p:txBody>
      </p:sp>
    </p:spTree>
    <p:extLst>
      <p:ext uri="{BB962C8B-B14F-4D97-AF65-F5344CB8AC3E}">
        <p14:creationId xmlns:p14="http://schemas.microsoft.com/office/powerpoint/2010/main" val="260501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A6E191-14BC-465F-B546-B875C484BF2E}"/>
              </a:ext>
            </a:extLst>
          </p:cNvPr>
          <p:cNvGrpSpPr/>
          <p:nvPr/>
        </p:nvGrpSpPr>
        <p:grpSpPr>
          <a:xfrm>
            <a:off x="708660" y="0"/>
            <a:ext cx="10452867" cy="6697980"/>
            <a:chOff x="106325" y="308347"/>
            <a:chExt cx="8654902" cy="64752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3F3BCE-7CC7-4DAC-9E75-186C3B9094DE}"/>
                </a:ext>
              </a:extLst>
            </p:cNvPr>
            <p:cNvSpPr/>
            <p:nvPr/>
          </p:nvSpPr>
          <p:spPr>
            <a:xfrm>
              <a:off x="106325" y="308347"/>
              <a:ext cx="8654902" cy="647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7">
              <a:extLst>
                <a:ext uri="{FF2B5EF4-FFF2-40B4-BE49-F238E27FC236}">
                  <a16:creationId xmlns:a16="http://schemas.microsoft.com/office/drawing/2014/main" id="{74FCB4B1-0688-4913-8ABE-5344F53F3B4B}"/>
                </a:ext>
              </a:extLst>
            </p:cNvPr>
            <p:cNvSpPr/>
            <p:nvPr/>
          </p:nvSpPr>
          <p:spPr>
            <a:xfrm>
              <a:off x="1144573" y="5215080"/>
              <a:ext cx="5045969" cy="1440021"/>
            </a:xfrm>
            <a:prstGeom prst="roundRect">
              <a:avLst>
                <a:gd name="adj" fmla="val 398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A8B491BF-1BF7-4C0F-978C-8C0400A03475}"/>
                </a:ext>
              </a:extLst>
            </p:cNvPr>
            <p:cNvSpPr/>
            <p:nvPr/>
          </p:nvSpPr>
          <p:spPr>
            <a:xfrm>
              <a:off x="1142605" y="446566"/>
              <a:ext cx="5045969" cy="1991313"/>
            </a:xfrm>
            <a:prstGeom prst="roundRect">
              <a:avLst>
                <a:gd name="adj" fmla="val 398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35">
              <a:extLst>
                <a:ext uri="{FF2B5EF4-FFF2-40B4-BE49-F238E27FC236}">
                  <a16:creationId xmlns:a16="http://schemas.microsoft.com/office/drawing/2014/main" id="{9FD8C6D8-F538-4968-9902-1A4307CD5C70}"/>
                </a:ext>
              </a:extLst>
            </p:cNvPr>
            <p:cNvSpPr/>
            <p:nvPr/>
          </p:nvSpPr>
          <p:spPr>
            <a:xfrm>
              <a:off x="1139479" y="2516966"/>
              <a:ext cx="5045969" cy="2601798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5340D51A-32CD-42B3-8C1B-15C6100261DA}"/>
                </a:ext>
              </a:extLst>
            </p:cNvPr>
            <p:cNvSpPr/>
            <p:nvPr/>
          </p:nvSpPr>
          <p:spPr>
            <a:xfrm>
              <a:off x="2397453" y="1395181"/>
              <a:ext cx="3450377" cy="3863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Application Modeling  &amp; Definition Tools</a:t>
              </a:r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617363A-B598-463A-80C9-46AB8C2655ED}"/>
                </a:ext>
              </a:extLst>
            </p:cNvPr>
            <p:cNvSpPr/>
            <p:nvPr/>
          </p:nvSpPr>
          <p:spPr>
            <a:xfrm>
              <a:off x="2444588" y="2238259"/>
              <a:ext cx="1887621" cy="448394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Workflow </a:t>
              </a:r>
            </a:p>
            <a:p>
              <a:r>
                <a:rPr lang="en-US" sz="1200" dirty="0">
                  <a:solidFill>
                    <a:srgbClr val="000000"/>
                  </a:solidFill>
                </a:rPr>
                <a:t>Specification</a:t>
              </a:r>
            </a:p>
          </p:txBody>
        </p:sp>
        <p:pic>
          <p:nvPicPr>
            <p:cNvPr id="11" name="Picture 10" descr="text_x_log.png">
              <a:extLst>
                <a:ext uri="{FF2B5EF4-FFF2-40B4-BE49-F238E27FC236}">
                  <a16:creationId xmlns:a16="http://schemas.microsoft.com/office/drawing/2014/main" id="{3D48AF9B-4020-44E9-94C7-6D3BC522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944" y="2040145"/>
              <a:ext cx="509121" cy="509121"/>
            </a:xfrm>
            <a:prstGeom prst="rect">
              <a:avLst/>
            </a:prstGeom>
          </p:spPr>
        </p:pic>
        <p:pic>
          <p:nvPicPr>
            <p:cNvPr id="12" name="Picture 11" descr="text_x_log.png">
              <a:extLst>
                <a:ext uri="{FF2B5EF4-FFF2-40B4-BE49-F238E27FC236}">
                  <a16:creationId xmlns:a16="http://schemas.microsoft.com/office/drawing/2014/main" id="{1822B574-BCCF-4396-83B7-5C66C0E5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62" y="2120971"/>
              <a:ext cx="509121" cy="50912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03E746-3B1F-4B62-9A4D-BF5FA1FE61CD}"/>
                </a:ext>
              </a:extLst>
            </p:cNvPr>
            <p:cNvGrpSpPr/>
            <p:nvPr/>
          </p:nvGrpSpPr>
          <p:grpSpPr>
            <a:xfrm>
              <a:off x="2425921" y="3186254"/>
              <a:ext cx="3403077" cy="1809961"/>
              <a:chOff x="829557" y="3459606"/>
              <a:chExt cx="3403077" cy="1809961"/>
            </a:xfrm>
          </p:grpSpPr>
          <p:sp>
            <p:nvSpPr>
              <p:cNvPr id="49" name="Rounded Rectangle 7">
                <a:extLst>
                  <a:ext uri="{FF2B5EF4-FFF2-40B4-BE49-F238E27FC236}">
                    <a16:creationId xmlns:a16="http://schemas.microsoft.com/office/drawing/2014/main" id="{A8C72D82-A68A-47F9-A05A-953C9B6AF035}"/>
                  </a:ext>
                </a:extLst>
              </p:cNvPr>
              <p:cNvSpPr/>
              <p:nvPr/>
            </p:nvSpPr>
            <p:spPr>
              <a:xfrm>
                <a:off x="829557" y="3563315"/>
                <a:ext cx="3403077" cy="1706252"/>
              </a:xfrm>
              <a:prstGeom prst="roundRect">
                <a:avLst>
                  <a:gd name="adj" fmla="val 3985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ounded Rectangle 8">
                <a:extLst>
                  <a:ext uri="{FF2B5EF4-FFF2-40B4-BE49-F238E27FC236}">
                    <a16:creationId xmlns:a16="http://schemas.microsoft.com/office/drawing/2014/main" id="{8A52CA51-612F-42FF-9E53-8583231C9CCA}"/>
                  </a:ext>
                </a:extLst>
              </p:cNvPr>
              <p:cNvSpPr/>
              <p:nvPr/>
            </p:nvSpPr>
            <p:spPr>
              <a:xfrm>
                <a:off x="940244" y="3881312"/>
                <a:ext cx="3141562" cy="33245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Task + Data Scheduler</a:t>
                </a:r>
              </a:p>
            </p:txBody>
          </p:sp>
          <p:sp>
            <p:nvSpPr>
              <p:cNvPr id="51" name="Rounded Rectangle 9">
                <a:extLst>
                  <a:ext uri="{FF2B5EF4-FFF2-40B4-BE49-F238E27FC236}">
                    <a16:creationId xmlns:a16="http://schemas.microsoft.com/office/drawing/2014/main" id="{BCED6F0A-0F1A-442B-990E-86D39313C360}"/>
                  </a:ext>
                </a:extLst>
              </p:cNvPr>
              <p:cNvSpPr/>
              <p:nvPr/>
            </p:nvSpPr>
            <p:spPr>
              <a:xfrm>
                <a:off x="940246" y="4257161"/>
                <a:ext cx="954542" cy="418516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Data Movement</a:t>
                </a:r>
              </a:p>
            </p:txBody>
          </p:sp>
          <p:sp>
            <p:nvSpPr>
              <p:cNvPr id="52" name="Rounded Rectangle 10">
                <a:extLst>
                  <a:ext uri="{FF2B5EF4-FFF2-40B4-BE49-F238E27FC236}">
                    <a16:creationId xmlns:a16="http://schemas.microsoft.com/office/drawing/2014/main" id="{AB918C1B-B0E8-4DFE-B190-C07515BF6ACA}"/>
                  </a:ext>
                </a:extLst>
              </p:cNvPr>
              <p:cNvSpPr/>
              <p:nvPr/>
            </p:nvSpPr>
            <p:spPr>
              <a:xfrm>
                <a:off x="940247" y="4714011"/>
                <a:ext cx="963967" cy="414153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Data Provenance</a:t>
                </a:r>
              </a:p>
            </p:txBody>
          </p:sp>
          <p:sp>
            <p:nvSpPr>
              <p:cNvPr id="53" name="Rounded Rectangle 11">
                <a:extLst>
                  <a:ext uri="{FF2B5EF4-FFF2-40B4-BE49-F238E27FC236}">
                    <a16:creationId xmlns:a16="http://schemas.microsoft.com/office/drawing/2014/main" id="{7F49C0B5-A787-4229-9D0A-86E9E9DC71C8}"/>
                  </a:ext>
                </a:extLst>
              </p:cNvPr>
              <p:cNvSpPr/>
              <p:nvPr/>
            </p:nvSpPr>
            <p:spPr>
              <a:xfrm>
                <a:off x="1940721" y="4259079"/>
                <a:ext cx="1009874" cy="416597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Dependency Manager</a:t>
                </a:r>
              </a:p>
            </p:txBody>
          </p:sp>
          <p:sp>
            <p:nvSpPr>
              <p:cNvPr id="54" name="Rounded Rectangle 12">
                <a:extLst>
                  <a:ext uri="{FF2B5EF4-FFF2-40B4-BE49-F238E27FC236}">
                    <a16:creationId xmlns:a16="http://schemas.microsoft.com/office/drawing/2014/main" id="{6AFB8F77-6BBA-4A1E-8E44-69E08A44BA2A}"/>
                  </a:ext>
                </a:extLst>
              </p:cNvPr>
              <p:cNvSpPr/>
              <p:nvPr/>
            </p:nvSpPr>
            <p:spPr>
              <a:xfrm>
                <a:off x="1940714" y="4714010"/>
                <a:ext cx="1000448" cy="41415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Runtime</a:t>
                </a:r>
              </a:p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Manager</a:t>
                </a:r>
              </a:p>
            </p:txBody>
          </p:sp>
          <p:sp>
            <p:nvSpPr>
              <p:cNvPr id="55" name="Rounded Rectangle 13">
                <a:extLst>
                  <a:ext uri="{FF2B5EF4-FFF2-40B4-BE49-F238E27FC236}">
                    <a16:creationId xmlns:a16="http://schemas.microsoft.com/office/drawing/2014/main" id="{D04A6461-7EB4-4800-9DBC-1582B8528163}"/>
                  </a:ext>
                </a:extLst>
              </p:cNvPr>
              <p:cNvSpPr/>
              <p:nvPr/>
            </p:nvSpPr>
            <p:spPr>
              <a:xfrm>
                <a:off x="2985863" y="4270325"/>
                <a:ext cx="1095943" cy="40535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Language Interpreter</a:t>
                </a:r>
              </a:p>
            </p:txBody>
          </p:sp>
          <p:sp>
            <p:nvSpPr>
              <p:cNvPr id="56" name="Rounded Rectangle 14">
                <a:extLst>
                  <a:ext uri="{FF2B5EF4-FFF2-40B4-BE49-F238E27FC236}">
                    <a16:creationId xmlns:a16="http://schemas.microsoft.com/office/drawing/2014/main" id="{932B1FD3-7C08-47D6-A6EB-F3F78D68071E}"/>
                  </a:ext>
                </a:extLst>
              </p:cNvPr>
              <p:cNvSpPr/>
              <p:nvPr/>
            </p:nvSpPr>
            <p:spPr>
              <a:xfrm>
                <a:off x="2976437" y="4715932"/>
                <a:ext cx="1114795" cy="41223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Fault Management</a:t>
                </a:r>
              </a:p>
            </p:txBody>
          </p:sp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3DBD145C-AA1B-4CC8-BD81-983331728E69}"/>
                  </a:ext>
                </a:extLst>
              </p:cNvPr>
              <p:cNvSpPr/>
              <p:nvPr/>
            </p:nvSpPr>
            <p:spPr>
              <a:xfrm>
                <a:off x="972843" y="3459606"/>
                <a:ext cx="1953306" cy="2753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Workflow Enactment Engine</a:t>
                </a:r>
              </a:p>
            </p:txBody>
          </p:sp>
        </p:grp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ADD7764-0E98-43E5-A3BF-9E620669C536}"/>
                </a:ext>
              </a:extLst>
            </p:cNvPr>
            <p:cNvSpPr/>
            <p:nvPr/>
          </p:nvSpPr>
          <p:spPr>
            <a:xfrm>
              <a:off x="2588720" y="5384045"/>
              <a:ext cx="3461238" cy="35753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Middleware Supporting Clusters, Grids, and Clouds</a:t>
              </a:r>
            </a:p>
          </p:txBody>
        </p:sp>
        <p:sp>
          <p:nvSpPr>
            <p:cNvPr id="15" name="Rounded Rectangle 18">
              <a:extLst>
                <a:ext uri="{FF2B5EF4-FFF2-40B4-BE49-F238E27FC236}">
                  <a16:creationId xmlns:a16="http://schemas.microsoft.com/office/drawing/2014/main" id="{01105FD6-C464-4A99-9C75-5F96DAB72C02}"/>
                </a:ext>
              </a:extLst>
            </p:cNvPr>
            <p:cNvSpPr/>
            <p:nvPr/>
          </p:nvSpPr>
          <p:spPr>
            <a:xfrm>
              <a:off x="2563121" y="6198778"/>
              <a:ext cx="3465572" cy="337104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Distributed Computing Resources</a:t>
              </a:r>
            </a:p>
          </p:txBody>
        </p:sp>
        <p:sp>
          <p:nvSpPr>
            <p:cNvPr id="16" name="Left-Right Arrow 33">
              <a:extLst>
                <a:ext uri="{FF2B5EF4-FFF2-40B4-BE49-F238E27FC236}">
                  <a16:creationId xmlns:a16="http://schemas.microsoft.com/office/drawing/2014/main" id="{01D04C1C-6593-4A8E-8B98-B8AB8B24E2A4}"/>
                </a:ext>
              </a:extLst>
            </p:cNvPr>
            <p:cNvSpPr/>
            <p:nvPr/>
          </p:nvSpPr>
          <p:spPr>
            <a:xfrm rot="5400000">
              <a:off x="3340298" y="2875189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38">
              <a:extLst>
                <a:ext uri="{FF2B5EF4-FFF2-40B4-BE49-F238E27FC236}">
                  <a16:creationId xmlns:a16="http://schemas.microsoft.com/office/drawing/2014/main" id="{4263D229-2A5B-4ECA-B2D9-EC6A74E8B56D}"/>
                </a:ext>
              </a:extLst>
            </p:cNvPr>
            <p:cNvSpPr/>
            <p:nvPr/>
          </p:nvSpPr>
          <p:spPr>
            <a:xfrm>
              <a:off x="1239297" y="5349426"/>
              <a:ext cx="1270019" cy="62606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Interaction with Distributed Resources</a:t>
              </a: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CDA78162-6426-4161-B405-BEF64B482D4B}"/>
                </a:ext>
              </a:extLst>
            </p:cNvPr>
            <p:cNvSpPr/>
            <p:nvPr/>
          </p:nvSpPr>
          <p:spPr>
            <a:xfrm>
              <a:off x="6566988" y="3317825"/>
              <a:ext cx="1763842" cy="42956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Interaction with Information Services</a:t>
              </a:r>
            </a:p>
          </p:txBody>
        </p:sp>
        <p:sp>
          <p:nvSpPr>
            <p:cNvPr id="19" name="Rounded Rectangle 40">
              <a:extLst>
                <a:ext uri="{FF2B5EF4-FFF2-40B4-BE49-F238E27FC236}">
                  <a16:creationId xmlns:a16="http://schemas.microsoft.com/office/drawing/2014/main" id="{101B52C7-5D41-4BEF-9085-F31A161CA9AF}"/>
                </a:ext>
              </a:extLst>
            </p:cNvPr>
            <p:cNvSpPr/>
            <p:nvPr/>
          </p:nvSpPr>
          <p:spPr>
            <a:xfrm>
              <a:off x="1375006" y="714812"/>
              <a:ext cx="781709" cy="26022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20" name="Rounded Rectangle 41">
              <a:extLst>
                <a:ext uri="{FF2B5EF4-FFF2-40B4-BE49-F238E27FC236}">
                  <a16:creationId xmlns:a16="http://schemas.microsoft.com/office/drawing/2014/main" id="{8A5D7343-3E32-4FB8-95DB-2A728EE365CB}"/>
                </a:ext>
              </a:extLst>
            </p:cNvPr>
            <p:cNvSpPr/>
            <p:nvPr/>
          </p:nvSpPr>
          <p:spPr>
            <a:xfrm>
              <a:off x="1274976" y="1269180"/>
              <a:ext cx="1009523" cy="63503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Design &amp; Definition</a:t>
              </a:r>
            </a:p>
          </p:txBody>
        </p:sp>
        <p:sp>
          <p:nvSpPr>
            <p:cNvPr id="21" name="Rounded Rectangle 42">
              <a:extLst>
                <a:ext uri="{FF2B5EF4-FFF2-40B4-BE49-F238E27FC236}">
                  <a16:creationId xmlns:a16="http://schemas.microsoft.com/office/drawing/2014/main" id="{ED1B529F-9F6E-438A-AF92-B668784E89DB}"/>
                </a:ext>
              </a:extLst>
            </p:cNvPr>
            <p:cNvSpPr/>
            <p:nvPr/>
          </p:nvSpPr>
          <p:spPr>
            <a:xfrm>
              <a:off x="1255947" y="3657316"/>
              <a:ext cx="1066258" cy="62246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Execution &amp; Control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579D0E-41FF-4028-AA60-EFF9AEFD1812}"/>
                </a:ext>
              </a:extLst>
            </p:cNvPr>
            <p:cNvGrpSpPr/>
            <p:nvPr/>
          </p:nvGrpSpPr>
          <p:grpSpPr>
            <a:xfrm>
              <a:off x="6277474" y="1709351"/>
              <a:ext cx="2370668" cy="1479223"/>
              <a:chOff x="5791200" y="1160282"/>
              <a:chExt cx="2370668" cy="147922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82128B-A363-4DCE-B670-3122E69CC1BA}"/>
                  </a:ext>
                </a:extLst>
              </p:cNvPr>
              <p:cNvGrpSpPr/>
              <p:nvPr/>
            </p:nvGrpSpPr>
            <p:grpSpPr>
              <a:xfrm>
                <a:off x="5876032" y="1265623"/>
                <a:ext cx="2285836" cy="1373882"/>
                <a:chOff x="643632" y="3399205"/>
                <a:chExt cx="2285836" cy="1373882"/>
              </a:xfrm>
            </p:grpSpPr>
            <p:sp>
              <p:nvSpPr>
                <p:cNvPr id="45" name="Rounded Rectangle 20">
                  <a:extLst>
                    <a:ext uri="{FF2B5EF4-FFF2-40B4-BE49-F238E27FC236}">
                      <a16:creationId xmlns:a16="http://schemas.microsoft.com/office/drawing/2014/main" id="{DFA1A273-156B-4A4C-9D46-4B936B880E7C}"/>
                    </a:ext>
                  </a:extLst>
                </p:cNvPr>
                <p:cNvSpPr/>
                <p:nvPr/>
              </p:nvSpPr>
              <p:spPr>
                <a:xfrm>
                  <a:off x="643632" y="3522134"/>
                  <a:ext cx="2285836" cy="1250953"/>
                </a:xfrm>
                <a:prstGeom prst="roundRect">
                  <a:avLst>
                    <a:gd name="adj" fmla="val 3985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Rounded Rectangle 24">
                  <a:extLst>
                    <a:ext uri="{FF2B5EF4-FFF2-40B4-BE49-F238E27FC236}">
                      <a16:creationId xmlns:a16="http://schemas.microsoft.com/office/drawing/2014/main" id="{046851E2-8148-4B36-9CF6-097525687555}"/>
                    </a:ext>
                  </a:extLst>
                </p:cNvPr>
                <p:cNvSpPr/>
                <p:nvPr/>
              </p:nvSpPr>
              <p:spPr>
                <a:xfrm>
                  <a:off x="825585" y="4008746"/>
                  <a:ext cx="1938389" cy="264716"/>
                </a:xfrm>
                <a:prstGeom prst="round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Resource Info Service</a:t>
                  </a:r>
                </a:p>
              </p:txBody>
            </p:sp>
            <p:sp>
              <p:nvSpPr>
                <p:cNvPr id="47" name="Rounded Rectangle 25">
                  <a:extLst>
                    <a:ext uri="{FF2B5EF4-FFF2-40B4-BE49-F238E27FC236}">
                      <a16:creationId xmlns:a16="http://schemas.microsoft.com/office/drawing/2014/main" id="{EE475136-AB23-487E-8D23-991E0D731CBE}"/>
                    </a:ext>
                  </a:extLst>
                </p:cNvPr>
                <p:cNvSpPr/>
                <p:nvPr/>
              </p:nvSpPr>
              <p:spPr>
                <a:xfrm>
                  <a:off x="825585" y="4322274"/>
                  <a:ext cx="1938389" cy="262272"/>
                </a:xfrm>
                <a:prstGeom prst="round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Application Info Service</a:t>
                  </a:r>
                </a:p>
              </p:txBody>
            </p:sp>
            <p:sp>
              <p:nvSpPr>
                <p:cNvPr id="48" name="Rectangle 4">
                  <a:extLst>
                    <a:ext uri="{FF2B5EF4-FFF2-40B4-BE49-F238E27FC236}">
                      <a16:creationId xmlns:a16="http://schemas.microsoft.com/office/drawing/2014/main" id="{79EB2530-0C0E-466A-9093-44B86DEAF31D}"/>
                    </a:ext>
                  </a:extLst>
                </p:cNvPr>
                <p:cNvSpPr/>
                <p:nvPr/>
              </p:nvSpPr>
              <p:spPr>
                <a:xfrm>
                  <a:off x="1297883" y="3399205"/>
                  <a:ext cx="1462240" cy="27531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Information Services</a:t>
                  </a:r>
                </a:p>
              </p:txBody>
            </p:sp>
          </p:grpSp>
          <p:pic>
            <p:nvPicPr>
              <p:cNvPr id="44" name="Picture 43" descr="info.png">
                <a:extLst>
                  <a:ext uri="{FF2B5EF4-FFF2-40B4-BE49-F238E27FC236}">
                    <a16:creationId xmlns:a16="http://schemas.microsoft.com/office/drawing/2014/main" id="{6FF102C3-D45A-49E1-8077-197ED454F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91200" y="1160282"/>
                <a:ext cx="685014" cy="685014"/>
              </a:xfrm>
              <a:prstGeom prst="rect">
                <a:avLst/>
              </a:prstGeom>
            </p:spPr>
          </p:pic>
        </p:grpSp>
        <p:pic>
          <p:nvPicPr>
            <p:cNvPr id="23" name="Picture 22" descr="gnome_settings_default_applications.png">
              <a:extLst>
                <a:ext uri="{FF2B5EF4-FFF2-40B4-BE49-F238E27FC236}">
                  <a16:creationId xmlns:a16="http://schemas.microsoft.com/office/drawing/2014/main" id="{59A26835-FE57-4E28-A14C-89A1443DA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650301">
              <a:off x="4705402" y="2952375"/>
              <a:ext cx="714012" cy="714012"/>
            </a:xfrm>
            <a:prstGeom prst="rect">
              <a:avLst/>
            </a:prstGeom>
          </p:spPr>
        </p:pic>
        <p:sp>
          <p:nvSpPr>
            <p:cNvPr id="24" name="Left Arrow 46">
              <a:extLst>
                <a:ext uri="{FF2B5EF4-FFF2-40B4-BE49-F238E27FC236}">
                  <a16:creationId xmlns:a16="http://schemas.microsoft.com/office/drawing/2014/main" id="{4ECDE482-6667-4786-8A01-698047CF6AA1}"/>
                </a:ext>
              </a:extLst>
            </p:cNvPr>
            <p:cNvSpPr/>
            <p:nvPr/>
          </p:nvSpPr>
          <p:spPr>
            <a:xfrm rot="16200000" flipV="1">
              <a:off x="3330871" y="1934078"/>
              <a:ext cx="359791" cy="168117"/>
            </a:xfrm>
            <a:prstGeom prst="lef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:\Documents and Settings\csve\Local Settings\Temporary Internet Files\Content.IE5\8DARKL23\MC900432622[1].png">
              <a:extLst>
                <a:ext uri="{FF2B5EF4-FFF2-40B4-BE49-F238E27FC236}">
                  <a16:creationId xmlns:a16="http://schemas.microsoft.com/office/drawing/2014/main" id="{5E9FBC36-1C28-4199-A8E3-770C4763E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413621" y="577601"/>
              <a:ext cx="538695" cy="581357"/>
            </a:xfrm>
            <a:prstGeom prst="rect">
              <a:avLst/>
            </a:prstGeom>
            <a:noFill/>
          </p:spPr>
        </p:pic>
        <p:pic>
          <p:nvPicPr>
            <p:cNvPr id="26" name="Picture 3" descr="C:\Documents and Settings\csve\Local Settings\Temporary Internet Files\Content.IE5\4PQ7052J\MC900432621[1].png">
              <a:extLst>
                <a:ext uri="{FF2B5EF4-FFF2-40B4-BE49-F238E27FC236}">
                  <a16:creationId xmlns:a16="http://schemas.microsoft.com/office/drawing/2014/main" id="{446B1B82-A5F5-42DC-AA61-E764D1E67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99843" y="594102"/>
              <a:ext cx="554223" cy="554223"/>
            </a:xfrm>
            <a:prstGeom prst="rect">
              <a:avLst/>
            </a:prstGeom>
            <a:noFill/>
          </p:spPr>
        </p:pic>
        <p:pic>
          <p:nvPicPr>
            <p:cNvPr id="27" name="Picture 4" descr="C:\Documents and Settings\csve\Local Settings\Temporary Internet Files\Content.IE5\KPABW9QF\MC900433959[1].png">
              <a:extLst>
                <a:ext uri="{FF2B5EF4-FFF2-40B4-BE49-F238E27FC236}">
                  <a16:creationId xmlns:a16="http://schemas.microsoft.com/office/drawing/2014/main" id="{87072785-6377-4948-9062-FE84A730E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2224" y="519675"/>
              <a:ext cx="703078" cy="703078"/>
            </a:xfrm>
            <a:prstGeom prst="rect">
              <a:avLst/>
            </a:prstGeom>
            <a:noFill/>
          </p:spPr>
        </p:pic>
        <p:pic>
          <p:nvPicPr>
            <p:cNvPr id="28" name="Picture 5" descr="C:\Documents and Settings\csve\Local Settings\Temporary Internet Files\Content.IE5\C9M7KX6B\MC900433936[1].png">
              <a:extLst>
                <a:ext uri="{FF2B5EF4-FFF2-40B4-BE49-F238E27FC236}">
                  <a16:creationId xmlns:a16="http://schemas.microsoft.com/office/drawing/2014/main" id="{3F4750FD-00FA-4A2E-B842-35D9CD886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45871" y="562206"/>
              <a:ext cx="644599" cy="644599"/>
            </a:xfrm>
            <a:prstGeom prst="rect">
              <a:avLst/>
            </a:prstGeom>
            <a:noFill/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15FBAC-21F5-40C6-A5C9-21DCEA0D8EF7}"/>
                </a:ext>
              </a:extLst>
            </p:cNvPr>
            <p:cNvCxnSpPr>
              <a:stCxn id="25" idx="1"/>
              <a:endCxn id="26" idx="1"/>
            </p:cNvCxnSpPr>
            <p:nvPr/>
          </p:nvCxnSpPr>
          <p:spPr>
            <a:xfrm>
              <a:off x="2952316" y="868280"/>
              <a:ext cx="847527" cy="293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-Right Arrow 53">
              <a:extLst>
                <a:ext uri="{FF2B5EF4-FFF2-40B4-BE49-F238E27FC236}">
                  <a16:creationId xmlns:a16="http://schemas.microsoft.com/office/drawing/2014/main" id="{323BF7F4-468E-4FF5-859C-F9E8A3EE652F}"/>
                </a:ext>
              </a:extLst>
            </p:cNvPr>
            <p:cNvSpPr/>
            <p:nvPr/>
          </p:nvSpPr>
          <p:spPr>
            <a:xfrm rot="5400000">
              <a:off x="3832942" y="5015874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loud">
              <a:extLst>
                <a:ext uri="{FF2B5EF4-FFF2-40B4-BE49-F238E27FC236}">
                  <a16:creationId xmlns:a16="http://schemas.microsoft.com/office/drawing/2014/main" id="{70F6D546-046B-44C5-881D-ACC951CF408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742152" y="6209408"/>
              <a:ext cx="1286539" cy="37214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5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" name="Picture 2" descr="C:\Documents and Settings\Administrator\Local Settings\Temporary Internet Files\Content.IE5\0NG589SB\MC900441337[2].png">
              <a:extLst>
                <a:ext uri="{FF2B5EF4-FFF2-40B4-BE49-F238E27FC236}">
                  <a16:creationId xmlns:a16="http://schemas.microsoft.com/office/drawing/2014/main" id="{D0E10622-BCA0-43ED-8A86-665303A28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56596" y="6036656"/>
              <a:ext cx="417304" cy="417304"/>
            </a:xfrm>
            <a:prstGeom prst="rect">
              <a:avLst/>
            </a:prstGeom>
            <a:noFill/>
          </p:spPr>
        </p:pic>
        <p:pic>
          <p:nvPicPr>
            <p:cNvPr id="33" name="Picture 697" descr="MCj04352420000[1]">
              <a:extLst>
                <a:ext uri="{FF2B5EF4-FFF2-40B4-BE49-F238E27FC236}">
                  <a16:creationId xmlns:a16="http://schemas.microsoft.com/office/drawing/2014/main" id="{D1B0DB8A-F9E0-41B2-9958-16A107281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19750" y="5785165"/>
              <a:ext cx="395019" cy="837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 descr="C:\Documents and Settings\csve\Local Settings\Temporary Internet Files\Content.IE5\4PQ7052J\MC900431576[1].png">
              <a:extLst>
                <a:ext uri="{FF2B5EF4-FFF2-40B4-BE49-F238E27FC236}">
                  <a16:creationId xmlns:a16="http://schemas.microsoft.com/office/drawing/2014/main" id="{0134DD45-8CEF-4980-93C7-48F3D0F67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03592" y="5877780"/>
              <a:ext cx="646298" cy="650607"/>
            </a:xfrm>
            <a:prstGeom prst="rect">
              <a:avLst/>
            </a:prstGeom>
            <a:noFill/>
          </p:spPr>
        </p:pic>
        <p:pic>
          <p:nvPicPr>
            <p:cNvPr id="35" name="Picture 96" descr="MCj04421540000[1]">
              <a:extLst>
                <a:ext uri="{FF2B5EF4-FFF2-40B4-BE49-F238E27FC236}">
                  <a16:creationId xmlns:a16="http://schemas.microsoft.com/office/drawing/2014/main" id="{902C0385-127F-4384-977A-86C9A8F87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569098" y="6175944"/>
              <a:ext cx="310739" cy="33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96" descr="MCj04421540000[1]">
              <a:extLst>
                <a:ext uri="{FF2B5EF4-FFF2-40B4-BE49-F238E27FC236}">
                  <a16:creationId xmlns:a16="http://schemas.microsoft.com/office/drawing/2014/main" id="{A6BB16DD-AF35-47FA-A9D6-15819DF66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381257" y="6243284"/>
              <a:ext cx="247556" cy="26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eft-Right Arrow 60">
              <a:extLst>
                <a:ext uri="{FF2B5EF4-FFF2-40B4-BE49-F238E27FC236}">
                  <a16:creationId xmlns:a16="http://schemas.microsoft.com/office/drawing/2014/main" id="{B80A16FC-7723-44D7-A7BB-AD25259DF53C}"/>
                </a:ext>
              </a:extLst>
            </p:cNvPr>
            <p:cNvSpPr/>
            <p:nvPr/>
          </p:nvSpPr>
          <p:spPr>
            <a:xfrm rot="5400000">
              <a:off x="3485609" y="5891290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61">
              <a:extLst>
                <a:ext uri="{FF2B5EF4-FFF2-40B4-BE49-F238E27FC236}">
                  <a16:creationId xmlns:a16="http://schemas.microsoft.com/office/drawing/2014/main" id="{1B74F05E-83CF-46D0-8F8A-35C3FA50D46F}"/>
                </a:ext>
              </a:extLst>
            </p:cNvPr>
            <p:cNvSpPr/>
            <p:nvPr/>
          </p:nvSpPr>
          <p:spPr>
            <a:xfrm rot="5400000">
              <a:off x="4073943" y="5894836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62">
              <a:extLst>
                <a:ext uri="{FF2B5EF4-FFF2-40B4-BE49-F238E27FC236}">
                  <a16:creationId xmlns:a16="http://schemas.microsoft.com/office/drawing/2014/main" id="{2DEB7821-324C-474B-A959-53D71940F3F4}"/>
                </a:ext>
              </a:extLst>
            </p:cNvPr>
            <p:cNvSpPr/>
            <p:nvPr/>
          </p:nvSpPr>
          <p:spPr>
            <a:xfrm rot="8247565">
              <a:off x="5695479" y="3087962"/>
              <a:ext cx="860730" cy="158451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63">
              <a:extLst>
                <a:ext uri="{FF2B5EF4-FFF2-40B4-BE49-F238E27FC236}">
                  <a16:creationId xmlns:a16="http://schemas.microsoft.com/office/drawing/2014/main" id="{2FFA31C7-E539-449E-A4E3-CFC3BE7EA05B}"/>
                </a:ext>
              </a:extLst>
            </p:cNvPr>
            <p:cNvSpPr/>
            <p:nvPr/>
          </p:nvSpPr>
          <p:spPr>
            <a:xfrm rot="13384263">
              <a:off x="5613466" y="2109490"/>
              <a:ext cx="1001900" cy="144704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FF1830-F2B0-476D-A9D5-93703A16B37A}"/>
                </a:ext>
              </a:extLst>
            </p:cNvPr>
            <p:cNvSpPr/>
            <p:nvPr/>
          </p:nvSpPr>
          <p:spPr>
            <a:xfrm>
              <a:off x="191395" y="2530547"/>
              <a:ext cx="893134" cy="4125434"/>
            </a:xfrm>
            <a:prstGeom prst="rect">
              <a:avLst/>
            </a:prstGeom>
            <a:gradFill>
              <a:gsLst>
                <a:gs pos="69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Run Time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A73B78-B398-4EE4-B24C-3D9CE6943227}"/>
                </a:ext>
              </a:extLst>
            </p:cNvPr>
            <p:cNvSpPr/>
            <p:nvPr/>
          </p:nvSpPr>
          <p:spPr>
            <a:xfrm>
              <a:off x="191394" y="435935"/>
              <a:ext cx="896679" cy="2002463"/>
            </a:xfrm>
            <a:prstGeom prst="rect">
              <a:avLst/>
            </a:prstGeom>
            <a:gradFill>
              <a:gsLst>
                <a:gs pos="69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Build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20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A0CD-B8B6-4281-AC73-BA001EE0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Aneka Task-Based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06FE-DDD7-44A7-91FE-0319A2A06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520"/>
            <a:ext cx="11932920" cy="4823459"/>
          </a:xfrm>
        </p:spPr>
        <p:txBody>
          <a:bodyPr>
            <a:normAutofit/>
          </a:bodyPr>
          <a:lstStyle/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provides support for all the flavours of task-based programming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is realized through the abstraction of the </a:t>
            </a:r>
            <a:r>
              <a:rPr lang="en-I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Aneka.Tasks.Itask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2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model</a:t>
            </a:r>
          </a:p>
          <a:p>
            <a:pPr lvl="2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applications with the task model</a:t>
            </a:r>
          </a:p>
          <a:p>
            <a:pPr lvl="2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parameter sweep application</a:t>
            </a:r>
          </a:p>
          <a:p>
            <a:pPr lvl="2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workflows</a:t>
            </a:r>
          </a:p>
        </p:txBody>
      </p:sp>
    </p:spTree>
    <p:extLst>
      <p:ext uri="{BB962C8B-B14F-4D97-AF65-F5344CB8AC3E}">
        <p14:creationId xmlns:p14="http://schemas.microsoft.com/office/powerpoint/2010/main" val="169089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FC9-DEEB-4E16-BA1D-64EC1232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55" y="158797"/>
            <a:ext cx="10515600" cy="1325563"/>
          </a:xfrm>
        </p:spPr>
        <p:txBody>
          <a:bodyPr/>
          <a:lstStyle/>
          <a:p>
            <a:r>
              <a:rPr lang="en-IN" dirty="0"/>
              <a:t>Task programming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4E6E7-B402-46C8-AB4E-2C0C85B336A5}"/>
              </a:ext>
            </a:extLst>
          </p:cNvPr>
          <p:cNvGrpSpPr/>
          <p:nvPr/>
        </p:nvGrpSpPr>
        <p:grpSpPr>
          <a:xfrm>
            <a:off x="662940" y="1303020"/>
            <a:ext cx="11087100" cy="5189855"/>
            <a:chOff x="159489" y="1244009"/>
            <a:chExt cx="8825024" cy="47208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EC3FF-7363-4A75-A468-005A13EAB8E3}"/>
                </a:ext>
              </a:extLst>
            </p:cNvPr>
            <p:cNvSpPr/>
            <p:nvPr/>
          </p:nvSpPr>
          <p:spPr>
            <a:xfrm>
              <a:off x="159489" y="1244009"/>
              <a:ext cx="8825024" cy="4720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7D5395-2887-4525-859F-887A53F20A87}"/>
                </a:ext>
              </a:extLst>
            </p:cNvPr>
            <p:cNvGrpSpPr/>
            <p:nvPr/>
          </p:nvGrpSpPr>
          <p:grpSpPr>
            <a:xfrm>
              <a:off x="1051926" y="4459977"/>
              <a:ext cx="1708956" cy="1314936"/>
              <a:chOff x="222586" y="4130368"/>
              <a:chExt cx="1708956" cy="131493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3DDC404-3735-4D5C-B14D-93EB5B561337}"/>
                  </a:ext>
                </a:extLst>
              </p:cNvPr>
              <p:cNvSpPr/>
              <p:nvPr/>
            </p:nvSpPr>
            <p:spPr>
              <a:xfrm>
                <a:off x="285964" y="4618050"/>
                <a:ext cx="1645578" cy="7553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7" name="Picture 8" descr="C:\Documents and Settings\Administrator\Local Settings\Temporary Internet Files\Content.IE5\YP27MHEV\MCj04315760000[1].png">
                <a:extLst>
                  <a:ext uri="{FF2B5EF4-FFF2-40B4-BE49-F238E27FC236}">
                    <a16:creationId xmlns:a16="http://schemas.microsoft.com/office/drawing/2014/main" id="{F26D2F03-11C9-4643-8839-2B1F60CCD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961" y="4130368"/>
                <a:ext cx="1102706" cy="1110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Picture 2" descr="C:\Documents and Settings\csve\Local Settings\Temporary Internet Files\Content.IE5\4PQ7052J\MC900432623[1].png">
                <a:extLst>
                  <a:ext uri="{FF2B5EF4-FFF2-40B4-BE49-F238E27FC236}">
                    <a16:creationId xmlns:a16="http://schemas.microsoft.com/office/drawing/2014/main" id="{A0F58CD8-EDEB-4AFB-A1CD-0A463A6071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222586" y="4433441"/>
                <a:ext cx="825378" cy="775556"/>
              </a:xfrm>
              <a:prstGeom prst="rect">
                <a:avLst/>
              </a:prstGeom>
              <a:noFill/>
            </p:spPr>
          </p:pic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447E5C0A-93B5-4E9C-8B1A-979E6F6DB9E8}"/>
                  </a:ext>
                </a:extLst>
              </p:cNvPr>
              <p:cNvSpPr/>
              <p:nvPr/>
            </p:nvSpPr>
            <p:spPr>
              <a:xfrm>
                <a:off x="657548" y="5183313"/>
                <a:ext cx="955496" cy="26199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Local Node</a:t>
                </a:r>
              </a:p>
            </p:txBody>
          </p:sp>
        </p:grp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950B7CB2-8325-47CE-AED8-A65B4733EF7B}"/>
                </a:ext>
              </a:extLst>
            </p:cNvPr>
            <p:cNvSpPr/>
            <p:nvPr/>
          </p:nvSpPr>
          <p:spPr>
            <a:xfrm>
              <a:off x="310135" y="2974147"/>
              <a:ext cx="1741944" cy="1268243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(… more tasks)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D5FD74-F29E-4AD0-B696-F94C74DBE86C}"/>
                </a:ext>
              </a:extLst>
            </p:cNvPr>
            <p:cNvSpPr/>
            <p:nvPr/>
          </p:nvSpPr>
          <p:spPr>
            <a:xfrm>
              <a:off x="389527" y="2814096"/>
              <a:ext cx="1290412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AnekaApplication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0E246AC5-A8D8-450C-8D04-4127A43092EA}"/>
                </a:ext>
              </a:extLst>
            </p:cNvPr>
            <p:cNvSpPr/>
            <p:nvPr/>
          </p:nvSpPr>
          <p:spPr>
            <a:xfrm>
              <a:off x="488226" y="3163451"/>
              <a:ext cx="234786" cy="324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99FF550A-C300-4C1D-8EEB-641988EC1CA0}"/>
                </a:ext>
              </a:extLst>
            </p:cNvPr>
            <p:cNvSpPr/>
            <p:nvPr/>
          </p:nvSpPr>
          <p:spPr>
            <a:xfrm>
              <a:off x="491770" y="3571033"/>
              <a:ext cx="234786" cy="3240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EF4FA585-6AE7-4411-A454-59720D477906}"/>
                </a:ext>
              </a:extLst>
            </p:cNvPr>
            <p:cNvSpPr/>
            <p:nvPr/>
          </p:nvSpPr>
          <p:spPr>
            <a:xfrm>
              <a:off x="824592" y="3215823"/>
              <a:ext cx="991784" cy="22217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Task1 : </a:t>
              </a:r>
              <a:r>
                <a:rPr lang="en-US" sz="1200" dirty="0" err="1">
                  <a:solidFill>
                    <a:srgbClr val="000000"/>
                  </a:solidFill>
                </a:rPr>
                <a:t>ITask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07B131CF-D5BD-468A-A98A-7681B925DCA8}"/>
                </a:ext>
              </a:extLst>
            </p:cNvPr>
            <p:cNvSpPr/>
            <p:nvPr/>
          </p:nvSpPr>
          <p:spPr>
            <a:xfrm>
              <a:off x="828136" y="3602140"/>
              <a:ext cx="991784" cy="22217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Task2 : </a:t>
              </a:r>
              <a:r>
                <a:rPr lang="en-US" sz="1200" dirty="0" err="1">
                  <a:solidFill>
                    <a:srgbClr val="000000"/>
                  </a:solidFill>
                </a:rPr>
                <a:t>ITask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091F5B-3C20-40AF-8CEE-8A5AE586E457}"/>
                </a:ext>
              </a:extLst>
            </p:cNvPr>
            <p:cNvCxnSpPr/>
            <p:nvPr/>
          </p:nvCxnSpPr>
          <p:spPr>
            <a:xfrm>
              <a:off x="2052084" y="3593806"/>
              <a:ext cx="28707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22">
              <a:extLst>
                <a:ext uri="{FF2B5EF4-FFF2-40B4-BE49-F238E27FC236}">
                  <a16:creationId xmlns:a16="http://schemas.microsoft.com/office/drawing/2014/main" id="{515C0C7B-4F93-4EB9-A2A8-6FAA0461C753}"/>
                </a:ext>
              </a:extLst>
            </p:cNvPr>
            <p:cNvSpPr/>
            <p:nvPr/>
          </p:nvSpPr>
          <p:spPr>
            <a:xfrm>
              <a:off x="2333865" y="2967058"/>
              <a:ext cx="1419427" cy="1541147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ounded Rectangle 23">
              <a:extLst>
                <a:ext uri="{FF2B5EF4-FFF2-40B4-BE49-F238E27FC236}">
                  <a16:creationId xmlns:a16="http://schemas.microsoft.com/office/drawing/2014/main" id="{5E31D385-9ADD-4DA5-9452-E8CA557E0644}"/>
                </a:ext>
              </a:extLst>
            </p:cNvPr>
            <p:cNvSpPr/>
            <p:nvPr/>
          </p:nvSpPr>
          <p:spPr>
            <a:xfrm>
              <a:off x="2451550" y="3175734"/>
              <a:ext cx="1163520" cy="4818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AnekaTask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01105938-9856-45F0-9474-D80832FA6DDB}"/>
                </a:ext>
              </a:extLst>
            </p:cNvPr>
            <p:cNvSpPr/>
            <p:nvPr/>
          </p:nvSpPr>
          <p:spPr>
            <a:xfrm>
              <a:off x="3277500" y="3262691"/>
              <a:ext cx="234786" cy="324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AA00C6DC-375F-4D0A-8A9A-C48625B54022}"/>
                </a:ext>
              </a:extLst>
            </p:cNvPr>
            <p:cNvSpPr/>
            <p:nvPr/>
          </p:nvSpPr>
          <p:spPr>
            <a:xfrm>
              <a:off x="2465727" y="3721539"/>
              <a:ext cx="1163520" cy="4818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AnekaTask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26">
              <a:extLst>
                <a:ext uri="{FF2B5EF4-FFF2-40B4-BE49-F238E27FC236}">
                  <a16:creationId xmlns:a16="http://schemas.microsoft.com/office/drawing/2014/main" id="{5E7655B9-D741-40B1-93B9-4EA147B669C0}"/>
                </a:ext>
              </a:extLst>
            </p:cNvPr>
            <p:cNvSpPr/>
            <p:nvPr/>
          </p:nvSpPr>
          <p:spPr>
            <a:xfrm>
              <a:off x="3291677" y="3808496"/>
              <a:ext cx="234786" cy="3240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Left Arrow 27">
              <a:extLst>
                <a:ext uri="{FF2B5EF4-FFF2-40B4-BE49-F238E27FC236}">
                  <a16:creationId xmlns:a16="http://schemas.microsoft.com/office/drawing/2014/main" id="{C64118F9-427E-409D-87A5-1E2E59FBC6E4}"/>
                </a:ext>
              </a:extLst>
            </p:cNvPr>
            <p:cNvSpPr/>
            <p:nvPr/>
          </p:nvSpPr>
          <p:spPr>
            <a:xfrm rot="10800000" flipV="1">
              <a:off x="3806457" y="3486431"/>
              <a:ext cx="967561" cy="298759"/>
            </a:xfrm>
            <a:prstGeom prst="lef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282F0BDD-7F60-40B9-8CB8-D243002BD4A2}"/>
                </a:ext>
              </a:extLst>
            </p:cNvPr>
            <p:cNvSpPr/>
            <p:nvPr/>
          </p:nvSpPr>
          <p:spPr>
            <a:xfrm>
              <a:off x="3890491" y="3019790"/>
              <a:ext cx="320003" cy="48186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A76FE792-C144-49FE-A889-457EE237F186}"/>
                </a:ext>
              </a:extLst>
            </p:cNvPr>
            <p:cNvSpPr/>
            <p:nvPr/>
          </p:nvSpPr>
          <p:spPr>
            <a:xfrm>
              <a:off x="4255542" y="3023335"/>
              <a:ext cx="320003" cy="48186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F76F43-4F5E-4CED-9D44-DAE7DB324E5F}"/>
                </a:ext>
              </a:extLst>
            </p:cNvPr>
            <p:cNvSpPr/>
            <p:nvPr/>
          </p:nvSpPr>
          <p:spPr>
            <a:xfrm>
              <a:off x="4671517" y="2211572"/>
              <a:ext cx="3760101" cy="1541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Cloud">
              <a:extLst>
                <a:ext uri="{FF2B5EF4-FFF2-40B4-BE49-F238E27FC236}">
                  <a16:creationId xmlns:a16="http://schemas.microsoft.com/office/drawing/2014/main" id="{69A21B57-290E-4B47-8FBD-4A7DF113A93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768861" y="2963461"/>
              <a:ext cx="1780795" cy="10613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BEC0208E-FC50-4C53-B8EF-F94EFAA74A00}"/>
                </a:ext>
              </a:extLst>
            </p:cNvPr>
            <p:cNvSpPr/>
            <p:nvPr/>
          </p:nvSpPr>
          <p:spPr>
            <a:xfrm>
              <a:off x="4933507" y="3059988"/>
              <a:ext cx="645243" cy="42295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Index 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Node</a:t>
              </a:r>
            </a:p>
          </p:txBody>
        </p:sp>
        <p:pic>
          <p:nvPicPr>
            <p:cNvPr id="25" name="Picture 697" descr="MCj04352420000[1]">
              <a:extLst>
                <a:ext uri="{FF2B5EF4-FFF2-40B4-BE49-F238E27FC236}">
                  <a16:creationId xmlns:a16="http://schemas.microsoft.com/office/drawing/2014/main" id="{87CCAC69-D3B4-41D2-9A00-DCC6F3396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476008" y="2763383"/>
              <a:ext cx="664588" cy="1451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ounded Rectangle 33">
              <a:extLst>
                <a:ext uri="{FF2B5EF4-FFF2-40B4-BE49-F238E27FC236}">
                  <a16:creationId xmlns:a16="http://schemas.microsoft.com/office/drawing/2014/main" id="{EC258DA9-82A9-4959-95FC-7BD6099C62E8}"/>
                </a:ext>
              </a:extLst>
            </p:cNvPr>
            <p:cNvSpPr/>
            <p:nvPr/>
          </p:nvSpPr>
          <p:spPr>
            <a:xfrm>
              <a:off x="5095335" y="3818334"/>
              <a:ext cx="1103445" cy="40279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Membership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Catalogue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C59ECD-B9D5-4C14-899B-2B1CB44B1E14}"/>
                </a:ext>
              </a:extLst>
            </p:cNvPr>
            <p:cNvGrpSpPr/>
            <p:nvPr/>
          </p:nvGrpSpPr>
          <p:grpSpPr>
            <a:xfrm>
              <a:off x="6016414" y="1586713"/>
              <a:ext cx="1064869" cy="919795"/>
              <a:chOff x="6633104" y="1512286"/>
              <a:chExt cx="1064869" cy="919795"/>
            </a:xfrm>
          </p:grpSpPr>
          <p:sp>
            <p:nvSpPr>
              <p:cNvPr id="52" name="Cloud">
                <a:extLst>
                  <a:ext uri="{FF2B5EF4-FFF2-40B4-BE49-F238E27FC236}">
                    <a16:creationId xmlns:a16="http://schemas.microsoft.com/office/drawing/2014/main" id="{8398F797-F25A-409C-B4AD-C9CE659BEFF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633104" y="1797424"/>
                <a:ext cx="1064869" cy="63465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3" name="Picture 697" descr="MCj04352420000[1]">
                <a:extLst>
                  <a:ext uri="{FF2B5EF4-FFF2-40B4-BE49-F238E27FC236}">
                    <a16:creationId xmlns:a16="http://schemas.microsoft.com/office/drawing/2014/main" id="{1169321A-8664-4ED4-9953-3F5BC7947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7095701" y="1512286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53" descr="database.png">
                <a:extLst>
                  <a:ext uri="{FF2B5EF4-FFF2-40B4-BE49-F238E27FC236}">
                    <a16:creationId xmlns:a16="http://schemas.microsoft.com/office/drawing/2014/main" id="{C474EAEA-DCAC-4BC5-9165-3C80EEFDB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97517" y="1816435"/>
                <a:ext cx="368558" cy="368558"/>
              </a:xfrm>
              <a:prstGeom prst="rect">
                <a:avLst/>
              </a:prstGeom>
            </p:spPr>
          </p:pic>
          <p:sp>
            <p:nvSpPr>
              <p:cNvPr id="55" name="Rounded Rectangle 37">
                <a:extLst>
                  <a:ext uri="{FF2B5EF4-FFF2-40B4-BE49-F238E27FC236}">
                    <a16:creationId xmlns:a16="http://schemas.microsoft.com/office/drawing/2014/main" id="{581F8097-3606-4BBA-B6ED-52BD0725BA8F}"/>
                  </a:ext>
                </a:extLst>
              </p:cNvPr>
              <p:cNvSpPr/>
              <p:nvPr/>
            </p:nvSpPr>
            <p:spPr>
              <a:xfrm>
                <a:off x="6640601" y="2200941"/>
                <a:ext cx="1046739" cy="22328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StorageService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B7586C-DC84-449A-8125-E96D8D205326}"/>
                </a:ext>
              </a:extLst>
            </p:cNvPr>
            <p:cNvGrpSpPr/>
            <p:nvPr/>
          </p:nvGrpSpPr>
          <p:grpSpPr>
            <a:xfrm>
              <a:off x="4690891" y="1898603"/>
              <a:ext cx="1064869" cy="909162"/>
              <a:chOff x="5041765" y="1728482"/>
              <a:chExt cx="1064869" cy="909162"/>
            </a:xfrm>
          </p:grpSpPr>
          <p:sp>
            <p:nvSpPr>
              <p:cNvPr id="48" name="Cloud">
                <a:extLst>
                  <a:ext uri="{FF2B5EF4-FFF2-40B4-BE49-F238E27FC236}">
                    <a16:creationId xmlns:a16="http://schemas.microsoft.com/office/drawing/2014/main" id="{EE80C06D-52E9-4B00-8CA1-E97994D62B7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5041765" y="2002987"/>
                <a:ext cx="1064869" cy="63465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9" name="Picture 697" descr="MCj04352420000[1]">
                <a:extLst>
                  <a:ext uri="{FF2B5EF4-FFF2-40B4-BE49-F238E27FC236}">
                    <a16:creationId xmlns:a16="http://schemas.microsoft.com/office/drawing/2014/main" id="{46B38EE9-8337-480B-8D10-8BD6C20A8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5196018" y="1728482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Rounded Rectangle 41">
                <a:extLst>
                  <a:ext uri="{FF2B5EF4-FFF2-40B4-BE49-F238E27FC236}">
                    <a16:creationId xmlns:a16="http://schemas.microsoft.com/office/drawing/2014/main" id="{90BABFA3-B104-449E-976C-932CEC71A172}"/>
                  </a:ext>
                </a:extLst>
              </p:cNvPr>
              <p:cNvSpPr/>
              <p:nvPr/>
            </p:nvSpPr>
            <p:spPr>
              <a:xfrm>
                <a:off x="5049262" y="2406504"/>
                <a:ext cx="1046739" cy="22328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TaskScheduler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51" name="Picture 2" descr="C:\Documents and Settings\csve\Local Settings\Temporary Internet Files\Content.IE5\8DARKL23\MC900432664[1].png">
                <a:extLst>
                  <a:ext uri="{FF2B5EF4-FFF2-40B4-BE49-F238E27FC236}">
                    <a16:creationId xmlns:a16="http://schemas.microsoft.com/office/drawing/2014/main" id="{F72DA231-462A-432F-A4A3-F88741D27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37224" y="1880633"/>
                <a:ext cx="570171" cy="570171"/>
              </a:xfrm>
              <a:prstGeom prst="rect">
                <a:avLst/>
              </a:prstGeom>
              <a:noFill/>
            </p:spPr>
          </p:pic>
        </p:grpSp>
        <p:sp>
          <p:nvSpPr>
            <p:cNvPr id="29" name="Rounded Rectangle 45">
              <a:extLst>
                <a:ext uri="{FF2B5EF4-FFF2-40B4-BE49-F238E27FC236}">
                  <a16:creationId xmlns:a16="http://schemas.microsoft.com/office/drawing/2014/main" id="{FD789A73-5B27-4B52-AE3D-BCD5AE0183BD}"/>
                </a:ext>
              </a:extLst>
            </p:cNvPr>
            <p:cNvSpPr/>
            <p:nvPr/>
          </p:nvSpPr>
          <p:spPr>
            <a:xfrm>
              <a:off x="7466397" y="4121889"/>
              <a:ext cx="1046739" cy="36504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TaskExecution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Service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90DB19-2361-449E-B3BD-E5A8FAA21336}"/>
                </a:ext>
              </a:extLst>
            </p:cNvPr>
            <p:cNvGrpSpPr/>
            <p:nvPr/>
          </p:nvGrpSpPr>
          <p:grpSpPr>
            <a:xfrm>
              <a:off x="6672090" y="3156789"/>
              <a:ext cx="843550" cy="850884"/>
              <a:chOff x="6810314" y="3039831"/>
              <a:chExt cx="843550" cy="850884"/>
            </a:xfrm>
          </p:grpSpPr>
          <p:sp>
            <p:nvSpPr>
              <p:cNvPr id="45" name="Cloud">
                <a:extLst>
                  <a:ext uri="{FF2B5EF4-FFF2-40B4-BE49-F238E27FC236}">
                    <a16:creationId xmlns:a16="http://schemas.microsoft.com/office/drawing/2014/main" id="{3A5801B0-739C-4F59-8B9F-4145C669129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6" name="Picture 697" descr="MCj04352420000[1]">
                <a:extLst>
                  <a:ext uri="{FF2B5EF4-FFF2-40B4-BE49-F238E27FC236}">
                    <a16:creationId xmlns:a16="http://schemas.microsoft.com/office/drawing/2014/main" id="{A90581AC-8064-46B6-82AC-D11F46E72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71D5ADAD-3FA5-4C6C-AE62-602F431D5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3D39AD-E522-4529-A775-5DB00C678F7D}"/>
                </a:ext>
              </a:extLst>
            </p:cNvPr>
            <p:cNvGrpSpPr/>
            <p:nvPr/>
          </p:nvGrpSpPr>
          <p:grpSpPr>
            <a:xfrm>
              <a:off x="7568771" y="2820092"/>
              <a:ext cx="843550" cy="850884"/>
              <a:chOff x="6810314" y="3039831"/>
              <a:chExt cx="843550" cy="850884"/>
            </a:xfrm>
          </p:grpSpPr>
          <p:sp>
            <p:nvSpPr>
              <p:cNvPr id="42" name="Cloud">
                <a:extLst>
                  <a:ext uri="{FF2B5EF4-FFF2-40B4-BE49-F238E27FC236}">
                    <a16:creationId xmlns:a16="http://schemas.microsoft.com/office/drawing/2014/main" id="{6E7D9D7E-BC38-4B62-8DD8-AF7584618CC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3" name="Picture 697" descr="MCj04352420000[1]">
                <a:extLst>
                  <a:ext uri="{FF2B5EF4-FFF2-40B4-BE49-F238E27FC236}">
                    <a16:creationId xmlns:a16="http://schemas.microsoft.com/office/drawing/2014/main" id="{12062C40-72D5-4A5F-8DB5-619D71BB9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33E0A13D-7B16-426F-813E-5C98196C7F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0C81B-CD71-4793-8F6D-D8D02DB39530}"/>
                </a:ext>
              </a:extLst>
            </p:cNvPr>
            <p:cNvGrpSpPr/>
            <p:nvPr/>
          </p:nvGrpSpPr>
          <p:grpSpPr>
            <a:xfrm>
              <a:off x="7444725" y="1802911"/>
              <a:ext cx="843550" cy="850884"/>
              <a:chOff x="6810314" y="3039831"/>
              <a:chExt cx="843550" cy="850884"/>
            </a:xfrm>
          </p:grpSpPr>
          <p:sp>
            <p:nvSpPr>
              <p:cNvPr id="39" name="Cloud">
                <a:extLst>
                  <a:ext uri="{FF2B5EF4-FFF2-40B4-BE49-F238E27FC236}">
                    <a16:creationId xmlns:a16="http://schemas.microsoft.com/office/drawing/2014/main" id="{1DC6AED8-B1F7-44AA-8BCA-BF12833CA10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0" name="Picture 697" descr="MCj04352420000[1]">
                <a:extLst>
                  <a:ext uri="{FF2B5EF4-FFF2-40B4-BE49-F238E27FC236}">
                    <a16:creationId xmlns:a16="http://schemas.microsoft.com/office/drawing/2014/main" id="{000CDE49-3521-4A56-940C-CDD3816A40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31F3AE08-0254-43FC-940B-1D6852F49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FBECA3CB-F2E9-40EA-82B8-30BA6A0E9EEA}"/>
                </a:ext>
              </a:extLst>
            </p:cNvPr>
            <p:cNvSpPr/>
            <p:nvPr/>
          </p:nvSpPr>
          <p:spPr>
            <a:xfrm>
              <a:off x="7123814" y="3848986"/>
              <a:ext cx="340242" cy="538716"/>
            </a:xfrm>
            <a:custGeom>
              <a:avLst/>
              <a:gdLst>
                <a:gd name="connsiteX0" fmla="*/ 340242 w 340242"/>
                <a:gd name="connsiteY0" fmla="*/ 489098 h 538716"/>
                <a:gd name="connsiteX1" fmla="*/ 116958 w 340242"/>
                <a:gd name="connsiteY1" fmla="*/ 457200 h 538716"/>
                <a:gd name="connsiteX2" fmla="*/ 0 w 340242"/>
                <a:gd name="connsiteY2" fmla="*/ 0 h 53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242" h="538716">
                  <a:moveTo>
                    <a:pt x="340242" y="489098"/>
                  </a:moveTo>
                  <a:cubicBezTo>
                    <a:pt x="256953" y="513907"/>
                    <a:pt x="173665" y="538716"/>
                    <a:pt x="116958" y="457200"/>
                  </a:cubicBezTo>
                  <a:cubicBezTo>
                    <a:pt x="60251" y="375684"/>
                    <a:pt x="30125" y="187842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DCA73A51-3282-4A7C-8E56-A32E9002D8C3}"/>
                </a:ext>
              </a:extLst>
            </p:cNvPr>
            <p:cNvSpPr/>
            <p:nvPr/>
          </p:nvSpPr>
          <p:spPr>
            <a:xfrm>
              <a:off x="8240233" y="2488019"/>
              <a:ext cx="646813" cy="1883734"/>
            </a:xfrm>
            <a:custGeom>
              <a:avLst/>
              <a:gdLst>
                <a:gd name="connsiteX0" fmla="*/ 276446 w 646813"/>
                <a:gd name="connsiteY0" fmla="*/ 1828800 h 1883734"/>
                <a:gd name="connsiteX1" fmla="*/ 499730 w 646813"/>
                <a:gd name="connsiteY1" fmla="*/ 1786269 h 1883734"/>
                <a:gd name="connsiteX2" fmla="*/ 637953 w 646813"/>
                <a:gd name="connsiteY2" fmla="*/ 1244009 h 1883734"/>
                <a:gd name="connsiteX3" fmla="*/ 446567 w 646813"/>
                <a:gd name="connsiteY3" fmla="*/ 425302 h 1883734"/>
                <a:gd name="connsiteX4" fmla="*/ 0 w 646813"/>
                <a:gd name="connsiteY4" fmla="*/ 0 h 188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813" h="1883734">
                  <a:moveTo>
                    <a:pt x="276446" y="1828800"/>
                  </a:moveTo>
                  <a:cubicBezTo>
                    <a:pt x="357962" y="1856267"/>
                    <a:pt x="439479" y="1883734"/>
                    <a:pt x="499730" y="1786269"/>
                  </a:cubicBezTo>
                  <a:cubicBezTo>
                    <a:pt x="559981" y="1688804"/>
                    <a:pt x="646813" y="1470837"/>
                    <a:pt x="637953" y="1244009"/>
                  </a:cubicBezTo>
                  <a:cubicBezTo>
                    <a:pt x="629093" y="1017181"/>
                    <a:pt x="552892" y="632637"/>
                    <a:pt x="446567" y="425302"/>
                  </a:cubicBezTo>
                  <a:cubicBezTo>
                    <a:pt x="340242" y="217967"/>
                    <a:pt x="170121" y="108983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68">
              <a:extLst>
                <a:ext uri="{FF2B5EF4-FFF2-40B4-BE49-F238E27FC236}">
                  <a16:creationId xmlns:a16="http://schemas.microsoft.com/office/drawing/2014/main" id="{54F98D56-324A-4F4E-995C-EE46240BF2F6}"/>
                </a:ext>
              </a:extLst>
            </p:cNvPr>
            <p:cNvSpPr/>
            <p:nvPr/>
          </p:nvSpPr>
          <p:spPr>
            <a:xfrm>
              <a:off x="8038214" y="3551274"/>
              <a:ext cx="148856" cy="563526"/>
            </a:xfrm>
            <a:custGeom>
              <a:avLst/>
              <a:gdLst>
                <a:gd name="connsiteX0" fmla="*/ 0 w 148856"/>
                <a:gd name="connsiteY0" fmla="*/ 563526 h 563526"/>
                <a:gd name="connsiteX1" fmla="*/ 31898 w 148856"/>
                <a:gd name="connsiteY1" fmla="*/ 393405 h 563526"/>
                <a:gd name="connsiteX2" fmla="*/ 148856 w 148856"/>
                <a:gd name="connsiteY2" fmla="*/ 0 h 56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563526">
                  <a:moveTo>
                    <a:pt x="0" y="563526"/>
                  </a:moveTo>
                  <a:cubicBezTo>
                    <a:pt x="3544" y="525426"/>
                    <a:pt x="7089" y="487326"/>
                    <a:pt x="31898" y="393405"/>
                  </a:cubicBezTo>
                  <a:cubicBezTo>
                    <a:pt x="56707" y="299484"/>
                    <a:pt x="102781" y="149742"/>
                    <a:pt x="148856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B9013A56-1704-4BD8-A671-1572C9FEBE57}"/>
                </a:ext>
              </a:extLst>
            </p:cNvPr>
            <p:cNvSpPr/>
            <p:nvPr/>
          </p:nvSpPr>
          <p:spPr>
            <a:xfrm>
              <a:off x="5847907" y="4357518"/>
              <a:ext cx="1403937" cy="4696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Aneka Cloud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861CE475-0BA7-418F-924B-7AA7AF7E51B4}"/>
                </a:ext>
              </a:extLst>
            </p:cNvPr>
            <p:cNvSpPr/>
            <p:nvPr/>
          </p:nvSpPr>
          <p:spPr>
            <a:xfrm>
              <a:off x="2434524" y="2796332"/>
              <a:ext cx="1010426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TaskManager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pic>
          <p:nvPicPr>
            <p:cNvPr id="38" name="Picture 37" descr="gnome_settings_default_applications.png">
              <a:extLst>
                <a:ext uri="{FF2B5EF4-FFF2-40B4-BE49-F238E27FC236}">
                  <a16:creationId xmlns:a16="http://schemas.microsoft.com/office/drawing/2014/main" id="{57A877A2-985A-4A2D-9975-B48C91F6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0195923">
              <a:off x="2931044" y="2436584"/>
              <a:ext cx="524540" cy="524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91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A7B6-36D5-4843-BDA4-2998FDAE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880"/>
            <a:ext cx="11407140" cy="6377940"/>
          </a:xfrm>
        </p:spPr>
        <p:txBody>
          <a:bodyPr/>
          <a:lstStyle/>
          <a:p>
            <a:r>
              <a:rPr lang="en-IN" b="1" dirty="0" err="1"/>
              <a:t>AnekaTask</a:t>
            </a:r>
            <a:r>
              <a:rPr lang="en-IN" dirty="0"/>
              <a:t>-  </a:t>
            </a:r>
            <a:r>
              <a:rPr lang="en-IN" b="1" dirty="0"/>
              <a:t>Runtime wrapper Aneka </a:t>
            </a:r>
            <a:r>
              <a:rPr lang="en-IN" dirty="0"/>
              <a:t>uses to represent a task within the middleware.</a:t>
            </a:r>
          </a:p>
          <a:p>
            <a:r>
              <a:rPr lang="en-IN" b="1" dirty="0" err="1"/>
              <a:t>TaskManager</a:t>
            </a:r>
            <a:r>
              <a:rPr lang="en-IN" b="1" dirty="0"/>
              <a:t>: </a:t>
            </a:r>
            <a:r>
              <a:rPr lang="en-IN" dirty="0"/>
              <a:t>submits the tasks, monitors their execution, and collects the results.</a:t>
            </a:r>
          </a:p>
          <a:p>
            <a:r>
              <a:rPr lang="en-IN" b="1" dirty="0"/>
              <a:t>Middleware, </a:t>
            </a:r>
            <a:r>
              <a:rPr lang="en-IN" dirty="0"/>
              <a:t>four services- </a:t>
            </a:r>
            <a:r>
              <a:rPr lang="en-IN" i="1" dirty="0" err="1"/>
              <a:t>MembershipCatalogue</a:t>
            </a:r>
            <a:r>
              <a:rPr lang="en-IN" i="1" dirty="0"/>
              <a:t>, </a:t>
            </a:r>
            <a:r>
              <a:rPr lang="en-IN" i="1" dirty="0" err="1"/>
              <a:t>TaskScheduler</a:t>
            </a:r>
            <a:r>
              <a:rPr lang="en-IN" i="1" dirty="0"/>
              <a:t>, </a:t>
            </a:r>
            <a:r>
              <a:rPr lang="en-IN" i="1" dirty="0" err="1"/>
              <a:t>ExecutionService</a:t>
            </a:r>
            <a:r>
              <a:rPr lang="en-IN" i="1" dirty="0"/>
              <a:t>, and </a:t>
            </a:r>
            <a:r>
              <a:rPr lang="en-IN" i="1" dirty="0" err="1"/>
              <a:t>StorageService</a:t>
            </a:r>
            <a:r>
              <a:rPr lang="en-IN" dirty="0"/>
              <a:t>.</a:t>
            </a:r>
          </a:p>
          <a:p>
            <a:r>
              <a:rPr lang="en-IN" b="1" dirty="0" err="1"/>
              <a:t>MembershipCatalogue</a:t>
            </a:r>
            <a:r>
              <a:rPr lang="en-IN" b="1" dirty="0"/>
              <a:t> </a:t>
            </a:r>
            <a:r>
              <a:rPr lang="en-IN" dirty="0"/>
              <a:t>constitutes the main access point of the cloud and acts as a </a:t>
            </a:r>
            <a:r>
              <a:rPr lang="en-IN" b="1" dirty="0"/>
              <a:t>service directory to locate the </a:t>
            </a:r>
            <a:r>
              <a:rPr lang="en-IN" b="1" i="1" u="sng" dirty="0"/>
              <a:t>Task Scheduler</a:t>
            </a:r>
            <a:r>
              <a:rPr lang="en-IN" b="1" dirty="0"/>
              <a:t> </a:t>
            </a:r>
            <a:r>
              <a:rPr lang="en-IN" dirty="0"/>
              <a:t>service that is in charge of </a:t>
            </a:r>
            <a:r>
              <a:rPr lang="en-IN" b="1" dirty="0"/>
              <a:t>managing the execution of task-based applications</a:t>
            </a:r>
            <a:r>
              <a:rPr lang="en-IN" dirty="0"/>
              <a:t>. </a:t>
            </a:r>
          </a:p>
          <a:p>
            <a:r>
              <a:rPr lang="en-IN" dirty="0"/>
              <a:t>Its main responsibility is to allocate </a:t>
            </a:r>
            <a:r>
              <a:rPr lang="en-IN" b="1" dirty="0"/>
              <a:t>task instances to resources </a:t>
            </a:r>
            <a:r>
              <a:rPr lang="en-IN" dirty="0"/>
              <a:t>featuring the </a:t>
            </a:r>
            <a:r>
              <a:rPr lang="en-IN" b="1" dirty="0"/>
              <a:t>Execution Servic</a:t>
            </a:r>
            <a:r>
              <a:rPr lang="en-IN" dirty="0"/>
              <a:t>e for </a:t>
            </a:r>
            <a:r>
              <a:rPr lang="en-IN" b="1" dirty="0"/>
              <a:t>task execution and for monitoring task state</a:t>
            </a:r>
            <a:r>
              <a:rPr lang="en-IN" dirty="0"/>
              <a:t>.</a:t>
            </a:r>
          </a:p>
          <a:p>
            <a:r>
              <a:rPr lang="en-IN" dirty="0"/>
              <a:t> If the application requires the data transfer support in the </a:t>
            </a:r>
            <a:r>
              <a:rPr lang="en-IN" b="1" dirty="0"/>
              <a:t>form of data files, input files, or output files,</a:t>
            </a:r>
            <a:r>
              <a:rPr lang="en-IN" dirty="0"/>
              <a:t> an available </a:t>
            </a:r>
            <a:r>
              <a:rPr lang="en-IN" b="1" dirty="0"/>
              <a:t>Storage Service </a:t>
            </a:r>
            <a:r>
              <a:rPr lang="en-IN" dirty="0"/>
              <a:t>will be used as a staging facility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62004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016A-4963-442D-977C-778B5D0D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5"/>
            <a:ext cx="10515600" cy="1325563"/>
          </a:xfrm>
        </p:spPr>
        <p:txBody>
          <a:bodyPr/>
          <a:lstStyle/>
          <a:p>
            <a:r>
              <a:rPr lang="en-IN" b="1" dirty="0"/>
              <a:t>Developing applications with the task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82A2-4EE2-44F0-B3AB-22194D7A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43818"/>
            <a:ext cx="11480800" cy="519890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task-based applications involves several components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such applications is limited to the following operations: 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implementing the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ITask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properly configured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AnekaApplication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ITask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and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them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AnekaTask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and waiting for its completion</a:t>
            </a:r>
          </a:p>
        </p:txBody>
      </p:sp>
    </p:spTree>
    <p:extLst>
      <p:ext uri="{BB962C8B-B14F-4D97-AF65-F5344CB8AC3E}">
        <p14:creationId xmlns:p14="http://schemas.microsoft.com/office/powerpoint/2010/main" val="30794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BA51-D527-4B75-8A36-42B9BD3D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Computing VS Grid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22C1-2E2C-4FA7-A15B-BB704F49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computing system in which services are provided by a pool of computers collaborating over a network .-----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for sharing computer power and data storage capacity over the Internet---------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 is a model for allowing companies to use a large number of computing resources on demand, no matter where they are located------------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is a subset of Grid Computing.</a:t>
            </a:r>
          </a:p>
        </p:txBody>
      </p:sp>
    </p:spTree>
    <p:extLst>
      <p:ext uri="{BB962C8B-B14F-4D97-AF65-F5344CB8AC3E}">
        <p14:creationId xmlns:p14="http://schemas.microsoft.com/office/powerpoint/2010/main" val="3586247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01C3-CA20-4D5D-BAA5-A71DB1EA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515600" cy="1325563"/>
          </a:xfrm>
        </p:spPr>
        <p:txBody>
          <a:bodyPr/>
          <a:lstStyle/>
          <a:p>
            <a:r>
              <a:rPr lang="en-IN" b="1" dirty="0"/>
              <a:t>Steps involved in developing of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F6E1-AE57-4A18-9314-CEF80E1D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071245"/>
            <a:ext cx="10515600" cy="4351338"/>
          </a:xfrm>
        </p:spPr>
        <p:txBody>
          <a:bodyPr>
            <a:noAutofit/>
          </a:bodyPr>
          <a:lstStyle/>
          <a:p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ITask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AnekaTask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task execution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task submission 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state and task state monitoring 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Event-based notification of task completion or failure.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libraries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copy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application Execution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operation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deletion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delay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composition</a:t>
            </a:r>
          </a:p>
          <a:p>
            <a:pPr lvl="1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60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504F-2A3F-45E7-A434-840E48BA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678"/>
            <a:ext cx="11353800" cy="590264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Integration: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provides integration with other technologies and applications by means of Web services, which allow some of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hosted in the Aneka Cloud to be accessible in platform independent fashion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supported through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interface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following: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 copy on the remote node 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deletion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application execution through the common shell services 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substitution                                          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50BF-1B2F-4711-A9C4-4980683E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Developing a parameter sweep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DB35-C77D-47F5-8E67-395C4EAB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1607800" cy="4802187"/>
          </a:xfrm>
        </p:spPr>
        <p:txBody>
          <a:bodyPr>
            <a:normAutofit/>
          </a:bodyPr>
          <a:lstStyle/>
          <a:p>
            <a:r>
              <a:rPr lang="en-IN" dirty="0"/>
              <a:t>The set of abstractions and tools supporting the development of parameter sweep applications constitutes the </a:t>
            </a:r>
            <a:r>
              <a:rPr lang="en-IN" b="1" dirty="0"/>
              <a:t>Parameter Sweep Model (PSM).</a:t>
            </a:r>
          </a:p>
          <a:p>
            <a:r>
              <a:rPr lang="en-IN" dirty="0"/>
              <a:t>The PSM is organized into several </a:t>
            </a:r>
            <a:r>
              <a:rPr lang="en-IN" b="1" dirty="0"/>
              <a:t>namespaces</a:t>
            </a:r>
            <a:r>
              <a:rPr lang="en-IN" dirty="0"/>
              <a:t> under the common root </a:t>
            </a:r>
            <a:r>
              <a:rPr lang="en-IN" dirty="0" err="1"/>
              <a:t>Aneka.PSM</a:t>
            </a:r>
            <a:r>
              <a:rPr lang="en-IN" dirty="0"/>
              <a:t>. More precisely: </a:t>
            </a:r>
          </a:p>
          <a:p>
            <a:pPr lvl="1"/>
            <a:r>
              <a:rPr lang="en-IN" sz="3000" b="1" dirty="0" err="1"/>
              <a:t>Aneka.PSM.Core</a:t>
            </a:r>
            <a:r>
              <a:rPr lang="en-IN" sz="3000" b="1" dirty="0"/>
              <a:t> (Aneka.PSM.Core.dll) </a:t>
            </a:r>
          </a:p>
          <a:p>
            <a:pPr lvl="1"/>
            <a:r>
              <a:rPr lang="en-IN" sz="3000" b="1" dirty="0" err="1"/>
              <a:t>Aneka.PSM.Workbench</a:t>
            </a:r>
            <a:r>
              <a:rPr lang="en-IN" sz="3000" b="1" dirty="0"/>
              <a:t> (Aneka.PSM.Workbench.exe) and </a:t>
            </a:r>
            <a:r>
              <a:rPr lang="en-IN" sz="3000" b="1" dirty="0" err="1"/>
              <a:t>Aneka.PSM.Wizard</a:t>
            </a:r>
            <a:r>
              <a:rPr lang="en-IN" sz="3000" b="1" dirty="0"/>
              <a:t> (</a:t>
            </a:r>
            <a:r>
              <a:rPr lang="en-IN" sz="3000" b="1" dirty="0" err="1"/>
              <a:t>Aneka.PSM</a:t>
            </a:r>
            <a:r>
              <a:rPr lang="en-IN" sz="3000" b="1" dirty="0"/>
              <a:t>. Wizard.dll</a:t>
            </a:r>
          </a:p>
          <a:p>
            <a:pPr lvl="1"/>
            <a:r>
              <a:rPr lang="en-IN" sz="3000" b="1" dirty="0" err="1"/>
              <a:t>Aneka.PSM.Console</a:t>
            </a:r>
            <a:r>
              <a:rPr lang="en-IN" sz="3000" b="1" dirty="0"/>
              <a:t> (Aneka.PSM.Console.exe)</a:t>
            </a:r>
          </a:p>
        </p:txBody>
      </p:sp>
    </p:spTree>
    <p:extLst>
      <p:ext uri="{BB962C8B-B14F-4D97-AF65-F5344CB8AC3E}">
        <p14:creationId xmlns:p14="http://schemas.microsoft.com/office/powerpoint/2010/main" val="1233603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8B25-3AFF-4368-A754-7DAF925B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530087"/>
            <a:ext cx="10956235" cy="5646876"/>
          </a:xfrm>
        </p:spPr>
        <p:txBody>
          <a:bodyPr>
            <a:normAutofit/>
          </a:bodyPr>
          <a:lstStyle/>
          <a:p>
            <a:r>
              <a:rPr lang="en-IN" b="1" dirty="0" err="1"/>
              <a:t>Aneka.PSM.Core</a:t>
            </a:r>
            <a:r>
              <a:rPr lang="en-IN" b="1" dirty="0"/>
              <a:t> (Aneka.PSM.Core.dll) </a:t>
            </a:r>
            <a:r>
              <a:rPr lang="en-IN" dirty="0"/>
              <a:t>-contains the base classes for defining </a:t>
            </a:r>
            <a:r>
              <a:rPr lang="en-IN" b="1" dirty="0"/>
              <a:t>a template task </a:t>
            </a:r>
            <a:r>
              <a:rPr lang="en-IN" dirty="0"/>
              <a:t>and the client components managing the generation of tasks, given the set of parameters.</a:t>
            </a:r>
          </a:p>
          <a:p>
            <a:r>
              <a:rPr lang="en-IN" b="1" dirty="0" err="1"/>
              <a:t>Aneka.PSM.Workbench</a:t>
            </a:r>
            <a:r>
              <a:rPr lang="en-IN" b="1" dirty="0"/>
              <a:t> (Aneka.PSM.Workbench.exe) and </a:t>
            </a:r>
            <a:r>
              <a:rPr lang="en-IN" b="1" dirty="0" err="1"/>
              <a:t>Aneka.PSM.Wizard</a:t>
            </a:r>
            <a:r>
              <a:rPr lang="en-IN" b="1" dirty="0"/>
              <a:t> (</a:t>
            </a:r>
            <a:r>
              <a:rPr lang="en-IN" b="1" dirty="0" err="1"/>
              <a:t>Aneka.PSM</a:t>
            </a:r>
            <a:r>
              <a:rPr lang="en-IN" b="1" dirty="0"/>
              <a:t>. Wizard.dll) </a:t>
            </a:r>
            <a:r>
              <a:rPr lang="en-IN" dirty="0"/>
              <a:t>contain the user interface support for </a:t>
            </a:r>
            <a:r>
              <a:rPr lang="en-IN" b="1" dirty="0"/>
              <a:t>designing and monitoring </a:t>
            </a:r>
            <a:r>
              <a:rPr lang="en-IN" dirty="0"/>
              <a:t>parameter sweep applications. Mostly they contain the classes and components required by the Design Explorer, which is the main GUI for developing parameter sweep applications.</a:t>
            </a:r>
          </a:p>
          <a:p>
            <a:r>
              <a:rPr lang="en-IN" b="1" dirty="0" err="1"/>
              <a:t>Aneka.PSM.Console</a:t>
            </a:r>
            <a:r>
              <a:rPr lang="en-IN" b="1" dirty="0"/>
              <a:t> (Aneka.PSM.Console.exe) </a:t>
            </a:r>
            <a:r>
              <a:rPr lang="en-IN" dirty="0"/>
              <a:t>contains the components and classes supporting the execution of parameter sweep applications in console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72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CB4-535F-463F-AB87-AF9F7EF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Managing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C048-CAD5-48E0-88A3-C87A1AFD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690688"/>
            <a:ext cx="11171582" cy="4802187"/>
          </a:xfrm>
        </p:spPr>
        <p:txBody>
          <a:bodyPr/>
          <a:lstStyle/>
          <a:p>
            <a:r>
              <a:rPr lang="en-IN" dirty="0"/>
              <a:t>Support for workflow in Aneka is </a:t>
            </a:r>
            <a:r>
              <a:rPr lang="en-IN" b="1" dirty="0"/>
              <a:t>not native </a:t>
            </a:r>
            <a:r>
              <a:rPr lang="en-IN" dirty="0"/>
              <a:t>but is obtained with </a:t>
            </a:r>
            <a:r>
              <a:rPr lang="en-IN" b="1" dirty="0"/>
              <a:t>plug-ins</a:t>
            </a:r>
            <a:r>
              <a:rPr lang="en-IN" dirty="0"/>
              <a:t> that allow client-based workflow managers to submit tasks to Aneka. </a:t>
            </a:r>
          </a:p>
          <a:p>
            <a:r>
              <a:rPr lang="en-IN" dirty="0"/>
              <a:t>Currently, two different workflow managers can leverage Aneka for task execution: </a:t>
            </a:r>
            <a:r>
              <a:rPr lang="en-IN" b="1" dirty="0"/>
              <a:t>the Workflow Engine and Offspring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60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614246-9B9C-427B-8BF1-D69CDAFE20A6}"/>
              </a:ext>
            </a:extLst>
          </p:cNvPr>
          <p:cNvGrpSpPr/>
          <p:nvPr/>
        </p:nvGrpSpPr>
        <p:grpSpPr>
          <a:xfrm>
            <a:off x="834887" y="0"/>
            <a:ext cx="10055122" cy="6858000"/>
            <a:chOff x="0" y="75415"/>
            <a:chExt cx="9021452" cy="5938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AA1F70-D156-413B-B0F6-852EA73E93BD}"/>
                </a:ext>
              </a:extLst>
            </p:cNvPr>
            <p:cNvSpPr/>
            <p:nvPr/>
          </p:nvSpPr>
          <p:spPr>
            <a:xfrm>
              <a:off x="0" y="75415"/>
              <a:ext cx="9021452" cy="5938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EE9932A4-8865-4650-8AE6-DDB0D73C939B}"/>
                </a:ext>
              </a:extLst>
            </p:cNvPr>
            <p:cNvSpPr/>
            <p:nvPr/>
          </p:nvSpPr>
          <p:spPr>
            <a:xfrm>
              <a:off x="149648" y="301648"/>
              <a:ext cx="6392538" cy="5024496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C74D14-2119-4119-9BB3-A24796C99BCF}"/>
                </a:ext>
              </a:extLst>
            </p:cNvPr>
            <p:cNvSpPr/>
            <p:nvPr/>
          </p:nvSpPr>
          <p:spPr>
            <a:xfrm>
              <a:off x="316185" y="169659"/>
              <a:ext cx="1644574" cy="2753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Offspring Environment</a:t>
              </a: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F7B49A1D-B086-4545-8850-DFA9CBC63C24}"/>
                </a:ext>
              </a:extLst>
            </p:cNvPr>
            <p:cNvSpPr/>
            <p:nvPr/>
          </p:nvSpPr>
          <p:spPr>
            <a:xfrm>
              <a:off x="4388480" y="2612451"/>
              <a:ext cx="1446684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IDistributionEngine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E84FC93-19E4-420E-AD89-559C658970BD}"/>
                </a:ext>
              </a:extLst>
            </p:cNvPr>
            <p:cNvSpPr/>
            <p:nvPr/>
          </p:nvSpPr>
          <p:spPr>
            <a:xfrm>
              <a:off x="3214515" y="2310317"/>
              <a:ext cx="1112362" cy="24589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AppInstance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E478B884-46C1-4E39-9278-69A4861701D1}"/>
                </a:ext>
              </a:extLst>
            </p:cNvPr>
            <p:cNvSpPr/>
            <p:nvPr/>
          </p:nvSpPr>
          <p:spPr>
            <a:xfrm>
              <a:off x="666475" y="587262"/>
              <a:ext cx="1454540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IOffspringPlugin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61B98AF5-118E-4BE8-B8E4-58CC83604414}"/>
                </a:ext>
              </a:extLst>
            </p:cNvPr>
            <p:cNvSpPr/>
            <p:nvPr/>
          </p:nvSpPr>
          <p:spPr>
            <a:xfrm>
              <a:off x="668046" y="1333554"/>
              <a:ext cx="1454540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DefaultPlugin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3F17B9-ED0D-4159-99D2-408902D0F1DF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1227552" y="1877829"/>
              <a:ext cx="335365" cy="1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63850A-7C29-4E29-809C-484EE10B9A8B}"/>
                </a:ext>
              </a:extLst>
            </p:cNvPr>
            <p:cNvCxnSpPr/>
            <p:nvPr/>
          </p:nvCxnSpPr>
          <p:spPr>
            <a:xfrm>
              <a:off x="867250" y="2045594"/>
              <a:ext cx="155542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6EA056-E1F1-4752-9353-AB667273C9E8}"/>
                </a:ext>
              </a:extLst>
            </p:cNvPr>
            <p:cNvCxnSpPr/>
            <p:nvPr/>
          </p:nvCxnSpPr>
          <p:spPr>
            <a:xfrm rot="5400000">
              <a:off x="727033" y="219524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21">
              <a:extLst>
                <a:ext uri="{FF2B5EF4-FFF2-40B4-BE49-F238E27FC236}">
                  <a16:creationId xmlns:a16="http://schemas.microsoft.com/office/drawing/2014/main" id="{5D77A6BB-66E7-4326-9917-47AFC5F22400}"/>
                </a:ext>
              </a:extLst>
            </p:cNvPr>
            <p:cNvSpPr/>
            <p:nvPr/>
          </p:nvSpPr>
          <p:spPr>
            <a:xfrm>
              <a:off x="358531" y="2335468"/>
              <a:ext cx="1017765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LogPlugin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87AE3D-687C-4423-8360-A15BB9946EBF}"/>
                </a:ext>
              </a:extLst>
            </p:cNvPr>
            <p:cNvCxnSpPr/>
            <p:nvPr/>
          </p:nvCxnSpPr>
          <p:spPr>
            <a:xfrm rot="5400000">
              <a:off x="2284027" y="219524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61FAB453-A7C0-4DAE-8248-7A2ECF4EF453}"/>
                </a:ext>
              </a:extLst>
            </p:cNvPr>
            <p:cNvSpPr/>
            <p:nvPr/>
          </p:nvSpPr>
          <p:spPr>
            <a:xfrm>
              <a:off x="1762795" y="2335468"/>
              <a:ext cx="1319754" cy="1925430"/>
            </a:xfrm>
            <a:prstGeom prst="roundRect">
              <a:avLst>
                <a:gd name="adj" fmla="val 783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AutoPlugin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7806BC4E-FEA9-49A9-94B0-6A0F98B47C9F}"/>
                </a:ext>
              </a:extLst>
            </p:cNvPr>
            <p:cNvSpPr/>
            <p:nvPr/>
          </p:nvSpPr>
          <p:spPr>
            <a:xfrm>
              <a:off x="1913623" y="2660684"/>
              <a:ext cx="1027522" cy="45013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Strategy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9" name="Left-Right Arrow 9">
              <a:extLst>
                <a:ext uri="{FF2B5EF4-FFF2-40B4-BE49-F238E27FC236}">
                  <a16:creationId xmlns:a16="http://schemas.microsoft.com/office/drawing/2014/main" id="{07C9F24F-E500-48C3-B41C-4F9B864C2E39}"/>
                </a:ext>
              </a:extLst>
            </p:cNvPr>
            <p:cNvSpPr/>
            <p:nvPr/>
          </p:nvSpPr>
          <p:spPr>
            <a:xfrm rot="10800000" flipV="1">
              <a:off x="3148526" y="2689568"/>
              <a:ext cx="1181583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25">
              <a:extLst>
                <a:ext uri="{FF2B5EF4-FFF2-40B4-BE49-F238E27FC236}">
                  <a16:creationId xmlns:a16="http://schemas.microsoft.com/office/drawing/2014/main" id="{22DD1D4E-1E40-45AB-8FFD-56E298653F85}"/>
                </a:ext>
              </a:extLst>
            </p:cNvPr>
            <p:cNvSpPr/>
            <p:nvPr/>
          </p:nvSpPr>
          <p:spPr>
            <a:xfrm>
              <a:off x="1847634" y="3708637"/>
              <a:ext cx="1142214" cy="45013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ITaskStrategy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Left-Right Arrow 26">
              <a:extLst>
                <a:ext uri="{FF2B5EF4-FFF2-40B4-BE49-F238E27FC236}">
                  <a16:creationId xmlns:a16="http://schemas.microsoft.com/office/drawing/2014/main" id="{510FB302-4002-4174-A563-FB9FFF35024D}"/>
                </a:ext>
              </a:extLst>
            </p:cNvPr>
            <p:cNvSpPr/>
            <p:nvPr/>
          </p:nvSpPr>
          <p:spPr>
            <a:xfrm rot="16200000" flipV="1">
              <a:off x="2180239" y="3265075"/>
              <a:ext cx="500649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70EE13F2-2314-4CBE-89CA-272C531D7EAA}"/>
                </a:ext>
              </a:extLst>
            </p:cNvPr>
            <p:cNvSpPr/>
            <p:nvPr/>
          </p:nvSpPr>
          <p:spPr>
            <a:xfrm rot="21582847">
              <a:off x="2560880" y="3273871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8">
              <a:extLst>
                <a:ext uri="{FF2B5EF4-FFF2-40B4-BE49-F238E27FC236}">
                  <a16:creationId xmlns:a16="http://schemas.microsoft.com/office/drawing/2014/main" id="{051E7667-6399-4AB0-97FF-539BA15CD619}"/>
                </a:ext>
              </a:extLst>
            </p:cNvPr>
            <p:cNvSpPr/>
            <p:nvPr/>
          </p:nvSpPr>
          <p:spPr>
            <a:xfrm rot="21582847">
              <a:off x="2732135" y="3275442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9">
              <a:extLst>
                <a:ext uri="{FF2B5EF4-FFF2-40B4-BE49-F238E27FC236}">
                  <a16:creationId xmlns:a16="http://schemas.microsoft.com/office/drawing/2014/main" id="{4D0A920F-CB32-4D7B-B519-CEB88AA4CE1C}"/>
                </a:ext>
              </a:extLst>
            </p:cNvPr>
            <p:cNvSpPr/>
            <p:nvPr/>
          </p:nvSpPr>
          <p:spPr>
            <a:xfrm rot="21582847">
              <a:off x="3344876" y="2014435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E9E5A247-79BE-4BAD-BBC1-E635135D57C1}"/>
                </a:ext>
              </a:extLst>
            </p:cNvPr>
            <p:cNvSpPr/>
            <p:nvPr/>
          </p:nvSpPr>
          <p:spPr>
            <a:xfrm rot="21582847">
              <a:off x="3516131" y="2016006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31">
              <a:extLst>
                <a:ext uri="{FF2B5EF4-FFF2-40B4-BE49-F238E27FC236}">
                  <a16:creationId xmlns:a16="http://schemas.microsoft.com/office/drawing/2014/main" id="{C2DD71D3-30FA-4B62-B1BB-CB90AD1EE670}"/>
                </a:ext>
              </a:extLst>
            </p:cNvPr>
            <p:cNvSpPr/>
            <p:nvPr/>
          </p:nvSpPr>
          <p:spPr>
            <a:xfrm rot="21582847">
              <a:off x="3883775" y="2014436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32">
              <a:extLst>
                <a:ext uri="{FF2B5EF4-FFF2-40B4-BE49-F238E27FC236}">
                  <a16:creationId xmlns:a16="http://schemas.microsoft.com/office/drawing/2014/main" id="{71F959B1-2AE7-4E75-8215-F537ABEC676D}"/>
                </a:ext>
              </a:extLst>
            </p:cNvPr>
            <p:cNvSpPr/>
            <p:nvPr/>
          </p:nvSpPr>
          <p:spPr>
            <a:xfrm rot="21582847">
              <a:off x="4055030" y="2016007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487FA7-8745-4939-B10E-805C5330BE36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3641976" y="2136245"/>
              <a:ext cx="241800" cy="942"/>
            </a:xfrm>
            <a:prstGeom prst="line">
              <a:avLst/>
            </a:prstGeom>
            <a:ln>
              <a:solidFill>
                <a:srgbClr val="CC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19FB41-0E13-4B36-BFED-317A6928C464}"/>
                </a:ext>
              </a:extLst>
            </p:cNvPr>
            <p:cNvCxnSpPr/>
            <p:nvPr/>
          </p:nvCxnSpPr>
          <p:spPr>
            <a:xfrm rot="16200000" flipH="1">
              <a:off x="2296196" y="4992263"/>
              <a:ext cx="237246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9CD36-6891-4836-9163-BAF602796B63}"/>
                </a:ext>
              </a:extLst>
            </p:cNvPr>
            <p:cNvCxnSpPr/>
            <p:nvPr/>
          </p:nvCxnSpPr>
          <p:spPr>
            <a:xfrm>
              <a:off x="1670096" y="5120314"/>
              <a:ext cx="155542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87A1BB-BCD3-4972-8A4F-01231D484FDE}"/>
                </a:ext>
              </a:extLst>
            </p:cNvPr>
            <p:cNvCxnSpPr/>
            <p:nvPr/>
          </p:nvCxnSpPr>
          <p:spPr>
            <a:xfrm rot="5400000">
              <a:off x="1529879" y="526996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85F451-2063-4361-B9A1-306C78137D59}"/>
                </a:ext>
              </a:extLst>
            </p:cNvPr>
            <p:cNvCxnSpPr/>
            <p:nvPr/>
          </p:nvCxnSpPr>
          <p:spPr>
            <a:xfrm rot="5400000">
              <a:off x="3086873" y="526996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42">
              <a:extLst>
                <a:ext uri="{FF2B5EF4-FFF2-40B4-BE49-F238E27FC236}">
                  <a16:creationId xmlns:a16="http://schemas.microsoft.com/office/drawing/2014/main" id="{2B1561EC-92BE-4593-B9B2-9380E7F0828C}"/>
                </a:ext>
              </a:extLst>
            </p:cNvPr>
            <p:cNvSpPr/>
            <p:nvPr/>
          </p:nvSpPr>
          <p:spPr>
            <a:xfrm>
              <a:off x="1234894" y="5410188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Logic 1</a:t>
              </a:r>
            </a:p>
          </p:txBody>
        </p:sp>
        <p:sp>
          <p:nvSpPr>
            <p:cNvPr id="34" name="Rounded Rectangle 43">
              <a:extLst>
                <a:ext uri="{FF2B5EF4-FFF2-40B4-BE49-F238E27FC236}">
                  <a16:creationId xmlns:a16="http://schemas.microsoft.com/office/drawing/2014/main" id="{41916336-1329-4773-8A7F-D1E5E4E00570}"/>
                </a:ext>
              </a:extLst>
            </p:cNvPr>
            <p:cNvSpPr/>
            <p:nvPr/>
          </p:nvSpPr>
          <p:spPr>
            <a:xfrm>
              <a:off x="2791888" y="5411759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Logic 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2F841-2101-4743-AB31-9654B0BFD188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2102160" y="5646251"/>
              <a:ext cx="689728" cy="157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E99B81-690C-4DC5-89EB-93A3597AEBC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16200000" flipH="1">
              <a:off x="1209722" y="1147959"/>
              <a:ext cx="369617" cy="157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A8DAFBE4-9D83-48BC-AE29-73145E939C6F}"/>
                </a:ext>
              </a:extLst>
            </p:cNvPr>
            <p:cNvSpPr/>
            <p:nvPr/>
          </p:nvSpPr>
          <p:spPr>
            <a:xfrm>
              <a:off x="1725088" y="4467498"/>
              <a:ext cx="1395167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TaskStrategyBase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E4F244-105F-4542-8DFE-8C2FA0A0E7C5}"/>
                </a:ext>
              </a:extLst>
            </p:cNvPr>
            <p:cNvCxnSpPr>
              <a:endCxn id="37" idx="0"/>
            </p:cNvCxnSpPr>
            <p:nvPr/>
          </p:nvCxnSpPr>
          <p:spPr>
            <a:xfrm rot="16200000" flipH="1">
              <a:off x="2278337" y="4323163"/>
              <a:ext cx="287450" cy="12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3F65B6-62D0-4FF3-BD38-3024C448F15E}"/>
                </a:ext>
              </a:extLst>
            </p:cNvPr>
            <p:cNvCxnSpPr/>
            <p:nvPr/>
          </p:nvCxnSpPr>
          <p:spPr>
            <a:xfrm rot="16200000" flipH="1">
              <a:off x="5012688" y="3815482"/>
              <a:ext cx="237246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A2F2BA-ACD7-46EF-8466-22F5D925F9E7}"/>
                </a:ext>
              </a:extLst>
            </p:cNvPr>
            <p:cNvCxnSpPr/>
            <p:nvPr/>
          </p:nvCxnSpPr>
          <p:spPr>
            <a:xfrm>
              <a:off x="3770722" y="3943533"/>
              <a:ext cx="171567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29E69F-1B39-4F10-B872-9A6E212B7A64}"/>
                </a:ext>
              </a:extLst>
            </p:cNvPr>
            <p:cNvCxnSpPr/>
            <p:nvPr/>
          </p:nvCxnSpPr>
          <p:spPr>
            <a:xfrm rot="5400000">
              <a:off x="3633616" y="4093183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CB4A25-BA93-43A6-A976-1C783F9CFA05}"/>
                </a:ext>
              </a:extLst>
            </p:cNvPr>
            <p:cNvCxnSpPr/>
            <p:nvPr/>
          </p:nvCxnSpPr>
          <p:spPr>
            <a:xfrm rot="5400000">
              <a:off x="5350878" y="409318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61">
              <a:extLst>
                <a:ext uri="{FF2B5EF4-FFF2-40B4-BE49-F238E27FC236}">
                  <a16:creationId xmlns:a16="http://schemas.microsoft.com/office/drawing/2014/main" id="{4DFD53FC-3E59-4230-8432-9E8B9EF68E7E}"/>
                </a:ext>
              </a:extLst>
            </p:cNvPr>
            <p:cNvSpPr/>
            <p:nvPr/>
          </p:nvSpPr>
          <p:spPr>
            <a:xfrm>
              <a:off x="3338631" y="4233407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Local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Engine</a:t>
              </a:r>
            </a:p>
          </p:txBody>
        </p:sp>
        <p:sp>
          <p:nvSpPr>
            <p:cNvPr id="44" name="Rounded Rectangle 62">
              <a:extLst>
                <a:ext uri="{FF2B5EF4-FFF2-40B4-BE49-F238E27FC236}">
                  <a16:creationId xmlns:a16="http://schemas.microsoft.com/office/drawing/2014/main" id="{E6E57303-AEF2-4758-A3E1-31EC547ADB86}"/>
                </a:ext>
              </a:extLst>
            </p:cNvPr>
            <p:cNvSpPr/>
            <p:nvPr/>
          </p:nvSpPr>
          <p:spPr>
            <a:xfrm>
              <a:off x="4732256" y="4234977"/>
              <a:ext cx="1643390" cy="949765"/>
            </a:xfrm>
            <a:prstGeom prst="roundRect">
              <a:avLst>
                <a:gd name="adj" fmla="val 891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AnekaEngine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C6BC27-B288-4D4D-AC3B-049BEDAF60E8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4205897" y="4458878"/>
              <a:ext cx="526359" cy="1059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64">
              <a:extLst>
                <a:ext uri="{FF2B5EF4-FFF2-40B4-BE49-F238E27FC236}">
                  <a16:creationId xmlns:a16="http://schemas.microsoft.com/office/drawing/2014/main" id="{B0157DE8-E841-4862-9EF4-9D3D573B8E22}"/>
                </a:ext>
              </a:extLst>
            </p:cNvPr>
            <p:cNvSpPr/>
            <p:nvPr/>
          </p:nvSpPr>
          <p:spPr>
            <a:xfrm>
              <a:off x="4232620" y="3290717"/>
              <a:ext cx="1772238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DistributionEngineBase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AF0F1E-F19A-43E5-AABE-150376DE9F49}"/>
                </a:ext>
              </a:extLst>
            </p:cNvPr>
            <p:cNvCxnSpPr>
              <a:stCxn id="8" idx="2"/>
              <a:endCxn id="46" idx="0"/>
            </p:cNvCxnSpPr>
            <p:nvPr/>
          </p:nvCxnSpPr>
          <p:spPr>
            <a:xfrm rot="16200000" flipH="1">
              <a:off x="4964485" y="3136462"/>
              <a:ext cx="301591" cy="6917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">
              <a:extLst>
                <a:ext uri="{FF2B5EF4-FFF2-40B4-BE49-F238E27FC236}">
                  <a16:creationId xmlns:a16="http://schemas.microsoft.com/office/drawing/2014/main" id="{174928C7-BCFE-4766-B2C8-839E0ED5AD4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7125562" y="4188950"/>
              <a:ext cx="1780795" cy="10613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Left-Right Arrow 71">
              <a:extLst>
                <a:ext uri="{FF2B5EF4-FFF2-40B4-BE49-F238E27FC236}">
                  <a16:creationId xmlns:a16="http://schemas.microsoft.com/office/drawing/2014/main" id="{D32154AC-98BD-4CDB-B5E4-05F9EBABC5D2}"/>
                </a:ext>
              </a:extLst>
            </p:cNvPr>
            <p:cNvSpPr/>
            <p:nvPr/>
          </p:nvSpPr>
          <p:spPr>
            <a:xfrm rot="10800000" flipV="1">
              <a:off x="6411771" y="4655423"/>
              <a:ext cx="705465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1B671072-F9D9-47C1-A888-2F999AAAB7C8}"/>
                </a:ext>
              </a:extLst>
            </p:cNvPr>
            <p:cNvSpPr/>
            <p:nvPr/>
          </p:nvSpPr>
          <p:spPr>
            <a:xfrm>
              <a:off x="5230436" y="4807911"/>
              <a:ext cx="1010426" cy="2753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TaskManager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pic>
          <p:nvPicPr>
            <p:cNvPr id="51" name="Picture 50" descr="gnome_settings_default_applications.png">
              <a:extLst>
                <a:ext uri="{FF2B5EF4-FFF2-40B4-BE49-F238E27FC236}">
                  <a16:creationId xmlns:a16="http://schemas.microsoft.com/office/drawing/2014/main" id="{A17D99AD-9303-4C8C-B465-95B277D0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0195923">
              <a:off x="5623259" y="4467017"/>
              <a:ext cx="524540" cy="5245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earth.PNG">
              <a:extLst>
                <a:ext uri="{FF2B5EF4-FFF2-40B4-BE49-F238E27FC236}">
                  <a16:creationId xmlns:a16="http://schemas.microsoft.com/office/drawing/2014/main" id="{AF55B9DF-AB2A-41D1-9047-D230FEA2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1763" y="4157223"/>
              <a:ext cx="820130" cy="820130"/>
            </a:xfrm>
            <a:prstGeom prst="rect">
              <a:avLst/>
            </a:prstGeom>
          </p:spPr>
        </p:pic>
        <p:pic>
          <p:nvPicPr>
            <p:cNvPr id="53" name="Picture 697" descr="MCj04352420000[1]">
              <a:extLst>
                <a:ext uri="{FF2B5EF4-FFF2-40B4-BE49-F238E27FC236}">
                  <a16:creationId xmlns:a16="http://schemas.microsoft.com/office/drawing/2014/main" id="{27F4F9BB-027E-457A-A559-0CF04DE59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832709" y="3988872"/>
              <a:ext cx="664588" cy="1451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24CA52F2-BE05-4E59-AE98-B420F86A200E}"/>
                </a:ext>
              </a:extLst>
            </p:cNvPr>
            <p:cNvSpPr/>
            <p:nvPr/>
          </p:nvSpPr>
          <p:spPr>
            <a:xfrm>
              <a:off x="7384477" y="5073956"/>
              <a:ext cx="1269330" cy="337030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Aneka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754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86D6FE-6F7C-4775-8DFF-E6F73C73AAD1}"/>
              </a:ext>
            </a:extLst>
          </p:cNvPr>
          <p:cNvGrpSpPr/>
          <p:nvPr/>
        </p:nvGrpSpPr>
        <p:grpSpPr>
          <a:xfrm>
            <a:off x="1483389" y="141286"/>
            <a:ext cx="8628019" cy="6716714"/>
            <a:chOff x="688259" y="904567"/>
            <a:chExt cx="7767484" cy="56928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2F0F42-27AD-4F8B-AAEF-3159B8EEB7D1}"/>
                </a:ext>
              </a:extLst>
            </p:cNvPr>
            <p:cNvSpPr/>
            <p:nvPr/>
          </p:nvSpPr>
          <p:spPr>
            <a:xfrm>
              <a:off x="688259" y="904567"/>
              <a:ext cx="7767484" cy="569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A00E48A0-C146-4C40-9F55-48EF2B13EAC7}"/>
                </a:ext>
              </a:extLst>
            </p:cNvPr>
            <p:cNvSpPr/>
            <p:nvPr/>
          </p:nvSpPr>
          <p:spPr>
            <a:xfrm>
              <a:off x="867402" y="1157054"/>
              <a:ext cx="7470353" cy="5312571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636652-6202-4BBE-8AF6-A6A0C9A48C46}"/>
                </a:ext>
              </a:extLst>
            </p:cNvPr>
            <p:cNvSpPr/>
            <p:nvPr/>
          </p:nvSpPr>
          <p:spPr>
            <a:xfrm>
              <a:off x="1225243" y="1025065"/>
              <a:ext cx="1644574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StrategyController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56">
              <a:extLst>
                <a:ext uri="{FF2B5EF4-FFF2-40B4-BE49-F238E27FC236}">
                  <a16:creationId xmlns:a16="http://schemas.microsoft.com/office/drawing/2014/main" id="{E6761416-AFE2-475A-9F19-00110AE0EB46}"/>
                </a:ext>
              </a:extLst>
            </p:cNvPr>
            <p:cNvSpPr/>
            <p:nvPr/>
          </p:nvSpPr>
          <p:spPr>
            <a:xfrm>
              <a:off x="1444581" y="1514198"/>
              <a:ext cx="1731237" cy="53091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Control Thread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(Strategy Management)</a:t>
              </a:r>
            </a:p>
          </p:txBody>
        </p:sp>
        <p:sp>
          <p:nvSpPr>
            <p:cNvPr id="9" name="Rounded Rectangle 57">
              <a:extLst>
                <a:ext uri="{FF2B5EF4-FFF2-40B4-BE49-F238E27FC236}">
                  <a16:creationId xmlns:a16="http://schemas.microsoft.com/office/drawing/2014/main" id="{75D06654-E19C-4B4D-90A4-0C6B3D017734}"/>
                </a:ext>
              </a:extLst>
            </p:cNvPr>
            <p:cNvSpPr/>
            <p:nvPr/>
          </p:nvSpPr>
          <p:spPr>
            <a:xfrm>
              <a:off x="4369667" y="1519114"/>
              <a:ext cx="2689883" cy="53091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Monitoring Thread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(Feedback from Distribution Engine)</a:t>
              </a:r>
            </a:p>
          </p:txBody>
        </p:sp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23547DD4-6F75-4596-B8B2-55683B8020D1}"/>
                </a:ext>
              </a:extLst>
            </p:cNvPr>
            <p:cNvSpPr/>
            <p:nvPr/>
          </p:nvSpPr>
          <p:spPr>
            <a:xfrm>
              <a:off x="1590709" y="2327571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Init Application</a:t>
              </a:r>
            </a:p>
          </p:txBody>
        </p:sp>
        <p:sp>
          <p:nvSpPr>
            <p:cNvPr id="11" name="Rounded Rectangle 59">
              <a:extLst>
                <a:ext uri="{FF2B5EF4-FFF2-40B4-BE49-F238E27FC236}">
                  <a16:creationId xmlns:a16="http://schemas.microsoft.com/office/drawing/2014/main" id="{182789CE-56A2-4E4E-9532-8FBA18B3DE09}"/>
                </a:ext>
              </a:extLst>
            </p:cNvPr>
            <p:cNvSpPr/>
            <p:nvPr/>
          </p:nvSpPr>
          <p:spPr>
            <a:xfrm>
              <a:off x="1585793" y="2813754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Init Strategy</a:t>
              </a:r>
            </a:p>
          </p:txBody>
        </p:sp>
        <p:sp>
          <p:nvSpPr>
            <p:cNvPr id="12" name="Rounded Rectangle 60">
              <a:extLst>
                <a:ext uri="{FF2B5EF4-FFF2-40B4-BE49-F238E27FC236}">
                  <a16:creationId xmlns:a16="http://schemas.microsoft.com/office/drawing/2014/main" id="{58954BF6-E6E1-4F15-8CE9-2A566083959A}"/>
                </a:ext>
              </a:extLst>
            </p:cNvPr>
            <p:cNvSpPr/>
            <p:nvPr/>
          </p:nvSpPr>
          <p:spPr>
            <a:xfrm>
              <a:off x="1588781" y="3433693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Submit Tasks</a:t>
              </a:r>
            </a:p>
          </p:txBody>
        </p:sp>
        <p:sp>
          <p:nvSpPr>
            <p:cNvPr id="13" name="Rounded Rectangle 61">
              <a:extLst>
                <a:ext uri="{FF2B5EF4-FFF2-40B4-BE49-F238E27FC236}">
                  <a16:creationId xmlns:a16="http://schemas.microsoft.com/office/drawing/2014/main" id="{1D4DEDD3-F84A-447D-AE51-F19399CA11C0}"/>
                </a:ext>
              </a:extLst>
            </p:cNvPr>
            <p:cNvSpPr/>
            <p:nvPr/>
          </p:nvSpPr>
          <p:spPr>
            <a:xfrm>
              <a:off x="1588781" y="3910555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Wait</a:t>
              </a:r>
            </a:p>
          </p:txBody>
        </p:sp>
        <p:sp>
          <p:nvSpPr>
            <p:cNvPr id="14" name="Rounded Rectangle 62">
              <a:extLst>
                <a:ext uri="{FF2B5EF4-FFF2-40B4-BE49-F238E27FC236}">
                  <a16:creationId xmlns:a16="http://schemas.microsoft.com/office/drawing/2014/main" id="{4C6CB846-19C5-49EB-B96B-14D5B5287C6E}"/>
                </a:ext>
              </a:extLst>
            </p:cNvPr>
            <p:cNvSpPr/>
            <p:nvPr/>
          </p:nvSpPr>
          <p:spPr>
            <a:xfrm>
              <a:off x="1588781" y="4967505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Release Strategy</a:t>
              </a:r>
            </a:p>
          </p:txBody>
        </p:sp>
        <p:sp>
          <p:nvSpPr>
            <p:cNvPr id="15" name="Rounded Rectangle 63">
              <a:extLst>
                <a:ext uri="{FF2B5EF4-FFF2-40B4-BE49-F238E27FC236}">
                  <a16:creationId xmlns:a16="http://schemas.microsoft.com/office/drawing/2014/main" id="{260EB3F0-33D9-484E-A6D4-217EAD706A44}"/>
                </a:ext>
              </a:extLst>
            </p:cNvPr>
            <p:cNvSpPr/>
            <p:nvPr/>
          </p:nvSpPr>
          <p:spPr>
            <a:xfrm>
              <a:off x="1588781" y="5532866"/>
              <a:ext cx="1454540" cy="3959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Shutdown Application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872A81-5185-49F3-BB49-B7D98FC978E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2201586" y="2697361"/>
              <a:ext cx="227870" cy="491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0B1477-2537-48F8-A5B3-274E1A5638A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rot="16200000" flipH="1">
              <a:off x="2133744" y="3251386"/>
              <a:ext cx="361626" cy="2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F02AE1-9EAB-4C3D-96D2-2672E99C4EF9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5400000">
              <a:off x="2206777" y="3801280"/>
              <a:ext cx="21854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5F9A04-04A6-451D-9331-F9706205A8FB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rot="5400000">
              <a:off x="2162527" y="5379342"/>
              <a:ext cx="307048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DFA4B556-01D4-424D-9E3D-62457BDA6CD5}"/>
                </a:ext>
              </a:extLst>
            </p:cNvPr>
            <p:cNvSpPr/>
            <p:nvPr/>
          </p:nvSpPr>
          <p:spPr>
            <a:xfrm>
              <a:off x="2138120" y="4355689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489D40-8E53-40D1-8F57-2856ECDFCC64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16200000" flipH="1">
              <a:off x="2222697" y="4262222"/>
              <a:ext cx="186821" cy="112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0CAE52-C8FD-456D-B99B-A77B41D7EB29}"/>
                </a:ext>
              </a:extLst>
            </p:cNvPr>
            <p:cNvCxnSpPr>
              <a:stCxn id="20" idx="2"/>
              <a:endCxn id="14" idx="0"/>
            </p:cNvCxnSpPr>
            <p:nvPr/>
          </p:nvCxnSpPr>
          <p:spPr>
            <a:xfrm rot="5400000">
              <a:off x="2206845" y="4858186"/>
              <a:ext cx="218525" cy="112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1CB9E9-E271-4B36-B5FB-3B86E665081A}"/>
                </a:ext>
              </a:extLst>
            </p:cNvPr>
            <p:cNvCxnSpPr/>
            <p:nvPr/>
          </p:nvCxnSpPr>
          <p:spPr>
            <a:xfrm rot="10800000">
              <a:off x="1297859" y="4552335"/>
              <a:ext cx="82590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F342CD-D6DE-49C0-89C5-556B570A9B3D}"/>
                </a:ext>
              </a:extLst>
            </p:cNvPr>
            <p:cNvCxnSpPr/>
            <p:nvPr/>
          </p:nvCxnSpPr>
          <p:spPr>
            <a:xfrm rot="5400000" flipH="1" flipV="1">
              <a:off x="624350" y="3878826"/>
              <a:ext cx="134702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59AEE6-BB98-40A2-9605-54A07ADF4E38}"/>
                </a:ext>
              </a:extLst>
            </p:cNvPr>
            <p:cNvCxnSpPr/>
            <p:nvPr/>
          </p:nvCxnSpPr>
          <p:spPr>
            <a:xfrm>
              <a:off x="1297858" y="3205319"/>
              <a:ext cx="1028137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8CE71-2E5A-4596-BEA9-7157B8E6D812}"/>
                </a:ext>
              </a:extLst>
            </p:cNvPr>
            <p:cNvSpPr txBox="1"/>
            <p:nvPr/>
          </p:nvSpPr>
          <p:spPr>
            <a:xfrm>
              <a:off x="1930554" y="468015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70AACB-AAC1-4034-A58B-FF5F24F9FBD6}"/>
                </a:ext>
              </a:extLst>
            </p:cNvPr>
            <p:cNvSpPr txBox="1"/>
            <p:nvPr/>
          </p:nvSpPr>
          <p:spPr>
            <a:xfrm>
              <a:off x="1751678" y="431144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C487A-AB3A-4DF6-AE5F-92745018CD22}"/>
                </a:ext>
              </a:extLst>
            </p:cNvPr>
            <p:cNvSpPr txBox="1"/>
            <p:nvPr/>
          </p:nvSpPr>
          <p:spPr>
            <a:xfrm>
              <a:off x="2548092" y="4321278"/>
              <a:ext cx="824373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Complete or Stop?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Explosion 1 96">
              <a:extLst>
                <a:ext uri="{FF2B5EF4-FFF2-40B4-BE49-F238E27FC236}">
                  <a16:creationId xmlns:a16="http://schemas.microsoft.com/office/drawing/2014/main" id="{EBFA9A4B-6AE8-4C39-89B8-8DC500B73F9D}"/>
                </a:ext>
              </a:extLst>
            </p:cNvPr>
            <p:cNvSpPr/>
            <p:nvPr/>
          </p:nvSpPr>
          <p:spPr>
            <a:xfrm>
              <a:off x="4945615" y="2143432"/>
              <a:ext cx="1553497" cy="869643"/>
            </a:xfrm>
            <a:prstGeom prst="irregularSeal1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 Feedback</a:t>
              </a: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175D0B9-1F18-40D2-9E85-48129F9981BE}"/>
                </a:ext>
              </a:extLst>
            </p:cNvPr>
            <p:cNvSpPr/>
            <p:nvPr/>
          </p:nvSpPr>
          <p:spPr>
            <a:xfrm>
              <a:off x="5525322" y="3239728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38CC8-E6B0-4DC1-B2C8-E874DBA585F9}"/>
                </a:ext>
              </a:extLst>
            </p:cNvPr>
            <p:cNvCxnSpPr>
              <a:endCxn id="30" idx="0"/>
            </p:cNvCxnSpPr>
            <p:nvPr/>
          </p:nvCxnSpPr>
          <p:spPr>
            <a:xfrm rot="16200000" flipH="1">
              <a:off x="5454770" y="2991132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55847A-59AE-4BE4-B394-48DA2885933E}"/>
                </a:ext>
              </a:extLst>
            </p:cNvPr>
            <p:cNvSpPr txBox="1"/>
            <p:nvPr/>
          </p:nvSpPr>
          <p:spPr>
            <a:xfrm>
              <a:off x="5846805" y="3003243"/>
              <a:ext cx="937443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 Failed?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103">
              <a:extLst>
                <a:ext uri="{FF2B5EF4-FFF2-40B4-BE49-F238E27FC236}">
                  <a16:creationId xmlns:a16="http://schemas.microsoft.com/office/drawing/2014/main" id="{25F651EA-D41C-4ABB-8BA8-28D50DED899A}"/>
                </a:ext>
              </a:extLst>
            </p:cNvPr>
            <p:cNvSpPr/>
            <p:nvPr/>
          </p:nvSpPr>
          <p:spPr>
            <a:xfrm>
              <a:off x="4140243" y="3920389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Invoke </a:t>
              </a:r>
              <a:r>
                <a:rPr lang="en-US" sz="1200" dirty="0" err="1">
                  <a:solidFill>
                    <a:srgbClr val="000000"/>
                  </a:solidFill>
                </a:rPr>
                <a:t>OnSuccess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104">
              <a:extLst>
                <a:ext uri="{FF2B5EF4-FFF2-40B4-BE49-F238E27FC236}">
                  <a16:creationId xmlns:a16="http://schemas.microsoft.com/office/drawing/2014/main" id="{E6C33C9E-DC2D-49EB-9873-601E558558AE}"/>
                </a:ext>
              </a:extLst>
            </p:cNvPr>
            <p:cNvSpPr/>
            <p:nvPr/>
          </p:nvSpPr>
          <p:spPr>
            <a:xfrm>
              <a:off x="5792059" y="3925303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Invoke </a:t>
              </a:r>
              <a:r>
                <a:rPr lang="en-US" sz="1200" dirty="0" err="1">
                  <a:solidFill>
                    <a:srgbClr val="000000"/>
                  </a:solidFill>
                </a:rPr>
                <a:t>OnFailed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683B35-F1CC-470A-A055-845112070874}"/>
                </a:ext>
              </a:extLst>
            </p:cNvPr>
            <p:cNvCxnSpPr/>
            <p:nvPr/>
          </p:nvCxnSpPr>
          <p:spPr>
            <a:xfrm rot="10800000">
              <a:off x="4866968" y="3436374"/>
              <a:ext cx="64401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9C8DE2-EA47-46E2-BF0D-B703EC02D480}"/>
                </a:ext>
              </a:extLst>
            </p:cNvPr>
            <p:cNvCxnSpPr/>
            <p:nvPr/>
          </p:nvCxnSpPr>
          <p:spPr>
            <a:xfrm rot="16200000" flipH="1">
              <a:off x="4623946" y="3664643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23A963-A1C3-4FA0-97CB-06AE0307CA11}"/>
                </a:ext>
              </a:extLst>
            </p:cNvPr>
            <p:cNvCxnSpPr/>
            <p:nvPr/>
          </p:nvCxnSpPr>
          <p:spPr>
            <a:xfrm rot="10800000">
              <a:off x="5874775" y="3431458"/>
              <a:ext cx="64401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308A9-BC66-4337-9A75-9924268A125A}"/>
                </a:ext>
              </a:extLst>
            </p:cNvPr>
            <p:cNvCxnSpPr/>
            <p:nvPr/>
          </p:nvCxnSpPr>
          <p:spPr>
            <a:xfrm rot="16200000" flipH="1">
              <a:off x="6270850" y="3679392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7C1944-AE4A-407E-92C2-774EE5C438A3}"/>
                </a:ext>
              </a:extLst>
            </p:cNvPr>
            <p:cNvSpPr txBox="1"/>
            <p:nvPr/>
          </p:nvSpPr>
          <p:spPr>
            <a:xfrm>
              <a:off x="5945803" y="3456039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3F0562-C35F-4B6B-8100-509D8FD2FA7F}"/>
                </a:ext>
              </a:extLst>
            </p:cNvPr>
            <p:cNvSpPr txBox="1"/>
            <p:nvPr/>
          </p:nvSpPr>
          <p:spPr>
            <a:xfrm>
              <a:off x="5079900" y="3431459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D6AD74-44FB-4F92-98FA-76FA9E365759}"/>
                </a:ext>
              </a:extLst>
            </p:cNvPr>
            <p:cNvCxnSpPr/>
            <p:nvPr/>
          </p:nvCxnSpPr>
          <p:spPr>
            <a:xfrm rot="5400000">
              <a:off x="4439254" y="4616244"/>
              <a:ext cx="855413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6D1F3564-6AA3-404F-B985-8ADB81D60D93}"/>
                </a:ext>
              </a:extLst>
            </p:cNvPr>
            <p:cNvSpPr/>
            <p:nvPr/>
          </p:nvSpPr>
          <p:spPr>
            <a:xfrm>
              <a:off x="6346315" y="4414684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F29D828-37B6-48BC-B52D-5F6333D99576}"/>
                </a:ext>
              </a:extLst>
            </p:cNvPr>
            <p:cNvCxnSpPr/>
            <p:nvPr/>
          </p:nvCxnSpPr>
          <p:spPr>
            <a:xfrm rot="5400000">
              <a:off x="6408163" y="4299147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3696EC7-C789-4C67-88AE-3AC864745901}"/>
                </a:ext>
              </a:extLst>
            </p:cNvPr>
            <p:cNvCxnSpPr/>
            <p:nvPr/>
          </p:nvCxnSpPr>
          <p:spPr>
            <a:xfrm rot="5400000">
              <a:off x="6403247" y="4923497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8AAD6E-B1C5-4D3E-8E19-B352365F6381}"/>
                </a:ext>
              </a:extLst>
            </p:cNvPr>
            <p:cNvCxnSpPr/>
            <p:nvPr/>
          </p:nvCxnSpPr>
          <p:spPr>
            <a:xfrm rot="10800000">
              <a:off x="4866969" y="5048864"/>
              <a:ext cx="16567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7A7969E-3205-4322-8247-B5E35FCE975C}"/>
                </a:ext>
              </a:extLst>
            </p:cNvPr>
            <p:cNvCxnSpPr/>
            <p:nvPr/>
          </p:nvCxnSpPr>
          <p:spPr>
            <a:xfrm rot="5400000">
              <a:off x="5567505" y="5159470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2D15231A-AB11-4FBF-9A3D-B92B44140617}"/>
                </a:ext>
              </a:extLst>
            </p:cNvPr>
            <p:cNvSpPr/>
            <p:nvPr/>
          </p:nvSpPr>
          <p:spPr>
            <a:xfrm>
              <a:off x="5510573" y="5279922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1FF056-0A0B-4238-982B-8CC623BD0D2F}"/>
                </a:ext>
              </a:extLst>
            </p:cNvPr>
            <p:cNvSpPr txBox="1"/>
            <p:nvPr/>
          </p:nvSpPr>
          <p:spPr>
            <a:xfrm>
              <a:off x="5369941" y="4315854"/>
              <a:ext cx="937443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New Task?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Explosion 1 125">
              <a:extLst>
                <a:ext uri="{FF2B5EF4-FFF2-40B4-BE49-F238E27FC236}">
                  <a16:creationId xmlns:a16="http://schemas.microsoft.com/office/drawing/2014/main" id="{70CA26D6-819A-437D-AE60-DBDEC4C7323F}"/>
                </a:ext>
              </a:extLst>
            </p:cNvPr>
            <p:cNvSpPr/>
            <p:nvPr/>
          </p:nvSpPr>
          <p:spPr>
            <a:xfrm>
              <a:off x="3279050" y="5127523"/>
              <a:ext cx="1214295" cy="712839"/>
            </a:xfrm>
            <a:prstGeom prst="irregularSeal1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Signal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17B06A8-D924-4FEE-9F73-48A21A17F095}"/>
                </a:ext>
              </a:extLst>
            </p:cNvPr>
            <p:cNvCxnSpPr/>
            <p:nvPr/>
          </p:nvCxnSpPr>
          <p:spPr>
            <a:xfrm rot="5400000">
              <a:off x="3245909" y="4673180"/>
              <a:ext cx="1283903" cy="158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194F9F-426A-4773-A902-98D435E56DA4}"/>
                </a:ext>
              </a:extLst>
            </p:cNvPr>
            <p:cNvCxnSpPr/>
            <p:nvPr/>
          </p:nvCxnSpPr>
          <p:spPr>
            <a:xfrm rot="10800000">
              <a:off x="3062749" y="4026309"/>
              <a:ext cx="825909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C0C0C9-E65A-4533-AF81-3B2B0E8461FE}"/>
                </a:ext>
              </a:extLst>
            </p:cNvPr>
            <p:cNvSpPr txBox="1"/>
            <p:nvPr/>
          </p:nvSpPr>
          <p:spPr>
            <a:xfrm>
              <a:off x="5935295" y="5235166"/>
              <a:ext cx="937443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Iteration Complete?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517AEF-13FD-4021-BCD9-F4136867239B}"/>
                </a:ext>
              </a:extLst>
            </p:cNvPr>
            <p:cNvCxnSpPr/>
            <p:nvPr/>
          </p:nvCxnSpPr>
          <p:spPr>
            <a:xfrm rot="10800000">
              <a:off x="4296698" y="5486399"/>
              <a:ext cx="1199535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FEE130-3614-42E2-B329-0E9F8231765B}"/>
                </a:ext>
              </a:extLst>
            </p:cNvPr>
            <p:cNvSpPr txBox="1"/>
            <p:nvPr/>
          </p:nvSpPr>
          <p:spPr>
            <a:xfrm>
              <a:off x="5026488" y="5201264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ACD8CCB-106E-4336-AFE9-8F1669B76938}"/>
                </a:ext>
              </a:extLst>
            </p:cNvPr>
            <p:cNvCxnSpPr/>
            <p:nvPr/>
          </p:nvCxnSpPr>
          <p:spPr>
            <a:xfrm rot="5400000">
              <a:off x="5480203" y="5887457"/>
              <a:ext cx="43675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7AE27A-0998-4E3D-8291-4C92967DEF37}"/>
                </a:ext>
              </a:extLst>
            </p:cNvPr>
            <p:cNvCxnSpPr/>
            <p:nvPr/>
          </p:nvCxnSpPr>
          <p:spPr>
            <a:xfrm rot="5400000">
              <a:off x="3656319" y="5882542"/>
              <a:ext cx="43675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5458A8-B4AE-46A2-B415-969563980052}"/>
                </a:ext>
              </a:extLst>
            </p:cNvPr>
            <p:cNvCxnSpPr/>
            <p:nvPr/>
          </p:nvCxnSpPr>
          <p:spPr>
            <a:xfrm rot="10800000">
              <a:off x="3868997" y="6105832"/>
              <a:ext cx="40361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F3B297-D58A-4CC4-9730-577377021D7B}"/>
                </a:ext>
              </a:extLst>
            </p:cNvPr>
            <p:cNvCxnSpPr/>
            <p:nvPr/>
          </p:nvCxnSpPr>
          <p:spPr>
            <a:xfrm rot="5400000" flipH="1" flipV="1">
              <a:off x="6137789" y="4328652"/>
              <a:ext cx="352486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1342A0-98DF-4485-960C-4D93218B5933}"/>
                </a:ext>
              </a:extLst>
            </p:cNvPr>
            <p:cNvCxnSpPr/>
            <p:nvPr/>
          </p:nvCxnSpPr>
          <p:spPr>
            <a:xfrm rot="10800000">
              <a:off x="6292645" y="2566219"/>
              <a:ext cx="1602659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146">
              <a:extLst>
                <a:ext uri="{FF2B5EF4-FFF2-40B4-BE49-F238E27FC236}">
                  <a16:creationId xmlns:a16="http://schemas.microsoft.com/office/drawing/2014/main" id="{F407EDF9-D33D-4D76-948D-8CE98FB88FB8}"/>
                </a:ext>
              </a:extLst>
            </p:cNvPr>
            <p:cNvSpPr/>
            <p:nvPr/>
          </p:nvSpPr>
          <p:spPr>
            <a:xfrm>
              <a:off x="6809703" y="4849536"/>
              <a:ext cx="761138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Submit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DE0FE1-4192-47D4-9832-4FAE6E7EC79B}"/>
                </a:ext>
              </a:extLst>
            </p:cNvPr>
            <p:cNvSpPr txBox="1"/>
            <p:nvPr/>
          </p:nvSpPr>
          <p:spPr>
            <a:xfrm>
              <a:off x="6146696" y="476373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CA1828-A07E-4DA2-9EFF-5D64DF8602E5}"/>
                </a:ext>
              </a:extLst>
            </p:cNvPr>
            <p:cNvCxnSpPr/>
            <p:nvPr/>
          </p:nvCxnSpPr>
          <p:spPr>
            <a:xfrm rot="10800000">
              <a:off x="6705602" y="4616246"/>
              <a:ext cx="4719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C267B1-98FB-4DAA-83BF-261D8CF96450}"/>
                </a:ext>
              </a:extLst>
            </p:cNvPr>
            <p:cNvCxnSpPr/>
            <p:nvPr/>
          </p:nvCxnSpPr>
          <p:spPr>
            <a:xfrm rot="5400000">
              <a:off x="7071840" y="4726851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C9DCF03-7403-472D-8D42-CE11F446FAC9}"/>
                </a:ext>
              </a:extLst>
            </p:cNvPr>
            <p:cNvCxnSpPr/>
            <p:nvPr/>
          </p:nvCxnSpPr>
          <p:spPr>
            <a:xfrm>
              <a:off x="7575754" y="4980041"/>
              <a:ext cx="329381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C8B2A4-940A-4261-9409-4B6236CF95AF}"/>
                </a:ext>
              </a:extLst>
            </p:cNvPr>
            <p:cNvSpPr txBox="1"/>
            <p:nvPr/>
          </p:nvSpPr>
          <p:spPr>
            <a:xfrm>
              <a:off x="6727467" y="43360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B864C8-F1C8-45B3-9E6F-62D5EA8C3B1F}"/>
                </a:ext>
              </a:extLst>
            </p:cNvPr>
            <p:cNvSpPr txBox="1"/>
            <p:nvPr/>
          </p:nvSpPr>
          <p:spPr>
            <a:xfrm>
              <a:off x="5325712" y="5702714"/>
              <a:ext cx="3658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8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3BB2F-6A4B-4F7B-BF23-4478783E3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1" y="304250"/>
            <a:ext cx="8318091" cy="6370059"/>
          </a:xfrm>
        </p:spPr>
      </p:pic>
    </p:spTree>
    <p:extLst>
      <p:ext uri="{BB962C8B-B14F-4D97-AF65-F5344CB8AC3E}">
        <p14:creationId xmlns:p14="http://schemas.microsoft.com/office/powerpoint/2010/main" val="20505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C7461-9EEA-44CD-976B-2BEB887C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0" y="1209368"/>
            <a:ext cx="11892120" cy="3904875"/>
          </a:xfrm>
        </p:spPr>
      </p:pic>
    </p:spTree>
    <p:extLst>
      <p:ext uri="{BB962C8B-B14F-4D97-AF65-F5344CB8AC3E}">
        <p14:creationId xmlns:p14="http://schemas.microsoft.com/office/powerpoint/2010/main" val="41701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49502-A8D2-4905-9CE7-DF287A077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5470"/>
            <a:ext cx="12174464" cy="6371303"/>
          </a:xfrm>
        </p:spPr>
      </p:pic>
    </p:spTree>
    <p:extLst>
      <p:ext uri="{BB962C8B-B14F-4D97-AF65-F5344CB8AC3E}">
        <p14:creationId xmlns:p14="http://schemas.microsoft.com/office/powerpoint/2010/main" val="33046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3C65-E2CB-4254-A47F-DAAD6AF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EA03-9DE5-4EDC-92EB-6FB29838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represents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might require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files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its execution.</a:t>
            </a:r>
          </a:p>
          <a:p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Collection of Tasks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=The way tasks are generated,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 in which they are executed, or 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they need to exchange data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differentiate the application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331186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9D59-858B-461D-81E7-25906F3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B244-1F95-437E-B7EB-58ECBADF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identifies one or more operations that produce a distinct output and that can be isolated as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logical unit.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is represented as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unit of code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program, that can be separated and executed in a remote runtime environment.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the most common option for representing tasks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programming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mainly concerned with providing a support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parallelism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machine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computing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by harnessing the compute power of several computing nodes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2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3174</Words>
  <Application>Microsoft Office PowerPoint</Application>
  <PresentationFormat>Widescreen</PresentationFormat>
  <Paragraphs>331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Theme</vt:lpstr>
      <vt:lpstr>High- Throughput  Computing</vt:lpstr>
      <vt:lpstr>Contents</vt:lpstr>
      <vt:lpstr>PowerPoint Presentation</vt:lpstr>
      <vt:lpstr>Distributed Computing VS Grid Computing</vt:lpstr>
      <vt:lpstr>PowerPoint Presentation</vt:lpstr>
      <vt:lpstr>PowerPoint Presentation</vt:lpstr>
      <vt:lpstr>PowerPoint Presentation</vt:lpstr>
      <vt:lpstr>Introduction</vt:lpstr>
      <vt:lpstr>Task Computing</vt:lpstr>
      <vt:lpstr>PowerPoint Presentation</vt:lpstr>
      <vt:lpstr>PowerPoint Presentation</vt:lpstr>
      <vt:lpstr>Middleware provided common operations are: </vt:lpstr>
      <vt:lpstr>Characterizing a task</vt:lpstr>
      <vt:lpstr>Computing Categories </vt:lpstr>
      <vt:lpstr>High-Performance Computing</vt:lpstr>
      <vt:lpstr>High-Throughput Computing</vt:lpstr>
      <vt:lpstr>Many-Task Computing</vt:lpstr>
      <vt:lpstr>Frameworks for Task Computing</vt:lpstr>
      <vt:lpstr>PowerPoint Presentation</vt:lpstr>
      <vt:lpstr>Assignment-1: Case Study on Frameworks</vt:lpstr>
      <vt:lpstr>What to include in Case Study?</vt:lpstr>
      <vt:lpstr>Task-based application models</vt:lpstr>
      <vt:lpstr>Embarrassingly parallel applications </vt:lpstr>
      <vt:lpstr>Parameter Sweep Applications</vt:lpstr>
      <vt:lpstr>PowerPoint Presentation</vt:lpstr>
      <vt:lpstr>PowerPoint Presentation</vt:lpstr>
      <vt:lpstr>MPI applications</vt:lpstr>
      <vt:lpstr>PowerPoint Presentation</vt:lpstr>
      <vt:lpstr>PowerPoint Presentation</vt:lpstr>
      <vt:lpstr>PowerPoint Presentation</vt:lpstr>
      <vt:lpstr>Workflow applications with task dependencies</vt:lpstr>
      <vt:lpstr>PowerPoint Presentation</vt:lpstr>
      <vt:lpstr>Sample Montage workflow</vt:lpstr>
      <vt:lpstr>Workflow technologies</vt:lpstr>
      <vt:lpstr>PowerPoint Presentation</vt:lpstr>
      <vt:lpstr>Aneka Task-Based Programming</vt:lpstr>
      <vt:lpstr>Task programming model</vt:lpstr>
      <vt:lpstr>PowerPoint Presentation</vt:lpstr>
      <vt:lpstr>Developing applications with the task model</vt:lpstr>
      <vt:lpstr>Steps involved in developing of applications </vt:lpstr>
      <vt:lpstr>PowerPoint Presentation</vt:lpstr>
      <vt:lpstr>Developing a parameter sweep application</vt:lpstr>
      <vt:lpstr>PowerPoint Presentation</vt:lpstr>
      <vt:lpstr>Managing workflows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 Throughput  Computing</dc:title>
  <dc:creator>Ms. Ch. Pushya</dc:creator>
  <cp:lastModifiedBy>Ms. Ch. Pushya</cp:lastModifiedBy>
  <cp:revision>60</cp:revision>
  <dcterms:created xsi:type="dcterms:W3CDTF">2020-03-08T14:19:45Z</dcterms:created>
  <dcterms:modified xsi:type="dcterms:W3CDTF">2020-03-17T05:12:51Z</dcterms:modified>
</cp:coreProperties>
</file>