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9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82" autoAdjust="0"/>
    <p:restoredTop sz="94660"/>
  </p:normalViewPr>
  <p:slideViewPr>
    <p:cSldViewPr snapToGrid="0">
      <p:cViewPr>
        <p:scale>
          <a:sx n="75" d="100"/>
          <a:sy n="75" d="100"/>
        </p:scale>
        <p:origin x="3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16B8-B62E-4CA1-8BF1-732ADDBB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AE10-2BE6-4B75-B772-D18889AEA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BFF1D-8B36-4A2A-B51C-A85F4358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BDBA9-81ED-4EF7-A5D3-A242F5E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D7FA-13E1-4FB1-83B2-4360A9B8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48BB-0563-446F-8A75-4191C9CE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7E26-918B-4E8B-ABA1-0D4AE640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1E23-9BDE-4F0D-9CB2-82A8010C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83CD-B043-4A68-8BC0-F79C8EA1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86D2-975C-49DC-BC50-B42748E0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323F-FB6F-45EE-BEFB-CCFF2394D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91037-3CD9-4E8E-92F0-85F8B843B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40C8-91B1-4E9F-9A70-D3332CD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4A92-5922-4DB2-B9F9-2A407B33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16D5-40DB-4C29-A169-FBB82FF6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0331-F765-4C24-AD7B-4D0E4D15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10E5-243A-46E4-B4FB-07708331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9420-1F5F-4E5B-BA6F-C0D5F870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C44C-9FD9-4137-9F3F-5F600294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BA3A-85E9-4EE1-BADE-04CFBDD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9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341E-2184-4426-AED0-EB969A42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584-9084-4FE3-A04F-54C40D066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36E5-EE93-48C6-A7EE-05F8A52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E5D8-06EE-4E88-9190-0DF578D5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F4DE0-596B-4C7A-90C9-C273C322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94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4EB8-0237-4E52-A3DA-A8BE746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991A-3378-4BFF-853A-2C5743F1E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C1E96-DF9A-43CE-9AA4-E0BB801C6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C9EDB-6610-4FD1-935E-E125B65E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E4F36-BF37-4692-8339-72389ADC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BAFF7-C6C3-4918-9FC9-3401A1BB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6935-AE01-4517-B26F-5F99CA9E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5EFD-4077-4133-B67B-A3363060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466EE-C1F7-4734-8B71-BA2CD8B93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94153-47C3-49C5-810B-0E5653DB8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ACC54-4EAF-475C-A9F0-8019C651F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E4E89-CB0C-4148-BD01-2C265D31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B0757-6440-4384-A755-35E4272E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A8D96-59C8-4D79-B136-9DB2D652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43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1F37-C4E1-4BEC-9AC5-499CB7B8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284AA-E10B-4422-979D-4F6955F2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89644-0444-4CAF-BB5C-2BECB234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E8BEA-F808-433D-8777-40162E96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6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CC0D-E62B-4AB1-8815-E4AEE885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13AF0-46C9-4D76-81D3-5A087DAA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8B654-F1F5-411D-A59B-D8424404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C5EB-0C8C-40F8-9012-D9790183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DCA8-6509-4EFD-8F19-80FEDAB4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7EDC-E208-4E40-AAA8-9D4C197E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782D0-C5F5-46B9-A050-F3EDA6EF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42C5-51B3-44E9-AAA8-51CE7FB1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765D-72BA-4FF3-B8FB-A292B406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7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B74C-331F-46A4-85C9-F6F61F87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1610D-1AD1-4786-98D8-57BD31BE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B5035-F4CF-42D1-83B9-A31F6D67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B035A-3FB4-4CD9-BAD1-A2C69CC0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2A32-54EB-4F82-82FC-A519AA3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8E1C-55BD-4DFF-9069-D9E9132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6F102-62B6-48A2-8709-2AD0C0CE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56FB6-4E3B-4A78-A222-274DCFB36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3676-45FD-43DF-ACF5-8A001EFB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FE1D7-B85F-458B-B1B7-27963B77D041}" type="datetimeFigureOut">
              <a:rPr lang="en-IN" smtClean="0"/>
              <a:t>19-03-2020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0C97-98BA-47DE-BAD6-15137098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A9D7-2A27-4938-9346-5DECEE3ED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104B-0434-417C-8D7A-6B539DFF7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6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terms.com/definition/petabyte" TargetMode="External"/><Relationship Id="rId3" Type="http://schemas.openxmlformats.org/officeDocument/2006/relationships/hyperlink" Target="https://techterms.com/definition/byte" TargetMode="External"/><Relationship Id="rId7" Type="http://schemas.openxmlformats.org/officeDocument/2006/relationships/hyperlink" Target="https://techterms.com/definition/terabyte" TargetMode="External"/><Relationship Id="rId2" Type="http://schemas.openxmlformats.org/officeDocument/2006/relationships/hyperlink" Target="https://techterms.com/definition/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terms.com/definition/gigabyte" TargetMode="External"/><Relationship Id="rId11" Type="http://schemas.openxmlformats.org/officeDocument/2006/relationships/hyperlink" Target="https://techterms.com/definition/yottabyte" TargetMode="External"/><Relationship Id="rId5" Type="http://schemas.openxmlformats.org/officeDocument/2006/relationships/hyperlink" Target="https://techterms.com/definition/megabyte" TargetMode="External"/><Relationship Id="rId10" Type="http://schemas.openxmlformats.org/officeDocument/2006/relationships/hyperlink" Target="https://techterms.com/definition/zettabyte" TargetMode="External"/><Relationship Id="rId4" Type="http://schemas.openxmlformats.org/officeDocument/2006/relationships/hyperlink" Target="https://techterms.com/definition/kilobyte" TargetMode="External"/><Relationship Id="rId9" Type="http://schemas.openxmlformats.org/officeDocument/2006/relationships/hyperlink" Target="https://techterms.com/definition/exabyt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1FF1-BFF3-4F96-B255-3B972FD48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 INTENSIVE COMPUTING</a:t>
            </a:r>
          </a:p>
        </p:txBody>
      </p:sp>
    </p:spTree>
    <p:extLst>
      <p:ext uri="{BB962C8B-B14F-4D97-AF65-F5344CB8AC3E}">
        <p14:creationId xmlns:p14="http://schemas.microsoft.com/office/powerpoint/2010/main" val="47177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F1FA-7B37-44D8-B73E-EB71D17C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3" y="365125"/>
            <a:ext cx="11158927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EF0-29DD-44F4-954C-7015E5E0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3" y="1828800"/>
            <a:ext cx="11632366" cy="43481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data-intensive computations is provided by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</a:t>
            </a:r>
            <a:r>
              <a:rPr lang="en-IN" sz="3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storage, networking , technologies, algorithms, and infrastructure</a:t>
            </a:r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all together.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early age: high-speed wide-area networking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grids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clouds and “Big Data”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data-intensive computing</a:t>
            </a:r>
          </a:p>
        </p:txBody>
      </p:sp>
    </p:spTree>
    <p:extLst>
      <p:ext uri="{BB962C8B-B14F-4D97-AF65-F5344CB8AC3E}">
        <p14:creationId xmlns:p14="http://schemas.microsoft.com/office/powerpoint/2010/main" val="176917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DC88-1407-4DB9-99DB-DBE6C8F1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early age: high-speed wide-area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BA6D-0B7E-4795-9A94-CAA4FB0B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5033"/>
            <a:ext cx="12191998" cy="570296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first experiments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networking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remote visualization of scientific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the way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Supercomputing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visualization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large and complex scientific datasets (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high-resolution magnetic resonance image, or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MRI, scan of the human brain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set up between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Pittsburgh Supercomputing Centre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(PSC)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Albuquerque, New Mexico, the location of the conference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project-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data rate and online instrument systems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Large Data Object (WALDO)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–</a:t>
            </a:r>
          </a:p>
          <a:p>
            <a:pPr lvl="1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of metadata; 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and metadata while processing the data in real time; facilitation of cooperative research by providing local and remote users access to data;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mechanisms to incorporate data into databases and other documents.</a:t>
            </a:r>
          </a:p>
        </p:txBody>
      </p:sp>
    </p:spTree>
    <p:extLst>
      <p:ext uri="{BB962C8B-B14F-4D97-AF65-F5344CB8AC3E}">
        <p14:creationId xmlns:p14="http://schemas.microsoft.com/office/powerpoint/2010/main" val="227842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8432-0FB3-435D-A41F-C792DD17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5" y="481262"/>
            <a:ext cx="11230171" cy="576051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 project-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data- intensive environment</a:t>
            </a:r>
          </a:p>
          <a:p>
            <a:pPr lvl="1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DARPA-funded collaboration working on distributed applications in large-scale, high-speed networks.</a:t>
            </a:r>
          </a:p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TerraVision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errain visualization application that lets users explore and navigate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 dimensional real landscape.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 project-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focus was to develop a coordinated collection of services that can be used by a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applications to build on-demand, large-scale, high-performance, wide-area problem-solving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1408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9D7A-8F87-480E-9DD6-15EE0A54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45C1-3878-4751-A215-D710D202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functionalities: 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file transfer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moving large amounts of data, and scalable replica discovery and management mechanisms for easy access to distributed datasets.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89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AF93F-B04F-48C5-BB8D-9A1CBF7AC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3" y="0"/>
            <a:ext cx="10852484" cy="6926132"/>
          </a:xfrm>
        </p:spPr>
      </p:pic>
    </p:spTree>
    <p:extLst>
      <p:ext uri="{BB962C8B-B14F-4D97-AF65-F5344CB8AC3E}">
        <p14:creationId xmlns:p14="http://schemas.microsoft.com/office/powerpoint/2010/main" val="93795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9EBC-DFD6-4D6C-AD33-89EE9412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365125"/>
            <a:ext cx="11887200" cy="135874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heterogeneity and security, data grids have their own characteristics and introduce new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F32A-E01A-47DB-AB1C-15D380E1A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873769"/>
            <a:ext cx="11887200" cy="461910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datasets- gigabytes, terabytes, and beyond.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latency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bulk transfer of data.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data collections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repositories can be used to both store and read data.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namespace-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logical namespace , mapped to different physical filenames for the purpose of replication and accessibility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restrictions-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42517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543D-785E-40B4-88B6-328F6F79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65125"/>
            <a:ext cx="11115261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Fields: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High-energy physics, biology, and astronomy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9166-4743-4607-97E2-9340C73C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LHC Grid: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high-energy physics researchers around the world who are collaborating on the Large Hadron Collider (LHC) experiment.</a:t>
            </a:r>
          </a:p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Network (BIRN):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advance biomedical research through data sharing and online collaboration.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Virtual Observatory Alliance (IVOA):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observatories, ever-expanding astronomical data resources available online (astronomical research programs can be conducted)</a:t>
            </a:r>
          </a:p>
        </p:txBody>
      </p:sp>
    </p:spTree>
    <p:extLst>
      <p:ext uri="{BB962C8B-B14F-4D97-AF65-F5344CB8AC3E}">
        <p14:creationId xmlns:p14="http://schemas.microsoft.com/office/powerpoint/2010/main" val="114516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6E53-2734-4772-81AB-4B2406C8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clouds and “Big Data”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0270-CB84-4E37-98DA-5F62F2FB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395663"/>
            <a:ext cx="11065042" cy="4781300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amounts of data are being produced, mined, and crunched by companies that provide internet services such as searching, online advertising, and social media.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analysis-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such as google have a massive amount of data in the form of logs that are daily processed using their distributed infrastructure.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with the diffusion of cloud computing technologies that support data-intensive computations, the term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become popular.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and desktop statistics/visualization packages become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ineffective.</a:t>
            </a:r>
          </a:p>
        </p:txBody>
      </p:sp>
    </p:spTree>
    <p:extLst>
      <p:ext uri="{BB962C8B-B14F-4D97-AF65-F5344CB8AC3E}">
        <p14:creationId xmlns:p14="http://schemas.microsoft.com/office/powerpoint/2010/main" val="28687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DA3D-96F8-49FC-8826-AFD54A316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409074"/>
            <a:ext cx="11718757" cy="5967663"/>
          </a:xfrm>
        </p:spPr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problems are found in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scientific application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 such as : weblogs,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identification (RFID),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networks,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networks,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text and documents,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search indexing,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detail records, Military surveillance,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records,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archives, video archives, and large scale ecommerce.</a:t>
            </a:r>
          </a:p>
          <a:p>
            <a:pPr marL="457200" lvl="1" indent="0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 data are accumulated with time rather than replacing the old data</a:t>
            </a:r>
          </a:p>
        </p:txBody>
      </p:sp>
    </p:spTree>
    <p:extLst>
      <p:ext uri="{BB962C8B-B14F-4D97-AF65-F5344CB8AC3E}">
        <p14:creationId xmlns:p14="http://schemas.microsoft.com/office/powerpoint/2010/main" val="339610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5658-4FA7-420D-B405-2BF67FEF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371061"/>
            <a:ext cx="11794783" cy="12987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technologies support data-intensive computing in several ways: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F147-0F79-468A-A440-26B14140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825624"/>
            <a:ext cx="11089105" cy="5032375"/>
          </a:xfrm>
        </p:spPr>
        <p:txBody>
          <a:bodyPr>
            <a:normAutofit/>
          </a:bodyPr>
          <a:lstStyle/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large amount of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instances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demand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programming APIs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cloud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combination of these components.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MapReduce- Google file Systems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Hadoop- Hadoop Distributed File System (HDFS)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Sphere- Sector Distributed File System (SDFS)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Greenplum-shared-nothing massively parallel processing (MPP)</a:t>
            </a:r>
          </a:p>
        </p:txBody>
      </p:sp>
    </p:spTree>
    <p:extLst>
      <p:ext uri="{BB962C8B-B14F-4D97-AF65-F5344CB8AC3E}">
        <p14:creationId xmlns:p14="http://schemas.microsoft.com/office/powerpoint/2010/main" val="37141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E447-9D2F-47F7-9375-B9D09ECF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35" y="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195E-DA3F-4E17-8919-3B470ADA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75" y="1325563"/>
            <a:ext cx="10515600" cy="4351338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data-intensive computing?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data-intensive computations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ahead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perspective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for data-intensive computing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systems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platforms.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MapReduce programming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platforms.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268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E91-E86C-4178-9B7C-AB026E72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" y="1825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and Data-Intensive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4110-D0D8-4936-810F-59291DCD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1343819"/>
            <a:ext cx="11675979" cy="4396582"/>
          </a:xfrm>
        </p:spPr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evolution of database management systems.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collection of data stored at different sites of a computer network.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site might expose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autonomy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services for the execution of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applications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also participating in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a global application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robust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distributed transaction processing, distributed query optimization, and efficient management of resources.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enforce ACID properties.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abilities for scaling when compared to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and Data clouds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5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EB13-624F-42B3-8EEF-B2AE47F4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for data-intensive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3D87-C90D-4554-A106-4C37499B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690688"/>
            <a:ext cx="11688417" cy="498840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explosion of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form of blogs, 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pages, software logs, and sensor readings, the relational model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its original formulation does not seem to be the preferred solution for supporting data analytics on a large scale.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Platforms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0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2E74-3AAC-4331-9BD6-66283FD1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that effect traditional DB: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7FDD-013E-4EE5-8840-83E552AC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54199"/>
            <a:ext cx="10871200" cy="43227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of popularity of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importance of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business chain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data in several forms,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structured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and technologies for computing.</a:t>
            </a:r>
          </a:p>
        </p:txBody>
      </p:sp>
    </p:spTree>
    <p:extLst>
      <p:ext uri="{BB962C8B-B14F-4D97-AF65-F5344CB8AC3E}">
        <p14:creationId xmlns:p14="http://schemas.microsoft.com/office/powerpoint/2010/main" val="22039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4C5A-2D0C-4DEA-AD2E-0C1DC47C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65125"/>
            <a:ext cx="116205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distributed file systems and storage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2F6A-1B57-484F-BA0B-B1AD83AB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90688"/>
            <a:ext cx="11854622" cy="448627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the primary support for data management.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provide an interface whereby to store information in the form of files and later access them for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operations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several implementations of file systems, few of them specifically address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huge quantities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on a large number of nodes.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these file systems constitute the data storage support for large computing clusters, supercomputers, massively parallel architectures, and lately, storage/computing clouds.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6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4BE8-9C9A-4158-AF88-E89BD666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65125"/>
            <a:ext cx="11849100" cy="128587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Distributed File systems and storage clouds: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30170-B325-46E1-8010-A2BEF55B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4199"/>
            <a:ext cx="10820400" cy="43227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Lustre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General Parallel File System (GPFS)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File System (GFS)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(S3)</a:t>
            </a:r>
          </a:p>
        </p:txBody>
      </p:sp>
    </p:spTree>
    <p:extLst>
      <p:ext uri="{BB962C8B-B14F-4D97-AF65-F5344CB8AC3E}">
        <p14:creationId xmlns:p14="http://schemas.microsoft.com/office/powerpoint/2010/main" val="175598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59F8-EE6C-457A-A82A-A742E6EF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62322" cy="100157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Reference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098-6629-40A1-BE22-168075E3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575"/>
            <a:ext cx="12192000" cy="537375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roles</a:t>
            </a:r>
          </a:p>
          <a:p>
            <a:pPr lvl="1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or master nodes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the information about the location of files or file chunks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 nodes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provide direct access to the storage space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libraries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provide a simple interface for accessing the file system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the reference architecture can include the ability to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masters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distribute 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over multiple nodes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to easily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the role of nodes.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among all the systems are :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tolerant and high available  storage systems.</a:t>
            </a:r>
          </a:p>
        </p:txBody>
      </p:sp>
    </p:spTree>
    <p:extLst>
      <p:ext uri="{BB962C8B-B14F-4D97-AF65-F5344CB8AC3E}">
        <p14:creationId xmlns:p14="http://schemas.microsoft.com/office/powerpoint/2010/main" val="301857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860A-F86E-40D9-9E33-BC9F3428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794E-4E89-4987-B217-45488924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1690688"/>
            <a:ext cx="11181522" cy="448627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not only SQL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originally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coined in 1998 .</a:t>
            </a: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considered a relational database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big umbrella encompassing all the storage and database management systems that differ in some way from the relational model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 the restrictions imposed by the relational model and to provide more efficient systems.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a larger range of data types or avoid joins to increase the performance and scale horizontally.</a:t>
            </a:r>
          </a:p>
        </p:txBody>
      </p:sp>
    </p:spTree>
    <p:extLst>
      <p:ext uri="{BB962C8B-B14F-4D97-AF65-F5344CB8AC3E}">
        <p14:creationId xmlns:p14="http://schemas.microsoft.com/office/powerpoint/2010/main" val="356672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36A1-D542-4EDD-9FE7-6DB62C50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1760200" cy="12350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factors have determined the growth of the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56A1-E757-4668-AD5F-D429AF331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4"/>
            <a:ext cx="11760200" cy="45751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 simple data models are enough to represent the information used by application.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quantity of information contained in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formats has grown considerably in the last 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factors made software engineers look to alternatives that were more suitable to specific application domains they were working on.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among them with their classifications are:-----</a:t>
            </a:r>
          </a:p>
        </p:txBody>
      </p:sp>
    </p:spTree>
    <p:extLst>
      <p:ext uri="{BB962C8B-B14F-4D97-AF65-F5344CB8AC3E}">
        <p14:creationId xmlns:p14="http://schemas.microsoft.com/office/powerpoint/2010/main" val="3225020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E46C-1551-4D2C-A180-0D2D3C5A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391886"/>
            <a:ext cx="11364686" cy="613954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stores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(Apache Jackrabbit, Apache CouchDB,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SimpleDB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Terrastore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AllegroGraph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Neo4j,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FlockDB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Cerebrum).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stores.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macro classification that is further categorized into key-value stores on disk, key-value caches in RAM, hierarchically key-value stores, eventually consistent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keyvalue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stores, and ordered key-value store.</a:t>
            </a:r>
          </a:p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Multivalue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OpenQM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Rocket U2,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OpenInsight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 databases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ObjectStore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JADE, ZODB).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stores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(Google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BigTable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Hadoop HBase,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Hypertable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stores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(Apache River).</a:t>
            </a:r>
          </a:p>
        </p:txBody>
      </p:sp>
    </p:spTree>
    <p:extLst>
      <p:ext uri="{BB962C8B-B14F-4D97-AF65-F5344CB8AC3E}">
        <p14:creationId xmlns:p14="http://schemas.microsoft.com/office/powerpoint/2010/main" val="1011805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846C-51C1-470A-8700-5902377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65125"/>
            <a:ext cx="111379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 Implementations that support data-intensive applications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A73F-3768-46E4-92D8-626090A6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CouchDB and MongoDB.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Dynamo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Bigtable.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HBase.</a:t>
            </a:r>
          </a:p>
        </p:txBody>
      </p:sp>
    </p:spTree>
    <p:extLst>
      <p:ext uri="{BB962C8B-B14F-4D97-AF65-F5344CB8AC3E}">
        <p14:creationId xmlns:p14="http://schemas.microsoft.com/office/powerpoint/2010/main" val="32349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A1940-161C-44AA-BDEC-618BB53B4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98029"/>
              </p:ext>
            </p:extLst>
          </p:nvPr>
        </p:nvGraphicFramePr>
        <p:xfrm>
          <a:off x="0" y="1"/>
          <a:ext cx="12192000" cy="6981723"/>
        </p:xfrm>
        <a:graphic>
          <a:graphicData uri="http://schemas.openxmlformats.org/drawingml/2006/table">
            <a:tbl>
              <a:tblPr firstRow="1" bandRow="1"/>
              <a:tblGrid>
                <a:gridCol w="3144831">
                  <a:extLst>
                    <a:ext uri="{9D8B030D-6E8A-4147-A177-3AD203B41FA5}">
                      <a16:colId xmlns:a16="http://schemas.microsoft.com/office/drawing/2014/main" val="4018004657"/>
                    </a:ext>
                  </a:extLst>
                </a:gridCol>
                <a:gridCol w="2217508">
                  <a:extLst>
                    <a:ext uri="{9D8B030D-6E8A-4147-A177-3AD203B41FA5}">
                      <a16:colId xmlns:a16="http://schemas.microsoft.com/office/drawing/2014/main" val="3284525558"/>
                    </a:ext>
                  </a:extLst>
                </a:gridCol>
                <a:gridCol w="6829661">
                  <a:extLst>
                    <a:ext uri="{9D8B030D-6E8A-4147-A177-3AD203B41FA5}">
                      <a16:colId xmlns:a16="http://schemas.microsoft.com/office/drawing/2014/main" val="2169042309"/>
                    </a:ext>
                  </a:extLst>
                </a:gridCol>
              </a:tblGrid>
              <a:tr h="609870">
                <a:tc>
                  <a:txBody>
                    <a:bodyPr/>
                    <a:lstStyle/>
                    <a:p>
                      <a:pPr algn="l"/>
                      <a:r>
                        <a:rPr lang="en-IN" sz="3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115763" marR="115763" marT="81033" marB="92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97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115763" marR="115763" marT="81033" marB="92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97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0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115763" marR="115763" marT="81033" marB="926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32596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bit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or 1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 of a byte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35945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bits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4072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kilobyte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(KB)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090362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megabyte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(MB)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41988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gigabyte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(GB)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46972"/>
                  </a:ext>
                </a:extLst>
              </a:tr>
              <a:tr h="4979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terabyte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(TB)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18004"/>
                  </a:ext>
                </a:extLst>
              </a:tr>
              <a:tr h="7933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petabyte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(PB)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25148"/>
                  </a:ext>
                </a:extLst>
              </a:tr>
              <a:tr h="7933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exabyte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(EB)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137452"/>
                  </a:ext>
                </a:extLst>
              </a:tr>
              <a:tr h="7933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zettabyte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(ZB)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1,000,000,000,000,000,000,000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5573"/>
                  </a:ext>
                </a:extLst>
              </a:tr>
              <a:tr h="880382"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u="none" strike="noStrike">
                          <a:solidFill>
                            <a:srgbClr val="039BE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yottabyte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(YB)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IN" sz="3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3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3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1,000,000,000,000,000,000,000,000 bytes</a:t>
                      </a:r>
                    </a:p>
                  </a:txBody>
                  <a:tcPr marL="115763" marR="115763" marT="23152" marB="347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0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540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81CF-0FF5-474F-A433-CBC05E97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3860-DAC5-4E6D-AB33-785930F2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26598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for big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workflows have often been used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process large amounts of data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introduced a plethora of frameworks for workflow management systems.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platforms for data-intensive computing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higher-level abstraction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which focus on the processing of data and move into the runtime system the management of transfers, thus making the data always available where needed.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351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7E8F-A893-4688-A25E-E92C9441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3" y="235131"/>
            <a:ext cx="11625943" cy="624404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frameworks :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MapReduce programming model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and extensions of MapReduce: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Pig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Map-Reduce-Merge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Twister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 to MapReduce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Sphere.</a:t>
            </a:r>
          </a:p>
          <a:p>
            <a:pPr lvl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All-Pairs</a:t>
            </a:r>
          </a:p>
          <a:p>
            <a:pPr lvl="1"/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DryadLINQ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02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F72E-4620-44CD-9417-E056A3F2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77061" cy="103367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Aneka MapReduce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5EB38-D4AF-43AF-B994-C26388E7C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0"/>
          <a:stretch/>
        </p:blipFill>
        <p:spPr>
          <a:xfrm>
            <a:off x="1039104" y="992551"/>
            <a:ext cx="8687991" cy="5865449"/>
          </a:xfrm>
        </p:spPr>
      </p:pic>
    </p:spTree>
    <p:extLst>
      <p:ext uri="{BB962C8B-B14F-4D97-AF65-F5344CB8AC3E}">
        <p14:creationId xmlns:p14="http://schemas.microsoft.com/office/powerpoint/2010/main" val="60708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2658-3F7F-471E-8953-D5424E0B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61256"/>
            <a:ext cx="11756572" cy="659674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runtime support is composed of three main elements: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Scheduling Service,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plays the role of the master process in the Google and Hadoop implementation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Execution Service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plays the role of the worker process in the Google and Hadoop implementation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specialized distributed file system that is used to move data files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8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635B0-5552-4AF9-8E96-101FAC0E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0"/>
            <a:ext cx="10668000" cy="6940094"/>
          </a:xfrm>
        </p:spPr>
      </p:pic>
    </p:spTree>
    <p:extLst>
      <p:ext uri="{BB962C8B-B14F-4D97-AF65-F5344CB8AC3E}">
        <p14:creationId xmlns:p14="http://schemas.microsoft.com/office/powerpoint/2010/main" val="338103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4A777-E8F0-4ABC-8A5F-9A1F8E986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1" y="0"/>
            <a:ext cx="10098157" cy="7031855"/>
          </a:xfrm>
        </p:spPr>
      </p:pic>
    </p:spTree>
    <p:extLst>
      <p:ext uri="{BB962C8B-B14F-4D97-AF65-F5344CB8AC3E}">
        <p14:creationId xmlns:p14="http://schemas.microsoft.com/office/powerpoint/2010/main" val="1889203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D9891-C1D9-4AAD-9DEC-AF93C2C1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4" y="81253"/>
            <a:ext cx="11514957" cy="6695494"/>
          </a:xfrm>
        </p:spPr>
      </p:pic>
    </p:spTree>
    <p:extLst>
      <p:ext uri="{BB962C8B-B14F-4D97-AF65-F5344CB8AC3E}">
        <p14:creationId xmlns:p14="http://schemas.microsoft.com/office/powerpoint/2010/main" val="108755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1D1F-1C47-43F8-8DED-6904D0E9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7817-B7B9-4731-8B3A-43C3FD03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343818"/>
            <a:ext cx="11927305" cy="5129171"/>
          </a:xfrm>
        </p:spPr>
        <p:txBody>
          <a:bodyPr/>
          <a:lstStyle/>
          <a:p>
            <a:r>
              <a:rPr lang="en-IN" dirty="0"/>
              <a:t>To demonstrate how to program real applications with Aneka MapReduce, we consider a very common task: </a:t>
            </a:r>
            <a:r>
              <a:rPr lang="en-IN" b="1" dirty="0"/>
              <a:t>log parsing.</a:t>
            </a:r>
          </a:p>
          <a:p>
            <a:r>
              <a:rPr lang="en-IN" dirty="0"/>
              <a:t>MapReduce application  processes the logs produced by the Aneka container in order to extract some summary information about the behaviour of the Cloud. 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1441B-E71A-4DCF-8F94-C937DEECC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13" y="3244104"/>
            <a:ext cx="563006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1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C44B-F82E-4ADF-95F3-4EA85537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data-intensive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07FF-646C-48B0-96A9-5A7897098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690688"/>
            <a:ext cx="12032973" cy="4802187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 computing is concerned with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production, manipulation, and analysis of large-scale data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range of hundreds of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megabytes (MB) to petabytes (PB)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beyond.</a:t>
            </a:r>
          </a:p>
          <a:p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commonly used to identify a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information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that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relevant to one or more applications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often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repositories,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search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relevant bits of information, called </a:t>
            </a: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metadata,</a:t>
            </a: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attached to datasets. 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 computations occur in many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267113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7856-3C94-4E77-9B3C-32942055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9" y="216568"/>
            <a:ext cx="11113168" cy="5599447"/>
          </a:xfrm>
        </p:spPr>
        <p:txBody>
          <a:bodyPr>
            <a:no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domains like: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science 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conducting scientific simulations and experiments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Telescopes mapping the sky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applications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Earthquake simulators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industry sectors –Petabytes per day/ per month/ not enough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company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and gaming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Zynga</a:t>
            </a:r>
          </a:p>
          <a:p>
            <a:pPr lvl="1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Farmville and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Frontierville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9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734-E862-4AEB-B5E0-E94BDB14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365125"/>
            <a:ext cx="10944726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data-intensive computations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EE29-3EEA-4999-A526-0088D1E3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5" y="1690688"/>
            <a:ext cx="11767931" cy="480218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 applications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datasets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scale of multiple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terabytes and petabytes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commonly persisted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several formats and distributed across different locations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Multistep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analytical pipelines,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transformation and fusion stages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mechanisms for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management, filtering and fusion, and efficient querying and distribution </a:t>
            </a:r>
          </a:p>
        </p:txBody>
      </p:sp>
    </p:spTree>
    <p:extLst>
      <p:ext uri="{BB962C8B-B14F-4D97-AF65-F5344CB8AC3E}">
        <p14:creationId xmlns:p14="http://schemas.microsoft.com/office/powerpoint/2010/main" val="262612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6AD-2839-4C62-8012-249DEA6E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65125"/>
            <a:ext cx="111633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8171-F0C6-44C4-8312-ADF5A6B3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90688"/>
            <a:ext cx="12001500" cy="5033962"/>
          </a:xfrm>
        </p:spPr>
        <p:txBody>
          <a:bodyPr>
            <a:no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huge amount of data produced, analysed, or stored imposes requirements on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infrastructures and middleware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hardly found in the traditional solutions for distributed computing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data is crucial as the need for moving terabytes of data becomes an obstacle for high-performing computations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partitioning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replication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algorithms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in improving the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data-intensive applications.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0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09BF-F031-4EB4-A4A0-F98F366C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89767"/>
            <a:ext cx="11025809" cy="10472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7C82-BAA2-4312-A25F-09189CC4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665633"/>
            <a:ext cx="11823424" cy="51264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algorithms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process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datasets </a:t>
            </a:r>
          </a:p>
          <a:p>
            <a:pPr>
              <a:lnSpc>
                <a:spcPct val="12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management technologies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scale to 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complex, heterogeneous, and distributed data sources.</a:t>
            </a:r>
          </a:p>
          <a:p>
            <a:pPr>
              <a:lnSpc>
                <a:spcPct val="12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computing platforms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aimed at providing a </a:t>
            </a:r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support for accessing in-memory multi terabyte data structures</a:t>
            </a:r>
          </a:p>
          <a:p>
            <a:pPr>
              <a:lnSpc>
                <a:spcPct val="12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High-performance, highly reliable, peta scale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systems </a:t>
            </a:r>
          </a:p>
        </p:txBody>
      </p:sp>
    </p:spTree>
    <p:extLst>
      <p:ext uri="{BB962C8B-B14F-4D97-AF65-F5344CB8AC3E}">
        <p14:creationId xmlns:p14="http://schemas.microsoft.com/office/powerpoint/2010/main" val="375467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DEB1-AF22-4F64-95AE-83849F5E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AFA-6025-4843-99E4-CA1116F0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7906"/>
            <a:ext cx="12192000" cy="48021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signature-generation techniques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and rapid processing </a:t>
            </a:r>
          </a:p>
          <a:p>
            <a:pPr>
              <a:lnSpc>
                <a:spcPct val="12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approaches to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mobility for delivering algorithms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move the computation to where the data are located </a:t>
            </a:r>
          </a:p>
          <a:p>
            <a:pPr>
              <a:lnSpc>
                <a:spcPct val="12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interconnection architectures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 better support for </a:t>
            </a: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gigabyte data streams coming from </a:t>
            </a:r>
            <a:r>
              <a:rPr lang="en-IN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networks and scientific instruments</a:t>
            </a:r>
          </a:p>
          <a:p>
            <a:pPr>
              <a:lnSpc>
                <a:spcPct val="120000"/>
              </a:lnSpc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high-performance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integration techniques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facilitate the combination of software modules running on different platforms to </a:t>
            </a: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form analytical pipelines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45091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2066</Words>
  <Application>Microsoft Office PowerPoint</Application>
  <PresentationFormat>Widescreen</PresentationFormat>
  <Paragraphs>222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DATA- INTENSIVE COMPUTING</vt:lpstr>
      <vt:lpstr>CONTENTS </vt:lpstr>
      <vt:lpstr>PowerPoint Presentation</vt:lpstr>
      <vt:lpstr>What is data-intensive computing?</vt:lpstr>
      <vt:lpstr>PowerPoint Presentation</vt:lpstr>
      <vt:lpstr>Characterizing data-intensive computations</vt:lpstr>
      <vt:lpstr>Challenges ahead</vt:lpstr>
      <vt:lpstr>Open Challenges</vt:lpstr>
      <vt:lpstr>Open Challenges</vt:lpstr>
      <vt:lpstr>Historical perspective</vt:lpstr>
      <vt:lpstr>The early age: high-speed wide-area networking</vt:lpstr>
      <vt:lpstr>PowerPoint Presentation</vt:lpstr>
      <vt:lpstr>Data grids</vt:lpstr>
      <vt:lpstr>PowerPoint Presentation</vt:lpstr>
      <vt:lpstr>Besides heterogeneity and security, data grids have their own characteristics and introduce new challenges</vt:lpstr>
      <vt:lpstr>Research Fields: High-energy physics, biology, and astronomy </vt:lpstr>
      <vt:lpstr>Data clouds and “Big Data”</vt:lpstr>
      <vt:lpstr>PowerPoint Presentation</vt:lpstr>
      <vt:lpstr>Cloud technologies support data-intensive computing in several ways: </vt:lpstr>
      <vt:lpstr>Databases and Data-Intensive Computing</vt:lpstr>
      <vt:lpstr>Technologies for data-intensive computing</vt:lpstr>
      <vt:lpstr>Factors that effect traditional DB:</vt:lpstr>
      <vt:lpstr>High-performance distributed file systems and storage clouds</vt:lpstr>
      <vt:lpstr>Popular Distributed File systems and storage clouds:</vt:lpstr>
      <vt:lpstr>General Reference Architecture</vt:lpstr>
      <vt:lpstr>NoSQL systems</vt:lpstr>
      <vt:lpstr>Two main factors have determined the growth of the NoSQL</vt:lpstr>
      <vt:lpstr>PowerPoint Presentation</vt:lpstr>
      <vt:lpstr>Prominent Implementations that support data-intensive applications are:</vt:lpstr>
      <vt:lpstr>Programming platforms</vt:lpstr>
      <vt:lpstr>PowerPoint Presentation</vt:lpstr>
      <vt:lpstr>Aneka MapReduce programming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INTENSIVE COMPUTING</dc:title>
  <dc:creator>Ms. Ch. Pushya</dc:creator>
  <cp:lastModifiedBy>Ms. Ch. Pushya</cp:lastModifiedBy>
  <cp:revision>11</cp:revision>
  <dcterms:created xsi:type="dcterms:W3CDTF">2020-03-19T03:54:38Z</dcterms:created>
  <dcterms:modified xsi:type="dcterms:W3CDTF">2020-03-19T05:16:04Z</dcterms:modified>
</cp:coreProperties>
</file>