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286" r:id="rId3"/>
    <p:sldId id="257" r:id="rId4"/>
    <p:sldId id="258" r:id="rId5"/>
    <p:sldId id="259" r:id="rId6"/>
    <p:sldId id="261" r:id="rId7"/>
    <p:sldId id="262" r:id="rId8"/>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285" r:id="rId47"/>
    <p:sldId id="303" r:id="rId48"/>
    <p:sldId id="304" r:id="rId49"/>
    <p:sldId id="305" r:id="rId50"/>
    <p:sldId id="306" r:id="rId51"/>
    <p:sldId id="307" r:id="rId52"/>
    <p:sldId id="337" r:id="rId53"/>
    <p:sldId id="338" r:id="rId54"/>
    <p:sldId id="302"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49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8" Type="http://schemas.openxmlformats.org/officeDocument/2006/relationships/tableStyles" Target="tableStyles.xml"/><Relationship Id="rId57" Type="http://schemas.openxmlformats.org/officeDocument/2006/relationships/viewProps" Target="viewProps.xml"/><Relationship Id="rId56" Type="http://schemas.openxmlformats.org/officeDocument/2006/relationships/presProps" Target="presProps.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6"/>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14:hiddenLine>
            </a:ext>
          </a:extLst>
        </p:spPr>
        <p:txBody>
          <a:bodyPr/>
          <a:lstStyle>
            <a:lvl1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lnSpc>
                <a:spcPct val="93000"/>
              </a:lnSpc>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defTabSz="457200" eaLnBrk="0" fontAlgn="base" hangingPunct="0">
              <a:lnSpc>
                <a:spcPct val="93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fld id="{D6B92F88-E2AC-F247-982C-13420405AE2F}" type="slidenum">
              <a:rPr lang="en-US" altLang="en-US">
                <a:solidFill>
                  <a:srgbClr val="000000"/>
                </a:solidFill>
                <a:latin typeface="Times New Roman" panose="02020603050405020304" pitchFamily="18" charset="0"/>
              </a:rPr>
            </a:fld>
            <a:endParaRPr lang="en-US" altLang="en-US">
              <a:solidFill>
                <a:srgbClr val="000000"/>
              </a:solidFill>
              <a:latin typeface="Times New Roman" panose="02020603050405020304" pitchFamily="18" charset="0"/>
            </a:endParaRPr>
          </a:p>
        </p:txBody>
      </p:sp>
      <p:sp>
        <p:nvSpPr>
          <p:cNvPr id="6147" name="Text Box 1"/>
          <p:cNvSpPr txBox="1">
            <a:spLocks noGrp="1" noRot="1" noChangeAspect="1" noChangeArrowheads="1" noTextEdit="1"/>
          </p:cNvSpPr>
          <p:nvPr>
            <p:ph type="sldImg"/>
          </p:nvPr>
        </p:nvSpPr>
        <p:spPr>
          <a:xfrm>
            <a:off x="533400" y="763588"/>
            <a:ext cx="6705600" cy="3771900"/>
          </a:xfrm>
          <a:solidFill>
            <a:srgbClr val="FFFFFF"/>
          </a:solidFill>
          <a:ln>
            <a:solidFill>
              <a:srgbClr val="000000"/>
            </a:solidFill>
            <a:miter lim="800000"/>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148" name="Text Box 2"/>
          <p:cNvSpPr txBox="1">
            <a:spLocks noGrp="1" noChangeArrowheads="1"/>
          </p:cNvSpPr>
          <p:nvPr>
            <p:ph type="body" idx="1"/>
          </p:nvPr>
        </p:nvSpPr>
        <p:spPr>
          <a:xfrm>
            <a:off x="777875" y="4776788"/>
            <a:ext cx="6218238" cy="4525962"/>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TIFY - Title Slide">
    <p:spTree>
      <p:nvGrpSpPr>
        <p:cNvPr id="1" name=""/>
        <p:cNvGrpSpPr/>
        <p:nvPr/>
      </p:nvGrpSpPr>
      <p:grpSpPr>
        <a:xfrm>
          <a:off x="0" y="0"/>
          <a:ext cx="0" cy="0"/>
          <a:chOff x="0" y="0"/>
          <a:chExt cx="0" cy="0"/>
        </a:xfrm>
      </p:grpSpPr>
      <p:grpSp>
        <p:nvGrpSpPr>
          <p:cNvPr id="46" name="Group 45"/>
          <p:cNvGrpSpPr/>
          <p:nvPr userDrawn="1"/>
        </p:nvGrpSpPr>
        <p:grpSpPr>
          <a:xfrm>
            <a:off x="-155769" y="4134270"/>
            <a:ext cx="12546549" cy="4480831"/>
            <a:chOff x="-432296" y="4621796"/>
            <a:chExt cx="10707537" cy="3824053"/>
          </a:xfrm>
        </p:grpSpPr>
        <p:sp>
          <p:nvSpPr>
            <p:cNvPr id="47" name="Freeform 46"/>
            <p:cNvSpPr>
              <a:spLocks noChangeArrowheads="1"/>
            </p:cNvSpPr>
            <p:nvPr/>
          </p:nvSpPr>
          <p:spPr bwMode="auto">
            <a:xfrm rot="18018666">
              <a:off x="3672967" y="4834976"/>
              <a:ext cx="3352737" cy="2926378"/>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48" name="Freeform 47"/>
            <p:cNvSpPr>
              <a:spLocks noChangeArrowheads="1"/>
            </p:cNvSpPr>
            <p:nvPr/>
          </p:nvSpPr>
          <p:spPr bwMode="auto">
            <a:xfrm rot="17993683">
              <a:off x="2568576" y="5393360"/>
              <a:ext cx="1596665" cy="1218840"/>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alpha val="25000"/>
              </a:schemeClr>
            </a:solidFill>
            <a:ln>
              <a:noFill/>
            </a:ln>
            <a:effectLst/>
          </p:spPr>
          <p:txBody>
            <a:bodyPr wrap="square" anchor="ctr">
              <a:noAutofit/>
            </a:bodyPr>
            <a:lstStyle/>
            <a:p>
              <a:endParaRPr lang="es-ES_tradnl"/>
            </a:p>
          </p:txBody>
        </p:sp>
        <p:sp>
          <p:nvSpPr>
            <p:cNvPr id="49" name="Freeform 48"/>
            <p:cNvSpPr>
              <a:spLocks noChangeArrowheads="1"/>
            </p:cNvSpPr>
            <p:nvPr/>
          </p:nvSpPr>
          <p:spPr bwMode="auto">
            <a:xfrm>
              <a:off x="-432296" y="5048599"/>
              <a:ext cx="3220627" cy="3151194"/>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50" name="Freeform 10"/>
            <p:cNvSpPr>
              <a:spLocks noChangeArrowheads="1"/>
            </p:cNvSpPr>
            <p:nvPr/>
          </p:nvSpPr>
          <p:spPr bwMode="auto">
            <a:xfrm>
              <a:off x="8460068" y="6206640"/>
              <a:ext cx="1815173" cy="1572158"/>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lumMod val="85000"/>
                <a:alpha val="50000"/>
              </a:schemeClr>
            </a:solidFill>
            <a:ln>
              <a:noFill/>
            </a:ln>
            <a:effectLst/>
          </p:spPr>
          <p:txBody>
            <a:bodyPr wrap="none" anchor="ctr"/>
            <a:lstStyle/>
            <a:p>
              <a:endParaRPr lang="es-ES_tradnl"/>
            </a:p>
          </p:txBody>
        </p:sp>
        <p:sp>
          <p:nvSpPr>
            <p:cNvPr id="51" name="Freeform 12"/>
            <p:cNvSpPr>
              <a:spLocks noChangeArrowheads="1"/>
            </p:cNvSpPr>
            <p:nvPr/>
          </p:nvSpPr>
          <p:spPr bwMode="auto">
            <a:xfrm>
              <a:off x="2292944" y="5279216"/>
              <a:ext cx="6179523" cy="3166633"/>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sp>
          <p:nvSpPr>
            <p:cNvPr id="52" name="Freeform 51"/>
            <p:cNvSpPr>
              <a:spLocks noChangeArrowheads="1"/>
            </p:cNvSpPr>
            <p:nvPr/>
          </p:nvSpPr>
          <p:spPr bwMode="auto">
            <a:xfrm>
              <a:off x="6064635" y="7515946"/>
              <a:ext cx="546133" cy="264773"/>
            </a:xfrm>
            <a:custGeom>
              <a:avLst/>
              <a:gdLst>
                <a:gd name="connsiteX0" fmla="*/ 259348 w 546133"/>
                <a:gd name="connsiteY0" fmla="*/ 94230 h 264773"/>
                <a:gd name="connsiteX1" fmla="*/ 300659 w 546133"/>
                <a:gd name="connsiteY1" fmla="*/ 106532 h 264773"/>
                <a:gd name="connsiteX2" fmla="*/ 316291 w 546133"/>
                <a:gd name="connsiteY2" fmla="*/ 141759 h 264773"/>
                <a:gd name="connsiteX3" fmla="*/ 312383 w 546133"/>
                <a:gd name="connsiteY3" fmla="*/ 161329 h 264773"/>
                <a:gd name="connsiteX4" fmla="*/ 298426 w 546133"/>
                <a:gd name="connsiteY4" fmla="*/ 183136 h 264773"/>
                <a:gd name="connsiteX5" fmla="*/ 280562 w 546133"/>
                <a:gd name="connsiteY5" fmla="*/ 202148 h 264773"/>
                <a:gd name="connsiteX6" fmla="*/ 238134 w 546133"/>
                <a:gd name="connsiteY6" fmla="*/ 245762 h 264773"/>
                <a:gd name="connsiteX7" fmla="*/ 316849 w 546133"/>
                <a:gd name="connsiteY7" fmla="*/ 245762 h 264773"/>
                <a:gd name="connsiteX8" fmla="*/ 316849 w 546133"/>
                <a:gd name="connsiteY8" fmla="*/ 264773 h 264773"/>
                <a:gd name="connsiteX9" fmla="*/ 210779 w 546133"/>
                <a:gd name="connsiteY9" fmla="*/ 264773 h 264773"/>
                <a:gd name="connsiteX10" fmla="*/ 210779 w 546133"/>
                <a:gd name="connsiteY10" fmla="*/ 245762 h 264773"/>
                <a:gd name="connsiteX11" fmla="*/ 245950 w 546133"/>
                <a:gd name="connsiteY11" fmla="*/ 209976 h 264773"/>
                <a:gd name="connsiteX12" fmla="*/ 274421 w 546133"/>
                <a:gd name="connsiteY12" fmla="*/ 180340 h 264773"/>
                <a:gd name="connsiteX13" fmla="*/ 288936 w 546133"/>
                <a:gd name="connsiteY13" fmla="*/ 159652 h 264773"/>
                <a:gd name="connsiteX14" fmla="*/ 293402 w 546133"/>
                <a:gd name="connsiteY14" fmla="*/ 143436 h 264773"/>
                <a:gd name="connsiteX15" fmla="*/ 283912 w 546133"/>
                <a:gd name="connsiteY15" fmla="*/ 121629 h 264773"/>
                <a:gd name="connsiteX16" fmla="*/ 259906 w 546133"/>
                <a:gd name="connsiteY16" fmla="*/ 112682 h 264773"/>
                <a:gd name="connsiteX17" fmla="*/ 237018 w 546133"/>
                <a:gd name="connsiteY17" fmla="*/ 116597 h 264773"/>
                <a:gd name="connsiteX18" fmla="*/ 211896 w 546133"/>
                <a:gd name="connsiteY18" fmla="*/ 127780 h 264773"/>
                <a:gd name="connsiteX19" fmla="*/ 211896 w 546133"/>
                <a:gd name="connsiteY19" fmla="*/ 105413 h 264773"/>
                <a:gd name="connsiteX20" fmla="*/ 237576 w 546133"/>
                <a:gd name="connsiteY20" fmla="*/ 96467 h 264773"/>
                <a:gd name="connsiteX21" fmla="*/ 259348 w 546133"/>
                <a:gd name="connsiteY21" fmla="*/ 94230 h 264773"/>
                <a:gd name="connsiteX22" fmla="*/ 443506 w 546133"/>
                <a:gd name="connsiteY22" fmla="*/ 24749 h 264773"/>
                <a:gd name="connsiteX23" fmla="*/ 391629 w 546133"/>
                <a:gd name="connsiteY23" fmla="*/ 48935 h 264773"/>
                <a:gd name="connsiteX24" fmla="*/ 372457 w 546133"/>
                <a:gd name="connsiteY24" fmla="*/ 115308 h 264773"/>
                <a:gd name="connsiteX25" fmla="*/ 391629 w 546133"/>
                <a:gd name="connsiteY25" fmla="*/ 181680 h 264773"/>
                <a:gd name="connsiteX26" fmla="*/ 443506 w 546133"/>
                <a:gd name="connsiteY26" fmla="*/ 205304 h 264773"/>
                <a:gd name="connsiteX27" fmla="*/ 495384 w 546133"/>
                <a:gd name="connsiteY27" fmla="*/ 181680 h 264773"/>
                <a:gd name="connsiteX28" fmla="*/ 514556 w 546133"/>
                <a:gd name="connsiteY28" fmla="*/ 115308 h 264773"/>
                <a:gd name="connsiteX29" fmla="*/ 495384 w 546133"/>
                <a:gd name="connsiteY29" fmla="*/ 48935 h 264773"/>
                <a:gd name="connsiteX30" fmla="*/ 443506 w 546133"/>
                <a:gd name="connsiteY30" fmla="*/ 24749 h 264773"/>
                <a:gd name="connsiteX31" fmla="*/ 0 w 546133"/>
                <a:gd name="connsiteY31" fmla="*/ 4959 h 264773"/>
                <a:gd name="connsiteX32" fmla="*/ 29691 w 546133"/>
                <a:gd name="connsiteY32" fmla="*/ 4959 h 264773"/>
                <a:gd name="connsiteX33" fmla="*/ 29691 w 546133"/>
                <a:gd name="connsiteY33" fmla="*/ 95142 h 264773"/>
                <a:gd name="connsiteX34" fmla="*/ 137811 w 546133"/>
                <a:gd name="connsiteY34" fmla="*/ 95142 h 264773"/>
                <a:gd name="connsiteX35" fmla="*/ 137811 w 546133"/>
                <a:gd name="connsiteY35" fmla="*/ 4959 h 264773"/>
                <a:gd name="connsiteX36" fmla="*/ 168063 w 546133"/>
                <a:gd name="connsiteY36" fmla="*/ 4959 h 264773"/>
                <a:gd name="connsiteX37" fmla="*/ 168063 w 546133"/>
                <a:gd name="connsiteY37" fmla="*/ 225095 h 264773"/>
                <a:gd name="connsiteX38" fmla="*/ 137811 w 546133"/>
                <a:gd name="connsiteY38" fmla="*/ 225095 h 264773"/>
                <a:gd name="connsiteX39" fmla="*/ 137811 w 546133"/>
                <a:gd name="connsiteY39" fmla="*/ 120349 h 264773"/>
                <a:gd name="connsiteX40" fmla="*/ 29691 w 546133"/>
                <a:gd name="connsiteY40" fmla="*/ 120349 h 264773"/>
                <a:gd name="connsiteX41" fmla="*/ 29691 w 546133"/>
                <a:gd name="connsiteY41" fmla="*/ 225095 h 264773"/>
                <a:gd name="connsiteX42" fmla="*/ 0 w 546133"/>
                <a:gd name="connsiteY42" fmla="*/ 225095 h 264773"/>
                <a:gd name="connsiteX43" fmla="*/ 443506 w 546133"/>
                <a:gd name="connsiteY43" fmla="*/ 0 h 264773"/>
                <a:gd name="connsiteX44" fmla="*/ 517939 w 546133"/>
                <a:gd name="connsiteY44" fmla="*/ 31498 h 264773"/>
                <a:gd name="connsiteX45" fmla="*/ 546133 w 546133"/>
                <a:gd name="connsiteY45" fmla="*/ 115308 h 264773"/>
                <a:gd name="connsiteX46" fmla="*/ 517939 w 546133"/>
                <a:gd name="connsiteY46" fmla="*/ 199117 h 264773"/>
                <a:gd name="connsiteX47" fmla="*/ 443506 w 546133"/>
                <a:gd name="connsiteY47" fmla="*/ 230053 h 264773"/>
                <a:gd name="connsiteX48" fmla="*/ 368510 w 546133"/>
                <a:gd name="connsiteY48" fmla="*/ 199117 h 264773"/>
                <a:gd name="connsiteX49" fmla="*/ 340879 w 546133"/>
                <a:gd name="connsiteY49" fmla="*/ 115308 h 264773"/>
                <a:gd name="connsiteX50" fmla="*/ 368510 w 546133"/>
                <a:gd name="connsiteY50" fmla="*/ 31498 h 264773"/>
                <a:gd name="connsiteX51" fmla="*/ 443506 w 546133"/>
                <a:gd name="connsiteY51" fmla="*/ 0 h 264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46133" h="264773">
                  <a:moveTo>
                    <a:pt x="259348" y="94230"/>
                  </a:moveTo>
                  <a:cubicBezTo>
                    <a:pt x="276654" y="94230"/>
                    <a:pt x="290611" y="98144"/>
                    <a:pt x="300659" y="106532"/>
                  </a:cubicBezTo>
                  <a:cubicBezTo>
                    <a:pt x="311266" y="115478"/>
                    <a:pt x="316291" y="127221"/>
                    <a:pt x="316291" y="141759"/>
                  </a:cubicBezTo>
                  <a:cubicBezTo>
                    <a:pt x="316291" y="148468"/>
                    <a:pt x="315174" y="155178"/>
                    <a:pt x="312383" y="161329"/>
                  </a:cubicBezTo>
                  <a:cubicBezTo>
                    <a:pt x="310150" y="167480"/>
                    <a:pt x="305125" y="174749"/>
                    <a:pt x="298426" y="183136"/>
                  </a:cubicBezTo>
                  <a:cubicBezTo>
                    <a:pt x="296193" y="185373"/>
                    <a:pt x="290611" y="191524"/>
                    <a:pt x="280562" y="202148"/>
                  </a:cubicBezTo>
                  <a:cubicBezTo>
                    <a:pt x="270513" y="212772"/>
                    <a:pt x="256557" y="226750"/>
                    <a:pt x="238134" y="245762"/>
                  </a:cubicBezTo>
                  <a:lnTo>
                    <a:pt x="316849" y="245762"/>
                  </a:lnTo>
                  <a:lnTo>
                    <a:pt x="316849" y="264773"/>
                  </a:lnTo>
                  <a:lnTo>
                    <a:pt x="210779" y="264773"/>
                  </a:lnTo>
                  <a:lnTo>
                    <a:pt x="210779" y="245762"/>
                  </a:lnTo>
                  <a:cubicBezTo>
                    <a:pt x="219711" y="236815"/>
                    <a:pt x="231435" y="224514"/>
                    <a:pt x="245950" y="209976"/>
                  </a:cubicBezTo>
                  <a:cubicBezTo>
                    <a:pt x="261023" y="194878"/>
                    <a:pt x="270513" y="184814"/>
                    <a:pt x="274421" y="180340"/>
                  </a:cubicBezTo>
                  <a:cubicBezTo>
                    <a:pt x="281678" y="172512"/>
                    <a:pt x="286145" y="165243"/>
                    <a:pt x="288936" y="159652"/>
                  </a:cubicBezTo>
                  <a:cubicBezTo>
                    <a:pt x="292285" y="154060"/>
                    <a:pt x="293402" y="148468"/>
                    <a:pt x="293402" y="143436"/>
                  </a:cubicBezTo>
                  <a:cubicBezTo>
                    <a:pt x="293402" y="134490"/>
                    <a:pt x="290611" y="127221"/>
                    <a:pt x="283912" y="121629"/>
                  </a:cubicBezTo>
                  <a:cubicBezTo>
                    <a:pt x="277771" y="116037"/>
                    <a:pt x="269955" y="112682"/>
                    <a:pt x="259906" y="112682"/>
                  </a:cubicBezTo>
                  <a:cubicBezTo>
                    <a:pt x="253207" y="112682"/>
                    <a:pt x="245391" y="114360"/>
                    <a:pt x="237018" y="116597"/>
                  </a:cubicBezTo>
                  <a:cubicBezTo>
                    <a:pt x="229202" y="119392"/>
                    <a:pt x="220828" y="122747"/>
                    <a:pt x="211896" y="127780"/>
                  </a:cubicBezTo>
                  <a:lnTo>
                    <a:pt x="211896" y="105413"/>
                  </a:lnTo>
                  <a:cubicBezTo>
                    <a:pt x="220828" y="100940"/>
                    <a:pt x="229760" y="98704"/>
                    <a:pt x="237576" y="96467"/>
                  </a:cubicBezTo>
                  <a:cubicBezTo>
                    <a:pt x="245391" y="94789"/>
                    <a:pt x="253207" y="94230"/>
                    <a:pt x="259348" y="94230"/>
                  </a:cubicBezTo>
                  <a:close/>
                  <a:moveTo>
                    <a:pt x="443506" y="24749"/>
                  </a:moveTo>
                  <a:cubicBezTo>
                    <a:pt x="422079" y="24749"/>
                    <a:pt x="404598" y="32623"/>
                    <a:pt x="391629" y="48935"/>
                  </a:cubicBezTo>
                  <a:cubicBezTo>
                    <a:pt x="378660" y="65247"/>
                    <a:pt x="372457" y="87183"/>
                    <a:pt x="372457" y="115308"/>
                  </a:cubicBezTo>
                  <a:cubicBezTo>
                    <a:pt x="372457" y="143432"/>
                    <a:pt x="378660" y="165368"/>
                    <a:pt x="391629" y="181680"/>
                  </a:cubicBezTo>
                  <a:cubicBezTo>
                    <a:pt x="404598" y="197429"/>
                    <a:pt x="422079" y="205304"/>
                    <a:pt x="443506" y="205304"/>
                  </a:cubicBezTo>
                  <a:cubicBezTo>
                    <a:pt x="465498" y="205304"/>
                    <a:pt x="482978" y="197429"/>
                    <a:pt x="495384" y="181680"/>
                  </a:cubicBezTo>
                  <a:cubicBezTo>
                    <a:pt x="508353" y="165368"/>
                    <a:pt x="514556" y="143432"/>
                    <a:pt x="514556" y="115308"/>
                  </a:cubicBezTo>
                  <a:cubicBezTo>
                    <a:pt x="514556" y="87183"/>
                    <a:pt x="508353" y="65247"/>
                    <a:pt x="495384" y="48935"/>
                  </a:cubicBezTo>
                  <a:cubicBezTo>
                    <a:pt x="482978" y="32623"/>
                    <a:pt x="465498" y="24749"/>
                    <a:pt x="443506" y="24749"/>
                  </a:cubicBezTo>
                  <a:close/>
                  <a:moveTo>
                    <a:pt x="0" y="4959"/>
                  </a:moveTo>
                  <a:lnTo>
                    <a:pt x="29691" y="4959"/>
                  </a:lnTo>
                  <a:lnTo>
                    <a:pt x="29691" y="95142"/>
                  </a:lnTo>
                  <a:lnTo>
                    <a:pt x="137811" y="95142"/>
                  </a:lnTo>
                  <a:lnTo>
                    <a:pt x="137811" y="4959"/>
                  </a:lnTo>
                  <a:lnTo>
                    <a:pt x="168063" y="4959"/>
                  </a:lnTo>
                  <a:lnTo>
                    <a:pt x="168063" y="225095"/>
                  </a:lnTo>
                  <a:lnTo>
                    <a:pt x="137811" y="225095"/>
                  </a:lnTo>
                  <a:lnTo>
                    <a:pt x="137811" y="120349"/>
                  </a:lnTo>
                  <a:lnTo>
                    <a:pt x="29691" y="120349"/>
                  </a:lnTo>
                  <a:lnTo>
                    <a:pt x="29691" y="225095"/>
                  </a:lnTo>
                  <a:lnTo>
                    <a:pt x="0" y="225095"/>
                  </a:lnTo>
                  <a:close/>
                  <a:moveTo>
                    <a:pt x="443506" y="0"/>
                  </a:moveTo>
                  <a:cubicBezTo>
                    <a:pt x="474520" y="0"/>
                    <a:pt x="499331" y="10687"/>
                    <a:pt x="517939" y="31498"/>
                  </a:cubicBezTo>
                  <a:cubicBezTo>
                    <a:pt x="537111" y="52310"/>
                    <a:pt x="546133" y="79871"/>
                    <a:pt x="546133" y="115308"/>
                  </a:cubicBezTo>
                  <a:cubicBezTo>
                    <a:pt x="546133" y="150181"/>
                    <a:pt x="537111" y="178305"/>
                    <a:pt x="517939" y="199117"/>
                  </a:cubicBezTo>
                  <a:cubicBezTo>
                    <a:pt x="499331" y="219928"/>
                    <a:pt x="474520" y="230053"/>
                    <a:pt x="443506" y="230053"/>
                  </a:cubicBezTo>
                  <a:cubicBezTo>
                    <a:pt x="412493" y="230053"/>
                    <a:pt x="387682" y="219928"/>
                    <a:pt x="368510" y="199117"/>
                  </a:cubicBezTo>
                  <a:cubicBezTo>
                    <a:pt x="349901" y="178305"/>
                    <a:pt x="340879" y="150181"/>
                    <a:pt x="340879" y="115308"/>
                  </a:cubicBezTo>
                  <a:cubicBezTo>
                    <a:pt x="340879" y="79871"/>
                    <a:pt x="349901" y="52310"/>
                    <a:pt x="368510" y="31498"/>
                  </a:cubicBezTo>
                  <a:cubicBezTo>
                    <a:pt x="387682" y="10687"/>
                    <a:pt x="412493" y="0"/>
                    <a:pt x="443506" y="0"/>
                  </a:cubicBezTo>
                  <a:close/>
                </a:path>
              </a:pathLst>
            </a:custGeom>
            <a:solidFill>
              <a:schemeClr val="bg1">
                <a:alpha val="60000"/>
              </a:schemeClr>
            </a:solidFill>
            <a:ln>
              <a:noFill/>
            </a:ln>
            <a:effectLst/>
          </p:spPr>
          <p:txBody>
            <a:bodyPr wrap="square" anchor="ctr">
              <a:noAutofit/>
            </a:bodyPr>
            <a:lstStyle/>
            <a:p>
              <a:endParaRPr lang="es-ES_tradnl">
                <a:latin typeface="Roboto" panose="02000000000000000000" pitchFamily="2" charset="0"/>
                <a:ea typeface="Roboto" panose="02000000000000000000" pitchFamily="2" charset="0"/>
              </a:endParaRPr>
            </a:p>
          </p:txBody>
        </p:sp>
      </p:grpSp>
      <p:grpSp>
        <p:nvGrpSpPr>
          <p:cNvPr id="53" name="Group 52"/>
          <p:cNvGrpSpPr/>
          <p:nvPr userDrawn="1"/>
        </p:nvGrpSpPr>
        <p:grpSpPr>
          <a:xfrm flipH="1">
            <a:off x="-177000" y="-2562578"/>
            <a:ext cx="12546000" cy="4480831"/>
            <a:chOff x="-432296" y="4621796"/>
            <a:chExt cx="10707537" cy="3824053"/>
          </a:xfrm>
        </p:grpSpPr>
        <p:sp>
          <p:nvSpPr>
            <p:cNvPr id="54" name="Freeform 53"/>
            <p:cNvSpPr>
              <a:spLocks noChangeArrowheads="1"/>
            </p:cNvSpPr>
            <p:nvPr/>
          </p:nvSpPr>
          <p:spPr bwMode="auto">
            <a:xfrm rot="18018666">
              <a:off x="3672967" y="4834976"/>
              <a:ext cx="3352737" cy="2926378"/>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55" name="Freeform 54"/>
            <p:cNvSpPr>
              <a:spLocks noChangeArrowheads="1"/>
            </p:cNvSpPr>
            <p:nvPr/>
          </p:nvSpPr>
          <p:spPr bwMode="auto">
            <a:xfrm rot="17993683">
              <a:off x="2568576" y="5393360"/>
              <a:ext cx="1596665" cy="1218840"/>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alpha val="25000"/>
              </a:schemeClr>
            </a:solidFill>
            <a:ln>
              <a:noFill/>
            </a:ln>
            <a:effectLst/>
          </p:spPr>
          <p:txBody>
            <a:bodyPr wrap="square" anchor="ctr">
              <a:noAutofit/>
            </a:bodyPr>
            <a:lstStyle/>
            <a:p>
              <a:endParaRPr lang="es-ES_tradnl"/>
            </a:p>
          </p:txBody>
        </p:sp>
        <p:sp>
          <p:nvSpPr>
            <p:cNvPr id="56" name="Freeform 55"/>
            <p:cNvSpPr>
              <a:spLocks noChangeArrowheads="1"/>
            </p:cNvSpPr>
            <p:nvPr/>
          </p:nvSpPr>
          <p:spPr bwMode="auto">
            <a:xfrm>
              <a:off x="-432296" y="5048599"/>
              <a:ext cx="3220627" cy="3151194"/>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57" name="Freeform 10"/>
            <p:cNvSpPr>
              <a:spLocks noChangeArrowheads="1"/>
            </p:cNvSpPr>
            <p:nvPr/>
          </p:nvSpPr>
          <p:spPr bwMode="auto">
            <a:xfrm>
              <a:off x="8460068" y="6206640"/>
              <a:ext cx="1815173" cy="1572158"/>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lumMod val="85000"/>
                <a:alpha val="50000"/>
              </a:schemeClr>
            </a:solidFill>
            <a:ln>
              <a:noFill/>
            </a:ln>
            <a:effectLst/>
          </p:spPr>
          <p:txBody>
            <a:bodyPr wrap="none" anchor="ctr"/>
            <a:lstStyle/>
            <a:p>
              <a:endParaRPr lang="es-ES_tradnl"/>
            </a:p>
          </p:txBody>
        </p:sp>
        <p:sp>
          <p:nvSpPr>
            <p:cNvPr id="58" name="Freeform 12"/>
            <p:cNvSpPr>
              <a:spLocks noChangeArrowheads="1"/>
            </p:cNvSpPr>
            <p:nvPr/>
          </p:nvSpPr>
          <p:spPr bwMode="auto">
            <a:xfrm>
              <a:off x="2292944" y="5279216"/>
              <a:ext cx="6179523" cy="3166633"/>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llo">
    <p:spTree>
      <p:nvGrpSpPr>
        <p:cNvPr id="1" name=""/>
        <p:cNvGrpSpPr/>
        <p:nvPr/>
      </p:nvGrpSpPr>
      <p:grpSpPr>
        <a:xfrm>
          <a:off x="0" y="0"/>
          <a:ext cx="0" cy="0"/>
          <a:chOff x="0" y="0"/>
          <a:chExt cx="0" cy="0"/>
        </a:xfrm>
      </p:grpSpPr>
      <p:sp>
        <p:nvSpPr>
          <p:cNvPr id="32" name="Picture Placeholder 31"/>
          <p:cNvSpPr>
            <a:spLocks noGrp="1" noChangeAspect="1"/>
          </p:cNvSpPr>
          <p:nvPr>
            <p:ph type="pic" sz="quarter" idx="15"/>
          </p:nvPr>
        </p:nvSpPr>
        <p:spPr>
          <a:xfrm>
            <a:off x="4458751" y="1358536"/>
            <a:ext cx="3304100" cy="2886893"/>
          </a:xfrm>
          <a:prstGeom prst="hexagon">
            <a:avLst/>
          </a:prstGeom>
          <a:solidFill>
            <a:schemeClr val="bg1">
              <a:lumMod val="95000"/>
            </a:schemeClr>
          </a:solidFill>
          <a:effectLst/>
        </p:spPr>
        <p:txBody>
          <a:bodyPr wrap="square">
            <a:no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grpSp>
        <p:nvGrpSpPr>
          <p:cNvPr id="46" name="Group 45"/>
          <p:cNvGrpSpPr/>
          <p:nvPr userDrawn="1"/>
        </p:nvGrpSpPr>
        <p:grpSpPr>
          <a:xfrm flipH="1">
            <a:off x="-644918" y="-451108"/>
            <a:ext cx="13507478" cy="7815652"/>
            <a:chOff x="-1016078" y="-478521"/>
            <a:chExt cx="13717495" cy="7934505"/>
          </a:xfrm>
        </p:grpSpPr>
        <p:sp>
          <p:nvSpPr>
            <p:cNvPr id="47" name="Freeform 46"/>
            <p:cNvSpPr>
              <a:spLocks noChangeArrowheads="1"/>
            </p:cNvSpPr>
            <p:nvPr/>
          </p:nvSpPr>
          <p:spPr bwMode="auto">
            <a:xfrm rot="3600000">
              <a:off x="10234661" y="-452470"/>
              <a:ext cx="2492807" cy="2440705"/>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75000"/>
              </a:schemeClr>
            </a:solidFill>
            <a:ln>
              <a:noFill/>
            </a:ln>
            <a:effectLst/>
          </p:spPr>
          <p:txBody>
            <a:bodyPr wrap="square" anchor="ctr">
              <a:noAutofit/>
            </a:bodyPr>
            <a:lstStyle/>
            <a:p>
              <a:endParaRPr lang="es-ES_tradnl"/>
            </a:p>
          </p:txBody>
        </p:sp>
        <p:sp>
          <p:nvSpPr>
            <p:cNvPr id="48" name="Freeform 47"/>
            <p:cNvSpPr>
              <a:spLocks noChangeArrowheads="1"/>
            </p:cNvSpPr>
            <p:nvPr/>
          </p:nvSpPr>
          <p:spPr bwMode="auto">
            <a:xfrm>
              <a:off x="-1016078" y="4813115"/>
              <a:ext cx="2793164" cy="2437965"/>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49" name="Freeform 10"/>
            <p:cNvSpPr>
              <a:spLocks noChangeArrowheads="1"/>
            </p:cNvSpPr>
            <p:nvPr/>
          </p:nvSpPr>
          <p:spPr bwMode="auto">
            <a:xfrm>
              <a:off x="-908485" y="0"/>
              <a:ext cx="1405440" cy="1217280"/>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alpha val="50000"/>
              </a:schemeClr>
            </a:solidFill>
            <a:ln>
              <a:noFill/>
            </a:ln>
            <a:effectLst/>
          </p:spPr>
          <p:txBody>
            <a:bodyPr wrap="none" anchor="ctr"/>
            <a:lstStyle/>
            <a:p>
              <a:endParaRPr lang="es-ES_tradnl"/>
            </a:p>
          </p:txBody>
        </p:sp>
        <p:sp>
          <p:nvSpPr>
            <p:cNvPr id="50" name="Freeform 49"/>
            <p:cNvSpPr>
              <a:spLocks noChangeArrowheads="1"/>
            </p:cNvSpPr>
            <p:nvPr/>
          </p:nvSpPr>
          <p:spPr bwMode="auto">
            <a:xfrm>
              <a:off x="-668575" y="725296"/>
              <a:ext cx="1931085" cy="1474125"/>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lumMod val="95000"/>
                <a:alpha val="25000"/>
              </a:schemeClr>
            </a:solidFill>
            <a:ln>
              <a:noFill/>
            </a:ln>
            <a:effectLst/>
          </p:spPr>
          <p:txBody>
            <a:bodyPr wrap="square" anchor="ctr">
              <a:noAutofit/>
            </a:bodyPr>
            <a:lstStyle/>
            <a:p>
              <a:endParaRPr lang="es-ES_tradnl"/>
            </a:p>
          </p:txBody>
        </p:sp>
        <p:sp>
          <p:nvSpPr>
            <p:cNvPr id="51" name="Freeform 12"/>
            <p:cNvSpPr>
              <a:spLocks noChangeArrowheads="1"/>
            </p:cNvSpPr>
            <p:nvPr/>
          </p:nvSpPr>
          <p:spPr bwMode="auto">
            <a:xfrm rot="21090634">
              <a:off x="7771745" y="5004969"/>
              <a:ext cx="4786248" cy="2451015"/>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sp>
          <p:nvSpPr>
            <p:cNvPr id="52" name="Freeform 51"/>
            <p:cNvSpPr>
              <a:spLocks noChangeArrowheads="1"/>
            </p:cNvSpPr>
            <p:nvPr/>
          </p:nvSpPr>
          <p:spPr bwMode="auto">
            <a:xfrm flipH="1">
              <a:off x="926435" y="7195929"/>
              <a:ext cx="410538" cy="202675"/>
            </a:xfrm>
            <a:custGeom>
              <a:avLst/>
              <a:gdLst>
                <a:gd name="connsiteX0" fmla="*/ 200806 w 406603"/>
                <a:gd name="connsiteY0" fmla="*/ 72960 h 205006"/>
                <a:gd name="connsiteX1" fmla="*/ 232792 w 406603"/>
                <a:gd name="connsiteY1" fmla="*/ 82485 h 205006"/>
                <a:gd name="connsiteX2" fmla="*/ 244895 w 406603"/>
                <a:gd name="connsiteY2" fmla="*/ 109760 h 205006"/>
                <a:gd name="connsiteX3" fmla="*/ 241869 w 406603"/>
                <a:gd name="connsiteY3" fmla="*/ 124913 h 205006"/>
                <a:gd name="connsiteX4" fmla="*/ 231063 w 406603"/>
                <a:gd name="connsiteY4" fmla="*/ 141797 h 205006"/>
                <a:gd name="connsiteX5" fmla="*/ 217231 w 406603"/>
                <a:gd name="connsiteY5" fmla="*/ 156517 h 205006"/>
                <a:gd name="connsiteX6" fmla="*/ 184380 w 406603"/>
                <a:gd name="connsiteY6" fmla="*/ 190286 h 205006"/>
                <a:gd name="connsiteX7" fmla="*/ 245327 w 406603"/>
                <a:gd name="connsiteY7" fmla="*/ 190286 h 205006"/>
                <a:gd name="connsiteX8" fmla="*/ 245327 w 406603"/>
                <a:gd name="connsiteY8" fmla="*/ 205006 h 205006"/>
                <a:gd name="connsiteX9" fmla="*/ 163200 w 406603"/>
                <a:gd name="connsiteY9" fmla="*/ 205006 h 205006"/>
                <a:gd name="connsiteX10" fmla="*/ 163200 w 406603"/>
                <a:gd name="connsiteY10" fmla="*/ 190286 h 205006"/>
                <a:gd name="connsiteX11" fmla="*/ 190432 w 406603"/>
                <a:gd name="connsiteY11" fmla="*/ 162578 h 205006"/>
                <a:gd name="connsiteX12" fmla="*/ 212476 w 406603"/>
                <a:gd name="connsiteY12" fmla="*/ 139633 h 205006"/>
                <a:gd name="connsiteX13" fmla="*/ 223715 w 406603"/>
                <a:gd name="connsiteY13" fmla="*/ 123614 h 205006"/>
                <a:gd name="connsiteX14" fmla="*/ 227173 w 406603"/>
                <a:gd name="connsiteY14" fmla="*/ 111059 h 205006"/>
                <a:gd name="connsiteX15" fmla="*/ 219824 w 406603"/>
                <a:gd name="connsiteY15" fmla="*/ 94174 h 205006"/>
                <a:gd name="connsiteX16" fmla="*/ 201238 w 406603"/>
                <a:gd name="connsiteY16" fmla="*/ 87247 h 205006"/>
                <a:gd name="connsiteX17" fmla="*/ 183516 w 406603"/>
                <a:gd name="connsiteY17" fmla="*/ 90278 h 205006"/>
                <a:gd name="connsiteX18" fmla="*/ 164065 w 406603"/>
                <a:gd name="connsiteY18" fmla="*/ 98937 h 205006"/>
                <a:gd name="connsiteX19" fmla="*/ 164065 w 406603"/>
                <a:gd name="connsiteY19" fmla="*/ 81619 h 205006"/>
                <a:gd name="connsiteX20" fmla="*/ 183948 w 406603"/>
                <a:gd name="connsiteY20" fmla="*/ 74692 h 205006"/>
                <a:gd name="connsiteX21" fmla="*/ 200806 w 406603"/>
                <a:gd name="connsiteY21" fmla="*/ 72960 h 205006"/>
                <a:gd name="connsiteX22" fmla="*/ 327141 w 406603"/>
                <a:gd name="connsiteY22" fmla="*/ 19162 h 205006"/>
                <a:gd name="connsiteX23" fmla="*/ 286974 w 406603"/>
                <a:gd name="connsiteY23" fmla="*/ 37889 h 205006"/>
                <a:gd name="connsiteX24" fmla="*/ 272130 w 406603"/>
                <a:gd name="connsiteY24" fmla="*/ 89280 h 205006"/>
                <a:gd name="connsiteX25" fmla="*/ 286974 w 406603"/>
                <a:gd name="connsiteY25" fmla="*/ 140670 h 205006"/>
                <a:gd name="connsiteX26" fmla="*/ 327141 w 406603"/>
                <a:gd name="connsiteY26" fmla="*/ 158961 h 205006"/>
                <a:gd name="connsiteX27" fmla="*/ 367309 w 406603"/>
                <a:gd name="connsiteY27" fmla="*/ 140670 h 205006"/>
                <a:gd name="connsiteX28" fmla="*/ 382153 w 406603"/>
                <a:gd name="connsiteY28" fmla="*/ 89280 h 205006"/>
                <a:gd name="connsiteX29" fmla="*/ 367309 w 406603"/>
                <a:gd name="connsiteY29" fmla="*/ 37889 h 205006"/>
                <a:gd name="connsiteX30" fmla="*/ 327141 w 406603"/>
                <a:gd name="connsiteY30" fmla="*/ 19162 h 205006"/>
                <a:gd name="connsiteX31" fmla="*/ 0 w 406603"/>
                <a:gd name="connsiteY31" fmla="*/ 3840 h 205006"/>
                <a:gd name="connsiteX32" fmla="*/ 22989 w 406603"/>
                <a:gd name="connsiteY32" fmla="*/ 3840 h 205006"/>
                <a:gd name="connsiteX33" fmla="*/ 22989 w 406603"/>
                <a:gd name="connsiteY33" fmla="*/ 73666 h 205006"/>
                <a:gd name="connsiteX34" fmla="*/ 106703 w 406603"/>
                <a:gd name="connsiteY34" fmla="*/ 73666 h 205006"/>
                <a:gd name="connsiteX35" fmla="*/ 106703 w 406603"/>
                <a:gd name="connsiteY35" fmla="*/ 3840 h 205006"/>
                <a:gd name="connsiteX36" fmla="*/ 130126 w 406603"/>
                <a:gd name="connsiteY36" fmla="*/ 3840 h 205006"/>
                <a:gd name="connsiteX37" fmla="*/ 130126 w 406603"/>
                <a:gd name="connsiteY37" fmla="*/ 174286 h 205006"/>
                <a:gd name="connsiteX38" fmla="*/ 106703 w 406603"/>
                <a:gd name="connsiteY38" fmla="*/ 174286 h 205006"/>
                <a:gd name="connsiteX39" fmla="*/ 106703 w 406603"/>
                <a:gd name="connsiteY39" fmla="*/ 93183 h 205006"/>
                <a:gd name="connsiteX40" fmla="*/ 22989 w 406603"/>
                <a:gd name="connsiteY40" fmla="*/ 93183 h 205006"/>
                <a:gd name="connsiteX41" fmla="*/ 22989 w 406603"/>
                <a:gd name="connsiteY41" fmla="*/ 174286 h 205006"/>
                <a:gd name="connsiteX42" fmla="*/ 0 w 406603"/>
                <a:gd name="connsiteY42" fmla="*/ 174286 h 205006"/>
                <a:gd name="connsiteX43" fmla="*/ 327141 w 406603"/>
                <a:gd name="connsiteY43" fmla="*/ 0 h 205006"/>
                <a:gd name="connsiteX44" fmla="*/ 384773 w 406603"/>
                <a:gd name="connsiteY44" fmla="*/ 24388 h 205006"/>
                <a:gd name="connsiteX45" fmla="*/ 406603 w 406603"/>
                <a:gd name="connsiteY45" fmla="*/ 89280 h 205006"/>
                <a:gd name="connsiteX46" fmla="*/ 384773 w 406603"/>
                <a:gd name="connsiteY46" fmla="*/ 154171 h 205006"/>
                <a:gd name="connsiteX47" fmla="*/ 327141 w 406603"/>
                <a:gd name="connsiteY47" fmla="*/ 178124 h 205006"/>
                <a:gd name="connsiteX48" fmla="*/ 269074 w 406603"/>
                <a:gd name="connsiteY48" fmla="*/ 154171 h 205006"/>
                <a:gd name="connsiteX49" fmla="*/ 247680 w 406603"/>
                <a:gd name="connsiteY49" fmla="*/ 89280 h 205006"/>
                <a:gd name="connsiteX50" fmla="*/ 269074 w 406603"/>
                <a:gd name="connsiteY50" fmla="*/ 24388 h 205006"/>
                <a:gd name="connsiteX51" fmla="*/ 327141 w 406603"/>
                <a:gd name="connsiteY51" fmla="*/ 0 h 20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6603" h="205006">
                  <a:moveTo>
                    <a:pt x="200806" y="72960"/>
                  </a:moveTo>
                  <a:cubicBezTo>
                    <a:pt x="214205" y="72960"/>
                    <a:pt x="225011" y="75991"/>
                    <a:pt x="232792" y="82485"/>
                  </a:cubicBezTo>
                  <a:cubicBezTo>
                    <a:pt x="241005" y="89412"/>
                    <a:pt x="244895" y="98504"/>
                    <a:pt x="244895" y="109760"/>
                  </a:cubicBezTo>
                  <a:cubicBezTo>
                    <a:pt x="244895" y="114955"/>
                    <a:pt x="244030" y="120150"/>
                    <a:pt x="241869" y="124913"/>
                  </a:cubicBezTo>
                  <a:cubicBezTo>
                    <a:pt x="240140" y="129675"/>
                    <a:pt x="236250" y="135303"/>
                    <a:pt x="231063" y="141797"/>
                  </a:cubicBezTo>
                  <a:cubicBezTo>
                    <a:pt x="229334" y="143529"/>
                    <a:pt x="225011" y="148291"/>
                    <a:pt x="217231" y="156517"/>
                  </a:cubicBezTo>
                  <a:cubicBezTo>
                    <a:pt x="209451" y="164743"/>
                    <a:pt x="198644" y="175567"/>
                    <a:pt x="184380" y="190286"/>
                  </a:cubicBezTo>
                  <a:lnTo>
                    <a:pt x="245327" y="190286"/>
                  </a:lnTo>
                  <a:lnTo>
                    <a:pt x="245327" y="205006"/>
                  </a:lnTo>
                  <a:lnTo>
                    <a:pt x="163200" y="205006"/>
                  </a:lnTo>
                  <a:lnTo>
                    <a:pt x="163200" y="190286"/>
                  </a:lnTo>
                  <a:cubicBezTo>
                    <a:pt x="170116" y="183359"/>
                    <a:pt x="179193" y="173835"/>
                    <a:pt x="190432" y="162578"/>
                  </a:cubicBezTo>
                  <a:cubicBezTo>
                    <a:pt x="202102" y="150889"/>
                    <a:pt x="209451" y="143096"/>
                    <a:pt x="212476" y="139633"/>
                  </a:cubicBezTo>
                  <a:cubicBezTo>
                    <a:pt x="218095" y="133572"/>
                    <a:pt x="221553" y="127943"/>
                    <a:pt x="223715" y="123614"/>
                  </a:cubicBezTo>
                  <a:cubicBezTo>
                    <a:pt x="226308" y="119285"/>
                    <a:pt x="227173" y="114955"/>
                    <a:pt x="227173" y="111059"/>
                  </a:cubicBezTo>
                  <a:cubicBezTo>
                    <a:pt x="227173" y="104132"/>
                    <a:pt x="225011" y="98504"/>
                    <a:pt x="219824" y="94174"/>
                  </a:cubicBezTo>
                  <a:cubicBezTo>
                    <a:pt x="215070" y="89845"/>
                    <a:pt x="209018" y="87247"/>
                    <a:pt x="201238" y="87247"/>
                  </a:cubicBezTo>
                  <a:cubicBezTo>
                    <a:pt x="196051" y="87247"/>
                    <a:pt x="190000" y="88546"/>
                    <a:pt x="183516" y="90278"/>
                  </a:cubicBezTo>
                  <a:cubicBezTo>
                    <a:pt x="177464" y="92442"/>
                    <a:pt x="170981" y="95040"/>
                    <a:pt x="164065" y="98937"/>
                  </a:cubicBezTo>
                  <a:lnTo>
                    <a:pt x="164065" y="81619"/>
                  </a:lnTo>
                  <a:cubicBezTo>
                    <a:pt x="170981" y="78156"/>
                    <a:pt x="177897" y="76424"/>
                    <a:pt x="183948" y="74692"/>
                  </a:cubicBezTo>
                  <a:cubicBezTo>
                    <a:pt x="190000" y="73393"/>
                    <a:pt x="196051" y="72960"/>
                    <a:pt x="200806" y="72960"/>
                  </a:cubicBezTo>
                  <a:close/>
                  <a:moveTo>
                    <a:pt x="327141" y="19162"/>
                  </a:moveTo>
                  <a:cubicBezTo>
                    <a:pt x="310551" y="19162"/>
                    <a:pt x="297016" y="25259"/>
                    <a:pt x="286974" y="37889"/>
                  </a:cubicBezTo>
                  <a:cubicBezTo>
                    <a:pt x="276932" y="50519"/>
                    <a:pt x="272130" y="67504"/>
                    <a:pt x="272130" y="89280"/>
                  </a:cubicBezTo>
                  <a:cubicBezTo>
                    <a:pt x="272130" y="111055"/>
                    <a:pt x="276932" y="128040"/>
                    <a:pt x="286974" y="140670"/>
                  </a:cubicBezTo>
                  <a:cubicBezTo>
                    <a:pt x="297016" y="152864"/>
                    <a:pt x="310551" y="158961"/>
                    <a:pt x="327141" y="158961"/>
                  </a:cubicBezTo>
                  <a:cubicBezTo>
                    <a:pt x="344169" y="158961"/>
                    <a:pt x="357703" y="152864"/>
                    <a:pt x="367309" y="140670"/>
                  </a:cubicBezTo>
                  <a:cubicBezTo>
                    <a:pt x="377350" y="128040"/>
                    <a:pt x="382153" y="111055"/>
                    <a:pt x="382153" y="89280"/>
                  </a:cubicBezTo>
                  <a:cubicBezTo>
                    <a:pt x="382153" y="67504"/>
                    <a:pt x="377350" y="50519"/>
                    <a:pt x="367309" y="37889"/>
                  </a:cubicBezTo>
                  <a:cubicBezTo>
                    <a:pt x="357703" y="25259"/>
                    <a:pt x="344169" y="19162"/>
                    <a:pt x="327141" y="19162"/>
                  </a:cubicBezTo>
                  <a:close/>
                  <a:moveTo>
                    <a:pt x="0" y="3840"/>
                  </a:moveTo>
                  <a:lnTo>
                    <a:pt x="22989" y="3840"/>
                  </a:lnTo>
                  <a:lnTo>
                    <a:pt x="22989" y="73666"/>
                  </a:lnTo>
                  <a:lnTo>
                    <a:pt x="106703" y="73666"/>
                  </a:lnTo>
                  <a:lnTo>
                    <a:pt x="106703" y="3840"/>
                  </a:lnTo>
                  <a:lnTo>
                    <a:pt x="130126" y="3840"/>
                  </a:lnTo>
                  <a:lnTo>
                    <a:pt x="130126" y="174286"/>
                  </a:lnTo>
                  <a:lnTo>
                    <a:pt x="106703" y="174286"/>
                  </a:lnTo>
                  <a:lnTo>
                    <a:pt x="106703" y="93183"/>
                  </a:lnTo>
                  <a:lnTo>
                    <a:pt x="22989" y="93183"/>
                  </a:lnTo>
                  <a:lnTo>
                    <a:pt x="22989" y="174286"/>
                  </a:lnTo>
                  <a:lnTo>
                    <a:pt x="0" y="174286"/>
                  </a:lnTo>
                  <a:close/>
                  <a:moveTo>
                    <a:pt x="327141" y="0"/>
                  </a:moveTo>
                  <a:cubicBezTo>
                    <a:pt x="351154" y="0"/>
                    <a:pt x="370365" y="8274"/>
                    <a:pt x="384773" y="24388"/>
                  </a:cubicBezTo>
                  <a:cubicBezTo>
                    <a:pt x="399617" y="40502"/>
                    <a:pt x="406603" y="61842"/>
                    <a:pt x="406603" y="89280"/>
                  </a:cubicBezTo>
                  <a:cubicBezTo>
                    <a:pt x="406603" y="116281"/>
                    <a:pt x="399617" y="138057"/>
                    <a:pt x="384773" y="154171"/>
                  </a:cubicBezTo>
                  <a:cubicBezTo>
                    <a:pt x="370365" y="170285"/>
                    <a:pt x="351154" y="178124"/>
                    <a:pt x="327141" y="178124"/>
                  </a:cubicBezTo>
                  <a:cubicBezTo>
                    <a:pt x="303128" y="178124"/>
                    <a:pt x="283918" y="170285"/>
                    <a:pt x="269074" y="154171"/>
                  </a:cubicBezTo>
                  <a:cubicBezTo>
                    <a:pt x="254666" y="138057"/>
                    <a:pt x="247680" y="116281"/>
                    <a:pt x="247680" y="89280"/>
                  </a:cubicBezTo>
                  <a:cubicBezTo>
                    <a:pt x="247680" y="61842"/>
                    <a:pt x="254666" y="40502"/>
                    <a:pt x="269074" y="24388"/>
                  </a:cubicBezTo>
                  <a:cubicBezTo>
                    <a:pt x="283918" y="8274"/>
                    <a:pt x="303128" y="0"/>
                    <a:pt x="327141" y="0"/>
                  </a:cubicBezTo>
                  <a:close/>
                </a:path>
              </a:pathLst>
            </a:custGeom>
            <a:solidFill>
              <a:schemeClr val="bg1">
                <a:alpha val="65000"/>
              </a:schemeClr>
            </a:solidFill>
            <a:ln>
              <a:noFill/>
            </a:ln>
            <a:effectLst/>
          </p:spPr>
          <p:txBody>
            <a:bodyPr wrap="square" anchor="ctr">
              <a:noAutofit/>
            </a:bodyPr>
            <a:lstStyle/>
            <a:p>
              <a:endParaRPr lang="es-ES_tradnl"/>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orld Map">
    <p:spTree>
      <p:nvGrpSpPr>
        <p:cNvPr id="1" name=""/>
        <p:cNvGrpSpPr/>
        <p:nvPr/>
      </p:nvGrpSpPr>
      <p:grpSpPr>
        <a:xfrm>
          <a:off x="0" y="0"/>
          <a:ext cx="0" cy="0"/>
          <a:chOff x="0" y="0"/>
          <a:chExt cx="0" cy="0"/>
        </a:xfrm>
      </p:grpSpPr>
      <p:grpSp>
        <p:nvGrpSpPr>
          <p:cNvPr id="49" name="Group 48"/>
          <p:cNvGrpSpPr/>
          <p:nvPr userDrawn="1"/>
        </p:nvGrpSpPr>
        <p:grpSpPr>
          <a:xfrm flipH="1">
            <a:off x="-725957" y="-451108"/>
            <a:ext cx="13588517" cy="10090407"/>
            <a:chOff x="-1016078" y="-478521"/>
            <a:chExt cx="13799794" cy="10243849"/>
          </a:xfrm>
        </p:grpSpPr>
        <p:sp>
          <p:nvSpPr>
            <p:cNvPr id="50" name="Freeform 49"/>
            <p:cNvSpPr>
              <a:spLocks noChangeArrowheads="1"/>
            </p:cNvSpPr>
            <p:nvPr/>
          </p:nvSpPr>
          <p:spPr bwMode="auto">
            <a:xfrm rot="3606131">
              <a:off x="10234661" y="-452470"/>
              <a:ext cx="2492807" cy="2440705"/>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75000"/>
              </a:schemeClr>
            </a:solidFill>
            <a:ln>
              <a:noFill/>
            </a:ln>
            <a:effectLst/>
          </p:spPr>
          <p:txBody>
            <a:bodyPr wrap="square" anchor="ctr">
              <a:noAutofit/>
            </a:bodyPr>
            <a:lstStyle/>
            <a:p>
              <a:endParaRPr lang="es-ES_tradnl"/>
            </a:p>
          </p:txBody>
        </p:sp>
        <p:sp>
          <p:nvSpPr>
            <p:cNvPr id="51" name="Freeform 50"/>
            <p:cNvSpPr>
              <a:spLocks noChangeArrowheads="1"/>
            </p:cNvSpPr>
            <p:nvPr/>
          </p:nvSpPr>
          <p:spPr bwMode="auto">
            <a:xfrm>
              <a:off x="-1016078" y="4813115"/>
              <a:ext cx="2793164" cy="2437965"/>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52" name="Freeform 10"/>
            <p:cNvSpPr>
              <a:spLocks noChangeArrowheads="1"/>
            </p:cNvSpPr>
            <p:nvPr/>
          </p:nvSpPr>
          <p:spPr bwMode="auto">
            <a:xfrm>
              <a:off x="-908485" y="0"/>
              <a:ext cx="1405440" cy="1217280"/>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alpha val="50000"/>
              </a:schemeClr>
            </a:solidFill>
            <a:ln>
              <a:noFill/>
            </a:ln>
            <a:effectLst/>
          </p:spPr>
          <p:txBody>
            <a:bodyPr wrap="none" anchor="ctr"/>
            <a:lstStyle/>
            <a:p>
              <a:endParaRPr lang="es-ES_tradnl"/>
            </a:p>
          </p:txBody>
        </p:sp>
        <p:sp>
          <p:nvSpPr>
            <p:cNvPr id="53" name="Freeform 52"/>
            <p:cNvSpPr>
              <a:spLocks noChangeArrowheads="1"/>
            </p:cNvSpPr>
            <p:nvPr/>
          </p:nvSpPr>
          <p:spPr bwMode="auto">
            <a:xfrm>
              <a:off x="-668575" y="725296"/>
              <a:ext cx="1931085" cy="1474125"/>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lumMod val="95000"/>
                <a:alpha val="25000"/>
              </a:schemeClr>
            </a:solidFill>
            <a:ln>
              <a:noFill/>
            </a:ln>
            <a:effectLst/>
          </p:spPr>
          <p:txBody>
            <a:bodyPr wrap="square" anchor="ctr">
              <a:noAutofit/>
            </a:bodyPr>
            <a:lstStyle/>
            <a:p>
              <a:endParaRPr lang="es-ES_tradnl"/>
            </a:p>
          </p:txBody>
        </p:sp>
        <p:sp>
          <p:nvSpPr>
            <p:cNvPr id="54" name="Freeform 12"/>
            <p:cNvSpPr>
              <a:spLocks noChangeArrowheads="1"/>
            </p:cNvSpPr>
            <p:nvPr/>
          </p:nvSpPr>
          <p:spPr bwMode="auto">
            <a:xfrm rot="14907781">
              <a:off x="9165477" y="6147089"/>
              <a:ext cx="4784639" cy="2451839"/>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sp>
          <p:nvSpPr>
            <p:cNvPr id="55" name="Freeform 54"/>
            <p:cNvSpPr>
              <a:spLocks noChangeArrowheads="1"/>
            </p:cNvSpPr>
            <p:nvPr/>
          </p:nvSpPr>
          <p:spPr bwMode="auto">
            <a:xfrm flipH="1">
              <a:off x="926435" y="7195929"/>
              <a:ext cx="410538" cy="202675"/>
            </a:xfrm>
            <a:custGeom>
              <a:avLst/>
              <a:gdLst>
                <a:gd name="connsiteX0" fmla="*/ 200806 w 406603"/>
                <a:gd name="connsiteY0" fmla="*/ 72960 h 205006"/>
                <a:gd name="connsiteX1" fmla="*/ 232792 w 406603"/>
                <a:gd name="connsiteY1" fmla="*/ 82485 h 205006"/>
                <a:gd name="connsiteX2" fmla="*/ 244895 w 406603"/>
                <a:gd name="connsiteY2" fmla="*/ 109760 h 205006"/>
                <a:gd name="connsiteX3" fmla="*/ 241869 w 406603"/>
                <a:gd name="connsiteY3" fmla="*/ 124913 h 205006"/>
                <a:gd name="connsiteX4" fmla="*/ 231063 w 406603"/>
                <a:gd name="connsiteY4" fmla="*/ 141797 h 205006"/>
                <a:gd name="connsiteX5" fmla="*/ 217231 w 406603"/>
                <a:gd name="connsiteY5" fmla="*/ 156517 h 205006"/>
                <a:gd name="connsiteX6" fmla="*/ 184380 w 406603"/>
                <a:gd name="connsiteY6" fmla="*/ 190286 h 205006"/>
                <a:gd name="connsiteX7" fmla="*/ 245327 w 406603"/>
                <a:gd name="connsiteY7" fmla="*/ 190286 h 205006"/>
                <a:gd name="connsiteX8" fmla="*/ 245327 w 406603"/>
                <a:gd name="connsiteY8" fmla="*/ 205006 h 205006"/>
                <a:gd name="connsiteX9" fmla="*/ 163200 w 406603"/>
                <a:gd name="connsiteY9" fmla="*/ 205006 h 205006"/>
                <a:gd name="connsiteX10" fmla="*/ 163200 w 406603"/>
                <a:gd name="connsiteY10" fmla="*/ 190286 h 205006"/>
                <a:gd name="connsiteX11" fmla="*/ 190432 w 406603"/>
                <a:gd name="connsiteY11" fmla="*/ 162578 h 205006"/>
                <a:gd name="connsiteX12" fmla="*/ 212476 w 406603"/>
                <a:gd name="connsiteY12" fmla="*/ 139633 h 205006"/>
                <a:gd name="connsiteX13" fmla="*/ 223715 w 406603"/>
                <a:gd name="connsiteY13" fmla="*/ 123614 h 205006"/>
                <a:gd name="connsiteX14" fmla="*/ 227173 w 406603"/>
                <a:gd name="connsiteY14" fmla="*/ 111059 h 205006"/>
                <a:gd name="connsiteX15" fmla="*/ 219824 w 406603"/>
                <a:gd name="connsiteY15" fmla="*/ 94174 h 205006"/>
                <a:gd name="connsiteX16" fmla="*/ 201238 w 406603"/>
                <a:gd name="connsiteY16" fmla="*/ 87247 h 205006"/>
                <a:gd name="connsiteX17" fmla="*/ 183516 w 406603"/>
                <a:gd name="connsiteY17" fmla="*/ 90278 h 205006"/>
                <a:gd name="connsiteX18" fmla="*/ 164065 w 406603"/>
                <a:gd name="connsiteY18" fmla="*/ 98937 h 205006"/>
                <a:gd name="connsiteX19" fmla="*/ 164065 w 406603"/>
                <a:gd name="connsiteY19" fmla="*/ 81619 h 205006"/>
                <a:gd name="connsiteX20" fmla="*/ 183948 w 406603"/>
                <a:gd name="connsiteY20" fmla="*/ 74692 h 205006"/>
                <a:gd name="connsiteX21" fmla="*/ 200806 w 406603"/>
                <a:gd name="connsiteY21" fmla="*/ 72960 h 205006"/>
                <a:gd name="connsiteX22" fmla="*/ 327141 w 406603"/>
                <a:gd name="connsiteY22" fmla="*/ 19162 h 205006"/>
                <a:gd name="connsiteX23" fmla="*/ 286974 w 406603"/>
                <a:gd name="connsiteY23" fmla="*/ 37889 h 205006"/>
                <a:gd name="connsiteX24" fmla="*/ 272130 w 406603"/>
                <a:gd name="connsiteY24" fmla="*/ 89280 h 205006"/>
                <a:gd name="connsiteX25" fmla="*/ 286974 w 406603"/>
                <a:gd name="connsiteY25" fmla="*/ 140670 h 205006"/>
                <a:gd name="connsiteX26" fmla="*/ 327141 w 406603"/>
                <a:gd name="connsiteY26" fmla="*/ 158961 h 205006"/>
                <a:gd name="connsiteX27" fmla="*/ 367309 w 406603"/>
                <a:gd name="connsiteY27" fmla="*/ 140670 h 205006"/>
                <a:gd name="connsiteX28" fmla="*/ 382153 w 406603"/>
                <a:gd name="connsiteY28" fmla="*/ 89280 h 205006"/>
                <a:gd name="connsiteX29" fmla="*/ 367309 w 406603"/>
                <a:gd name="connsiteY29" fmla="*/ 37889 h 205006"/>
                <a:gd name="connsiteX30" fmla="*/ 327141 w 406603"/>
                <a:gd name="connsiteY30" fmla="*/ 19162 h 205006"/>
                <a:gd name="connsiteX31" fmla="*/ 0 w 406603"/>
                <a:gd name="connsiteY31" fmla="*/ 3840 h 205006"/>
                <a:gd name="connsiteX32" fmla="*/ 22989 w 406603"/>
                <a:gd name="connsiteY32" fmla="*/ 3840 h 205006"/>
                <a:gd name="connsiteX33" fmla="*/ 22989 w 406603"/>
                <a:gd name="connsiteY33" fmla="*/ 73666 h 205006"/>
                <a:gd name="connsiteX34" fmla="*/ 106703 w 406603"/>
                <a:gd name="connsiteY34" fmla="*/ 73666 h 205006"/>
                <a:gd name="connsiteX35" fmla="*/ 106703 w 406603"/>
                <a:gd name="connsiteY35" fmla="*/ 3840 h 205006"/>
                <a:gd name="connsiteX36" fmla="*/ 130126 w 406603"/>
                <a:gd name="connsiteY36" fmla="*/ 3840 h 205006"/>
                <a:gd name="connsiteX37" fmla="*/ 130126 w 406603"/>
                <a:gd name="connsiteY37" fmla="*/ 174286 h 205006"/>
                <a:gd name="connsiteX38" fmla="*/ 106703 w 406603"/>
                <a:gd name="connsiteY38" fmla="*/ 174286 h 205006"/>
                <a:gd name="connsiteX39" fmla="*/ 106703 w 406603"/>
                <a:gd name="connsiteY39" fmla="*/ 93183 h 205006"/>
                <a:gd name="connsiteX40" fmla="*/ 22989 w 406603"/>
                <a:gd name="connsiteY40" fmla="*/ 93183 h 205006"/>
                <a:gd name="connsiteX41" fmla="*/ 22989 w 406603"/>
                <a:gd name="connsiteY41" fmla="*/ 174286 h 205006"/>
                <a:gd name="connsiteX42" fmla="*/ 0 w 406603"/>
                <a:gd name="connsiteY42" fmla="*/ 174286 h 205006"/>
                <a:gd name="connsiteX43" fmla="*/ 327141 w 406603"/>
                <a:gd name="connsiteY43" fmla="*/ 0 h 205006"/>
                <a:gd name="connsiteX44" fmla="*/ 384773 w 406603"/>
                <a:gd name="connsiteY44" fmla="*/ 24388 h 205006"/>
                <a:gd name="connsiteX45" fmla="*/ 406603 w 406603"/>
                <a:gd name="connsiteY45" fmla="*/ 89280 h 205006"/>
                <a:gd name="connsiteX46" fmla="*/ 384773 w 406603"/>
                <a:gd name="connsiteY46" fmla="*/ 154171 h 205006"/>
                <a:gd name="connsiteX47" fmla="*/ 327141 w 406603"/>
                <a:gd name="connsiteY47" fmla="*/ 178124 h 205006"/>
                <a:gd name="connsiteX48" fmla="*/ 269074 w 406603"/>
                <a:gd name="connsiteY48" fmla="*/ 154171 h 205006"/>
                <a:gd name="connsiteX49" fmla="*/ 247680 w 406603"/>
                <a:gd name="connsiteY49" fmla="*/ 89280 h 205006"/>
                <a:gd name="connsiteX50" fmla="*/ 269074 w 406603"/>
                <a:gd name="connsiteY50" fmla="*/ 24388 h 205006"/>
                <a:gd name="connsiteX51" fmla="*/ 327141 w 406603"/>
                <a:gd name="connsiteY51" fmla="*/ 0 h 20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6603" h="205006">
                  <a:moveTo>
                    <a:pt x="200806" y="72960"/>
                  </a:moveTo>
                  <a:cubicBezTo>
                    <a:pt x="214205" y="72960"/>
                    <a:pt x="225011" y="75991"/>
                    <a:pt x="232792" y="82485"/>
                  </a:cubicBezTo>
                  <a:cubicBezTo>
                    <a:pt x="241005" y="89412"/>
                    <a:pt x="244895" y="98504"/>
                    <a:pt x="244895" y="109760"/>
                  </a:cubicBezTo>
                  <a:cubicBezTo>
                    <a:pt x="244895" y="114955"/>
                    <a:pt x="244030" y="120150"/>
                    <a:pt x="241869" y="124913"/>
                  </a:cubicBezTo>
                  <a:cubicBezTo>
                    <a:pt x="240140" y="129675"/>
                    <a:pt x="236250" y="135303"/>
                    <a:pt x="231063" y="141797"/>
                  </a:cubicBezTo>
                  <a:cubicBezTo>
                    <a:pt x="229334" y="143529"/>
                    <a:pt x="225011" y="148291"/>
                    <a:pt x="217231" y="156517"/>
                  </a:cubicBezTo>
                  <a:cubicBezTo>
                    <a:pt x="209451" y="164743"/>
                    <a:pt x="198644" y="175567"/>
                    <a:pt x="184380" y="190286"/>
                  </a:cubicBezTo>
                  <a:lnTo>
                    <a:pt x="245327" y="190286"/>
                  </a:lnTo>
                  <a:lnTo>
                    <a:pt x="245327" y="205006"/>
                  </a:lnTo>
                  <a:lnTo>
                    <a:pt x="163200" y="205006"/>
                  </a:lnTo>
                  <a:lnTo>
                    <a:pt x="163200" y="190286"/>
                  </a:lnTo>
                  <a:cubicBezTo>
                    <a:pt x="170116" y="183359"/>
                    <a:pt x="179193" y="173835"/>
                    <a:pt x="190432" y="162578"/>
                  </a:cubicBezTo>
                  <a:cubicBezTo>
                    <a:pt x="202102" y="150889"/>
                    <a:pt x="209451" y="143096"/>
                    <a:pt x="212476" y="139633"/>
                  </a:cubicBezTo>
                  <a:cubicBezTo>
                    <a:pt x="218095" y="133572"/>
                    <a:pt x="221553" y="127943"/>
                    <a:pt x="223715" y="123614"/>
                  </a:cubicBezTo>
                  <a:cubicBezTo>
                    <a:pt x="226308" y="119285"/>
                    <a:pt x="227173" y="114955"/>
                    <a:pt x="227173" y="111059"/>
                  </a:cubicBezTo>
                  <a:cubicBezTo>
                    <a:pt x="227173" y="104132"/>
                    <a:pt x="225011" y="98504"/>
                    <a:pt x="219824" y="94174"/>
                  </a:cubicBezTo>
                  <a:cubicBezTo>
                    <a:pt x="215070" y="89845"/>
                    <a:pt x="209018" y="87247"/>
                    <a:pt x="201238" y="87247"/>
                  </a:cubicBezTo>
                  <a:cubicBezTo>
                    <a:pt x="196051" y="87247"/>
                    <a:pt x="190000" y="88546"/>
                    <a:pt x="183516" y="90278"/>
                  </a:cubicBezTo>
                  <a:cubicBezTo>
                    <a:pt x="177464" y="92442"/>
                    <a:pt x="170981" y="95040"/>
                    <a:pt x="164065" y="98937"/>
                  </a:cubicBezTo>
                  <a:lnTo>
                    <a:pt x="164065" y="81619"/>
                  </a:lnTo>
                  <a:cubicBezTo>
                    <a:pt x="170981" y="78156"/>
                    <a:pt x="177897" y="76424"/>
                    <a:pt x="183948" y="74692"/>
                  </a:cubicBezTo>
                  <a:cubicBezTo>
                    <a:pt x="190000" y="73393"/>
                    <a:pt x="196051" y="72960"/>
                    <a:pt x="200806" y="72960"/>
                  </a:cubicBezTo>
                  <a:close/>
                  <a:moveTo>
                    <a:pt x="327141" y="19162"/>
                  </a:moveTo>
                  <a:cubicBezTo>
                    <a:pt x="310551" y="19162"/>
                    <a:pt x="297016" y="25259"/>
                    <a:pt x="286974" y="37889"/>
                  </a:cubicBezTo>
                  <a:cubicBezTo>
                    <a:pt x="276932" y="50519"/>
                    <a:pt x="272130" y="67504"/>
                    <a:pt x="272130" y="89280"/>
                  </a:cubicBezTo>
                  <a:cubicBezTo>
                    <a:pt x="272130" y="111055"/>
                    <a:pt x="276932" y="128040"/>
                    <a:pt x="286974" y="140670"/>
                  </a:cubicBezTo>
                  <a:cubicBezTo>
                    <a:pt x="297016" y="152864"/>
                    <a:pt x="310551" y="158961"/>
                    <a:pt x="327141" y="158961"/>
                  </a:cubicBezTo>
                  <a:cubicBezTo>
                    <a:pt x="344169" y="158961"/>
                    <a:pt x="357703" y="152864"/>
                    <a:pt x="367309" y="140670"/>
                  </a:cubicBezTo>
                  <a:cubicBezTo>
                    <a:pt x="377350" y="128040"/>
                    <a:pt x="382153" y="111055"/>
                    <a:pt x="382153" y="89280"/>
                  </a:cubicBezTo>
                  <a:cubicBezTo>
                    <a:pt x="382153" y="67504"/>
                    <a:pt x="377350" y="50519"/>
                    <a:pt x="367309" y="37889"/>
                  </a:cubicBezTo>
                  <a:cubicBezTo>
                    <a:pt x="357703" y="25259"/>
                    <a:pt x="344169" y="19162"/>
                    <a:pt x="327141" y="19162"/>
                  </a:cubicBezTo>
                  <a:close/>
                  <a:moveTo>
                    <a:pt x="0" y="3840"/>
                  </a:moveTo>
                  <a:lnTo>
                    <a:pt x="22989" y="3840"/>
                  </a:lnTo>
                  <a:lnTo>
                    <a:pt x="22989" y="73666"/>
                  </a:lnTo>
                  <a:lnTo>
                    <a:pt x="106703" y="73666"/>
                  </a:lnTo>
                  <a:lnTo>
                    <a:pt x="106703" y="3840"/>
                  </a:lnTo>
                  <a:lnTo>
                    <a:pt x="130126" y="3840"/>
                  </a:lnTo>
                  <a:lnTo>
                    <a:pt x="130126" y="174286"/>
                  </a:lnTo>
                  <a:lnTo>
                    <a:pt x="106703" y="174286"/>
                  </a:lnTo>
                  <a:lnTo>
                    <a:pt x="106703" y="93183"/>
                  </a:lnTo>
                  <a:lnTo>
                    <a:pt x="22989" y="93183"/>
                  </a:lnTo>
                  <a:lnTo>
                    <a:pt x="22989" y="174286"/>
                  </a:lnTo>
                  <a:lnTo>
                    <a:pt x="0" y="174286"/>
                  </a:lnTo>
                  <a:close/>
                  <a:moveTo>
                    <a:pt x="327141" y="0"/>
                  </a:moveTo>
                  <a:cubicBezTo>
                    <a:pt x="351154" y="0"/>
                    <a:pt x="370365" y="8274"/>
                    <a:pt x="384773" y="24388"/>
                  </a:cubicBezTo>
                  <a:cubicBezTo>
                    <a:pt x="399617" y="40502"/>
                    <a:pt x="406603" y="61842"/>
                    <a:pt x="406603" y="89280"/>
                  </a:cubicBezTo>
                  <a:cubicBezTo>
                    <a:pt x="406603" y="116281"/>
                    <a:pt x="399617" y="138057"/>
                    <a:pt x="384773" y="154171"/>
                  </a:cubicBezTo>
                  <a:cubicBezTo>
                    <a:pt x="370365" y="170285"/>
                    <a:pt x="351154" y="178124"/>
                    <a:pt x="327141" y="178124"/>
                  </a:cubicBezTo>
                  <a:cubicBezTo>
                    <a:pt x="303128" y="178124"/>
                    <a:pt x="283918" y="170285"/>
                    <a:pt x="269074" y="154171"/>
                  </a:cubicBezTo>
                  <a:cubicBezTo>
                    <a:pt x="254666" y="138057"/>
                    <a:pt x="247680" y="116281"/>
                    <a:pt x="247680" y="89280"/>
                  </a:cubicBezTo>
                  <a:cubicBezTo>
                    <a:pt x="247680" y="61842"/>
                    <a:pt x="254666" y="40502"/>
                    <a:pt x="269074" y="24388"/>
                  </a:cubicBezTo>
                  <a:cubicBezTo>
                    <a:pt x="283918" y="8274"/>
                    <a:pt x="303128" y="0"/>
                    <a:pt x="327141" y="0"/>
                  </a:cubicBezTo>
                  <a:close/>
                </a:path>
              </a:pathLst>
            </a:custGeom>
            <a:solidFill>
              <a:schemeClr val="bg1">
                <a:alpha val="65000"/>
              </a:schemeClr>
            </a:solidFill>
            <a:ln>
              <a:noFill/>
            </a:ln>
            <a:effectLst/>
          </p:spPr>
          <p:txBody>
            <a:bodyPr wrap="square" anchor="ctr">
              <a:noAutofit/>
            </a:bodyPr>
            <a:lstStyle/>
            <a:p>
              <a:endParaRPr lang="es-ES_tradnl"/>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General Slide_Right">
    <p:spTree>
      <p:nvGrpSpPr>
        <p:cNvPr id="1" name=""/>
        <p:cNvGrpSpPr/>
        <p:nvPr/>
      </p:nvGrpSpPr>
      <p:grpSpPr>
        <a:xfrm>
          <a:off x="0" y="0"/>
          <a:ext cx="0" cy="0"/>
          <a:chOff x="0" y="0"/>
          <a:chExt cx="0" cy="0"/>
        </a:xfrm>
      </p:grpSpPr>
      <p:grpSp>
        <p:nvGrpSpPr>
          <p:cNvPr id="36" name="Group 35"/>
          <p:cNvGrpSpPr/>
          <p:nvPr userDrawn="1"/>
        </p:nvGrpSpPr>
        <p:grpSpPr>
          <a:xfrm flipH="1">
            <a:off x="7238843" y="0"/>
            <a:ext cx="5760000" cy="7792278"/>
            <a:chOff x="-908485" y="0"/>
            <a:chExt cx="5761936" cy="7792278"/>
          </a:xfrm>
        </p:grpSpPr>
        <p:sp>
          <p:nvSpPr>
            <p:cNvPr id="37" name="Freeform 36"/>
            <p:cNvSpPr>
              <a:spLocks noChangeArrowheads="1"/>
            </p:cNvSpPr>
            <p:nvPr/>
          </p:nvSpPr>
          <p:spPr bwMode="auto">
            <a:xfrm>
              <a:off x="2359806" y="5352393"/>
              <a:ext cx="2493645" cy="2439885"/>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75000"/>
              </a:schemeClr>
            </a:solidFill>
            <a:ln>
              <a:noFill/>
            </a:ln>
            <a:effectLst/>
          </p:spPr>
          <p:txBody>
            <a:bodyPr wrap="square" anchor="ctr">
              <a:noAutofit/>
            </a:bodyPr>
            <a:lstStyle/>
            <a:p>
              <a:endParaRPr lang="es-ES_tradnl"/>
            </a:p>
          </p:txBody>
        </p:sp>
        <p:sp>
          <p:nvSpPr>
            <p:cNvPr id="38" name="Freeform 37"/>
            <p:cNvSpPr>
              <a:spLocks noChangeArrowheads="1"/>
            </p:cNvSpPr>
            <p:nvPr/>
          </p:nvSpPr>
          <p:spPr bwMode="auto">
            <a:xfrm>
              <a:off x="-459119" y="4157131"/>
              <a:ext cx="2793164" cy="2437965"/>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39" name="Freeform 10"/>
            <p:cNvSpPr>
              <a:spLocks noChangeArrowheads="1"/>
            </p:cNvSpPr>
            <p:nvPr/>
          </p:nvSpPr>
          <p:spPr bwMode="auto">
            <a:xfrm>
              <a:off x="-908485" y="0"/>
              <a:ext cx="1405440" cy="1217280"/>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alpha val="50000"/>
              </a:schemeClr>
            </a:solidFill>
            <a:ln>
              <a:noFill/>
            </a:ln>
            <a:effectLst/>
          </p:spPr>
          <p:txBody>
            <a:bodyPr wrap="none" anchor="ctr"/>
            <a:lstStyle/>
            <a:p>
              <a:endParaRPr lang="es-ES_tradnl"/>
            </a:p>
          </p:txBody>
        </p:sp>
        <p:sp>
          <p:nvSpPr>
            <p:cNvPr id="40" name="Freeform 39"/>
            <p:cNvSpPr>
              <a:spLocks noChangeArrowheads="1"/>
            </p:cNvSpPr>
            <p:nvPr/>
          </p:nvSpPr>
          <p:spPr bwMode="auto">
            <a:xfrm>
              <a:off x="-787886" y="1222252"/>
              <a:ext cx="1931085" cy="1474125"/>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lumMod val="95000"/>
                <a:alpha val="25000"/>
              </a:schemeClr>
            </a:solidFill>
            <a:ln>
              <a:noFill/>
            </a:ln>
            <a:effectLst/>
          </p:spPr>
          <p:txBody>
            <a:bodyPr wrap="square" anchor="ctr">
              <a:noAutofit/>
            </a:bodyPr>
            <a:lstStyle/>
            <a:p>
              <a:endParaRPr lang="es-ES_tradnl"/>
            </a:p>
          </p:txBody>
        </p:sp>
        <p:sp>
          <p:nvSpPr>
            <p:cNvPr id="41" name="Freeform 12"/>
            <p:cNvSpPr>
              <a:spLocks noChangeArrowheads="1"/>
            </p:cNvSpPr>
            <p:nvPr/>
          </p:nvSpPr>
          <p:spPr bwMode="auto">
            <a:xfrm rot="3602651">
              <a:off x="-777976" y="3314907"/>
              <a:ext cx="4784640" cy="2451839"/>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sp>
          <p:nvSpPr>
            <p:cNvPr id="42" name="Freeform 41"/>
            <p:cNvSpPr>
              <a:spLocks noChangeArrowheads="1"/>
            </p:cNvSpPr>
            <p:nvPr/>
          </p:nvSpPr>
          <p:spPr bwMode="auto">
            <a:xfrm flipH="1">
              <a:off x="926435" y="7195929"/>
              <a:ext cx="410538" cy="202675"/>
            </a:xfrm>
            <a:custGeom>
              <a:avLst/>
              <a:gdLst>
                <a:gd name="connsiteX0" fmla="*/ 200806 w 406603"/>
                <a:gd name="connsiteY0" fmla="*/ 72960 h 205006"/>
                <a:gd name="connsiteX1" fmla="*/ 232792 w 406603"/>
                <a:gd name="connsiteY1" fmla="*/ 82485 h 205006"/>
                <a:gd name="connsiteX2" fmla="*/ 244895 w 406603"/>
                <a:gd name="connsiteY2" fmla="*/ 109760 h 205006"/>
                <a:gd name="connsiteX3" fmla="*/ 241869 w 406603"/>
                <a:gd name="connsiteY3" fmla="*/ 124913 h 205006"/>
                <a:gd name="connsiteX4" fmla="*/ 231063 w 406603"/>
                <a:gd name="connsiteY4" fmla="*/ 141797 h 205006"/>
                <a:gd name="connsiteX5" fmla="*/ 217231 w 406603"/>
                <a:gd name="connsiteY5" fmla="*/ 156517 h 205006"/>
                <a:gd name="connsiteX6" fmla="*/ 184380 w 406603"/>
                <a:gd name="connsiteY6" fmla="*/ 190286 h 205006"/>
                <a:gd name="connsiteX7" fmla="*/ 245327 w 406603"/>
                <a:gd name="connsiteY7" fmla="*/ 190286 h 205006"/>
                <a:gd name="connsiteX8" fmla="*/ 245327 w 406603"/>
                <a:gd name="connsiteY8" fmla="*/ 205006 h 205006"/>
                <a:gd name="connsiteX9" fmla="*/ 163200 w 406603"/>
                <a:gd name="connsiteY9" fmla="*/ 205006 h 205006"/>
                <a:gd name="connsiteX10" fmla="*/ 163200 w 406603"/>
                <a:gd name="connsiteY10" fmla="*/ 190286 h 205006"/>
                <a:gd name="connsiteX11" fmla="*/ 190432 w 406603"/>
                <a:gd name="connsiteY11" fmla="*/ 162578 h 205006"/>
                <a:gd name="connsiteX12" fmla="*/ 212476 w 406603"/>
                <a:gd name="connsiteY12" fmla="*/ 139633 h 205006"/>
                <a:gd name="connsiteX13" fmla="*/ 223715 w 406603"/>
                <a:gd name="connsiteY13" fmla="*/ 123614 h 205006"/>
                <a:gd name="connsiteX14" fmla="*/ 227173 w 406603"/>
                <a:gd name="connsiteY14" fmla="*/ 111059 h 205006"/>
                <a:gd name="connsiteX15" fmla="*/ 219824 w 406603"/>
                <a:gd name="connsiteY15" fmla="*/ 94174 h 205006"/>
                <a:gd name="connsiteX16" fmla="*/ 201238 w 406603"/>
                <a:gd name="connsiteY16" fmla="*/ 87247 h 205006"/>
                <a:gd name="connsiteX17" fmla="*/ 183516 w 406603"/>
                <a:gd name="connsiteY17" fmla="*/ 90278 h 205006"/>
                <a:gd name="connsiteX18" fmla="*/ 164065 w 406603"/>
                <a:gd name="connsiteY18" fmla="*/ 98937 h 205006"/>
                <a:gd name="connsiteX19" fmla="*/ 164065 w 406603"/>
                <a:gd name="connsiteY19" fmla="*/ 81619 h 205006"/>
                <a:gd name="connsiteX20" fmla="*/ 183948 w 406603"/>
                <a:gd name="connsiteY20" fmla="*/ 74692 h 205006"/>
                <a:gd name="connsiteX21" fmla="*/ 200806 w 406603"/>
                <a:gd name="connsiteY21" fmla="*/ 72960 h 205006"/>
                <a:gd name="connsiteX22" fmla="*/ 327141 w 406603"/>
                <a:gd name="connsiteY22" fmla="*/ 19162 h 205006"/>
                <a:gd name="connsiteX23" fmla="*/ 286974 w 406603"/>
                <a:gd name="connsiteY23" fmla="*/ 37889 h 205006"/>
                <a:gd name="connsiteX24" fmla="*/ 272130 w 406603"/>
                <a:gd name="connsiteY24" fmla="*/ 89280 h 205006"/>
                <a:gd name="connsiteX25" fmla="*/ 286974 w 406603"/>
                <a:gd name="connsiteY25" fmla="*/ 140670 h 205006"/>
                <a:gd name="connsiteX26" fmla="*/ 327141 w 406603"/>
                <a:gd name="connsiteY26" fmla="*/ 158961 h 205006"/>
                <a:gd name="connsiteX27" fmla="*/ 367309 w 406603"/>
                <a:gd name="connsiteY27" fmla="*/ 140670 h 205006"/>
                <a:gd name="connsiteX28" fmla="*/ 382153 w 406603"/>
                <a:gd name="connsiteY28" fmla="*/ 89280 h 205006"/>
                <a:gd name="connsiteX29" fmla="*/ 367309 w 406603"/>
                <a:gd name="connsiteY29" fmla="*/ 37889 h 205006"/>
                <a:gd name="connsiteX30" fmla="*/ 327141 w 406603"/>
                <a:gd name="connsiteY30" fmla="*/ 19162 h 205006"/>
                <a:gd name="connsiteX31" fmla="*/ 0 w 406603"/>
                <a:gd name="connsiteY31" fmla="*/ 3840 h 205006"/>
                <a:gd name="connsiteX32" fmla="*/ 22989 w 406603"/>
                <a:gd name="connsiteY32" fmla="*/ 3840 h 205006"/>
                <a:gd name="connsiteX33" fmla="*/ 22989 w 406603"/>
                <a:gd name="connsiteY33" fmla="*/ 73666 h 205006"/>
                <a:gd name="connsiteX34" fmla="*/ 106703 w 406603"/>
                <a:gd name="connsiteY34" fmla="*/ 73666 h 205006"/>
                <a:gd name="connsiteX35" fmla="*/ 106703 w 406603"/>
                <a:gd name="connsiteY35" fmla="*/ 3840 h 205006"/>
                <a:gd name="connsiteX36" fmla="*/ 130126 w 406603"/>
                <a:gd name="connsiteY36" fmla="*/ 3840 h 205006"/>
                <a:gd name="connsiteX37" fmla="*/ 130126 w 406603"/>
                <a:gd name="connsiteY37" fmla="*/ 174286 h 205006"/>
                <a:gd name="connsiteX38" fmla="*/ 106703 w 406603"/>
                <a:gd name="connsiteY38" fmla="*/ 174286 h 205006"/>
                <a:gd name="connsiteX39" fmla="*/ 106703 w 406603"/>
                <a:gd name="connsiteY39" fmla="*/ 93183 h 205006"/>
                <a:gd name="connsiteX40" fmla="*/ 22989 w 406603"/>
                <a:gd name="connsiteY40" fmla="*/ 93183 h 205006"/>
                <a:gd name="connsiteX41" fmla="*/ 22989 w 406603"/>
                <a:gd name="connsiteY41" fmla="*/ 174286 h 205006"/>
                <a:gd name="connsiteX42" fmla="*/ 0 w 406603"/>
                <a:gd name="connsiteY42" fmla="*/ 174286 h 205006"/>
                <a:gd name="connsiteX43" fmla="*/ 327141 w 406603"/>
                <a:gd name="connsiteY43" fmla="*/ 0 h 205006"/>
                <a:gd name="connsiteX44" fmla="*/ 384773 w 406603"/>
                <a:gd name="connsiteY44" fmla="*/ 24388 h 205006"/>
                <a:gd name="connsiteX45" fmla="*/ 406603 w 406603"/>
                <a:gd name="connsiteY45" fmla="*/ 89280 h 205006"/>
                <a:gd name="connsiteX46" fmla="*/ 384773 w 406603"/>
                <a:gd name="connsiteY46" fmla="*/ 154171 h 205006"/>
                <a:gd name="connsiteX47" fmla="*/ 327141 w 406603"/>
                <a:gd name="connsiteY47" fmla="*/ 178124 h 205006"/>
                <a:gd name="connsiteX48" fmla="*/ 269074 w 406603"/>
                <a:gd name="connsiteY48" fmla="*/ 154171 h 205006"/>
                <a:gd name="connsiteX49" fmla="*/ 247680 w 406603"/>
                <a:gd name="connsiteY49" fmla="*/ 89280 h 205006"/>
                <a:gd name="connsiteX50" fmla="*/ 269074 w 406603"/>
                <a:gd name="connsiteY50" fmla="*/ 24388 h 205006"/>
                <a:gd name="connsiteX51" fmla="*/ 327141 w 406603"/>
                <a:gd name="connsiteY51" fmla="*/ 0 h 205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06603" h="205006">
                  <a:moveTo>
                    <a:pt x="200806" y="72960"/>
                  </a:moveTo>
                  <a:cubicBezTo>
                    <a:pt x="214205" y="72960"/>
                    <a:pt x="225011" y="75991"/>
                    <a:pt x="232792" y="82485"/>
                  </a:cubicBezTo>
                  <a:cubicBezTo>
                    <a:pt x="241005" y="89412"/>
                    <a:pt x="244895" y="98504"/>
                    <a:pt x="244895" y="109760"/>
                  </a:cubicBezTo>
                  <a:cubicBezTo>
                    <a:pt x="244895" y="114955"/>
                    <a:pt x="244030" y="120150"/>
                    <a:pt x="241869" y="124913"/>
                  </a:cubicBezTo>
                  <a:cubicBezTo>
                    <a:pt x="240140" y="129675"/>
                    <a:pt x="236250" y="135303"/>
                    <a:pt x="231063" y="141797"/>
                  </a:cubicBezTo>
                  <a:cubicBezTo>
                    <a:pt x="229334" y="143529"/>
                    <a:pt x="225011" y="148291"/>
                    <a:pt x="217231" y="156517"/>
                  </a:cubicBezTo>
                  <a:cubicBezTo>
                    <a:pt x="209451" y="164743"/>
                    <a:pt x="198644" y="175567"/>
                    <a:pt x="184380" y="190286"/>
                  </a:cubicBezTo>
                  <a:lnTo>
                    <a:pt x="245327" y="190286"/>
                  </a:lnTo>
                  <a:lnTo>
                    <a:pt x="245327" y="205006"/>
                  </a:lnTo>
                  <a:lnTo>
                    <a:pt x="163200" y="205006"/>
                  </a:lnTo>
                  <a:lnTo>
                    <a:pt x="163200" y="190286"/>
                  </a:lnTo>
                  <a:cubicBezTo>
                    <a:pt x="170116" y="183359"/>
                    <a:pt x="179193" y="173835"/>
                    <a:pt x="190432" y="162578"/>
                  </a:cubicBezTo>
                  <a:cubicBezTo>
                    <a:pt x="202102" y="150889"/>
                    <a:pt x="209451" y="143096"/>
                    <a:pt x="212476" y="139633"/>
                  </a:cubicBezTo>
                  <a:cubicBezTo>
                    <a:pt x="218095" y="133572"/>
                    <a:pt x="221553" y="127943"/>
                    <a:pt x="223715" y="123614"/>
                  </a:cubicBezTo>
                  <a:cubicBezTo>
                    <a:pt x="226308" y="119285"/>
                    <a:pt x="227173" y="114955"/>
                    <a:pt x="227173" y="111059"/>
                  </a:cubicBezTo>
                  <a:cubicBezTo>
                    <a:pt x="227173" y="104132"/>
                    <a:pt x="225011" y="98504"/>
                    <a:pt x="219824" y="94174"/>
                  </a:cubicBezTo>
                  <a:cubicBezTo>
                    <a:pt x="215070" y="89845"/>
                    <a:pt x="209018" y="87247"/>
                    <a:pt x="201238" y="87247"/>
                  </a:cubicBezTo>
                  <a:cubicBezTo>
                    <a:pt x="196051" y="87247"/>
                    <a:pt x="190000" y="88546"/>
                    <a:pt x="183516" y="90278"/>
                  </a:cubicBezTo>
                  <a:cubicBezTo>
                    <a:pt x="177464" y="92442"/>
                    <a:pt x="170981" y="95040"/>
                    <a:pt x="164065" y="98937"/>
                  </a:cubicBezTo>
                  <a:lnTo>
                    <a:pt x="164065" y="81619"/>
                  </a:lnTo>
                  <a:cubicBezTo>
                    <a:pt x="170981" y="78156"/>
                    <a:pt x="177897" y="76424"/>
                    <a:pt x="183948" y="74692"/>
                  </a:cubicBezTo>
                  <a:cubicBezTo>
                    <a:pt x="190000" y="73393"/>
                    <a:pt x="196051" y="72960"/>
                    <a:pt x="200806" y="72960"/>
                  </a:cubicBezTo>
                  <a:close/>
                  <a:moveTo>
                    <a:pt x="327141" y="19162"/>
                  </a:moveTo>
                  <a:cubicBezTo>
                    <a:pt x="310551" y="19162"/>
                    <a:pt x="297016" y="25259"/>
                    <a:pt x="286974" y="37889"/>
                  </a:cubicBezTo>
                  <a:cubicBezTo>
                    <a:pt x="276932" y="50519"/>
                    <a:pt x="272130" y="67504"/>
                    <a:pt x="272130" y="89280"/>
                  </a:cubicBezTo>
                  <a:cubicBezTo>
                    <a:pt x="272130" y="111055"/>
                    <a:pt x="276932" y="128040"/>
                    <a:pt x="286974" y="140670"/>
                  </a:cubicBezTo>
                  <a:cubicBezTo>
                    <a:pt x="297016" y="152864"/>
                    <a:pt x="310551" y="158961"/>
                    <a:pt x="327141" y="158961"/>
                  </a:cubicBezTo>
                  <a:cubicBezTo>
                    <a:pt x="344169" y="158961"/>
                    <a:pt x="357703" y="152864"/>
                    <a:pt x="367309" y="140670"/>
                  </a:cubicBezTo>
                  <a:cubicBezTo>
                    <a:pt x="377350" y="128040"/>
                    <a:pt x="382153" y="111055"/>
                    <a:pt x="382153" y="89280"/>
                  </a:cubicBezTo>
                  <a:cubicBezTo>
                    <a:pt x="382153" y="67504"/>
                    <a:pt x="377350" y="50519"/>
                    <a:pt x="367309" y="37889"/>
                  </a:cubicBezTo>
                  <a:cubicBezTo>
                    <a:pt x="357703" y="25259"/>
                    <a:pt x="344169" y="19162"/>
                    <a:pt x="327141" y="19162"/>
                  </a:cubicBezTo>
                  <a:close/>
                  <a:moveTo>
                    <a:pt x="0" y="3840"/>
                  </a:moveTo>
                  <a:lnTo>
                    <a:pt x="22989" y="3840"/>
                  </a:lnTo>
                  <a:lnTo>
                    <a:pt x="22989" y="73666"/>
                  </a:lnTo>
                  <a:lnTo>
                    <a:pt x="106703" y="73666"/>
                  </a:lnTo>
                  <a:lnTo>
                    <a:pt x="106703" y="3840"/>
                  </a:lnTo>
                  <a:lnTo>
                    <a:pt x="130126" y="3840"/>
                  </a:lnTo>
                  <a:lnTo>
                    <a:pt x="130126" y="174286"/>
                  </a:lnTo>
                  <a:lnTo>
                    <a:pt x="106703" y="174286"/>
                  </a:lnTo>
                  <a:lnTo>
                    <a:pt x="106703" y="93183"/>
                  </a:lnTo>
                  <a:lnTo>
                    <a:pt x="22989" y="93183"/>
                  </a:lnTo>
                  <a:lnTo>
                    <a:pt x="22989" y="174286"/>
                  </a:lnTo>
                  <a:lnTo>
                    <a:pt x="0" y="174286"/>
                  </a:lnTo>
                  <a:close/>
                  <a:moveTo>
                    <a:pt x="327141" y="0"/>
                  </a:moveTo>
                  <a:cubicBezTo>
                    <a:pt x="351154" y="0"/>
                    <a:pt x="370365" y="8274"/>
                    <a:pt x="384773" y="24388"/>
                  </a:cubicBezTo>
                  <a:cubicBezTo>
                    <a:pt x="399617" y="40502"/>
                    <a:pt x="406603" y="61842"/>
                    <a:pt x="406603" y="89280"/>
                  </a:cubicBezTo>
                  <a:cubicBezTo>
                    <a:pt x="406603" y="116281"/>
                    <a:pt x="399617" y="138057"/>
                    <a:pt x="384773" y="154171"/>
                  </a:cubicBezTo>
                  <a:cubicBezTo>
                    <a:pt x="370365" y="170285"/>
                    <a:pt x="351154" y="178124"/>
                    <a:pt x="327141" y="178124"/>
                  </a:cubicBezTo>
                  <a:cubicBezTo>
                    <a:pt x="303128" y="178124"/>
                    <a:pt x="283918" y="170285"/>
                    <a:pt x="269074" y="154171"/>
                  </a:cubicBezTo>
                  <a:cubicBezTo>
                    <a:pt x="254666" y="138057"/>
                    <a:pt x="247680" y="116281"/>
                    <a:pt x="247680" y="89280"/>
                  </a:cubicBezTo>
                  <a:cubicBezTo>
                    <a:pt x="247680" y="61842"/>
                    <a:pt x="254666" y="40502"/>
                    <a:pt x="269074" y="24388"/>
                  </a:cubicBezTo>
                  <a:cubicBezTo>
                    <a:pt x="283918" y="8274"/>
                    <a:pt x="303128" y="0"/>
                    <a:pt x="327141" y="0"/>
                  </a:cubicBezTo>
                  <a:close/>
                </a:path>
              </a:pathLst>
            </a:custGeom>
            <a:solidFill>
              <a:schemeClr val="bg1">
                <a:alpha val="65000"/>
              </a:schemeClr>
            </a:solidFill>
            <a:ln>
              <a:noFill/>
            </a:ln>
            <a:effectLst/>
          </p:spPr>
          <p:txBody>
            <a:bodyPr wrap="square" anchor="ctr">
              <a:noAutofit/>
            </a:bodyPr>
            <a:lstStyle/>
            <a:p>
              <a:endParaRPr lang="es-ES_tradnl"/>
            </a:p>
          </p:txBody>
        </p:sp>
      </p:grpSp>
    </p:spTree>
  </p:cSld>
  <p:clrMapOvr>
    <a:masterClrMapping/>
  </p:clrMapOvr>
  <p:transition advClick="0"/>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App features">
    <p:spTree>
      <p:nvGrpSpPr>
        <p:cNvPr id="1" name=""/>
        <p:cNvGrpSpPr/>
        <p:nvPr/>
      </p:nvGrpSpPr>
      <p:grpSpPr>
        <a:xfrm>
          <a:off x="0" y="0"/>
          <a:ext cx="0" cy="0"/>
          <a:chOff x="0" y="0"/>
          <a:chExt cx="0" cy="0"/>
        </a:xfrm>
      </p:grpSpPr>
      <p:grpSp>
        <p:nvGrpSpPr>
          <p:cNvPr id="50" name="Group 49"/>
          <p:cNvGrpSpPr/>
          <p:nvPr userDrawn="1"/>
        </p:nvGrpSpPr>
        <p:grpSpPr>
          <a:xfrm>
            <a:off x="-773196" y="-1170073"/>
            <a:ext cx="4188807" cy="8353066"/>
            <a:chOff x="-1007111" y="-1170073"/>
            <a:chExt cx="4188807" cy="8353066"/>
          </a:xfrm>
        </p:grpSpPr>
        <p:sp>
          <p:nvSpPr>
            <p:cNvPr id="51" name="Freeform 50"/>
            <p:cNvSpPr>
              <a:spLocks noChangeArrowheads="1"/>
            </p:cNvSpPr>
            <p:nvPr/>
          </p:nvSpPr>
          <p:spPr bwMode="auto">
            <a:xfrm rot="18018666">
              <a:off x="-1050491" y="3211248"/>
              <a:ext cx="3928567" cy="3428981"/>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52" name="Freeform 51"/>
            <p:cNvSpPr>
              <a:spLocks noChangeArrowheads="1"/>
            </p:cNvSpPr>
            <p:nvPr/>
          </p:nvSpPr>
          <p:spPr bwMode="auto">
            <a:xfrm rot="17993683">
              <a:off x="1532163" y="5533460"/>
              <a:ext cx="1870891" cy="1428175"/>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alpha val="25000"/>
              </a:schemeClr>
            </a:solidFill>
            <a:ln>
              <a:noFill/>
            </a:ln>
            <a:effectLst/>
          </p:spPr>
          <p:txBody>
            <a:bodyPr wrap="square" anchor="ctr">
              <a:noAutofit/>
            </a:bodyPr>
            <a:lstStyle/>
            <a:p>
              <a:endParaRPr lang="es-ES_tradnl"/>
            </a:p>
          </p:txBody>
        </p:sp>
        <p:sp>
          <p:nvSpPr>
            <p:cNvPr id="53" name="Freeform 52"/>
            <p:cNvSpPr>
              <a:spLocks noChangeArrowheads="1"/>
            </p:cNvSpPr>
            <p:nvPr/>
          </p:nvSpPr>
          <p:spPr bwMode="auto">
            <a:xfrm>
              <a:off x="-692482" y="-1170073"/>
              <a:ext cx="3773767" cy="3692409"/>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54" name="Freeform 10"/>
            <p:cNvSpPr>
              <a:spLocks noChangeArrowheads="1"/>
            </p:cNvSpPr>
            <p:nvPr/>
          </p:nvSpPr>
          <p:spPr bwMode="auto">
            <a:xfrm>
              <a:off x="949740" y="1630785"/>
              <a:ext cx="2126928" cy="1842175"/>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lumMod val="85000"/>
                <a:alpha val="50000"/>
              </a:schemeClr>
            </a:solidFill>
            <a:ln>
              <a:noFill/>
            </a:ln>
            <a:effectLst/>
          </p:spPr>
          <p:txBody>
            <a:bodyPr wrap="none" anchor="ctr"/>
            <a:lstStyle/>
            <a:p>
              <a:endParaRPr lang="es-ES_tradnl"/>
            </a:p>
          </p:txBody>
        </p:sp>
        <p:sp>
          <p:nvSpPr>
            <p:cNvPr id="55" name="Freeform 12"/>
            <p:cNvSpPr>
              <a:spLocks noChangeArrowheads="1"/>
            </p:cNvSpPr>
            <p:nvPr/>
          </p:nvSpPr>
          <p:spPr bwMode="auto">
            <a:xfrm rot="5400000">
              <a:off x="-2772287" y="1573750"/>
              <a:ext cx="7240852" cy="3710500"/>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grpSp>
      <p:sp>
        <p:nvSpPr>
          <p:cNvPr id="111" name="Picture Placeholder 13"/>
          <p:cNvSpPr>
            <a:spLocks noGrp="1"/>
          </p:cNvSpPr>
          <p:nvPr>
            <p:ph type="pic" sz="quarter" idx="14"/>
          </p:nvPr>
        </p:nvSpPr>
        <p:spPr>
          <a:xfrm>
            <a:off x="2968043" y="2244144"/>
            <a:ext cx="3719566" cy="2369712"/>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cSld>
  <p:clrMapOvr>
    <a:masterClrMapping/>
  </p:clrMapOvr>
  <p:transition advClick="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Desktop Web Mockup">
    <p:spTree>
      <p:nvGrpSpPr>
        <p:cNvPr id="1" name=""/>
        <p:cNvGrpSpPr/>
        <p:nvPr/>
      </p:nvGrpSpPr>
      <p:grpSpPr>
        <a:xfrm>
          <a:off x="0" y="0"/>
          <a:ext cx="0" cy="0"/>
          <a:chOff x="0" y="0"/>
          <a:chExt cx="0" cy="0"/>
        </a:xfrm>
      </p:grpSpPr>
      <p:grpSp>
        <p:nvGrpSpPr>
          <p:cNvPr id="38" name="Group 37"/>
          <p:cNvGrpSpPr/>
          <p:nvPr userDrawn="1"/>
        </p:nvGrpSpPr>
        <p:grpSpPr>
          <a:xfrm>
            <a:off x="8765257" y="-747533"/>
            <a:ext cx="4188807" cy="8353066"/>
            <a:chOff x="-1007111" y="-1170073"/>
            <a:chExt cx="4188807" cy="8353066"/>
          </a:xfrm>
        </p:grpSpPr>
        <p:sp>
          <p:nvSpPr>
            <p:cNvPr id="39" name="Freeform 38"/>
            <p:cNvSpPr>
              <a:spLocks noChangeArrowheads="1"/>
            </p:cNvSpPr>
            <p:nvPr/>
          </p:nvSpPr>
          <p:spPr bwMode="auto">
            <a:xfrm rot="18018666">
              <a:off x="-1050491" y="3211248"/>
              <a:ext cx="3928567" cy="3428981"/>
            </a:xfrm>
            <a:custGeom>
              <a:avLst/>
              <a:gdLst>
                <a:gd name="connsiteX0" fmla="*/ 245542 w 2309452"/>
                <a:gd name="connsiteY0" fmla="*/ 1248485 h 2015765"/>
                <a:gd name="connsiteX1" fmla="*/ 32043 w 2309452"/>
                <a:gd name="connsiteY1" fmla="*/ 1618276 h 2015765"/>
                <a:gd name="connsiteX2" fmla="*/ 245542 w 2309452"/>
                <a:gd name="connsiteY2" fmla="*/ 1988067 h 2015765"/>
                <a:gd name="connsiteX3" fmla="*/ 672900 w 2309452"/>
                <a:gd name="connsiteY3" fmla="*/ 1988067 h 2015765"/>
                <a:gd name="connsiteX4" fmla="*/ 886399 w 2309452"/>
                <a:gd name="connsiteY4" fmla="*/ 1618276 h 2015765"/>
                <a:gd name="connsiteX5" fmla="*/ 672900 w 2309452"/>
                <a:gd name="connsiteY5" fmla="*/ 1248485 h 2015765"/>
                <a:gd name="connsiteX6" fmla="*/ 1636192 w 2309452"/>
                <a:gd name="connsiteY6" fmla="*/ 1239003 h 2015765"/>
                <a:gd name="connsiteX7" fmla="*/ 1422693 w 2309452"/>
                <a:gd name="connsiteY7" fmla="*/ 1609364 h 2015765"/>
                <a:gd name="connsiteX8" fmla="*/ 1636192 w 2309452"/>
                <a:gd name="connsiteY8" fmla="*/ 1979726 h 2015765"/>
                <a:gd name="connsiteX9" fmla="*/ 2063550 w 2309452"/>
                <a:gd name="connsiteY9" fmla="*/ 1979726 h 2015765"/>
                <a:gd name="connsiteX10" fmla="*/ 2277409 w 2309452"/>
                <a:gd name="connsiteY10" fmla="*/ 1609364 h 2015765"/>
                <a:gd name="connsiteX11" fmla="*/ 2063550 w 2309452"/>
                <a:gd name="connsiteY11" fmla="*/ 1239003 h 2015765"/>
                <a:gd name="connsiteX12" fmla="*/ 229700 w 2309452"/>
                <a:gd name="connsiteY12" fmla="*/ 1220787 h 2015765"/>
                <a:gd name="connsiteX13" fmla="*/ 689101 w 2309452"/>
                <a:gd name="connsiteY13" fmla="*/ 1220787 h 2015765"/>
                <a:gd name="connsiteX14" fmla="*/ 918802 w 2309452"/>
                <a:gd name="connsiteY14" fmla="*/ 1618276 h 2015765"/>
                <a:gd name="connsiteX15" fmla="*/ 689101 w 2309452"/>
                <a:gd name="connsiteY15" fmla="*/ 2015765 h 2015765"/>
                <a:gd name="connsiteX16" fmla="*/ 229700 w 2309452"/>
                <a:gd name="connsiteY16" fmla="*/ 2015765 h 2015765"/>
                <a:gd name="connsiteX17" fmla="*/ 0 w 2309452"/>
                <a:gd name="connsiteY17" fmla="*/ 1618276 h 2015765"/>
                <a:gd name="connsiteX18" fmla="*/ 1620351 w 2309452"/>
                <a:gd name="connsiteY18" fmla="*/ 1211262 h 2015765"/>
                <a:gd name="connsiteX19" fmla="*/ 2079752 w 2309452"/>
                <a:gd name="connsiteY19" fmla="*/ 1211262 h 2015765"/>
                <a:gd name="connsiteX20" fmla="*/ 2309452 w 2309452"/>
                <a:gd name="connsiteY20" fmla="*/ 1609364 h 2015765"/>
                <a:gd name="connsiteX21" fmla="*/ 2079752 w 2309452"/>
                <a:gd name="connsiteY21" fmla="*/ 2007827 h 2015765"/>
                <a:gd name="connsiteX22" fmla="*/ 1620351 w 2309452"/>
                <a:gd name="connsiteY22" fmla="*/ 2007827 h 2015765"/>
                <a:gd name="connsiteX23" fmla="*/ 1390650 w 2309452"/>
                <a:gd name="connsiteY23" fmla="*/ 1609364 h 2015765"/>
                <a:gd name="connsiteX24" fmla="*/ 933053 w 2309452"/>
                <a:gd name="connsiteY24" fmla="*/ 822325 h 2015765"/>
                <a:gd name="connsiteX25" fmla="*/ 1376759 w 2309452"/>
                <a:gd name="connsiteY25" fmla="*/ 822325 h 2015765"/>
                <a:gd name="connsiteX26" fmla="*/ 1598252 w 2309452"/>
                <a:gd name="connsiteY26" fmla="*/ 1206140 h 2015765"/>
                <a:gd name="connsiteX27" fmla="*/ 1376759 w 2309452"/>
                <a:gd name="connsiteY27" fmla="*/ 1590315 h 2015765"/>
                <a:gd name="connsiteX28" fmla="*/ 933053 w 2309452"/>
                <a:gd name="connsiteY28" fmla="*/ 1590315 h 2015765"/>
                <a:gd name="connsiteX29" fmla="*/ 711200 w 2309452"/>
                <a:gd name="connsiteY29" fmla="*/ 1206140 h 2015765"/>
                <a:gd name="connsiteX30" fmla="*/ 245542 w 2309452"/>
                <a:gd name="connsiteY30" fmla="*/ 434098 h 2015765"/>
                <a:gd name="connsiteX31" fmla="*/ 32043 w 2309452"/>
                <a:gd name="connsiteY31" fmla="*/ 803889 h 2015765"/>
                <a:gd name="connsiteX32" fmla="*/ 245542 w 2309452"/>
                <a:gd name="connsiteY32" fmla="*/ 1173679 h 2015765"/>
                <a:gd name="connsiteX33" fmla="*/ 672900 w 2309452"/>
                <a:gd name="connsiteY33" fmla="*/ 1173679 h 2015765"/>
                <a:gd name="connsiteX34" fmla="*/ 886399 w 2309452"/>
                <a:gd name="connsiteY34" fmla="*/ 803889 h 2015765"/>
                <a:gd name="connsiteX35" fmla="*/ 672900 w 2309452"/>
                <a:gd name="connsiteY35" fmla="*/ 434098 h 2015765"/>
                <a:gd name="connsiteX36" fmla="*/ 229700 w 2309452"/>
                <a:gd name="connsiteY36" fmla="*/ 406400 h 2015765"/>
                <a:gd name="connsiteX37" fmla="*/ 689101 w 2309452"/>
                <a:gd name="connsiteY37" fmla="*/ 406400 h 2015765"/>
                <a:gd name="connsiteX38" fmla="*/ 918802 w 2309452"/>
                <a:gd name="connsiteY38" fmla="*/ 803889 h 2015765"/>
                <a:gd name="connsiteX39" fmla="*/ 689101 w 2309452"/>
                <a:gd name="connsiteY39" fmla="*/ 1201377 h 2015765"/>
                <a:gd name="connsiteX40" fmla="*/ 229700 w 2309452"/>
                <a:gd name="connsiteY40" fmla="*/ 1201377 h 2015765"/>
                <a:gd name="connsiteX41" fmla="*/ 0 w 2309452"/>
                <a:gd name="connsiteY41" fmla="*/ 803889 h 2015765"/>
                <a:gd name="connsiteX42" fmla="*/ 960277 w 2309452"/>
                <a:gd name="connsiteY42" fmla="*/ 27711 h 2015765"/>
                <a:gd name="connsiteX43" fmla="*/ 746418 w 2309452"/>
                <a:gd name="connsiteY43" fmla="*/ 397309 h 2015765"/>
                <a:gd name="connsiteX44" fmla="*/ 960277 w 2309452"/>
                <a:gd name="connsiteY44" fmla="*/ 767626 h 2015765"/>
                <a:gd name="connsiteX45" fmla="*/ 1387275 w 2309452"/>
                <a:gd name="connsiteY45" fmla="*/ 767626 h 2015765"/>
                <a:gd name="connsiteX46" fmla="*/ 1601134 w 2309452"/>
                <a:gd name="connsiteY46" fmla="*/ 397309 h 2015765"/>
                <a:gd name="connsiteX47" fmla="*/ 1387275 w 2309452"/>
                <a:gd name="connsiteY47" fmla="*/ 27711 h 2015765"/>
                <a:gd name="connsiteX48" fmla="*/ 944076 w 2309452"/>
                <a:gd name="connsiteY48" fmla="*/ 0 h 2015765"/>
                <a:gd name="connsiteX49" fmla="*/ 1403477 w 2309452"/>
                <a:gd name="connsiteY49" fmla="*/ 0 h 2015765"/>
                <a:gd name="connsiteX50" fmla="*/ 1633177 w 2309452"/>
                <a:gd name="connsiteY50" fmla="*/ 397309 h 2015765"/>
                <a:gd name="connsiteX51" fmla="*/ 1403477 w 2309452"/>
                <a:gd name="connsiteY51" fmla="*/ 794977 h 2015765"/>
                <a:gd name="connsiteX52" fmla="*/ 944076 w 2309452"/>
                <a:gd name="connsiteY52" fmla="*/ 794977 h 2015765"/>
                <a:gd name="connsiteX53" fmla="*/ 714375 w 2309452"/>
                <a:gd name="connsiteY53" fmla="*/ 397309 h 2015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2309452" h="2015765">
                  <a:moveTo>
                    <a:pt x="245542" y="1248485"/>
                  </a:moveTo>
                  <a:lnTo>
                    <a:pt x="32043" y="1618276"/>
                  </a:lnTo>
                  <a:lnTo>
                    <a:pt x="245542" y="1988067"/>
                  </a:lnTo>
                  <a:lnTo>
                    <a:pt x="672900" y="1988067"/>
                  </a:lnTo>
                  <a:lnTo>
                    <a:pt x="886399" y="1618276"/>
                  </a:lnTo>
                  <a:lnTo>
                    <a:pt x="672900" y="1248485"/>
                  </a:lnTo>
                  <a:close/>
                  <a:moveTo>
                    <a:pt x="1636192" y="1239003"/>
                  </a:moveTo>
                  <a:lnTo>
                    <a:pt x="1422693" y="1609364"/>
                  </a:lnTo>
                  <a:lnTo>
                    <a:pt x="1636192" y="1979726"/>
                  </a:lnTo>
                  <a:lnTo>
                    <a:pt x="2063550" y="1979726"/>
                  </a:lnTo>
                  <a:lnTo>
                    <a:pt x="2277409" y="1609364"/>
                  </a:lnTo>
                  <a:lnTo>
                    <a:pt x="2063550" y="1239003"/>
                  </a:lnTo>
                  <a:close/>
                  <a:moveTo>
                    <a:pt x="229700" y="1220787"/>
                  </a:moveTo>
                  <a:lnTo>
                    <a:pt x="689101" y="1220787"/>
                  </a:lnTo>
                  <a:lnTo>
                    <a:pt x="918802" y="1618276"/>
                  </a:lnTo>
                  <a:lnTo>
                    <a:pt x="689101" y="2015765"/>
                  </a:lnTo>
                  <a:lnTo>
                    <a:pt x="229700" y="2015765"/>
                  </a:lnTo>
                  <a:lnTo>
                    <a:pt x="0" y="1618276"/>
                  </a:lnTo>
                  <a:close/>
                  <a:moveTo>
                    <a:pt x="1620351" y="1211262"/>
                  </a:moveTo>
                  <a:lnTo>
                    <a:pt x="2079752" y="1211262"/>
                  </a:lnTo>
                  <a:lnTo>
                    <a:pt x="2309452" y="1609364"/>
                  </a:lnTo>
                  <a:lnTo>
                    <a:pt x="2079752" y="2007827"/>
                  </a:lnTo>
                  <a:lnTo>
                    <a:pt x="1620351" y="2007827"/>
                  </a:lnTo>
                  <a:lnTo>
                    <a:pt x="1390650" y="1609364"/>
                  </a:lnTo>
                  <a:close/>
                  <a:moveTo>
                    <a:pt x="933053" y="822325"/>
                  </a:moveTo>
                  <a:lnTo>
                    <a:pt x="1376759" y="822325"/>
                  </a:lnTo>
                  <a:lnTo>
                    <a:pt x="1598252" y="1206140"/>
                  </a:lnTo>
                  <a:lnTo>
                    <a:pt x="1376759" y="1590315"/>
                  </a:lnTo>
                  <a:lnTo>
                    <a:pt x="933053" y="1590315"/>
                  </a:lnTo>
                  <a:lnTo>
                    <a:pt x="711200" y="1206140"/>
                  </a:lnTo>
                  <a:close/>
                  <a:moveTo>
                    <a:pt x="245542" y="434098"/>
                  </a:moveTo>
                  <a:lnTo>
                    <a:pt x="32043" y="803889"/>
                  </a:lnTo>
                  <a:lnTo>
                    <a:pt x="245542" y="1173679"/>
                  </a:lnTo>
                  <a:lnTo>
                    <a:pt x="672900" y="1173679"/>
                  </a:lnTo>
                  <a:lnTo>
                    <a:pt x="886399" y="803889"/>
                  </a:lnTo>
                  <a:lnTo>
                    <a:pt x="672900" y="434098"/>
                  </a:lnTo>
                  <a:close/>
                  <a:moveTo>
                    <a:pt x="229700" y="406400"/>
                  </a:moveTo>
                  <a:lnTo>
                    <a:pt x="689101" y="406400"/>
                  </a:lnTo>
                  <a:lnTo>
                    <a:pt x="918802" y="803889"/>
                  </a:lnTo>
                  <a:lnTo>
                    <a:pt x="689101" y="1201377"/>
                  </a:lnTo>
                  <a:lnTo>
                    <a:pt x="229700" y="1201377"/>
                  </a:lnTo>
                  <a:lnTo>
                    <a:pt x="0" y="803889"/>
                  </a:lnTo>
                  <a:close/>
                  <a:moveTo>
                    <a:pt x="960277" y="27711"/>
                  </a:moveTo>
                  <a:lnTo>
                    <a:pt x="746418" y="397309"/>
                  </a:lnTo>
                  <a:lnTo>
                    <a:pt x="960277" y="767626"/>
                  </a:lnTo>
                  <a:lnTo>
                    <a:pt x="1387275" y="767626"/>
                  </a:lnTo>
                  <a:lnTo>
                    <a:pt x="1601134" y="397309"/>
                  </a:lnTo>
                  <a:lnTo>
                    <a:pt x="1387275" y="27711"/>
                  </a:lnTo>
                  <a:close/>
                  <a:moveTo>
                    <a:pt x="944076" y="0"/>
                  </a:moveTo>
                  <a:lnTo>
                    <a:pt x="1403477" y="0"/>
                  </a:lnTo>
                  <a:lnTo>
                    <a:pt x="1633177" y="397309"/>
                  </a:lnTo>
                  <a:lnTo>
                    <a:pt x="1403477" y="794977"/>
                  </a:lnTo>
                  <a:lnTo>
                    <a:pt x="944076" y="794977"/>
                  </a:lnTo>
                  <a:lnTo>
                    <a:pt x="714375" y="397309"/>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40" name="Freeform 39"/>
            <p:cNvSpPr>
              <a:spLocks noChangeArrowheads="1"/>
            </p:cNvSpPr>
            <p:nvPr/>
          </p:nvSpPr>
          <p:spPr bwMode="auto">
            <a:xfrm rot="17993683">
              <a:off x="1532163" y="5533460"/>
              <a:ext cx="1870891" cy="1428175"/>
            </a:xfrm>
            <a:custGeom>
              <a:avLst/>
              <a:gdLst>
                <a:gd name="connsiteX0" fmla="*/ 245902 w 1596665"/>
                <a:gd name="connsiteY0" fmla="*/ 451561 h 1218840"/>
                <a:gd name="connsiteX1" fmla="*/ 32043 w 1596665"/>
                <a:gd name="connsiteY1" fmla="*/ 821352 h 1218840"/>
                <a:gd name="connsiteX2" fmla="*/ 245902 w 1596665"/>
                <a:gd name="connsiteY2" fmla="*/ 1190782 h 1218840"/>
                <a:gd name="connsiteX3" fmla="*/ 673260 w 1596665"/>
                <a:gd name="connsiteY3" fmla="*/ 1190782 h 1218840"/>
                <a:gd name="connsiteX4" fmla="*/ 886759 w 1596665"/>
                <a:gd name="connsiteY4" fmla="*/ 821352 h 1218840"/>
                <a:gd name="connsiteX5" fmla="*/ 673260 w 1596665"/>
                <a:gd name="connsiteY5" fmla="*/ 451561 h 1218840"/>
                <a:gd name="connsiteX6" fmla="*/ 229700 w 1596665"/>
                <a:gd name="connsiteY6" fmla="*/ 423863 h 1218840"/>
                <a:gd name="connsiteX7" fmla="*/ 689101 w 1596665"/>
                <a:gd name="connsiteY7" fmla="*/ 423863 h 1218840"/>
                <a:gd name="connsiteX8" fmla="*/ 918802 w 1596665"/>
                <a:gd name="connsiteY8" fmla="*/ 821352 h 1218840"/>
                <a:gd name="connsiteX9" fmla="*/ 689101 w 1596665"/>
                <a:gd name="connsiteY9" fmla="*/ 1218840 h 1218840"/>
                <a:gd name="connsiteX10" fmla="*/ 229700 w 1596665"/>
                <a:gd name="connsiteY10" fmla="*/ 1218840 h 1218840"/>
                <a:gd name="connsiteX11" fmla="*/ 0 w 1596665"/>
                <a:gd name="connsiteY11" fmla="*/ 821352 h 1218840"/>
                <a:gd name="connsiteX12" fmla="*/ 931195 w 1596665"/>
                <a:gd name="connsiteY12" fmla="*/ 0 h 1218840"/>
                <a:gd name="connsiteX13" fmla="*/ 1375082 w 1596665"/>
                <a:gd name="connsiteY13" fmla="*/ 0 h 1218840"/>
                <a:gd name="connsiteX14" fmla="*/ 1596665 w 1596665"/>
                <a:gd name="connsiteY14" fmla="*/ 383815 h 1218840"/>
                <a:gd name="connsiteX15" fmla="*/ 1375082 w 1596665"/>
                <a:gd name="connsiteY15" fmla="*/ 767990 h 1218840"/>
                <a:gd name="connsiteX16" fmla="*/ 931195 w 1596665"/>
                <a:gd name="connsiteY16" fmla="*/ 767990 h 1218840"/>
                <a:gd name="connsiteX17" fmla="*/ 709612 w 1596665"/>
                <a:gd name="connsiteY17" fmla="*/ 383815 h 1218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596665" h="1218840">
                  <a:moveTo>
                    <a:pt x="245902" y="451561"/>
                  </a:moveTo>
                  <a:lnTo>
                    <a:pt x="32043" y="821352"/>
                  </a:lnTo>
                  <a:lnTo>
                    <a:pt x="245902" y="1190782"/>
                  </a:lnTo>
                  <a:lnTo>
                    <a:pt x="673260" y="1190782"/>
                  </a:lnTo>
                  <a:lnTo>
                    <a:pt x="886759" y="821352"/>
                  </a:lnTo>
                  <a:lnTo>
                    <a:pt x="673260" y="451561"/>
                  </a:lnTo>
                  <a:close/>
                  <a:moveTo>
                    <a:pt x="229700" y="423863"/>
                  </a:moveTo>
                  <a:lnTo>
                    <a:pt x="689101" y="423863"/>
                  </a:lnTo>
                  <a:lnTo>
                    <a:pt x="918802" y="821352"/>
                  </a:lnTo>
                  <a:lnTo>
                    <a:pt x="689101" y="1218840"/>
                  </a:lnTo>
                  <a:lnTo>
                    <a:pt x="229700" y="1218840"/>
                  </a:lnTo>
                  <a:lnTo>
                    <a:pt x="0" y="821352"/>
                  </a:lnTo>
                  <a:close/>
                  <a:moveTo>
                    <a:pt x="931195" y="0"/>
                  </a:moveTo>
                  <a:lnTo>
                    <a:pt x="1375082" y="0"/>
                  </a:lnTo>
                  <a:lnTo>
                    <a:pt x="1596665" y="383815"/>
                  </a:lnTo>
                  <a:lnTo>
                    <a:pt x="1375082" y="767990"/>
                  </a:lnTo>
                  <a:lnTo>
                    <a:pt x="931195" y="767990"/>
                  </a:lnTo>
                  <a:lnTo>
                    <a:pt x="709612" y="383815"/>
                  </a:lnTo>
                  <a:close/>
                </a:path>
              </a:pathLst>
            </a:custGeom>
            <a:solidFill>
              <a:schemeClr val="bg1">
                <a:alpha val="25000"/>
              </a:schemeClr>
            </a:solidFill>
            <a:ln>
              <a:noFill/>
            </a:ln>
            <a:effectLst/>
          </p:spPr>
          <p:txBody>
            <a:bodyPr wrap="square" anchor="ctr">
              <a:noAutofit/>
            </a:bodyPr>
            <a:lstStyle/>
            <a:p>
              <a:endParaRPr lang="es-ES_tradnl"/>
            </a:p>
          </p:txBody>
        </p:sp>
        <p:sp>
          <p:nvSpPr>
            <p:cNvPr id="41" name="Freeform 40"/>
            <p:cNvSpPr>
              <a:spLocks noChangeArrowheads="1"/>
            </p:cNvSpPr>
            <p:nvPr/>
          </p:nvSpPr>
          <p:spPr bwMode="auto">
            <a:xfrm>
              <a:off x="-692482" y="-1170073"/>
              <a:ext cx="3773767" cy="3692409"/>
            </a:xfrm>
            <a:custGeom>
              <a:avLst/>
              <a:gdLst>
                <a:gd name="connsiteX0" fmla="*/ 306447 w 2061803"/>
                <a:gd name="connsiteY0" fmla="*/ 1038966 h 2017353"/>
                <a:gd name="connsiteX1" fmla="*/ 32049 w 2061803"/>
                <a:gd name="connsiteY1" fmla="*/ 1514296 h 2017353"/>
                <a:gd name="connsiteX2" fmla="*/ 306447 w 2061803"/>
                <a:gd name="connsiteY2" fmla="*/ 1989986 h 2017353"/>
                <a:gd name="connsiteX3" fmla="*/ 855243 w 2061803"/>
                <a:gd name="connsiteY3" fmla="*/ 1989986 h 2017353"/>
                <a:gd name="connsiteX4" fmla="*/ 1130001 w 2061803"/>
                <a:gd name="connsiteY4" fmla="*/ 1514296 h 2017353"/>
                <a:gd name="connsiteX5" fmla="*/ 855243 w 2061803"/>
                <a:gd name="connsiteY5" fmla="*/ 1038966 h 2017353"/>
                <a:gd name="connsiteX6" fmla="*/ 290243 w 2061803"/>
                <a:gd name="connsiteY6" fmla="*/ 1011238 h 2017353"/>
                <a:gd name="connsiteX7" fmla="*/ 871448 w 2061803"/>
                <a:gd name="connsiteY7" fmla="*/ 1011238 h 2017353"/>
                <a:gd name="connsiteX8" fmla="*/ 1161690 w 2061803"/>
                <a:gd name="connsiteY8" fmla="*/ 1514296 h 2017353"/>
                <a:gd name="connsiteX9" fmla="*/ 871448 w 2061803"/>
                <a:gd name="connsiteY9" fmla="*/ 2017353 h 2017353"/>
                <a:gd name="connsiteX10" fmla="*/ 290243 w 2061803"/>
                <a:gd name="connsiteY10" fmla="*/ 2017353 h 2017353"/>
                <a:gd name="connsiteX11" fmla="*/ 0 w 2061803"/>
                <a:gd name="connsiteY11" fmla="*/ 1514296 h 2017353"/>
                <a:gd name="connsiteX12" fmla="*/ 1206560 w 2061803"/>
                <a:gd name="connsiteY12" fmla="*/ 521441 h 2017353"/>
                <a:gd name="connsiteX13" fmla="*/ 932162 w 2061803"/>
                <a:gd name="connsiteY13" fmla="*/ 996771 h 2017353"/>
                <a:gd name="connsiteX14" fmla="*/ 1206560 w 2061803"/>
                <a:gd name="connsiteY14" fmla="*/ 1472101 h 2017353"/>
                <a:gd name="connsiteX15" fmla="*/ 1755356 w 2061803"/>
                <a:gd name="connsiteY15" fmla="*/ 1472101 h 2017353"/>
                <a:gd name="connsiteX16" fmla="*/ 2030114 w 2061803"/>
                <a:gd name="connsiteY16" fmla="*/ 996771 h 2017353"/>
                <a:gd name="connsiteX17" fmla="*/ 1755356 w 2061803"/>
                <a:gd name="connsiteY17" fmla="*/ 521441 h 2017353"/>
                <a:gd name="connsiteX18" fmla="*/ 1190356 w 2061803"/>
                <a:gd name="connsiteY18" fmla="*/ 493713 h 2017353"/>
                <a:gd name="connsiteX19" fmla="*/ 1771561 w 2061803"/>
                <a:gd name="connsiteY19" fmla="*/ 493713 h 2017353"/>
                <a:gd name="connsiteX20" fmla="*/ 2061803 w 2061803"/>
                <a:gd name="connsiteY20" fmla="*/ 996771 h 2017353"/>
                <a:gd name="connsiteX21" fmla="*/ 1771561 w 2061803"/>
                <a:gd name="connsiteY21" fmla="*/ 1499828 h 2017353"/>
                <a:gd name="connsiteX22" fmla="*/ 1190356 w 2061803"/>
                <a:gd name="connsiteY22" fmla="*/ 1499828 h 2017353"/>
                <a:gd name="connsiteX23" fmla="*/ 900113 w 2061803"/>
                <a:gd name="connsiteY23" fmla="*/ 996771 h 2017353"/>
                <a:gd name="connsiteX24" fmla="*/ 298180 w 2061803"/>
                <a:gd name="connsiteY24" fmla="*/ 0 h 2017353"/>
                <a:gd name="connsiteX25" fmla="*/ 863510 w 2061803"/>
                <a:gd name="connsiteY25" fmla="*/ 0 h 2017353"/>
                <a:gd name="connsiteX26" fmla="*/ 1145815 w 2061803"/>
                <a:gd name="connsiteY26" fmla="*/ 488950 h 2017353"/>
                <a:gd name="connsiteX27" fmla="*/ 863510 w 2061803"/>
                <a:gd name="connsiteY27" fmla="*/ 977540 h 2017353"/>
                <a:gd name="connsiteX28" fmla="*/ 298180 w 2061803"/>
                <a:gd name="connsiteY28" fmla="*/ 977540 h 2017353"/>
                <a:gd name="connsiteX29" fmla="*/ 15875 w 2061803"/>
                <a:gd name="connsiteY29" fmla="*/ 488950 h 2017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061803" h="2017353">
                  <a:moveTo>
                    <a:pt x="306447" y="1038966"/>
                  </a:moveTo>
                  <a:lnTo>
                    <a:pt x="32049" y="1514296"/>
                  </a:lnTo>
                  <a:lnTo>
                    <a:pt x="306447" y="1989986"/>
                  </a:lnTo>
                  <a:lnTo>
                    <a:pt x="855243" y="1989986"/>
                  </a:lnTo>
                  <a:lnTo>
                    <a:pt x="1130001" y="1514296"/>
                  </a:lnTo>
                  <a:lnTo>
                    <a:pt x="855243" y="1038966"/>
                  </a:lnTo>
                  <a:close/>
                  <a:moveTo>
                    <a:pt x="290243" y="1011238"/>
                  </a:moveTo>
                  <a:lnTo>
                    <a:pt x="871448" y="1011238"/>
                  </a:lnTo>
                  <a:lnTo>
                    <a:pt x="1161690" y="1514296"/>
                  </a:lnTo>
                  <a:lnTo>
                    <a:pt x="871448" y="2017353"/>
                  </a:lnTo>
                  <a:lnTo>
                    <a:pt x="290243" y="2017353"/>
                  </a:lnTo>
                  <a:lnTo>
                    <a:pt x="0" y="1514296"/>
                  </a:lnTo>
                  <a:close/>
                  <a:moveTo>
                    <a:pt x="1206560" y="521441"/>
                  </a:moveTo>
                  <a:lnTo>
                    <a:pt x="932162" y="996771"/>
                  </a:lnTo>
                  <a:lnTo>
                    <a:pt x="1206560" y="1472101"/>
                  </a:lnTo>
                  <a:lnTo>
                    <a:pt x="1755356" y="1472101"/>
                  </a:lnTo>
                  <a:lnTo>
                    <a:pt x="2030114" y="996771"/>
                  </a:lnTo>
                  <a:lnTo>
                    <a:pt x="1755356" y="521441"/>
                  </a:lnTo>
                  <a:close/>
                  <a:moveTo>
                    <a:pt x="1190356" y="493713"/>
                  </a:moveTo>
                  <a:lnTo>
                    <a:pt x="1771561" y="493713"/>
                  </a:lnTo>
                  <a:lnTo>
                    <a:pt x="2061803" y="996771"/>
                  </a:lnTo>
                  <a:lnTo>
                    <a:pt x="1771561" y="1499828"/>
                  </a:lnTo>
                  <a:lnTo>
                    <a:pt x="1190356" y="1499828"/>
                  </a:lnTo>
                  <a:lnTo>
                    <a:pt x="900113" y="996771"/>
                  </a:lnTo>
                  <a:close/>
                  <a:moveTo>
                    <a:pt x="298180" y="0"/>
                  </a:moveTo>
                  <a:lnTo>
                    <a:pt x="863510" y="0"/>
                  </a:lnTo>
                  <a:lnTo>
                    <a:pt x="1145815" y="488950"/>
                  </a:lnTo>
                  <a:lnTo>
                    <a:pt x="863510" y="977540"/>
                  </a:lnTo>
                  <a:lnTo>
                    <a:pt x="298180" y="977540"/>
                  </a:lnTo>
                  <a:lnTo>
                    <a:pt x="15875" y="488950"/>
                  </a:lnTo>
                  <a:close/>
                </a:path>
              </a:pathLst>
            </a:custGeom>
            <a:solidFill>
              <a:schemeClr val="bg1">
                <a:lumMod val="85000"/>
                <a:alpha val="50000"/>
              </a:schemeClr>
            </a:solidFill>
            <a:ln>
              <a:noFill/>
            </a:ln>
            <a:effectLst/>
          </p:spPr>
          <p:txBody>
            <a:bodyPr wrap="square" anchor="ctr">
              <a:noAutofit/>
            </a:bodyPr>
            <a:lstStyle/>
            <a:p>
              <a:endParaRPr lang="es-ES_tradnl"/>
            </a:p>
          </p:txBody>
        </p:sp>
        <p:sp>
          <p:nvSpPr>
            <p:cNvPr id="42" name="Freeform 10"/>
            <p:cNvSpPr>
              <a:spLocks noChangeArrowheads="1"/>
            </p:cNvSpPr>
            <p:nvPr/>
          </p:nvSpPr>
          <p:spPr bwMode="auto">
            <a:xfrm>
              <a:off x="949740" y="1630785"/>
              <a:ext cx="2126928" cy="1842175"/>
            </a:xfrm>
            <a:custGeom>
              <a:avLst/>
              <a:gdLst>
                <a:gd name="T0" fmla="*/ 852 w 3228"/>
                <a:gd name="T1" fmla="*/ 2718 h 2796"/>
                <a:gd name="T2" fmla="*/ 2376 w 3228"/>
                <a:gd name="T3" fmla="*/ 2718 h 2796"/>
                <a:gd name="T4" fmla="*/ 3138 w 3228"/>
                <a:gd name="T5" fmla="*/ 1397 h 2796"/>
                <a:gd name="T6" fmla="*/ 2376 w 3228"/>
                <a:gd name="T7" fmla="*/ 77 h 2796"/>
                <a:gd name="T8" fmla="*/ 852 w 3228"/>
                <a:gd name="T9" fmla="*/ 77 h 2796"/>
                <a:gd name="T10" fmla="*/ 89 w 3228"/>
                <a:gd name="T11" fmla="*/ 1397 h 2796"/>
                <a:gd name="T12" fmla="*/ 852 w 3228"/>
                <a:gd name="T13" fmla="*/ 2718 h 2796"/>
                <a:gd name="T14" fmla="*/ 2421 w 3228"/>
                <a:gd name="T15" fmla="*/ 2795 h 2796"/>
                <a:gd name="T16" fmla="*/ 807 w 3228"/>
                <a:gd name="T17" fmla="*/ 2795 h 2796"/>
                <a:gd name="T18" fmla="*/ 0 w 3228"/>
                <a:gd name="T19" fmla="*/ 1397 h 2796"/>
                <a:gd name="T20" fmla="*/ 807 w 3228"/>
                <a:gd name="T21" fmla="*/ 0 h 2796"/>
                <a:gd name="T22" fmla="*/ 2421 w 3228"/>
                <a:gd name="T23" fmla="*/ 0 h 2796"/>
                <a:gd name="T24" fmla="*/ 3227 w 3228"/>
                <a:gd name="T25" fmla="*/ 1397 h 2796"/>
                <a:gd name="T26" fmla="*/ 2421 w 3228"/>
                <a:gd name="T27" fmla="*/ 2795 h 27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228" h="2796">
                  <a:moveTo>
                    <a:pt x="852" y="2718"/>
                  </a:moveTo>
                  <a:lnTo>
                    <a:pt x="2376" y="2718"/>
                  </a:lnTo>
                  <a:lnTo>
                    <a:pt x="3138" y="1397"/>
                  </a:lnTo>
                  <a:lnTo>
                    <a:pt x="2376" y="77"/>
                  </a:lnTo>
                  <a:lnTo>
                    <a:pt x="852" y="77"/>
                  </a:lnTo>
                  <a:lnTo>
                    <a:pt x="89" y="1397"/>
                  </a:lnTo>
                  <a:lnTo>
                    <a:pt x="852" y="2718"/>
                  </a:lnTo>
                  <a:close/>
                  <a:moveTo>
                    <a:pt x="2421" y="2795"/>
                  </a:moveTo>
                  <a:lnTo>
                    <a:pt x="807" y="2795"/>
                  </a:lnTo>
                  <a:lnTo>
                    <a:pt x="0" y="1397"/>
                  </a:lnTo>
                  <a:lnTo>
                    <a:pt x="807" y="0"/>
                  </a:lnTo>
                  <a:lnTo>
                    <a:pt x="2421" y="0"/>
                  </a:lnTo>
                  <a:lnTo>
                    <a:pt x="3227" y="1397"/>
                  </a:lnTo>
                  <a:lnTo>
                    <a:pt x="2421" y="2795"/>
                  </a:lnTo>
                  <a:close/>
                </a:path>
              </a:pathLst>
            </a:custGeom>
            <a:solidFill>
              <a:schemeClr val="bg1">
                <a:lumMod val="85000"/>
                <a:alpha val="50000"/>
              </a:schemeClr>
            </a:solidFill>
            <a:ln>
              <a:noFill/>
            </a:ln>
            <a:effectLst/>
          </p:spPr>
          <p:txBody>
            <a:bodyPr wrap="none" anchor="ctr"/>
            <a:lstStyle/>
            <a:p>
              <a:endParaRPr lang="es-ES_tradnl"/>
            </a:p>
          </p:txBody>
        </p:sp>
        <p:sp>
          <p:nvSpPr>
            <p:cNvPr id="43" name="Freeform 12"/>
            <p:cNvSpPr>
              <a:spLocks noChangeArrowheads="1"/>
            </p:cNvSpPr>
            <p:nvPr/>
          </p:nvSpPr>
          <p:spPr bwMode="auto">
            <a:xfrm rot="5400000">
              <a:off x="-2772287" y="1573750"/>
              <a:ext cx="7240852" cy="3710500"/>
            </a:xfrm>
            <a:custGeom>
              <a:avLst/>
              <a:gdLst>
                <a:gd name="T0" fmla="*/ 9393 w 10989"/>
                <a:gd name="T1" fmla="*/ 4874 h 5630"/>
                <a:gd name="T2" fmla="*/ 10455 w 10989"/>
                <a:gd name="T3" fmla="*/ 4256 h 5630"/>
                <a:gd name="T4" fmla="*/ 9201 w 10989"/>
                <a:gd name="T5" fmla="*/ 4787 h 5630"/>
                <a:gd name="T6" fmla="*/ 8501 w 10989"/>
                <a:gd name="T7" fmla="*/ 3630 h 5630"/>
                <a:gd name="T8" fmla="*/ 9538 w 10989"/>
                <a:gd name="T9" fmla="*/ 4147 h 5630"/>
                <a:gd name="T10" fmla="*/ 8667 w 10989"/>
                <a:gd name="T11" fmla="*/ 2179 h 5630"/>
                <a:gd name="T12" fmla="*/ 9321 w 10989"/>
                <a:gd name="T13" fmla="*/ 3377 h 5630"/>
                <a:gd name="T14" fmla="*/ 8134 w 10989"/>
                <a:gd name="T15" fmla="*/ 2716 h 5630"/>
                <a:gd name="T16" fmla="*/ 7076 w 10989"/>
                <a:gd name="T17" fmla="*/ 2069 h 5630"/>
                <a:gd name="T18" fmla="*/ 8435 w 10989"/>
                <a:gd name="T19" fmla="*/ 2044 h 5630"/>
                <a:gd name="T20" fmla="*/ 6377 w 10989"/>
                <a:gd name="T21" fmla="*/ 3459 h 5630"/>
                <a:gd name="T22" fmla="*/ 6221 w 10989"/>
                <a:gd name="T23" fmla="*/ 2298 h 5630"/>
                <a:gd name="T24" fmla="*/ 5881 w 10989"/>
                <a:gd name="T25" fmla="*/ 4022 h 5630"/>
                <a:gd name="T26" fmla="*/ 4805 w 10989"/>
                <a:gd name="T27" fmla="*/ 3475 h 5630"/>
                <a:gd name="T28" fmla="*/ 5861 w 10989"/>
                <a:gd name="T29" fmla="*/ 2910 h 5630"/>
                <a:gd name="T30" fmla="*/ 3927 w 10989"/>
                <a:gd name="T31" fmla="*/ 3333 h 5630"/>
                <a:gd name="T32" fmla="*/ 4081 w 10989"/>
                <a:gd name="T33" fmla="*/ 2179 h 5630"/>
                <a:gd name="T34" fmla="*/ 4727 w 10989"/>
                <a:gd name="T35" fmla="*/ 3371 h 5630"/>
                <a:gd name="T36" fmla="*/ 2728 w 10989"/>
                <a:gd name="T37" fmla="*/ 3996 h 5630"/>
                <a:gd name="T38" fmla="*/ 3445 w 10989"/>
                <a:gd name="T39" fmla="*/ 2838 h 5630"/>
                <a:gd name="T40" fmla="*/ 2397 w 10989"/>
                <a:gd name="T41" fmla="*/ 4691 h 5630"/>
                <a:gd name="T42" fmla="*/ 1333 w 10989"/>
                <a:gd name="T43" fmla="*/ 4062 h 5630"/>
                <a:gd name="T44" fmla="*/ 2680 w 10989"/>
                <a:gd name="T45" fmla="*/ 4024 h 5630"/>
                <a:gd name="T46" fmla="*/ 442 w 10989"/>
                <a:gd name="T47" fmla="*/ 4002 h 5630"/>
                <a:gd name="T48" fmla="*/ 1149 w 10989"/>
                <a:gd name="T49" fmla="*/ 2838 h 5630"/>
                <a:gd name="T50" fmla="*/ 5915 w 10989"/>
                <a:gd name="T51" fmla="*/ 1560 h 5630"/>
                <a:gd name="T52" fmla="*/ 6992 w 10989"/>
                <a:gd name="T53" fmla="*/ 925 h 5630"/>
                <a:gd name="T54" fmla="*/ 6885 w 10989"/>
                <a:gd name="T55" fmla="*/ 2128 h 5630"/>
                <a:gd name="T56" fmla="*/ 9176 w 10989"/>
                <a:gd name="T57" fmla="*/ 855 h 5630"/>
                <a:gd name="T58" fmla="*/ 9317 w 10989"/>
                <a:gd name="T59" fmla="*/ 2059 h 5630"/>
                <a:gd name="T60" fmla="*/ 8214 w 10989"/>
                <a:gd name="T61" fmla="*/ 1423 h 5630"/>
                <a:gd name="T62" fmla="*/ 10708 w 10989"/>
                <a:gd name="T63" fmla="*/ 694 h 5630"/>
                <a:gd name="T64" fmla="*/ 9653 w 10989"/>
                <a:gd name="T65" fmla="*/ 1331 h 5630"/>
                <a:gd name="T66" fmla="*/ 9683 w 10989"/>
                <a:gd name="T67" fmla="*/ 2963 h 5630"/>
                <a:gd name="T68" fmla="*/ 10477 w 10989"/>
                <a:gd name="T69" fmla="*/ 4041 h 5630"/>
                <a:gd name="T70" fmla="*/ 9415 w 10989"/>
                <a:gd name="T71" fmla="*/ 3485 h 5630"/>
                <a:gd name="T72" fmla="*/ 10783 w 10989"/>
                <a:gd name="T73" fmla="*/ 3614 h 5630"/>
                <a:gd name="T74" fmla="*/ 10557 w 10989"/>
                <a:gd name="T75" fmla="*/ 2812 h 5630"/>
                <a:gd name="T76" fmla="*/ 9425 w 10989"/>
                <a:gd name="T77" fmla="*/ 2168 h 5630"/>
                <a:gd name="T78" fmla="*/ 10533 w 10989"/>
                <a:gd name="T79" fmla="*/ 1472 h 5630"/>
                <a:gd name="T80" fmla="*/ 10498 w 10989"/>
                <a:gd name="T81" fmla="*/ 229 h 5630"/>
                <a:gd name="T82" fmla="*/ 9562 w 10989"/>
                <a:gd name="T83" fmla="*/ 267 h 5630"/>
                <a:gd name="T84" fmla="*/ 8436 w 10989"/>
                <a:gd name="T85" fmla="*/ 936 h 5630"/>
                <a:gd name="T86" fmla="*/ 7062 w 10989"/>
                <a:gd name="T87" fmla="*/ 898 h 5630"/>
                <a:gd name="T88" fmla="*/ 6136 w 10989"/>
                <a:gd name="T89" fmla="*/ 936 h 5630"/>
                <a:gd name="T90" fmla="*/ 6070 w 10989"/>
                <a:gd name="T91" fmla="*/ 2148 h 5630"/>
                <a:gd name="T92" fmla="*/ 5025 w 10989"/>
                <a:gd name="T93" fmla="*/ 2671 h 5630"/>
                <a:gd name="T94" fmla="*/ 3782 w 10989"/>
                <a:gd name="T95" fmla="*/ 2153 h 5630"/>
                <a:gd name="T96" fmla="*/ 2628 w 10989"/>
                <a:gd name="T97" fmla="*/ 2816 h 5630"/>
                <a:gd name="T98" fmla="*/ 1586 w 10989"/>
                <a:gd name="T99" fmla="*/ 3333 h 5630"/>
                <a:gd name="T100" fmla="*/ 340 w 10989"/>
                <a:gd name="T101" fmla="*/ 2816 h 5630"/>
                <a:gd name="T102" fmla="*/ 396 w 10989"/>
                <a:gd name="T103" fmla="*/ 4025 h 5630"/>
                <a:gd name="T104" fmla="*/ 1533 w 10989"/>
                <a:gd name="T105" fmla="*/ 4687 h 5630"/>
                <a:gd name="T106" fmla="*/ 2506 w 10989"/>
                <a:gd name="T107" fmla="*/ 4800 h 5630"/>
                <a:gd name="T108" fmla="*/ 3653 w 10989"/>
                <a:gd name="T109" fmla="*/ 4137 h 5630"/>
                <a:gd name="T110" fmla="*/ 4978 w 10989"/>
                <a:gd name="T111" fmla="*/ 4012 h 5630"/>
                <a:gd name="T112" fmla="*/ 5952 w 10989"/>
                <a:gd name="T113" fmla="*/ 4124 h 5630"/>
                <a:gd name="T114" fmla="*/ 7096 w 10989"/>
                <a:gd name="T115" fmla="*/ 3475 h 5630"/>
                <a:gd name="T116" fmla="*/ 8438 w 10989"/>
                <a:gd name="T117" fmla="*/ 3375 h 5630"/>
                <a:gd name="T118" fmla="*/ 8159 w 10989"/>
                <a:gd name="T119" fmla="*/ 4256 h 5630"/>
                <a:gd name="T120" fmla="*/ 9307 w 10989"/>
                <a:gd name="T121" fmla="*/ 4918 h 5630"/>
                <a:gd name="T122" fmla="*/ 10455 w 10989"/>
                <a:gd name="T123" fmla="*/ 5577 h 56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0989" h="5630">
                  <a:moveTo>
                    <a:pt x="10505" y="5373"/>
                  </a:moveTo>
                  <a:lnTo>
                    <a:pt x="10505" y="5373"/>
                  </a:lnTo>
                  <a:cubicBezTo>
                    <a:pt x="10490" y="5365"/>
                    <a:pt x="10473" y="5360"/>
                    <a:pt x="10455" y="5360"/>
                  </a:cubicBezTo>
                  <a:lnTo>
                    <a:pt x="10455" y="5360"/>
                  </a:lnTo>
                  <a:cubicBezTo>
                    <a:pt x="10401" y="5360"/>
                    <a:pt x="10357" y="5398"/>
                    <a:pt x="10348" y="5449"/>
                  </a:cubicBezTo>
                  <a:lnTo>
                    <a:pt x="9831" y="5449"/>
                  </a:lnTo>
                  <a:lnTo>
                    <a:pt x="9831" y="5449"/>
                  </a:lnTo>
                  <a:cubicBezTo>
                    <a:pt x="9818" y="5380"/>
                    <a:pt x="9757" y="5327"/>
                    <a:pt x="9683" y="5327"/>
                  </a:cubicBezTo>
                  <a:lnTo>
                    <a:pt x="9683" y="5327"/>
                  </a:lnTo>
                  <a:cubicBezTo>
                    <a:pt x="9674" y="5327"/>
                    <a:pt x="9665" y="5328"/>
                    <a:pt x="9656" y="5330"/>
                  </a:cubicBezTo>
                  <a:lnTo>
                    <a:pt x="9393" y="4874"/>
                  </a:lnTo>
                  <a:lnTo>
                    <a:pt x="9393" y="4874"/>
                  </a:lnTo>
                  <a:cubicBezTo>
                    <a:pt x="9407" y="4856"/>
                    <a:pt x="9415" y="4834"/>
                    <a:pt x="9415" y="4809"/>
                  </a:cubicBezTo>
                  <a:lnTo>
                    <a:pt x="9415" y="4809"/>
                  </a:lnTo>
                  <a:cubicBezTo>
                    <a:pt x="9415" y="4786"/>
                    <a:pt x="9408" y="4765"/>
                    <a:pt x="9395" y="4747"/>
                  </a:cubicBezTo>
                  <a:lnTo>
                    <a:pt x="9657" y="4294"/>
                  </a:lnTo>
                  <a:lnTo>
                    <a:pt x="9657" y="4294"/>
                  </a:lnTo>
                  <a:cubicBezTo>
                    <a:pt x="9667" y="4297"/>
                    <a:pt x="9678" y="4298"/>
                    <a:pt x="9689" y="4298"/>
                  </a:cubicBezTo>
                  <a:lnTo>
                    <a:pt x="9689" y="4298"/>
                  </a:lnTo>
                  <a:cubicBezTo>
                    <a:pt x="9763" y="4298"/>
                    <a:pt x="9824" y="4246"/>
                    <a:pt x="9837" y="4176"/>
                  </a:cubicBezTo>
                  <a:lnTo>
                    <a:pt x="10351" y="4176"/>
                  </a:lnTo>
                  <a:lnTo>
                    <a:pt x="10351" y="4176"/>
                  </a:lnTo>
                  <a:cubicBezTo>
                    <a:pt x="10363" y="4221"/>
                    <a:pt x="10405" y="4256"/>
                    <a:pt x="10455" y="4256"/>
                  </a:cubicBezTo>
                  <a:lnTo>
                    <a:pt x="10455" y="4256"/>
                  </a:lnTo>
                  <a:cubicBezTo>
                    <a:pt x="10471" y="4256"/>
                    <a:pt x="10486" y="4251"/>
                    <a:pt x="10500" y="4245"/>
                  </a:cubicBezTo>
                  <a:lnTo>
                    <a:pt x="10752" y="4681"/>
                  </a:lnTo>
                  <a:lnTo>
                    <a:pt x="10752" y="4681"/>
                  </a:lnTo>
                  <a:cubicBezTo>
                    <a:pt x="10712" y="4708"/>
                    <a:pt x="10685" y="4754"/>
                    <a:pt x="10685" y="4806"/>
                  </a:cubicBezTo>
                  <a:lnTo>
                    <a:pt x="10685" y="4806"/>
                  </a:lnTo>
                  <a:cubicBezTo>
                    <a:pt x="10685" y="4860"/>
                    <a:pt x="10714" y="4908"/>
                    <a:pt x="10758" y="4935"/>
                  </a:cubicBezTo>
                  <a:lnTo>
                    <a:pt x="10505" y="5373"/>
                  </a:lnTo>
                  <a:close/>
                  <a:moveTo>
                    <a:pt x="9348" y="4709"/>
                  </a:moveTo>
                  <a:lnTo>
                    <a:pt x="9348" y="4709"/>
                  </a:lnTo>
                  <a:cubicBezTo>
                    <a:pt x="9335" y="4704"/>
                    <a:pt x="9322" y="4701"/>
                    <a:pt x="9307" y="4701"/>
                  </a:cubicBezTo>
                  <a:lnTo>
                    <a:pt x="9307" y="4701"/>
                  </a:lnTo>
                  <a:cubicBezTo>
                    <a:pt x="9255" y="4701"/>
                    <a:pt x="9211" y="4738"/>
                    <a:pt x="9201" y="4787"/>
                  </a:cubicBezTo>
                  <a:lnTo>
                    <a:pt x="8684" y="4787"/>
                  </a:lnTo>
                  <a:lnTo>
                    <a:pt x="8684" y="4787"/>
                  </a:lnTo>
                  <a:cubicBezTo>
                    <a:pt x="8670" y="4717"/>
                    <a:pt x="8609" y="4665"/>
                    <a:pt x="8536" y="4665"/>
                  </a:cubicBezTo>
                  <a:lnTo>
                    <a:pt x="8536" y="4665"/>
                  </a:lnTo>
                  <a:cubicBezTo>
                    <a:pt x="8523" y="4665"/>
                    <a:pt x="8512" y="4666"/>
                    <a:pt x="8500" y="4669"/>
                  </a:cubicBezTo>
                  <a:lnTo>
                    <a:pt x="8240" y="4219"/>
                  </a:lnTo>
                  <a:lnTo>
                    <a:pt x="8240" y="4219"/>
                  </a:lnTo>
                  <a:cubicBezTo>
                    <a:pt x="8257" y="4200"/>
                    <a:pt x="8268" y="4175"/>
                    <a:pt x="8268" y="4147"/>
                  </a:cubicBezTo>
                  <a:lnTo>
                    <a:pt x="8268" y="4147"/>
                  </a:lnTo>
                  <a:cubicBezTo>
                    <a:pt x="8268" y="4120"/>
                    <a:pt x="8258" y="4097"/>
                    <a:pt x="8242" y="4077"/>
                  </a:cubicBezTo>
                  <a:lnTo>
                    <a:pt x="8501" y="3630"/>
                  </a:lnTo>
                  <a:lnTo>
                    <a:pt x="8501" y="3630"/>
                  </a:lnTo>
                  <a:cubicBezTo>
                    <a:pt x="8514" y="3633"/>
                    <a:pt x="8527" y="3636"/>
                    <a:pt x="8542" y="3636"/>
                  </a:cubicBezTo>
                  <a:lnTo>
                    <a:pt x="8542" y="3636"/>
                  </a:lnTo>
                  <a:cubicBezTo>
                    <a:pt x="8616" y="3636"/>
                    <a:pt x="8677" y="3583"/>
                    <a:pt x="8690" y="3514"/>
                  </a:cubicBezTo>
                  <a:lnTo>
                    <a:pt x="9203" y="3514"/>
                  </a:lnTo>
                  <a:lnTo>
                    <a:pt x="9203" y="3514"/>
                  </a:lnTo>
                  <a:cubicBezTo>
                    <a:pt x="9216" y="3559"/>
                    <a:pt x="9257" y="3593"/>
                    <a:pt x="9307" y="3593"/>
                  </a:cubicBezTo>
                  <a:lnTo>
                    <a:pt x="9307" y="3593"/>
                  </a:lnTo>
                  <a:cubicBezTo>
                    <a:pt x="9317" y="3593"/>
                    <a:pt x="9327" y="3591"/>
                    <a:pt x="9336" y="3588"/>
                  </a:cubicBezTo>
                  <a:lnTo>
                    <a:pt x="9592" y="4031"/>
                  </a:lnTo>
                  <a:lnTo>
                    <a:pt x="9592" y="4031"/>
                  </a:lnTo>
                  <a:cubicBezTo>
                    <a:pt x="9559" y="4059"/>
                    <a:pt x="9538" y="4100"/>
                    <a:pt x="9538" y="4147"/>
                  </a:cubicBezTo>
                  <a:lnTo>
                    <a:pt x="9538" y="4147"/>
                  </a:lnTo>
                  <a:cubicBezTo>
                    <a:pt x="9538" y="4198"/>
                    <a:pt x="9564" y="4242"/>
                    <a:pt x="9602" y="4270"/>
                  </a:cubicBezTo>
                  <a:lnTo>
                    <a:pt x="9348" y="4709"/>
                  </a:lnTo>
                  <a:close/>
                  <a:moveTo>
                    <a:pt x="8218" y="2891"/>
                  </a:moveTo>
                  <a:lnTo>
                    <a:pt x="8218" y="2891"/>
                  </a:lnTo>
                  <a:cubicBezTo>
                    <a:pt x="8233" y="2873"/>
                    <a:pt x="8242" y="2849"/>
                    <a:pt x="8242" y="2824"/>
                  </a:cubicBezTo>
                  <a:lnTo>
                    <a:pt x="8242" y="2824"/>
                  </a:lnTo>
                  <a:cubicBezTo>
                    <a:pt x="8242" y="2795"/>
                    <a:pt x="8231" y="2769"/>
                    <a:pt x="8213" y="2750"/>
                  </a:cubicBezTo>
                  <a:lnTo>
                    <a:pt x="8465" y="2313"/>
                  </a:lnTo>
                  <a:lnTo>
                    <a:pt x="8465" y="2313"/>
                  </a:lnTo>
                  <a:cubicBezTo>
                    <a:pt x="8481" y="2319"/>
                    <a:pt x="8498" y="2323"/>
                    <a:pt x="8516" y="2323"/>
                  </a:cubicBezTo>
                  <a:lnTo>
                    <a:pt x="8516" y="2323"/>
                  </a:lnTo>
                  <a:cubicBezTo>
                    <a:pt x="8597" y="2323"/>
                    <a:pt x="8663" y="2259"/>
                    <a:pt x="8667" y="2179"/>
                  </a:cubicBezTo>
                  <a:lnTo>
                    <a:pt x="9210" y="2179"/>
                  </a:lnTo>
                  <a:lnTo>
                    <a:pt x="9210" y="2179"/>
                  </a:lnTo>
                  <a:cubicBezTo>
                    <a:pt x="9215" y="2233"/>
                    <a:pt x="9261" y="2275"/>
                    <a:pt x="9317" y="2275"/>
                  </a:cubicBezTo>
                  <a:lnTo>
                    <a:pt x="9317" y="2275"/>
                  </a:lnTo>
                  <a:cubicBezTo>
                    <a:pt x="9322" y="2275"/>
                    <a:pt x="9327" y="2275"/>
                    <a:pt x="9332" y="2274"/>
                  </a:cubicBezTo>
                  <a:lnTo>
                    <a:pt x="9579" y="2702"/>
                  </a:lnTo>
                  <a:lnTo>
                    <a:pt x="9579" y="2702"/>
                  </a:lnTo>
                  <a:cubicBezTo>
                    <a:pt x="9550" y="2730"/>
                    <a:pt x="9532" y="2768"/>
                    <a:pt x="9532" y="2812"/>
                  </a:cubicBezTo>
                  <a:lnTo>
                    <a:pt x="9532" y="2812"/>
                  </a:lnTo>
                  <a:cubicBezTo>
                    <a:pt x="9532" y="2856"/>
                    <a:pt x="9552" y="2896"/>
                    <a:pt x="9582" y="2924"/>
                  </a:cubicBezTo>
                  <a:lnTo>
                    <a:pt x="9321" y="3377"/>
                  </a:lnTo>
                  <a:lnTo>
                    <a:pt x="9321" y="3377"/>
                  </a:lnTo>
                  <a:cubicBezTo>
                    <a:pt x="9316" y="3377"/>
                    <a:pt x="9312" y="3376"/>
                    <a:pt x="9307" y="3376"/>
                  </a:cubicBezTo>
                  <a:lnTo>
                    <a:pt x="9307" y="3376"/>
                  </a:lnTo>
                  <a:cubicBezTo>
                    <a:pt x="9258" y="3376"/>
                    <a:pt x="9218" y="3408"/>
                    <a:pt x="9204" y="3453"/>
                  </a:cubicBezTo>
                  <a:lnTo>
                    <a:pt x="8690" y="3453"/>
                  </a:lnTo>
                  <a:lnTo>
                    <a:pt x="8690" y="3453"/>
                  </a:lnTo>
                  <a:cubicBezTo>
                    <a:pt x="8675" y="3385"/>
                    <a:pt x="8614" y="3333"/>
                    <a:pt x="8542" y="3333"/>
                  </a:cubicBezTo>
                  <a:lnTo>
                    <a:pt x="8542" y="3333"/>
                  </a:lnTo>
                  <a:cubicBezTo>
                    <a:pt x="8521" y="3333"/>
                    <a:pt x="8500" y="3338"/>
                    <a:pt x="8481" y="3346"/>
                  </a:cubicBezTo>
                  <a:lnTo>
                    <a:pt x="8218" y="2891"/>
                  </a:lnTo>
                  <a:close/>
                  <a:moveTo>
                    <a:pt x="8169" y="2722"/>
                  </a:moveTo>
                  <a:lnTo>
                    <a:pt x="8169" y="2722"/>
                  </a:lnTo>
                  <a:cubicBezTo>
                    <a:pt x="8158" y="2718"/>
                    <a:pt x="8146" y="2716"/>
                    <a:pt x="8134" y="2716"/>
                  </a:cubicBezTo>
                  <a:lnTo>
                    <a:pt x="8134" y="2716"/>
                  </a:lnTo>
                  <a:cubicBezTo>
                    <a:pt x="8086" y="2716"/>
                    <a:pt x="8046" y="2747"/>
                    <a:pt x="8031" y="2790"/>
                  </a:cubicBezTo>
                  <a:lnTo>
                    <a:pt x="7517" y="2790"/>
                  </a:lnTo>
                  <a:lnTo>
                    <a:pt x="7517" y="2790"/>
                  </a:lnTo>
                  <a:cubicBezTo>
                    <a:pt x="7503" y="2722"/>
                    <a:pt x="7442" y="2671"/>
                    <a:pt x="7370" y="2671"/>
                  </a:cubicBezTo>
                  <a:lnTo>
                    <a:pt x="7370" y="2671"/>
                  </a:lnTo>
                  <a:cubicBezTo>
                    <a:pt x="7356" y="2671"/>
                    <a:pt x="7342" y="2673"/>
                    <a:pt x="7329" y="2677"/>
                  </a:cubicBezTo>
                  <a:lnTo>
                    <a:pt x="7065" y="2218"/>
                  </a:lnTo>
                  <a:lnTo>
                    <a:pt x="7065" y="2218"/>
                  </a:lnTo>
                  <a:cubicBezTo>
                    <a:pt x="7086" y="2198"/>
                    <a:pt x="7100" y="2170"/>
                    <a:pt x="7100" y="2138"/>
                  </a:cubicBezTo>
                  <a:lnTo>
                    <a:pt x="7100" y="2138"/>
                  </a:lnTo>
                  <a:cubicBezTo>
                    <a:pt x="7100" y="2112"/>
                    <a:pt x="7091" y="2088"/>
                    <a:pt x="7076" y="2069"/>
                  </a:cubicBezTo>
                  <a:lnTo>
                    <a:pt x="7335" y="1621"/>
                  </a:lnTo>
                  <a:lnTo>
                    <a:pt x="7335" y="1621"/>
                  </a:lnTo>
                  <a:cubicBezTo>
                    <a:pt x="7348" y="1624"/>
                    <a:pt x="7360" y="1626"/>
                    <a:pt x="7374" y="1626"/>
                  </a:cubicBezTo>
                  <a:lnTo>
                    <a:pt x="7374" y="1626"/>
                  </a:lnTo>
                  <a:cubicBezTo>
                    <a:pt x="7443" y="1626"/>
                    <a:pt x="7501" y="1580"/>
                    <a:pt x="7520" y="1517"/>
                  </a:cubicBezTo>
                  <a:lnTo>
                    <a:pt x="8033" y="1517"/>
                  </a:lnTo>
                  <a:lnTo>
                    <a:pt x="8033" y="1517"/>
                  </a:lnTo>
                  <a:cubicBezTo>
                    <a:pt x="8040" y="1570"/>
                    <a:pt x="8085" y="1611"/>
                    <a:pt x="8140" y="1611"/>
                  </a:cubicBezTo>
                  <a:lnTo>
                    <a:pt x="8140" y="1611"/>
                  </a:lnTo>
                  <a:cubicBezTo>
                    <a:pt x="8154" y="1611"/>
                    <a:pt x="8168" y="1608"/>
                    <a:pt x="8180" y="1603"/>
                  </a:cubicBezTo>
                  <a:lnTo>
                    <a:pt x="8435" y="2044"/>
                  </a:lnTo>
                  <a:lnTo>
                    <a:pt x="8435" y="2044"/>
                  </a:lnTo>
                  <a:cubicBezTo>
                    <a:pt x="8393" y="2071"/>
                    <a:pt x="8365" y="2118"/>
                    <a:pt x="8365" y="2172"/>
                  </a:cubicBezTo>
                  <a:lnTo>
                    <a:pt x="8365" y="2172"/>
                  </a:lnTo>
                  <a:cubicBezTo>
                    <a:pt x="8365" y="2218"/>
                    <a:pt x="8387" y="2260"/>
                    <a:pt x="8420" y="2288"/>
                  </a:cubicBezTo>
                  <a:lnTo>
                    <a:pt x="8169" y="2722"/>
                  </a:lnTo>
                  <a:close/>
                  <a:moveTo>
                    <a:pt x="7273" y="2938"/>
                  </a:moveTo>
                  <a:lnTo>
                    <a:pt x="7022" y="3373"/>
                  </a:lnTo>
                  <a:lnTo>
                    <a:pt x="7022" y="3373"/>
                  </a:lnTo>
                  <a:cubicBezTo>
                    <a:pt x="7012" y="3369"/>
                    <a:pt x="7000" y="3367"/>
                    <a:pt x="6987" y="3367"/>
                  </a:cubicBezTo>
                  <a:lnTo>
                    <a:pt x="6987" y="3367"/>
                  </a:lnTo>
                  <a:cubicBezTo>
                    <a:pt x="6933" y="3367"/>
                    <a:pt x="6888" y="3407"/>
                    <a:pt x="6881" y="3459"/>
                  </a:cubicBezTo>
                  <a:lnTo>
                    <a:pt x="6377" y="3459"/>
                  </a:lnTo>
                  <a:lnTo>
                    <a:pt x="6377" y="3459"/>
                  </a:lnTo>
                  <a:cubicBezTo>
                    <a:pt x="6370" y="3381"/>
                    <a:pt x="6306" y="3320"/>
                    <a:pt x="6226" y="3320"/>
                  </a:cubicBezTo>
                  <a:lnTo>
                    <a:pt x="6226" y="3320"/>
                  </a:lnTo>
                  <a:cubicBezTo>
                    <a:pt x="6207" y="3320"/>
                    <a:pt x="6189" y="3324"/>
                    <a:pt x="6173" y="3330"/>
                  </a:cubicBezTo>
                  <a:lnTo>
                    <a:pt x="5917" y="2888"/>
                  </a:lnTo>
                  <a:lnTo>
                    <a:pt x="5917" y="2888"/>
                  </a:lnTo>
                  <a:cubicBezTo>
                    <a:pt x="5942" y="2868"/>
                    <a:pt x="5959" y="2837"/>
                    <a:pt x="5959" y="2802"/>
                  </a:cubicBezTo>
                  <a:lnTo>
                    <a:pt x="5959" y="2802"/>
                  </a:lnTo>
                  <a:cubicBezTo>
                    <a:pt x="5959" y="2772"/>
                    <a:pt x="5946" y="2745"/>
                    <a:pt x="5926" y="2726"/>
                  </a:cubicBezTo>
                  <a:lnTo>
                    <a:pt x="6176" y="2292"/>
                  </a:lnTo>
                  <a:lnTo>
                    <a:pt x="6176" y="2292"/>
                  </a:lnTo>
                  <a:cubicBezTo>
                    <a:pt x="6191" y="2296"/>
                    <a:pt x="6205" y="2298"/>
                    <a:pt x="6221" y="2298"/>
                  </a:cubicBezTo>
                  <a:lnTo>
                    <a:pt x="6221" y="2298"/>
                  </a:lnTo>
                  <a:cubicBezTo>
                    <a:pt x="6291" y="2298"/>
                    <a:pt x="6350" y="2250"/>
                    <a:pt x="6367" y="2186"/>
                  </a:cubicBezTo>
                  <a:lnTo>
                    <a:pt x="6895" y="2186"/>
                  </a:lnTo>
                  <a:lnTo>
                    <a:pt x="6895" y="2186"/>
                  </a:lnTo>
                  <a:cubicBezTo>
                    <a:pt x="6913" y="2222"/>
                    <a:pt x="6949" y="2246"/>
                    <a:pt x="6992" y="2246"/>
                  </a:cubicBezTo>
                  <a:lnTo>
                    <a:pt x="6992" y="2246"/>
                  </a:lnTo>
                  <a:cubicBezTo>
                    <a:pt x="6997" y="2246"/>
                    <a:pt x="7002" y="2245"/>
                    <a:pt x="7007" y="2244"/>
                  </a:cubicBezTo>
                  <a:lnTo>
                    <a:pt x="7273" y="2706"/>
                  </a:lnTo>
                  <a:lnTo>
                    <a:pt x="7273" y="2706"/>
                  </a:lnTo>
                  <a:cubicBezTo>
                    <a:pt x="7240" y="2734"/>
                    <a:pt x="7219" y="2775"/>
                    <a:pt x="7219" y="2822"/>
                  </a:cubicBezTo>
                  <a:lnTo>
                    <a:pt x="7219" y="2822"/>
                  </a:lnTo>
                  <a:cubicBezTo>
                    <a:pt x="7219" y="2869"/>
                    <a:pt x="7240" y="2911"/>
                    <a:pt x="7273" y="2938"/>
                  </a:cubicBezTo>
                  <a:close/>
                  <a:moveTo>
                    <a:pt x="5881" y="4022"/>
                  </a:moveTo>
                  <a:lnTo>
                    <a:pt x="5881" y="4022"/>
                  </a:lnTo>
                  <a:cubicBezTo>
                    <a:pt x="5869" y="4018"/>
                    <a:pt x="5857" y="4016"/>
                    <a:pt x="5844" y="4016"/>
                  </a:cubicBezTo>
                  <a:lnTo>
                    <a:pt x="5844" y="4016"/>
                  </a:lnTo>
                  <a:cubicBezTo>
                    <a:pt x="5788" y="4016"/>
                    <a:pt x="5743" y="4057"/>
                    <a:pt x="5737" y="4112"/>
                  </a:cubicBezTo>
                  <a:lnTo>
                    <a:pt x="5230" y="4112"/>
                  </a:lnTo>
                  <a:lnTo>
                    <a:pt x="5230" y="4112"/>
                  </a:lnTo>
                  <a:cubicBezTo>
                    <a:pt x="5223" y="4034"/>
                    <a:pt x="5158" y="3973"/>
                    <a:pt x="5079" y="3973"/>
                  </a:cubicBezTo>
                  <a:lnTo>
                    <a:pt x="5079" y="3973"/>
                  </a:lnTo>
                  <a:cubicBezTo>
                    <a:pt x="5058" y="3973"/>
                    <a:pt x="5039" y="3977"/>
                    <a:pt x="5021" y="3985"/>
                  </a:cubicBezTo>
                  <a:lnTo>
                    <a:pt x="4772" y="3553"/>
                  </a:lnTo>
                  <a:lnTo>
                    <a:pt x="4772" y="3553"/>
                  </a:lnTo>
                  <a:cubicBezTo>
                    <a:pt x="4792" y="3534"/>
                    <a:pt x="4805" y="3506"/>
                    <a:pt x="4805" y="3475"/>
                  </a:cubicBezTo>
                  <a:lnTo>
                    <a:pt x="4805" y="3475"/>
                  </a:lnTo>
                  <a:cubicBezTo>
                    <a:pt x="4805" y="3445"/>
                    <a:pt x="4793" y="3417"/>
                    <a:pt x="4773" y="3398"/>
                  </a:cubicBezTo>
                  <a:lnTo>
                    <a:pt x="5028" y="2955"/>
                  </a:lnTo>
                  <a:lnTo>
                    <a:pt x="5028" y="2955"/>
                  </a:lnTo>
                  <a:cubicBezTo>
                    <a:pt x="5044" y="2960"/>
                    <a:pt x="5061" y="2964"/>
                    <a:pt x="5079" y="2964"/>
                  </a:cubicBezTo>
                  <a:lnTo>
                    <a:pt x="5079" y="2964"/>
                  </a:lnTo>
                  <a:cubicBezTo>
                    <a:pt x="5154" y="2964"/>
                    <a:pt x="5216" y="2909"/>
                    <a:pt x="5228" y="2838"/>
                  </a:cubicBezTo>
                  <a:lnTo>
                    <a:pt x="5748" y="2838"/>
                  </a:lnTo>
                  <a:lnTo>
                    <a:pt x="5748" y="2838"/>
                  </a:lnTo>
                  <a:cubicBezTo>
                    <a:pt x="5763" y="2881"/>
                    <a:pt x="5803" y="2911"/>
                    <a:pt x="5850" y="2911"/>
                  </a:cubicBezTo>
                  <a:lnTo>
                    <a:pt x="5850" y="2911"/>
                  </a:lnTo>
                  <a:cubicBezTo>
                    <a:pt x="5854" y="2911"/>
                    <a:pt x="5858" y="2911"/>
                    <a:pt x="5861" y="2910"/>
                  </a:cubicBezTo>
                  <a:lnTo>
                    <a:pt x="6123" y="3362"/>
                  </a:lnTo>
                  <a:lnTo>
                    <a:pt x="6123" y="3362"/>
                  </a:lnTo>
                  <a:cubicBezTo>
                    <a:pt x="6093" y="3390"/>
                    <a:pt x="6075" y="3428"/>
                    <a:pt x="6075" y="3471"/>
                  </a:cubicBezTo>
                  <a:lnTo>
                    <a:pt x="6075" y="3471"/>
                  </a:lnTo>
                  <a:cubicBezTo>
                    <a:pt x="6075" y="3519"/>
                    <a:pt x="6097" y="3561"/>
                    <a:pt x="6131" y="3589"/>
                  </a:cubicBezTo>
                  <a:lnTo>
                    <a:pt x="5881" y="4022"/>
                  </a:lnTo>
                  <a:close/>
                  <a:moveTo>
                    <a:pt x="4697" y="3367"/>
                  </a:moveTo>
                  <a:lnTo>
                    <a:pt x="4697" y="3367"/>
                  </a:lnTo>
                  <a:cubicBezTo>
                    <a:pt x="4645" y="3367"/>
                    <a:pt x="4601" y="3403"/>
                    <a:pt x="4591" y="3453"/>
                  </a:cubicBezTo>
                  <a:lnTo>
                    <a:pt x="4074" y="3453"/>
                  </a:lnTo>
                  <a:lnTo>
                    <a:pt x="4074" y="3453"/>
                  </a:lnTo>
                  <a:cubicBezTo>
                    <a:pt x="4060" y="3385"/>
                    <a:pt x="3999" y="3333"/>
                    <a:pt x="3927" y="3333"/>
                  </a:cubicBezTo>
                  <a:lnTo>
                    <a:pt x="3927" y="3333"/>
                  </a:lnTo>
                  <a:cubicBezTo>
                    <a:pt x="3912" y="3333"/>
                    <a:pt x="3897" y="3336"/>
                    <a:pt x="3883" y="3340"/>
                  </a:cubicBezTo>
                  <a:lnTo>
                    <a:pt x="3626" y="2894"/>
                  </a:lnTo>
                  <a:lnTo>
                    <a:pt x="3626" y="2894"/>
                  </a:lnTo>
                  <a:cubicBezTo>
                    <a:pt x="3646" y="2874"/>
                    <a:pt x="3659" y="2846"/>
                    <a:pt x="3659" y="2816"/>
                  </a:cubicBezTo>
                  <a:lnTo>
                    <a:pt x="3659" y="2816"/>
                  </a:lnTo>
                  <a:cubicBezTo>
                    <a:pt x="3659" y="2785"/>
                    <a:pt x="3646" y="2757"/>
                    <a:pt x="3626" y="2738"/>
                  </a:cubicBezTo>
                  <a:lnTo>
                    <a:pt x="3881" y="2295"/>
                  </a:lnTo>
                  <a:lnTo>
                    <a:pt x="3881" y="2295"/>
                  </a:lnTo>
                  <a:cubicBezTo>
                    <a:pt x="3897" y="2302"/>
                    <a:pt x="3915" y="2304"/>
                    <a:pt x="3933" y="2304"/>
                  </a:cubicBezTo>
                  <a:lnTo>
                    <a:pt x="3933" y="2304"/>
                  </a:lnTo>
                  <a:cubicBezTo>
                    <a:pt x="4007" y="2304"/>
                    <a:pt x="4070" y="2250"/>
                    <a:pt x="4081" y="2179"/>
                  </a:cubicBezTo>
                  <a:lnTo>
                    <a:pt x="4592" y="2179"/>
                  </a:lnTo>
                  <a:lnTo>
                    <a:pt x="4592" y="2179"/>
                  </a:lnTo>
                  <a:cubicBezTo>
                    <a:pt x="4604" y="2227"/>
                    <a:pt x="4646" y="2262"/>
                    <a:pt x="4697" y="2262"/>
                  </a:cubicBezTo>
                  <a:lnTo>
                    <a:pt x="4697" y="2262"/>
                  </a:lnTo>
                  <a:cubicBezTo>
                    <a:pt x="4708" y="2262"/>
                    <a:pt x="4717" y="2260"/>
                    <a:pt x="4727" y="2257"/>
                  </a:cubicBezTo>
                  <a:lnTo>
                    <a:pt x="4981" y="2698"/>
                  </a:lnTo>
                  <a:lnTo>
                    <a:pt x="4981" y="2698"/>
                  </a:lnTo>
                  <a:cubicBezTo>
                    <a:pt x="4949" y="2726"/>
                    <a:pt x="4928" y="2767"/>
                    <a:pt x="4928" y="2812"/>
                  </a:cubicBezTo>
                  <a:lnTo>
                    <a:pt x="4928" y="2812"/>
                  </a:lnTo>
                  <a:cubicBezTo>
                    <a:pt x="4928" y="2859"/>
                    <a:pt x="4949" y="2901"/>
                    <a:pt x="4982" y="2929"/>
                  </a:cubicBezTo>
                  <a:lnTo>
                    <a:pt x="4727" y="3371"/>
                  </a:lnTo>
                  <a:lnTo>
                    <a:pt x="4727" y="3371"/>
                  </a:lnTo>
                  <a:cubicBezTo>
                    <a:pt x="4718" y="3369"/>
                    <a:pt x="4708" y="3367"/>
                    <a:pt x="4697" y="3367"/>
                  </a:cubicBezTo>
                  <a:lnTo>
                    <a:pt x="3827" y="3597"/>
                  </a:lnTo>
                  <a:lnTo>
                    <a:pt x="3575" y="4034"/>
                  </a:lnTo>
                  <a:lnTo>
                    <a:pt x="3575" y="4034"/>
                  </a:lnTo>
                  <a:cubicBezTo>
                    <a:pt x="3565" y="4031"/>
                    <a:pt x="3555" y="4029"/>
                    <a:pt x="3545" y="4029"/>
                  </a:cubicBezTo>
                  <a:lnTo>
                    <a:pt x="3545" y="4029"/>
                  </a:lnTo>
                  <a:cubicBezTo>
                    <a:pt x="3493" y="4029"/>
                    <a:pt x="3451" y="4065"/>
                    <a:pt x="3440" y="4112"/>
                  </a:cubicBezTo>
                  <a:lnTo>
                    <a:pt x="2928" y="4112"/>
                  </a:lnTo>
                  <a:lnTo>
                    <a:pt x="2928" y="4112"/>
                  </a:lnTo>
                  <a:cubicBezTo>
                    <a:pt x="2916" y="4040"/>
                    <a:pt x="2855" y="3986"/>
                    <a:pt x="2779" y="3986"/>
                  </a:cubicBezTo>
                  <a:lnTo>
                    <a:pt x="2779" y="3986"/>
                  </a:lnTo>
                  <a:cubicBezTo>
                    <a:pt x="2761" y="3986"/>
                    <a:pt x="2744" y="3990"/>
                    <a:pt x="2728" y="3996"/>
                  </a:cubicBezTo>
                  <a:lnTo>
                    <a:pt x="2472" y="3553"/>
                  </a:lnTo>
                  <a:lnTo>
                    <a:pt x="2472" y="3553"/>
                  </a:lnTo>
                  <a:cubicBezTo>
                    <a:pt x="2493" y="3534"/>
                    <a:pt x="2506" y="3506"/>
                    <a:pt x="2506" y="3475"/>
                  </a:cubicBezTo>
                  <a:lnTo>
                    <a:pt x="2506" y="3475"/>
                  </a:lnTo>
                  <a:cubicBezTo>
                    <a:pt x="2506" y="3444"/>
                    <a:pt x="2493" y="3417"/>
                    <a:pt x="2472" y="3397"/>
                  </a:cubicBezTo>
                  <a:lnTo>
                    <a:pt x="2726" y="2957"/>
                  </a:lnTo>
                  <a:lnTo>
                    <a:pt x="2726" y="2957"/>
                  </a:lnTo>
                  <a:cubicBezTo>
                    <a:pt x="2742" y="2963"/>
                    <a:pt x="2761" y="2967"/>
                    <a:pt x="2779" y="2967"/>
                  </a:cubicBezTo>
                  <a:lnTo>
                    <a:pt x="2779" y="2967"/>
                  </a:lnTo>
                  <a:cubicBezTo>
                    <a:pt x="2855" y="2967"/>
                    <a:pt x="2918" y="2911"/>
                    <a:pt x="2928" y="2838"/>
                  </a:cubicBezTo>
                  <a:lnTo>
                    <a:pt x="3445" y="2838"/>
                  </a:lnTo>
                  <a:lnTo>
                    <a:pt x="3445" y="2838"/>
                  </a:lnTo>
                  <a:cubicBezTo>
                    <a:pt x="3455" y="2888"/>
                    <a:pt x="3498" y="2924"/>
                    <a:pt x="3551" y="2924"/>
                  </a:cubicBezTo>
                  <a:lnTo>
                    <a:pt x="3551" y="2924"/>
                  </a:lnTo>
                  <a:cubicBezTo>
                    <a:pt x="3560" y="2924"/>
                    <a:pt x="3569" y="2923"/>
                    <a:pt x="3577" y="2920"/>
                  </a:cubicBezTo>
                  <a:lnTo>
                    <a:pt x="3834" y="3366"/>
                  </a:lnTo>
                  <a:lnTo>
                    <a:pt x="3834" y="3366"/>
                  </a:lnTo>
                  <a:cubicBezTo>
                    <a:pt x="3798" y="3393"/>
                    <a:pt x="3775" y="3436"/>
                    <a:pt x="3775" y="3485"/>
                  </a:cubicBezTo>
                  <a:lnTo>
                    <a:pt x="3775" y="3485"/>
                  </a:lnTo>
                  <a:cubicBezTo>
                    <a:pt x="3775" y="3529"/>
                    <a:pt x="3795" y="3569"/>
                    <a:pt x="3827" y="3597"/>
                  </a:cubicBezTo>
                  <a:lnTo>
                    <a:pt x="4697" y="3367"/>
                  </a:lnTo>
                  <a:close/>
                  <a:moveTo>
                    <a:pt x="2436" y="4699"/>
                  </a:moveTo>
                  <a:lnTo>
                    <a:pt x="2436" y="4699"/>
                  </a:lnTo>
                  <a:cubicBezTo>
                    <a:pt x="2424" y="4694"/>
                    <a:pt x="2411" y="4691"/>
                    <a:pt x="2397" y="4691"/>
                  </a:cubicBezTo>
                  <a:lnTo>
                    <a:pt x="2397" y="4691"/>
                  </a:lnTo>
                  <a:cubicBezTo>
                    <a:pt x="2342" y="4691"/>
                    <a:pt x="2297" y="4733"/>
                    <a:pt x="2290" y="4787"/>
                  </a:cubicBezTo>
                  <a:lnTo>
                    <a:pt x="1775" y="4787"/>
                  </a:lnTo>
                  <a:lnTo>
                    <a:pt x="1775" y="4787"/>
                  </a:lnTo>
                  <a:cubicBezTo>
                    <a:pt x="1766" y="4712"/>
                    <a:pt x="1703" y="4655"/>
                    <a:pt x="1626" y="4655"/>
                  </a:cubicBezTo>
                  <a:lnTo>
                    <a:pt x="1626" y="4655"/>
                  </a:lnTo>
                  <a:cubicBezTo>
                    <a:pt x="1609" y="4655"/>
                    <a:pt x="1593" y="4658"/>
                    <a:pt x="1578" y="4663"/>
                  </a:cubicBezTo>
                  <a:lnTo>
                    <a:pt x="1323" y="4221"/>
                  </a:lnTo>
                  <a:lnTo>
                    <a:pt x="1323" y="4221"/>
                  </a:lnTo>
                  <a:cubicBezTo>
                    <a:pt x="1348" y="4201"/>
                    <a:pt x="1364" y="4171"/>
                    <a:pt x="1364" y="4137"/>
                  </a:cubicBezTo>
                  <a:lnTo>
                    <a:pt x="1364" y="4137"/>
                  </a:lnTo>
                  <a:cubicBezTo>
                    <a:pt x="1364" y="4108"/>
                    <a:pt x="1352" y="4082"/>
                    <a:pt x="1333" y="4062"/>
                  </a:cubicBezTo>
                  <a:lnTo>
                    <a:pt x="1589" y="3618"/>
                  </a:lnTo>
                  <a:lnTo>
                    <a:pt x="1589" y="3618"/>
                  </a:lnTo>
                  <a:cubicBezTo>
                    <a:pt x="1605" y="3623"/>
                    <a:pt x="1621" y="3626"/>
                    <a:pt x="1638" y="3626"/>
                  </a:cubicBezTo>
                  <a:lnTo>
                    <a:pt x="1638" y="3626"/>
                  </a:lnTo>
                  <a:cubicBezTo>
                    <a:pt x="1707" y="3626"/>
                    <a:pt x="1767" y="3578"/>
                    <a:pt x="1784" y="3514"/>
                  </a:cubicBezTo>
                  <a:lnTo>
                    <a:pt x="2296" y="3514"/>
                  </a:lnTo>
                  <a:lnTo>
                    <a:pt x="2296" y="3514"/>
                  </a:lnTo>
                  <a:cubicBezTo>
                    <a:pt x="2312" y="3554"/>
                    <a:pt x="2351" y="3583"/>
                    <a:pt x="2397" y="3583"/>
                  </a:cubicBezTo>
                  <a:lnTo>
                    <a:pt x="2397" y="3583"/>
                  </a:lnTo>
                  <a:cubicBezTo>
                    <a:pt x="2406" y="3583"/>
                    <a:pt x="2415" y="3582"/>
                    <a:pt x="2423" y="3580"/>
                  </a:cubicBezTo>
                  <a:lnTo>
                    <a:pt x="2680" y="4024"/>
                  </a:lnTo>
                  <a:lnTo>
                    <a:pt x="2680" y="4024"/>
                  </a:lnTo>
                  <a:cubicBezTo>
                    <a:pt x="2648" y="4052"/>
                    <a:pt x="2628" y="4092"/>
                    <a:pt x="2628" y="4137"/>
                  </a:cubicBezTo>
                  <a:lnTo>
                    <a:pt x="2628" y="4137"/>
                  </a:lnTo>
                  <a:cubicBezTo>
                    <a:pt x="2628" y="4187"/>
                    <a:pt x="2652" y="4231"/>
                    <a:pt x="2690" y="4259"/>
                  </a:cubicBezTo>
                  <a:lnTo>
                    <a:pt x="2436" y="4699"/>
                  </a:lnTo>
                  <a:close/>
                  <a:moveTo>
                    <a:pt x="1255" y="4029"/>
                  </a:moveTo>
                  <a:lnTo>
                    <a:pt x="1255" y="4029"/>
                  </a:lnTo>
                  <a:cubicBezTo>
                    <a:pt x="1205" y="4029"/>
                    <a:pt x="1163" y="4065"/>
                    <a:pt x="1151" y="4112"/>
                  </a:cubicBezTo>
                  <a:lnTo>
                    <a:pt x="631" y="4112"/>
                  </a:lnTo>
                  <a:lnTo>
                    <a:pt x="631" y="4112"/>
                  </a:lnTo>
                  <a:cubicBezTo>
                    <a:pt x="615" y="4045"/>
                    <a:pt x="556" y="3996"/>
                    <a:pt x="484" y="3996"/>
                  </a:cubicBezTo>
                  <a:lnTo>
                    <a:pt x="484" y="3996"/>
                  </a:lnTo>
                  <a:cubicBezTo>
                    <a:pt x="469" y="3996"/>
                    <a:pt x="455" y="3998"/>
                    <a:pt x="442" y="4002"/>
                  </a:cubicBezTo>
                  <a:lnTo>
                    <a:pt x="184" y="3555"/>
                  </a:lnTo>
                  <a:lnTo>
                    <a:pt x="184" y="3555"/>
                  </a:lnTo>
                  <a:cubicBezTo>
                    <a:pt x="204" y="3536"/>
                    <a:pt x="216" y="3508"/>
                    <a:pt x="216" y="3478"/>
                  </a:cubicBezTo>
                  <a:lnTo>
                    <a:pt x="216" y="3478"/>
                  </a:lnTo>
                  <a:cubicBezTo>
                    <a:pt x="216" y="3447"/>
                    <a:pt x="203" y="3419"/>
                    <a:pt x="182" y="3399"/>
                  </a:cubicBezTo>
                  <a:lnTo>
                    <a:pt x="437" y="2957"/>
                  </a:lnTo>
                  <a:lnTo>
                    <a:pt x="437" y="2957"/>
                  </a:lnTo>
                  <a:cubicBezTo>
                    <a:pt x="454" y="2963"/>
                    <a:pt x="472" y="2967"/>
                    <a:pt x="490" y="2967"/>
                  </a:cubicBezTo>
                  <a:lnTo>
                    <a:pt x="490" y="2967"/>
                  </a:lnTo>
                  <a:cubicBezTo>
                    <a:pt x="566" y="2967"/>
                    <a:pt x="629" y="2911"/>
                    <a:pt x="640" y="2838"/>
                  </a:cubicBezTo>
                  <a:lnTo>
                    <a:pt x="1149" y="2838"/>
                  </a:lnTo>
                  <a:lnTo>
                    <a:pt x="1149" y="2838"/>
                  </a:lnTo>
                  <a:cubicBezTo>
                    <a:pt x="1160" y="2888"/>
                    <a:pt x="1204" y="2924"/>
                    <a:pt x="1255" y="2924"/>
                  </a:cubicBezTo>
                  <a:lnTo>
                    <a:pt x="1255" y="2924"/>
                  </a:lnTo>
                  <a:cubicBezTo>
                    <a:pt x="1266" y="2924"/>
                    <a:pt x="1277" y="2922"/>
                    <a:pt x="1287" y="2919"/>
                  </a:cubicBezTo>
                  <a:lnTo>
                    <a:pt x="1541" y="3359"/>
                  </a:lnTo>
                  <a:lnTo>
                    <a:pt x="1541" y="3359"/>
                  </a:lnTo>
                  <a:cubicBezTo>
                    <a:pt x="1508" y="3387"/>
                    <a:pt x="1487" y="3428"/>
                    <a:pt x="1487" y="3475"/>
                  </a:cubicBezTo>
                  <a:lnTo>
                    <a:pt x="1487" y="3475"/>
                  </a:lnTo>
                  <a:cubicBezTo>
                    <a:pt x="1487" y="3522"/>
                    <a:pt x="1508" y="3564"/>
                    <a:pt x="1541" y="3591"/>
                  </a:cubicBezTo>
                  <a:lnTo>
                    <a:pt x="1285" y="4034"/>
                  </a:lnTo>
                  <a:lnTo>
                    <a:pt x="1285" y="4034"/>
                  </a:lnTo>
                  <a:cubicBezTo>
                    <a:pt x="1276" y="4031"/>
                    <a:pt x="1266" y="4029"/>
                    <a:pt x="1255" y="4029"/>
                  </a:cubicBezTo>
                  <a:close/>
                  <a:moveTo>
                    <a:pt x="5915" y="1560"/>
                  </a:moveTo>
                  <a:lnTo>
                    <a:pt x="5915" y="1560"/>
                  </a:lnTo>
                  <a:cubicBezTo>
                    <a:pt x="5938" y="1541"/>
                    <a:pt x="5953" y="1512"/>
                    <a:pt x="5953" y="1479"/>
                  </a:cubicBezTo>
                  <a:lnTo>
                    <a:pt x="5953" y="1479"/>
                  </a:lnTo>
                  <a:cubicBezTo>
                    <a:pt x="5953" y="1450"/>
                    <a:pt x="5942" y="1424"/>
                    <a:pt x="5924" y="1406"/>
                  </a:cubicBezTo>
                  <a:lnTo>
                    <a:pt x="6182" y="960"/>
                  </a:lnTo>
                  <a:lnTo>
                    <a:pt x="6182" y="960"/>
                  </a:lnTo>
                  <a:cubicBezTo>
                    <a:pt x="6196" y="965"/>
                    <a:pt x="6211" y="967"/>
                    <a:pt x="6227" y="967"/>
                  </a:cubicBezTo>
                  <a:lnTo>
                    <a:pt x="6227" y="967"/>
                  </a:lnTo>
                  <a:cubicBezTo>
                    <a:pt x="6297" y="967"/>
                    <a:pt x="6356" y="919"/>
                    <a:pt x="6373" y="855"/>
                  </a:cubicBezTo>
                  <a:lnTo>
                    <a:pt x="6891" y="855"/>
                  </a:lnTo>
                  <a:lnTo>
                    <a:pt x="6891" y="855"/>
                  </a:lnTo>
                  <a:cubicBezTo>
                    <a:pt x="6906" y="895"/>
                    <a:pt x="6946" y="925"/>
                    <a:pt x="6992" y="925"/>
                  </a:cubicBezTo>
                  <a:lnTo>
                    <a:pt x="6992" y="925"/>
                  </a:lnTo>
                  <a:cubicBezTo>
                    <a:pt x="7001" y="925"/>
                    <a:pt x="7009" y="924"/>
                    <a:pt x="7016" y="922"/>
                  </a:cubicBezTo>
                  <a:lnTo>
                    <a:pt x="7272" y="1364"/>
                  </a:lnTo>
                  <a:lnTo>
                    <a:pt x="7272" y="1364"/>
                  </a:lnTo>
                  <a:cubicBezTo>
                    <a:pt x="7242" y="1392"/>
                    <a:pt x="7223" y="1432"/>
                    <a:pt x="7223" y="1475"/>
                  </a:cubicBezTo>
                  <a:lnTo>
                    <a:pt x="7223" y="1475"/>
                  </a:lnTo>
                  <a:cubicBezTo>
                    <a:pt x="7223" y="1525"/>
                    <a:pt x="7247" y="1569"/>
                    <a:pt x="7284" y="1596"/>
                  </a:cubicBezTo>
                  <a:lnTo>
                    <a:pt x="7030" y="2037"/>
                  </a:lnTo>
                  <a:lnTo>
                    <a:pt x="7030" y="2037"/>
                  </a:lnTo>
                  <a:cubicBezTo>
                    <a:pt x="7019" y="2032"/>
                    <a:pt x="7006" y="2029"/>
                    <a:pt x="6992" y="2029"/>
                  </a:cubicBezTo>
                  <a:lnTo>
                    <a:pt x="6992" y="2029"/>
                  </a:lnTo>
                  <a:cubicBezTo>
                    <a:pt x="6936" y="2029"/>
                    <a:pt x="6890" y="2073"/>
                    <a:pt x="6885" y="2128"/>
                  </a:cubicBezTo>
                  <a:lnTo>
                    <a:pt x="6371" y="2128"/>
                  </a:lnTo>
                  <a:lnTo>
                    <a:pt x="6371" y="2128"/>
                  </a:lnTo>
                  <a:cubicBezTo>
                    <a:pt x="6361" y="2053"/>
                    <a:pt x="6298" y="1996"/>
                    <a:pt x="6221" y="1996"/>
                  </a:cubicBezTo>
                  <a:lnTo>
                    <a:pt x="6221" y="1996"/>
                  </a:lnTo>
                  <a:cubicBezTo>
                    <a:pt x="6204" y="1996"/>
                    <a:pt x="6187" y="2000"/>
                    <a:pt x="6171" y="2005"/>
                  </a:cubicBezTo>
                  <a:lnTo>
                    <a:pt x="5915" y="1560"/>
                  </a:lnTo>
                  <a:close/>
                  <a:moveTo>
                    <a:pt x="8478" y="967"/>
                  </a:moveTo>
                  <a:lnTo>
                    <a:pt x="8478" y="967"/>
                  </a:lnTo>
                  <a:cubicBezTo>
                    <a:pt x="8498" y="977"/>
                    <a:pt x="8521" y="984"/>
                    <a:pt x="8546" y="984"/>
                  </a:cubicBezTo>
                  <a:lnTo>
                    <a:pt x="8546" y="984"/>
                  </a:lnTo>
                  <a:cubicBezTo>
                    <a:pt x="8622" y="984"/>
                    <a:pt x="8684" y="928"/>
                    <a:pt x="8695" y="855"/>
                  </a:cubicBezTo>
                  <a:lnTo>
                    <a:pt x="9176" y="855"/>
                  </a:lnTo>
                  <a:lnTo>
                    <a:pt x="9176" y="855"/>
                  </a:lnTo>
                  <a:cubicBezTo>
                    <a:pt x="9193" y="894"/>
                    <a:pt x="9232" y="921"/>
                    <a:pt x="9276" y="921"/>
                  </a:cubicBezTo>
                  <a:lnTo>
                    <a:pt x="9276" y="921"/>
                  </a:lnTo>
                  <a:cubicBezTo>
                    <a:pt x="9287" y="921"/>
                    <a:pt x="9297" y="919"/>
                    <a:pt x="9307" y="916"/>
                  </a:cubicBezTo>
                  <a:lnTo>
                    <a:pt x="9563" y="1361"/>
                  </a:lnTo>
                  <a:lnTo>
                    <a:pt x="9563" y="1361"/>
                  </a:lnTo>
                  <a:cubicBezTo>
                    <a:pt x="9526" y="1388"/>
                    <a:pt x="9502" y="1432"/>
                    <a:pt x="9502" y="1482"/>
                  </a:cubicBezTo>
                  <a:lnTo>
                    <a:pt x="9502" y="1482"/>
                  </a:lnTo>
                  <a:cubicBezTo>
                    <a:pt x="9502" y="1537"/>
                    <a:pt x="9531" y="1585"/>
                    <a:pt x="9576" y="1611"/>
                  </a:cubicBezTo>
                  <a:lnTo>
                    <a:pt x="9317" y="2059"/>
                  </a:lnTo>
                  <a:lnTo>
                    <a:pt x="9317" y="2059"/>
                  </a:lnTo>
                  <a:lnTo>
                    <a:pt x="9317" y="2059"/>
                  </a:lnTo>
                  <a:lnTo>
                    <a:pt x="9317" y="2059"/>
                  </a:lnTo>
                  <a:cubicBezTo>
                    <a:pt x="9271" y="2059"/>
                    <a:pt x="9232" y="2088"/>
                    <a:pt x="9216" y="2128"/>
                  </a:cubicBezTo>
                  <a:lnTo>
                    <a:pt x="8661" y="2128"/>
                  </a:lnTo>
                  <a:lnTo>
                    <a:pt x="8661" y="2128"/>
                  </a:lnTo>
                  <a:cubicBezTo>
                    <a:pt x="8642" y="2066"/>
                    <a:pt x="8584" y="2020"/>
                    <a:pt x="8516" y="2020"/>
                  </a:cubicBezTo>
                  <a:lnTo>
                    <a:pt x="8516" y="2020"/>
                  </a:lnTo>
                  <a:cubicBezTo>
                    <a:pt x="8505" y="2020"/>
                    <a:pt x="8493" y="2022"/>
                    <a:pt x="8482" y="2024"/>
                  </a:cubicBezTo>
                  <a:lnTo>
                    <a:pt x="8222" y="1573"/>
                  </a:lnTo>
                  <a:lnTo>
                    <a:pt x="8222" y="1573"/>
                  </a:lnTo>
                  <a:cubicBezTo>
                    <a:pt x="8238" y="1554"/>
                    <a:pt x="8249" y="1530"/>
                    <a:pt x="8249" y="1503"/>
                  </a:cubicBezTo>
                  <a:lnTo>
                    <a:pt x="8249" y="1503"/>
                  </a:lnTo>
                  <a:cubicBezTo>
                    <a:pt x="8249" y="1472"/>
                    <a:pt x="8235" y="1443"/>
                    <a:pt x="8214" y="1423"/>
                  </a:cubicBezTo>
                  <a:lnTo>
                    <a:pt x="8478" y="967"/>
                  </a:lnTo>
                  <a:close/>
                  <a:moveTo>
                    <a:pt x="9607" y="292"/>
                  </a:moveTo>
                  <a:lnTo>
                    <a:pt x="9607" y="292"/>
                  </a:lnTo>
                  <a:cubicBezTo>
                    <a:pt x="9624" y="298"/>
                    <a:pt x="9640" y="301"/>
                    <a:pt x="9659" y="301"/>
                  </a:cubicBezTo>
                  <a:lnTo>
                    <a:pt x="9659" y="301"/>
                  </a:lnTo>
                  <a:cubicBezTo>
                    <a:pt x="9734" y="301"/>
                    <a:pt x="9796" y="247"/>
                    <a:pt x="9808" y="176"/>
                  </a:cubicBezTo>
                  <a:lnTo>
                    <a:pt x="10319" y="176"/>
                  </a:lnTo>
                  <a:lnTo>
                    <a:pt x="10319" y="176"/>
                  </a:lnTo>
                  <a:cubicBezTo>
                    <a:pt x="10331" y="223"/>
                    <a:pt x="10373" y="259"/>
                    <a:pt x="10424" y="259"/>
                  </a:cubicBezTo>
                  <a:lnTo>
                    <a:pt x="10424" y="259"/>
                  </a:lnTo>
                  <a:cubicBezTo>
                    <a:pt x="10435" y="259"/>
                    <a:pt x="10445" y="257"/>
                    <a:pt x="10454" y="254"/>
                  </a:cubicBezTo>
                  <a:lnTo>
                    <a:pt x="10708" y="694"/>
                  </a:lnTo>
                  <a:lnTo>
                    <a:pt x="10708" y="694"/>
                  </a:lnTo>
                  <a:cubicBezTo>
                    <a:pt x="10676" y="723"/>
                    <a:pt x="10655" y="764"/>
                    <a:pt x="10655" y="810"/>
                  </a:cubicBezTo>
                  <a:lnTo>
                    <a:pt x="10655" y="810"/>
                  </a:lnTo>
                  <a:cubicBezTo>
                    <a:pt x="10655" y="857"/>
                    <a:pt x="10677" y="899"/>
                    <a:pt x="10711" y="927"/>
                  </a:cubicBezTo>
                  <a:lnTo>
                    <a:pt x="10456" y="1369"/>
                  </a:lnTo>
                  <a:lnTo>
                    <a:pt x="10456" y="1369"/>
                  </a:lnTo>
                  <a:cubicBezTo>
                    <a:pt x="10446" y="1366"/>
                    <a:pt x="10435" y="1363"/>
                    <a:pt x="10424" y="1363"/>
                  </a:cubicBezTo>
                  <a:lnTo>
                    <a:pt x="10424" y="1363"/>
                  </a:lnTo>
                  <a:cubicBezTo>
                    <a:pt x="10372" y="1363"/>
                    <a:pt x="10328" y="1401"/>
                    <a:pt x="10318" y="1450"/>
                  </a:cubicBezTo>
                  <a:lnTo>
                    <a:pt x="9800" y="1450"/>
                  </a:lnTo>
                  <a:lnTo>
                    <a:pt x="9800" y="1450"/>
                  </a:lnTo>
                  <a:cubicBezTo>
                    <a:pt x="9786" y="1382"/>
                    <a:pt x="9725" y="1331"/>
                    <a:pt x="9653" y="1331"/>
                  </a:cubicBezTo>
                  <a:lnTo>
                    <a:pt x="9653" y="1331"/>
                  </a:lnTo>
                  <a:cubicBezTo>
                    <a:pt x="9639" y="1331"/>
                    <a:pt x="9627" y="1332"/>
                    <a:pt x="9615" y="1336"/>
                  </a:cubicBezTo>
                  <a:lnTo>
                    <a:pt x="9356" y="887"/>
                  </a:lnTo>
                  <a:lnTo>
                    <a:pt x="9356" y="887"/>
                  </a:lnTo>
                  <a:cubicBezTo>
                    <a:pt x="9374" y="868"/>
                    <a:pt x="9385" y="842"/>
                    <a:pt x="9385" y="813"/>
                  </a:cubicBezTo>
                  <a:lnTo>
                    <a:pt x="9385" y="813"/>
                  </a:lnTo>
                  <a:cubicBezTo>
                    <a:pt x="9385" y="782"/>
                    <a:pt x="9372" y="754"/>
                    <a:pt x="9352" y="735"/>
                  </a:cubicBezTo>
                  <a:lnTo>
                    <a:pt x="9607" y="292"/>
                  </a:lnTo>
                  <a:close/>
                  <a:moveTo>
                    <a:pt x="9635" y="2954"/>
                  </a:moveTo>
                  <a:lnTo>
                    <a:pt x="9635" y="2954"/>
                  </a:lnTo>
                  <a:cubicBezTo>
                    <a:pt x="9650" y="2960"/>
                    <a:pt x="9666" y="2963"/>
                    <a:pt x="9683" y="2963"/>
                  </a:cubicBezTo>
                  <a:lnTo>
                    <a:pt x="9683" y="2963"/>
                  </a:lnTo>
                  <a:cubicBezTo>
                    <a:pt x="9756" y="2963"/>
                    <a:pt x="9817" y="2911"/>
                    <a:pt x="9831" y="2842"/>
                  </a:cubicBezTo>
                  <a:lnTo>
                    <a:pt x="10345" y="2842"/>
                  </a:lnTo>
                  <a:lnTo>
                    <a:pt x="10345" y="2842"/>
                  </a:lnTo>
                  <a:cubicBezTo>
                    <a:pt x="10358" y="2887"/>
                    <a:pt x="10399" y="2920"/>
                    <a:pt x="10448" y="2920"/>
                  </a:cubicBezTo>
                  <a:lnTo>
                    <a:pt x="10448" y="2920"/>
                  </a:lnTo>
                  <a:cubicBezTo>
                    <a:pt x="10459" y="2920"/>
                    <a:pt x="10468" y="2918"/>
                    <a:pt x="10477" y="2916"/>
                  </a:cubicBezTo>
                  <a:lnTo>
                    <a:pt x="10732" y="3356"/>
                  </a:lnTo>
                  <a:lnTo>
                    <a:pt x="10732" y="3356"/>
                  </a:lnTo>
                  <a:cubicBezTo>
                    <a:pt x="10699" y="3384"/>
                    <a:pt x="10679" y="3425"/>
                    <a:pt x="10679" y="3471"/>
                  </a:cubicBezTo>
                  <a:lnTo>
                    <a:pt x="10679" y="3471"/>
                  </a:lnTo>
                  <a:cubicBezTo>
                    <a:pt x="10679" y="3520"/>
                    <a:pt x="10702" y="3562"/>
                    <a:pt x="10738" y="3590"/>
                  </a:cubicBezTo>
                  <a:lnTo>
                    <a:pt x="10477" y="4041"/>
                  </a:lnTo>
                  <a:lnTo>
                    <a:pt x="10477" y="4041"/>
                  </a:lnTo>
                  <a:cubicBezTo>
                    <a:pt x="10470" y="4039"/>
                    <a:pt x="10462" y="4039"/>
                    <a:pt x="10455" y="4039"/>
                  </a:cubicBezTo>
                  <a:lnTo>
                    <a:pt x="10455" y="4039"/>
                  </a:lnTo>
                  <a:cubicBezTo>
                    <a:pt x="10406" y="4039"/>
                    <a:pt x="10365" y="4071"/>
                    <a:pt x="10351" y="4115"/>
                  </a:cubicBezTo>
                  <a:lnTo>
                    <a:pt x="9837" y="4115"/>
                  </a:lnTo>
                  <a:lnTo>
                    <a:pt x="9837" y="4115"/>
                  </a:lnTo>
                  <a:cubicBezTo>
                    <a:pt x="9822" y="4047"/>
                    <a:pt x="9761" y="3996"/>
                    <a:pt x="9689" y="3996"/>
                  </a:cubicBezTo>
                  <a:lnTo>
                    <a:pt x="9689" y="3996"/>
                  </a:lnTo>
                  <a:cubicBezTo>
                    <a:pt x="9674" y="3996"/>
                    <a:pt x="9659" y="3998"/>
                    <a:pt x="9645" y="4002"/>
                  </a:cubicBezTo>
                  <a:lnTo>
                    <a:pt x="9387" y="3557"/>
                  </a:lnTo>
                  <a:lnTo>
                    <a:pt x="9387" y="3557"/>
                  </a:lnTo>
                  <a:cubicBezTo>
                    <a:pt x="9404" y="3538"/>
                    <a:pt x="9415" y="3512"/>
                    <a:pt x="9415" y="3485"/>
                  </a:cubicBezTo>
                  <a:lnTo>
                    <a:pt x="9415" y="3485"/>
                  </a:lnTo>
                  <a:cubicBezTo>
                    <a:pt x="9415" y="3451"/>
                    <a:pt x="9400" y="3422"/>
                    <a:pt x="9376" y="3402"/>
                  </a:cubicBezTo>
                  <a:lnTo>
                    <a:pt x="9635" y="2954"/>
                  </a:lnTo>
                  <a:close/>
                  <a:moveTo>
                    <a:pt x="10836" y="4655"/>
                  </a:moveTo>
                  <a:lnTo>
                    <a:pt x="10836" y="4655"/>
                  </a:lnTo>
                  <a:cubicBezTo>
                    <a:pt x="10823" y="4655"/>
                    <a:pt x="10811" y="4656"/>
                    <a:pt x="10799" y="4660"/>
                  </a:cubicBezTo>
                  <a:lnTo>
                    <a:pt x="10541" y="4212"/>
                  </a:lnTo>
                  <a:lnTo>
                    <a:pt x="10541" y="4212"/>
                  </a:lnTo>
                  <a:cubicBezTo>
                    <a:pt x="10554" y="4194"/>
                    <a:pt x="10563" y="4171"/>
                    <a:pt x="10563" y="4147"/>
                  </a:cubicBezTo>
                  <a:lnTo>
                    <a:pt x="10563" y="4147"/>
                  </a:lnTo>
                  <a:cubicBezTo>
                    <a:pt x="10563" y="4113"/>
                    <a:pt x="10547" y="4084"/>
                    <a:pt x="10523" y="4064"/>
                  </a:cubicBezTo>
                  <a:lnTo>
                    <a:pt x="10783" y="3614"/>
                  </a:lnTo>
                  <a:lnTo>
                    <a:pt x="10783" y="3614"/>
                  </a:lnTo>
                  <a:cubicBezTo>
                    <a:pt x="10798" y="3619"/>
                    <a:pt x="10814" y="3622"/>
                    <a:pt x="10830" y="3622"/>
                  </a:cubicBezTo>
                  <a:lnTo>
                    <a:pt x="10830" y="3622"/>
                  </a:lnTo>
                  <a:cubicBezTo>
                    <a:pt x="10914" y="3622"/>
                    <a:pt x="10981" y="3554"/>
                    <a:pt x="10981" y="3471"/>
                  </a:cubicBezTo>
                  <a:lnTo>
                    <a:pt x="10981" y="3471"/>
                  </a:lnTo>
                  <a:cubicBezTo>
                    <a:pt x="10981" y="3387"/>
                    <a:pt x="10914" y="3320"/>
                    <a:pt x="10830" y="3320"/>
                  </a:cubicBezTo>
                  <a:lnTo>
                    <a:pt x="10830" y="3320"/>
                  </a:lnTo>
                  <a:cubicBezTo>
                    <a:pt x="10811" y="3320"/>
                    <a:pt x="10793" y="3323"/>
                    <a:pt x="10776" y="3330"/>
                  </a:cubicBezTo>
                  <a:lnTo>
                    <a:pt x="10523" y="2891"/>
                  </a:lnTo>
                  <a:lnTo>
                    <a:pt x="10523" y="2891"/>
                  </a:lnTo>
                  <a:cubicBezTo>
                    <a:pt x="10543" y="2871"/>
                    <a:pt x="10557" y="2843"/>
                    <a:pt x="10557" y="2812"/>
                  </a:cubicBezTo>
                  <a:lnTo>
                    <a:pt x="10557" y="2812"/>
                  </a:lnTo>
                  <a:cubicBezTo>
                    <a:pt x="10557" y="2752"/>
                    <a:pt x="10508" y="2703"/>
                    <a:pt x="10448" y="2703"/>
                  </a:cubicBezTo>
                  <a:lnTo>
                    <a:pt x="10448" y="2703"/>
                  </a:lnTo>
                  <a:cubicBezTo>
                    <a:pt x="10396" y="2703"/>
                    <a:pt x="10352" y="2741"/>
                    <a:pt x="10342" y="2790"/>
                  </a:cubicBezTo>
                  <a:lnTo>
                    <a:pt x="9832" y="2790"/>
                  </a:lnTo>
                  <a:lnTo>
                    <a:pt x="9832" y="2790"/>
                  </a:lnTo>
                  <a:cubicBezTo>
                    <a:pt x="9822" y="2717"/>
                    <a:pt x="9759" y="2661"/>
                    <a:pt x="9683" y="2661"/>
                  </a:cubicBezTo>
                  <a:lnTo>
                    <a:pt x="9683" y="2661"/>
                  </a:lnTo>
                  <a:cubicBezTo>
                    <a:pt x="9662" y="2661"/>
                    <a:pt x="9641" y="2666"/>
                    <a:pt x="9622" y="2674"/>
                  </a:cubicBezTo>
                  <a:lnTo>
                    <a:pt x="9380" y="2255"/>
                  </a:lnTo>
                  <a:lnTo>
                    <a:pt x="9380" y="2255"/>
                  </a:lnTo>
                  <a:cubicBezTo>
                    <a:pt x="9407" y="2235"/>
                    <a:pt x="9425" y="2203"/>
                    <a:pt x="9425" y="2168"/>
                  </a:cubicBezTo>
                  <a:lnTo>
                    <a:pt x="9425" y="2168"/>
                  </a:lnTo>
                  <a:cubicBezTo>
                    <a:pt x="9425" y="2126"/>
                    <a:pt x="9402" y="2091"/>
                    <a:pt x="9369" y="2073"/>
                  </a:cubicBezTo>
                  <a:lnTo>
                    <a:pt x="9624" y="1630"/>
                  </a:lnTo>
                  <a:lnTo>
                    <a:pt x="9624" y="1630"/>
                  </a:lnTo>
                  <a:cubicBezTo>
                    <a:pt x="9634" y="1632"/>
                    <a:pt x="9643" y="1633"/>
                    <a:pt x="9653" y="1633"/>
                  </a:cubicBezTo>
                  <a:lnTo>
                    <a:pt x="9653" y="1633"/>
                  </a:lnTo>
                  <a:cubicBezTo>
                    <a:pt x="9730" y="1633"/>
                    <a:pt x="9793" y="1575"/>
                    <a:pt x="9802" y="1501"/>
                  </a:cubicBezTo>
                  <a:lnTo>
                    <a:pt x="10320" y="1501"/>
                  </a:lnTo>
                  <a:lnTo>
                    <a:pt x="10320" y="1501"/>
                  </a:lnTo>
                  <a:cubicBezTo>
                    <a:pt x="10333" y="1547"/>
                    <a:pt x="10374" y="1581"/>
                    <a:pt x="10424" y="1581"/>
                  </a:cubicBezTo>
                  <a:lnTo>
                    <a:pt x="10424" y="1581"/>
                  </a:lnTo>
                  <a:cubicBezTo>
                    <a:pt x="10484" y="1581"/>
                    <a:pt x="10533" y="1532"/>
                    <a:pt x="10533" y="1472"/>
                  </a:cubicBezTo>
                  <a:lnTo>
                    <a:pt x="10533" y="1472"/>
                  </a:lnTo>
                  <a:cubicBezTo>
                    <a:pt x="10533" y="1442"/>
                    <a:pt x="10520" y="1414"/>
                    <a:pt x="10500" y="1395"/>
                  </a:cubicBezTo>
                  <a:lnTo>
                    <a:pt x="10756" y="952"/>
                  </a:lnTo>
                  <a:lnTo>
                    <a:pt x="10756" y="952"/>
                  </a:lnTo>
                  <a:cubicBezTo>
                    <a:pt x="10772" y="958"/>
                    <a:pt x="10789" y="960"/>
                    <a:pt x="10806" y="960"/>
                  </a:cubicBezTo>
                  <a:lnTo>
                    <a:pt x="10806" y="960"/>
                  </a:lnTo>
                  <a:cubicBezTo>
                    <a:pt x="10890" y="960"/>
                    <a:pt x="10957" y="893"/>
                    <a:pt x="10957" y="810"/>
                  </a:cubicBezTo>
                  <a:lnTo>
                    <a:pt x="10957" y="810"/>
                  </a:lnTo>
                  <a:cubicBezTo>
                    <a:pt x="10957" y="726"/>
                    <a:pt x="10890" y="659"/>
                    <a:pt x="10806" y="659"/>
                  </a:cubicBezTo>
                  <a:lnTo>
                    <a:pt x="10806" y="659"/>
                  </a:lnTo>
                  <a:cubicBezTo>
                    <a:pt x="10788" y="659"/>
                    <a:pt x="10769" y="662"/>
                    <a:pt x="10753" y="669"/>
                  </a:cubicBezTo>
                  <a:lnTo>
                    <a:pt x="10498" y="229"/>
                  </a:lnTo>
                  <a:lnTo>
                    <a:pt x="10498" y="229"/>
                  </a:lnTo>
                  <a:cubicBezTo>
                    <a:pt x="10519" y="209"/>
                    <a:pt x="10533" y="181"/>
                    <a:pt x="10533" y="151"/>
                  </a:cubicBezTo>
                  <a:lnTo>
                    <a:pt x="10533" y="151"/>
                  </a:lnTo>
                  <a:cubicBezTo>
                    <a:pt x="10533" y="91"/>
                    <a:pt x="10484" y="42"/>
                    <a:pt x="10424" y="42"/>
                  </a:cubicBezTo>
                  <a:lnTo>
                    <a:pt x="10424" y="42"/>
                  </a:lnTo>
                  <a:cubicBezTo>
                    <a:pt x="10373" y="42"/>
                    <a:pt x="10331" y="78"/>
                    <a:pt x="10319" y="125"/>
                  </a:cubicBezTo>
                  <a:lnTo>
                    <a:pt x="9808" y="125"/>
                  </a:lnTo>
                  <a:lnTo>
                    <a:pt x="9808" y="125"/>
                  </a:lnTo>
                  <a:cubicBezTo>
                    <a:pt x="9796" y="54"/>
                    <a:pt x="9734" y="0"/>
                    <a:pt x="9659" y="0"/>
                  </a:cubicBezTo>
                  <a:lnTo>
                    <a:pt x="9659" y="0"/>
                  </a:lnTo>
                  <a:cubicBezTo>
                    <a:pt x="9575" y="0"/>
                    <a:pt x="9508" y="67"/>
                    <a:pt x="9508" y="151"/>
                  </a:cubicBezTo>
                  <a:lnTo>
                    <a:pt x="9508" y="151"/>
                  </a:lnTo>
                  <a:cubicBezTo>
                    <a:pt x="9508" y="197"/>
                    <a:pt x="9529" y="239"/>
                    <a:pt x="9562" y="267"/>
                  </a:cubicBezTo>
                  <a:lnTo>
                    <a:pt x="9307" y="709"/>
                  </a:lnTo>
                  <a:lnTo>
                    <a:pt x="9307" y="709"/>
                  </a:lnTo>
                  <a:cubicBezTo>
                    <a:pt x="9297" y="707"/>
                    <a:pt x="9287" y="704"/>
                    <a:pt x="9276" y="704"/>
                  </a:cubicBezTo>
                  <a:lnTo>
                    <a:pt x="9276" y="704"/>
                  </a:lnTo>
                  <a:cubicBezTo>
                    <a:pt x="9220" y="704"/>
                    <a:pt x="9174" y="748"/>
                    <a:pt x="9170" y="803"/>
                  </a:cubicBezTo>
                  <a:lnTo>
                    <a:pt x="8694" y="803"/>
                  </a:lnTo>
                  <a:lnTo>
                    <a:pt x="8694" y="803"/>
                  </a:lnTo>
                  <a:cubicBezTo>
                    <a:pt x="8680" y="734"/>
                    <a:pt x="8619" y="681"/>
                    <a:pt x="8546" y="681"/>
                  </a:cubicBezTo>
                  <a:lnTo>
                    <a:pt x="8546" y="681"/>
                  </a:lnTo>
                  <a:cubicBezTo>
                    <a:pt x="8462" y="681"/>
                    <a:pt x="8395" y="748"/>
                    <a:pt x="8395" y="833"/>
                  </a:cubicBezTo>
                  <a:lnTo>
                    <a:pt x="8395" y="833"/>
                  </a:lnTo>
                  <a:cubicBezTo>
                    <a:pt x="8395" y="873"/>
                    <a:pt x="8410" y="909"/>
                    <a:pt x="8436" y="936"/>
                  </a:cubicBezTo>
                  <a:lnTo>
                    <a:pt x="8169" y="1399"/>
                  </a:lnTo>
                  <a:lnTo>
                    <a:pt x="8169" y="1399"/>
                  </a:lnTo>
                  <a:cubicBezTo>
                    <a:pt x="8160" y="1396"/>
                    <a:pt x="8150" y="1394"/>
                    <a:pt x="8140" y="1394"/>
                  </a:cubicBezTo>
                  <a:lnTo>
                    <a:pt x="8140" y="1394"/>
                  </a:lnTo>
                  <a:cubicBezTo>
                    <a:pt x="8093" y="1394"/>
                    <a:pt x="8054" y="1424"/>
                    <a:pt x="8038" y="1465"/>
                  </a:cubicBezTo>
                  <a:lnTo>
                    <a:pt x="7525" y="1465"/>
                  </a:lnTo>
                  <a:lnTo>
                    <a:pt x="7525" y="1465"/>
                  </a:lnTo>
                  <a:cubicBezTo>
                    <a:pt x="7520" y="1387"/>
                    <a:pt x="7454" y="1324"/>
                    <a:pt x="7374" y="1324"/>
                  </a:cubicBezTo>
                  <a:lnTo>
                    <a:pt x="7374" y="1324"/>
                  </a:lnTo>
                  <a:cubicBezTo>
                    <a:pt x="7353" y="1324"/>
                    <a:pt x="7333" y="1328"/>
                    <a:pt x="7315" y="1336"/>
                  </a:cubicBezTo>
                  <a:lnTo>
                    <a:pt x="7062" y="898"/>
                  </a:lnTo>
                  <a:lnTo>
                    <a:pt x="7062" y="898"/>
                  </a:lnTo>
                  <a:cubicBezTo>
                    <a:pt x="7086" y="878"/>
                    <a:pt x="7100" y="849"/>
                    <a:pt x="7100" y="816"/>
                  </a:cubicBezTo>
                  <a:lnTo>
                    <a:pt x="7100" y="816"/>
                  </a:lnTo>
                  <a:cubicBezTo>
                    <a:pt x="7100" y="756"/>
                    <a:pt x="7052" y="708"/>
                    <a:pt x="6992" y="708"/>
                  </a:cubicBezTo>
                  <a:lnTo>
                    <a:pt x="6992" y="708"/>
                  </a:lnTo>
                  <a:cubicBezTo>
                    <a:pt x="6936" y="708"/>
                    <a:pt x="6892" y="750"/>
                    <a:pt x="6885" y="803"/>
                  </a:cubicBezTo>
                  <a:lnTo>
                    <a:pt x="6377" y="803"/>
                  </a:lnTo>
                  <a:lnTo>
                    <a:pt x="6377" y="803"/>
                  </a:lnTo>
                  <a:cubicBezTo>
                    <a:pt x="6371" y="725"/>
                    <a:pt x="6306" y="665"/>
                    <a:pt x="6227" y="665"/>
                  </a:cubicBezTo>
                  <a:lnTo>
                    <a:pt x="6227" y="665"/>
                  </a:lnTo>
                  <a:cubicBezTo>
                    <a:pt x="6144" y="665"/>
                    <a:pt x="6076" y="733"/>
                    <a:pt x="6076" y="816"/>
                  </a:cubicBezTo>
                  <a:lnTo>
                    <a:pt x="6076" y="816"/>
                  </a:lnTo>
                  <a:cubicBezTo>
                    <a:pt x="6076" y="865"/>
                    <a:pt x="6100" y="909"/>
                    <a:pt x="6136" y="936"/>
                  </a:cubicBezTo>
                  <a:lnTo>
                    <a:pt x="5882" y="1377"/>
                  </a:lnTo>
                  <a:lnTo>
                    <a:pt x="5882" y="1377"/>
                  </a:lnTo>
                  <a:cubicBezTo>
                    <a:pt x="5870" y="1373"/>
                    <a:pt x="5858" y="1370"/>
                    <a:pt x="5845" y="1370"/>
                  </a:cubicBezTo>
                  <a:lnTo>
                    <a:pt x="5845" y="1370"/>
                  </a:lnTo>
                  <a:cubicBezTo>
                    <a:pt x="5785" y="1370"/>
                    <a:pt x="5737" y="1419"/>
                    <a:pt x="5737" y="1479"/>
                  </a:cubicBezTo>
                  <a:lnTo>
                    <a:pt x="5737" y="1479"/>
                  </a:lnTo>
                  <a:cubicBezTo>
                    <a:pt x="5737" y="1538"/>
                    <a:pt x="5785" y="1586"/>
                    <a:pt x="5845" y="1586"/>
                  </a:cubicBezTo>
                  <a:lnTo>
                    <a:pt x="5845" y="1586"/>
                  </a:lnTo>
                  <a:cubicBezTo>
                    <a:pt x="5853" y="1586"/>
                    <a:pt x="5861" y="1585"/>
                    <a:pt x="5869" y="1584"/>
                  </a:cubicBezTo>
                  <a:lnTo>
                    <a:pt x="6126" y="2029"/>
                  </a:lnTo>
                  <a:lnTo>
                    <a:pt x="6126" y="2029"/>
                  </a:lnTo>
                  <a:cubicBezTo>
                    <a:pt x="6092" y="2057"/>
                    <a:pt x="6070" y="2099"/>
                    <a:pt x="6070" y="2148"/>
                  </a:cubicBezTo>
                  <a:lnTo>
                    <a:pt x="6070" y="2148"/>
                  </a:lnTo>
                  <a:cubicBezTo>
                    <a:pt x="6070" y="2197"/>
                    <a:pt x="6094" y="2240"/>
                    <a:pt x="6131" y="2268"/>
                  </a:cubicBezTo>
                  <a:lnTo>
                    <a:pt x="5882" y="2700"/>
                  </a:lnTo>
                  <a:lnTo>
                    <a:pt x="5882" y="2700"/>
                  </a:lnTo>
                  <a:cubicBezTo>
                    <a:pt x="5872" y="2696"/>
                    <a:pt x="5861" y="2694"/>
                    <a:pt x="5850" y="2694"/>
                  </a:cubicBezTo>
                  <a:lnTo>
                    <a:pt x="5850" y="2694"/>
                  </a:lnTo>
                  <a:cubicBezTo>
                    <a:pt x="5795" y="2694"/>
                    <a:pt x="5751" y="2735"/>
                    <a:pt x="5743" y="2787"/>
                  </a:cubicBezTo>
                  <a:lnTo>
                    <a:pt x="5228" y="2787"/>
                  </a:lnTo>
                  <a:lnTo>
                    <a:pt x="5228" y="2787"/>
                  </a:lnTo>
                  <a:cubicBezTo>
                    <a:pt x="5216" y="2716"/>
                    <a:pt x="5154" y="2661"/>
                    <a:pt x="5079" y="2661"/>
                  </a:cubicBezTo>
                  <a:lnTo>
                    <a:pt x="5079" y="2661"/>
                  </a:lnTo>
                  <a:cubicBezTo>
                    <a:pt x="5060" y="2661"/>
                    <a:pt x="5042" y="2665"/>
                    <a:pt x="5025" y="2671"/>
                  </a:cubicBezTo>
                  <a:lnTo>
                    <a:pt x="4772" y="2232"/>
                  </a:lnTo>
                  <a:lnTo>
                    <a:pt x="4772" y="2232"/>
                  </a:lnTo>
                  <a:cubicBezTo>
                    <a:pt x="4792" y="2212"/>
                    <a:pt x="4805" y="2184"/>
                    <a:pt x="4805" y="2153"/>
                  </a:cubicBezTo>
                  <a:lnTo>
                    <a:pt x="4805" y="2153"/>
                  </a:lnTo>
                  <a:cubicBezTo>
                    <a:pt x="4805" y="2093"/>
                    <a:pt x="4757" y="2045"/>
                    <a:pt x="4697" y="2045"/>
                  </a:cubicBezTo>
                  <a:lnTo>
                    <a:pt x="4697" y="2045"/>
                  </a:lnTo>
                  <a:cubicBezTo>
                    <a:pt x="4646" y="2045"/>
                    <a:pt x="4604" y="2081"/>
                    <a:pt x="4592" y="2128"/>
                  </a:cubicBezTo>
                  <a:lnTo>
                    <a:pt x="4081" y="2128"/>
                  </a:lnTo>
                  <a:lnTo>
                    <a:pt x="4081" y="2128"/>
                  </a:lnTo>
                  <a:cubicBezTo>
                    <a:pt x="4070" y="2057"/>
                    <a:pt x="4007" y="2002"/>
                    <a:pt x="3933" y="2002"/>
                  </a:cubicBezTo>
                  <a:lnTo>
                    <a:pt x="3933" y="2002"/>
                  </a:lnTo>
                  <a:cubicBezTo>
                    <a:pt x="3849" y="2002"/>
                    <a:pt x="3782" y="2070"/>
                    <a:pt x="3782" y="2153"/>
                  </a:cubicBezTo>
                  <a:lnTo>
                    <a:pt x="3782" y="2153"/>
                  </a:lnTo>
                  <a:cubicBezTo>
                    <a:pt x="3782" y="2200"/>
                    <a:pt x="3803" y="2242"/>
                    <a:pt x="3837" y="2270"/>
                  </a:cubicBezTo>
                  <a:lnTo>
                    <a:pt x="3580" y="2712"/>
                  </a:lnTo>
                  <a:lnTo>
                    <a:pt x="3580" y="2712"/>
                  </a:lnTo>
                  <a:cubicBezTo>
                    <a:pt x="3571" y="2710"/>
                    <a:pt x="3561" y="2707"/>
                    <a:pt x="3551" y="2707"/>
                  </a:cubicBezTo>
                  <a:lnTo>
                    <a:pt x="3551" y="2707"/>
                  </a:lnTo>
                  <a:cubicBezTo>
                    <a:pt x="3501" y="2707"/>
                    <a:pt x="3459" y="2741"/>
                    <a:pt x="3446" y="2787"/>
                  </a:cubicBezTo>
                  <a:lnTo>
                    <a:pt x="2927" y="2787"/>
                  </a:lnTo>
                  <a:lnTo>
                    <a:pt x="2927" y="2787"/>
                  </a:lnTo>
                  <a:cubicBezTo>
                    <a:pt x="2914" y="2717"/>
                    <a:pt x="2853" y="2665"/>
                    <a:pt x="2779" y="2665"/>
                  </a:cubicBezTo>
                  <a:lnTo>
                    <a:pt x="2779" y="2665"/>
                  </a:lnTo>
                  <a:cubicBezTo>
                    <a:pt x="2696" y="2665"/>
                    <a:pt x="2628" y="2732"/>
                    <a:pt x="2628" y="2816"/>
                  </a:cubicBezTo>
                  <a:lnTo>
                    <a:pt x="2628" y="2816"/>
                  </a:lnTo>
                  <a:cubicBezTo>
                    <a:pt x="2628" y="2862"/>
                    <a:pt x="2649" y="2903"/>
                    <a:pt x="2682" y="2931"/>
                  </a:cubicBezTo>
                  <a:lnTo>
                    <a:pt x="2428" y="3371"/>
                  </a:lnTo>
                  <a:lnTo>
                    <a:pt x="2428" y="3371"/>
                  </a:lnTo>
                  <a:cubicBezTo>
                    <a:pt x="2418" y="3369"/>
                    <a:pt x="2408" y="3367"/>
                    <a:pt x="2397" y="3367"/>
                  </a:cubicBezTo>
                  <a:lnTo>
                    <a:pt x="2397" y="3367"/>
                  </a:lnTo>
                  <a:cubicBezTo>
                    <a:pt x="2342" y="3367"/>
                    <a:pt x="2297" y="3408"/>
                    <a:pt x="2290" y="3462"/>
                  </a:cubicBezTo>
                  <a:lnTo>
                    <a:pt x="1788" y="3462"/>
                  </a:lnTo>
                  <a:lnTo>
                    <a:pt x="1788" y="3462"/>
                  </a:lnTo>
                  <a:cubicBezTo>
                    <a:pt x="1782" y="3385"/>
                    <a:pt x="1717" y="3324"/>
                    <a:pt x="1638" y="3324"/>
                  </a:cubicBezTo>
                  <a:lnTo>
                    <a:pt x="1638" y="3324"/>
                  </a:lnTo>
                  <a:cubicBezTo>
                    <a:pt x="1619" y="3324"/>
                    <a:pt x="1602" y="3327"/>
                    <a:pt x="1586" y="3333"/>
                  </a:cubicBezTo>
                  <a:lnTo>
                    <a:pt x="1332" y="2893"/>
                  </a:lnTo>
                  <a:lnTo>
                    <a:pt x="1332" y="2893"/>
                  </a:lnTo>
                  <a:cubicBezTo>
                    <a:pt x="1351" y="2873"/>
                    <a:pt x="1364" y="2846"/>
                    <a:pt x="1364" y="2816"/>
                  </a:cubicBezTo>
                  <a:lnTo>
                    <a:pt x="1364" y="2816"/>
                  </a:lnTo>
                  <a:cubicBezTo>
                    <a:pt x="1364" y="2756"/>
                    <a:pt x="1315" y="2707"/>
                    <a:pt x="1255" y="2707"/>
                  </a:cubicBezTo>
                  <a:lnTo>
                    <a:pt x="1255" y="2707"/>
                  </a:lnTo>
                  <a:cubicBezTo>
                    <a:pt x="1206" y="2707"/>
                    <a:pt x="1164" y="2741"/>
                    <a:pt x="1151" y="2787"/>
                  </a:cubicBezTo>
                  <a:lnTo>
                    <a:pt x="639" y="2787"/>
                  </a:lnTo>
                  <a:lnTo>
                    <a:pt x="639" y="2787"/>
                  </a:lnTo>
                  <a:cubicBezTo>
                    <a:pt x="625" y="2717"/>
                    <a:pt x="564" y="2665"/>
                    <a:pt x="490" y="2665"/>
                  </a:cubicBezTo>
                  <a:lnTo>
                    <a:pt x="490" y="2665"/>
                  </a:lnTo>
                  <a:cubicBezTo>
                    <a:pt x="407" y="2665"/>
                    <a:pt x="340" y="2732"/>
                    <a:pt x="340" y="2816"/>
                  </a:cubicBezTo>
                  <a:lnTo>
                    <a:pt x="340" y="2816"/>
                  </a:lnTo>
                  <a:cubicBezTo>
                    <a:pt x="340" y="2862"/>
                    <a:pt x="360" y="2903"/>
                    <a:pt x="393" y="2931"/>
                  </a:cubicBezTo>
                  <a:lnTo>
                    <a:pt x="136" y="3374"/>
                  </a:lnTo>
                  <a:lnTo>
                    <a:pt x="136" y="3374"/>
                  </a:lnTo>
                  <a:cubicBezTo>
                    <a:pt x="128" y="3371"/>
                    <a:pt x="118" y="3370"/>
                    <a:pt x="108" y="3370"/>
                  </a:cubicBezTo>
                  <a:lnTo>
                    <a:pt x="108" y="3370"/>
                  </a:lnTo>
                  <a:cubicBezTo>
                    <a:pt x="48" y="3370"/>
                    <a:pt x="0" y="3418"/>
                    <a:pt x="0" y="3478"/>
                  </a:cubicBezTo>
                  <a:lnTo>
                    <a:pt x="0" y="3478"/>
                  </a:lnTo>
                  <a:cubicBezTo>
                    <a:pt x="0" y="3538"/>
                    <a:pt x="48" y="3587"/>
                    <a:pt x="108" y="3587"/>
                  </a:cubicBezTo>
                  <a:lnTo>
                    <a:pt x="108" y="3587"/>
                  </a:lnTo>
                  <a:cubicBezTo>
                    <a:pt x="119" y="3587"/>
                    <a:pt x="130" y="3585"/>
                    <a:pt x="140" y="3581"/>
                  </a:cubicBezTo>
                  <a:lnTo>
                    <a:pt x="396" y="4025"/>
                  </a:lnTo>
                  <a:lnTo>
                    <a:pt x="396" y="4025"/>
                  </a:lnTo>
                  <a:cubicBezTo>
                    <a:pt x="358" y="4052"/>
                    <a:pt x="333" y="4097"/>
                    <a:pt x="333" y="4147"/>
                  </a:cubicBezTo>
                  <a:lnTo>
                    <a:pt x="333" y="4147"/>
                  </a:lnTo>
                  <a:cubicBezTo>
                    <a:pt x="333" y="4230"/>
                    <a:pt x="401" y="4298"/>
                    <a:pt x="484" y="4298"/>
                  </a:cubicBezTo>
                  <a:lnTo>
                    <a:pt x="484" y="4298"/>
                  </a:lnTo>
                  <a:cubicBezTo>
                    <a:pt x="562" y="4298"/>
                    <a:pt x="626" y="4239"/>
                    <a:pt x="634" y="4163"/>
                  </a:cubicBezTo>
                  <a:lnTo>
                    <a:pt x="1151" y="4163"/>
                  </a:lnTo>
                  <a:lnTo>
                    <a:pt x="1151" y="4163"/>
                  </a:lnTo>
                  <a:cubicBezTo>
                    <a:pt x="1162" y="4210"/>
                    <a:pt x="1205" y="4246"/>
                    <a:pt x="1255" y="4246"/>
                  </a:cubicBezTo>
                  <a:lnTo>
                    <a:pt x="1255" y="4246"/>
                  </a:lnTo>
                  <a:cubicBezTo>
                    <a:pt x="1263" y="4246"/>
                    <a:pt x="1270" y="4245"/>
                    <a:pt x="1277" y="4244"/>
                  </a:cubicBezTo>
                  <a:lnTo>
                    <a:pt x="1533" y="4687"/>
                  </a:lnTo>
                  <a:lnTo>
                    <a:pt x="1533" y="4687"/>
                  </a:lnTo>
                  <a:cubicBezTo>
                    <a:pt x="1498" y="4715"/>
                    <a:pt x="1475" y="4757"/>
                    <a:pt x="1475" y="4806"/>
                  </a:cubicBezTo>
                  <a:lnTo>
                    <a:pt x="1475" y="4806"/>
                  </a:lnTo>
                  <a:cubicBezTo>
                    <a:pt x="1475" y="4890"/>
                    <a:pt x="1542" y="4957"/>
                    <a:pt x="1626" y="4957"/>
                  </a:cubicBezTo>
                  <a:lnTo>
                    <a:pt x="1626" y="4957"/>
                  </a:lnTo>
                  <a:cubicBezTo>
                    <a:pt x="1699" y="4957"/>
                    <a:pt x="1759" y="4906"/>
                    <a:pt x="1774" y="4838"/>
                  </a:cubicBezTo>
                  <a:lnTo>
                    <a:pt x="2296" y="4838"/>
                  </a:lnTo>
                  <a:lnTo>
                    <a:pt x="2296" y="4838"/>
                  </a:lnTo>
                  <a:cubicBezTo>
                    <a:pt x="2312" y="4879"/>
                    <a:pt x="2351" y="4908"/>
                    <a:pt x="2397" y="4908"/>
                  </a:cubicBezTo>
                  <a:lnTo>
                    <a:pt x="2397" y="4908"/>
                  </a:lnTo>
                  <a:cubicBezTo>
                    <a:pt x="2457" y="4908"/>
                    <a:pt x="2506" y="4860"/>
                    <a:pt x="2506" y="4800"/>
                  </a:cubicBezTo>
                  <a:lnTo>
                    <a:pt x="2506" y="4800"/>
                  </a:lnTo>
                  <a:cubicBezTo>
                    <a:pt x="2506" y="4772"/>
                    <a:pt x="2495" y="4748"/>
                    <a:pt x="2478" y="4728"/>
                  </a:cubicBezTo>
                  <a:lnTo>
                    <a:pt x="2736" y="4282"/>
                  </a:lnTo>
                  <a:lnTo>
                    <a:pt x="2736" y="4282"/>
                  </a:lnTo>
                  <a:cubicBezTo>
                    <a:pt x="2750" y="4286"/>
                    <a:pt x="2765" y="4288"/>
                    <a:pt x="2779" y="4288"/>
                  </a:cubicBezTo>
                  <a:lnTo>
                    <a:pt x="2779" y="4288"/>
                  </a:lnTo>
                  <a:cubicBezTo>
                    <a:pt x="2855" y="4288"/>
                    <a:pt x="2916" y="4234"/>
                    <a:pt x="2928" y="4163"/>
                  </a:cubicBezTo>
                  <a:lnTo>
                    <a:pt x="3440" y="4163"/>
                  </a:lnTo>
                  <a:lnTo>
                    <a:pt x="3440" y="4163"/>
                  </a:lnTo>
                  <a:cubicBezTo>
                    <a:pt x="3451" y="4210"/>
                    <a:pt x="3493" y="4246"/>
                    <a:pt x="3545" y="4246"/>
                  </a:cubicBezTo>
                  <a:lnTo>
                    <a:pt x="3545" y="4246"/>
                  </a:lnTo>
                  <a:cubicBezTo>
                    <a:pt x="3604" y="4246"/>
                    <a:pt x="3653" y="4197"/>
                    <a:pt x="3653" y="4137"/>
                  </a:cubicBezTo>
                  <a:lnTo>
                    <a:pt x="3653" y="4137"/>
                  </a:lnTo>
                  <a:cubicBezTo>
                    <a:pt x="3653" y="4107"/>
                    <a:pt x="3640" y="4079"/>
                    <a:pt x="3619" y="4059"/>
                  </a:cubicBezTo>
                  <a:lnTo>
                    <a:pt x="3870" y="3625"/>
                  </a:lnTo>
                  <a:lnTo>
                    <a:pt x="3870" y="3625"/>
                  </a:lnTo>
                  <a:cubicBezTo>
                    <a:pt x="3888" y="3632"/>
                    <a:pt x="3907" y="3636"/>
                    <a:pt x="3927" y="3636"/>
                  </a:cubicBezTo>
                  <a:lnTo>
                    <a:pt x="3927" y="3636"/>
                  </a:lnTo>
                  <a:cubicBezTo>
                    <a:pt x="4004" y="3636"/>
                    <a:pt x="4067" y="3578"/>
                    <a:pt x="4077" y="3504"/>
                  </a:cubicBezTo>
                  <a:lnTo>
                    <a:pt x="4593" y="3504"/>
                  </a:lnTo>
                  <a:lnTo>
                    <a:pt x="4593" y="3504"/>
                  </a:lnTo>
                  <a:cubicBezTo>
                    <a:pt x="4605" y="3549"/>
                    <a:pt x="4647" y="3583"/>
                    <a:pt x="4697" y="3583"/>
                  </a:cubicBezTo>
                  <a:lnTo>
                    <a:pt x="4697" y="3583"/>
                  </a:lnTo>
                  <a:cubicBezTo>
                    <a:pt x="4708" y="3583"/>
                    <a:pt x="4718" y="3581"/>
                    <a:pt x="4727" y="3579"/>
                  </a:cubicBezTo>
                  <a:lnTo>
                    <a:pt x="4978" y="4012"/>
                  </a:lnTo>
                  <a:lnTo>
                    <a:pt x="4978" y="4012"/>
                  </a:lnTo>
                  <a:cubicBezTo>
                    <a:pt x="4947" y="4040"/>
                    <a:pt x="4928" y="4080"/>
                    <a:pt x="4928" y="4124"/>
                  </a:cubicBezTo>
                  <a:lnTo>
                    <a:pt x="4928" y="4124"/>
                  </a:lnTo>
                  <a:cubicBezTo>
                    <a:pt x="4928" y="4207"/>
                    <a:pt x="4995" y="4275"/>
                    <a:pt x="5079" y="4275"/>
                  </a:cubicBezTo>
                  <a:lnTo>
                    <a:pt x="5079" y="4275"/>
                  </a:lnTo>
                  <a:cubicBezTo>
                    <a:pt x="5149" y="4275"/>
                    <a:pt x="5207" y="4228"/>
                    <a:pt x="5225" y="4163"/>
                  </a:cubicBezTo>
                  <a:lnTo>
                    <a:pt x="5743" y="4163"/>
                  </a:lnTo>
                  <a:lnTo>
                    <a:pt x="5743" y="4163"/>
                  </a:lnTo>
                  <a:cubicBezTo>
                    <a:pt x="5759" y="4204"/>
                    <a:pt x="5798" y="4233"/>
                    <a:pt x="5844" y="4233"/>
                  </a:cubicBezTo>
                  <a:lnTo>
                    <a:pt x="5844" y="4233"/>
                  </a:lnTo>
                  <a:cubicBezTo>
                    <a:pt x="5904" y="4233"/>
                    <a:pt x="5952" y="4184"/>
                    <a:pt x="5952" y="4124"/>
                  </a:cubicBezTo>
                  <a:lnTo>
                    <a:pt x="5952" y="4124"/>
                  </a:lnTo>
                  <a:cubicBezTo>
                    <a:pt x="5952" y="4096"/>
                    <a:pt x="5941" y="4070"/>
                    <a:pt x="5923" y="4051"/>
                  </a:cubicBezTo>
                  <a:lnTo>
                    <a:pt x="6176" y="3613"/>
                  </a:lnTo>
                  <a:lnTo>
                    <a:pt x="6176" y="3613"/>
                  </a:lnTo>
                  <a:cubicBezTo>
                    <a:pt x="6192" y="3619"/>
                    <a:pt x="6209" y="3622"/>
                    <a:pt x="6226" y="3622"/>
                  </a:cubicBezTo>
                  <a:lnTo>
                    <a:pt x="6226" y="3622"/>
                  </a:lnTo>
                  <a:cubicBezTo>
                    <a:pt x="6296" y="3622"/>
                    <a:pt x="6355" y="3575"/>
                    <a:pt x="6372" y="3510"/>
                  </a:cubicBezTo>
                  <a:lnTo>
                    <a:pt x="6885" y="3510"/>
                  </a:lnTo>
                  <a:lnTo>
                    <a:pt x="6885" y="3510"/>
                  </a:lnTo>
                  <a:cubicBezTo>
                    <a:pt x="6900" y="3553"/>
                    <a:pt x="6940" y="3583"/>
                    <a:pt x="6987" y="3583"/>
                  </a:cubicBezTo>
                  <a:lnTo>
                    <a:pt x="6987" y="3583"/>
                  </a:lnTo>
                  <a:cubicBezTo>
                    <a:pt x="7047" y="3583"/>
                    <a:pt x="7096" y="3535"/>
                    <a:pt x="7096" y="3475"/>
                  </a:cubicBezTo>
                  <a:lnTo>
                    <a:pt x="7096" y="3475"/>
                  </a:lnTo>
                  <a:cubicBezTo>
                    <a:pt x="7096" y="3446"/>
                    <a:pt x="7085" y="3420"/>
                    <a:pt x="7066" y="3400"/>
                  </a:cubicBezTo>
                  <a:lnTo>
                    <a:pt x="7318" y="2964"/>
                  </a:lnTo>
                  <a:lnTo>
                    <a:pt x="7318" y="2964"/>
                  </a:lnTo>
                  <a:cubicBezTo>
                    <a:pt x="7334" y="2970"/>
                    <a:pt x="7352" y="2973"/>
                    <a:pt x="7370" y="2973"/>
                  </a:cubicBezTo>
                  <a:lnTo>
                    <a:pt x="7370" y="2973"/>
                  </a:lnTo>
                  <a:cubicBezTo>
                    <a:pt x="7447" y="2973"/>
                    <a:pt x="7510" y="2916"/>
                    <a:pt x="7520" y="2842"/>
                  </a:cubicBezTo>
                  <a:lnTo>
                    <a:pt x="8027" y="2842"/>
                  </a:lnTo>
                  <a:lnTo>
                    <a:pt x="8027" y="2842"/>
                  </a:lnTo>
                  <a:cubicBezTo>
                    <a:pt x="8035" y="2893"/>
                    <a:pt x="8080" y="2933"/>
                    <a:pt x="8134" y="2933"/>
                  </a:cubicBezTo>
                  <a:lnTo>
                    <a:pt x="8134" y="2933"/>
                  </a:lnTo>
                  <a:cubicBezTo>
                    <a:pt x="8149" y="2933"/>
                    <a:pt x="8164" y="2929"/>
                    <a:pt x="8178" y="2923"/>
                  </a:cubicBezTo>
                  <a:lnTo>
                    <a:pt x="8438" y="3375"/>
                  </a:lnTo>
                  <a:lnTo>
                    <a:pt x="8438" y="3375"/>
                  </a:lnTo>
                  <a:cubicBezTo>
                    <a:pt x="8409" y="3403"/>
                    <a:pt x="8391" y="3441"/>
                    <a:pt x="8391" y="3485"/>
                  </a:cubicBezTo>
                  <a:lnTo>
                    <a:pt x="8391" y="3485"/>
                  </a:lnTo>
                  <a:cubicBezTo>
                    <a:pt x="8391" y="3535"/>
                    <a:pt x="8416" y="3580"/>
                    <a:pt x="8454" y="3608"/>
                  </a:cubicBezTo>
                  <a:lnTo>
                    <a:pt x="8201" y="4047"/>
                  </a:lnTo>
                  <a:lnTo>
                    <a:pt x="8201" y="4047"/>
                  </a:lnTo>
                  <a:cubicBezTo>
                    <a:pt x="8188" y="4042"/>
                    <a:pt x="8174" y="4039"/>
                    <a:pt x="8159" y="4039"/>
                  </a:cubicBezTo>
                  <a:lnTo>
                    <a:pt x="8159" y="4039"/>
                  </a:lnTo>
                  <a:cubicBezTo>
                    <a:pt x="8100" y="4039"/>
                    <a:pt x="8051" y="4087"/>
                    <a:pt x="8051" y="4147"/>
                  </a:cubicBezTo>
                  <a:lnTo>
                    <a:pt x="8051" y="4147"/>
                  </a:lnTo>
                  <a:cubicBezTo>
                    <a:pt x="8051" y="4207"/>
                    <a:pt x="8100" y="4256"/>
                    <a:pt x="8159" y="4256"/>
                  </a:cubicBezTo>
                  <a:lnTo>
                    <a:pt x="8159" y="4256"/>
                  </a:lnTo>
                  <a:cubicBezTo>
                    <a:pt x="8173" y="4256"/>
                    <a:pt x="8186" y="4252"/>
                    <a:pt x="8198" y="4248"/>
                  </a:cubicBezTo>
                  <a:lnTo>
                    <a:pt x="8452" y="4690"/>
                  </a:lnTo>
                  <a:lnTo>
                    <a:pt x="8452" y="4690"/>
                  </a:lnTo>
                  <a:cubicBezTo>
                    <a:pt x="8412" y="4716"/>
                    <a:pt x="8385" y="4763"/>
                    <a:pt x="8385" y="4816"/>
                  </a:cubicBezTo>
                  <a:lnTo>
                    <a:pt x="8385" y="4816"/>
                  </a:lnTo>
                  <a:cubicBezTo>
                    <a:pt x="8385" y="4899"/>
                    <a:pt x="8452" y="4967"/>
                    <a:pt x="8536" y="4967"/>
                  </a:cubicBezTo>
                  <a:lnTo>
                    <a:pt x="8536" y="4967"/>
                  </a:lnTo>
                  <a:cubicBezTo>
                    <a:pt x="8612" y="4967"/>
                    <a:pt x="8674" y="4911"/>
                    <a:pt x="8685" y="4838"/>
                  </a:cubicBezTo>
                  <a:lnTo>
                    <a:pt x="9203" y="4838"/>
                  </a:lnTo>
                  <a:lnTo>
                    <a:pt x="9203" y="4838"/>
                  </a:lnTo>
                  <a:cubicBezTo>
                    <a:pt x="9216" y="4884"/>
                    <a:pt x="9257" y="4918"/>
                    <a:pt x="9307" y="4918"/>
                  </a:cubicBezTo>
                  <a:lnTo>
                    <a:pt x="9307" y="4918"/>
                  </a:lnTo>
                  <a:cubicBezTo>
                    <a:pt x="9323" y="4918"/>
                    <a:pt x="9339" y="4914"/>
                    <a:pt x="9353" y="4907"/>
                  </a:cubicBezTo>
                  <a:lnTo>
                    <a:pt x="9608" y="5347"/>
                  </a:lnTo>
                  <a:lnTo>
                    <a:pt x="9608" y="5347"/>
                  </a:lnTo>
                  <a:cubicBezTo>
                    <a:pt x="9562" y="5374"/>
                    <a:pt x="9532" y="5423"/>
                    <a:pt x="9532" y="5478"/>
                  </a:cubicBezTo>
                  <a:lnTo>
                    <a:pt x="9532" y="5478"/>
                  </a:lnTo>
                  <a:cubicBezTo>
                    <a:pt x="9532" y="5562"/>
                    <a:pt x="9600" y="5629"/>
                    <a:pt x="9683" y="5629"/>
                  </a:cubicBezTo>
                  <a:lnTo>
                    <a:pt x="9683" y="5629"/>
                  </a:lnTo>
                  <a:cubicBezTo>
                    <a:pt x="9759" y="5629"/>
                    <a:pt x="9821" y="5574"/>
                    <a:pt x="9832" y="5501"/>
                  </a:cubicBezTo>
                  <a:lnTo>
                    <a:pt x="10351" y="5501"/>
                  </a:lnTo>
                  <a:lnTo>
                    <a:pt x="10351" y="5501"/>
                  </a:lnTo>
                  <a:cubicBezTo>
                    <a:pt x="10365" y="5545"/>
                    <a:pt x="10406" y="5577"/>
                    <a:pt x="10455" y="5577"/>
                  </a:cubicBezTo>
                  <a:lnTo>
                    <a:pt x="10455" y="5577"/>
                  </a:lnTo>
                  <a:cubicBezTo>
                    <a:pt x="10515" y="5577"/>
                    <a:pt x="10563" y="5528"/>
                    <a:pt x="10563" y="5468"/>
                  </a:cubicBezTo>
                  <a:lnTo>
                    <a:pt x="10563" y="5468"/>
                  </a:lnTo>
                  <a:cubicBezTo>
                    <a:pt x="10563" y="5446"/>
                    <a:pt x="10556" y="5425"/>
                    <a:pt x="10544" y="5408"/>
                  </a:cubicBezTo>
                  <a:lnTo>
                    <a:pt x="10806" y="4954"/>
                  </a:lnTo>
                  <a:lnTo>
                    <a:pt x="10806" y="4954"/>
                  </a:lnTo>
                  <a:cubicBezTo>
                    <a:pt x="10816" y="4956"/>
                    <a:pt x="10826" y="4957"/>
                    <a:pt x="10836" y="4957"/>
                  </a:cubicBezTo>
                  <a:lnTo>
                    <a:pt x="10836" y="4957"/>
                  </a:lnTo>
                  <a:cubicBezTo>
                    <a:pt x="10920" y="4957"/>
                    <a:pt x="10988" y="4890"/>
                    <a:pt x="10988" y="4806"/>
                  </a:cubicBezTo>
                  <a:lnTo>
                    <a:pt x="10988" y="4806"/>
                  </a:lnTo>
                  <a:cubicBezTo>
                    <a:pt x="10988" y="4722"/>
                    <a:pt x="10920" y="4655"/>
                    <a:pt x="10836" y="4655"/>
                  </a:cubicBezTo>
                  <a:close/>
                </a:path>
              </a:pathLst>
            </a:custGeom>
            <a:solidFill>
              <a:schemeClr val="bg1">
                <a:lumMod val="95000"/>
                <a:alpha val="75000"/>
              </a:schemeClr>
            </a:solidFill>
            <a:ln>
              <a:noFill/>
            </a:ln>
            <a:effectLst/>
          </p:spPr>
          <p:txBody>
            <a:bodyPr wrap="none" anchor="ctr"/>
            <a:lstStyle/>
            <a:p>
              <a:endParaRPr lang="es-ES_tradnl"/>
            </a:p>
          </p:txBody>
        </p:sp>
      </p:grpSp>
      <p:sp>
        <p:nvSpPr>
          <p:cNvPr id="18" name="Picture Placeholder 13"/>
          <p:cNvSpPr>
            <a:spLocks noGrp="1"/>
          </p:cNvSpPr>
          <p:nvPr>
            <p:ph type="pic" sz="quarter" idx="14"/>
          </p:nvPr>
        </p:nvSpPr>
        <p:spPr>
          <a:xfrm>
            <a:off x="5500354" y="2390085"/>
            <a:ext cx="3679505" cy="2077829"/>
          </a:xfrm>
          <a:prstGeom prst="rect">
            <a:avLst/>
          </a:prstGeom>
          <a:solidFill>
            <a:schemeClr val="bg1">
              <a:lumMod val="95000"/>
            </a:schemeClr>
          </a:solidFill>
          <a:effectLst/>
        </p:spPr>
        <p:txBody>
          <a:bodyPr>
            <a:normAutofit/>
          </a:bodyPr>
          <a:lstStyle>
            <a:lvl1pPr marL="0" indent="0">
              <a:buNone/>
              <a:defRPr sz="1200" b="0" i="0">
                <a:ln>
                  <a:noFill/>
                </a:ln>
                <a:solidFill>
                  <a:schemeClr val="tx2"/>
                </a:solidFill>
                <a:latin typeface="Roboto Regular" charset="0"/>
                <a:ea typeface="Roboto Regular" charset="0"/>
                <a:cs typeface="Roboto Regular" charset="0"/>
              </a:defRPr>
            </a:lvl1pPr>
          </a:lstStyle>
          <a:p>
            <a:endParaRPr lang="en-US" dirty="0"/>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12D86"/>
            </a:gs>
            <a:gs pos="100000">
              <a:srgbClr val="0E2557"/>
            </a:gs>
          </a:gsLst>
          <a:lin ang="5400000" scaled="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9.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0.jpe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6.xml"/><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5.xml"/><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16.GI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7.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5.xml"/><Relationship Id="rId2" Type="http://schemas.openxmlformats.org/officeDocument/2006/relationships/image" Target="../media/image18.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5.xml"/><Relationship Id="rId2" Type="http://schemas.openxmlformats.org/officeDocument/2006/relationships/image" Target="../media/image19.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image" Target="../media/image4.jpe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5.xml"/><Relationship Id="rId2" Type="http://schemas.openxmlformats.org/officeDocument/2006/relationships/image" Target="../media/image20.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5.xml"/><Relationship Id="rId2" Type="http://schemas.openxmlformats.org/officeDocument/2006/relationships/image" Target="../media/image21.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5.xml"/><Relationship Id="rId2" Type="http://schemas.openxmlformats.org/officeDocument/2006/relationships/image" Target="../media/image22.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5.xml"/><Relationship Id="rId2" Type="http://schemas.openxmlformats.org/officeDocument/2006/relationships/image" Target="../media/image23.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5.xml"/><Relationship Id="rId2" Type="http://schemas.openxmlformats.org/officeDocument/2006/relationships/image" Target="../media/image2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25.jpe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15.xml"/><Relationship Id="rId2" Type="http://schemas.openxmlformats.org/officeDocument/2006/relationships/image" Target="../media/image26.jpe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7.jpe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7.xml"/><Relationship Id="rId4" Type="http://schemas.openxmlformats.org/officeDocument/2006/relationships/image" Target="../media/image30.jpeg"/><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1.jpe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5.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2.jpe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3.jpe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6.jpe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7.xml"/><Relationship Id="rId3" Type="http://schemas.openxmlformats.org/officeDocument/2006/relationships/image" Target="../media/image35.jpeg"/><Relationship Id="rId2" Type="http://schemas.openxmlformats.org/officeDocument/2006/relationships/image" Target="../media/image34.png"/><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image" Target="../media/image36.png"/><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5.xml"/><Relationship Id="rId2" Type="http://schemas.openxmlformats.org/officeDocument/2006/relationships/image" Target="../media/image2.png"/><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5.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2.png"/><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extBox 233"/>
          <p:cNvSpPr txBox="1"/>
          <p:nvPr/>
        </p:nvSpPr>
        <p:spPr>
          <a:xfrm>
            <a:off x="904253" y="1698257"/>
            <a:ext cx="10383493" cy="1015663"/>
          </a:xfrm>
          <a:prstGeom prst="rect">
            <a:avLst/>
          </a:prstGeom>
          <a:noFill/>
        </p:spPr>
        <p:txBody>
          <a:bodyPr wrap="square" rtlCol="0" anchor="b">
            <a:spAutoFit/>
          </a:bodyPr>
          <a:lstStyle/>
          <a:p>
            <a:pPr algn="ctr"/>
            <a:r>
              <a:rPr lang="en-US" sz="6000" b="1" dirty="0" smtClean="0">
                <a:solidFill>
                  <a:srgbClr val="FFFF00"/>
                </a:solidFill>
                <a:latin typeface="Bookman Old Style" panose="02050604050505020204" pitchFamily="18" charset="0"/>
                <a:ea typeface="Roboto" panose="02000000000000000000" pitchFamily="2" charset="0"/>
                <a:cs typeface="Catamaran SemiBold" pitchFamily="2" charset="77"/>
              </a:rPr>
              <a:t>COMPUTER NETWORKS</a:t>
            </a:r>
            <a:endParaRPr lang="en-US" sz="6000" b="1" dirty="0">
              <a:solidFill>
                <a:srgbClr val="FFFF00"/>
              </a:solidFill>
              <a:latin typeface="Bookman Old Style" panose="02050604050505020204" pitchFamily="18" charset="0"/>
              <a:ea typeface="Roboto" panose="02000000000000000000" pitchFamily="2" charset="0"/>
              <a:cs typeface="Catamaran SemiBold" pitchFamily="2" charset="77"/>
            </a:endParaRPr>
          </a:p>
        </p:txBody>
      </p:sp>
      <p:sp>
        <p:nvSpPr>
          <p:cNvPr id="2" name="TextBox 1"/>
          <p:cNvSpPr txBox="1"/>
          <p:nvPr/>
        </p:nvSpPr>
        <p:spPr>
          <a:xfrm>
            <a:off x="6095998" y="3019611"/>
            <a:ext cx="7159008" cy="1446550"/>
          </a:xfrm>
          <a:prstGeom prst="rect">
            <a:avLst/>
          </a:prstGeom>
          <a:noFill/>
        </p:spPr>
        <p:txBody>
          <a:bodyPr wrap="square" rtlCol="0">
            <a:spAutoFit/>
          </a:bodyPr>
          <a:lstStyle/>
          <a:p>
            <a:pPr algn="ctr"/>
            <a:r>
              <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rPr>
              <a:t>Dr. U. SRILAKSHMI</a:t>
            </a:r>
            <a:endPar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endParaRPr>
          </a:p>
          <a:p>
            <a:pPr algn="ctr"/>
            <a:r>
              <a:rPr lang="es-ES_tradnl" sz="2200" b="1" dirty="0" err="1" smtClean="0">
                <a:solidFill>
                  <a:schemeClr val="bg1"/>
                </a:solidFill>
                <a:latin typeface="Cambria" panose="02040503050406030204" pitchFamily="18" charset="0"/>
                <a:ea typeface="Cambria" panose="02040503050406030204" pitchFamily="18" charset="0"/>
                <a:cs typeface="Arima Madurai Light" pitchFamily="2" charset="77"/>
              </a:rPr>
              <a:t>Asst</a:t>
            </a:r>
            <a:r>
              <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rPr>
              <a:t>. </a:t>
            </a:r>
            <a:r>
              <a:rPr lang="es-ES_tradnl" sz="2200" b="1" dirty="0" err="1" smtClean="0">
                <a:solidFill>
                  <a:schemeClr val="bg1"/>
                </a:solidFill>
                <a:latin typeface="Cambria" panose="02040503050406030204" pitchFamily="18" charset="0"/>
                <a:ea typeface="Cambria" panose="02040503050406030204" pitchFamily="18" charset="0"/>
                <a:cs typeface="Arima Madurai Light" pitchFamily="2" charset="77"/>
              </a:rPr>
              <a:t>Professor</a:t>
            </a:r>
            <a:endPar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endParaRPr>
          </a:p>
          <a:p>
            <a:pPr algn="ctr"/>
            <a:r>
              <a:rPr lang="es-ES_tradnl" sz="2200" b="1" dirty="0" err="1" smtClean="0">
                <a:solidFill>
                  <a:schemeClr val="bg1"/>
                </a:solidFill>
                <a:latin typeface="Cambria" panose="02040503050406030204" pitchFamily="18" charset="0"/>
                <a:ea typeface="Cambria" panose="02040503050406030204" pitchFamily="18" charset="0"/>
                <a:cs typeface="Arima Madurai Light" pitchFamily="2" charset="77"/>
              </a:rPr>
              <a:t>Dept</a:t>
            </a:r>
            <a:r>
              <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rPr>
              <a:t>. of CSE</a:t>
            </a:r>
            <a:endPar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endParaRPr>
          </a:p>
          <a:p>
            <a:pPr algn="ctr"/>
            <a:r>
              <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rPr>
              <a:t>VFSTR</a:t>
            </a:r>
            <a:endParaRPr lang="es-ES_tradnl" sz="2200" b="1" dirty="0" smtClean="0">
              <a:solidFill>
                <a:schemeClr val="bg1"/>
              </a:solidFill>
              <a:latin typeface="Cambria" panose="02040503050406030204" pitchFamily="18" charset="0"/>
              <a:ea typeface="Cambria" panose="02040503050406030204" pitchFamily="18" charset="0"/>
              <a:cs typeface="Arima Madurai Light" pitchFamily="2" charset="77"/>
            </a:endParaRPr>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29161" y="2904686"/>
            <a:ext cx="2733675" cy="1676400"/>
          </a:xfrm>
          <a:prstGeom prst="rect">
            <a:avLst/>
          </a:prstGeom>
        </p:spPr>
      </p:pic>
      <p:pic>
        <p:nvPicPr>
          <p:cNvPr id="6" name="Picture 5"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627087"/>
            <a:ext cx="3048000" cy="4248900"/>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838325" y="448945"/>
            <a:ext cx="10353675" cy="645160"/>
          </a:xfrm>
          <a:prstGeom prst="rect">
            <a:avLst/>
          </a:prstGeom>
          <a:noFill/>
        </p:spPr>
        <p:txBody>
          <a:bodyPr wrap="square" rtlCol="0">
            <a:spAutoFit/>
          </a:bodyPr>
          <a:lstStyle/>
          <a:p>
            <a:pPr algn="ctr"/>
            <a:r>
              <a:rPr lang="en-US" sz="3600" b="1" dirty="0" smtClean="0">
                <a:solidFill>
                  <a:schemeClr val="bg1"/>
                </a:solidFill>
                <a:latin typeface="Copperplate Gothic Bold" panose="020E0705020206020404" pitchFamily="34" charset="0"/>
                <a:cs typeface="Copperplate Gothic Bold" panose="020E0705020206020404" pitchFamily="34" charset="0"/>
                <a:sym typeface="+mn-ea"/>
              </a:rPr>
              <a:t>Services</a:t>
            </a:r>
            <a:r>
              <a:rPr sz="3600" b="1" dirty="0" smtClean="0">
                <a:latin typeface="Copperplate Gothic Bold" panose="020E0705020206020404" pitchFamily="34" charset="0"/>
                <a:cs typeface="Copperplate Gothic Bold" panose="020E0705020206020404" pitchFamily="34" charset="0"/>
                <a:sym typeface="+mn-ea"/>
              </a:rPr>
              <a:t> </a:t>
            </a:r>
            <a:r>
              <a:rPr lang="en-US" sz="3600" b="1" dirty="0" smtClean="0">
                <a:solidFill>
                  <a:srgbClr val="FFFF00"/>
                </a:solidFill>
                <a:latin typeface="Copperplate Gothic Bold" panose="020E0705020206020404" pitchFamily="34" charset="0"/>
                <a:cs typeface="Copperplate Gothic Bold" panose="020E0705020206020404" pitchFamily="34" charset="0"/>
                <a:sym typeface="+mn-ea"/>
              </a:rPr>
              <a:t>to </a:t>
            </a:r>
            <a:r>
              <a:rPr lang="en-US" sz="3600" b="1" dirty="0" smtClean="0">
                <a:solidFill>
                  <a:schemeClr val="bg1"/>
                </a:solidFill>
                <a:latin typeface="Copperplate Gothic Bold" panose="020E0705020206020404" pitchFamily="34" charset="0"/>
                <a:cs typeface="Copperplate Gothic Bold" panose="020E0705020206020404" pitchFamily="34" charset="0"/>
                <a:sym typeface="+mn-ea"/>
              </a:rPr>
              <a:t>Protocols</a:t>
            </a:r>
            <a:r>
              <a:rPr lang="en-US" sz="3600" b="1" dirty="0" smtClean="0">
                <a:latin typeface="Copperplate Gothic Bold" panose="020E0705020206020404" pitchFamily="34" charset="0"/>
                <a:cs typeface="Copperplate Gothic Bold" panose="020E0705020206020404" pitchFamily="34" charset="0"/>
                <a:sym typeface="+mn-ea"/>
              </a:rPr>
              <a:t> </a:t>
            </a:r>
            <a:r>
              <a:rPr lang="en-US" sz="3600" b="1" dirty="0" smtClean="0">
                <a:solidFill>
                  <a:srgbClr val="FFFF00"/>
                </a:solidFill>
                <a:latin typeface="Copperplate Gothic Bold" panose="020E0705020206020404" pitchFamily="34" charset="0"/>
                <a:cs typeface="Copperplate Gothic Bold" panose="020E0705020206020404" pitchFamily="34" charset="0"/>
                <a:sym typeface="+mn-ea"/>
              </a:rPr>
              <a:t>Relationships</a:t>
            </a:r>
            <a:endPar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endParaRPr>
          </a:p>
        </p:txBody>
      </p:sp>
      <p:sp>
        <p:nvSpPr>
          <p:cNvPr id="3" name="Rectangle 2"/>
          <p:cNvSpPr/>
          <p:nvPr/>
        </p:nvSpPr>
        <p:spPr>
          <a:xfrm>
            <a:off x="2481603" y="1410121"/>
            <a:ext cx="7431314" cy="2553335"/>
          </a:xfrm>
          <a:prstGeom prst="rect">
            <a:avLst/>
          </a:prstGeom>
        </p:spPr>
        <p:txBody>
          <a:bodyPr wrap="square">
            <a:spAutoFit/>
          </a:bodyPr>
          <a:lstStyle/>
          <a:p>
            <a:pPr marL="342900" indent="-342900" algn="just">
              <a:buFont typeface="Wingdings" panose="05000000000000000000" charset="0"/>
              <a:buChar char="Ø"/>
            </a:pPr>
            <a:r>
              <a:rPr lang="en-US" sz="2400" dirty="0" smtClean="0">
                <a:solidFill>
                  <a:schemeClr val="bg1"/>
                </a:solidFill>
                <a:latin typeface="Baskerville Old Face" panose="02020602080505020303" pitchFamily="18" charset="0"/>
              </a:rPr>
              <a:t>The </a:t>
            </a:r>
            <a:r>
              <a:rPr lang="en-US" sz="2400" dirty="0">
                <a:solidFill>
                  <a:schemeClr val="bg1"/>
                </a:solidFill>
                <a:latin typeface="Baskerville Old Face" panose="02020602080505020303" pitchFamily="18" charset="0"/>
              </a:rPr>
              <a:t>relationship between a service and a protocol</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smtClean="0">
                <a:solidFill>
                  <a:srgbClr val="FFFF00"/>
                </a:solidFill>
                <a:latin typeface="Baskerville Old Face" panose="02020602080505020303" pitchFamily="18" charset="0"/>
              </a:rPr>
              <a:t>A </a:t>
            </a:r>
            <a:r>
              <a:rPr lang="en-US" sz="2400" dirty="0">
                <a:solidFill>
                  <a:srgbClr val="FFFF00"/>
                </a:solidFill>
                <a:latin typeface="Baskerville Old Face" panose="02020602080505020303" pitchFamily="18" charset="0"/>
              </a:rPr>
              <a:t>service is a set of primitives (operations) that a layer provides to the layer above it. </a:t>
            </a:r>
            <a:endParaRPr lang="en-US" sz="2400" dirty="0" smtClean="0">
              <a:solidFill>
                <a:srgbClr val="FFFF00"/>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smtClean="0">
                <a:solidFill>
                  <a:schemeClr val="bg1"/>
                </a:solidFill>
                <a:latin typeface="Baskerville Old Face" panose="02020602080505020303" pitchFamily="18" charset="0"/>
              </a:rPr>
              <a:t>A </a:t>
            </a:r>
            <a:r>
              <a:rPr lang="en-US" sz="2400" dirty="0">
                <a:solidFill>
                  <a:schemeClr val="bg1"/>
                </a:solidFill>
                <a:latin typeface="Baskerville Old Face" panose="02020602080505020303" pitchFamily="18" charset="0"/>
              </a:rPr>
              <a:t>protocol is a set of rules governing the format and meaning of the frames, packets, or messages that are exchanged by the peer entities within the layer.</a:t>
            </a:r>
            <a:endParaRPr lang="en-US" sz="2400" dirty="0">
              <a:solidFill>
                <a:schemeClr val="bg1"/>
              </a:solidFill>
              <a:latin typeface="Baskerville Old Face" panose="02020602080505020303" pitchFamily="18" charset="0"/>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679723" y="4236808"/>
            <a:ext cx="7034577" cy="2194925"/>
          </a:xfrm>
          <a:prstGeom prst="rect">
            <a:avLst/>
          </a:prstGeom>
        </p:spPr>
      </p:pic>
      <p:pic>
        <p:nvPicPr>
          <p:cNvPr id="7" name="Picture 6"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ransition spd="med"/>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2" name="Picture Placeholder 1" descr="images (6)"/>
          <p:cNvPicPr>
            <a:picLocks noChangeAspect="1"/>
          </p:cNvPicPr>
          <p:nvPr>
            <p:ph type="pic" sz="quarter" idx="15"/>
          </p:nvPr>
        </p:nvPicPr>
        <p:blipFill>
          <a:blip r:embed="rId2"/>
          <a:stretch>
            <a:fillRect/>
          </a:stretch>
        </p:blipFill>
        <p:spPr>
          <a:xfrm>
            <a:off x="919480" y="1586230"/>
            <a:ext cx="3965575" cy="3686175"/>
          </a:xfrm>
          <a:prstGeom prst="rect">
            <a:avLst/>
          </a:prstGeom>
        </p:spPr>
      </p:pic>
      <p:sp>
        <p:nvSpPr>
          <p:cNvPr id="6" name="Flowchart: Alternate Process 5"/>
          <p:cNvSpPr/>
          <p:nvPr/>
        </p:nvSpPr>
        <p:spPr>
          <a:xfrm>
            <a:off x="6250940" y="974725"/>
            <a:ext cx="4276090" cy="611505"/>
          </a:xfrm>
          <a:prstGeom prst="flowChartAlternateProcess">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smtClean="0">
                <a:latin typeface="Baskerville Old Face" panose="02020602080505020303" pitchFamily="18" charset="0"/>
                <a:cs typeface="Baskerville Old Face" panose="02020602080505020303" pitchFamily="18" charset="0"/>
                <a:sym typeface="+mn-ea"/>
              </a:rPr>
              <a:t>Reference</a:t>
            </a:r>
            <a:r>
              <a:rPr sz="3600" b="1" dirty="0" smtClean="0">
                <a:latin typeface="Baskerville Old Face" panose="02020602080505020303" pitchFamily="18" charset="0"/>
                <a:cs typeface="Baskerville Old Face" panose="02020602080505020303" pitchFamily="18" charset="0"/>
                <a:sym typeface="+mn-ea"/>
              </a:rPr>
              <a:t> </a:t>
            </a:r>
            <a:r>
              <a:rPr lang="en-US" sz="3600" b="1" dirty="0" smtClean="0">
                <a:solidFill>
                  <a:srgbClr val="FFFF00"/>
                </a:solidFill>
                <a:latin typeface="Baskerville Old Face" panose="02020602080505020303" pitchFamily="18" charset="0"/>
                <a:cs typeface="Baskerville Old Face" panose="02020602080505020303" pitchFamily="18" charset="0"/>
                <a:sym typeface="+mn-ea"/>
              </a:rPr>
              <a:t>Models</a:t>
            </a:r>
            <a:endParaRPr lang="en-IN" altLang="en-US" sz="3600">
              <a:latin typeface="Baskerville Old Face" panose="02020602080505020303" pitchFamily="18" charset="0"/>
              <a:cs typeface="Baskerville Old Face" panose="02020602080505020303" pitchFamily="18" charset="0"/>
            </a:endParaRPr>
          </a:p>
        </p:txBody>
      </p:sp>
      <p:sp>
        <p:nvSpPr>
          <p:cNvPr id="9" name="Down Arrow 8"/>
          <p:cNvSpPr/>
          <p:nvPr/>
        </p:nvSpPr>
        <p:spPr>
          <a:xfrm>
            <a:off x="8169910" y="1586230"/>
            <a:ext cx="635000" cy="1497965"/>
          </a:xfrm>
          <a:prstGeom prst="downArrow">
            <a:avLst/>
          </a:prstGeom>
          <a:noFill/>
          <a:ln>
            <a:solidFill>
              <a:schemeClr val="bg1"/>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Minus 9"/>
          <p:cNvSpPr/>
          <p:nvPr/>
        </p:nvSpPr>
        <p:spPr>
          <a:xfrm>
            <a:off x="6101080" y="2654300"/>
            <a:ext cx="4772660" cy="1097280"/>
          </a:xfrm>
          <a:prstGeom prst="mathMinus">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Down Arrow 10"/>
          <p:cNvSpPr/>
          <p:nvPr/>
        </p:nvSpPr>
        <p:spPr>
          <a:xfrm>
            <a:off x="6358255" y="3084195"/>
            <a:ext cx="485775" cy="979170"/>
          </a:xfrm>
          <a:prstGeom prst="downArrow">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Down Arrow 11"/>
          <p:cNvSpPr/>
          <p:nvPr/>
        </p:nvSpPr>
        <p:spPr>
          <a:xfrm>
            <a:off x="10118090" y="3084195"/>
            <a:ext cx="485775" cy="979170"/>
          </a:xfrm>
          <a:prstGeom prst="downArrow">
            <a:avLst>
              <a:gd name="adj1" fmla="val 50000"/>
              <a:gd name="adj2" fmla="val 47712"/>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Flowchart: Alternate Process 12"/>
          <p:cNvSpPr/>
          <p:nvPr/>
        </p:nvSpPr>
        <p:spPr>
          <a:xfrm>
            <a:off x="5028565" y="4050030"/>
            <a:ext cx="3145790" cy="923290"/>
          </a:xfrm>
          <a:prstGeom prst="flowChartAlternateProcess">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b="1" dirty="0" smtClean="0">
                <a:latin typeface="Baskerville Old Face" panose="02020602080505020303" pitchFamily="18" charset="0"/>
                <a:cs typeface="Baskerville Old Face" panose="02020602080505020303" pitchFamily="18" charset="0"/>
                <a:sym typeface="+mn-ea"/>
              </a:rPr>
              <a:t>The OSI </a:t>
            </a:r>
            <a:r>
              <a:rPr lang="en-US" sz="2400" b="1" dirty="0" smtClean="0">
                <a:latin typeface="Baskerville Old Face" panose="02020602080505020303" pitchFamily="18" charset="0"/>
                <a:cs typeface="Baskerville Old Face" panose="02020602080505020303" pitchFamily="18" charset="0"/>
                <a:sym typeface="+mn-ea"/>
              </a:rPr>
              <a:t>Reference</a:t>
            </a:r>
            <a:r>
              <a:rPr sz="2400" b="1" dirty="0" smtClean="0">
                <a:latin typeface="Baskerville Old Face" panose="02020602080505020303" pitchFamily="18" charset="0"/>
                <a:cs typeface="Baskerville Old Face" panose="02020602080505020303" pitchFamily="18" charset="0"/>
                <a:sym typeface="+mn-ea"/>
              </a:rPr>
              <a:t> </a:t>
            </a:r>
            <a:r>
              <a:rPr lang="en-US" sz="2400" b="1" dirty="0" smtClean="0">
                <a:solidFill>
                  <a:srgbClr val="FFFF00"/>
                </a:solidFill>
                <a:latin typeface="Baskerville Old Face" panose="02020602080505020303" pitchFamily="18" charset="0"/>
                <a:cs typeface="Baskerville Old Face" panose="02020602080505020303" pitchFamily="18" charset="0"/>
                <a:sym typeface="+mn-ea"/>
              </a:rPr>
              <a:t>Models</a:t>
            </a:r>
            <a:endParaRPr lang="en-IN" altLang="en-US" sz="2400">
              <a:latin typeface="Baskerville Old Face" panose="02020602080505020303" pitchFamily="18" charset="0"/>
              <a:cs typeface="Baskerville Old Face" panose="02020602080505020303" pitchFamily="18" charset="0"/>
            </a:endParaRPr>
          </a:p>
        </p:txBody>
      </p:sp>
      <p:sp>
        <p:nvSpPr>
          <p:cNvPr id="14" name="Flowchart: Alternate Process 13"/>
          <p:cNvSpPr/>
          <p:nvPr/>
        </p:nvSpPr>
        <p:spPr>
          <a:xfrm>
            <a:off x="8803640" y="4063365"/>
            <a:ext cx="3244850" cy="896620"/>
          </a:xfrm>
          <a:prstGeom prst="flowChartAlternateProcess">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b="1" dirty="0" smtClean="0">
                <a:latin typeface="Baskerville Old Face" panose="02020602080505020303" pitchFamily="18" charset="0"/>
                <a:cs typeface="Baskerville Old Face" panose="02020602080505020303" pitchFamily="18" charset="0"/>
                <a:sym typeface="+mn-ea"/>
              </a:rPr>
              <a:t>The TCP/IP </a:t>
            </a:r>
            <a:r>
              <a:rPr lang="en-US" sz="2400" b="1" dirty="0" smtClean="0">
                <a:latin typeface="Baskerville Old Face" panose="02020602080505020303" pitchFamily="18" charset="0"/>
                <a:cs typeface="Baskerville Old Face" panose="02020602080505020303" pitchFamily="18" charset="0"/>
                <a:sym typeface="+mn-ea"/>
              </a:rPr>
              <a:t>Reference</a:t>
            </a:r>
            <a:r>
              <a:rPr sz="2400" b="1" dirty="0" smtClean="0">
                <a:latin typeface="Baskerville Old Face" panose="02020602080505020303" pitchFamily="18" charset="0"/>
                <a:cs typeface="Baskerville Old Face" panose="02020602080505020303" pitchFamily="18" charset="0"/>
                <a:sym typeface="+mn-ea"/>
              </a:rPr>
              <a:t> </a:t>
            </a:r>
            <a:r>
              <a:rPr lang="en-US" sz="2400" b="1" dirty="0" smtClean="0">
                <a:solidFill>
                  <a:srgbClr val="FFFF00"/>
                </a:solidFill>
                <a:latin typeface="Baskerville Old Face" panose="02020602080505020303" pitchFamily="18" charset="0"/>
                <a:cs typeface="Baskerville Old Face" panose="02020602080505020303" pitchFamily="18" charset="0"/>
                <a:sym typeface="+mn-ea"/>
              </a:rPr>
              <a:t>Models</a:t>
            </a:r>
            <a:endParaRPr lang="en-IN" altLang="en-US" sz="2400">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40100" y="1204595"/>
            <a:ext cx="5681980" cy="4892675"/>
          </a:xfrm>
          <a:prstGeom prst="rect">
            <a:avLst/>
          </a:prstGeom>
        </p:spPr>
        <p:txBody>
          <a:bodyPr wrap="square">
            <a:spAutoFit/>
          </a:bodyPr>
          <a:lstStyle/>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In 1947, the international standards organization(ISO) is a multinational body dedicated to worldwide agreement on international standards. </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An ISO standard that covers all aspects of network communications is the </a:t>
            </a:r>
            <a:r>
              <a:rPr lang="en-US" sz="2400" dirty="0">
                <a:solidFill>
                  <a:srgbClr val="FFFF00"/>
                </a:solidFill>
                <a:latin typeface="Baskerville Old Face" panose="02020602080505020303" pitchFamily="18" charset="0"/>
              </a:rPr>
              <a:t>open systems interconnection model</a:t>
            </a:r>
            <a:r>
              <a:rPr lang="en-US" sz="2400" dirty="0">
                <a:solidFill>
                  <a:schemeClr val="bg1"/>
                </a:solidFill>
                <a:latin typeface="Baskerville Old Face" panose="02020602080505020303" pitchFamily="18" charset="0"/>
              </a:rPr>
              <a:t>. </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In late 1970s an open system is a set of protocols that allow any two different systems to communicate </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It divides the communications processes into seven layers.</a:t>
            </a:r>
            <a:endParaRPr lang="en-US" sz="2400" dirty="0">
              <a:solidFill>
                <a:schemeClr val="bg1"/>
              </a:solidFill>
              <a:latin typeface="Baskerville Old Face" panose="02020602080505020303" pitchFamily="18" charset="0"/>
            </a:endParaRPr>
          </a:p>
        </p:txBody>
      </p:sp>
      <p:sp>
        <p:nvSpPr>
          <p:cNvPr id="6" name="Rectangle 5"/>
          <p:cNvSpPr/>
          <p:nvPr/>
        </p:nvSpPr>
        <p:spPr>
          <a:xfrm>
            <a:off x="3142421" y="321911"/>
            <a:ext cx="6464300" cy="706755"/>
          </a:xfrm>
          <a:prstGeom prst="rect">
            <a:avLst/>
          </a:prstGeom>
        </p:spPr>
        <p:txBody>
          <a:bodyPr wrap="none">
            <a:spAutoFit/>
          </a:bodyPr>
          <a:lstStyle/>
          <a:p>
            <a:r>
              <a:rPr lang="en-US" sz="4000" dirty="0" smtClean="0">
                <a:solidFill>
                  <a:srgbClr val="FFFF00"/>
                </a:solidFill>
                <a:latin typeface="Copperplate Gothic Bold" panose="020E0705020206020404" pitchFamily="34" charset="0"/>
                <a:cs typeface="Copperplate Gothic Bold" panose="020E0705020206020404" pitchFamily="34" charset="0"/>
              </a:rPr>
              <a:t>OSI</a:t>
            </a:r>
            <a:r>
              <a:rPr lang="en-US" sz="4000" dirty="0" smtClean="0">
                <a:solidFill>
                  <a:schemeClr val="bg1"/>
                </a:solidFill>
                <a:latin typeface="Copperplate Gothic Bold" panose="020E0705020206020404" pitchFamily="34" charset="0"/>
                <a:cs typeface="Copperplate Gothic Bold" panose="020E0705020206020404" pitchFamily="34" charset="0"/>
              </a:rPr>
              <a:t> </a:t>
            </a:r>
            <a:r>
              <a:rPr lang="en-US" sz="4000" dirty="0">
                <a:solidFill>
                  <a:schemeClr val="bg1"/>
                </a:solidFill>
                <a:latin typeface="Copperplate Gothic Bold" panose="020E0705020206020404" pitchFamily="34" charset="0"/>
                <a:cs typeface="Copperplate Gothic Bold" panose="020E0705020206020404" pitchFamily="34" charset="0"/>
              </a:rPr>
              <a:t>Reference </a:t>
            </a:r>
            <a:r>
              <a:rPr lang="en-US" sz="4000" dirty="0">
                <a:solidFill>
                  <a:srgbClr val="FFFF00"/>
                </a:solidFill>
                <a:latin typeface="Copperplate Gothic Bold" panose="020E0705020206020404" pitchFamily="34" charset="0"/>
                <a:cs typeface="Copperplate Gothic Bold" panose="020E0705020206020404" pitchFamily="34" charset="0"/>
              </a:rPr>
              <a:t>Model </a:t>
            </a:r>
            <a:endParaRPr lang="en-US" sz="4000" dirty="0">
              <a:solidFill>
                <a:srgbClr val="FFFF00"/>
              </a:solidFill>
              <a:latin typeface="Copperplate Gothic Bold" panose="020E0705020206020404" pitchFamily="34" charset="0"/>
              <a:cs typeface="Copperplate Gothic Bold" panose="020E0705020206020404" pitchFamily="34" charset="0"/>
            </a:endParaRPr>
          </a:p>
        </p:txBody>
      </p:sp>
      <p:pic>
        <p:nvPicPr>
          <p:cNvPr id="5" name="Picture 4"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Placeholder 2" descr="images"/>
          <p:cNvPicPr>
            <a:picLocks noChangeAspect="1"/>
          </p:cNvPicPr>
          <p:nvPr>
            <p:ph type="pic" sz="quarter" idx="14"/>
          </p:nvPr>
        </p:nvPicPr>
        <p:blipFill>
          <a:blip r:embed="rId2"/>
          <a:stretch>
            <a:fillRect/>
          </a:stretch>
        </p:blipFill>
        <p:spPr>
          <a:xfrm>
            <a:off x="9394190" y="828675"/>
            <a:ext cx="1905000" cy="1972310"/>
          </a:xfrm>
          <a:prstGeom prst="rect">
            <a:avLst/>
          </a:prstGeom>
        </p:spPr>
      </p:pic>
      <p:pic>
        <p:nvPicPr>
          <p:cNvPr id="9" name="Picture Placeholder 2" descr="C:\Users\Saibaba\Desktop\images (1).pngimages (1)"/>
          <p:cNvPicPr>
            <a:picLocks noChangeAspect="1"/>
          </p:cNvPicPr>
          <p:nvPr/>
        </p:nvPicPr>
        <p:blipFill>
          <a:blip r:embed="rId3"/>
          <a:srcRect/>
          <a:stretch>
            <a:fillRect/>
          </a:stretch>
        </p:blipFill>
        <p:spPr>
          <a:xfrm>
            <a:off x="9394190" y="5211445"/>
            <a:ext cx="1905000" cy="1156970"/>
          </a:xfrm>
          <a:prstGeom prst="rect">
            <a:avLst/>
          </a:prstGeom>
          <a:solidFill>
            <a:schemeClr val="bg1">
              <a:lumMod val="95000"/>
            </a:schemeClr>
          </a:solidFill>
          <a:effectLst/>
        </p:spPr>
      </p:pic>
    </p:spTree>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54556" y="952741"/>
            <a:ext cx="7416799" cy="4399915"/>
          </a:xfrm>
          <a:prstGeom prst="rect">
            <a:avLst/>
          </a:prstGeom>
        </p:spPr>
        <p:txBody>
          <a:bodyPr wrap="square">
            <a:spAutoFit/>
          </a:bodyPr>
          <a:lstStyle/>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The main concept of </a:t>
            </a:r>
            <a:r>
              <a:rPr lang="en-US" sz="2400" dirty="0">
                <a:solidFill>
                  <a:srgbClr val="FFFF00"/>
                </a:solidFill>
                <a:latin typeface="Baskerville Old Face" panose="02020602080505020303" pitchFamily="18" charset="0"/>
              </a:rPr>
              <a:t>OSI</a:t>
            </a:r>
            <a:r>
              <a:rPr lang="en-US" sz="2400" dirty="0">
                <a:solidFill>
                  <a:schemeClr val="bg1"/>
                </a:solidFill>
                <a:latin typeface="Baskerville Old Face" panose="02020602080505020303" pitchFamily="18" charset="0"/>
              </a:rPr>
              <a:t> is that the process of communication between two endpoints in a telecommunication network can be divided into </a:t>
            </a:r>
            <a:r>
              <a:rPr lang="en-US" sz="2400" dirty="0">
                <a:solidFill>
                  <a:srgbClr val="FFFF00"/>
                </a:solidFill>
                <a:latin typeface="Baskerville Old Face" panose="02020602080505020303" pitchFamily="18" charset="0"/>
              </a:rPr>
              <a:t>seven distinct groups of related functions, or layers</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Each communicating user or program is at a computer that can provide those seven layers of function. </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The seven layers of function are provided by a combination of applications, </a:t>
            </a:r>
            <a:r>
              <a:rPr lang="en-US" sz="2400" dirty="0">
                <a:solidFill>
                  <a:srgbClr val="FFFF00"/>
                </a:solidFill>
                <a:latin typeface="Baskerville Old Face" panose="02020602080505020303" pitchFamily="18" charset="0"/>
              </a:rPr>
              <a:t>operating systems</a:t>
            </a:r>
            <a:r>
              <a:rPr lang="en-US" sz="2400" dirty="0">
                <a:solidFill>
                  <a:schemeClr val="bg1"/>
                </a:solidFill>
                <a:latin typeface="Baskerville Old Face" panose="02020602080505020303" pitchFamily="18" charset="0"/>
              </a:rPr>
              <a:t>, network card device drivers and networking hardware that enable a system to put a signal on a network cable or out over </a:t>
            </a:r>
            <a:r>
              <a:rPr lang="en-US" sz="2400" dirty="0">
                <a:solidFill>
                  <a:srgbClr val="FFFF00"/>
                </a:solidFill>
                <a:latin typeface="Baskerville Old Face" panose="02020602080505020303" pitchFamily="18" charset="0"/>
              </a:rPr>
              <a:t>Wi-Fi</a:t>
            </a:r>
            <a:r>
              <a:rPr lang="en-US" sz="2400" dirty="0">
                <a:solidFill>
                  <a:schemeClr val="bg1"/>
                </a:solidFill>
                <a:latin typeface="Baskerville Old Face" panose="02020602080505020303" pitchFamily="18" charset="0"/>
              </a:rPr>
              <a:t> or other </a:t>
            </a:r>
            <a:r>
              <a:rPr lang="en-US" sz="2400" dirty="0">
                <a:solidFill>
                  <a:srgbClr val="FFFF00"/>
                </a:solidFill>
                <a:latin typeface="Baskerville Old Face" panose="02020602080505020303" pitchFamily="18" charset="0"/>
              </a:rPr>
              <a:t>wireless protocol</a:t>
            </a:r>
            <a:r>
              <a:rPr lang="en-US" sz="2400" dirty="0">
                <a:solidFill>
                  <a:schemeClr val="bg1"/>
                </a:solidFill>
                <a:latin typeface="Baskerville Old Face" panose="02020602080505020303" pitchFamily="18" charset="0"/>
              </a:rPr>
              <a:t>).</a:t>
            </a:r>
            <a:endParaRPr lang="en-US" sz="2400" dirty="0">
              <a:solidFill>
                <a:schemeClr val="bg1"/>
              </a:solidFill>
              <a:latin typeface="Baskerville Old Face" panose="02020602080505020303" pitchFamily="18" charset="0"/>
            </a:endParaRPr>
          </a:p>
        </p:txBody>
      </p:sp>
      <p:pic>
        <p:nvPicPr>
          <p:cNvPr id="4" name="Picture 3"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Placeholder 2" descr="C:\Users\Saibaba\Desktop\images (9).jpgimages (9)"/>
          <p:cNvPicPr>
            <a:picLocks noChangeAspect="1"/>
          </p:cNvPicPr>
          <p:nvPr/>
        </p:nvPicPr>
        <p:blipFill>
          <a:blip r:embed="rId2"/>
          <a:srcRect b="10263"/>
          <a:stretch>
            <a:fillRect/>
          </a:stretch>
        </p:blipFill>
        <p:spPr>
          <a:xfrm>
            <a:off x="542925" y="2165985"/>
            <a:ext cx="2269490" cy="2525395"/>
          </a:xfrm>
          <a:prstGeom prst="rect">
            <a:avLst/>
          </a:prstGeom>
          <a:solidFill>
            <a:schemeClr val="bg1">
              <a:lumMod val="95000"/>
            </a:schemeClr>
          </a:solidFill>
          <a:effec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OSI model has seven layers. The principles that&#10;were applied to arrive at the seven layers are:&#10;1. A layer should be c..."/>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67385" y="687705"/>
            <a:ext cx="7669530" cy="53695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 name="Picture Placeholder 2" descr="C:\Users\Saibaba\Desktop\images (1).jpgimages (1)"/>
          <p:cNvPicPr>
            <a:picLocks noChangeAspect="1"/>
          </p:cNvPicPr>
          <p:nvPr/>
        </p:nvPicPr>
        <p:blipFill>
          <a:blip r:embed="rId3"/>
          <a:srcRect/>
          <a:stretch>
            <a:fillRect/>
          </a:stretch>
        </p:blipFill>
        <p:spPr>
          <a:xfrm>
            <a:off x="8702040" y="687705"/>
            <a:ext cx="3207385" cy="3248025"/>
          </a:xfrm>
          <a:prstGeom prst="rect">
            <a:avLst/>
          </a:prstGeom>
          <a:solidFill>
            <a:schemeClr val="bg1">
              <a:lumMod val="95000"/>
            </a:schemeClr>
          </a:solidFill>
          <a:effectLst/>
        </p:spPr>
      </p:pic>
    </p:spTree>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075542" y="711200"/>
            <a:ext cx="8839200" cy="5500914"/>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Rectangle 2"/>
          <p:cNvSpPr/>
          <p:nvPr/>
        </p:nvSpPr>
        <p:spPr>
          <a:xfrm>
            <a:off x="3167115" y="-68475"/>
            <a:ext cx="6656053" cy="707886"/>
          </a:xfrm>
          <a:prstGeom prst="rect">
            <a:avLst/>
          </a:prstGeom>
        </p:spPr>
        <p:txBody>
          <a:bodyPr wrap="none">
            <a:spAutoFit/>
          </a:bodyPr>
          <a:lstStyle/>
          <a:p>
            <a:r>
              <a:rPr lang="en-US" sz="4000" dirty="0" smtClean="0">
                <a:solidFill>
                  <a:srgbClr val="FFFF00"/>
                </a:solidFill>
                <a:latin typeface="Copperplate Gothic Bold" panose="020E0705020206020404" pitchFamily="34" charset="0"/>
              </a:rPr>
              <a:t> OSI</a:t>
            </a:r>
            <a:r>
              <a:rPr lang="en-US" sz="4000" dirty="0" smtClean="0">
                <a:solidFill>
                  <a:schemeClr val="bg1"/>
                </a:solidFill>
                <a:latin typeface="Copperplate Gothic Bold" panose="020E0705020206020404" pitchFamily="34" charset="0"/>
              </a:rPr>
              <a:t> </a:t>
            </a:r>
            <a:r>
              <a:rPr lang="en-US" sz="4000" dirty="0">
                <a:solidFill>
                  <a:schemeClr val="bg1"/>
                </a:solidFill>
                <a:latin typeface="Copperplate Gothic Bold" panose="020E0705020206020404" pitchFamily="34" charset="0"/>
              </a:rPr>
              <a:t>Reference </a:t>
            </a:r>
            <a:r>
              <a:rPr lang="en-US" sz="4000" dirty="0">
                <a:solidFill>
                  <a:srgbClr val="FFFF00"/>
                </a:solidFill>
                <a:latin typeface="Copperplate Gothic Bold" panose="020E0705020206020404" pitchFamily="34" charset="0"/>
              </a:rPr>
              <a:t>Model </a:t>
            </a:r>
            <a:endParaRPr lang="en-US" sz="4000" dirty="0">
              <a:solidFill>
                <a:srgbClr val="FFFF00"/>
              </a:solidFill>
              <a:latin typeface="Copperplate Gothic Bold" panose="020E0705020206020404" pitchFamily="34" charset="0"/>
            </a:endParaRPr>
          </a:p>
        </p:txBody>
      </p:sp>
      <p:pic>
        <p:nvPicPr>
          <p:cNvPr id="5" name="Picture 4"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8" name="Picture Placeholder 7" descr="download (2)"/>
          <p:cNvPicPr>
            <a:picLocks noChangeAspect="1"/>
          </p:cNvPicPr>
          <p:nvPr>
            <p:ph type="pic" sz="quarter" idx="14"/>
          </p:nvPr>
        </p:nvPicPr>
        <p:blipFill>
          <a:blip r:embed="rId2"/>
          <a:srcRect b="8907"/>
          <a:stretch>
            <a:fillRect/>
          </a:stretch>
        </p:blipFill>
        <p:spPr>
          <a:xfrm>
            <a:off x="5518150" y="3184525"/>
            <a:ext cx="5830570" cy="2068830"/>
          </a:xfrm>
          <a:prstGeom prst="rect">
            <a:avLst/>
          </a:prstGeom>
        </p:spPr>
      </p:pic>
      <p:sp>
        <p:nvSpPr>
          <p:cNvPr id="4" name="Text Box 3"/>
          <p:cNvSpPr txBox="1"/>
          <p:nvPr/>
        </p:nvSpPr>
        <p:spPr>
          <a:xfrm>
            <a:off x="5588635" y="379095"/>
            <a:ext cx="5261610" cy="645160"/>
          </a:xfrm>
          <a:prstGeom prst="rect">
            <a:avLst/>
          </a:prstGeom>
          <a:noFill/>
        </p:spPr>
        <p:txBody>
          <a:bodyPr wrap="square" rtlCol="0">
            <a:spAutoFit/>
          </a:bodyPr>
          <a:p>
            <a:r>
              <a:rPr lang="en-US" sz="3600" b="1">
                <a:solidFill>
                  <a:srgbClr val="FFFF00"/>
                </a:solidFill>
                <a:latin typeface="Copperplate Gothic Bold" panose="020E0705020206020404" pitchFamily="34" charset="0"/>
                <a:cs typeface="Copperplate Gothic Bold" panose="020E0705020206020404" pitchFamily="34" charset="0"/>
              </a:rPr>
              <a:t>PHYSICAL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sp>
        <p:nvSpPr>
          <p:cNvPr id="5" name="Text Box 4"/>
          <p:cNvSpPr txBox="1"/>
          <p:nvPr/>
        </p:nvSpPr>
        <p:spPr>
          <a:xfrm>
            <a:off x="1596390" y="1167765"/>
            <a:ext cx="8589645" cy="452310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Converts </a:t>
            </a:r>
            <a:r>
              <a:rPr lang="en-US" sz="2400">
                <a:solidFill>
                  <a:srgbClr val="FFFF00"/>
                </a:solidFill>
                <a:latin typeface="Baskerville Old Face" panose="02020602080505020303" pitchFamily="18" charset="0"/>
                <a:cs typeface="Baskerville Old Face" panose="02020602080505020303" pitchFamily="18" charset="0"/>
              </a:rPr>
              <a:t>bits</a:t>
            </a:r>
            <a:r>
              <a:rPr lang="en-US" sz="2400">
                <a:solidFill>
                  <a:schemeClr val="bg1"/>
                </a:solidFill>
                <a:latin typeface="Baskerville Old Face" panose="02020602080505020303" pitchFamily="18" charset="0"/>
                <a:cs typeface="Baskerville Old Face" panose="02020602080505020303" pitchFamily="18" charset="0"/>
              </a:rPr>
              <a:t> into electronic signals for outgoing messages.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Converts electronic signals into bits for incoming messages.</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physical layer is concerned with transmitting raw bits over a communication channel. The design issues have to do with making sure that when one side sends a 1 bit, it is received by the other side as a 1 bit, not as a 0 bit.</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design issues are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    • Transmission medium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    • Synchronization of bits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    • Physical topology</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    • Transmission mode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bottom layer of the OSI model.</a:t>
            </a: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5554980" y="206375"/>
            <a:ext cx="5306060" cy="645160"/>
          </a:xfrm>
          <a:prstGeom prst="rect">
            <a:avLst/>
          </a:prstGeom>
          <a:noFill/>
        </p:spPr>
        <p:txBody>
          <a:bodyPr wrap="square" rtlCol="0">
            <a:spAutoFit/>
          </a:bodyPr>
          <a:p>
            <a:r>
              <a:rPr lang="en-US" sz="3600" b="1">
                <a:solidFill>
                  <a:srgbClr val="FFFF00"/>
                </a:solidFill>
                <a:latin typeface="Copperplate Gothic Bold" panose="020E0705020206020404" pitchFamily="34" charset="0"/>
                <a:cs typeface="Copperplate Gothic Bold" panose="020E0705020206020404" pitchFamily="34" charset="0"/>
              </a:rPr>
              <a:t>DATA LINK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13" name="Picture Placeholder 12" descr="C:\Users\Saibaba\Desktop\images (5).pngimages (5)"/>
          <p:cNvPicPr>
            <a:picLocks noChangeAspect="1"/>
          </p:cNvPicPr>
          <p:nvPr>
            <p:ph type="pic" sz="quarter" idx="14"/>
          </p:nvPr>
        </p:nvPicPr>
        <p:blipFill>
          <a:blip r:embed="rId2"/>
          <a:srcRect b="12011"/>
          <a:stretch>
            <a:fillRect/>
          </a:stretch>
        </p:blipFill>
        <p:spPr>
          <a:xfrm>
            <a:off x="4445000" y="1181735"/>
            <a:ext cx="6610350" cy="2388870"/>
          </a:xfrm>
          <a:prstGeom prst="rect">
            <a:avLst/>
          </a:prstGeom>
        </p:spPr>
      </p:pic>
      <p:sp>
        <p:nvSpPr>
          <p:cNvPr id="15" name="Text Box 14"/>
          <p:cNvSpPr txBox="1"/>
          <p:nvPr/>
        </p:nvSpPr>
        <p:spPr>
          <a:xfrm>
            <a:off x="296545" y="1037590"/>
            <a:ext cx="3622040" cy="267652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main task of the data link layer is to transform a raw transmission facility into a line that appears free of undetected transmission </a:t>
            </a:r>
            <a:r>
              <a:rPr lang="en-US" sz="2400">
                <a:solidFill>
                  <a:srgbClr val="FFFF00"/>
                </a:solidFill>
                <a:latin typeface="Baskerville Old Face" panose="02020602080505020303" pitchFamily="18" charset="0"/>
                <a:cs typeface="Baskerville Old Face" panose="02020602080505020303" pitchFamily="18" charset="0"/>
              </a:rPr>
              <a:t>errors</a:t>
            </a:r>
            <a:r>
              <a:rPr lang="en-US" sz="2400">
                <a:solidFill>
                  <a:schemeClr val="bg1"/>
                </a:solidFill>
                <a:latin typeface="Baskerville Old Face" panose="02020602080505020303" pitchFamily="18" charset="0"/>
                <a:cs typeface="Baskerville Old Face" panose="02020602080505020303" pitchFamily="18" charset="0"/>
              </a:rPr>
              <a:t> to the network layer. </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16" name="Text Box 15"/>
          <p:cNvSpPr txBox="1"/>
          <p:nvPr/>
        </p:nvSpPr>
        <p:spPr>
          <a:xfrm>
            <a:off x="2806065" y="3967480"/>
            <a:ext cx="5469890" cy="193802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It accomplishes this task by having the sender break up the input data into data </a:t>
            </a:r>
            <a:r>
              <a:rPr lang="en-US" sz="2400">
                <a:solidFill>
                  <a:srgbClr val="FFFF00"/>
                </a:solidFill>
                <a:latin typeface="Baskerville Old Face" panose="02020602080505020303" pitchFamily="18" charset="0"/>
                <a:cs typeface="Baskerville Old Face" panose="02020602080505020303" pitchFamily="18" charset="0"/>
                <a:sym typeface="+mn-ea"/>
              </a:rPr>
              <a:t>frames</a:t>
            </a:r>
            <a:r>
              <a:rPr lang="en-US" sz="2400">
                <a:solidFill>
                  <a:schemeClr val="bg1"/>
                </a:solidFill>
                <a:latin typeface="Baskerville Old Face" panose="02020602080505020303" pitchFamily="18" charset="0"/>
                <a:cs typeface="Baskerville Old Face" panose="02020602080505020303" pitchFamily="18" charset="0"/>
                <a:sym typeface="+mn-ea"/>
              </a:rPr>
              <a:t> (typically a few hundred or a few thousand bytes) and transmits the frames sequentially.</a:t>
            </a:r>
            <a:endParaRPr lang="en-US" sz="2400">
              <a:solidFill>
                <a:schemeClr val="bg1"/>
              </a:solidFill>
              <a:latin typeface="Baskerville Old Face" panose="02020602080505020303" pitchFamily="18" charset="0"/>
              <a:cs typeface="Baskerville Old Face" panose="02020602080505020303" pitchFamily="18" charset="0"/>
              <a:sym typeface="+mn-ea"/>
            </a:endParaRPr>
          </a:p>
        </p:txBody>
      </p:sp>
    </p:spTree>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1899920" y="738505"/>
            <a:ext cx="8392795" cy="501586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At the receiving end, this layer packages raw data from the physical layer into data frames for delivery to the Network layer.</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At the sending end this layer handles conversion of data into raw formats that can be handled by the Physical Layer.</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If the service is reliable, the receiver confirms correct receipt of each frame by sending back an</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acknowledgement frame</a:t>
            </a:r>
            <a:r>
              <a:rPr lang="en-US" sz="2400">
                <a:latin typeface="Baskerville Old Face" panose="02020602080505020303" pitchFamily="18" charset="0"/>
                <a:cs typeface="Baskerville Old Face" panose="02020602080505020303" pitchFamily="18" charset="0"/>
              </a:rPr>
              <a:t>.</a:t>
            </a:r>
            <a:endParaRPr lang="en-US" sz="24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physical layer accepts and transmits stream of bits, the data link layer should create and recognize frame boundaries. This can be accomplished by attaching</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special bit patterns to the beginning and ending of frame.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A duplicate frame could be sent if the acknowledgement frame from receiver back to the sender were lost.</a:t>
            </a: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5317490" y="206375"/>
            <a:ext cx="5543550" cy="645160"/>
          </a:xfrm>
          <a:prstGeom prst="rect">
            <a:avLst/>
          </a:prstGeom>
          <a:noFill/>
        </p:spPr>
        <p:txBody>
          <a:bodyPr wrap="square" rtlCol="0">
            <a:spAutoFit/>
          </a:bodyPr>
          <a:p>
            <a:r>
              <a:rPr lang="en-IN" altLang="en-US" sz="3600" b="1">
                <a:solidFill>
                  <a:srgbClr val="FFFF00"/>
                </a:solidFill>
                <a:latin typeface="Copperplate Gothic Bold" panose="020E0705020206020404" pitchFamily="34" charset="0"/>
                <a:cs typeface="Copperplate Gothic Bold" panose="020E0705020206020404" pitchFamily="34" charset="0"/>
              </a:rPr>
              <a:t>NETWORK</a:t>
            </a:r>
            <a:r>
              <a:rPr lang="en-US" sz="3600" b="1">
                <a:solidFill>
                  <a:srgbClr val="FFFF00"/>
                </a:solidFill>
                <a:latin typeface="Copperplate Gothic Bold" panose="020E0705020206020404" pitchFamily="34" charset="0"/>
                <a:cs typeface="Copperplate Gothic Bold" panose="020E0705020206020404" pitchFamily="34" charset="0"/>
              </a:rPr>
              <a:t>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95242" name="Picture 95241"/>
          <p:cNvPicPr>
            <a:picLocks noChangeAspect="1"/>
          </p:cNvPicPr>
          <p:nvPr/>
        </p:nvPicPr>
        <p:blipFill>
          <a:blip r:embed="rId2"/>
          <a:stretch>
            <a:fillRect/>
          </a:stretch>
        </p:blipFill>
        <p:spPr>
          <a:xfrm>
            <a:off x="4281170" y="1076960"/>
            <a:ext cx="7252970" cy="2373630"/>
          </a:xfrm>
          <a:prstGeom prst="rect">
            <a:avLst/>
          </a:prstGeom>
          <a:noFill/>
          <a:ln w="9525">
            <a:noFill/>
          </a:ln>
        </p:spPr>
      </p:pic>
      <p:sp>
        <p:nvSpPr>
          <p:cNvPr id="5" name="Text Box 4"/>
          <p:cNvSpPr txBox="1"/>
          <p:nvPr/>
        </p:nvSpPr>
        <p:spPr>
          <a:xfrm>
            <a:off x="626110" y="3689985"/>
            <a:ext cx="8001000" cy="267652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network layer controls the operation of the</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subnet</a:t>
            </a:r>
            <a:r>
              <a:rPr lang="en-US" sz="2400">
                <a:latin typeface="Baskerville Old Face" panose="02020602080505020303" pitchFamily="18" charset="0"/>
                <a:cs typeface="Baskerville Old Face" panose="02020602080505020303" pitchFamily="18" charset="0"/>
              </a:rPr>
              <a:t>.</a:t>
            </a:r>
            <a:endParaRPr lang="en-US" sz="2400">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endParaRPr lang="en-US" sz="8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network layer is responsible for the delivery of individual </a:t>
            </a:r>
            <a:r>
              <a:rPr lang="en-IN" altLang="en-US" sz="2400">
                <a:solidFill>
                  <a:schemeClr val="bg1"/>
                </a:solidFill>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packets</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from the source host to the destination host.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network layer controls the operation of the subnet.</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A key design issue is determining how </a:t>
            </a:r>
            <a:r>
              <a:rPr lang="en-US" sz="2400">
                <a:solidFill>
                  <a:srgbClr val="FFFF00"/>
                </a:solidFill>
                <a:latin typeface="Baskerville Old Face" panose="02020602080505020303" pitchFamily="18" charset="0"/>
                <a:cs typeface="Baskerville Old Face" panose="02020602080505020303" pitchFamily="18" charset="0"/>
              </a:rPr>
              <a:t>packets are routed from source to destination.</a:t>
            </a:r>
            <a:endParaRPr lang="en-US" sz="2400">
              <a:solidFill>
                <a:srgbClr val="FFFF00"/>
              </a:solidFill>
              <a:latin typeface="Baskerville Old Face" panose="02020602080505020303" pitchFamily="18" charset="0"/>
              <a:cs typeface="Baskerville Old Face" panose="02020602080505020303" pitchFamily="18" charset="0"/>
            </a:endParaRPr>
          </a:p>
        </p:txBody>
      </p:sp>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4853304" y="429895"/>
            <a:ext cx="5134610" cy="645160"/>
          </a:xfrm>
          <a:prstGeom prst="rect">
            <a:avLst/>
          </a:prstGeom>
          <a:noFill/>
        </p:spPr>
        <p:txBody>
          <a:bodyPr wrap="none" rtlCol="0">
            <a:spAutoFit/>
          </a:bodyPr>
          <a:lstStyle/>
          <a:p>
            <a:pPr algn="ctr"/>
            <a:r>
              <a:rPr lang="en-US" sz="3600" b="1" dirty="0">
                <a:solidFill>
                  <a:schemeClr val="bg1"/>
                </a:solidFill>
                <a:latin typeface="Copperplate Gothic Bold" panose="020E0705020206020404" pitchFamily="34" charset="0"/>
                <a:ea typeface="Nunito Bold" charset="0"/>
                <a:cs typeface="Copperplate Gothic Bold" panose="020E0705020206020404" pitchFamily="34" charset="0"/>
              </a:rPr>
              <a:t>Network</a:t>
            </a:r>
            <a:r>
              <a:rPr lang="en-US" sz="3600" b="1" dirty="0">
                <a:solidFill>
                  <a:schemeClr val="tx2"/>
                </a:solidFill>
                <a:latin typeface="Copperplate Gothic Bold" panose="020E0705020206020404" pitchFamily="34" charset="0"/>
                <a:ea typeface="Nunito Bold" charset="0"/>
                <a:cs typeface="Copperplate Gothic Bold" panose="020E0705020206020404" pitchFamily="34" charset="0"/>
              </a:rPr>
              <a:t> </a:t>
            </a:r>
            <a:r>
              <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rPr>
              <a:t>software</a:t>
            </a:r>
            <a:endPar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endParaRPr>
          </a:p>
        </p:txBody>
      </p:sp>
      <p:sp>
        <p:nvSpPr>
          <p:cNvPr id="2" name="Text Box 1"/>
          <p:cNvSpPr txBox="1"/>
          <p:nvPr/>
        </p:nvSpPr>
        <p:spPr>
          <a:xfrm>
            <a:off x="5185410" y="1536700"/>
            <a:ext cx="8515350" cy="3784600"/>
          </a:xfrm>
          <a:prstGeom prst="rect">
            <a:avLst/>
          </a:prstGeom>
          <a:noFill/>
        </p:spPr>
        <p:txBody>
          <a:bodyPr wrap="square" rtlCol="0" anchor="t">
            <a:spAutoFit/>
          </a:bodyPr>
          <a:lstStyle/>
          <a:p>
            <a:pPr marL="342900" indent="-342900" algn="l">
              <a:buFont typeface="Wingdings" panose="05000000000000000000" charset="0"/>
              <a:buChar char="v"/>
            </a:pPr>
            <a:r>
              <a:rPr sz="2400">
                <a:solidFill>
                  <a:schemeClr val="bg1"/>
                </a:solidFill>
                <a:latin typeface="Baskerville Old Face" panose="02020602080505020303" pitchFamily="18" charset="0"/>
                <a:cs typeface="Baskerville Old Face" panose="02020602080505020303" pitchFamily="18" charset="0"/>
                <a:sym typeface="+mn-ea"/>
              </a:rPr>
              <a:t>Protocol Hierarchies</a:t>
            </a:r>
            <a:endParaRPr sz="2400">
              <a:solidFill>
                <a:schemeClr val="bg1"/>
              </a:solidFill>
              <a:latin typeface="Baskerville Old Face" panose="02020602080505020303" pitchFamily="18" charset="0"/>
              <a:cs typeface="Baskerville Old Face" panose="02020602080505020303" pitchFamily="18" charset="0"/>
              <a:sym typeface="+mn-ea"/>
            </a:endParaRPr>
          </a:p>
          <a:p>
            <a:pPr indent="0" algn="l">
              <a:buNone/>
            </a:pPr>
            <a:endParaRPr sz="2400">
              <a:solidFill>
                <a:schemeClr val="bg1"/>
              </a:solidFill>
              <a:latin typeface="Baskerville Old Face" panose="02020602080505020303" pitchFamily="18" charset="0"/>
              <a:cs typeface="Baskerville Old Face" panose="02020602080505020303" pitchFamily="18" charset="0"/>
            </a:endParaRPr>
          </a:p>
          <a:p>
            <a:pPr marL="342900" indent="-342900" algn="l">
              <a:buFont typeface="Wingdings" panose="05000000000000000000" charset="0"/>
              <a:buChar char="v"/>
            </a:pPr>
            <a:r>
              <a:rPr sz="2400">
                <a:solidFill>
                  <a:srgbClr val="FFFF00"/>
                </a:solidFill>
                <a:latin typeface="Baskerville Old Face" panose="02020602080505020303" pitchFamily="18" charset="0"/>
                <a:cs typeface="Baskerville Old Face" panose="02020602080505020303" pitchFamily="18" charset="0"/>
                <a:sym typeface="+mn-ea"/>
              </a:rPr>
              <a:t>Design Issues for the Layers</a:t>
            </a:r>
            <a:endParaRPr sz="2400">
              <a:solidFill>
                <a:srgbClr val="FFFF00"/>
              </a:solidFill>
              <a:latin typeface="Baskerville Old Face" panose="02020602080505020303" pitchFamily="18" charset="0"/>
              <a:cs typeface="Baskerville Old Face" panose="02020602080505020303" pitchFamily="18" charset="0"/>
              <a:sym typeface="+mn-ea"/>
            </a:endParaRPr>
          </a:p>
          <a:p>
            <a:pPr indent="0" algn="l">
              <a:buNone/>
            </a:pPr>
            <a:endParaRPr sz="2400">
              <a:solidFill>
                <a:schemeClr val="bg1"/>
              </a:solidFill>
              <a:latin typeface="Baskerville Old Face" panose="02020602080505020303" pitchFamily="18" charset="0"/>
              <a:cs typeface="Baskerville Old Face" panose="02020602080505020303" pitchFamily="18" charset="0"/>
            </a:endParaRPr>
          </a:p>
          <a:p>
            <a:pPr marL="342900" indent="-342900" algn="l">
              <a:buFont typeface="Wingdings" panose="05000000000000000000" charset="0"/>
              <a:buChar char="v"/>
            </a:pPr>
            <a:r>
              <a:rPr sz="2400">
                <a:solidFill>
                  <a:schemeClr val="bg1"/>
                </a:solidFill>
                <a:latin typeface="Baskerville Old Face" panose="02020602080505020303" pitchFamily="18" charset="0"/>
                <a:cs typeface="Baskerville Old Face" panose="02020602080505020303" pitchFamily="18" charset="0"/>
                <a:sym typeface="+mn-ea"/>
              </a:rPr>
              <a:t>Connection-Oriented and Connectionless Services</a:t>
            </a:r>
            <a:endParaRPr sz="2400">
              <a:solidFill>
                <a:schemeClr val="bg1"/>
              </a:solidFill>
              <a:latin typeface="Baskerville Old Face" panose="02020602080505020303" pitchFamily="18" charset="0"/>
              <a:cs typeface="Baskerville Old Face" panose="02020602080505020303" pitchFamily="18" charset="0"/>
              <a:sym typeface="+mn-ea"/>
            </a:endParaRPr>
          </a:p>
          <a:p>
            <a:pPr indent="0" algn="l">
              <a:buNone/>
            </a:pPr>
            <a:endParaRPr sz="2400">
              <a:solidFill>
                <a:schemeClr val="bg1"/>
              </a:solidFill>
              <a:latin typeface="Baskerville Old Face" panose="02020602080505020303" pitchFamily="18" charset="0"/>
              <a:cs typeface="Baskerville Old Face" panose="02020602080505020303" pitchFamily="18" charset="0"/>
            </a:endParaRPr>
          </a:p>
          <a:p>
            <a:pPr marL="342900" indent="-342900" algn="l">
              <a:buFont typeface="Wingdings" panose="05000000000000000000" charset="0"/>
              <a:buChar char="v"/>
            </a:pPr>
            <a:r>
              <a:rPr sz="2400">
                <a:solidFill>
                  <a:srgbClr val="FFFF00"/>
                </a:solidFill>
                <a:latin typeface="Baskerville Old Face" panose="02020602080505020303" pitchFamily="18" charset="0"/>
                <a:cs typeface="Baskerville Old Face" panose="02020602080505020303" pitchFamily="18" charset="0"/>
                <a:sym typeface="+mn-ea"/>
              </a:rPr>
              <a:t>Service Primitives</a:t>
            </a:r>
            <a:endParaRPr sz="2400">
              <a:solidFill>
                <a:srgbClr val="FFFF00"/>
              </a:solidFill>
              <a:latin typeface="Baskerville Old Face" panose="02020602080505020303" pitchFamily="18" charset="0"/>
              <a:cs typeface="Baskerville Old Face" panose="02020602080505020303" pitchFamily="18" charset="0"/>
              <a:sym typeface="+mn-ea"/>
            </a:endParaRPr>
          </a:p>
          <a:p>
            <a:pPr indent="0" algn="l">
              <a:buNone/>
            </a:pPr>
            <a:endParaRPr sz="2400">
              <a:solidFill>
                <a:schemeClr val="bg1"/>
              </a:solidFill>
              <a:latin typeface="Baskerville Old Face" panose="02020602080505020303" pitchFamily="18" charset="0"/>
              <a:cs typeface="Baskerville Old Face" panose="02020602080505020303" pitchFamily="18" charset="0"/>
            </a:endParaRPr>
          </a:p>
          <a:p>
            <a:pPr marL="342900" indent="-342900" algn="l">
              <a:buFont typeface="Wingdings" panose="05000000000000000000" charset="0"/>
              <a:buChar char="v"/>
            </a:pPr>
            <a:r>
              <a:rPr sz="2400">
                <a:solidFill>
                  <a:schemeClr val="bg1"/>
                </a:solidFill>
                <a:latin typeface="Baskerville Old Face" panose="02020602080505020303" pitchFamily="18" charset="0"/>
                <a:cs typeface="Baskerville Old Face" panose="02020602080505020303" pitchFamily="18" charset="0"/>
                <a:sym typeface="+mn-ea"/>
              </a:rPr>
              <a:t>The Relationship of Services to Protocols</a:t>
            </a:r>
            <a:endParaRPr sz="2400">
              <a:solidFill>
                <a:schemeClr val="bg1"/>
              </a:solidFill>
              <a:latin typeface="Baskerville Old Face" panose="02020602080505020303" pitchFamily="18" charset="0"/>
              <a:cs typeface="Baskerville Old Face" panose="02020602080505020303" pitchFamily="18" charset="0"/>
              <a:sym typeface="+mn-ea"/>
            </a:endParaRPr>
          </a:p>
          <a:p>
            <a:pPr indent="0" algn="l">
              <a:buNone/>
            </a:pPr>
            <a:endParaRPr lang="en-US" sz="2400">
              <a:solidFill>
                <a:schemeClr val="bg1"/>
              </a:solidFill>
              <a:latin typeface="Baskerville Old Face" panose="02020602080505020303" pitchFamily="18" charset="0"/>
              <a:cs typeface="Baskerville Old Face" panose="02020602080505020303" pitchFamily="18" charset="0"/>
              <a:sym typeface="+mn-ea"/>
            </a:endParaRPr>
          </a:p>
        </p:txBody>
      </p:sp>
      <p:pic>
        <p:nvPicPr>
          <p:cNvPr id="5" name="Picture 4"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6" name="Picture 5" descr="C:\Users\Saibaba\Desktop\images (5).jpgimages (5)"/>
          <p:cNvPicPr>
            <a:picLocks noChangeAspect="1"/>
          </p:cNvPicPr>
          <p:nvPr/>
        </p:nvPicPr>
        <p:blipFill>
          <a:blip r:embed="rId2"/>
          <a:srcRect l="12514" t="27937" r="14658"/>
          <a:stretch>
            <a:fillRect/>
          </a:stretch>
        </p:blipFill>
        <p:spPr>
          <a:xfrm>
            <a:off x="673100" y="1750695"/>
            <a:ext cx="4076065" cy="313436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 Box 4"/>
          <p:cNvSpPr txBox="1"/>
          <p:nvPr/>
        </p:nvSpPr>
        <p:spPr>
          <a:xfrm>
            <a:off x="3027045" y="398145"/>
            <a:ext cx="8046720" cy="563118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Routes can be based on</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static tables</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that are ''wired into'' the network and rarely changed.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They can also be determined at the</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start of each conversation</a:t>
            </a:r>
            <a:r>
              <a:rPr lang="en-US" sz="2400">
                <a:latin typeface="Baskerville Old Face" panose="02020602080505020303" pitchFamily="18" charset="0"/>
                <a:cs typeface="Baskerville Old Face" panose="02020602080505020303" pitchFamily="18" charset="0"/>
              </a:rPr>
              <a:t>. </a:t>
            </a:r>
            <a:endParaRPr lang="en-US" sz="2400">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If too many packets are present in the subnet at the same time, they will get in one another's way, forming bottlenecks.</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control of such congestion</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also belongs to the network layer.</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When a packet has to travel from one network to another to get to its destination, many problems can arise.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addressing </a:t>
            </a:r>
            <a:r>
              <a:rPr lang="en-US" sz="2400">
                <a:solidFill>
                  <a:schemeClr val="bg1"/>
                </a:solidFill>
                <a:latin typeface="Baskerville Old Face" panose="02020602080505020303" pitchFamily="18" charset="0"/>
                <a:cs typeface="Baskerville Old Face" panose="02020602080505020303" pitchFamily="18" charset="0"/>
              </a:rPr>
              <a:t>used by the second network</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may be different </a:t>
            </a:r>
            <a:r>
              <a:rPr lang="en-US" sz="2400">
                <a:solidFill>
                  <a:schemeClr val="bg1"/>
                </a:solidFill>
                <a:latin typeface="Baskerville Old Face" panose="02020602080505020303" pitchFamily="18" charset="0"/>
                <a:cs typeface="Baskerville Old Face" panose="02020602080505020303" pitchFamily="18" charset="0"/>
              </a:rPr>
              <a:t>from the first one.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second one may not accept the packet at all because it is</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too large.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a:t>
            </a:r>
            <a:r>
              <a:rPr lang="en-US" sz="2400">
                <a:solidFill>
                  <a:srgbClr val="FFFF00"/>
                </a:solidFill>
                <a:latin typeface="Baskerville Old Face" panose="02020602080505020303" pitchFamily="18" charset="0"/>
                <a:cs typeface="Baskerville Old Face" panose="02020602080505020303" pitchFamily="18" charset="0"/>
              </a:rPr>
              <a:t>protocols may differ</a:t>
            </a:r>
            <a:r>
              <a:rPr lang="en-US" sz="2400">
                <a:solidFill>
                  <a:schemeClr val="bg1"/>
                </a:solidFill>
                <a:latin typeface="Baskerville Old Face" panose="02020602080505020303" pitchFamily="18" charset="0"/>
                <a:cs typeface="Baskerville Old Face" panose="02020602080505020303" pitchFamily="18" charset="0"/>
              </a:rPr>
              <a:t>, and so on. It is up to the network layer to overcome all these problems</a:t>
            </a: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4123055" y="723900"/>
            <a:ext cx="5476875" cy="645160"/>
          </a:xfrm>
          <a:prstGeom prst="rect">
            <a:avLst/>
          </a:prstGeom>
          <a:noFill/>
        </p:spPr>
        <p:txBody>
          <a:bodyPr wrap="square" rtlCol="0">
            <a:spAutoFit/>
          </a:bodyPr>
          <a:p>
            <a:r>
              <a:rPr lang="en-IN" altLang="en-US" sz="3600" b="1">
                <a:solidFill>
                  <a:srgbClr val="FFFF00"/>
                </a:solidFill>
                <a:latin typeface="Copperplate Gothic Bold" panose="020E0705020206020404" pitchFamily="34" charset="0"/>
                <a:cs typeface="Copperplate Gothic Bold" panose="020E0705020206020404" pitchFamily="34" charset="0"/>
              </a:rPr>
              <a:t>TRANSPORT</a:t>
            </a:r>
            <a:r>
              <a:rPr lang="en-US" sz="3600" b="1">
                <a:solidFill>
                  <a:srgbClr val="FFFF00"/>
                </a:solidFill>
                <a:latin typeface="Copperplate Gothic Bold" panose="020E0705020206020404" pitchFamily="34" charset="0"/>
                <a:cs typeface="Copperplate Gothic Bold" panose="020E0705020206020404" pitchFamily="34" charset="0"/>
              </a:rPr>
              <a:t>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95242" name="Picture 95241" descr="C:\Users\Saibaba\Desktop\download.pngdownload"/>
          <p:cNvPicPr>
            <a:picLocks noChangeAspect="1"/>
          </p:cNvPicPr>
          <p:nvPr/>
        </p:nvPicPr>
        <p:blipFill>
          <a:blip r:embed="rId2"/>
          <a:srcRect t="15144" b="14133"/>
          <a:stretch>
            <a:fillRect/>
          </a:stretch>
        </p:blipFill>
        <p:spPr>
          <a:xfrm>
            <a:off x="2260600" y="1670050"/>
            <a:ext cx="7470775" cy="2913380"/>
          </a:xfrm>
          <a:prstGeom prst="rect">
            <a:avLst/>
          </a:prstGeom>
          <a:noFill/>
          <a:ln w="9525">
            <a:noFill/>
          </a:ln>
        </p:spPr>
      </p:pic>
    </p:spTree>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73020" y="730885"/>
            <a:ext cx="8552815" cy="600075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Manages the transmission</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of data across a network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Manages the flow of data between parties by segmenting long data streams into smaller data chunks (based on allowed “packet” size for a given transmission medium)</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Reassembles chunks into their original sequence at the receiving end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Provides </a:t>
            </a:r>
            <a:r>
              <a:rPr lang="en-US" sz="2400">
                <a:solidFill>
                  <a:srgbClr val="FFFF00"/>
                </a:solidFill>
                <a:latin typeface="Baskerville Old Face" panose="02020602080505020303" pitchFamily="18" charset="0"/>
                <a:cs typeface="Baskerville Old Face" panose="02020602080505020303" pitchFamily="18" charset="0"/>
              </a:rPr>
              <a:t>acknowledgements of successful transmissions</a:t>
            </a:r>
            <a:r>
              <a:rPr lang="en-US" sz="2400">
                <a:latin typeface="Baskerville Old Face" panose="02020602080505020303" pitchFamily="18" charset="0"/>
                <a:cs typeface="Baskerville Old Face" panose="02020602080505020303" pitchFamily="18" charset="0"/>
              </a:rPr>
              <a:t> and </a:t>
            </a:r>
            <a:r>
              <a:rPr lang="en-US" sz="2400">
                <a:solidFill>
                  <a:schemeClr val="bg1"/>
                </a:solidFill>
                <a:latin typeface="Baskerville Old Face" panose="02020602080505020303" pitchFamily="18" charset="0"/>
                <a:cs typeface="Baskerville Old Face" panose="02020602080505020303" pitchFamily="18" charset="0"/>
              </a:rPr>
              <a:t>requests</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resends for packets</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which arrive with</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errors</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basic function of the transport layer is to accept data from above, split it up into smaller units if need be, pass these to the network layer, and ensure that the pieces all arrive correctly at the other end. </a:t>
            </a:r>
            <a:endParaRPr lang="en-US" sz="2400">
              <a:solidFill>
                <a:schemeClr val="bg1"/>
              </a:solidFill>
              <a:latin typeface="Baskerville Old Face" panose="02020602080505020303" pitchFamily="18" charset="0"/>
              <a:cs typeface="Baskerville Old Face" panose="02020602080505020303" pitchFamily="18" charset="0"/>
              <a:sym typeface="+mn-ea"/>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transport layer is responsible for the delivery of a message from one process to another. </a:t>
            </a:r>
            <a:endParaRPr lang="en-US" sz="2400">
              <a:solidFill>
                <a:schemeClr val="bg1"/>
              </a:solidFill>
              <a:latin typeface="Baskerville Old Face" panose="02020602080505020303" pitchFamily="18" charset="0"/>
              <a:cs typeface="Baskerville Old Face" panose="02020602080505020303" pitchFamily="18" charset="0"/>
              <a:sym typeface="+mn-ea"/>
            </a:endParaRPr>
          </a:p>
          <a:p>
            <a:pPr marL="342900" indent="-342900" algn="just">
              <a:buFont typeface="Wingdings" panose="05000000000000000000" charset="0"/>
              <a:buChar char="Ø"/>
            </a:pP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274570" y="795655"/>
            <a:ext cx="9044940" cy="489267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If transport connection requires a high throughput, the transport layer might create multiple network connections.(if expensive multiple several transport connections onto the same network connection). </a:t>
            </a:r>
            <a:endParaRPr lang="en-US" sz="2400">
              <a:solidFill>
                <a:schemeClr val="bg1"/>
              </a:solidFill>
              <a:latin typeface="Baskerville Old Face" panose="02020602080505020303" pitchFamily="18" charset="0"/>
              <a:cs typeface="Baskerville Old Face" panose="02020602080505020303" pitchFamily="18" charset="0"/>
              <a:sym typeface="+mn-ea"/>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transport layer also determines what type of service to provide to the session layer, and, ultimately, to the users of the network. The most popular type of transport connection is an </a:t>
            </a:r>
            <a:r>
              <a:rPr lang="en-US" sz="2400">
                <a:solidFill>
                  <a:srgbClr val="FFFF00"/>
                </a:solidFill>
                <a:latin typeface="Baskerville Old Face" panose="02020602080505020303" pitchFamily="18" charset="0"/>
                <a:cs typeface="Baskerville Old Face" panose="02020602080505020303" pitchFamily="18" charset="0"/>
                <a:sym typeface="+mn-ea"/>
              </a:rPr>
              <a:t>error-free point-to-point channel</a:t>
            </a:r>
            <a:r>
              <a:rPr lang="en-US" sz="2400">
                <a:solidFill>
                  <a:schemeClr val="bg1"/>
                </a:solidFill>
                <a:latin typeface="Baskerville Old Face" panose="02020602080505020303" pitchFamily="18" charset="0"/>
                <a:cs typeface="Baskerville Old Face" panose="02020602080505020303" pitchFamily="18" charset="0"/>
                <a:sym typeface="+mn-ea"/>
              </a:rPr>
              <a:t> that delivers messages or bytes in the order in which they were sent. The type of service is determined when the </a:t>
            </a:r>
            <a:r>
              <a:rPr lang="en-US" sz="2400">
                <a:solidFill>
                  <a:srgbClr val="FFFF00"/>
                </a:solidFill>
                <a:latin typeface="Baskerville Old Face" panose="02020602080505020303" pitchFamily="18" charset="0"/>
                <a:cs typeface="Baskerville Old Face" panose="02020602080505020303" pitchFamily="18" charset="0"/>
                <a:sym typeface="+mn-ea"/>
              </a:rPr>
              <a:t>connection is established. </a:t>
            </a:r>
            <a:endParaRPr lang="en-US" sz="2400">
              <a:solidFill>
                <a:srgbClr val="FFFF00"/>
              </a:solidFill>
              <a:latin typeface="Baskerville Old Face" panose="02020602080505020303" pitchFamily="18" charset="0"/>
              <a:cs typeface="Baskerville Old Face" panose="02020602080505020303" pitchFamily="18" charset="0"/>
              <a:sym typeface="+mn-ea"/>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transport layer is a</a:t>
            </a:r>
            <a:r>
              <a:rPr lang="en-US" sz="2400">
                <a:solidFill>
                  <a:srgbClr val="FFFF00"/>
                </a:solidFill>
                <a:latin typeface="Baskerville Old Face" panose="02020602080505020303" pitchFamily="18" charset="0"/>
                <a:cs typeface="Baskerville Old Face" panose="02020602080505020303" pitchFamily="18" charset="0"/>
                <a:sym typeface="+mn-ea"/>
              </a:rPr>
              <a:t> true end-to-end layer</a:t>
            </a:r>
            <a:r>
              <a:rPr lang="en-US" sz="2400">
                <a:solidFill>
                  <a:schemeClr val="bg1"/>
                </a:solidFill>
                <a:latin typeface="Baskerville Old Face" panose="02020602080505020303" pitchFamily="18" charset="0"/>
                <a:cs typeface="Baskerville Old Face" panose="02020602080505020303" pitchFamily="18" charset="0"/>
                <a:sym typeface="+mn-ea"/>
              </a:rPr>
              <a:t>, all the way from the source to the destination. </a:t>
            </a:r>
            <a:endParaRPr lang="en-US" sz="2400">
              <a:solidFill>
                <a:schemeClr val="bg1"/>
              </a:solidFill>
              <a:latin typeface="Baskerville Old Face" panose="02020602080505020303" pitchFamily="18" charset="0"/>
              <a:cs typeface="Baskerville Old Face" panose="02020602080505020303" pitchFamily="18" charset="0"/>
              <a:sym typeface="+mn-ea"/>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difference between layer 1 through 3 , which are chained, and layer 4 through 7, which are end-to-end</a:t>
            </a: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4058285" y="454660"/>
            <a:ext cx="5692775" cy="645160"/>
          </a:xfrm>
          <a:prstGeom prst="rect">
            <a:avLst/>
          </a:prstGeom>
          <a:noFill/>
        </p:spPr>
        <p:txBody>
          <a:bodyPr wrap="square" rtlCol="0">
            <a:spAutoFit/>
          </a:bodyPr>
          <a:p>
            <a:r>
              <a:rPr lang="en-IN" altLang="en-US" sz="3600" b="1">
                <a:solidFill>
                  <a:srgbClr val="FFFF00"/>
                </a:solidFill>
                <a:latin typeface="Copperplate Gothic Bold" panose="020E0705020206020404" pitchFamily="34" charset="0"/>
                <a:cs typeface="Copperplate Gothic Bold" panose="020E0705020206020404" pitchFamily="34" charset="0"/>
              </a:rPr>
              <a:t>TRANSPORT</a:t>
            </a:r>
            <a:r>
              <a:rPr lang="en-US" sz="3600" b="1">
                <a:solidFill>
                  <a:srgbClr val="FFFF00"/>
                </a:solidFill>
                <a:latin typeface="Copperplate Gothic Bold" panose="020E0705020206020404" pitchFamily="34" charset="0"/>
                <a:cs typeface="Copperplate Gothic Bold" panose="020E0705020206020404" pitchFamily="34" charset="0"/>
              </a:rPr>
              <a:t>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95242" name="Picture 95241" descr="C:\Users\Saibaba\Desktop\images (1).pngimages (1)"/>
          <p:cNvPicPr>
            <a:picLocks noChangeAspect="1"/>
          </p:cNvPicPr>
          <p:nvPr/>
        </p:nvPicPr>
        <p:blipFill>
          <a:blip r:embed="rId2"/>
          <a:srcRect t="9000" b="20909"/>
          <a:stretch>
            <a:fillRect/>
          </a:stretch>
        </p:blipFill>
        <p:spPr>
          <a:xfrm>
            <a:off x="3063240" y="1302385"/>
            <a:ext cx="7092315" cy="3282950"/>
          </a:xfrm>
          <a:prstGeom prst="rect">
            <a:avLst/>
          </a:prstGeom>
          <a:noFill/>
          <a:ln w="9525">
            <a:noFill/>
          </a:ln>
        </p:spPr>
      </p:pic>
      <p:sp>
        <p:nvSpPr>
          <p:cNvPr id="5" name="Text Box 4"/>
          <p:cNvSpPr txBox="1"/>
          <p:nvPr/>
        </p:nvSpPr>
        <p:spPr>
          <a:xfrm>
            <a:off x="3105785" y="4748530"/>
            <a:ext cx="7007225" cy="460375"/>
          </a:xfrm>
          <a:prstGeom prst="rect">
            <a:avLst/>
          </a:prstGeom>
          <a:noFill/>
        </p:spPr>
        <p:txBody>
          <a:bodyPr wrap="square" rtlCol="0">
            <a:spAutoFit/>
          </a:bodyPr>
          <a:p>
            <a:pPr algn="ctr"/>
            <a:r>
              <a:rPr lang="en-IN" altLang="en-US" sz="2400">
                <a:solidFill>
                  <a:schemeClr val="bg1"/>
                </a:solidFill>
                <a:latin typeface="Baskerville Old Face" panose="02020602080505020303" pitchFamily="18" charset="0"/>
                <a:cs typeface="Baskerville Old Face" panose="02020602080505020303" pitchFamily="18" charset="0"/>
              </a:rPr>
              <a:t>Reliable Process - to - Process delivery of a message.</a:t>
            </a:r>
            <a:endParaRPr lang="en-IN" alt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6829425" y="195580"/>
            <a:ext cx="4346575" cy="645160"/>
          </a:xfrm>
          <a:prstGeom prst="rect">
            <a:avLst/>
          </a:prstGeom>
          <a:noFill/>
        </p:spPr>
        <p:txBody>
          <a:bodyPr wrap="square" rtlCol="0">
            <a:spAutoFit/>
          </a:bodyPr>
          <a:p>
            <a:r>
              <a:rPr lang="en-IN" altLang="en-US" sz="3600" b="1">
                <a:solidFill>
                  <a:srgbClr val="FFFF00"/>
                </a:solidFill>
                <a:latin typeface="Copperplate Gothic Bold" panose="020E0705020206020404" pitchFamily="34" charset="0"/>
                <a:cs typeface="Copperplate Gothic Bold" panose="020E0705020206020404" pitchFamily="34" charset="0"/>
              </a:rPr>
              <a:t>SESSION</a:t>
            </a:r>
            <a:r>
              <a:rPr lang="en-US" sz="3600" b="1">
                <a:solidFill>
                  <a:srgbClr val="FFFF00"/>
                </a:solidFill>
                <a:latin typeface="Copperplate Gothic Bold" panose="020E0705020206020404" pitchFamily="34" charset="0"/>
                <a:cs typeface="Copperplate Gothic Bold" panose="020E0705020206020404" pitchFamily="34" charset="0"/>
              </a:rPr>
              <a:t>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95242" name="Picture 95241" descr="C:\Users\Saibaba\Desktop\images (2).pngimages (2)"/>
          <p:cNvPicPr>
            <a:picLocks noChangeAspect="1"/>
          </p:cNvPicPr>
          <p:nvPr/>
        </p:nvPicPr>
        <p:blipFill>
          <a:blip r:embed="rId2"/>
          <a:srcRect t="20486" b="5514"/>
          <a:stretch>
            <a:fillRect/>
          </a:stretch>
        </p:blipFill>
        <p:spPr>
          <a:xfrm>
            <a:off x="5928360" y="840740"/>
            <a:ext cx="5643245" cy="2691130"/>
          </a:xfrm>
          <a:prstGeom prst="rect">
            <a:avLst/>
          </a:prstGeom>
          <a:noFill/>
          <a:ln w="9525">
            <a:noFill/>
          </a:ln>
        </p:spPr>
      </p:pic>
      <p:sp>
        <p:nvSpPr>
          <p:cNvPr id="6" name="Text Box 5"/>
          <p:cNvSpPr txBox="1"/>
          <p:nvPr/>
        </p:nvSpPr>
        <p:spPr>
          <a:xfrm>
            <a:off x="425450" y="3736975"/>
            <a:ext cx="7895590" cy="230695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Sessions offer various services, including</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dialog control</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(keeping track of whose turn it is to transmit),</a:t>
            </a:r>
            <a:r>
              <a:rPr lang="en-US" sz="2400">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token management</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(preventing two parties from attempting the same critical operation at the same time), and </a:t>
            </a:r>
            <a:r>
              <a:rPr lang="en-US" sz="2400">
                <a:solidFill>
                  <a:srgbClr val="FFFF00"/>
                </a:solidFill>
                <a:latin typeface="Baskerville Old Face" panose="02020602080505020303" pitchFamily="18" charset="0"/>
                <a:cs typeface="Baskerville Old Face" panose="02020602080505020303" pitchFamily="18" charset="0"/>
              </a:rPr>
              <a:t>synchronization</a:t>
            </a:r>
            <a:r>
              <a:rPr lang="en-US" sz="2400">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(check pointing long transmissions to allow them to continue from where they were after a crash).</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7" name="Text Box 6"/>
          <p:cNvSpPr txBox="1"/>
          <p:nvPr/>
        </p:nvSpPr>
        <p:spPr>
          <a:xfrm>
            <a:off x="617220" y="1889125"/>
            <a:ext cx="4966335" cy="119888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session layer allows users on different machines to establish sessions between them. </a:t>
            </a:r>
            <a:endParaRPr lang="en-US" sz="2400">
              <a:solidFill>
                <a:schemeClr val="bg1"/>
              </a:solidFill>
              <a:latin typeface="Baskerville Old Face" panose="02020602080505020303" pitchFamily="18" charset="0"/>
              <a:cs typeface="Baskerville Old Face" panose="02020602080505020303" pitchFamily="18" charset="0"/>
              <a:sym typeface="+mn-ea"/>
            </a:endParaRP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5681345" y="141605"/>
            <a:ext cx="6438265" cy="645160"/>
          </a:xfrm>
          <a:prstGeom prst="rect">
            <a:avLst/>
          </a:prstGeom>
          <a:noFill/>
        </p:spPr>
        <p:txBody>
          <a:bodyPr wrap="square" rtlCol="0">
            <a:spAutoFit/>
          </a:bodyPr>
          <a:p>
            <a:r>
              <a:rPr lang="en-IN" altLang="en-US" sz="3600" b="1">
                <a:solidFill>
                  <a:srgbClr val="FFFF00"/>
                </a:solidFill>
                <a:latin typeface="Copperplate Gothic Bold" panose="020E0705020206020404" pitchFamily="34" charset="0"/>
                <a:cs typeface="Copperplate Gothic Bold" panose="020E0705020206020404" pitchFamily="34" charset="0"/>
              </a:rPr>
              <a:t>PRESENTATION</a:t>
            </a:r>
            <a:r>
              <a:rPr lang="en-US" sz="3600" b="1">
                <a:solidFill>
                  <a:srgbClr val="FFFF00"/>
                </a:solidFill>
                <a:latin typeface="Copperplate Gothic Bold" panose="020E0705020206020404" pitchFamily="34" charset="0"/>
                <a:cs typeface="Copperplate Gothic Bold" panose="020E0705020206020404" pitchFamily="34" charset="0"/>
              </a:rPr>
              <a:t>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95242" name="Picture 95241" descr="C:\Users\Saibaba\Desktop\images (3).pngimages (3)"/>
          <p:cNvPicPr>
            <a:picLocks noChangeAspect="1"/>
          </p:cNvPicPr>
          <p:nvPr/>
        </p:nvPicPr>
        <p:blipFill>
          <a:blip r:embed="rId2"/>
          <a:srcRect/>
          <a:stretch>
            <a:fillRect/>
          </a:stretch>
        </p:blipFill>
        <p:spPr>
          <a:xfrm>
            <a:off x="5951855" y="905510"/>
            <a:ext cx="5315585" cy="2410460"/>
          </a:xfrm>
          <a:prstGeom prst="rect">
            <a:avLst/>
          </a:prstGeom>
          <a:noFill/>
          <a:ln w="9525">
            <a:noFill/>
          </a:ln>
        </p:spPr>
      </p:pic>
      <p:sp>
        <p:nvSpPr>
          <p:cNvPr id="6" name="Text Box 5"/>
          <p:cNvSpPr txBox="1"/>
          <p:nvPr/>
        </p:nvSpPr>
        <p:spPr>
          <a:xfrm>
            <a:off x="544195" y="3509010"/>
            <a:ext cx="7895590" cy="267652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 In order to make it possible for computers with different data representations to communicate, the data structures to be exchanged can be defined in an abstract way, along with a standard encoding to be used ''on the wire.''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presentation layer manages these abstract data structures and allows higher-level data structures (e.g., banking records), to be defined and exchanged.</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7" name="Text Box 6"/>
          <p:cNvSpPr txBox="1"/>
          <p:nvPr/>
        </p:nvSpPr>
        <p:spPr>
          <a:xfrm>
            <a:off x="617220" y="1889125"/>
            <a:ext cx="4966335" cy="119888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presentation layer is concerned with the</a:t>
            </a:r>
            <a:r>
              <a:rPr lang="en-US" sz="2400">
                <a:solidFill>
                  <a:srgbClr val="FFFF00"/>
                </a:solidFill>
                <a:latin typeface="Baskerville Old Face" panose="02020602080505020303" pitchFamily="18" charset="0"/>
                <a:cs typeface="Baskerville Old Face" panose="02020602080505020303" pitchFamily="18" charset="0"/>
                <a:sym typeface="+mn-ea"/>
              </a:rPr>
              <a:t> syntax</a:t>
            </a:r>
            <a:r>
              <a:rPr lang="en-US" sz="2400">
                <a:latin typeface="Baskerville Old Face" panose="02020602080505020303" pitchFamily="18" charset="0"/>
                <a:cs typeface="Baskerville Old Face" panose="02020602080505020303" pitchFamily="18" charset="0"/>
                <a:sym typeface="+mn-ea"/>
              </a:rPr>
              <a:t> </a:t>
            </a:r>
            <a:r>
              <a:rPr lang="en-US" sz="2400">
                <a:solidFill>
                  <a:schemeClr val="bg1"/>
                </a:solidFill>
                <a:latin typeface="Baskerville Old Face" panose="02020602080505020303" pitchFamily="18" charset="0"/>
                <a:cs typeface="Baskerville Old Face" panose="02020602080505020303" pitchFamily="18" charset="0"/>
                <a:sym typeface="+mn-ea"/>
              </a:rPr>
              <a:t>and</a:t>
            </a:r>
            <a:r>
              <a:rPr lang="en-US" sz="2400">
                <a:latin typeface="Baskerville Old Face" panose="02020602080505020303" pitchFamily="18" charset="0"/>
                <a:cs typeface="Baskerville Old Face" panose="02020602080505020303" pitchFamily="18" charset="0"/>
                <a:sym typeface="+mn-ea"/>
              </a:rPr>
              <a:t> </a:t>
            </a:r>
            <a:r>
              <a:rPr lang="en-US" sz="2400">
                <a:solidFill>
                  <a:srgbClr val="FFFF00"/>
                </a:solidFill>
                <a:latin typeface="Baskerville Old Face" panose="02020602080505020303" pitchFamily="18" charset="0"/>
                <a:cs typeface="Baskerville Old Face" panose="02020602080505020303" pitchFamily="18" charset="0"/>
                <a:sym typeface="+mn-ea"/>
              </a:rPr>
              <a:t>semantics </a:t>
            </a:r>
            <a:r>
              <a:rPr lang="en-US" sz="2400">
                <a:solidFill>
                  <a:schemeClr val="bg1"/>
                </a:solidFill>
                <a:latin typeface="Baskerville Old Face" panose="02020602080505020303" pitchFamily="18" charset="0"/>
                <a:cs typeface="Baskerville Old Face" panose="02020602080505020303" pitchFamily="18" charset="0"/>
                <a:sym typeface="+mn-ea"/>
              </a:rPr>
              <a:t>of the information transmitted.</a:t>
            </a:r>
            <a:endParaRPr lang="en-US" sz="2400">
              <a:solidFill>
                <a:schemeClr val="bg1"/>
              </a:solidFill>
              <a:latin typeface="Baskerville Old Face" panose="02020602080505020303" pitchFamily="18" charset="0"/>
              <a:cs typeface="Baskerville Old Face" panose="02020602080505020303" pitchFamily="18" charset="0"/>
              <a:sym typeface="+mn-ea"/>
            </a:endParaRPr>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5433695" y="163195"/>
            <a:ext cx="5801995" cy="645160"/>
          </a:xfrm>
          <a:prstGeom prst="rect">
            <a:avLst/>
          </a:prstGeom>
          <a:noFill/>
        </p:spPr>
        <p:txBody>
          <a:bodyPr wrap="square" rtlCol="0">
            <a:spAutoFit/>
          </a:bodyPr>
          <a:p>
            <a:r>
              <a:rPr lang="en-IN" altLang="en-US" sz="3600" b="1">
                <a:solidFill>
                  <a:srgbClr val="FFFF00"/>
                </a:solidFill>
                <a:latin typeface="Copperplate Gothic Bold" panose="020E0705020206020404" pitchFamily="34" charset="0"/>
                <a:cs typeface="Copperplate Gothic Bold" panose="020E0705020206020404" pitchFamily="34" charset="0"/>
              </a:rPr>
              <a:t>APPLICATION</a:t>
            </a:r>
            <a:r>
              <a:rPr lang="en-US" sz="3600" b="1">
                <a:solidFill>
                  <a:srgbClr val="FFFF00"/>
                </a:solidFill>
                <a:latin typeface="Copperplate Gothic Bold" panose="020E0705020206020404" pitchFamily="34" charset="0"/>
                <a:cs typeface="Copperplate Gothic Bold" panose="020E0705020206020404" pitchFamily="34" charset="0"/>
              </a:rPr>
              <a:t> LAYER</a:t>
            </a:r>
            <a:endParaRPr lang="en-US" sz="3600" b="1">
              <a:solidFill>
                <a:srgbClr val="FFFF00"/>
              </a:solidFill>
              <a:latin typeface="Copperplate Gothic Bold" panose="020E0705020206020404" pitchFamily="34" charset="0"/>
              <a:cs typeface="Copperplate Gothic Bold" panose="020E0705020206020404" pitchFamily="34" charset="0"/>
            </a:endParaRPr>
          </a:p>
        </p:txBody>
      </p:sp>
      <p:pic>
        <p:nvPicPr>
          <p:cNvPr id="95242" name="Picture 95241" descr="C:\Users\Saibaba\Desktop\images (4).pngimages (4)"/>
          <p:cNvPicPr>
            <a:picLocks noChangeAspect="1"/>
          </p:cNvPicPr>
          <p:nvPr/>
        </p:nvPicPr>
        <p:blipFill>
          <a:blip r:embed="rId2"/>
          <a:srcRect/>
          <a:stretch>
            <a:fillRect/>
          </a:stretch>
        </p:blipFill>
        <p:spPr>
          <a:xfrm>
            <a:off x="5767705" y="880110"/>
            <a:ext cx="5198745" cy="2856865"/>
          </a:xfrm>
          <a:prstGeom prst="rect">
            <a:avLst/>
          </a:prstGeom>
          <a:noFill/>
          <a:ln w="9525">
            <a:noFill/>
          </a:ln>
        </p:spPr>
      </p:pic>
      <p:sp>
        <p:nvSpPr>
          <p:cNvPr id="6" name="Text Box 5"/>
          <p:cNvSpPr txBox="1"/>
          <p:nvPr/>
        </p:nvSpPr>
        <p:spPr>
          <a:xfrm>
            <a:off x="889635" y="4090035"/>
            <a:ext cx="7895590" cy="230695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 When a browser wants a Web page, it sends the name of the page it wants to the server using HTTP.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server then sends the page back.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Other application protocols are used for file transfer, electronic mail, and network news.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Network virtual terminal</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7" name="Text Box 6"/>
          <p:cNvSpPr txBox="1"/>
          <p:nvPr/>
        </p:nvSpPr>
        <p:spPr>
          <a:xfrm>
            <a:off x="617220" y="675005"/>
            <a:ext cx="4966335" cy="341503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application layer is responsible for </a:t>
            </a:r>
            <a:r>
              <a:rPr lang="en-US" sz="2400">
                <a:solidFill>
                  <a:srgbClr val="FFFF00"/>
                </a:solidFill>
                <a:latin typeface="Baskerville Old Face" panose="02020602080505020303" pitchFamily="18" charset="0"/>
                <a:cs typeface="Baskerville Old Face" panose="02020602080505020303" pitchFamily="18" charset="0"/>
                <a:sym typeface="+mn-ea"/>
              </a:rPr>
              <a:t>providing services to the user</a:t>
            </a:r>
            <a:r>
              <a:rPr lang="en-US" sz="2400">
                <a:latin typeface="Baskerville Old Face" panose="02020602080505020303" pitchFamily="18" charset="0"/>
                <a:cs typeface="Baskerville Old Face" panose="02020602080505020303" pitchFamily="18" charset="0"/>
                <a:sym typeface="+mn-ea"/>
              </a:rPr>
              <a:t>.</a:t>
            </a:r>
            <a:endParaRPr lang="en-US" sz="2400">
              <a:latin typeface="Baskerville Old Face" panose="02020602080505020303" pitchFamily="18" charset="0"/>
              <a:cs typeface="Baskerville Old Face" panose="02020602080505020303" pitchFamily="18" charset="0"/>
              <a:sym typeface="+mn-ea"/>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The application layer contains a variety of protocols that are commonly needed by users. One widely-used application protocol is HTTP (Hypertext Transfer Protocol), which is the basis for the World Wide Web. </a:t>
            </a:r>
            <a:endParaRPr lang="en-US" sz="2400">
              <a:solidFill>
                <a:schemeClr val="bg1"/>
              </a:solidFill>
              <a:latin typeface="Baskerville Old Face" panose="02020602080505020303" pitchFamily="18" charset="0"/>
              <a:cs typeface="Baskerville Old Face" panose="02020602080505020303" pitchFamily="18" charset="0"/>
              <a:sym typeface="+mn-ea"/>
            </a:endParaRP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Placeholder 3" descr="C:\Users\Saibaba\Desktop\unit-1-introduction-to-computer-networks-67-638.jpgunit-1-introduction-to-computer-networks-67-638"/>
          <p:cNvPicPr>
            <a:picLocks noChangeAspect="1"/>
          </p:cNvPicPr>
          <p:nvPr>
            <p:ph type="pic" sz="quarter" idx="14"/>
          </p:nvPr>
        </p:nvPicPr>
        <p:blipFill>
          <a:blip r:embed="rId2"/>
          <a:srcRect l="3761" t="14649" r="9340" b="8423"/>
          <a:stretch>
            <a:fillRect/>
          </a:stretch>
        </p:blipFill>
        <p:spPr>
          <a:xfrm>
            <a:off x="1596390" y="990600"/>
            <a:ext cx="7566025" cy="5029200"/>
          </a:xfrm>
          <a:prstGeom prst="rect">
            <a:avLst/>
          </a:prstGeom>
        </p:spPr>
      </p:pic>
      <p:sp>
        <p:nvSpPr>
          <p:cNvPr id="5" name="Text Box 4"/>
          <p:cNvSpPr txBox="1"/>
          <p:nvPr/>
        </p:nvSpPr>
        <p:spPr>
          <a:xfrm>
            <a:off x="2656840" y="304165"/>
            <a:ext cx="5444490" cy="460375"/>
          </a:xfrm>
          <a:prstGeom prst="rect">
            <a:avLst/>
          </a:prstGeom>
          <a:noFill/>
        </p:spPr>
        <p:txBody>
          <a:bodyPr wrap="square" rtlCol="0">
            <a:spAutoFit/>
          </a:bodyPr>
          <a:p>
            <a:pPr algn="ctr"/>
            <a:r>
              <a:rPr lang="en-IN" altLang="en-US" sz="2400">
                <a:solidFill>
                  <a:schemeClr val="bg1"/>
                </a:solidFill>
                <a:latin typeface="Baskerville Old Face" panose="02020602080505020303" pitchFamily="18" charset="0"/>
                <a:cs typeface="Baskerville Old Face" panose="02020602080505020303" pitchFamily="18" charset="0"/>
              </a:rPr>
              <a:t>An Exchange using the OSI model.</a:t>
            </a:r>
            <a:endParaRPr lang="en-IN" alt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5" name="Text Box 4"/>
          <p:cNvSpPr txBox="1"/>
          <p:nvPr/>
        </p:nvSpPr>
        <p:spPr>
          <a:xfrm>
            <a:off x="926465" y="537845"/>
            <a:ext cx="11414125" cy="645160"/>
          </a:xfrm>
          <a:prstGeom prst="rect">
            <a:avLst/>
          </a:prstGeom>
          <a:noFill/>
        </p:spPr>
        <p:txBody>
          <a:bodyPr wrap="square" rtlCol="0">
            <a:spAutoFit/>
          </a:bodyPr>
          <a:p>
            <a:r>
              <a:rPr lang="en-IN" altLang="en-US" sz="3600">
                <a:solidFill>
                  <a:schemeClr val="bg1"/>
                </a:solidFill>
                <a:latin typeface="Copperplate Gothic Bold" panose="020E0705020206020404" pitchFamily="34" charset="0"/>
                <a:cs typeface="Copperplate Gothic Bold" panose="020E0705020206020404" pitchFamily="34" charset="0"/>
              </a:rPr>
              <a:t>THE </a:t>
            </a:r>
            <a:r>
              <a:rPr lang="en-IN" altLang="en-US" sz="3600">
                <a:solidFill>
                  <a:srgbClr val="FFFF00"/>
                </a:solidFill>
                <a:latin typeface="Copperplate Gothic Bold" panose="020E0705020206020404" pitchFamily="34" charset="0"/>
                <a:cs typeface="Copperplate Gothic Bold" panose="020E0705020206020404" pitchFamily="34" charset="0"/>
              </a:rPr>
              <a:t>SEVEN</a:t>
            </a:r>
            <a:r>
              <a:rPr lang="en-IN" altLang="en-US" sz="3600">
                <a:solidFill>
                  <a:schemeClr val="bg1"/>
                </a:solidFill>
                <a:latin typeface="Copperplate Gothic Bold" panose="020E0705020206020404" pitchFamily="34" charset="0"/>
                <a:cs typeface="Copperplate Gothic Bold" panose="020E0705020206020404" pitchFamily="34" charset="0"/>
              </a:rPr>
              <a:t> </a:t>
            </a:r>
            <a:r>
              <a:rPr lang="en-IN" altLang="en-US" sz="3600">
                <a:solidFill>
                  <a:srgbClr val="FFFF00"/>
                </a:solidFill>
                <a:latin typeface="Copperplate Gothic Bold" panose="020E0705020206020404" pitchFamily="34" charset="0"/>
                <a:cs typeface="Copperplate Gothic Bold" panose="020E0705020206020404" pitchFamily="34" charset="0"/>
              </a:rPr>
              <a:t>OSI</a:t>
            </a:r>
            <a:r>
              <a:rPr lang="en-IN" altLang="en-US" sz="3600">
                <a:solidFill>
                  <a:schemeClr val="bg1"/>
                </a:solidFill>
                <a:latin typeface="Copperplate Gothic Bold" panose="020E0705020206020404" pitchFamily="34" charset="0"/>
                <a:cs typeface="Copperplate Gothic Bold" panose="020E0705020206020404" pitchFamily="34" charset="0"/>
              </a:rPr>
              <a:t> </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REFERENCE MODEL LAYER</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sp>
        <p:nvSpPr>
          <p:cNvPr id="8" name="Rounded Rectangle 7"/>
          <p:cNvSpPr/>
          <p:nvPr/>
        </p:nvSpPr>
        <p:spPr>
          <a:xfrm>
            <a:off x="1186815" y="1402715"/>
            <a:ext cx="3362960" cy="495300"/>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Application Layer</a:t>
            </a:r>
            <a:endParaRPr lang="en-IN" altLang="en-US" sz="2400">
              <a:latin typeface="Baskerville Old Face" panose="02020602080505020303" pitchFamily="18" charset="0"/>
              <a:cs typeface="Baskerville Old Face" panose="02020602080505020303" pitchFamily="18" charset="0"/>
            </a:endParaRPr>
          </a:p>
        </p:txBody>
      </p:sp>
      <p:sp>
        <p:nvSpPr>
          <p:cNvPr id="9" name="Rounded Rectangle 8"/>
          <p:cNvSpPr/>
          <p:nvPr/>
        </p:nvSpPr>
        <p:spPr>
          <a:xfrm>
            <a:off x="1186815" y="2148205"/>
            <a:ext cx="3362960" cy="440690"/>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Presentation Layer</a:t>
            </a:r>
            <a:endParaRPr lang="en-IN" altLang="en-US" sz="2400">
              <a:latin typeface="Baskerville Old Face" panose="02020602080505020303" pitchFamily="18" charset="0"/>
              <a:cs typeface="Baskerville Old Face" panose="02020602080505020303" pitchFamily="18" charset="0"/>
            </a:endParaRPr>
          </a:p>
        </p:txBody>
      </p:sp>
      <p:sp>
        <p:nvSpPr>
          <p:cNvPr id="10" name="Rounded Rectangle 9"/>
          <p:cNvSpPr/>
          <p:nvPr/>
        </p:nvSpPr>
        <p:spPr>
          <a:xfrm>
            <a:off x="1186815" y="2848610"/>
            <a:ext cx="3362960" cy="464185"/>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Session Layer</a:t>
            </a:r>
            <a:endParaRPr lang="en-IN" altLang="en-US" sz="2400">
              <a:latin typeface="Baskerville Old Face" panose="02020602080505020303" pitchFamily="18" charset="0"/>
              <a:cs typeface="Baskerville Old Face" panose="02020602080505020303" pitchFamily="18" charset="0"/>
            </a:endParaRPr>
          </a:p>
        </p:txBody>
      </p:sp>
      <p:sp>
        <p:nvSpPr>
          <p:cNvPr id="11" name="Rounded Rectangle 10"/>
          <p:cNvSpPr/>
          <p:nvPr/>
        </p:nvSpPr>
        <p:spPr>
          <a:xfrm>
            <a:off x="1186815" y="3576955"/>
            <a:ext cx="3362960" cy="443230"/>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Transport Layer</a:t>
            </a:r>
            <a:endParaRPr lang="en-IN" altLang="en-US" sz="2400">
              <a:latin typeface="Baskerville Old Face" panose="02020602080505020303" pitchFamily="18" charset="0"/>
              <a:cs typeface="Baskerville Old Face" panose="02020602080505020303" pitchFamily="18" charset="0"/>
            </a:endParaRPr>
          </a:p>
        </p:txBody>
      </p:sp>
      <p:sp>
        <p:nvSpPr>
          <p:cNvPr id="12" name="Rounded Rectangle 11"/>
          <p:cNvSpPr/>
          <p:nvPr/>
        </p:nvSpPr>
        <p:spPr>
          <a:xfrm>
            <a:off x="1186815" y="4284980"/>
            <a:ext cx="3362960" cy="455295"/>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Network Layer</a:t>
            </a:r>
            <a:endParaRPr lang="en-IN" altLang="en-US" sz="2400">
              <a:latin typeface="Baskerville Old Face" panose="02020602080505020303" pitchFamily="18" charset="0"/>
              <a:cs typeface="Baskerville Old Face" panose="02020602080505020303" pitchFamily="18" charset="0"/>
            </a:endParaRPr>
          </a:p>
        </p:txBody>
      </p:sp>
      <p:sp>
        <p:nvSpPr>
          <p:cNvPr id="13" name="Rounded Rectangle 12"/>
          <p:cNvSpPr/>
          <p:nvPr/>
        </p:nvSpPr>
        <p:spPr>
          <a:xfrm>
            <a:off x="1186815" y="4977130"/>
            <a:ext cx="3362960" cy="485140"/>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Data Link Layer</a:t>
            </a:r>
            <a:endParaRPr lang="en-IN" altLang="en-US" sz="2400">
              <a:latin typeface="Baskerville Old Face" panose="02020602080505020303" pitchFamily="18" charset="0"/>
              <a:cs typeface="Baskerville Old Face" panose="02020602080505020303" pitchFamily="18" charset="0"/>
            </a:endParaRPr>
          </a:p>
        </p:txBody>
      </p:sp>
      <p:sp>
        <p:nvSpPr>
          <p:cNvPr id="14" name="Rounded Rectangle 13"/>
          <p:cNvSpPr/>
          <p:nvPr/>
        </p:nvSpPr>
        <p:spPr>
          <a:xfrm>
            <a:off x="1186815" y="5699125"/>
            <a:ext cx="3362960" cy="432435"/>
          </a:xfrm>
          <a:prstGeom prst="roundRect">
            <a:avLst/>
          </a:prstGeom>
          <a:noFill/>
          <a:ln>
            <a:solidFill>
              <a:schemeClr val="accent2"/>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altLang="en-US" sz="2400">
                <a:latin typeface="Baskerville Old Face" panose="02020602080505020303" pitchFamily="18" charset="0"/>
                <a:cs typeface="Baskerville Old Face" panose="02020602080505020303" pitchFamily="18" charset="0"/>
              </a:rPr>
              <a:t>Physical Layer</a:t>
            </a:r>
            <a:endParaRPr lang="en-IN" altLang="en-US" sz="2400">
              <a:latin typeface="Baskerville Old Face" panose="02020602080505020303" pitchFamily="18" charset="0"/>
              <a:cs typeface="Baskerville Old Face" panose="02020602080505020303" pitchFamily="18" charset="0"/>
            </a:endParaRPr>
          </a:p>
        </p:txBody>
      </p:sp>
      <p:sp>
        <p:nvSpPr>
          <p:cNvPr id="15" name="Right Arrow 14"/>
          <p:cNvSpPr/>
          <p:nvPr/>
        </p:nvSpPr>
        <p:spPr>
          <a:xfrm>
            <a:off x="4892675" y="1402715"/>
            <a:ext cx="979170" cy="485775"/>
          </a:xfrm>
          <a:prstGeom prst="rightArrow">
            <a:avLst/>
          </a:prstGeom>
          <a:noFill/>
          <a:ln>
            <a:solidFill>
              <a:srgbClr val="FF0000"/>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ight Arrow 15"/>
          <p:cNvSpPr/>
          <p:nvPr/>
        </p:nvSpPr>
        <p:spPr>
          <a:xfrm>
            <a:off x="4892675" y="2148205"/>
            <a:ext cx="979170" cy="485775"/>
          </a:xfrm>
          <a:prstGeom prst="right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Right Arrow 16"/>
          <p:cNvSpPr/>
          <p:nvPr/>
        </p:nvSpPr>
        <p:spPr>
          <a:xfrm>
            <a:off x="4892675" y="2848610"/>
            <a:ext cx="979170" cy="485775"/>
          </a:xfrm>
          <a:prstGeom prst="right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8" name="Right Arrow 17"/>
          <p:cNvSpPr/>
          <p:nvPr/>
        </p:nvSpPr>
        <p:spPr>
          <a:xfrm>
            <a:off x="4892675" y="3576955"/>
            <a:ext cx="979170" cy="485775"/>
          </a:xfrm>
          <a:prstGeom prst="right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ight Arrow 18"/>
          <p:cNvSpPr/>
          <p:nvPr/>
        </p:nvSpPr>
        <p:spPr>
          <a:xfrm>
            <a:off x="4892675" y="4254500"/>
            <a:ext cx="979170" cy="485775"/>
          </a:xfrm>
          <a:prstGeom prst="right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0" name="Right Arrow 19"/>
          <p:cNvSpPr/>
          <p:nvPr/>
        </p:nvSpPr>
        <p:spPr>
          <a:xfrm>
            <a:off x="4892675" y="4977130"/>
            <a:ext cx="979170" cy="485775"/>
          </a:xfrm>
          <a:prstGeom prst="right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1" name="Right Arrow 20"/>
          <p:cNvSpPr/>
          <p:nvPr/>
        </p:nvSpPr>
        <p:spPr>
          <a:xfrm>
            <a:off x="4892675" y="5645785"/>
            <a:ext cx="979170" cy="485775"/>
          </a:xfrm>
          <a:prstGeom prst="rightArrow">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2" name="Text Box 21"/>
          <p:cNvSpPr txBox="1"/>
          <p:nvPr/>
        </p:nvSpPr>
        <p:spPr>
          <a:xfrm>
            <a:off x="6121400" y="1414145"/>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Network Process to Applications</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
        <p:nvSpPr>
          <p:cNvPr id="23" name="Text Box 22"/>
          <p:cNvSpPr txBox="1"/>
          <p:nvPr/>
        </p:nvSpPr>
        <p:spPr>
          <a:xfrm>
            <a:off x="6121400" y="2128520"/>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Data Representation</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
        <p:nvSpPr>
          <p:cNvPr id="24" name="Text Box 23"/>
          <p:cNvSpPr txBox="1"/>
          <p:nvPr/>
        </p:nvSpPr>
        <p:spPr>
          <a:xfrm>
            <a:off x="6121400" y="2861310"/>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Inter Host Communication</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
        <p:nvSpPr>
          <p:cNvPr id="25" name="Text Box 24"/>
          <p:cNvSpPr txBox="1"/>
          <p:nvPr/>
        </p:nvSpPr>
        <p:spPr>
          <a:xfrm>
            <a:off x="6121400" y="3559810"/>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End - to - end Connections</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
        <p:nvSpPr>
          <p:cNvPr id="26" name="Text Box 25"/>
          <p:cNvSpPr txBox="1"/>
          <p:nvPr/>
        </p:nvSpPr>
        <p:spPr>
          <a:xfrm>
            <a:off x="6121400" y="4254500"/>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Address and Best Path</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
        <p:nvSpPr>
          <p:cNvPr id="27" name="Text Box 26"/>
          <p:cNvSpPr txBox="1"/>
          <p:nvPr/>
        </p:nvSpPr>
        <p:spPr>
          <a:xfrm>
            <a:off x="6121400" y="4977130"/>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Access to Media</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
        <p:nvSpPr>
          <p:cNvPr id="28" name="Text Box 27"/>
          <p:cNvSpPr txBox="1"/>
          <p:nvPr/>
        </p:nvSpPr>
        <p:spPr>
          <a:xfrm>
            <a:off x="6121400" y="5645785"/>
            <a:ext cx="5054600" cy="460375"/>
          </a:xfrm>
          <a:prstGeom prst="rect">
            <a:avLst/>
          </a:prstGeom>
          <a:noFill/>
        </p:spPr>
        <p:txBody>
          <a:bodyPr wrap="square" rtlCol="0">
            <a:spAutoFit/>
          </a:bodyPr>
          <a:p>
            <a:r>
              <a:rPr lang="en-IN" altLang="en-US" sz="2400">
                <a:solidFill>
                  <a:srgbClr val="FFFF00"/>
                </a:solidFill>
                <a:latin typeface="Baskerville Old Face" panose="02020602080505020303" pitchFamily="18" charset="0"/>
                <a:cs typeface="Baskerville Old Face" panose="02020602080505020303" pitchFamily="18" charset="0"/>
              </a:rPr>
              <a:t>Binary Transmission</a:t>
            </a:r>
            <a:endParaRPr lang="en-IN" altLang="en-US" sz="2400">
              <a:solidFill>
                <a:srgbClr val="FFFF00"/>
              </a:solidFill>
              <a:latin typeface="Baskerville Old Face" panose="02020602080505020303" pitchFamily="18" charset="0"/>
              <a:cs typeface="Baskerville Old Face" panose="02020602080505020303" pitchFamily="18" charset="0"/>
            </a:endParaRPr>
          </a:p>
        </p:txBody>
      </p:sp>
    </p:spTree>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4503422" y="203835"/>
            <a:ext cx="5899150" cy="645160"/>
          </a:xfrm>
          <a:prstGeom prst="rect">
            <a:avLst/>
          </a:prstGeom>
          <a:noFill/>
        </p:spPr>
        <p:txBody>
          <a:bodyPr wrap="none" rtlCol="0">
            <a:spAutoFit/>
          </a:bodyPr>
          <a:lstStyle/>
          <a:p>
            <a:pPr algn="ctr"/>
            <a:r>
              <a:rPr lang="en-US" sz="3600" b="1" dirty="0" smtClean="0">
                <a:solidFill>
                  <a:schemeClr val="bg1"/>
                </a:solidFill>
                <a:latin typeface="Copperplate Gothic Bold" panose="020E0705020206020404" pitchFamily="34" charset="0"/>
                <a:ea typeface="Nunito Bold" charset="0"/>
                <a:cs typeface="Copperplate Gothic Bold" panose="020E0705020206020404" pitchFamily="34" charset="0"/>
              </a:rPr>
              <a:t>Protocol</a:t>
            </a:r>
            <a:r>
              <a:rPr lang="en-US" sz="3600" b="1" dirty="0" smtClean="0">
                <a:solidFill>
                  <a:schemeClr val="tx2"/>
                </a:solidFill>
                <a:latin typeface="Copperplate Gothic Bold" panose="020E0705020206020404" pitchFamily="34" charset="0"/>
                <a:ea typeface="Nunito Bold" charset="0"/>
                <a:cs typeface="Copperplate Gothic Bold" panose="020E0705020206020404" pitchFamily="34" charset="0"/>
              </a:rPr>
              <a:t> </a:t>
            </a:r>
            <a:r>
              <a:rPr lang="en-US" sz="3600" b="1" dirty="0" smtClean="0">
                <a:solidFill>
                  <a:srgbClr val="FFFF00"/>
                </a:solidFill>
                <a:latin typeface="Copperplate Gothic Bold" panose="020E0705020206020404" pitchFamily="34" charset="0"/>
                <a:ea typeface="Nunito Bold" charset="0"/>
                <a:cs typeface="Copperplate Gothic Bold" panose="020E0705020206020404" pitchFamily="34" charset="0"/>
              </a:rPr>
              <a:t>Hierarchies</a:t>
            </a:r>
            <a:endPar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endParaRPr>
          </a:p>
        </p:txBody>
      </p:sp>
      <p:sp>
        <p:nvSpPr>
          <p:cNvPr id="2" name="Text Box 1"/>
          <p:cNvSpPr txBox="1"/>
          <p:nvPr/>
        </p:nvSpPr>
        <p:spPr>
          <a:xfrm>
            <a:off x="2338705" y="850265"/>
            <a:ext cx="8278495" cy="5877560"/>
          </a:xfrm>
          <a:prstGeom prst="rect">
            <a:avLst/>
          </a:prstGeom>
          <a:noFill/>
        </p:spPr>
        <p:txBody>
          <a:bodyPr wrap="square" rtlCol="0" anchor="t">
            <a:spAutoFit/>
          </a:bodyPr>
          <a:lstStyle/>
          <a:p>
            <a:pPr marL="342900" indent="-342900" algn="just">
              <a:buFont typeface="Wingdings" panose="05000000000000000000" charset="0"/>
              <a:buChar char="Ø"/>
            </a:pPr>
            <a:r>
              <a:rPr lang="en-US" sz="2400" dirty="0" smtClean="0">
                <a:solidFill>
                  <a:schemeClr val="bg1"/>
                </a:solidFill>
                <a:latin typeface="Baskerville Old Face" panose="02020602080505020303" pitchFamily="18" charset="0"/>
              </a:rPr>
              <a:t>To </a:t>
            </a:r>
            <a:r>
              <a:rPr lang="en-US" sz="2400" dirty="0">
                <a:solidFill>
                  <a:schemeClr val="bg1"/>
                </a:solidFill>
                <a:latin typeface="Baskerville Old Face" panose="02020602080505020303" pitchFamily="18" charset="0"/>
              </a:rPr>
              <a:t>reduce the design complexity, most networks are organized as a series of </a:t>
            </a:r>
            <a:r>
              <a:rPr lang="en-US" sz="2400" dirty="0">
                <a:solidFill>
                  <a:srgbClr val="FFFF00"/>
                </a:solidFill>
                <a:latin typeface="Baskerville Old Face" panose="02020602080505020303" pitchFamily="18" charset="0"/>
              </a:rPr>
              <a:t>layers</a:t>
            </a:r>
            <a:r>
              <a:rPr lang="en-US" sz="2400" dirty="0">
                <a:solidFill>
                  <a:schemeClr val="bg1"/>
                </a:solidFill>
                <a:latin typeface="Baskerville Old Face" panose="02020602080505020303" pitchFamily="18" charset="0"/>
              </a:rPr>
              <a:t> or </a:t>
            </a:r>
            <a:r>
              <a:rPr lang="en-US" sz="2400" dirty="0">
                <a:solidFill>
                  <a:srgbClr val="FFFF00"/>
                </a:solidFill>
                <a:latin typeface="Baskerville Old Face" panose="02020602080505020303" pitchFamily="18" charset="0"/>
              </a:rPr>
              <a:t>levels</a:t>
            </a:r>
            <a:r>
              <a:rPr lang="en-US" sz="2400" dirty="0">
                <a:solidFill>
                  <a:schemeClr val="bg1"/>
                </a:solidFill>
                <a:latin typeface="Baskerville Old Face" panose="02020602080505020303" pitchFamily="18" charset="0"/>
              </a:rPr>
              <a:t>. Each one built upon the one below it</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smtClean="0">
              <a:latin typeface="Baskerville Old Face" panose="02020602080505020303" pitchFamily="18" charset="0"/>
            </a:endParaRPr>
          </a:p>
          <a:p>
            <a:pPr marL="342900" indent="-342900" algn="just">
              <a:buFont typeface="Wingdings" panose="05000000000000000000" charset="0"/>
              <a:buChar char="Ø"/>
            </a:pPr>
            <a:r>
              <a:rPr lang="en-US" sz="2400" dirty="0" smtClean="0">
                <a:solidFill>
                  <a:srgbClr val="FFFF00"/>
                </a:solidFill>
                <a:latin typeface="Baskerville Old Face" panose="02020602080505020303" pitchFamily="18" charset="0"/>
              </a:rPr>
              <a:t>The </a:t>
            </a:r>
            <a:r>
              <a:rPr lang="en-US" sz="2400" dirty="0">
                <a:solidFill>
                  <a:srgbClr val="FFFF00"/>
                </a:solidFill>
                <a:latin typeface="Baskerville Old Face" panose="02020602080505020303" pitchFamily="18" charset="0"/>
              </a:rPr>
              <a:t>number of layers, name of each layer, contents of each layer and the </a:t>
            </a:r>
            <a:r>
              <a:rPr lang="en-US" sz="2400" dirty="0" smtClean="0">
                <a:solidFill>
                  <a:srgbClr val="FFFF00"/>
                </a:solidFill>
                <a:latin typeface="Baskerville Old Face" panose="02020602080505020303" pitchFamily="18" charset="0"/>
              </a:rPr>
              <a:t>function </a:t>
            </a:r>
            <a:r>
              <a:rPr lang="en-US" sz="2400" dirty="0">
                <a:solidFill>
                  <a:srgbClr val="FFFF00"/>
                </a:solidFill>
                <a:latin typeface="Baskerville Old Face" panose="02020602080505020303" pitchFamily="18" charset="0"/>
              </a:rPr>
              <a:t>of each layer differ from network to network</a:t>
            </a:r>
            <a:r>
              <a:rPr lang="en-US" sz="2400" dirty="0">
                <a:solidFill>
                  <a:schemeClr val="bg1"/>
                </a:solidFill>
                <a:latin typeface="Baskerville Old Face" panose="02020602080505020303" pitchFamily="18" charset="0"/>
              </a:rPr>
              <a:t>. </a:t>
            </a:r>
            <a:endParaRPr lang="en-US" sz="2400" dirty="0" smtClean="0">
              <a:solidFill>
                <a:schemeClr val="bg1"/>
              </a:solidFill>
              <a:latin typeface="Baskerville Old Face" panose="02020602080505020303" pitchFamily="18" charset="0"/>
            </a:endParaRPr>
          </a:p>
          <a:p>
            <a:pPr algn="just"/>
            <a:endParaRPr lang="en-US" sz="800" dirty="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smtClean="0">
                <a:solidFill>
                  <a:schemeClr val="bg1"/>
                </a:solidFill>
                <a:latin typeface="Baskerville Old Face" panose="02020602080505020303" pitchFamily="18" charset="0"/>
              </a:rPr>
              <a:t>Layer </a:t>
            </a:r>
            <a:r>
              <a:rPr lang="en-US" sz="2400" dirty="0">
                <a:solidFill>
                  <a:schemeClr val="bg1"/>
                </a:solidFill>
                <a:latin typeface="Baskerville Old Face" panose="02020602080505020303" pitchFamily="18" charset="0"/>
              </a:rPr>
              <a:t>n on one machine carries on a conversation with layer n on </a:t>
            </a:r>
            <a:r>
              <a:rPr lang="en-US" sz="2400" dirty="0" smtClean="0">
                <a:solidFill>
                  <a:schemeClr val="bg1"/>
                </a:solidFill>
                <a:latin typeface="Baskerville Old Face" panose="02020602080505020303" pitchFamily="18" charset="0"/>
              </a:rPr>
              <a:t>another machine</a:t>
            </a:r>
            <a:r>
              <a:rPr lang="en-US" sz="2400" dirty="0">
                <a:solidFill>
                  <a:schemeClr val="bg1"/>
                </a:solidFill>
                <a:latin typeface="Baskerville Old Face" panose="02020602080505020303" pitchFamily="18" charset="0"/>
              </a:rPr>
              <a:t>. The rules and conventions used in this conversation </a:t>
            </a:r>
            <a:r>
              <a:rPr lang="en-US" sz="2400" dirty="0" smtClean="0">
                <a:solidFill>
                  <a:schemeClr val="bg1"/>
                </a:solidFill>
                <a:latin typeface="Baskerville Old Face" panose="02020602080505020303" pitchFamily="18" charset="0"/>
              </a:rPr>
              <a:t>are collectively known </a:t>
            </a:r>
            <a:r>
              <a:rPr lang="en-US" sz="2400" dirty="0">
                <a:solidFill>
                  <a:schemeClr val="bg1"/>
                </a:solidFill>
                <a:latin typeface="Baskerville Old Face" panose="02020602080505020303" pitchFamily="18" charset="0"/>
              </a:rPr>
              <a:t>as the layer n </a:t>
            </a:r>
            <a:r>
              <a:rPr lang="en-US" sz="2400" b="1" dirty="0">
                <a:solidFill>
                  <a:srgbClr val="FFFF00"/>
                </a:solidFill>
                <a:latin typeface="Baskerville Old Face" panose="02020602080505020303" pitchFamily="18" charset="0"/>
              </a:rPr>
              <a:t>protocol.</a:t>
            </a:r>
            <a:r>
              <a:rPr lang="en-US" sz="2400" dirty="0" smtClean="0">
                <a:latin typeface="Baskerville Old Face" panose="02020602080505020303" pitchFamily="18" charset="0"/>
              </a:rPr>
              <a:t>.</a:t>
            </a:r>
            <a:endParaRPr lang="en-US" sz="2400" dirty="0" smtClean="0">
              <a:latin typeface="Baskerville Old Face" panose="02020602080505020303" pitchFamily="18" charset="0"/>
            </a:endParaRPr>
          </a:p>
          <a:p>
            <a:pPr algn="just"/>
            <a:endParaRPr lang="en-US" sz="800" dirty="0">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Between each pair of adjacent layers there is an</a:t>
            </a:r>
            <a:r>
              <a:rPr lang="en-US" sz="2400" dirty="0">
                <a:latin typeface="Baskerville Old Face" panose="02020602080505020303" pitchFamily="18" charset="0"/>
              </a:rPr>
              <a:t> </a:t>
            </a:r>
            <a:r>
              <a:rPr lang="en-US" sz="2400" b="1" dirty="0">
                <a:solidFill>
                  <a:srgbClr val="FFFF00"/>
                </a:solidFill>
                <a:latin typeface="Baskerville Old Face" panose="02020602080505020303" pitchFamily="18" charset="0"/>
              </a:rPr>
              <a:t>interface.</a:t>
            </a:r>
            <a:r>
              <a:rPr lang="en-US" sz="2400" dirty="0">
                <a:latin typeface="Baskerville Old Face" panose="02020602080505020303" pitchFamily="18" charset="0"/>
              </a:rPr>
              <a:t>. </a:t>
            </a:r>
            <a:endParaRPr lang="en-US" sz="2400" dirty="0" smtClean="0">
              <a:latin typeface="Baskerville Old Face" panose="02020602080505020303" pitchFamily="18" charset="0"/>
            </a:endParaRPr>
          </a:p>
          <a:p>
            <a:pPr algn="just"/>
            <a:endParaRPr lang="en-US" sz="800" dirty="0" smtClean="0">
              <a:latin typeface="Baskerville Old Face" panose="02020602080505020303" pitchFamily="18" charset="0"/>
            </a:endParaRPr>
          </a:p>
          <a:p>
            <a:pPr marL="342900" indent="-342900" algn="just">
              <a:buFont typeface="Wingdings" panose="05000000000000000000" charset="0"/>
              <a:buChar char="Ø"/>
            </a:pPr>
            <a:r>
              <a:rPr lang="en-US" sz="2400" dirty="0" smtClean="0">
                <a:solidFill>
                  <a:schemeClr val="bg1"/>
                </a:solidFill>
                <a:latin typeface="Baskerville Old Face" panose="02020602080505020303" pitchFamily="18" charset="0"/>
              </a:rPr>
              <a:t>A </a:t>
            </a:r>
            <a:r>
              <a:rPr lang="en-US" sz="2400" dirty="0">
                <a:solidFill>
                  <a:schemeClr val="bg1"/>
                </a:solidFill>
                <a:latin typeface="Baskerville Old Face" panose="02020602080505020303" pitchFamily="18" charset="0"/>
              </a:rPr>
              <a:t>set of layers and protocols is called a </a:t>
            </a:r>
            <a:r>
              <a:rPr lang="en-US" sz="2400" b="1" dirty="0">
                <a:solidFill>
                  <a:srgbClr val="FFFF00"/>
                </a:solidFill>
                <a:latin typeface="Baskerville Old Face" panose="02020602080505020303" pitchFamily="18" charset="0"/>
              </a:rPr>
              <a:t>network architecture.</a:t>
            </a:r>
            <a:r>
              <a:rPr lang="en-US" sz="2400" dirty="0">
                <a:latin typeface="Baskerville Old Face" panose="02020602080505020303" pitchFamily="18" charset="0"/>
              </a:rPr>
              <a:t>. </a:t>
            </a:r>
            <a:endParaRPr lang="en-US" sz="2400" dirty="0" smtClean="0">
              <a:latin typeface="Baskerville Old Face" panose="02020602080505020303" pitchFamily="18" charset="0"/>
            </a:endParaRPr>
          </a:p>
          <a:p>
            <a:pPr algn="just"/>
            <a:endParaRPr lang="en-US" sz="800" dirty="0" smtClean="0">
              <a:latin typeface="Baskerville Old Face" panose="02020602080505020303" pitchFamily="18" charset="0"/>
            </a:endParaRPr>
          </a:p>
          <a:p>
            <a:pPr marL="342900" indent="-342900" algn="just">
              <a:buFont typeface="Wingdings" panose="05000000000000000000" charset="0"/>
              <a:buChar char="Ø"/>
            </a:pPr>
            <a:r>
              <a:rPr lang="en-US" sz="2400" dirty="0" smtClean="0">
                <a:solidFill>
                  <a:schemeClr val="bg1"/>
                </a:solidFill>
                <a:latin typeface="Baskerville Old Face" panose="02020602080505020303" pitchFamily="18" charset="0"/>
              </a:rPr>
              <a:t>A </a:t>
            </a:r>
            <a:r>
              <a:rPr lang="en-US" sz="2400" dirty="0">
                <a:solidFill>
                  <a:schemeClr val="bg1"/>
                </a:solidFill>
                <a:latin typeface="Baskerville Old Face" panose="02020602080505020303" pitchFamily="18" charset="0"/>
              </a:rPr>
              <a:t>list of protocols used by a certain system , one protocol per layer, is called a </a:t>
            </a:r>
            <a:r>
              <a:rPr lang="en-US" sz="2400" b="1" dirty="0">
                <a:solidFill>
                  <a:srgbClr val="FFFF00"/>
                </a:solidFill>
                <a:latin typeface="Baskerville Old Face" panose="02020602080505020303" pitchFamily="18" charset="0"/>
              </a:rPr>
              <a:t>protocol </a:t>
            </a:r>
            <a:r>
              <a:rPr lang="en-US" sz="2400" b="1" dirty="0" smtClean="0">
                <a:solidFill>
                  <a:srgbClr val="FFFF00"/>
                </a:solidFill>
                <a:latin typeface="Baskerville Old Face" panose="02020602080505020303" pitchFamily="18" charset="0"/>
              </a:rPr>
              <a:t>stack.</a:t>
            </a:r>
            <a:endParaRPr lang="en-US" sz="2400" b="1" dirty="0">
              <a:solidFill>
                <a:srgbClr val="FFFF00"/>
              </a:solidFill>
              <a:latin typeface="Baskerville Old Face" panose="02020602080505020303" pitchFamily="18" charset="0"/>
            </a:endParaRPr>
          </a:p>
          <a:p>
            <a:pPr indent="0" algn="l">
              <a:buNone/>
            </a:pPr>
            <a:endParaRPr lang="en-US" sz="2400" dirty="0">
              <a:latin typeface="Baskerville Old Face" panose="02020602080505020303" pitchFamily="18" charset="0"/>
              <a:cs typeface="Baskerville Old Face" panose="02020602080505020303" pitchFamily="18" charset="0"/>
            </a:endParaRPr>
          </a:p>
        </p:txBody>
      </p:sp>
      <p:pic>
        <p:nvPicPr>
          <p:cNvPr id="5" name="Picture 4"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5242" name="Picture 95241" descr="C:\Users\Saibaba\Desktop\unit-1-introduction-to-computer-networks-69-638.jpgunit-1-introduction-to-computer-networks-69-638"/>
          <p:cNvPicPr>
            <a:picLocks noChangeAspect="1"/>
          </p:cNvPicPr>
          <p:nvPr/>
        </p:nvPicPr>
        <p:blipFill>
          <a:blip r:embed="rId2"/>
          <a:srcRect l="4217" t="13380" r="4865" b="5820"/>
          <a:stretch>
            <a:fillRect/>
          </a:stretch>
        </p:blipFill>
        <p:spPr>
          <a:xfrm>
            <a:off x="344805" y="1341120"/>
            <a:ext cx="8142605" cy="4756785"/>
          </a:xfrm>
          <a:prstGeom prst="rect">
            <a:avLst/>
          </a:prstGeom>
          <a:noFill/>
          <a:ln w="9525">
            <a:noFill/>
          </a:ln>
        </p:spPr>
      </p:pic>
      <p:sp>
        <p:nvSpPr>
          <p:cNvPr id="5" name="Text Box 4"/>
          <p:cNvSpPr txBox="1"/>
          <p:nvPr/>
        </p:nvSpPr>
        <p:spPr>
          <a:xfrm>
            <a:off x="1306195" y="709295"/>
            <a:ext cx="6219825" cy="460375"/>
          </a:xfrm>
          <a:prstGeom prst="rect">
            <a:avLst/>
          </a:prstGeom>
          <a:noFill/>
        </p:spPr>
        <p:txBody>
          <a:bodyPr wrap="none" rtlCol="0">
            <a:spAutoFit/>
          </a:bodyPr>
          <a:p>
            <a:r>
              <a:rPr lang="en-IN" altLang="en-US" sz="2400">
                <a:solidFill>
                  <a:schemeClr val="bg1"/>
                </a:solidFill>
                <a:latin typeface="Baskerville Old Face" panose="02020602080505020303" pitchFamily="18" charset="0"/>
                <a:cs typeface="Baskerville Old Face" panose="02020602080505020303" pitchFamily="18" charset="0"/>
              </a:rPr>
              <a:t>The Interaction between Layers in the OSI model</a:t>
            </a:r>
            <a:endParaRPr lang="en-IN" alt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3708400" y="918845"/>
            <a:ext cx="8107680" cy="575437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TCP/IP reference model was developed prior to OSI model.</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The major design goals of this model were, </a:t>
            </a:r>
            <a:endParaRPr lang="en-US" sz="2400">
              <a:solidFill>
                <a:srgbClr val="FFFF00"/>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1. To connect multiple networks together so that they appear as a </a:t>
            </a:r>
            <a:br>
              <a:rPr lang="en-US" sz="2400">
                <a:solidFill>
                  <a:schemeClr val="bg1"/>
                </a:solidFill>
                <a:latin typeface="Baskerville Old Face" panose="02020602080505020303" pitchFamily="18" charset="0"/>
                <a:cs typeface="Baskerville Old Face" panose="02020602080505020303" pitchFamily="18" charset="0"/>
              </a:rPr>
            </a:br>
            <a:r>
              <a:rPr lang="en-US" sz="2400">
                <a:solidFill>
                  <a:schemeClr val="bg1"/>
                </a:solidFill>
                <a:latin typeface="Baskerville Old Face" panose="02020602080505020303" pitchFamily="18" charset="0"/>
                <a:cs typeface="Baskerville Old Face" panose="02020602080505020303" pitchFamily="18" charset="0"/>
              </a:rPr>
              <a:t> </a:t>
            </a:r>
            <a:r>
              <a:rPr lang="en-IN" altLang="en-US" sz="2400">
                <a:solidFill>
                  <a:schemeClr val="bg1"/>
                </a:solidFill>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single network.</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2. </a:t>
            </a:r>
            <a:r>
              <a:rPr lang="en-US" sz="2400">
                <a:solidFill>
                  <a:srgbClr val="FFFF00"/>
                </a:solidFill>
                <a:latin typeface="Baskerville Old Face" panose="02020602080505020303" pitchFamily="18" charset="0"/>
                <a:cs typeface="Baskerville Old Face" panose="02020602080505020303" pitchFamily="18" charset="0"/>
              </a:rPr>
              <a:t>To survive after partial subnet hardware failures. </a:t>
            </a:r>
            <a:endParaRPr lang="en-US" sz="2400">
              <a:solidFill>
                <a:srgbClr val="FFFF00"/>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3. To provide a flexible architecture.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Transmission control protocol/ information protocol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Unlike OSI reference model, TCP/IP reference model has only </a:t>
            </a:r>
            <a:r>
              <a:rPr lang="en-US" sz="2400">
                <a:solidFill>
                  <a:srgbClr val="FFFF00"/>
                </a:solidFill>
                <a:latin typeface="Baskerville Old Face" panose="02020602080505020303" pitchFamily="18" charset="0"/>
                <a:cs typeface="Baskerville Old Face" panose="02020602080505020303" pitchFamily="18" charset="0"/>
              </a:rPr>
              <a:t>4 </a:t>
            </a:r>
            <a:r>
              <a:rPr lang="en-US" sz="2400">
                <a:solidFill>
                  <a:schemeClr val="bg1"/>
                </a:solidFill>
                <a:latin typeface="Baskerville Old Face" panose="02020602080505020303" pitchFamily="18" charset="0"/>
                <a:cs typeface="Baskerville Old Face" panose="02020602080505020303" pitchFamily="18" charset="0"/>
              </a:rPr>
              <a:t>layers. They are,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1. </a:t>
            </a:r>
            <a:r>
              <a:rPr lang="en-US" sz="2400">
                <a:solidFill>
                  <a:srgbClr val="FFFF00"/>
                </a:solidFill>
                <a:latin typeface="Baskerville Old Face" panose="02020602080505020303" pitchFamily="18" charset="0"/>
                <a:cs typeface="Baskerville Old Face" panose="02020602080505020303" pitchFamily="18" charset="0"/>
              </a:rPr>
              <a:t>Host-to-Network Layer </a:t>
            </a:r>
            <a:endParaRPr lang="en-US" sz="2400">
              <a:solidFill>
                <a:srgbClr val="FFFF00"/>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2. Internet Layer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3. </a:t>
            </a:r>
            <a:r>
              <a:rPr lang="en-US" sz="2400">
                <a:solidFill>
                  <a:srgbClr val="FFFF00"/>
                </a:solidFill>
                <a:latin typeface="Baskerville Old Face" panose="02020602080505020303" pitchFamily="18" charset="0"/>
                <a:cs typeface="Baskerville Old Face" panose="02020602080505020303" pitchFamily="18" charset="0"/>
              </a:rPr>
              <a:t>Transport Layer</a:t>
            </a:r>
            <a:endParaRPr lang="en-US" sz="2400">
              <a:solidFill>
                <a:srgbClr val="FFFF00"/>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US" sz="2400">
                <a:solidFill>
                  <a:schemeClr val="bg1"/>
                </a:solidFill>
                <a:latin typeface="Baskerville Old Face" panose="02020602080505020303" pitchFamily="18" charset="0"/>
                <a:cs typeface="Baskerville Old Face" panose="02020602080505020303" pitchFamily="18" charset="0"/>
              </a:rPr>
              <a:t>4. Application Layer</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3708400" y="157480"/>
            <a:ext cx="7663180" cy="645160"/>
          </a:xfrm>
          <a:prstGeom prst="rect">
            <a:avLst/>
          </a:prstGeom>
          <a:noFill/>
        </p:spPr>
        <p:txBody>
          <a:bodyPr wrap="none" rtlCol="0" anchor="t">
            <a:spAutoFit/>
          </a:bodyPr>
          <a:p>
            <a:r>
              <a:rPr lang="en-US" sz="3600">
                <a:solidFill>
                  <a:schemeClr val="bg1"/>
                </a:solidFill>
                <a:latin typeface="Copperplate Gothic Bold" panose="020E0705020206020404" pitchFamily="34" charset="0"/>
                <a:cs typeface="Copperplate Gothic Bold" panose="020E0705020206020404" pitchFamily="34" charset="0"/>
                <a:sym typeface="+mn-ea"/>
              </a:rPr>
              <a:t>The </a:t>
            </a:r>
            <a:r>
              <a:rPr lang="en-US" sz="3600">
                <a:solidFill>
                  <a:srgbClr val="FFFF00"/>
                </a:solidFill>
                <a:latin typeface="Copperplate Gothic Bold" panose="020E0705020206020404" pitchFamily="34" charset="0"/>
                <a:cs typeface="Copperplate Gothic Bold" panose="020E0705020206020404" pitchFamily="34" charset="0"/>
                <a:sym typeface="+mn-ea"/>
              </a:rPr>
              <a:t>TCP/IP</a:t>
            </a:r>
            <a:r>
              <a:rPr lang="en-US" sz="3600">
                <a:solidFill>
                  <a:schemeClr val="bg1"/>
                </a:solidFill>
                <a:latin typeface="Copperplate Gothic Bold" panose="020E0705020206020404" pitchFamily="34" charset="0"/>
                <a:cs typeface="Copperplate Gothic Bold" panose="020E0705020206020404" pitchFamily="34" charset="0"/>
                <a:sym typeface="+mn-ea"/>
              </a:rPr>
              <a:t> reference model</a:t>
            </a:r>
            <a:endParaRPr lang="en-US" sz="3600">
              <a:latin typeface="Copperplate Gothic Bold" panose="020E0705020206020404" pitchFamily="34" charset="0"/>
              <a:cs typeface="Copperplate Gothic Bold" panose="020E0705020206020404" pitchFamily="34" charset="0"/>
            </a:endParaRPr>
          </a:p>
        </p:txBody>
      </p:sp>
      <p:pic>
        <p:nvPicPr>
          <p:cNvPr id="9" name="Picture Placeholder 2" descr="C:\Users\Saibaba\Desktop\images (3).jpgimages (3)"/>
          <p:cNvPicPr>
            <a:picLocks noChangeAspect="1"/>
          </p:cNvPicPr>
          <p:nvPr/>
        </p:nvPicPr>
        <p:blipFill>
          <a:blip r:embed="rId2"/>
          <a:srcRect/>
          <a:stretch>
            <a:fillRect/>
          </a:stretch>
        </p:blipFill>
        <p:spPr>
          <a:xfrm>
            <a:off x="478155" y="2048510"/>
            <a:ext cx="3024505" cy="2761615"/>
          </a:xfrm>
          <a:prstGeom prst="rect">
            <a:avLst/>
          </a:prstGeom>
          <a:solidFill>
            <a:schemeClr val="bg1">
              <a:lumMod val="95000"/>
            </a:schemeClr>
          </a:solidFill>
          <a:effectLst/>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95242" name="Picture 95241" descr="C:\Users\Saibaba\Desktop\unit-1-introduction-to-computer-networks-71-638.jpgunit-1-introduction-to-computer-networks-71-638"/>
          <p:cNvPicPr>
            <a:picLocks noChangeAspect="1"/>
          </p:cNvPicPr>
          <p:nvPr/>
        </p:nvPicPr>
        <p:blipFill>
          <a:blip r:embed="rId2"/>
          <a:srcRect t="16920"/>
          <a:stretch>
            <a:fillRect/>
          </a:stretch>
        </p:blipFill>
        <p:spPr>
          <a:xfrm>
            <a:off x="1167130" y="1485265"/>
            <a:ext cx="5491480" cy="3671570"/>
          </a:xfrm>
          <a:prstGeom prst="rect">
            <a:avLst/>
          </a:prstGeom>
          <a:noFill/>
          <a:ln w="9525">
            <a:noFill/>
          </a:ln>
        </p:spPr>
      </p:pic>
      <p:sp>
        <p:nvSpPr>
          <p:cNvPr id="5" name="Text Box 4"/>
          <p:cNvSpPr txBox="1"/>
          <p:nvPr/>
        </p:nvSpPr>
        <p:spPr>
          <a:xfrm>
            <a:off x="1287145" y="781685"/>
            <a:ext cx="5252085" cy="460375"/>
          </a:xfrm>
          <a:prstGeom prst="rect">
            <a:avLst/>
          </a:prstGeom>
          <a:noFill/>
        </p:spPr>
        <p:txBody>
          <a:bodyPr wrap="none" rtlCol="0">
            <a:spAutoFit/>
          </a:bodyPr>
          <a:p>
            <a:r>
              <a:rPr lang="en-IN" altLang="en-US" sz="2400">
                <a:solidFill>
                  <a:schemeClr val="bg1"/>
                </a:solidFill>
                <a:latin typeface="Copperplate Gothic Bold" panose="020E0705020206020404" pitchFamily="34" charset="0"/>
                <a:cs typeface="Copperplate Gothic Bold" panose="020E0705020206020404" pitchFamily="34" charset="0"/>
              </a:rPr>
              <a:t>The TCP/IP Reference Model</a:t>
            </a:r>
            <a:endParaRPr lang="en-IN" altLang="en-US" sz="2400">
              <a:solidFill>
                <a:schemeClr val="bg1"/>
              </a:solidFill>
              <a:latin typeface="Copperplate Gothic Bold" panose="020E0705020206020404" pitchFamily="34" charset="0"/>
              <a:cs typeface="Copperplate Gothic Bold" panose="020E0705020206020404" pitchFamily="34" charset="0"/>
            </a:endParaRPr>
          </a:p>
        </p:txBody>
      </p:sp>
      <p:pic>
        <p:nvPicPr>
          <p:cNvPr id="4" name="Picture Placeholder 3" descr="images (2)"/>
          <p:cNvPicPr>
            <a:picLocks noChangeAspect="1"/>
          </p:cNvPicPr>
          <p:nvPr>
            <p:ph type="pic" sz="quarter" idx="14"/>
          </p:nvPr>
        </p:nvPicPr>
        <p:blipFill>
          <a:blip r:embed="rId3"/>
          <a:stretch>
            <a:fillRect/>
          </a:stretch>
        </p:blipFill>
        <p:spPr>
          <a:xfrm>
            <a:off x="6915150" y="4045585"/>
            <a:ext cx="2593340" cy="2149475"/>
          </a:xfrm>
          <a:prstGeom prst="rect">
            <a:avLst/>
          </a:prstGeom>
        </p:spPr>
      </p:pic>
      <p:pic>
        <p:nvPicPr>
          <p:cNvPr id="6" name="Picture Placeholder 3" descr="C:\Users\Saibaba\Desktop\images (7).jpgimages (7)"/>
          <p:cNvPicPr>
            <a:picLocks noChangeAspect="1"/>
          </p:cNvPicPr>
          <p:nvPr/>
        </p:nvPicPr>
        <p:blipFill>
          <a:blip r:embed="rId4"/>
          <a:srcRect/>
          <a:stretch>
            <a:fillRect/>
          </a:stretch>
        </p:blipFill>
        <p:spPr>
          <a:xfrm>
            <a:off x="7137083" y="1485265"/>
            <a:ext cx="2149475" cy="2149475"/>
          </a:xfrm>
          <a:prstGeom prst="rect">
            <a:avLst/>
          </a:prstGeom>
          <a:solidFill>
            <a:schemeClr val="bg1">
              <a:lumMod val="95000"/>
            </a:schemeClr>
          </a:solidFill>
          <a:effectLst/>
        </p:spPr>
      </p:pic>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3708400" y="157480"/>
            <a:ext cx="7663180" cy="645160"/>
          </a:xfrm>
          <a:prstGeom prst="rect">
            <a:avLst/>
          </a:prstGeom>
          <a:noFill/>
        </p:spPr>
        <p:txBody>
          <a:bodyPr wrap="none" rtlCol="0" anchor="t">
            <a:spAutoFit/>
          </a:bodyPr>
          <a:p>
            <a:r>
              <a:rPr lang="en-US" sz="3600">
                <a:solidFill>
                  <a:schemeClr val="bg1"/>
                </a:solidFill>
                <a:latin typeface="Copperplate Gothic Bold" panose="020E0705020206020404" pitchFamily="34" charset="0"/>
                <a:cs typeface="Copperplate Gothic Bold" panose="020E0705020206020404" pitchFamily="34" charset="0"/>
                <a:sym typeface="+mn-ea"/>
              </a:rPr>
              <a:t>The </a:t>
            </a:r>
            <a:r>
              <a:rPr lang="en-US" sz="3600">
                <a:solidFill>
                  <a:srgbClr val="FFFF00"/>
                </a:solidFill>
                <a:latin typeface="Copperplate Gothic Bold" panose="020E0705020206020404" pitchFamily="34" charset="0"/>
                <a:cs typeface="Copperplate Gothic Bold" panose="020E0705020206020404" pitchFamily="34" charset="0"/>
                <a:sym typeface="+mn-ea"/>
              </a:rPr>
              <a:t>TCP/IP</a:t>
            </a:r>
            <a:r>
              <a:rPr lang="en-US" sz="3600">
                <a:solidFill>
                  <a:schemeClr val="bg1"/>
                </a:solidFill>
                <a:latin typeface="Copperplate Gothic Bold" panose="020E0705020206020404" pitchFamily="34" charset="0"/>
                <a:cs typeface="Copperplate Gothic Bold" panose="020E0705020206020404" pitchFamily="34" charset="0"/>
                <a:sym typeface="+mn-ea"/>
              </a:rPr>
              <a:t> reference model</a:t>
            </a:r>
            <a:endParaRPr lang="en-US" sz="3600">
              <a:latin typeface="Copperplate Gothic Bold" panose="020E0705020206020404" pitchFamily="34" charset="0"/>
              <a:cs typeface="Copperplate Gothic Bold" panose="020E0705020206020404" pitchFamily="34" charset="0"/>
            </a:endParaRPr>
          </a:p>
        </p:txBody>
      </p:sp>
      <p:pic>
        <p:nvPicPr>
          <p:cNvPr id="5" name="Picture Placeholder 4" descr="unit-1-introduction-to-computer-networks-72-638"/>
          <p:cNvPicPr>
            <a:picLocks noChangeAspect="1"/>
          </p:cNvPicPr>
          <p:nvPr>
            <p:ph type="pic" sz="quarter" idx="14"/>
          </p:nvPr>
        </p:nvPicPr>
        <p:blipFill>
          <a:blip r:embed="rId2"/>
          <a:srcRect t="23476" b="4444"/>
          <a:stretch>
            <a:fillRect/>
          </a:stretch>
        </p:blipFill>
        <p:spPr>
          <a:xfrm>
            <a:off x="1861820" y="1910080"/>
            <a:ext cx="6879590" cy="3587750"/>
          </a:xfrm>
          <a:prstGeom prst="rect">
            <a:avLst/>
          </a:prstGeom>
        </p:spPr>
      </p:pic>
      <p:sp>
        <p:nvSpPr>
          <p:cNvPr id="7" name="Text Box 6"/>
          <p:cNvSpPr txBox="1"/>
          <p:nvPr/>
        </p:nvSpPr>
        <p:spPr>
          <a:xfrm>
            <a:off x="1925955" y="1187450"/>
            <a:ext cx="7018020" cy="460375"/>
          </a:xfrm>
          <a:prstGeom prst="rect">
            <a:avLst/>
          </a:prstGeom>
          <a:noFill/>
        </p:spPr>
        <p:txBody>
          <a:bodyPr wrap="square" rtlCol="0">
            <a:spAutoFit/>
          </a:bodyPr>
          <a:p>
            <a:r>
              <a:rPr lang="en-IN" altLang="en-US" sz="2400">
                <a:solidFill>
                  <a:schemeClr val="bg1"/>
                </a:solidFill>
                <a:latin typeface="Baskerville Old Face" panose="02020602080505020303" pitchFamily="18" charset="0"/>
                <a:cs typeface="Baskerville Old Face" panose="02020602080505020303" pitchFamily="18" charset="0"/>
              </a:rPr>
              <a:t>Protocols and networks in the TCP/IP model initially.</a:t>
            </a:r>
            <a:endParaRPr lang="en-IN" alt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50795" y="890270"/>
            <a:ext cx="8552815" cy="538480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Its job is to permit hosts to inject packets into any network and have they travel independently to the destination (potentially on a different network).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They may even arrive in a different order than they were sent, in which case it is the job of higher layers to rearrange them, if in-order delivery is desired.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internet layer defines an official packet format and protocol called </a:t>
            </a:r>
            <a:r>
              <a:rPr lang="en-US" sz="2400" b="1" i="1">
                <a:solidFill>
                  <a:srgbClr val="FFFF00"/>
                </a:solidFill>
                <a:latin typeface="Baskerville Old Face" panose="02020602080505020303" pitchFamily="18" charset="0"/>
                <a:cs typeface="Baskerville Old Face" panose="02020602080505020303" pitchFamily="18" charset="0"/>
              </a:rPr>
              <a:t>IP (Internet Protocol).</a:t>
            </a:r>
            <a:r>
              <a:rPr lang="en-US" sz="2400" b="1" i="1">
                <a:solidFill>
                  <a:schemeClr val="bg1"/>
                </a:solidFill>
                <a:latin typeface="Baskerville Old Face" panose="02020602080505020303" pitchFamily="18" charset="0"/>
                <a:cs typeface="Baskerville Old Face" panose="02020602080505020303" pitchFamily="18" charset="0"/>
              </a:rPr>
              <a:t> </a:t>
            </a:r>
            <a:endParaRPr lang="en-US" sz="2400" b="1" i="1">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b="1" i="1">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The job of the internet layer is to deliver IP packets where they are supposed to go.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Packet routing is clearly the major issue here, as is avoiding congestion.</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6928485" y="245110"/>
            <a:ext cx="4051935"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Internet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Layer</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50795" y="890270"/>
            <a:ext cx="8552815" cy="5323205"/>
          </a:xfrm>
          <a:prstGeom prst="rect">
            <a:avLst/>
          </a:prstGeom>
          <a:noFill/>
        </p:spPr>
        <p:txBody>
          <a:bodyPr wrap="square" rtlCol="0" anchor="t">
            <a:spAutoFit/>
          </a:bodyPr>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It is designed to allow peer entities on the source and destination hosts to carry on a conversation, just as in the OSI transport layer.</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Two end-to-end transport protocols have been defined here.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b="1" i="1">
                <a:solidFill>
                  <a:srgbClr val="FFFF00"/>
                </a:solidFill>
                <a:latin typeface="Baskerville Old Face" panose="02020602080505020303" pitchFamily="18" charset="0"/>
                <a:cs typeface="Baskerville Old Face" panose="02020602080505020303" pitchFamily="18" charset="0"/>
              </a:rPr>
              <a:t>TCP (Transmission Control Protocol)</a:t>
            </a:r>
            <a:r>
              <a:rPr lang="en-US" sz="2000">
                <a:solidFill>
                  <a:schemeClr val="bg1"/>
                </a:solidFill>
                <a:latin typeface="Baskerville Old Face" panose="02020602080505020303" pitchFamily="18" charset="0"/>
                <a:cs typeface="Baskerville Old Face" panose="02020602080505020303" pitchFamily="18" charset="0"/>
              </a:rPr>
              <a:t>, is a reliable connection-oriented protocol that allows a byte stream originating on one machine to be delivered without error on any other machine in the internet. </a:t>
            </a:r>
            <a:endParaRPr lang="en-US" sz="20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 It fragments the incoming byte stream into discrete messages </a:t>
            </a:r>
            <a:br>
              <a:rPr lang="en-US" sz="2000">
                <a:solidFill>
                  <a:schemeClr val="bg1"/>
                </a:solidFill>
                <a:latin typeface="Baskerville Old Face" panose="02020602080505020303" pitchFamily="18" charset="0"/>
                <a:cs typeface="Baskerville Old Face" panose="02020602080505020303" pitchFamily="18" charset="0"/>
              </a:rPr>
            </a:b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and passes each one on to the internet layer. At the destination, </a:t>
            </a:r>
            <a:br>
              <a:rPr lang="en-US" sz="2000">
                <a:solidFill>
                  <a:schemeClr val="bg1"/>
                </a:solidFill>
                <a:latin typeface="Baskerville Old Face" panose="02020602080505020303" pitchFamily="18" charset="0"/>
                <a:cs typeface="Baskerville Old Face" panose="02020602080505020303" pitchFamily="18" charset="0"/>
              </a:rPr>
            </a:br>
            <a:r>
              <a:rPr lang="en-US" sz="2000">
                <a:solidFill>
                  <a:schemeClr val="bg1"/>
                </a:solidFill>
                <a:latin typeface="Baskerville Old Face" panose="02020602080505020303" pitchFamily="18" charset="0"/>
                <a:cs typeface="Baskerville Old Face" panose="02020602080505020303" pitchFamily="18" charset="0"/>
              </a:rPr>
              <a:t> </a:t>
            </a: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the receiving TCP process reassembles the received messages </a:t>
            </a:r>
            <a:br>
              <a:rPr lang="en-US" sz="2000">
                <a:solidFill>
                  <a:schemeClr val="bg1"/>
                </a:solidFill>
                <a:latin typeface="Baskerville Old Face" panose="02020602080505020303" pitchFamily="18" charset="0"/>
                <a:cs typeface="Baskerville Old Face" panose="02020602080505020303" pitchFamily="18" charset="0"/>
              </a:rPr>
            </a:br>
            <a:r>
              <a:rPr lang="en-US" sz="2000">
                <a:solidFill>
                  <a:schemeClr val="bg1"/>
                </a:solidFill>
                <a:latin typeface="Baskerville Old Face" panose="02020602080505020303" pitchFamily="18" charset="0"/>
                <a:cs typeface="Baskerville Old Face" panose="02020602080505020303" pitchFamily="18" charset="0"/>
              </a:rPr>
              <a:t> </a:t>
            </a: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into the output stream. </a:t>
            </a:r>
            <a:endParaRPr lang="en-US" sz="20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TCP also handles flow control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b="1" i="1">
                <a:solidFill>
                  <a:srgbClr val="FFFF00"/>
                </a:solidFill>
                <a:latin typeface="Baskerville Old Face" panose="02020602080505020303" pitchFamily="18" charset="0"/>
                <a:cs typeface="Baskerville Old Face" panose="02020602080505020303" pitchFamily="18" charset="0"/>
              </a:rPr>
              <a:t>UDP (User Datagram Protocol)</a:t>
            </a:r>
            <a:r>
              <a:rPr lang="en-US" sz="2000">
                <a:solidFill>
                  <a:schemeClr val="bg1"/>
                </a:solidFill>
                <a:latin typeface="Baskerville Old Face" panose="02020602080505020303" pitchFamily="18" charset="0"/>
                <a:cs typeface="Baskerville Old Face" panose="02020602080505020303" pitchFamily="18" charset="0"/>
              </a:rPr>
              <a:t>, is an unreliable, connectionless protocol for applications that do not want TCP's sequencing or flow control and wish to provide their own. </a:t>
            </a:r>
            <a:endParaRPr lang="en-US" sz="20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 It is also widely used for one-shot, client-server-type request-reply queries and </a:t>
            </a:r>
            <a:br>
              <a:rPr lang="en-US" sz="2000">
                <a:solidFill>
                  <a:schemeClr val="bg1"/>
                </a:solidFill>
                <a:latin typeface="Baskerville Old Face" panose="02020602080505020303" pitchFamily="18" charset="0"/>
                <a:cs typeface="Baskerville Old Face" panose="02020602080505020303" pitchFamily="18" charset="0"/>
              </a:rPr>
            </a:br>
            <a:r>
              <a:rPr lang="en-US" sz="2000">
                <a:solidFill>
                  <a:schemeClr val="bg1"/>
                </a:solidFill>
                <a:latin typeface="Baskerville Old Face" panose="02020602080505020303" pitchFamily="18" charset="0"/>
                <a:cs typeface="Baskerville Old Face" panose="02020602080505020303" pitchFamily="18" charset="0"/>
              </a:rPr>
              <a:t> </a:t>
            </a: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applications in which prompt delivery is more important than accurate </a:t>
            </a:r>
            <a:br>
              <a:rPr lang="en-US" sz="2000">
                <a:solidFill>
                  <a:schemeClr val="bg1"/>
                </a:solidFill>
                <a:latin typeface="Baskerville Old Face" panose="02020602080505020303" pitchFamily="18" charset="0"/>
                <a:cs typeface="Baskerville Old Face" panose="02020602080505020303" pitchFamily="18" charset="0"/>
              </a:rPr>
            </a:br>
            <a:r>
              <a:rPr lang="en-US" sz="2000">
                <a:solidFill>
                  <a:schemeClr val="bg1"/>
                </a:solidFill>
                <a:latin typeface="Baskerville Old Face" panose="02020602080505020303" pitchFamily="18" charset="0"/>
                <a:cs typeface="Baskerville Old Face" panose="02020602080505020303" pitchFamily="18" charset="0"/>
              </a:rPr>
              <a:t> </a:t>
            </a:r>
            <a:r>
              <a:rPr lang="en-IN" altLang="en-US" sz="2000">
                <a:solidFill>
                  <a:schemeClr val="bg1"/>
                </a:solidFill>
                <a:latin typeface="Baskerville Old Face" panose="02020602080505020303" pitchFamily="18" charset="0"/>
                <a:cs typeface="Baskerville Old Face" panose="02020602080505020303" pitchFamily="18" charset="0"/>
              </a:rPr>
              <a:t>        </a:t>
            </a:r>
            <a:r>
              <a:rPr lang="en-US" sz="2000">
                <a:solidFill>
                  <a:schemeClr val="bg1"/>
                </a:solidFill>
                <a:latin typeface="Baskerville Old Face" panose="02020602080505020303" pitchFamily="18" charset="0"/>
                <a:cs typeface="Baskerville Old Face" panose="02020602080505020303" pitchFamily="18" charset="0"/>
              </a:rPr>
              <a:t>delivery(transmitting speech or video.)</a:t>
            </a:r>
            <a:endParaRPr lang="en-US" sz="20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6938010" y="302260"/>
            <a:ext cx="4572000"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Transport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Layer</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50795" y="890270"/>
            <a:ext cx="8552815" cy="563118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TCP/IP model does not have session or presentation layers.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On top of the transport layer is the application layer.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It contains all the higher-level protocols.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The early ones included virtual terminal (TELNET), file transfer (FTP), and electronic mail (SMTP). </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virtual terminal protocol allows a user on one machine to log onto a distant machine and work there.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The file transfer protocol provides a way to move data efficiently from one machine to another.</a:t>
            </a:r>
            <a:endParaRPr lang="en-US" sz="2400">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Electronic mail was originally just a kind of file transfer, but later a specialized protocol (SMTP) was developed for it.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Many other protocols have been added to these over the years: the Domain Name System (DNS) for mapping host names onto their network addresses, and HTTP, the protocol for fetching pages on the World Wide Web, and many others.</a:t>
            </a:r>
            <a:endParaRPr lang="en-US" sz="2400">
              <a:solidFill>
                <a:srgbClr val="FFFF00"/>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6938010" y="302260"/>
            <a:ext cx="4852035"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Application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Layer</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50795" y="890270"/>
            <a:ext cx="8552815" cy="5323205"/>
          </a:xfrm>
          <a:prstGeom prst="rect">
            <a:avLst/>
          </a:prstGeom>
          <a:noFill/>
        </p:spPr>
        <p:txBody>
          <a:bodyPr wrap="square" rtlCol="0" anchor="t">
            <a:spAutoFit/>
          </a:bodyPr>
          <a:p>
            <a:pPr marL="342900" indent="-342900" algn="just">
              <a:buFont typeface="Wingdings" panose="05000000000000000000" charset="0"/>
              <a:buChar char="Ø"/>
            </a:pPr>
            <a:r>
              <a:rPr lang="en-US" sz="2000" b="1"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is a </a:t>
            </a:r>
            <a:r>
              <a:rPr lang="en-US" sz="2000">
                <a:solidFill>
                  <a:srgbClr val="FFFF00"/>
                </a:solidFill>
                <a:latin typeface="Baskerville Old Face" panose="02020602080505020303" pitchFamily="18" charset="0"/>
                <a:cs typeface="Baskerville Old Face" panose="02020602080505020303" pitchFamily="18" charset="0"/>
              </a:rPr>
              <a:t>network protocol</a:t>
            </a:r>
            <a:r>
              <a:rPr lang="en-US" sz="2000">
                <a:solidFill>
                  <a:schemeClr val="bg1"/>
                </a:solidFill>
                <a:latin typeface="Baskerville Old Face" panose="02020602080505020303" pitchFamily="18" charset="0"/>
                <a:cs typeface="Baskerville Old Face" panose="02020602080505020303" pitchFamily="18" charset="0"/>
              </a:rPr>
              <a:t> used on the </a:t>
            </a:r>
            <a:r>
              <a:rPr lang="en-US" sz="2000">
                <a:solidFill>
                  <a:srgbClr val="FFFF00"/>
                </a:solidFill>
                <a:latin typeface="Baskerville Old Face" panose="02020602080505020303" pitchFamily="18" charset="0"/>
                <a:cs typeface="Baskerville Old Face" panose="02020602080505020303" pitchFamily="18" charset="0"/>
              </a:rPr>
              <a:t>Internet</a:t>
            </a:r>
            <a:r>
              <a:rPr lang="en-US" sz="2000">
                <a:solidFill>
                  <a:schemeClr val="bg1"/>
                </a:solidFill>
                <a:latin typeface="Baskerville Old Face" panose="02020602080505020303" pitchFamily="18" charset="0"/>
                <a:cs typeface="Baskerville Old Face" panose="02020602080505020303" pitchFamily="18" charset="0"/>
              </a:rPr>
              <a:t> or </a:t>
            </a:r>
            <a:r>
              <a:rPr lang="en-US" sz="2000">
                <a:solidFill>
                  <a:srgbClr val="FFFF00"/>
                </a:solidFill>
                <a:latin typeface="Baskerville Old Face" panose="02020602080505020303" pitchFamily="18" charset="0"/>
                <a:cs typeface="Baskerville Old Face" panose="02020602080505020303" pitchFamily="18" charset="0"/>
              </a:rPr>
              <a:t>local area networks</a:t>
            </a:r>
            <a:r>
              <a:rPr lang="en-US" sz="2000">
                <a:solidFill>
                  <a:schemeClr val="bg1"/>
                </a:solidFill>
                <a:latin typeface="Baskerville Old Face" panose="02020602080505020303" pitchFamily="18" charset="0"/>
                <a:cs typeface="Baskerville Old Face" panose="02020602080505020303" pitchFamily="18" charset="0"/>
              </a:rPr>
              <a:t> to provide a bidirectional interactive text-oriented communication facility using a virtual </a:t>
            </a:r>
            <a:r>
              <a:rPr lang="en-US" sz="2000">
                <a:solidFill>
                  <a:srgbClr val="FFFF00"/>
                </a:solidFill>
                <a:latin typeface="Baskerville Old Face" panose="02020602080505020303" pitchFamily="18" charset="0"/>
                <a:cs typeface="Baskerville Old Face" panose="02020602080505020303" pitchFamily="18" charset="0"/>
              </a:rPr>
              <a:t>terminal</a:t>
            </a:r>
            <a:r>
              <a:rPr lang="en-US" sz="2000">
                <a:solidFill>
                  <a:schemeClr val="bg1"/>
                </a:solidFill>
                <a:latin typeface="Baskerville Old Face" panose="02020602080505020303" pitchFamily="18" charset="0"/>
                <a:cs typeface="Baskerville Old Face" panose="02020602080505020303" pitchFamily="18" charset="0"/>
              </a:rPr>
              <a:t> connection.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The term </a:t>
            </a:r>
            <a:r>
              <a:rPr lang="en-US" sz="2000"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may also refer to the software that implements the client part of the protocol.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client applications are available for virtually all </a:t>
            </a:r>
            <a:r>
              <a:rPr lang="en-US" sz="2000">
                <a:solidFill>
                  <a:srgbClr val="FFFF00"/>
                </a:solidFill>
                <a:latin typeface="Baskerville Old Face" panose="02020602080505020303" pitchFamily="18" charset="0"/>
                <a:cs typeface="Baskerville Old Face" panose="02020602080505020303" pitchFamily="18" charset="0"/>
              </a:rPr>
              <a:t>computer platforms</a:t>
            </a:r>
            <a:r>
              <a:rPr lang="en-US" sz="2000">
                <a:solidFill>
                  <a:schemeClr val="bg1"/>
                </a:solidFill>
                <a:latin typeface="Baskerville Old Face" panose="02020602080505020303" pitchFamily="18" charset="0"/>
                <a:cs typeface="Baskerville Old Face" panose="02020602080505020303" pitchFamily="18" charset="0"/>
              </a:rPr>
              <a:t>.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To </a:t>
            </a:r>
            <a:r>
              <a:rPr lang="en-US" sz="2000" i="1">
                <a:solidFill>
                  <a:srgbClr val="FFFF00"/>
                </a:solidFill>
                <a:latin typeface="Baskerville Old Face" panose="02020602080505020303" pitchFamily="18" charset="0"/>
                <a:cs typeface="Baskerville Old Face" panose="02020602080505020303" pitchFamily="18" charset="0"/>
              </a:rPr>
              <a:t>telnet </a:t>
            </a:r>
            <a:r>
              <a:rPr lang="en-US" sz="2000">
                <a:solidFill>
                  <a:schemeClr val="bg1"/>
                </a:solidFill>
                <a:latin typeface="Baskerville Old Face" panose="02020602080505020303" pitchFamily="18" charset="0"/>
                <a:cs typeface="Baskerville Old Face" panose="02020602080505020303" pitchFamily="18" charset="0"/>
              </a:rPr>
              <a:t>means to establish a connection with the Telnet protocol, either with command line client or with a programmatic interface.</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The </a:t>
            </a:r>
            <a:r>
              <a:rPr lang="en-US" sz="2000"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program runs on your computer and connects your PC to a </a:t>
            </a:r>
            <a:r>
              <a:rPr lang="en-US" sz="2000">
                <a:solidFill>
                  <a:srgbClr val="FFFF00"/>
                </a:solidFill>
                <a:latin typeface="Baskerville Old Face" panose="02020602080505020303" pitchFamily="18" charset="0"/>
                <a:cs typeface="Baskerville Old Face" panose="02020602080505020303" pitchFamily="18" charset="0"/>
              </a:rPr>
              <a:t>server</a:t>
            </a:r>
            <a:r>
              <a:rPr lang="en-US" sz="2000">
                <a:solidFill>
                  <a:schemeClr val="bg1"/>
                </a:solidFill>
                <a:latin typeface="Baskerville Old Face" panose="02020602080505020303" pitchFamily="18" charset="0"/>
                <a:cs typeface="Baskerville Old Face" panose="02020602080505020303" pitchFamily="18" charset="0"/>
              </a:rPr>
              <a:t> on the network.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You can then enter </a:t>
            </a:r>
            <a:r>
              <a:rPr lang="en-US" sz="2000">
                <a:solidFill>
                  <a:srgbClr val="FFFF00"/>
                </a:solidFill>
                <a:latin typeface="Baskerville Old Face" panose="02020602080505020303" pitchFamily="18" charset="0"/>
                <a:cs typeface="Baskerville Old Face" panose="02020602080505020303" pitchFamily="18" charset="0"/>
              </a:rPr>
              <a:t>commands </a:t>
            </a:r>
            <a:r>
              <a:rPr lang="en-US" sz="2000">
                <a:solidFill>
                  <a:schemeClr val="bg1"/>
                </a:solidFill>
                <a:latin typeface="Baskerville Old Face" panose="02020602080505020303" pitchFamily="18" charset="0"/>
                <a:cs typeface="Baskerville Old Face" panose="02020602080505020303" pitchFamily="18" charset="0"/>
              </a:rPr>
              <a:t>through the </a:t>
            </a:r>
            <a:r>
              <a:rPr lang="en-US" sz="2000"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program and they will be executed as if you were entering them directly on the server.</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This enables you to control the server and communicate with other servers on the network.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To start a </a:t>
            </a:r>
            <a:r>
              <a:rPr lang="en-US" sz="2000"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session, you must log in to a server by entering a valid </a:t>
            </a:r>
            <a:r>
              <a:rPr lang="en-US" sz="2000">
                <a:solidFill>
                  <a:srgbClr val="FFFF00"/>
                </a:solidFill>
                <a:latin typeface="Baskerville Old Face" panose="02020602080505020303" pitchFamily="18" charset="0"/>
                <a:cs typeface="Baskerville Old Face" panose="02020602080505020303" pitchFamily="18" charset="0"/>
              </a:rPr>
              <a:t>username</a:t>
            </a:r>
            <a:r>
              <a:rPr lang="en-US" sz="2000">
                <a:solidFill>
                  <a:schemeClr val="bg1"/>
                </a:solidFill>
                <a:latin typeface="Baskerville Old Face" panose="02020602080505020303" pitchFamily="18" charset="0"/>
                <a:cs typeface="Baskerville Old Face" panose="02020602080505020303" pitchFamily="18" charset="0"/>
              </a:rPr>
              <a:t> and </a:t>
            </a:r>
            <a:r>
              <a:rPr lang="en-US" sz="2000">
                <a:solidFill>
                  <a:srgbClr val="FFFF00"/>
                </a:solidFill>
                <a:latin typeface="Baskerville Old Face" panose="02020602080505020303" pitchFamily="18" charset="0"/>
                <a:cs typeface="Baskerville Old Face" panose="02020602080505020303" pitchFamily="18" charset="0"/>
              </a:rPr>
              <a:t>password</a:t>
            </a:r>
            <a:r>
              <a:rPr lang="en-US" sz="2000">
                <a:solidFill>
                  <a:schemeClr val="bg1"/>
                </a:solidFill>
                <a:latin typeface="Baskerville Old Face" panose="02020602080505020303" pitchFamily="18" charset="0"/>
                <a:cs typeface="Baskerville Old Face" panose="02020602080505020303" pitchFamily="18" charset="0"/>
              </a:rPr>
              <a:t>.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i="1">
                <a:solidFill>
                  <a:srgbClr val="FFFF00"/>
                </a:solidFill>
                <a:latin typeface="Baskerville Old Face" panose="02020602080505020303" pitchFamily="18" charset="0"/>
                <a:cs typeface="Baskerville Old Face" panose="02020602080505020303" pitchFamily="18" charset="0"/>
              </a:rPr>
              <a:t>Telnet</a:t>
            </a:r>
            <a:r>
              <a:rPr lang="en-US" sz="2000">
                <a:solidFill>
                  <a:schemeClr val="bg1"/>
                </a:solidFill>
                <a:latin typeface="Baskerville Old Face" panose="02020602080505020303" pitchFamily="18" charset="0"/>
                <a:cs typeface="Baskerville Old Face" panose="02020602080505020303" pitchFamily="18" charset="0"/>
              </a:rPr>
              <a:t> is a common way to </a:t>
            </a:r>
            <a:r>
              <a:rPr lang="en-US" sz="2000">
                <a:solidFill>
                  <a:srgbClr val="FFFF00"/>
                </a:solidFill>
                <a:latin typeface="Baskerville Old Face" panose="02020602080505020303" pitchFamily="18" charset="0"/>
                <a:cs typeface="Baskerville Old Face" panose="02020602080505020303" pitchFamily="18" charset="0"/>
              </a:rPr>
              <a:t>remotely control Web servers</a:t>
            </a:r>
            <a:r>
              <a:rPr lang="en-US" sz="2000">
                <a:solidFill>
                  <a:schemeClr val="bg1"/>
                </a:solidFill>
                <a:latin typeface="Baskerville Old Face" panose="02020602080505020303" pitchFamily="18" charset="0"/>
                <a:cs typeface="Baskerville Old Face" panose="02020602080505020303" pitchFamily="18" charset="0"/>
              </a:rPr>
              <a:t>.</a:t>
            </a:r>
            <a:endParaRPr lang="en-US" sz="2000">
              <a:solidFill>
                <a:schemeClr val="bg1"/>
              </a:solidFill>
              <a:latin typeface="Baskerville Old Face" panose="02020602080505020303" pitchFamily="18" charset="0"/>
              <a:cs typeface="Baskerville Old Face" panose="02020602080505020303" pitchFamily="18" charset="0"/>
            </a:endParaRPr>
          </a:p>
        </p:txBody>
      </p:sp>
      <p:sp>
        <p:nvSpPr>
          <p:cNvPr id="5" name="Text Box 4"/>
          <p:cNvSpPr txBox="1"/>
          <p:nvPr/>
        </p:nvSpPr>
        <p:spPr>
          <a:xfrm>
            <a:off x="8419465" y="339725"/>
            <a:ext cx="1948180"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Tel</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net</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50795" y="890270"/>
            <a:ext cx="8552815" cy="489267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a:t>
            </a:r>
            <a:r>
              <a:rPr lang="en-US" sz="2400" b="1" i="1">
                <a:solidFill>
                  <a:srgbClr val="FFFF00"/>
                </a:solidFill>
                <a:latin typeface="Baskerville Old Face" panose="02020602080505020303" pitchFamily="18" charset="0"/>
                <a:cs typeface="Baskerville Old Face" panose="02020602080505020303" pitchFamily="18" charset="0"/>
              </a:rPr>
              <a:t>File Transfer Protocol (FTP) </a:t>
            </a:r>
            <a:r>
              <a:rPr lang="en-US" sz="2400">
                <a:solidFill>
                  <a:schemeClr val="bg1"/>
                </a:solidFill>
                <a:latin typeface="Baskerville Old Face" panose="02020602080505020303" pitchFamily="18" charset="0"/>
                <a:cs typeface="Baskerville Old Face" panose="02020602080505020303" pitchFamily="18" charset="0"/>
              </a:rPr>
              <a:t>is a standard </a:t>
            </a:r>
            <a:r>
              <a:rPr lang="en-US" sz="2400">
                <a:solidFill>
                  <a:srgbClr val="FFFF00"/>
                </a:solidFill>
                <a:latin typeface="Baskerville Old Face" panose="02020602080505020303" pitchFamily="18" charset="0"/>
                <a:cs typeface="Baskerville Old Face" panose="02020602080505020303" pitchFamily="18" charset="0"/>
              </a:rPr>
              <a:t>network protocol</a:t>
            </a:r>
            <a:r>
              <a:rPr lang="en-US" sz="2400">
                <a:solidFill>
                  <a:schemeClr val="bg1"/>
                </a:solidFill>
                <a:latin typeface="Baskerville Old Face" panose="02020602080505020303" pitchFamily="18" charset="0"/>
                <a:cs typeface="Baskerville Old Face" panose="02020602080505020303" pitchFamily="18" charset="0"/>
              </a:rPr>
              <a:t> used to transfer</a:t>
            </a:r>
            <a:r>
              <a:rPr lang="en-US" sz="2400">
                <a:solidFill>
                  <a:srgbClr val="FFFF00"/>
                </a:solidFill>
                <a:latin typeface="Baskerville Old Face" panose="02020602080505020303" pitchFamily="18" charset="0"/>
                <a:cs typeface="Baskerville Old Face" panose="02020602080505020303" pitchFamily="18" charset="0"/>
              </a:rPr>
              <a:t> computer files</a:t>
            </a:r>
            <a:r>
              <a:rPr lang="en-US" sz="2400">
                <a:solidFill>
                  <a:schemeClr val="bg1"/>
                </a:solidFill>
                <a:latin typeface="Baskerville Old Face" panose="02020602080505020303" pitchFamily="18" charset="0"/>
                <a:cs typeface="Baskerville Old Face" panose="02020602080505020303" pitchFamily="18" charset="0"/>
              </a:rPr>
              <a:t> from one host to another </a:t>
            </a:r>
            <a:r>
              <a:rPr lang="en-US" sz="2400">
                <a:solidFill>
                  <a:srgbClr val="FFFF00"/>
                </a:solidFill>
                <a:latin typeface="Baskerville Old Face" panose="02020602080505020303" pitchFamily="18" charset="0"/>
                <a:cs typeface="Baskerville Old Face" panose="02020602080505020303" pitchFamily="18" charset="0"/>
              </a:rPr>
              <a:t>host </a:t>
            </a:r>
            <a:r>
              <a:rPr lang="en-US" sz="2400">
                <a:solidFill>
                  <a:schemeClr val="bg1"/>
                </a:solidFill>
                <a:latin typeface="Baskerville Old Face" panose="02020602080505020303" pitchFamily="18" charset="0"/>
                <a:cs typeface="Baskerville Old Face" panose="02020602080505020303" pitchFamily="18" charset="0"/>
              </a:rPr>
              <a:t>over a </a:t>
            </a:r>
            <a:r>
              <a:rPr lang="en-US" sz="2400">
                <a:solidFill>
                  <a:srgbClr val="FFFF00"/>
                </a:solidFill>
                <a:latin typeface="Baskerville Old Face" panose="02020602080505020303" pitchFamily="18" charset="0"/>
                <a:cs typeface="Baskerville Old Face" panose="02020602080505020303" pitchFamily="18" charset="0"/>
              </a:rPr>
              <a:t>TCP</a:t>
            </a:r>
            <a:r>
              <a:rPr lang="en-US" sz="2400">
                <a:solidFill>
                  <a:schemeClr val="bg1"/>
                </a:solidFill>
                <a:latin typeface="Baskerville Old Face" panose="02020602080505020303" pitchFamily="18" charset="0"/>
                <a:cs typeface="Baskerville Old Face" panose="02020602080505020303" pitchFamily="18" charset="0"/>
              </a:rPr>
              <a:t>-based network, such as the </a:t>
            </a:r>
            <a:r>
              <a:rPr lang="en-US" sz="2400">
                <a:solidFill>
                  <a:srgbClr val="FFFF00"/>
                </a:solidFill>
                <a:latin typeface="Baskerville Old Face" panose="02020602080505020303" pitchFamily="18" charset="0"/>
                <a:cs typeface="Baskerville Old Face" panose="02020602080505020303" pitchFamily="18" charset="0"/>
              </a:rPr>
              <a:t>Internet.</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i="1">
                <a:solidFill>
                  <a:srgbClr val="FFFF00"/>
                </a:solidFill>
                <a:latin typeface="Baskerville Old Face" panose="02020602080505020303" pitchFamily="18" charset="0"/>
                <a:cs typeface="Baskerville Old Face" panose="02020602080505020303" pitchFamily="18" charset="0"/>
              </a:rPr>
              <a:t>FTP</a:t>
            </a:r>
            <a:r>
              <a:rPr lang="en-US" sz="2400">
                <a:solidFill>
                  <a:schemeClr val="bg1"/>
                </a:solidFill>
                <a:latin typeface="Baskerville Old Face" panose="02020602080505020303" pitchFamily="18" charset="0"/>
                <a:cs typeface="Baskerville Old Face" panose="02020602080505020303" pitchFamily="18" charset="0"/>
              </a:rPr>
              <a:t> is built on a </a:t>
            </a:r>
            <a:r>
              <a:rPr lang="en-US" sz="2400">
                <a:solidFill>
                  <a:srgbClr val="FFFF00"/>
                </a:solidFill>
                <a:latin typeface="Baskerville Old Face" panose="02020602080505020303" pitchFamily="18" charset="0"/>
                <a:cs typeface="Baskerville Old Face" panose="02020602080505020303" pitchFamily="18" charset="0"/>
              </a:rPr>
              <a:t>client-server</a:t>
            </a:r>
            <a:r>
              <a:rPr lang="en-US" sz="2400">
                <a:solidFill>
                  <a:schemeClr val="bg1"/>
                </a:solidFill>
                <a:latin typeface="Baskerville Old Face" panose="02020602080505020303" pitchFamily="18" charset="0"/>
                <a:cs typeface="Baskerville Old Face" panose="02020602080505020303" pitchFamily="18" charset="0"/>
              </a:rPr>
              <a:t> architecture and uses separate control and data connections between the client and the server.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first </a:t>
            </a:r>
            <a:r>
              <a:rPr lang="en-US" sz="2400" i="1">
                <a:solidFill>
                  <a:srgbClr val="FFFF00"/>
                </a:solidFill>
                <a:latin typeface="Baskerville Old Face" panose="02020602080505020303" pitchFamily="18" charset="0"/>
                <a:cs typeface="Baskerville Old Face" panose="02020602080505020303" pitchFamily="18" charset="0"/>
              </a:rPr>
              <a:t>FTP</a:t>
            </a:r>
            <a:r>
              <a:rPr lang="en-US" sz="2400">
                <a:solidFill>
                  <a:schemeClr val="bg1"/>
                </a:solidFill>
                <a:latin typeface="Baskerville Old Face" panose="02020602080505020303" pitchFamily="18" charset="0"/>
                <a:cs typeface="Baskerville Old Face" panose="02020602080505020303" pitchFamily="18" charset="0"/>
              </a:rPr>
              <a:t> client applications were </a:t>
            </a:r>
            <a:r>
              <a:rPr lang="en-US" sz="2400">
                <a:solidFill>
                  <a:srgbClr val="FFFF00"/>
                </a:solidFill>
                <a:latin typeface="Baskerville Old Face" panose="02020602080505020303" pitchFamily="18" charset="0"/>
                <a:cs typeface="Baskerville Old Face" panose="02020602080505020303" pitchFamily="18" charset="0"/>
              </a:rPr>
              <a:t>command-line applications </a:t>
            </a:r>
            <a:r>
              <a:rPr lang="en-US" sz="2400">
                <a:solidFill>
                  <a:schemeClr val="bg1"/>
                </a:solidFill>
                <a:latin typeface="Baskerville Old Face" panose="02020602080505020303" pitchFamily="18" charset="0"/>
                <a:cs typeface="Baskerville Old Face" panose="02020602080505020303" pitchFamily="18" charset="0"/>
              </a:rPr>
              <a:t>developed before </a:t>
            </a:r>
            <a:r>
              <a:rPr lang="en-US" sz="2400">
                <a:solidFill>
                  <a:srgbClr val="FFFF00"/>
                </a:solidFill>
                <a:latin typeface="Baskerville Old Face" panose="02020602080505020303" pitchFamily="18" charset="0"/>
                <a:cs typeface="Baskerville Old Face" panose="02020602080505020303" pitchFamily="18" charset="0"/>
              </a:rPr>
              <a:t>operating systems</a:t>
            </a:r>
            <a:r>
              <a:rPr lang="en-US" sz="2400">
                <a:solidFill>
                  <a:schemeClr val="bg1"/>
                </a:solidFill>
                <a:latin typeface="Baskerville Old Face" panose="02020602080505020303" pitchFamily="18" charset="0"/>
                <a:cs typeface="Baskerville Old Face" panose="02020602080505020303" pitchFamily="18" charset="0"/>
              </a:rPr>
              <a:t> had </a:t>
            </a:r>
            <a:r>
              <a:rPr lang="en-US" sz="2400">
                <a:solidFill>
                  <a:srgbClr val="FFFF00"/>
                </a:solidFill>
                <a:latin typeface="Baskerville Old Face" panose="02020602080505020303" pitchFamily="18" charset="0"/>
                <a:cs typeface="Baskerville Old Face" panose="02020602080505020303" pitchFamily="18" charset="0"/>
              </a:rPr>
              <a:t>graphical user interfaces,</a:t>
            </a:r>
            <a:r>
              <a:rPr lang="en-US" sz="2400">
                <a:solidFill>
                  <a:schemeClr val="bg1"/>
                </a:solidFill>
                <a:latin typeface="Baskerville Old Face" panose="02020602080505020303" pitchFamily="18" charset="0"/>
                <a:cs typeface="Baskerville Old Face" panose="02020602080505020303" pitchFamily="18" charset="0"/>
              </a:rPr>
              <a:t> and are still shipped with most </a:t>
            </a:r>
            <a:r>
              <a:rPr lang="en-US" sz="2400">
                <a:solidFill>
                  <a:srgbClr val="FFFF00"/>
                </a:solidFill>
                <a:latin typeface="Baskerville Old Face" panose="02020602080505020303" pitchFamily="18" charset="0"/>
                <a:cs typeface="Baskerville Old Face" panose="02020602080505020303" pitchFamily="18" charset="0"/>
              </a:rPr>
              <a:t>Windows, Unix,</a:t>
            </a:r>
            <a:r>
              <a:rPr lang="en-US" sz="2400">
                <a:solidFill>
                  <a:schemeClr val="bg1"/>
                </a:solidFill>
                <a:latin typeface="Baskerville Old Face" panose="02020602080505020303" pitchFamily="18" charset="0"/>
                <a:cs typeface="Baskerville Old Face" panose="02020602080505020303" pitchFamily="18" charset="0"/>
              </a:rPr>
              <a:t> and </a:t>
            </a:r>
            <a:r>
              <a:rPr lang="en-US" sz="2400">
                <a:solidFill>
                  <a:srgbClr val="FFFF00"/>
                </a:solidFill>
                <a:latin typeface="Baskerville Old Face" panose="02020602080505020303" pitchFamily="18" charset="0"/>
                <a:cs typeface="Baskerville Old Face" panose="02020602080505020303" pitchFamily="18" charset="0"/>
              </a:rPr>
              <a:t>Linux </a:t>
            </a:r>
            <a:r>
              <a:rPr lang="en-US" sz="2400">
                <a:solidFill>
                  <a:schemeClr val="bg1"/>
                </a:solidFill>
                <a:latin typeface="Baskerville Old Face" panose="02020602080505020303" pitchFamily="18" charset="0"/>
                <a:cs typeface="Baskerville Old Face" panose="02020602080505020303" pitchFamily="18" charset="0"/>
              </a:rPr>
              <a:t>operating systems.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Many </a:t>
            </a:r>
            <a:r>
              <a:rPr lang="en-US" sz="2400" i="1">
                <a:solidFill>
                  <a:srgbClr val="FFFF00"/>
                </a:solidFill>
                <a:latin typeface="Baskerville Old Face" panose="02020602080505020303" pitchFamily="18" charset="0"/>
                <a:cs typeface="Baskerville Old Face" panose="02020602080505020303" pitchFamily="18" charset="0"/>
              </a:rPr>
              <a:t>FTP </a:t>
            </a:r>
            <a:r>
              <a:rPr lang="en-US" sz="2400">
                <a:solidFill>
                  <a:schemeClr val="bg1"/>
                </a:solidFill>
                <a:latin typeface="Baskerville Old Face" panose="02020602080505020303" pitchFamily="18" charset="0"/>
                <a:cs typeface="Baskerville Old Face" panose="02020602080505020303" pitchFamily="18" charset="0"/>
              </a:rPr>
              <a:t>clients and automation utilities have since been developed for desktops, servers, mobile devices, and hardware, and </a:t>
            </a:r>
            <a:r>
              <a:rPr lang="en-US" sz="2400" i="1">
                <a:solidFill>
                  <a:srgbClr val="FFFF00"/>
                </a:solidFill>
                <a:latin typeface="Baskerville Old Face" panose="02020602080505020303" pitchFamily="18" charset="0"/>
                <a:cs typeface="Baskerville Old Face" panose="02020602080505020303" pitchFamily="18" charset="0"/>
              </a:rPr>
              <a:t>FTP </a:t>
            </a:r>
            <a:r>
              <a:rPr lang="en-US" sz="2400">
                <a:solidFill>
                  <a:schemeClr val="bg1"/>
                </a:solidFill>
                <a:latin typeface="Baskerville Old Face" panose="02020602080505020303" pitchFamily="18" charset="0"/>
                <a:cs typeface="Baskerville Old Face" panose="02020602080505020303" pitchFamily="18" charset="0"/>
              </a:rPr>
              <a:t>has been incorporated into productivity applications, such as </a:t>
            </a:r>
            <a:r>
              <a:rPr lang="en-US" sz="2400">
                <a:solidFill>
                  <a:srgbClr val="FFFF00"/>
                </a:solidFill>
                <a:latin typeface="Baskerville Old Face" panose="02020602080505020303" pitchFamily="18" charset="0"/>
                <a:cs typeface="Baskerville Old Face" panose="02020602080505020303" pitchFamily="18" charset="0"/>
              </a:rPr>
              <a:t>Web page editors</a:t>
            </a:r>
            <a:endParaRPr lang="en-US" sz="2400">
              <a:solidFill>
                <a:srgbClr val="FFFF00"/>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4600575" y="245110"/>
            <a:ext cx="6368415"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File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Transfer </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Protocol</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22220" y="1075055"/>
            <a:ext cx="8552815" cy="4707890"/>
          </a:xfrm>
          <a:prstGeom prst="rect">
            <a:avLst/>
          </a:prstGeom>
          <a:noFill/>
        </p:spPr>
        <p:txBody>
          <a:bodyPr wrap="square" rtlCol="0" anchor="t">
            <a:spAutoFit/>
          </a:bodyPr>
          <a:p>
            <a:pPr marL="342900" indent="-342900" algn="just">
              <a:buFont typeface="Wingdings" panose="05000000000000000000" charset="0"/>
              <a:buChar char="Ø"/>
            </a:pPr>
            <a:r>
              <a:rPr lang="en-US" sz="2000" b="1" i="1">
                <a:solidFill>
                  <a:srgbClr val="FFFF00"/>
                </a:solidFill>
                <a:latin typeface="Baskerville Old Face" panose="02020602080505020303" pitchFamily="18" charset="0"/>
                <a:cs typeface="Baskerville Old Face" panose="02020602080505020303" pitchFamily="18" charset="0"/>
              </a:rPr>
              <a:t>Simple Mail Transfer Protocol (SMTP)</a:t>
            </a:r>
            <a:r>
              <a:rPr lang="en-US" sz="2000">
                <a:solidFill>
                  <a:schemeClr val="bg1"/>
                </a:solidFill>
                <a:latin typeface="Baskerville Old Face" panose="02020602080505020303" pitchFamily="18" charset="0"/>
                <a:cs typeface="Baskerville Old Face" panose="02020602080505020303" pitchFamily="18" charset="0"/>
              </a:rPr>
              <a:t> is an </a:t>
            </a:r>
            <a:r>
              <a:rPr lang="en-US" sz="2000">
                <a:solidFill>
                  <a:srgbClr val="FFFF00"/>
                </a:solidFill>
                <a:latin typeface="Baskerville Old Face" panose="02020602080505020303" pitchFamily="18" charset="0"/>
                <a:cs typeface="Baskerville Old Face" panose="02020602080505020303" pitchFamily="18" charset="0"/>
              </a:rPr>
              <a:t>Internet standard</a:t>
            </a:r>
            <a:r>
              <a:rPr lang="en-US" sz="2000">
                <a:solidFill>
                  <a:schemeClr val="bg1"/>
                </a:solidFill>
                <a:latin typeface="Baskerville Old Face" panose="02020602080505020303" pitchFamily="18" charset="0"/>
                <a:cs typeface="Baskerville Old Face" panose="02020602080505020303" pitchFamily="18" charset="0"/>
              </a:rPr>
              <a:t> for </a:t>
            </a:r>
            <a:r>
              <a:rPr lang="en-US" sz="2000">
                <a:solidFill>
                  <a:srgbClr val="FFFF00"/>
                </a:solidFill>
                <a:latin typeface="Baskerville Old Face" panose="02020602080505020303" pitchFamily="18" charset="0"/>
                <a:cs typeface="Baskerville Old Face" panose="02020602080505020303" pitchFamily="18" charset="0"/>
              </a:rPr>
              <a:t>electronic mail </a:t>
            </a:r>
            <a:r>
              <a:rPr lang="en-US" sz="2000">
                <a:solidFill>
                  <a:schemeClr val="bg1"/>
                </a:solidFill>
                <a:latin typeface="Baskerville Old Face" panose="02020602080505020303" pitchFamily="18" charset="0"/>
                <a:cs typeface="Baskerville Old Face" panose="02020602080505020303" pitchFamily="18" charset="0"/>
              </a:rPr>
              <a:t>(e-mail) transmission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Short for </a:t>
            </a:r>
            <a:r>
              <a:rPr lang="en-US" sz="2000" b="1" i="1">
                <a:solidFill>
                  <a:srgbClr val="FFFF00"/>
                </a:solidFill>
                <a:latin typeface="Baskerville Old Face" panose="02020602080505020303" pitchFamily="18" charset="0"/>
                <a:cs typeface="Baskerville Old Face" panose="02020602080505020303" pitchFamily="18" charset="0"/>
              </a:rPr>
              <a:t>S</a:t>
            </a:r>
            <a:r>
              <a:rPr lang="en-US" sz="2000">
                <a:solidFill>
                  <a:schemeClr val="bg1"/>
                </a:solidFill>
                <a:latin typeface="Baskerville Old Face" panose="02020602080505020303" pitchFamily="18" charset="0"/>
                <a:cs typeface="Baskerville Old Face" panose="02020602080505020303" pitchFamily="18" charset="0"/>
              </a:rPr>
              <a:t>imple </a:t>
            </a:r>
            <a:r>
              <a:rPr lang="en-US" sz="2000" b="1" i="1">
                <a:solidFill>
                  <a:srgbClr val="FFFF00"/>
                </a:solidFill>
                <a:latin typeface="Baskerville Old Face" panose="02020602080505020303" pitchFamily="18" charset="0"/>
                <a:cs typeface="Baskerville Old Face" panose="02020602080505020303" pitchFamily="18" charset="0"/>
              </a:rPr>
              <a:t>M</a:t>
            </a:r>
            <a:r>
              <a:rPr lang="en-US" sz="2000">
                <a:solidFill>
                  <a:schemeClr val="bg1"/>
                </a:solidFill>
                <a:latin typeface="Baskerville Old Face" panose="02020602080505020303" pitchFamily="18" charset="0"/>
                <a:cs typeface="Baskerville Old Face" panose="02020602080505020303" pitchFamily="18" charset="0"/>
              </a:rPr>
              <a:t>ail </a:t>
            </a:r>
            <a:r>
              <a:rPr lang="en-US" sz="2000" b="1" i="1">
                <a:solidFill>
                  <a:srgbClr val="FFFF00"/>
                </a:solidFill>
                <a:latin typeface="Baskerville Old Face" panose="02020602080505020303" pitchFamily="18" charset="0"/>
                <a:cs typeface="Baskerville Old Face" panose="02020602080505020303" pitchFamily="18" charset="0"/>
              </a:rPr>
              <a:t>T</a:t>
            </a:r>
            <a:r>
              <a:rPr lang="en-US" sz="2000">
                <a:solidFill>
                  <a:schemeClr val="bg1"/>
                </a:solidFill>
                <a:latin typeface="Baskerville Old Face" panose="02020602080505020303" pitchFamily="18" charset="0"/>
                <a:cs typeface="Baskerville Old Face" panose="02020602080505020303" pitchFamily="18" charset="0"/>
              </a:rPr>
              <a:t>ransfer </a:t>
            </a:r>
            <a:r>
              <a:rPr lang="en-US" sz="2000" b="1" i="1">
                <a:solidFill>
                  <a:srgbClr val="FFFF00"/>
                </a:solidFill>
                <a:latin typeface="Baskerville Old Face" panose="02020602080505020303" pitchFamily="18" charset="0"/>
                <a:cs typeface="Baskerville Old Face" panose="02020602080505020303" pitchFamily="18" charset="0"/>
              </a:rPr>
              <a:t>P</a:t>
            </a:r>
            <a:r>
              <a:rPr lang="en-US" sz="2000">
                <a:solidFill>
                  <a:schemeClr val="bg1"/>
                </a:solidFill>
                <a:latin typeface="Baskerville Old Face" panose="02020602080505020303" pitchFamily="18" charset="0"/>
                <a:cs typeface="Baskerville Old Face" panose="02020602080505020303" pitchFamily="18" charset="0"/>
              </a:rPr>
              <a:t>rotocol, a </a:t>
            </a:r>
            <a:r>
              <a:rPr lang="en-US" sz="2000">
                <a:solidFill>
                  <a:srgbClr val="FFFF00"/>
                </a:solidFill>
                <a:latin typeface="Baskerville Old Face" panose="02020602080505020303" pitchFamily="18" charset="0"/>
                <a:cs typeface="Baskerville Old Face" panose="02020602080505020303" pitchFamily="18" charset="0"/>
              </a:rPr>
              <a:t>protocol</a:t>
            </a:r>
            <a:r>
              <a:rPr lang="en-US" sz="2000">
                <a:solidFill>
                  <a:schemeClr val="bg1"/>
                </a:solidFill>
                <a:latin typeface="Baskerville Old Face" panose="02020602080505020303" pitchFamily="18" charset="0"/>
                <a:cs typeface="Baskerville Old Face" panose="02020602080505020303" pitchFamily="18" charset="0"/>
              </a:rPr>
              <a:t> for sending </a:t>
            </a:r>
            <a:r>
              <a:rPr lang="en-US" sz="2000">
                <a:solidFill>
                  <a:srgbClr val="FFFF00"/>
                </a:solidFill>
                <a:latin typeface="Baskerville Old Face" panose="02020602080505020303" pitchFamily="18" charset="0"/>
                <a:cs typeface="Baskerville Old Face" panose="02020602080505020303" pitchFamily="18" charset="0"/>
              </a:rPr>
              <a:t>e-mail</a:t>
            </a:r>
            <a:r>
              <a:rPr lang="en-US" sz="2000">
                <a:solidFill>
                  <a:schemeClr val="bg1"/>
                </a:solidFill>
                <a:latin typeface="Baskerville Old Face" panose="02020602080505020303" pitchFamily="18" charset="0"/>
                <a:cs typeface="Baskerville Old Face" panose="02020602080505020303" pitchFamily="18" charset="0"/>
              </a:rPr>
              <a:t> messages between s</a:t>
            </a:r>
            <a:r>
              <a:rPr lang="en-US" sz="2000">
                <a:solidFill>
                  <a:srgbClr val="FFFF00"/>
                </a:solidFill>
                <a:latin typeface="Baskerville Old Face" panose="02020602080505020303" pitchFamily="18" charset="0"/>
                <a:cs typeface="Baskerville Old Face" panose="02020602080505020303" pitchFamily="18" charset="0"/>
              </a:rPr>
              <a:t>ervers.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Most e-mail systems that send mail over the </a:t>
            </a:r>
            <a:r>
              <a:rPr lang="en-US" sz="2000">
                <a:solidFill>
                  <a:srgbClr val="FFFF00"/>
                </a:solidFill>
                <a:latin typeface="Baskerville Old Face" panose="02020602080505020303" pitchFamily="18" charset="0"/>
                <a:cs typeface="Baskerville Old Face" panose="02020602080505020303" pitchFamily="18" charset="0"/>
              </a:rPr>
              <a:t>Internet</a:t>
            </a:r>
            <a:r>
              <a:rPr lang="en-US" sz="2000">
                <a:solidFill>
                  <a:schemeClr val="bg1"/>
                </a:solidFill>
                <a:latin typeface="Baskerville Old Face" panose="02020602080505020303" pitchFamily="18" charset="0"/>
                <a:cs typeface="Baskerville Old Face" panose="02020602080505020303" pitchFamily="18" charset="0"/>
              </a:rPr>
              <a:t> use SMTP to send messages from one server to another; the messages can then be retrieved with an </a:t>
            </a:r>
            <a:r>
              <a:rPr lang="en-US" sz="2000">
                <a:solidFill>
                  <a:srgbClr val="FFFF00"/>
                </a:solidFill>
                <a:latin typeface="Baskerville Old Face" panose="02020602080505020303" pitchFamily="18" charset="0"/>
                <a:cs typeface="Baskerville Old Face" panose="02020602080505020303" pitchFamily="18" charset="0"/>
              </a:rPr>
              <a:t>e-mail client </a:t>
            </a:r>
            <a:r>
              <a:rPr lang="en-US" sz="2000">
                <a:solidFill>
                  <a:schemeClr val="bg1"/>
                </a:solidFill>
                <a:latin typeface="Baskerville Old Face" panose="02020602080505020303" pitchFamily="18" charset="0"/>
                <a:cs typeface="Baskerville Old Face" panose="02020602080505020303" pitchFamily="18" charset="0"/>
              </a:rPr>
              <a:t>using either </a:t>
            </a:r>
            <a:r>
              <a:rPr lang="en-US" sz="2000" b="1" i="1">
                <a:solidFill>
                  <a:srgbClr val="FFFF00"/>
                </a:solidFill>
                <a:latin typeface="Baskerville Old Face" panose="02020602080505020303" pitchFamily="18" charset="0"/>
                <a:cs typeface="Baskerville Old Face" panose="02020602080505020303" pitchFamily="18" charset="0"/>
              </a:rPr>
              <a:t>POP</a:t>
            </a:r>
            <a:r>
              <a:rPr lang="en-US" sz="2000">
                <a:solidFill>
                  <a:schemeClr val="bg1"/>
                </a:solidFill>
                <a:latin typeface="Baskerville Old Face" panose="02020602080505020303" pitchFamily="18" charset="0"/>
                <a:cs typeface="Baskerville Old Face" panose="02020602080505020303" pitchFamily="18" charset="0"/>
              </a:rPr>
              <a:t> or </a:t>
            </a:r>
            <a:r>
              <a:rPr lang="en-US" sz="2000" b="1" i="1">
                <a:solidFill>
                  <a:srgbClr val="FFFF00"/>
                </a:solidFill>
                <a:latin typeface="Baskerville Old Face" panose="02020602080505020303" pitchFamily="18" charset="0"/>
                <a:cs typeface="Baskerville Old Face" panose="02020602080505020303" pitchFamily="18" charset="0"/>
              </a:rPr>
              <a:t>IMAP. </a:t>
            </a:r>
            <a:endParaRPr lang="en-US" sz="2000" b="1" i="1">
              <a:solidFill>
                <a:srgbClr val="FFFF00"/>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In computing, the </a:t>
            </a:r>
            <a:r>
              <a:rPr lang="en-US" sz="2000" b="1">
                <a:solidFill>
                  <a:srgbClr val="FFFF00"/>
                </a:solidFill>
                <a:latin typeface="Baskerville Old Face" panose="02020602080505020303" pitchFamily="18" charset="0"/>
                <a:cs typeface="Baskerville Old Face" panose="02020602080505020303" pitchFamily="18" charset="0"/>
              </a:rPr>
              <a:t>Post Office Protocol (POP)</a:t>
            </a:r>
            <a:r>
              <a:rPr lang="en-US" sz="2000">
                <a:solidFill>
                  <a:schemeClr val="bg1"/>
                </a:solidFill>
                <a:latin typeface="Baskerville Old Face" panose="02020602080505020303" pitchFamily="18" charset="0"/>
                <a:cs typeface="Baskerville Old Face" panose="02020602080505020303" pitchFamily="18" charset="0"/>
              </a:rPr>
              <a:t> is an </a:t>
            </a:r>
            <a:r>
              <a:rPr lang="en-US" sz="2000">
                <a:solidFill>
                  <a:srgbClr val="FFFF00"/>
                </a:solidFill>
                <a:latin typeface="Baskerville Old Face" panose="02020602080505020303" pitchFamily="18" charset="0"/>
                <a:cs typeface="Baskerville Old Face" panose="02020602080505020303" pitchFamily="18" charset="0"/>
              </a:rPr>
              <a:t>application-layer Internet standard protocol</a:t>
            </a:r>
            <a:r>
              <a:rPr lang="en-US" sz="2000">
                <a:solidFill>
                  <a:schemeClr val="bg1"/>
                </a:solidFill>
                <a:latin typeface="Baskerville Old Face" panose="02020602080505020303" pitchFamily="18" charset="0"/>
                <a:cs typeface="Baskerville Old Face" panose="02020602080505020303" pitchFamily="18" charset="0"/>
              </a:rPr>
              <a:t> used by local </a:t>
            </a:r>
            <a:r>
              <a:rPr lang="en-US" sz="2000">
                <a:solidFill>
                  <a:srgbClr val="FFFF00"/>
                </a:solidFill>
                <a:latin typeface="Baskerville Old Face" panose="02020602080505020303" pitchFamily="18" charset="0"/>
                <a:cs typeface="Baskerville Old Face" panose="02020602080505020303" pitchFamily="18" charset="0"/>
              </a:rPr>
              <a:t>e- mail clients</a:t>
            </a:r>
            <a:r>
              <a:rPr lang="en-US" sz="2000">
                <a:solidFill>
                  <a:schemeClr val="bg1"/>
                </a:solidFill>
                <a:latin typeface="Baskerville Old Face" panose="02020602080505020303" pitchFamily="18" charset="0"/>
                <a:cs typeface="Baskerville Old Face" panose="02020602080505020303" pitchFamily="18" charset="0"/>
              </a:rPr>
              <a:t> to retrieve </a:t>
            </a:r>
            <a:r>
              <a:rPr lang="en-US" sz="2000">
                <a:solidFill>
                  <a:srgbClr val="FFFF00"/>
                </a:solidFill>
                <a:latin typeface="Baskerville Old Face" panose="02020602080505020303" pitchFamily="18" charset="0"/>
                <a:cs typeface="Baskerville Old Face" panose="02020602080505020303" pitchFamily="18" charset="0"/>
              </a:rPr>
              <a:t>e-mail </a:t>
            </a:r>
            <a:r>
              <a:rPr lang="en-US" sz="2000">
                <a:solidFill>
                  <a:schemeClr val="bg1"/>
                </a:solidFill>
                <a:latin typeface="Baskerville Old Face" panose="02020602080505020303" pitchFamily="18" charset="0"/>
                <a:cs typeface="Baskerville Old Face" panose="02020602080505020303" pitchFamily="18" charset="0"/>
              </a:rPr>
              <a:t>from a remote </a:t>
            </a:r>
            <a:r>
              <a:rPr lang="en-US" sz="2000">
                <a:solidFill>
                  <a:srgbClr val="FFFF00"/>
                </a:solidFill>
                <a:latin typeface="Baskerville Old Face" panose="02020602080505020303" pitchFamily="18" charset="0"/>
                <a:cs typeface="Baskerville Old Face" panose="02020602080505020303" pitchFamily="18" charset="0"/>
              </a:rPr>
              <a:t>server </a:t>
            </a:r>
            <a:r>
              <a:rPr lang="en-US" sz="2000">
                <a:solidFill>
                  <a:schemeClr val="bg1"/>
                </a:solidFill>
                <a:latin typeface="Baskerville Old Face" panose="02020602080505020303" pitchFamily="18" charset="0"/>
                <a:cs typeface="Baskerville Old Face" panose="02020602080505020303" pitchFamily="18" charset="0"/>
              </a:rPr>
              <a:t>over a </a:t>
            </a:r>
            <a:r>
              <a:rPr lang="en-US" sz="2000">
                <a:solidFill>
                  <a:srgbClr val="FFFF00"/>
                </a:solidFill>
                <a:latin typeface="Baskerville Old Face" panose="02020602080505020303" pitchFamily="18" charset="0"/>
                <a:cs typeface="Baskerville Old Face" panose="02020602080505020303" pitchFamily="18" charset="0"/>
              </a:rPr>
              <a:t>TCP/IP</a:t>
            </a:r>
            <a:r>
              <a:rPr lang="en-US" sz="2000">
                <a:solidFill>
                  <a:schemeClr val="bg1"/>
                </a:solidFill>
                <a:latin typeface="Baskerville Old Face" panose="02020602080505020303" pitchFamily="18" charset="0"/>
                <a:cs typeface="Baskerville Old Face" panose="02020602080505020303" pitchFamily="18" charset="0"/>
              </a:rPr>
              <a:t> connection. </a:t>
            </a:r>
            <a:endParaRPr lang="en-US" sz="20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000">
                <a:solidFill>
                  <a:schemeClr val="bg1"/>
                </a:solidFill>
                <a:latin typeface="Baskerville Old Face" panose="02020602080505020303" pitchFamily="18" charset="0"/>
                <a:cs typeface="Baskerville Old Face" panose="02020602080505020303" pitchFamily="18" charset="0"/>
              </a:rPr>
              <a:t>Virtually all modern e-mail clients and </a:t>
            </a:r>
            <a:r>
              <a:rPr lang="en-US" sz="2000">
                <a:solidFill>
                  <a:srgbClr val="FFFF00"/>
                </a:solidFill>
                <a:latin typeface="Baskerville Old Face" panose="02020602080505020303" pitchFamily="18" charset="0"/>
                <a:cs typeface="Baskerville Old Face" panose="02020602080505020303" pitchFamily="18" charset="0"/>
              </a:rPr>
              <a:t>servers</a:t>
            </a:r>
            <a:r>
              <a:rPr lang="en-US" sz="2000">
                <a:solidFill>
                  <a:schemeClr val="bg1"/>
                </a:solidFill>
                <a:latin typeface="Baskerville Old Face" panose="02020602080505020303" pitchFamily="18" charset="0"/>
                <a:cs typeface="Baskerville Old Face" panose="02020602080505020303" pitchFamily="18" charset="0"/>
              </a:rPr>
              <a:t> support POP and </a:t>
            </a:r>
            <a:r>
              <a:rPr lang="en-US" sz="2000">
                <a:solidFill>
                  <a:srgbClr val="FFFF00"/>
                </a:solidFill>
                <a:latin typeface="Baskerville Old Face" panose="02020602080505020303" pitchFamily="18" charset="0"/>
                <a:cs typeface="Baskerville Old Face" panose="02020602080505020303" pitchFamily="18" charset="0"/>
              </a:rPr>
              <a:t>IMAP (Internet Message Access Protocol)</a:t>
            </a:r>
            <a:r>
              <a:rPr lang="en-US" sz="2000">
                <a:solidFill>
                  <a:schemeClr val="bg1"/>
                </a:solidFill>
                <a:latin typeface="Baskerville Old Face" panose="02020602080505020303" pitchFamily="18" charset="0"/>
                <a:cs typeface="Baskerville Old Face" panose="02020602080505020303" pitchFamily="18" charset="0"/>
              </a:rPr>
              <a:t> are the two most prevalent </a:t>
            </a:r>
            <a:r>
              <a:rPr lang="en-US" sz="2000">
                <a:solidFill>
                  <a:srgbClr val="FFFF00"/>
                </a:solidFill>
                <a:latin typeface="Baskerville Old Face" panose="02020602080505020303" pitchFamily="18" charset="0"/>
                <a:cs typeface="Baskerville Old Face" panose="02020602080505020303" pitchFamily="18" charset="0"/>
              </a:rPr>
              <a:t>Internet </a:t>
            </a:r>
            <a:r>
              <a:rPr lang="en-US" sz="2000">
                <a:solidFill>
                  <a:schemeClr val="bg1"/>
                </a:solidFill>
                <a:latin typeface="Baskerville Old Face" panose="02020602080505020303" pitchFamily="18" charset="0"/>
                <a:cs typeface="Baskerville Old Face" panose="02020602080505020303" pitchFamily="18" charset="0"/>
              </a:rPr>
              <a:t>standard protocols for e-mail retrieval ,with many </a:t>
            </a:r>
            <a:r>
              <a:rPr lang="en-US" sz="2000">
                <a:solidFill>
                  <a:srgbClr val="FFFF00"/>
                </a:solidFill>
                <a:latin typeface="Baskerville Old Face" panose="02020602080505020303" pitchFamily="18" charset="0"/>
                <a:cs typeface="Baskerville Old Face" panose="02020602080505020303" pitchFamily="18" charset="0"/>
              </a:rPr>
              <a:t>webmail </a:t>
            </a:r>
            <a:r>
              <a:rPr lang="en-US" sz="2000">
                <a:solidFill>
                  <a:schemeClr val="bg1"/>
                </a:solidFill>
                <a:latin typeface="Baskerville Old Face" panose="02020602080505020303" pitchFamily="18" charset="0"/>
                <a:cs typeface="Baskerville Old Face" panose="02020602080505020303" pitchFamily="18" charset="0"/>
              </a:rPr>
              <a:t>service providers such as </a:t>
            </a:r>
            <a:r>
              <a:rPr lang="en-US" sz="2000">
                <a:solidFill>
                  <a:srgbClr val="FFFF00"/>
                </a:solidFill>
                <a:latin typeface="Baskerville Old Face" panose="02020602080505020303" pitchFamily="18" charset="0"/>
                <a:cs typeface="Baskerville Old Face" panose="02020602080505020303" pitchFamily="18" charset="0"/>
              </a:rPr>
              <a:t>Gmail, Outlook.com</a:t>
            </a:r>
            <a:r>
              <a:rPr lang="en-US" sz="2000">
                <a:solidFill>
                  <a:schemeClr val="bg1"/>
                </a:solidFill>
                <a:latin typeface="Baskerville Old Face" panose="02020602080505020303" pitchFamily="18" charset="0"/>
                <a:cs typeface="Baskerville Old Face" panose="02020602080505020303" pitchFamily="18" charset="0"/>
              </a:rPr>
              <a:t> and </a:t>
            </a:r>
            <a:r>
              <a:rPr lang="en-US" sz="2000">
                <a:solidFill>
                  <a:srgbClr val="FFFF00"/>
                </a:solidFill>
                <a:latin typeface="Baskerville Old Face" panose="02020602080505020303" pitchFamily="18" charset="0"/>
                <a:cs typeface="Baskerville Old Face" panose="02020602080505020303" pitchFamily="18" charset="0"/>
              </a:rPr>
              <a:t>Yahoo! Mail</a:t>
            </a:r>
            <a:r>
              <a:rPr lang="en-US" sz="2000">
                <a:solidFill>
                  <a:schemeClr val="bg1"/>
                </a:solidFill>
                <a:latin typeface="Baskerville Old Face" panose="02020602080505020303" pitchFamily="18" charset="0"/>
                <a:cs typeface="Baskerville Old Face" panose="02020602080505020303" pitchFamily="18" charset="0"/>
              </a:rPr>
              <a:t> also providing support for either IMAP or POP3 to allow mail to be downloaded.</a:t>
            </a:r>
            <a:endParaRPr lang="en-US" sz="20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2870200" y="245110"/>
            <a:ext cx="8305800"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Simple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Mail </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Transfer</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 Protocol</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2607310" y="125730"/>
            <a:ext cx="8866505" cy="1198880"/>
          </a:xfrm>
          <a:prstGeom prst="rect">
            <a:avLst/>
          </a:prstGeom>
          <a:noFill/>
        </p:spPr>
        <p:txBody>
          <a:bodyPr wrap="square" rtlCol="0">
            <a:spAutoFit/>
          </a:bodyPr>
          <a:lstStyle/>
          <a:p>
            <a:pPr algn="ctr"/>
            <a:r>
              <a:rPr sz="3600" b="1" dirty="0" smtClean="0">
                <a:solidFill>
                  <a:schemeClr val="bg1"/>
                </a:solidFill>
                <a:latin typeface="Copperplate Gothic Bold" panose="020E0705020206020404" pitchFamily="34" charset="0"/>
                <a:cs typeface="Copperplate Gothic Bold" panose="020E0705020206020404" pitchFamily="34" charset="0"/>
                <a:sym typeface="+mn-ea"/>
              </a:rPr>
              <a:t>Protocol</a:t>
            </a:r>
            <a:r>
              <a:rPr sz="3600" b="1" dirty="0" smtClean="0">
                <a:latin typeface="Copperplate Gothic Bold" panose="020E0705020206020404" pitchFamily="34" charset="0"/>
                <a:cs typeface="Copperplate Gothic Bold" panose="020E0705020206020404" pitchFamily="34" charset="0"/>
                <a:sym typeface="+mn-ea"/>
              </a:rPr>
              <a:t> </a:t>
            </a:r>
            <a:r>
              <a:rPr sz="3600" b="1" dirty="0">
                <a:solidFill>
                  <a:srgbClr val="FFFF00"/>
                </a:solidFill>
                <a:latin typeface="Copperplate Gothic Bold" panose="020E0705020206020404" pitchFamily="34" charset="0"/>
                <a:cs typeface="Copperplate Gothic Bold" panose="020E0705020206020404" pitchFamily="34" charset="0"/>
                <a:sym typeface="+mn-ea"/>
              </a:rPr>
              <a:t>Hierarchies</a:t>
            </a:r>
            <a:endParaRPr sz="3600" dirty="0">
              <a:solidFill>
                <a:srgbClr val="FFFF00"/>
              </a:solidFill>
              <a:latin typeface="Copperplate Gothic Bold" panose="020E0705020206020404" pitchFamily="34" charset="0"/>
              <a:cs typeface="Copperplate Gothic Bold" panose="020E0705020206020404" pitchFamily="34" charset="0"/>
            </a:endParaRPr>
          </a:p>
          <a:p>
            <a:pPr algn="ctr"/>
            <a:endPar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endParaRPr>
          </a:p>
        </p:txBody>
      </p:sp>
      <p:pic>
        <p:nvPicPr>
          <p:cNvPr id="26628" name="Picture Placeholder 26627" descr="1-13"/>
          <p:cNvPicPr>
            <a:picLocks noGrp="1" noChangeAspect="1"/>
          </p:cNvPicPr>
          <p:nvPr>
            <p:ph type="pic" sz="quarter" idx="15"/>
          </p:nvPr>
        </p:nvPicPr>
        <p:blipFill>
          <a:blip r:embed="rId1"/>
          <a:stretch>
            <a:fillRect/>
          </a:stretch>
        </p:blipFill>
        <p:spPr>
          <a:xfrm>
            <a:off x="2933700" y="798195"/>
            <a:ext cx="7600315" cy="5207000"/>
          </a:xfrm>
          <a:prstGeom prst="rect">
            <a:avLst/>
          </a:prstGeom>
          <a:noFill/>
          <a:ln w="9525">
            <a:noFill/>
          </a:ln>
        </p:spPr>
      </p:pic>
      <p:sp>
        <p:nvSpPr>
          <p:cNvPr id="3" name="Text Box 2"/>
          <p:cNvSpPr txBox="1"/>
          <p:nvPr/>
        </p:nvSpPr>
        <p:spPr>
          <a:xfrm>
            <a:off x="4027170" y="6148705"/>
            <a:ext cx="5834380" cy="460375"/>
          </a:xfrm>
          <a:prstGeom prst="rect">
            <a:avLst/>
          </a:prstGeom>
          <a:noFill/>
        </p:spPr>
        <p:txBody>
          <a:bodyPr wrap="square" rtlCol="0" anchor="t">
            <a:spAutoFit/>
          </a:bodyPr>
          <a:lstStyle/>
          <a:p>
            <a:pPr algn="ctr"/>
            <a:r>
              <a:rPr sz="2400" i="1">
                <a:solidFill>
                  <a:srgbClr val="FFFF00"/>
                </a:solidFill>
                <a:latin typeface="Book Antiqua" panose="02040602050305030304" pitchFamily="18" charset="0"/>
                <a:cs typeface="Book Antiqua" panose="02040602050305030304" pitchFamily="18" charset="0"/>
                <a:sym typeface="+mn-ea"/>
              </a:rPr>
              <a:t>Layers, protocols, and interfaces.</a:t>
            </a:r>
            <a:endParaRPr lang="en-US" sz="2400" i="1">
              <a:solidFill>
                <a:srgbClr val="FFFF00"/>
              </a:solidFill>
              <a:latin typeface="Book Antiqua" panose="02040602050305030304" pitchFamily="18" charset="0"/>
              <a:cs typeface="Book Antiqua" panose="02040602050305030304" pitchFamily="18" charset="0"/>
              <a:sym typeface="+mn-ea"/>
            </a:endParaRPr>
          </a:p>
        </p:txBody>
      </p:sp>
      <p:pic>
        <p:nvPicPr>
          <p:cNvPr id="6" name="Picture 5"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522220" y="1075055"/>
            <a:ext cx="8552815" cy="489267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a:t>
            </a:r>
            <a:r>
              <a:rPr lang="en-US" sz="2400" b="1" i="1">
                <a:solidFill>
                  <a:srgbClr val="FFFF00"/>
                </a:solidFill>
                <a:latin typeface="Baskerville Old Face" panose="02020602080505020303" pitchFamily="18" charset="0"/>
                <a:cs typeface="Baskerville Old Face" panose="02020602080505020303" pitchFamily="18" charset="0"/>
              </a:rPr>
              <a:t>Domain Name System (DNS)</a:t>
            </a:r>
            <a:r>
              <a:rPr lang="en-US" sz="2400">
                <a:solidFill>
                  <a:schemeClr val="bg1"/>
                </a:solidFill>
                <a:latin typeface="Baskerville Old Face" panose="02020602080505020303" pitchFamily="18" charset="0"/>
                <a:cs typeface="Baskerville Old Face" panose="02020602080505020303" pitchFamily="18" charset="0"/>
              </a:rPr>
              <a:t> is a </a:t>
            </a:r>
            <a:r>
              <a:rPr lang="en-US" sz="2400">
                <a:solidFill>
                  <a:srgbClr val="FFFF00"/>
                </a:solidFill>
                <a:latin typeface="Baskerville Old Face" panose="02020602080505020303" pitchFamily="18" charset="0"/>
                <a:cs typeface="Baskerville Old Face" panose="02020602080505020303" pitchFamily="18" charset="0"/>
              </a:rPr>
              <a:t>hierarchical</a:t>
            </a:r>
            <a:r>
              <a:rPr lang="en-US" sz="2400">
                <a:solidFill>
                  <a:schemeClr val="bg1"/>
                </a:solidFill>
                <a:latin typeface="Baskerville Old Face" panose="02020602080505020303" pitchFamily="18" charset="0"/>
                <a:cs typeface="Baskerville Old Face" panose="02020602080505020303" pitchFamily="18" charset="0"/>
              </a:rPr>
              <a:t> distributed naming system for computers, services, or any resource connected to the </a:t>
            </a:r>
            <a:r>
              <a:rPr lang="en-US" sz="2400">
                <a:solidFill>
                  <a:srgbClr val="FFFF00"/>
                </a:solidFill>
                <a:latin typeface="Baskerville Old Face" panose="02020602080505020303" pitchFamily="18" charset="0"/>
                <a:cs typeface="Baskerville Old Face" panose="02020602080505020303" pitchFamily="18" charset="0"/>
              </a:rPr>
              <a:t>Internet</a:t>
            </a:r>
            <a:r>
              <a:rPr lang="en-US" sz="2400">
                <a:solidFill>
                  <a:schemeClr val="bg1"/>
                </a:solidFill>
                <a:latin typeface="Baskerville Old Face" panose="02020602080505020303" pitchFamily="18" charset="0"/>
                <a:cs typeface="Baskerville Old Face" panose="02020602080505020303" pitchFamily="18" charset="0"/>
              </a:rPr>
              <a:t> or a </a:t>
            </a:r>
            <a:r>
              <a:rPr lang="en-US" sz="2400">
                <a:solidFill>
                  <a:srgbClr val="FFFF00"/>
                </a:solidFill>
                <a:latin typeface="Baskerville Old Face" panose="02020602080505020303" pitchFamily="18" charset="0"/>
                <a:cs typeface="Baskerville Old Face" panose="02020602080505020303" pitchFamily="18" charset="0"/>
              </a:rPr>
              <a:t>private network</a:t>
            </a:r>
            <a:r>
              <a:rPr lang="en-US" sz="2400">
                <a:solidFill>
                  <a:schemeClr val="bg1"/>
                </a:solidFill>
                <a:latin typeface="Baskerville Old Face" panose="02020602080505020303" pitchFamily="18" charset="0"/>
                <a:cs typeface="Baskerville Old Face" panose="02020602080505020303" pitchFamily="18" charset="0"/>
              </a:rPr>
              <a:t>.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It associates various information with </a:t>
            </a:r>
            <a:r>
              <a:rPr lang="en-US" sz="2400">
                <a:solidFill>
                  <a:srgbClr val="FFFF00"/>
                </a:solidFill>
                <a:latin typeface="Baskerville Old Face" panose="02020602080505020303" pitchFamily="18" charset="0"/>
                <a:cs typeface="Baskerville Old Face" panose="02020602080505020303" pitchFamily="18" charset="0"/>
              </a:rPr>
              <a:t>domain names </a:t>
            </a:r>
            <a:r>
              <a:rPr lang="en-US" sz="2400">
                <a:solidFill>
                  <a:schemeClr val="bg1"/>
                </a:solidFill>
                <a:latin typeface="Baskerville Old Face" panose="02020602080505020303" pitchFamily="18" charset="0"/>
                <a:cs typeface="Baskerville Old Face" panose="02020602080505020303" pitchFamily="18" charset="0"/>
              </a:rPr>
              <a:t>assigned to each of the participating entities.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a:t>
            </a:r>
            <a:r>
              <a:rPr lang="en-US" sz="2400">
                <a:solidFill>
                  <a:srgbClr val="FFFF00"/>
                </a:solidFill>
                <a:latin typeface="Baskerville Old Face" panose="02020602080505020303" pitchFamily="18" charset="0"/>
                <a:cs typeface="Baskerville Old Face" panose="02020602080505020303" pitchFamily="18" charset="0"/>
              </a:rPr>
              <a:t>Domain Name System</a:t>
            </a:r>
            <a:r>
              <a:rPr lang="en-US" sz="2400">
                <a:solidFill>
                  <a:schemeClr val="bg1"/>
                </a:solidFill>
                <a:latin typeface="Baskerville Old Face" panose="02020602080505020303" pitchFamily="18" charset="0"/>
                <a:cs typeface="Baskerville Old Face" panose="02020602080505020303" pitchFamily="18" charset="0"/>
              </a:rPr>
              <a:t> distributes the responsibility of assigning domain names and mapping those names to IP addresses by designating </a:t>
            </a:r>
            <a:r>
              <a:rPr lang="en-US" sz="2400">
                <a:solidFill>
                  <a:srgbClr val="FFFF00"/>
                </a:solidFill>
                <a:latin typeface="Baskerville Old Face" panose="02020602080505020303" pitchFamily="18" charset="0"/>
                <a:cs typeface="Baskerville Old Face" panose="02020602080505020303" pitchFamily="18" charset="0"/>
              </a:rPr>
              <a:t>authoritative name servers</a:t>
            </a:r>
            <a:r>
              <a:rPr lang="en-US" sz="2400">
                <a:solidFill>
                  <a:schemeClr val="bg1"/>
                </a:solidFill>
                <a:latin typeface="Baskerville Old Face" panose="02020602080505020303" pitchFamily="18" charset="0"/>
                <a:cs typeface="Baskerville Old Face" panose="02020602080505020303" pitchFamily="18" charset="0"/>
              </a:rPr>
              <a:t> for each domain.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Authoritative name servers are assigned to be responsible for their supported domains.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This mechanism provides distributed and fault tolerant service and was designed to avoid the need for a single central database.</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5510530" y="429895"/>
            <a:ext cx="5481320"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Domain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Name </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System</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740660" y="2082165"/>
            <a:ext cx="8552815" cy="2306955"/>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TCP/IP reference model does not really say much about what happens here, except to point out that the host has to connect to the network using some protocol so it can send IP packets to it.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This protocol is not defined and varies from host to host and network to network.</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4342130" y="686435"/>
            <a:ext cx="6638290" cy="645160"/>
          </a:xfrm>
          <a:prstGeom prst="rect">
            <a:avLst/>
          </a:prstGeom>
          <a:noFill/>
        </p:spPr>
        <p:txBody>
          <a:bodyPr wrap="non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Host - to - Network</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 Layer</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341880" y="1479550"/>
            <a:ext cx="8552815" cy="403098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 The </a:t>
            </a:r>
            <a:r>
              <a:rPr lang="en-US" sz="2400" b="1" i="1">
                <a:solidFill>
                  <a:srgbClr val="FFFF00"/>
                </a:solidFill>
                <a:latin typeface="Baskerville Old Face" panose="02020602080505020303" pitchFamily="18" charset="0"/>
                <a:cs typeface="Baskerville Old Face" panose="02020602080505020303" pitchFamily="18" charset="0"/>
              </a:rPr>
              <a:t>Advanced Research Projects Agency Network (ARPANET)</a:t>
            </a:r>
            <a:r>
              <a:rPr lang="en-US" sz="2400">
                <a:solidFill>
                  <a:schemeClr val="bg1"/>
                </a:solidFill>
                <a:latin typeface="Baskerville Old Face" panose="02020602080505020303" pitchFamily="18" charset="0"/>
                <a:cs typeface="Baskerville Old Face" panose="02020602080505020303" pitchFamily="18" charset="0"/>
              </a:rPr>
              <a:t> was one of the world's first operational </a:t>
            </a:r>
            <a:r>
              <a:rPr lang="en-US" sz="2400">
                <a:solidFill>
                  <a:srgbClr val="FFFF00"/>
                </a:solidFill>
                <a:latin typeface="Baskerville Old Face" panose="02020602080505020303" pitchFamily="18" charset="0"/>
                <a:cs typeface="Baskerville Old Face" panose="02020602080505020303" pitchFamily="18" charset="0"/>
              </a:rPr>
              <a:t>packet switching</a:t>
            </a:r>
            <a:r>
              <a:rPr lang="en-US" sz="2400">
                <a:solidFill>
                  <a:schemeClr val="bg1"/>
                </a:solidFill>
                <a:latin typeface="Baskerville Old Face" panose="02020602080505020303" pitchFamily="18" charset="0"/>
                <a:cs typeface="Baskerville Old Face" panose="02020602080505020303" pitchFamily="18" charset="0"/>
              </a:rPr>
              <a:t> networks, the first network to implement </a:t>
            </a:r>
            <a:r>
              <a:rPr lang="en-US" sz="2400">
                <a:solidFill>
                  <a:srgbClr val="FFFF00"/>
                </a:solidFill>
                <a:latin typeface="Baskerville Old Face" panose="02020602080505020303" pitchFamily="18" charset="0"/>
                <a:cs typeface="Baskerville Old Face" panose="02020602080505020303" pitchFamily="18" charset="0"/>
              </a:rPr>
              <a:t>TCP/IP</a:t>
            </a:r>
            <a:r>
              <a:rPr lang="en-US" sz="2400">
                <a:solidFill>
                  <a:schemeClr val="bg1"/>
                </a:solidFill>
                <a:latin typeface="Baskerville Old Face" panose="02020602080505020303" pitchFamily="18" charset="0"/>
                <a:cs typeface="Baskerville Old Face" panose="02020602080505020303" pitchFamily="18" charset="0"/>
              </a:rPr>
              <a:t>, and was the main progenitor of what was to become the global </a:t>
            </a:r>
            <a:r>
              <a:rPr lang="en-US" sz="2400">
                <a:solidFill>
                  <a:srgbClr val="FFFF00"/>
                </a:solidFill>
                <a:latin typeface="Baskerville Old Face" panose="02020602080505020303" pitchFamily="18" charset="0"/>
                <a:cs typeface="Baskerville Old Face" panose="02020602080505020303" pitchFamily="18" charset="0"/>
              </a:rPr>
              <a:t>Internet</a:t>
            </a:r>
            <a:r>
              <a:rPr lang="en-US" sz="2400">
                <a:solidFill>
                  <a:schemeClr val="bg1"/>
                </a:solidFill>
                <a:latin typeface="Baskerville Old Face" panose="02020602080505020303" pitchFamily="18" charset="0"/>
                <a:cs typeface="Baskerville Old Face" panose="02020602080505020303" pitchFamily="18" charset="0"/>
              </a:rPr>
              <a:t>.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network was initially funded by the Advanced Research Projects Agency (ARPA, later </a:t>
            </a:r>
            <a:r>
              <a:rPr lang="en-US" sz="2400">
                <a:solidFill>
                  <a:srgbClr val="FFFF00"/>
                </a:solidFill>
                <a:latin typeface="Baskerville Old Face" panose="02020602080505020303" pitchFamily="18" charset="0"/>
                <a:cs typeface="Baskerville Old Face" panose="02020602080505020303" pitchFamily="18" charset="0"/>
              </a:rPr>
              <a:t>DARPA</a:t>
            </a:r>
            <a:r>
              <a:rPr lang="en-US" sz="2400">
                <a:solidFill>
                  <a:schemeClr val="bg1"/>
                </a:solidFill>
                <a:latin typeface="Baskerville Old Face" panose="02020602080505020303" pitchFamily="18" charset="0"/>
                <a:cs typeface="Baskerville Old Face" panose="02020602080505020303" pitchFamily="18" charset="0"/>
              </a:rPr>
              <a:t>) within the </a:t>
            </a:r>
            <a:r>
              <a:rPr lang="en-US" sz="2400">
                <a:solidFill>
                  <a:srgbClr val="FFFF00"/>
                </a:solidFill>
                <a:latin typeface="Baskerville Old Face" panose="02020602080505020303" pitchFamily="18" charset="0"/>
                <a:cs typeface="Baskerville Old Face" panose="02020602080505020303" pitchFamily="18" charset="0"/>
              </a:rPr>
              <a:t>U.S. Department of Defense</a:t>
            </a:r>
            <a:r>
              <a:rPr lang="en-US" sz="2400">
                <a:solidFill>
                  <a:schemeClr val="bg1"/>
                </a:solidFill>
                <a:latin typeface="Baskerville Old Face" panose="02020602080505020303" pitchFamily="18" charset="0"/>
                <a:cs typeface="Baskerville Old Face" panose="02020602080505020303" pitchFamily="18" charset="0"/>
              </a:rPr>
              <a:t> for use by its projects at universities and research laboratories in the US.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The packet switching of the </a:t>
            </a:r>
            <a:r>
              <a:rPr lang="en-US" sz="2400">
                <a:solidFill>
                  <a:srgbClr val="FFFF00"/>
                </a:solidFill>
                <a:latin typeface="Baskerville Old Face" panose="02020602080505020303" pitchFamily="18" charset="0"/>
                <a:cs typeface="Baskerville Old Face" panose="02020602080505020303" pitchFamily="18" charset="0"/>
              </a:rPr>
              <a:t>ARPANET</a:t>
            </a:r>
            <a:r>
              <a:rPr lang="en-US" sz="2400">
                <a:solidFill>
                  <a:schemeClr val="bg1"/>
                </a:solidFill>
                <a:latin typeface="Baskerville Old Face" panose="02020602080505020303" pitchFamily="18" charset="0"/>
                <a:cs typeface="Baskerville Old Face" panose="02020602080505020303" pitchFamily="18" charset="0"/>
              </a:rPr>
              <a:t>, together with </a:t>
            </a:r>
            <a:r>
              <a:rPr lang="en-US" sz="2400">
                <a:solidFill>
                  <a:srgbClr val="FFFF00"/>
                </a:solidFill>
                <a:latin typeface="Baskerville Old Face" panose="02020602080505020303" pitchFamily="18" charset="0"/>
                <a:cs typeface="Baskerville Old Face" panose="02020602080505020303" pitchFamily="18" charset="0"/>
              </a:rPr>
              <a:t>TCP/IP</a:t>
            </a:r>
            <a:r>
              <a:rPr lang="en-US" sz="2400">
                <a:solidFill>
                  <a:schemeClr val="bg1"/>
                </a:solidFill>
                <a:latin typeface="Baskerville Old Face" panose="02020602080505020303" pitchFamily="18" charset="0"/>
                <a:cs typeface="Baskerville Old Face" panose="02020602080505020303" pitchFamily="18" charset="0"/>
              </a:rPr>
              <a:t>, would form the backbone of how the Internet works.</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8377555" y="537845"/>
            <a:ext cx="2380615" cy="645160"/>
          </a:xfrm>
          <a:prstGeom prst="rect">
            <a:avLst/>
          </a:prstGeom>
          <a:noFill/>
        </p:spPr>
        <p:txBody>
          <a:bodyPr wrap="non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Arpa</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net</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6" name="Text Box 5"/>
          <p:cNvSpPr txBox="1"/>
          <p:nvPr/>
        </p:nvSpPr>
        <p:spPr>
          <a:xfrm>
            <a:off x="2218690" y="765175"/>
            <a:ext cx="8552815" cy="1691640"/>
          </a:xfrm>
          <a:prstGeom prst="rect">
            <a:avLst/>
          </a:prstGeom>
          <a:noFill/>
        </p:spPr>
        <p:txBody>
          <a:bodyPr wrap="square" rtlCol="0" anchor="t">
            <a:spAutoFit/>
          </a:bodyPr>
          <a:p>
            <a:pPr marL="342900" indent="-342900" algn="just">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 </a:t>
            </a:r>
            <a:r>
              <a:rPr lang="en-US" sz="2400">
                <a:solidFill>
                  <a:srgbClr val="FFFF00"/>
                </a:solidFill>
                <a:latin typeface="Baskerville Old Face" panose="02020602080505020303" pitchFamily="18" charset="0"/>
                <a:cs typeface="Baskerville Old Face" panose="02020602080505020303" pitchFamily="18" charset="0"/>
              </a:rPr>
              <a:t>SATNet</a:t>
            </a:r>
            <a:r>
              <a:rPr lang="en-US" sz="2400">
                <a:solidFill>
                  <a:schemeClr val="bg1"/>
                </a:solidFill>
                <a:latin typeface="Baskerville Old Face" panose="02020602080505020303" pitchFamily="18" charset="0"/>
                <a:cs typeface="Baskerville Old Face" panose="02020602080505020303" pitchFamily="18" charset="0"/>
              </a:rPr>
              <a:t> - </a:t>
            </a:r>
            <a:r>
              <a:rPr lang="en-US" sz="2400">
                <a:solidFill>
                  <a:srgbClr val="FFFF00"/>
                </a:solidFill>
                <a:latin typeface="Baskerville Old Face" panose="02020602080505020303" pitchFamily="18" charset="0"/>
                <a:cs typeface="Baskerville Old Face" panose="02020602080505020303" pitchFamily="18" charset="0"/>
              </a:rPr>
              <a:t>S</a:t>
            </a:r>
            <a:r>
              <a:rPr lang="en-US" sz="2400">
                <a:solidFill>
                  <a:schemeClr val="bg1"/>
                </a:solidFill>
                <a:latin typeface="Baskerville Old Face" panose="02020602080505020303" pitchFamily="18" charset="0"/>
                <a:cs typeface="Baskerville Old Face" panose="02020602080505020303" pitchFamily="18" charset="0"/>
              </a:rPr>
              <a:t>atellites </a:t>
            </a:r>
            <a:r>
              <a:rPr lang="en-US" sz="2400">
                <a:solidFill>
                  <a:srgbClr val="FFFF00"/>
                </a:solidFill>
                <a:latin typeface="Baskerville Old Face" panose="02020602080505020303" pitchFamily="18" charset="0"/>
                <a:cs typeface="Baskerville Old Face" panose="02020602080505020303" pitchFamily="18" charset="0"/>
              </a:rPr>
              <a:t>N</a:t>
            </a:r>
            <a:r>
              <a:rPr lang="en-US" sz="2400">
                <a:solidFill>
                  <a:schemeClr val="bg1"/>
                </a:solidFill>
                <a:latin typeface="Baskerville Old Face" panose="02020602080505020303" pitchFamily="18" charset="0"/>
                <a:cs typeface="Baskerville Old Face" panose="02020602080505020303" pitchFamily="18" charset="0"/>
              </a:rPr>
              <a:t>etwork </a:t>
            </a:r>
            <a:endParaRPr lang="en-US" sz="2400">
              <a:solidFill>
                <a:schemeClr val="bg1"/>
              </a:solidFill>
              <a:latin typeface="Baskerville Old Face" panose="02020602080505020303" pitchFamily="18" charset="0"/>
              <a:cs typeface="Baskerville Old Face" panose="02020602080505020303" pitchFamily="18" charset="0"/>
            </a:endParaRPr>
          </a:p>
          <a:p>
            <a:pPr indent="0" algn="just">
              <a:buFont typeface="Wingdings" panose="05000000000000000000" charset="0"/>
              <a:buNone/>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lgn="just">
              <a:buFont typeface="Wingdings" panose="05000000000000000000" charset="0"/>
              <a:buChar char="Ø"/>
            </a:pPr>
            <a:r>
              <a:rPr lang="en-IN" altLang="en-US" sz="2400">
                <a:solidFill>
                  <a:schemeClr val="bg1"/>
                </a:solidFill>
                <a:latin typeface="Baskerville Old Face" panose="02020602080505020303" pitchFamily="18" charset="0"/>
                <a:cs typeface="Baskerville Old Face" panose="02020602080505020303" pitchFamily="18" charset="0"/>
              </a:rPr>
              <a:t> </a:t>
            </a:r>
            <a:r>
              <a:rPr lang="en-US" sz="2400">
                <a:solidFill>
                  <a:schemeClr val="bg1"/>
                </a:solidFill>
                <a:latin typeface="Baskerville Old Face" panose="02020602080505020303" pitchFamily="18" charset="0"/>
                <a:cs typeface="Baskerville Old Face" panose="02020602080505020303" pitchFamily="18" charset="0"/>
              </a:rPr>
              <a:t>The </a:t>
            </a:r>
            <a:r>
              <a:rPr lang="en-US" sz="2400">
                <a:solidFill>
                  <a:srgbClr val="FFFF00"/>
                </a:solidFill>
                <a:latin typeface="Baskerville Old Face" panose="02020602080505020303" pitchFamily="18" charset="0"/>
                <a:cs typeface="Baskerville Old Face" panose="02020602080505020303" pitchFamily="18" charset="0"/>
              </a:rPr>
              <a:t>SATNet </a:t>
            </a:r>
            <a:r>
              <a:rPr lang="en-US" sz="2400">
                <a:solidFill>
                  <a:schemeClr val="bg1"/>
                </a:solidFill>
                <a:latin typeface="Baskerville Old Face" panose="02020602080505020303" pitchFamily="18" charset="0"/>
                <a:cs typeface="Baskerville Old Face" panose="02020602080505020303" pitchFamily="18" charset="0"/>
              </a:rPr>
              <a:t>network is providing the first network for sharing ground stations in between the members of the community of CubeSat developers.</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4" name="Text Box 3"/>
          <p:cNvSpPr txBox="1"/>
          <p:nvPr/>
        </p:nvSpPr>
        <p:spPr>
          <a:xfrm>
            <a:off x="2218690" y="120015"/>
            <a:ext cx="2100580" cy="645160"/>
          </a:xfrm>
          <a:prstGeom prst="rect">
            <a:avLst/>
          </a:prstGeom>
          <a:noFill/>
        </p:spPr>
        <p:txBody>
          <a:bodyPr wrap="non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SAT</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Net</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sp>
        <p:nvSpPr>
          <p:cNvPr id="5" name="Text Box 4"/>
          <p:cNvSpPr txBox="1"/>
          <p:nvPr/>
        </p:nvSpPr>
        <p:spPr>
          <a:xfrm>
            <a:off x="2506345" y="2829560"/>
            <a:ext cx="8178165" cy="1198880"/>
          </a:xfrm>
          <a:prstGeom prst="rect">
            <a:avLst/>
          </a:prstGeom>
          <a:noFill/>
        </p:spPr>
        <p:txBody>
          <a:bodyPr wrap="square" rtlCol="0" anchor="t">
            <a:spAutoFit/>
          </a:bodyPr>
          <a:p>
            <a:pPr marL="342900" indent="-342900">
              <a:buFont typeface="Wingdings" panose="05000000000000000000" charset="0"/>
              <a:buChar char="Ø"/>
            </a:pPr>
            <a:r>
              <a:rPr lang="en-US" sz="2400">
                <a:solidFill>
                  <a:srgbClr val="FFFF00"/>
                </a:solidFill>
                <a:latin typeface="Baskerville Old Face" panose="02020602080505020303" pitchFamily="18" charset="0"/>
                <a:cs typeface="Baskerville Old Face" panose="02020602080505020303" pitchFamily="18" charset="0"/>
              </a:rPr>
              <a:t>Packet radio</a:t>
            </a:r>
            <a:r>
              <a:rPr lang="en-US" sz="2400">
                <a:solidFill>
                  <a:schemeClr val="bg1"/>
                </a:solidFill>
                <a:latin typeface="Baskerville Old Face" panose="02020602080505020303" pitchFamily="18" charset="0"/>
                <a:cs typeface="Baskerville Old Face" panose="02020602080505020303" pitchFamily="18" charset="0"/>
              </a:rPr>
              <a:t> is a form of </a:t>
            </a:r>
            <a:r>
              <a:rPr lang="en-US" sz="2400">
                <a:solidFill>
                  <a:srgbClr val="FFFF00"/>
                </a:solidFill>
                <a:latin typeface="Baskerville Old Face" panose="02020602080505020303" pitchFamily="18" charset="0"/>
                <a:cs typeface="Baskerville Old Face" panose="02020602080505020303" pitchFamily="18" charset="0"/>
              </a:rPr>
              <a:t>packet switching</a:t>
            </a:r>
            <a:r>
              <a:rPr lang="en-US" sz="2400">
                <a:solidFill>
                  <a:schemeClr val="bg1"/>
                </a:solidFill>
                <a:latin typeface="Baskerville Old Face" panose="02020602080505020303" pitchFamily="18" charset="0"/>
                <a:cs typeface="Baskerville Old Face" panose="02020602080505020303" pitchFamily="18" charset="0"/>
              </a:rPr>
              <a:t> technology used to transmit </a:t>
            </a:r>
            <a:r>
              <a:rPr lang="en-US" sz="2400">
                <a:solidFill>
                  <a:srgbClr val="FFFF00"/>
                </a:solidFill>
                <a:latin typeface="Baskerville Old Face" panose="02020602080505020303" pitchFamily="18" charset="0"/>
                <a:cs typeface="Baskerville Old Face" panose="02020602080505020303" pitchFamily="18" charset="0"/>
              </a:rPr>
              <a:t>digital data</a:t>
            </a:r>
            <a:r>
              <a:rPr lang="en-US" sz="2400">
                <a:solidFill>
                  <a:schemeClr val="bg1"/>
                </a:solidFill>
                <a:latin typeface="Baskerville Old Face" panose="02020602080505020303" pitchFamily="18" charset="0"/>
                <a:cs typeface="Baskerville Old Face" panose="02020602080505020303" pitchFamily="18" charset="0"/>
              </a:rPr>
              <a:t> via </a:t>
            </a:r>
            <a:r>
              <a:rPr lang="en-US" sz="2400">
                <a:solidFill>
                  <a:srgbClr val="FFFF00"/>
                </a:solidFill>
                <a:latin typeface="Baskerville Old Face" panose="02020602080505020303" pitchFamily="18" charset="0"/>
                <a:cs typeface="Baskerville Old Face" panose="02020602080505020303" pitchFamily="18" charset="0"/>
              </a:rPr>
              <a:t>radio</a:t>
            </a:r>
            <a:r>
              <a:rPr lang="en-US" sz="2400">
                <a:solidFill>
                  <a:schemeClr val="bg1"/>
                </a:solidFill>
                <a:latin typeface="Baskerville Old Face" panose="02020602080505020303" pitchFamily="18" charset="0"/>
                <a:cs typeface="Baskerville Old Face" panose="02020602080505020303" pitchFamily="18" charset="0"/>
              </a:rPr>
              <a:t> or </a:t>
            </a:r>
            <a:r>
              <a:rPr lang="en-US" sz="2400">
                <a:solidFill>
                  <a:srgbClr val="FFFF00"/>
                </a:solidFill>
                <a:latin typeface="Baskerville Old Face" panose="02020602080505020303" pitchFamily="18" charset="0"/>
                <a:cs typeface="Baskerville Old Face" panose="02020602080505020303" pitchFamily="18" charset="0"/>
              </a:rPr>
              <a:t>wireless</a:t>
            </a:r>
            <a:r>
              <a:rPr lang="en-US" sz="2400">
                <a:solidFill>
                  <a:schemeClr val="bg1"/>
                </a:solidFill>
                <a:latin typeface="Baskerville Old Face" panose="02020602080505020303" pitchFamily="18" charset="0"/>
                <a:cs typeface="Baskerville Old Face" panose="02020602080505020303" pitchFamily="18" charset="0"/>
              </a:rPr>
              <a:t> communications </a:t>
            </a:r>
            <a:r>
              <a:rPr lang="en-US" sz="2400">
                <a:solidFill>
                  <a:srgbClr val="FFFF00"/>
                </a:solidFill>
                <a:latin typeface="Baskerville Old Face" panose="02020602080505020303" pitchFamily="18" charset="0"/>
                <a:cs typeface="Baskerville Old Face" panose="02020602080505020303" pitchFamily="18" charset="0"/>
              </a:rPr>
              <a:t>links</a:t>
            </a:r>
            <a:r>
              <a:rPr lang="en-US" sz="2400">
                <a:solidFill>
                  <a:schemeClr val="bg1"/>
                </a:solidFill>
                <a:latin typeface="Baskerville Old Face" panose="02020602080505020303" pitchFamily="18" charset="0"/>
                <a:cs typeface="Baskerville Old Face" panose="02020602080505020303" pitchFamily="18" charset="0"/>
              </a:rPr>
              <a:t>.</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 It uses the same concepts of data transmission via </a:t>
            </a:r>
            <a:r>
              <a:rPr lang="en-US" sz="2400">
                <a:solidFill>
                  <a:srgbClr val="FFFF00"/>
                </a:solidFill>
                <a:latin typeface="Baskerville Old Face" panose="02020602080505020303" pitchFamily="18" charset="0"/>
                <a:cs typeface="Baskerville Old Face" panose="02020602080505020303" pitchFamily="18" charset="0"/>
              </a:rPr>
              <a:t>Datagram.</a:t>
            </a:r>
            <a:r>
              <a:rPr lang="en-US" sz="2400">
                <a:solidFill>
                  <a:schemeClr val="bg1"/>
                </a:solidFill>
                <a:latin typeface="Baskerville Old Face" panose="02020602080505020303" pitchFamily="18" charset="0"/>
                <a:cs typeface="Baskerville Old Face" panose="02020602080505020303" pitchFamily="18" charset="0"/>
              </a:rPr>
              <a:t> </a:t>
            </a:r>
            <a:endParaRPr lang="en-US" sz="2400">
              <a:solidFill>
                <a:schemeClr val="bg1"/>
              </a:solidFill>
              <a:latin typeface="Baskerville Old Face" panose="02020602080505020303" pitchFamily="18" charset="0"/>
              <a:cs typeface="Baskerville Old Face" panose="02020602080505020303" pitchFamily="18" charset="0"/>
            </a:endParaRPr>
          </a:p>
        </p:txBody>
      </p:sp>
      <p:sp>
        <p:nvSpPr>
          <p:cNvPr id="8" name="Text Box 7"/>
          <p:cNvSpPr txBox="1"/>
          <p:nvPr/>
        </p:nvSpPr>
        <p:spPr>
          <a:xfrm>
            <a:off x="7240905" y="2143760"/>
            <a:ext cx="3530600" cy="645160"/>
          </a:xfrm>
          <a:prstGeom prst="rect">
            <a:avLst/>
          </a:prstGeom>
          <a:noFill/>
        </p:spPr>
        <p:txBody>
          <a:bodyPr wrap="non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Packet </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Ratio</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sp>
        <p:nvSpPr>
          <p:cNvPr id="9" name="Text Box 8"/>
          <p:cNvSpPr txBox="1"/>
          <p:nvPr/>
        </p:nvSpPr>
        <p:spPr>
          <a:xfrm>
            <a:off x="2298065" y="4673600"/>
            <a:ext cx="8877935" cy="1198880"/>
          </a:xfrm>
          <a:prstGeom prst="rect">
            <a:avLst/>
          </a:prstGeom>
          <a:noFill/>
        </p:spPr>
        <p:txBody>
          <a:bodyPr wrap="square" rtlCol="0" anchor="t">
            <a:spAutoFit/>
          </a:bodyPr>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sym typeface="+mn-ea"/>
              </a:rPr>
              <a:t>A </a:t>
            </a:r>
            <a:r>
              <a:rPr lang="en-US" sz="2400">
                <a:solidFill>
                  <a:srgbClr val="FFFF00"/>
                </a:solidFill>
                <a:latin typeface="Baskerville Old Face" panose="02020602080505020303" pitchFamily="18" charset="0"/>
                <a:cs typeface="Baskerville Old Face" panose="02020602080505020303" pitchFamily="18" charset="0"/>
                <a:sym typeface="+mn-ea"/>
              </a:rPr>
              <a:t>datagram </a:t>
            </a:r>
            <a:r>
              <a:rPr lang="en-US" sz="2400">
                <a:solidFill>
                  <a:schemeClr val="bg1"/>
                </a:solidFill>
                <a:latin typeface="Baskerville Old Face" panose="02020602080505020303" pitchFamily="18" charset="0"/>
                <a:cs typeface="Baskerville Old Face" panose="02020602080505020303" pitchFamily="18" charset="0"/>
                <a:sym typeface="+mn-ea"/>
              </a:rPr>
              <a:t>is a basic transfer unit associated with a </a:t>
            </a:r>
            <a:r>
              <a:rPr lang="en-US" sz="2400">
                <a:solidFill>
                  <a:srgbClr val="FFFF00"/>
                </a:solidFill>
                <a:latin typeface="Baskerville Old Face" panose="02020602080505020303" pitchFamily="18" charset="0"/>
                <a:cs typeface="Baskerville Old Face" panose="02020602080505020303" pitchFamily="18" charset="0"/>
                <a:sym typeface="+mn-ea"/>
              </a:rPr>
              <a:t>packet-switched network</a:t>
            </a:r>
            <a:r>
              <a:rPr lang="en-US" sz="2400">
                <a:solidFill>
                  <a:schemeClr val="bg1"/>
                </a:solidFill>
                <a:latin typeface="Baskerville Old Face" panose="02020602080505020303" pitchFamily="18" charset="0"/>
                <a:cs typeface="Baskerville Old Face" panose="02020602080505020303" pitchFamily="18" charset="0"/>
                <a:sym typeface="+mn-ea"/>
              </a:rPr>
              <a:t>. The delivery, arrival time, and order of arrival need not be guaranteed by the network.</a:t>
            </a:r>
            <a:endParaRPr lang="en-US" sz="2400"/>
          </a:p>
        </p:txBody>
      </p:sp>
      <p:sp>
        <p:nvSpPr>
          <p:cNvPr id="10" name="Text Box 9"/>
          <p:cNvSpPr txBox="1"/>
          <p:nvPr/>
        </p:nvSpPr>
        <p:spPr>
          <a:xfrm>
            <a:off x="2280285" y="4028440"/>
            <a:ext cx="2957195" cy="645160"/>
          </a:xfrm>
          <a:prstGeom prst="rect">
            <a:avLst/>
          </a:prstGeom>
          <a:noFill/>
        </p:spPr>
        <p:txBody>
          <a:bodyPr wrap="non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Data </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Gram</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2774316" y="1546850"/>
            <a:ext cx="9137015" cy="645160"/>
          </a:xfrm>
          <a:prstGeom prst="rect">
            <a:avLst/>
          </a:prstGeom>
          <a:noFill/>
        </p:spPr>
        <p:txBody>
          <a:bodyPr wrap="none" rtlCol="0">
            <a:spAutoFit/>
          </a:bodyPr>
          <a:lstStyle/>
          <a:p>
            <a:pPr algn="ctr"/>
            <a:r>
              <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rPr>
              <a:t>Comparing </a:t>
            </a:r>
            <a:r>
              <a:rPr lang="en-IN" altLang="en-US" sz="3600" b="1" dirty="0">
                <a:solidFill>
                  <a:srgbClr val="FFFF00"/>
                </a:solidFill>
                <a:latin typeface="Copperplate Gothic Bold" panose="020E0705020206020404" pitchFamily="34" charset="0"/>
                <a:ea typeface="Nunito Bold" charset="0"/>
                <a:cs typeface="Copperplate Gothic Bold" panose="020E0705020206020404" pitchFamily="34" charset="0"/>
              </a:rPr>
              <a:t>OSI</a:t>
            </a:r>
            <a:r>
              <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rPr>
              <a:t> and </a:t>
            </a:r>
            <a:r>
              <a:rPr lang="en-IN" altLang="en-US" sz="3600" b="1" dirty="0">
                <a:solidFill>
                  <a:srgbClr val="FFFF00"/>
                </a:solidFill>
                <a:latin typeface="Copperplate Gothic Bold" panose="020E0705020206020404" pitchFamily="34" charset="0"/>
                <a:ea typeface="Nunito Bold" charset="0"/>
                <a:cs typeface="Copperplate Gothic Bold" panose="020E0705020206020404" pitchFamily="34" charset="0"/>
              </a:rPr>
              <a:t>TCP/IP</a:t>
            </a:r>
            <a:r>
              <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rPr>
              <a:t> Models</a:t>
            </a:r>
            <a:endPar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endParaRPr>
          </a:p>
        </p:txBody>
      </p:sp>
      <p:pic>
        <p:nvPicPr>
          <p:cNvPr id="4" name="Picture 3"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3" name="Text Box 2"/>
          <p:cNvSpPr txBox="1"/>
          <p:nvPr/>
        </p:nvSpPr>
        <p:spPr>
          <a:xfrm>
            <a:off x="4674235" y="2493010"/>
            <a:ext cx="4980305" cy="1783715"/>
          </a:xfrm>
          <a:prstGeom prst="rect">
            <a:avLst/>
          </a:prstGeom>
          <a:noFill/>
        </p:spPr>
        <p:txBody>
          <a:bodyPr wrap="square" rtlCol="0" anchor="t">
            <a:spAutoFit/>
          </a:bodyPr>
          <a:p>
            <a:r>
              <a:rPr lang="en-US" sz="2400">
                <a:solidFill>
                  <a:schemeClr val="bg1"/>
                </a:solidFill>
                <a:latin typeface="Baskerville Old Face" panose="02020602080505020303" pitchFamily="18" charset="0"/>
                <a:cs typeface="Baskerville Old Face" panose="02020602080505020303" pitchFamily="18" charset="0"/>
              </a:rPr>
              <a:t>Concepts central to the OSI model</a:t>
            </a:r>
            <a:endParaRPr lang="en-US" sz="2400">
              <a:solidFill>
                <a:schemeClr val="bg1"/>
              </a:solidFill>
              <a:latin typeface="Baskerville Old Face" panose="02020602080505020303" pitchFamily="18" charset="0"/>
              <a:cs typeface="Baskerville Old Face" panose="02020602080505020303" pitchFamily="18" charset="0"/>
            </a:endParaRPr>
          </a:p>
          <a:p>
            <a:r>
              <a:rPr lang="en-US" sz="1400">
                <a:solidFill>
                  <a:schemeClr val="bg1"/>
                </a:solidFill>
                <a:latin typeface="Baskerville Old Face" panose="02020602080505020303" pitchFamily="18" charset="0"/>
                <a:cs typeface="Baskerville Old Face" panose="02020602080505020303" pitchFamily="18" charset="0"/>
              </a:rPr>
              <a:t> </a:t>
            </a:r>
            <a:endParaRPr lang="en-US" sz="1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Services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Interfaces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Protocols</a:t>
            </a: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35610" y="1735455"/>
            <a:ext cx="11961495" cy="645160"/>
          </a:xfrm>
          <a:prstGeom prst="rect">
            <a:avLst/>
          </a:prstGeom>
          <a:noFill/>
        </p:spPr>
        <p:txBody>
          <a:bodyPr wrap="square" rtlCol="0">
            <a:spAutoFit/>
          </a:bodyPr>
          <a:lstStyle/>
          <a:p>
            <a:pPr algn="ctr"/>
            <a:r>
              <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rPr>
              <a:t>A Critique of the </a:t>
            </a:r>
            <a:r>
              <a:rPr lang="en-IN" altLang="en-US" sz="3600" b="1" dirty="0">
                <a:solidFill>
                  <a:srgbClr val="FFFF00"/>
                </a:solidFill>
                <a:latin typeface="Copperplate Gothic Bold" panose="020E0705020206020404" pitchFamily="34" charset="0"/>
                <a:ea typeface="Nunito Bold" charset="0"/>
                <a:cs typeface="Copperplate Gothic Bold" panose="020E0705020206020404" pitchFamily="34" charset="0"/>
              </a:rPr>
              <a:t>OSI</a:t>
            </a:r>
            <a:r>
              <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rPr>
              <a:t> Model and protocols</a:t>
            </a:r>
            <a:endParaRPr lang="en-IN" altLang="en-US" sz="3600" b="1" dirty="0">
              <a:solidFill>
                <a:schemeClr val="bg1"/>
              </a:solidFill>
              <a:latin typeface="Copperplate Gothic Bold" panose="020E0705020206020404" pitchFamily="34" charset="0"/>
              <a:ea typeface="Nunito Bold" charset="0"/>
              <a:cs typeface="Copperplate Gothic Bold" panose="020E0705020206020404" pitchFamily="34" charset="0"/>
            </a:endParaRPr>
          </a:p>
        </p:txBody>
      </p:sp>
      <p:pic>
        <p:nvPicPr>
          <p:cNvPr id="4" name="Picture 3"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2" name="Text Box 1"/>
          <p:cNvSpPr txBox="1"/>
          <p:nvPr/>
        </p:nvSpPr>
        <p:spPr>
          <a:xfrm>
            <a:off x="5025390" y="2561590"/>
            <a:ext cx="6224905" cy="1938020"/>
          </a:xfrm>
          <a:prstGeom prst="rect">
            <a:avLst/>
          </a:prstGeom>
          <a:noFill/>
        </p:spPr>
        <p:txBody>
          <a:bodyPr wrap="square" rtlCol="0" anchor="t">
            <a:spAutoFit/>
          </a:bodyPr>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Bad timing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Bad technology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Bad implementations</a:t>
            </a:r>
            <a:endParaRPr lang="en-US" sz="2400">
              <a:solidFill>
                <a:schemeClr val="bg1"/>
              </a:solidFill>
              <a:latin typeface="Baskerville Old Face" panose="02020602080505020303" pitchFamily="18" charset="0"/>
              <a:cs typeface="Baskerville Old Face" panose="02020602080505020303" pitchFamily="18" charset="0"/>
            </a:endParaRPr>
          </a:p>
          <a:p>
            <a:pPr indent="0">
              <a:buFont typeface="Wingdings" panose="05000000000000000000" charset="0"/>
              <a:buNone/>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Bad politics</a:t>
            </a: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4286250" y="367030"/>
            <a:ext cx="2921000"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Bad </a:t>
            </a:r>
            <a:r>
              <a:rPr lang="en-US" sz="3600">
                <a:solidFill>
                  <a:srgbClr val="FFFF00"/>
                </a:solidFill>
                <a:latin typeface="Copperplate Gothic Bold" panose="020E0705020206020404" pitchFamily="34" charset="0"/>
                <a:cs typeface="Copperplate Gothic Bold" panose="020E0705020206020404" pitchFamily="34" charset="0"/>
                <a:sym typeface="+mn-ea"/>
              </a:rPr>
              <a:t>T</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iming</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pic>
        <p:nvPicPr>
          <p:cNvPr id="5" name="Picture Placeholder 4" descr="C:\Users\Saibaba\Desktop\unit-1-introduction-to-computer-networks-86-638.jpgunit-1-introduction-to-computer-networks-86-638"/>
          <p:cNvPicPr>
            <a:picLocks noChangeAspect="1"/>
          </p:cNvPicPr>
          <p:nvPr>
            <p:ph type="pic" sz="quarter" idx="14"/>
          </p:nvPr>
        </p:nvPicPr>
        <p:blipFill>
          <a:blip r:embed="rId2"/>
          <a:srcRect/>
          <a:stretch>
            <a:fillRect/>
          </a:stretch>
        </p:blipFill>
        <p:spPr>
          <a:xfrm>
            <a:off x="2813685" y="1463675"/>
            <a:ext cx="5671185" cy="35877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508000" y="823595"/>
            <a:ext cx="11219815"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A Critique of the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TCP/IP</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 Reference Model</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
        <p:nvSpPr>
          <p:cNvPr id="6" name="Text Box 5"/>
          <p:cNvSpPr txBox="1"/>
          <p:nvPr/>
        </p:nvSpPr>
        <p:spPr>
          <a:xfrm>
            <a:off x="1059815" y="1848485"/>
            <a:ext cx="7797800" cy="3661410"/>
          </a:xfrm>
          <a:prstGeom prst="rect">
            <a:avLst/>
          </a:prstGeom>
          <a:noFill/>
        </p:spPr>
        <p:txBody>
          <a:bodyPr wrap="square" rtlCol="0" anchor="t">
            <a:spAutoFit/>
          </a:bodyPr>
          <a:p>
            <a:pPr marL="342900" indent="-342900">
              <a:buFont typeface="Wingdings" panose="05000000000000000000" charset="0"/>
              <a:buChar char="Ø"/>
            </a:pP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Problems: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Service, interface, and protocol not distinguished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Not a general model</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Host-to-network “layer” not really a layer</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No mention of physical and data link layers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Minor protocols deeply entrenched, hard to replace</a:t>
            </a:r>
            <a:endParaRPr lang="en-US" sz="2400">
              <a:solidFill>
                <a:schemeClr val="bg1"/>
              </a:solidFill>
              <a:latin typeface="Baskerville Old Face" panose="02020602080505020303" pitchFamily="18" charset="0"/>
              <a:cs typeface="Baskerville Old Face" panose="02020602080505020303" pitchFamily="18" charset="0"/>
            </a:endParaRPr>
          </a:p>
          <a:p>
            <a:pPr indent="0">
              <a:buFont typeface="Wingdings" panose="05000000000000000000" charset="0"/>
              <a:buNone/>
            </a:pP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508000" y="823595"/>
            <a:ext cx="11219815"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A Critique of the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TCP/IP</a:t>
            </a:r>
            <a:r>
              <a:rPr lang="en-IN" altLang="en-US" sz="3600">
                <a:solidFill>
                  <a:schemeClr val="bg1"/>
                </a:solidFill>
                <a:latin typeface="Copperplate Gothic Bold" panose="020E0705020206020404" pitchFamily="34" charset="0"/>
                <a:cs typeface="Copperplate Gothic Bold" panose="020E0705020206020404" pitchFamily="34" charset="0"/>
                <a:sym typeface="+mn-ea"/>
              </a:rPr>
              <a:t> Reference Model</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sp>
        <p:nvSpPr>
          <p:cNvPr id="6" name="Text Box 5"/>
          <p:cNvSpPr txBox="1"/>
          <p:nvPr/>
        </p:nvSpPr>
        <p:spPr>
          <a:xfrm>
            <a:off x="1059815" y="1848485"/>
            <a:ext cx="7797800" cy="3661410"/>
          </a:xfrm>
          <a:prstGeom prst="rect">
            <a:avLst/>
          </a:prstGeom>
          <a:noFill/>
        </p:spPr>
        <p:txBody>
          <a:bodyPr wrap="square" rtlCol="0" anchor="t">
            <a:spAutoFit/>
          </a:bodyPr>
          <a:p>
            <a:pPr marL="342900" indent="-342900">
              <a:buFont typeface="Wingdings" panose="05000000000000000000" charset="0"/>
              <a:buChar char="Ø"/>
            </a:pP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Problems: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Service, interface, and protocol not distinguished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Not a general model</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Host-to-network “layer” not really a layer</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No mention of physical and data link layers </a:t>
            </a:r>
            <a:endParaRPr lang="en-US" sz="24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endParaRPr lang="en-US" sz="800">
              <a:solidFill>
                <a:schemeClr val="bg1"/>
              </a:solidFill>
              <a:latin typeface="Baskerville Old Face" panose="02020602080505020303" pitchFamily="18" charset="0"/>
              <a:cs typeface="Baskerville Old Face" panose="02020602080505020303" pitchFamily="18" charset="0"/>
            </a:endParaRPr>
          </a:p>
          <a:p>
            <a:pPr marL="342900" indent="-342900">
              <a:buFont typeface="Wingdings" panose="05000000000000000000" charset="0"/>
              <a:buChar char="Ø"/>
            </a:pPr>
            <a:r>
              <a:rPr lang="en-US" sz="2400">
                <a:solidFill>
                  <a:schemeClr val="bg1"/>
                </a:solidFill>
                <a:latin typeface="Baskerville Old Face" panose="02020602080505020303" pitchFamily="18" charset="0"/>
                <a:cs typeface="Baskerville Old Face" panose="02020602080505020303" pitchFamily="18" charset="0"/>
              </a:rPr>
              <a:t>Minor protocols deeply entrenched, hard to replace</a:t>
            </a:r>
            <a:endParaRPr lang="en-US" sz="2400">
              <a:solidFill>
                <a:schemeClr val="bg1"/>
              </a:solidFill>
              <a:latin typeface="Baskerville Old Face" panose="02020602080505020303" pitchFamily="18" charset="0"/>
              <a:cs typeface="Baskerville Old Face" panose="02020602080505020303" pitchFamily="18" charset="0"/>
            </a:endParaRPr>
          </a:p>
          <a:p>
            <a:pPr indent="0">
              <a:buFont typeface="Wingdings" panose="05000000000000000000" charset="0"/>
              <a:buNone/>
            </a:pPr>
            <a:endParaRPr 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4867910" y="537845"/>
            <a:ext cx="3686810" cy="645160"/>
          </a:xfrm>
          <a:prstGeom prst="rect">
            <a:avLst/>
          </a:prstGeom>
          <a:noFill/>
        </p:spPr>
        <p:txBody>
          <a:bodyPr wrap="none" rtlCol="0" anchor="t">
            <a:spAutoFit/>
          </a:bodyPr>
          <a:p>
            <a:r>
              <a:rPr lang="en-IN" altLang="en-US" sz="3600">
                <a:solidFill>
                  <a:schemeClr val="bg1"/>
                </a:solidFill>
                <a:latin typeface="Copperplate Gothic Bold" panose="020E0705020206020404" pitchFamily="34" charset="0"/>
                <a:cs typeface="Copperplate Gothic Bold" panose="020E0705020206020404" pitchFamily="34" charset="0"/>
                <a:sym typeface="+mn-ea"/>
              </a:rPr>
              <a:t>Hybrid </a:t>
            </a:r>
            <a:r>
              <a:rPr lang="en-IN" altLang="en-US" sz="3600">
                <a:solidFill>
                  <a:srgbClr val="FFFF00"/>
                </a:solidFill>
                <a:latin typeface="Copperplate Gothic Bold" panose="020E0705020206020404" pitchFamily="34" charset="0"/>
                <a:cs typeface="Copperplate Gothic Bold" panose="020E0705020206020404" pitchFamily="34" charset="0"/>
                <a:sym typeface="+mn-ea"/>
              </a:rPr>
              <a:t>Model</a:t>
            </a:r>
            <a:endParaRPr lang="en-IN" altLang="en-US" sz="3600">
              <a:solidFill>
                <a:srgbClr val="FFFF00"/>
              </a:solidFill>
              <a:latin typeface="Copperplate Gothic Bold" panose="020E0705020206020404" pitchFamily="34" charset="0"/>
              <a:cs typeface="Copperplate Gothic Bold" panose="020E0705020206020404" pitchFamily="34" charset="0"/>
              <a:sym typeface="+mn-ea"/>
            </a:endParaRPr>
          </a:p>
        </p:txBody>
      </p:sp>
      <p:pic>
        <p:nvPicPr>
          <p:cNvPr id="5" name="Picture Placeholder 4" descr="unit-1-introduction-to-computer-networks-88-638"/>
          <p:cNvPicPr>
            <a:picLocks noChangeAspect="1"/>
          </p:cNvPicPr>
          <p:nvPr>
            <p:ph type="pic" sz="quarter" idx="14"/>
          </p:nvPr>
        </p:nvPicPr>
        <p:blipFill>
          <a:blip r:embed="rId2"/>
          <a:srcRect l="27450" t="31112" r="21735" b="29707"/>
          <a:stretch>
            <a:fillRect/>
          </a:stretch>
        </p:blipFill>
        <p:spPr>
          <a:xfrm>
            <a:off x="4483735" y="2182495"/>
            <a:ext cx="3970655" cy="3026410"/>
          </a:xfrm>
          <a:prstGeom prst="rect">
            <a:avLst/>
          </a:prstGeom>
        </p:spPr>
      </p:pic>
      <p:sp>
        <p:nvSpPr>
          <p:cNvPr id="7" name="Text Box 6"/>
          <p:cNvSpPr txBox="1"/>
          <p:nvPr/>
        </p:nvSpPr>
        <p:spPr>
          <a:xfrm>
            <a:off x="3961130" y="1374775"/>
            <a:ext cx="5015230" cy="460375"/>
          </a:xfrm>
          <a:prstGeom prst="rect">
            <a:avLst/>
          </a:prstGeom>
          <a:noFill/>
        </p:spPr>
        <p:txBody>
          <a:bodyPr wrap="square" rtlCol="0">
            <a:spAutoFit/>
          </a:bodyPr>
          <a:p>
            <a:r>
              <a:rPr lang="en-IN" altLang="en-US" sz="2400">
                <a:solidFill>
                  <a:schemeClr val="bg1"/>
                </a:solidFill>
                <a:latin typeface="Baskerville Old Face" panose="02020602080505020303" pitchFamily="18" charset="0"/>
                <a:cs typeface="Baskerville Old Face" panose="02020602080505020303" pitchFamily="18" charset="0"/>
              </a:rPr>
              <a:t>The hybrid reference model to be used.</a:t>
            </a:r>
            <a:endParaRPr lang="en-IN" altLang="en-US" sz="2400">
              <a:solidFill>
                <a:schemeClr val="bg1"/>
              </a:solidFill>
              <a:latin typeface="Baskerville Old Face" panose="02020602080505020303" pitchFamily="18" charset="0"/>
              <a:cs typeface="Baskerville Old Face" panose="02020602080505020303"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2607310" y="125730"/>
            <a:ext cx="8866505" cy="1198880"/>
          </a:xfrm>
          <a:prstGeom prst="rect">
            <a:avLst/>
          </a:prstGeom>
          <a:noFill/>
        </p:spPr>
        <p:txBody>
          <a:bodyPr wrap="square" rtlCol="0">
            <a:spAutoFit/>
          </a:bodyPr>
          <a:lstStyle/>
          <a:p>
            <a:pPr algn="ctr"/>
            <a:r>
              <a:rPr lang="en-US" sz="3600" b="1">
                <a:solidFill>
                  <a:srgbClr val="FFFF00"/>
                </a:solidFill>
                <a:sym typeface="+mn-ea"/>
              </a:rPr>
              <a:t> </a:t>
            </a:r>
            <a:r>
              <a:rPr sz="3600" b="1">
                <a:solidFill>
                  <a:schemeClr val="bg1"/>
                </a:solidFill>
                <a:latin typeface="Copperplate Gothic Bold" panose="020E0705020206020404" pitchFamily="34" charset="0"/>
                <a:cs typeface="Copperplate Gothic Bold" panose="020E0705020206020404" pitchFamily="34" charset="0"/>
                <a:sym typeface="+mn-ea"/>
              </a:rPr>
              <a:t>Protocol</a:t>
            </a:r>
            <a:r>
              <a:rPr sz="3600" b="1">
                <a:latin typeface="Copperplate Gothic Bold" panose="020E0705020206020404" pitchFamily="34" charset="0"/>
                <a:cs typeface="Copperplate Gothic Bold" panose="020E0705020206020404" pitchFamily="34" charset="0"/>
                <a:sym typeface="+mn-ea"/>
              </a:rPr>
              <a:t> </a:t>
            </a:r>
            <a:r>
              <a:rPr sz="3600" b="1">
                <a:solidFill>
                  <a:srgbClr val="FFFF00"/>
                </a:solidFill>
                <a:latin typeface="Copperplate Gothic Bold" panose="020E0705020206020404" pitchFamily="34" charset="0"/>
                <a:cs typeface="Copperplate Gothic Bold" panose="020E0705020206020404" pitchFamily="34" charset="0"/>
                <a:sym typeface="+mn-ea"/>
              </a:rPr>
              <a:t>Hierarchies</a:t>
            </a:r>
            <a:endParaRPr sz="3600">
              <a:solidFill>
                <a:srgbClr val="FFFF00"/>
              </a:solidFill>
            </a:endParaRPr>
          </a:p>
          <a:p>
            <a:pPr algn="ctr"/>
            <a:endParaRPr lang="en-US" sz="3600" b="1" dirty="0">
              <a:solidFill>
                <a:srgbClr val="FFFF00"/>
              </a:solidFill>
              <a:latin typeface="Catamaran SemiBold" pitchFamily="2" charset="77"/>
              <a:ea typeface="Nunito Bold" charset="0"/>
              <a:cs typeface="Catamaran SemiBold" pitchFamily="2" charset="77"/>
            </a:endParaRPr>
          </a:p>
        </p:txBody>
      </p:sp>
      <p:sp>
        <p:nvSpPr>
          <p:cNvPr id="3" name="Text Box 2"/>
          <p:cNvSpPr txBox="1"/>
          <p:nvPr/>
        </p:nvSpPr>
        <p:spPr>
          <a:xfrm>
            <a:off x="3532505" y="5501640"/>
            <a:ext cx="7338695" cy="1198880"/>
          </a:xfrm>
          <a:prstGeom prst="rect">
            <a:avLst/>
          </a:prstGeom>
          <a:noFill/>
        </p:spPr>
        <p:txBody>
          <a:bodyPr wrap="square" rtlCol="0" anchor="t">
            <a:spAutoFit/>
          </a:bodyPr>
          <a:lstStyle/>
          <a:p>
            <a:pPr algn="ctr"/>
            <a:r>
              <a:rPr sz="2400" i="1">
                <a:solidFill>
                  <a:srgbClr val="FFFF00"/>
                </a:solidFill>
                <a:latin typeface="Baskerville Old Face" panose="02020602080505020303" pitchFamily="18" charset="0"/>
                <a:cs typeface="Baskerville Old Face" panose="02020602080505020303" pitchFamily="18" charset="0"/>
                <a:sym typeface="+mn-ea"/>
              </a:rPr>
              <a:t>Example information flow supporting virtual communication in layer 5.</a:t>
            </a:r>
            <a:endParaRPr sz="2400" i="1">
              <a:solidFill>
                <a:srgbClr val="FFFF00"/>
              </a:solidFill>
              <a:latin typeface="Baskerville Old Face" panose="02020602080505020303" pitchFamily="18" charset="0"/>
              <a:cs typeface="Baskerville Old Face" panose="02020602080505020303" pitchFamily="18" charset="0"/>
              <a:sym typeface="+mn-ea"/>
            </a:endParaRPr>
          </a:p>
          <a:p>
            <a:pPr algn="ctr"/>
            <a:endParaRPr lang="en-US" sz="2400" i="1">
              <a:solidFill>
                <a:srgbClr val="FFFF00"/>
              </a:solidFill>
              <a:latin typeface="Baskerville Old Face" panose="02020602080505020303" pitchFamily="18" charset="0"/>
              <a:cs typeface="Baskerville Old Face" panose="02020602080505020303" pitchFamily="18" charset="0"/>
              <a:sym typeface="+mn-ea"/>
            </a:endParaRPr>
          </a:p>
        </p:txBody>
      </p:sp>
      <p:pic>
        <p:nvPicPr>
          <p:cNvPr id="28676" name="Picture Placeholder 28675" descr="1-15"/>
          <p:cNvPicPr>
            <a:picLocks noGrp="1" noChangeAspect="1"/>
          </p:cNvPicPr>
          <p:nvPr>
            <p:ph type="pic" sz="quarter" idx="15"/>
          </p:nvPr>
        </p:nvPicPr>
        <p:blipFill>
          <a:blip r:embed="rId1"/>
          <a:stretch>
            <a:fillRect/>
          </a:stretch>
        </p:blipFill>
        <p:spPr>
          <a:xfrm>
            <a:off x="3200400" y="852805"/>
            <a:ext cx="7670800" cy="4418965"/>
          </a:xfrm>
          <a:prstGeom prst="rect">
            <a:avLst/>
          </a:prstGeom>
          <a:noFill/>
          <a:ln w="9525">
            <a:noFill/>
          </a:ln>
        </p:spPr>
      </p:pic>
      <p:pic>
        <p:nvPicPr>
          <p:cNvPr id="6" name="Picture 5"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2055495" y="170815"/>
            <a:ext cx="8125460" cy="1198880"/>
          </a:xfrm>
          <a:prstGeom prst="rect">
            <a:avLst/>
          </a:prstGeom>
          <a:noFill/>
        </p:spPr>
        <p:txBody>
          <a:bodyPr wrap="squar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Differences Between OSI and TCP/IP Model</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pic>
        <p:nvPicPr>
          <p:cNvPr id="5" name="Picture 4" descr="C:\Users\Saibaba\Desktop\images.pngimages"/>
          <p:cNvPicPr>
            <a:picLocks noChangeAspect="1"/>
          </p:cNvPicPr>
          <p:nvPr/>
        </p:nvPicPr>
        <p:blipFill>
          <a:blip r:embed="rId2"/>
          <a:srcRect l="15863"/>
          <a:stretch>
            <a:fillRect/>
          </a:stretch>
        </p:blipFill>
        <p:spPr>
          <a:xfrm>
            <a:off x="5096510" y="1858010"/>
            <a:ext cx="5661660" cy="3565525"/>
          </a:xfrm>
          <a:prstGeom prst="rect">
            <a:avLst/>
          </a:prstGeom>
        </p:spPr>
      </p:pic>
      <p:pic>
        <p:nvPicPr>
          <p:cNvPr id="7" name="Picture Placeholder 6" descr="images (4)"/>
          <p:cNvPicPr>
            <a:picLocks noChangeAspect="1"/>
          </p:cNvPicPr>
          <p:nvPr>
            <p:ph type="pic" sz="quarter" idx="14"/>
          </p:nvPr>
        </p:nvPicPr>
        <p:blipFill>
          <a:blip r:embed="rId3"/>
          <a:stretch>
            <a:fillRect/>
          </a:stretch>
        </p:blipFill>
        <p:spPr>
          <a:xfrm>
            <a:off x="1358265" y="2014855"/>
            <a:ext cx="2788285" cy="17595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4" name="Text Box 3"/>
          <p:cNvSpPr txBox="1"/>
          <p:nvPr/>
        </p:nvSpPr>
        <p:spPr>
          <a:xfrm>
            <a:off x="1807210" y="149225"/>
            <a:ext cx="8125460" cy="1198880"/>
          </a:xfrm>
          <a:prstGeom prst="rect">
            <a:avLst/>
          </a:prstGeom>
          <a:noFill/>
        </p:spPr>
        <p:txBody>
          <a:bodyPr wrap="square" rtlCol="0" anchor="t">
            <a:spAutoFit/>
          </a:bodyPr>
          <a:p>
            <a:r>
              <a:rPr lang="en-IN" altLang="en-US" sz="3600">
                <a:solidFill>
                  <a:srgbClr val="FFFF00"/>
                </a:solidFill>
                <a:latin typeface="Copperplate Gothic Bold" panose="020E0705020206020404" pitchFamily="34" charset="0"/>
                <a:cs typeface="Copperplate Gothic Bold" panose="020E0705020206020404" pitchFamily="34" charset="0"/>
                <a:sym typeface="+mn-ea"/>
              </a:rPr>
              <a:t>Differences Between OSI and TCP/IP Model</a:t>
            </a:r>
            <a:endParaRPr lang="en-IN" altLang="en-US" sz="3600">
              <a:solidFill>
                <a:schemeClr val="bg1"/>
              </a:solidFill>
              <a:latin typeface="Copperplate Gothic Bold" panose="020E0705020206020404" pitchFamily="34" charset="0"/>
              <a:cs typeface="Copperplate Gothic Bold" panose="020E0705020206020404" pitchFamily="34" charset="0"/>
              <a:sym typeface="+mn-ea"/>
            </a:endParaRPr>
          </a:p>
        </p:txBody>
      </p:sp>
      <p:pic>
        <p:nvPicPr>
          <p:cNvPr id="6" name="Picture 5" descr="C:\Users\Saibaba\Desktop\instrumentationtools.com_comparison-of-tcp-ip-and-osi-model.pnginstrumentationtools.com_comparison-of-tcp-ip-and-osi-model"/>
          <p:cNvPicPr>
            <a:picLocks noChangeAspect="1"/>
          </p:cNvPicPr>
          <p:nvPr/>
        </p:nvPicPr>
        <p:blipFill>
          <a:blip r:embed="rId2"/>
          <a:srcRect b="7841"/>
          <a:stretch>
            <a:fillRect/>
          </a:stretch>
        </p:blipFill>
        <p:spPr>
          <a:xfrm>
            <a:off x="677545" y="1642745"/>
            <a:ext cx="8872220" cy="45173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59625" y="3136265"/>
            <a:ext cx="3352800" cy="583565"/>
          </a:xfrm>
          <a:prstGeom prst="rect">
            <a:avLst/>
          </a:prstGeom>
          <a:noFill/>
        </p:spPr>
        <p:txBody>
          <a:bodyPr wrap="square" rtlCol="0">
            <a:spAutoFit/>
          </a:bodyPr>
          <a:lstStyle/>
          <a:p>
            <a:pPr algn="ctr"/>
            <a:r>
              <a:rPr lang="en-US" sz="3200" dirty="0">
                <a:solidFill>
                  <a:srgbClr val="FFFF00"/>
                </a:solidFill>
                <a:latin typeface="Catamaran Medium" pitchFamily="2" charset="77"/>
                <a:ea typeface="Nunito Bold" charset="0"/>
                <a:cs typeface="Catamaran Medium" pitchFamily="2" charset="77"/>
              </a:rPr>
              <a:t>Any questions?</a:t>
            </a:r>
            <a:endParaRPr lang="en-US" sz="3200" dirty="0">
              <a:solidFill>
                <a:srgbClr val="FFFF00"/>
              </a:solidFill>
              <a:latin typeface="Catamaran Medium" pitchFamily="2" charset="77"/>
              <a:ea typeface="Nunito Bold" charset="0"/>
              <a:cs typeface="Catamaran Medium" pitchFamily="2" charset="77"/>
            </a:endParaRPr>
          </a:p>
        </p:txBody>
      </p:sp>
      <p:sp>
        <p:nvSpPr>
          <p:cNvPr id="9" name="TextBox 8"/>
          <p:cNvSpPr txBox="1"/>
          <p:nvPr/>
        </p:nvSpPr>
        <p:spPr>
          <a:xfrm>
            <a:off x="1051111" y="2705725"/>
            <a:ext cx="4689104" cy="1446550"/>
          </a:xfrm>
          <a:prstGeom prst="rect">
            <a:avLst/>
          </a:prstGeom>
          <a:noFill/>
        </p:spPr>
        <p:txBody>
          <a:bodyPr wrap="none" rtlCol="0">
            <a:spAutoFit/>
          </a:bodyPr>
          <a:lstStyle/>
          <a:p>
            <a:pPr algn="ctr"/>
            <a:r>
              <a:rPr lang="en-US" sz="8800" b="1" dirty="0">
                <a:solidFill>
                  <a:schemeClr val="bg1"/>
                </a:solidFill>
                <a:latin typeface="Catamaran SemiBold" pitchFamily="2" charset="77"/>
                <a:ea typeface="Nunito Bold" charset="0"/>
                <a:cs typeface="Catamaran SemiBold" pitchFamily="2" charset="77"/>
              </a:rPr>
              <a:t>THANKS!</a:t>
            </a:r>
            <a:endParaRPr lang="en-US" sz="8800" b="1" dirty="0">
              <a:solidFill>
                <a:schemeClr val="bg1"/>
              </a:solidFill>
              <a:latin typeface="Catamaran SemiBold" pitchFamily="2" charset="77"/>
              <a:ea typeface="Nunito Bold" charset="0"/>
              <a:cs typeface="Catamaran SemiBold" pitchFamily="2" charset="77"/>
            </a:endParaRPr>
          </a:p>
        </p:txBody>
      </p:sp>
      <p:pic>
        <p:nvPicPr>
          <p:cNvPr id="4" name="Picture 3"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rotWithShape="1">
          <a:blip r:embed="rId1">
            <a:extLst>
              <a:ext uri="{28A0092B-C50C-407E-A947-70E740481C1C}">
                <a14:useLocalDpi xmlns:a14="http://schemas.microsoft.com/office/drawing/2010/main" val="0"/>
              </a:ext>
            </a:extLst>
          </a:blip>
          <a:srcRect l="8278" t="8560" r="7924" b="7269"/>
          <a:stretch>
            <a:fillRect/>
          </a:stretch>
        </p:blipFill>
        <p:spPr>
          <a:xfrm>
            <a:off x="259080" y="817880"/>
            <a:ext cx="7650480" cy="5394960"/>
          </a:xfrm>
          <a:prstGeom prst="rect">
            <a:avLst/>
          </a:prstGeom>
        </p:spPr>
      </p:pic>
      <p:sp>
        <p:nvSpPr>
          <p:cNvPr id="21" name="Rectangle 20"/>
          <p:cNvSpPr/>
          <p:nvPr/>
        </p:nvSpPr>
        <p:spPr>
          <a:xfrm>
            <a:off x="8214360" y="1014730"/>
            <a:ext cx="3108325" cy="2676525"/>
          </a:xfrm>
          <a:prstGeom prst="rect">
            <a:avLst/>
          </a:prstGeom>
        </p:spPr>
        <p:txBody>
          <a:bodyPr wrap="square">
            <a:spAutoFit/>
          </a:bodyPr>
          <a:lstStyle/>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We use the concept of </a:t>
            </a:r>
            <a:r>
              <a:rPr lang="en-US" sz="2400" dirty="0">
                <a:solidFill>
                  <a:srgbClr val="FFFF00"/>
                </a:solidFill>
                <a:latin typeface="Baskerville Old Face" panose="02020602080505020303" pitchFamily="18" charset="0"/>
              </a:rPr>
              <a:t>layers</a:t>
            </a:r>
            <a:r>
              <a:rPr lang="en-US" sz="2400" dirty="0">
                <a:solidFill>
                  <a:schemeClr val="bg1"/>
                </a:solidFill>
                <a:latin typeface="Baskerville Old Face" panose="02020602080505020303" pitchFamily="18" charset="0"/>
              </a:rPr>
              <a:t> in our daily </a:t>
            </a:r>
            <a:r>
              <a:rPr lang="en-US" sz="2400" dirty="0">
                <a:solidFill>
                  <a:srgbClr val="FFFF00"/>
                </a:solidFill>
                <a:latin typeface="Baskerville Old Face" panose="02020602080505020303" pitchFamily="18" charset="0"/>
              </a:rPr>
              <a:t>life</a:t>
            </a:r>
            <a:r>
              <a:rPr lang="en-US" sz="2400" dirty="0">
                <a:solidFill>
                  <a:schemeClr val="bg1"/>
                </a:solidFill>
                <a:latin typeface="Baskerville Old Face" panose="02020602080505020303" pitchFamily="18" charset="0"/>
              </a:rPr>
              <a:t>. </a:t>
            </a:r>
            <a:endParaRPr lang="en-US" sz="2400" dirty="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As an </a:t>
            </a:r>
            <a:r>
              <a:rPr lang="en-US" sz="2400" dirty="0">
                <a:solidFill>
                  <a:srgbClr val="FFFF00"/>
                </a:solidFill>
                <a:latin typeface="Baskerville Old Face" panose="02020602080505020303" pitchFamily="18" charset="0"/>
              </a:rPr>
              <a:t>example</a:t>
            </a:r>
            <a:r>
              <a:rPr lang="en-US" sz="2400" dirty="0">
                <a:solidFill>
                  <a:schemeClr val="bg1"/>
                </a:solidFill>
                <a:latin typeface="Baskerville Old Face" panose="02020602080505020303" pitchFamily="18" charset="0"/>
              </a:rPr>
              <a:t>, let us consider </a:t>
            </a:r>
            <a:r>
              <a:rPr lang="en-US" sz="2400" dirty="0">
                <a:solidFill>
                  <a:srgbClr val="FFFF00"/>
                </a:solidFill>
                <a:latin typeface="Baskerville Old Face" panose="02020602080505020303" pitchFamily="18" charset="0"/>
              </a:rPr>
              <a:t>two friends who communicate through postal mail.</a:t>
            </a:r>
            <a:endParaRPr lang="en-US" sz="2400" dirty="0">
              <a:solidFill>
                <a:srgbClr val="FFFF00"/>
              </a:solidFill>
              <a:latin typeface="Baskerville Old Face" panose="02020602080505020303" pitchFamily="18" charset="0"/>
            </a:endParaRPr>
          </a:p>
        </p:txBody>
      </p:sp>
      <p:pic>
        <p:nvPicPr>
          <p:cNvPr id="5" name="Picture 4"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3020378" y="281667"/>
            <a:ext cx="8866505" cy="1198880"/>
          </a:xfrm>
          <a:prstGeom prst="rect">
            <a:avLst/>
          </a:prstGeom>
          <a:noFill/>
        </p:spPr>
        <p:txBody>
          <a:bodyPr wrap="square" rtlCol="0">
            <a:spAutoFit/>
          </a:bodyPr>
          <a:lstStyle/>
          <a:p>
            <a:pPr algn="ctr"/>
            <a:r>
              <a:rPr lang="en-US" sz="3600" b="1" dirty="0" smtClean="0">
                <a:solidFill>
                  <a:schemeClr val="bg1"/>
                </a:solidFill>
                <a:latin typeface="Copperplate Gothic Bold" panose="020E0705020206020404" pitchFamily="34" charset="0"/>
                <a:cs typeface="Copperplate Gothic Bold" panose="020E0705020206020404" pitchFamily="34" charset="0"/>
                <a:sym typeface="+mn-ea"/>
              </a:rPr>
              <a:t>D</a:t>
            </a:r>
            <a:r>
              <a:rPr sz="3600" b="1" dirty="0" smtClean="0">
                <a:solidFill>
                  <a:schemeClr val="bg1"/>
                </a:solidFill>
                <a:latin typeface="Copperplate Gothic Bold" panose="020E0705020206020404" pitchFamily="34" charset="0"/>
                <a:cs typeface="Copperplate Gothic Bold" panose="020E0705020206020404" pitchFamily="34" charset="0"/>
                <a:sym typeface="+mn-ea"/>
              </a:rPr>
              <a:t>e</a:t>
            </a:r>
            <a:r>
              <a:rPr lang="en-US" sz="3600" b="1" dirty="0" smtClean="0">
                <a:solidFill>
                  <a:schemeClr val="bg1"/>
                </a:solidFill>
                <a:latin typeface="Copperplate Gothic Bold" panose="020E0705020206020404" pitchFamily="34" charset="0"/>
                <a:cs typeface="Copperplate Gothic Bold" panose="020E0705020206020404" pitchFamily="34" charset="0"/>
                <a:sym typeface="+mn-ea"/>
              </a:rPr>
              <a:t>sign</a:t>
            </a:r>
            <a:r>
              <a:rPr sz="3600" b="1" dirty="0" smtClean="0">
                <a:solidFill>
                  <a:schemeClr val="bg1"/>
                </a:solidFill>
                <a:latin typeface="Copperplate Gothic Bold" panose="020E0705020206020404" pitchFamily="34" charset="0"/>
                <a:cs typeface="Copperplate Gothic Bold" panose="020E0705020206020404" pitchFamily="34" charset="0"/>
                <a:sym typeface="+mn-ea"/>
              </a:rPr>
              <a:t> </a:t>
            </a:r>
            <a:r>
              <a:rPr lang="en-US" sz="3600" b="1" dirty="0" smtClean="0">
                <a:solidFill>
                  <a:srgbClr val="FFFF00"/>
                </a:solidFill>
                <a:latin typeface="Copperplate Gothic Bold" panose="020E0705020206020404" pitchFamily="34" charset="0"/>
                <a:cs typeface="Copperplate Gothic Bold" panose="020E0705020206020404" pitchFamily="34" charset="0"/>
                <a:sym typeface="+mn-ea"/>
              </a:rPr>
              <a:t>Issues </a:t>
            </a:r>
            <a:r>
              <a:rPr lang="en-US" sz="3600" b="1" dirty="0" smtClean="0">
                <a:solidFill>
                  <a:schemeClr val="bg1"/>
                </a:solidFill>
                <a:latin typeface="Copperplate Gothic Bold" panose="020E0705020206020404" pitchFamily="34" charset="0"/>
                <a:cs typeface="Copperplate Gothic Bold" panose="020E0705020206020404" pitchFamily="34" charset="0"/>
                <a:sym typeface="+mn-ea"/>
              </a:rPr>
              <a:t>for the</a:t>
            </a:r>
            <a:r>
              <a:rPr sz="3600" b="1" dirty="0" smtClean="0">
                <a:latin typeface="Copperplate Gothic Bold" panose="020E0705020206020404" pitchFamily="34" charset="0"/>
                <a:cs typeface="Copperplate Gothic Bold" panose="020E0705020206020404" pitchFamily="34" charset="0"/>
                <a:sym typeface="+mn-ea"/>
              </a:rPr>
              <a:t> </a:t>
            </a:r>
            <a:r>
              <a:rPr lang="en-US" sz="3600" b="1" dirty="0" smtClean="0">
                <a:solidFill>
                  <a:srgbClr val="FFFF00"/>
                </a:solidFill>
                <a:latin typeface="Copperplate Gothic Bold" panose="020E0705020206020404" pitchFamily="34" charset="0"/>
                <a:cs typeface="Copperplate Gothic Bold" panose="020E0705020206020404" pitchFamily="34" charset="0"/>
                <a:sym typeface="+mn-ea"/>
              </a:rPr>
              <a:t>Layers</a:t>
            </a:r>
            <a:endParaRPr sz="3600" dirty="0">
              <a:solidFill>
                <a:srgbClr val="FFFF00"/>
              </a:solidFill>
              <a:latin typeface="Copperplate Gothic Bold" panose="020E0705020206020404" pitchFamily="34" charset="0"/>
              <a:cs typeface="Copperplate Gothic Bold" panose="020E0705020206020404" pitchFamily="34" charset="0"/>
            </a:endParaRPr>
          </a:p>
          <a:p>
            <a:pPr algn="ctr"/>
            <a:endPar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endParaRPr>
          </a:p>
        </p:txBody>
      </p:sp>
      <p:sp>
        <p:nvSpPr>
          <p:cNvPr id="4" name="Rectangle 3"/>
          <p:cNvSpPr/>
          <p:nvPr/>
        </p:nvSpPr>
        <p:spPr>
          <a:xfrm>
            <a:off x="3020695" y="1044575"/>
            <a:ext cx="8730615" cy="4769485"/>
          </a:xfrm>
          <a:prstGeom prst="rect">
            <a:avLst/>
          </a:prstGeom>
        </p:spPr>
        <p:txBody>
          <a:bodyPr wrap="square">
            <a:spAutoFit/>
          </a:bodyPr>
          <a:lstStyle/>
          <a:p>
            <a:pPr marL="285750" indent="-285750" algn="just">
              <a:buFont typeface="Wingdings" panose="05000000000000000000" charset="0"/>
              <a:buChar char="Ø"/>
            </a:pPr>
            <a:r>
              <a:rPr lang="en-US" sz="2400" b="1" dirty="0">
                <a:solidFill>
                  <a:srgbClr val="FFFF00"/>
                </a:solidFill>
                <a:latin typeface="Baskerville Old Face" panose="02020602080505020303" pitchFamily="18" charset="0"/>
              </a:rPr>
              <a:t>Addressing</a:t>
            </a:r>
            <a:r>
              <a:rPr lang="en-US" sz="2400" dirty="0">
                <a:solidFill>
                  <a:schemeClr val="bg1"/>
                </a:solidFill>
                <a:latin typeface="Baskerville Old Face" panose="02020602080505020303" pitchFamily="18" charset="0"/>
              </a:rPr>
              <a:t> – </a:t>
            </a:r>
            <a:r>
              <a:rPr lang="en-US" sz="2400" i="1" dirty="0">
                <a:solidFill>
                  <a:schemeClr val="bg1"/>
                </a:solidFill>
                <a:latin typeface="Baskerville Old Face" panose="02020602080505020303" pitchFamily="18" charset="0"/>
              </a:rPr>
              <a:t>each layer needs a mechanism for identifying senders and receivers. </a:t>
            </a:r>
            <a:endParaRPr lang="en-US" sz="2400" i="1"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The rules of data transfer </a:t>
            </a:r>
            <a:r>
              <a:rPr lang="en-US" sz="2400" dirty="0">
                <a:solidFill>
                  <a:schemeClr val="bg1"/>
                </a:solidFill>
                <a:latin typeface="Baskerville Old Face" panose="02020602080505020303" pitchFamily="18" charset="0"/>
              </a:rPr>
              <a:t>– </a:t>
            </a:r>
            <a:r>
              <a:rPr lang="en-US" sz="2400" i="1" dirty="0">
                <a:solidFill>
                  <a:schemeClr val="bg1"/>
                </a:solidFill>
                <a:latin typeface="Baskerville Old Face" panose="02020602080505020303" pitchFamily="18" charset="0"/>
              </a:rPr>
              <a:t>simplex, half-duplex, full- duplex. </a:t>
            </a:r>
            <a:endParaRPr lang="en-US" sz="2400" i="1"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Error Control </a:t>
            </a:r>
            <a:r>
              <a:rPr lang="en-US" sz="2400" dirty="0">
                <a:solidFill>
                  <a:schemeClr val="bg1"/>
                </a:solidFill>
                <a:latin typeface="Baskerville Old Face" panose="02020602080505020303" pitchFamily="18" charset="0"/>
              </a:rPr>
              <a:t>– </a:t>
            </a:r>
            <a:r>
              <a:rPr lang="en-US" sz="2400" i="1" dirty="0">
                <a:solidFill>
                  <a:schemeClr val="bg1"/>
                </a:solidFill>
                <a:latin typeface="Baskerville Old Face" panose="02020602080505020303" pitchFamily="18" charset="0"/>
              </a:rPr>
              <a:t>error-correction and </a:t>
            </a:r>
            <a:r>
              <a:rPr lang="en-US" sz="2400" i="1" dirty="0" smtClean="0">
                <a:solidFill>
                  <a:schemeClr val="bg1"/>
                </a:solidFill>
                <a:latin typeface="Baskerville Old Face" panose="02020602080505020303" pitchFamily="18" charset="0"/>
              </a:rPr>
              <a:t>error-detection.</a:t>
            </a:r>
            <a:endParaRPr lang="en-US" sz="2400" i="1"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Flow Control </a:t>
            </a:r>
            <a:r>
              <a:rPr lang="en-US" sz="2400" dirty="0">
                <a:solidFill>
                  <a:schemeClr val="bg1"/>
                </a:solidFill>
                <a:latin typeface="Baskerville Old Face" panose="02020602080505020303" pitchFamily="18" charset="0"/>
              </a:rPr>
              <a:t>- </a:t>
            </a:r>
            <a:r>
              <a:rPr lang="en-US" sz="2400" i="1" dirty="0">
                <a:solidFill>
                  <a:schemeClr val="bg1"/>
                </a:solidFill>
                <a:latin typeface="Baskerville Old Face" panose="02020602080505020303" pitchFamily="18" charset="0"/>
              </a:rPr>
              <a:t>The communication channels must preserve the order of messages sent on them – disassembling, transmitting, and then reassembling</a:t>
            </a:r>
            <a:r>
              <a:rPr lang="en-US" sz="2400" i="1" dirty="0" smtClean="0">
                <a:solidFill>
                  <a:schemeClr val="bg1"/>
                </a:solidFill>
                <a:latin typeface="Baskerville Old Face" panose="02020602080505020303" pitchFamily="18" charset="0"/>
              </a:rPr>
              <a:t>.</a:t>
            </a:r>
            <a:endParaRPr lang="en-US" sz="2400" i="1" dirty="0" smtClean="0">
              <a:solidFill>
                <a:schemeClr val="bg1"/>
              </a:solidFill>
              <a:latin typeface="Baskerville Old Face" panose="02020602080505020303" pitchFamily="18" charset="0"/>
            </a:endParaRPr>
          </a:p>
          <a:p>
            <a:pPr algn="just"/>
            <a:endParaRPr lang="en-US" sz="800" i="1"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Multiplexing </a:t>
            </a:r>
            <a:r>
              <a:rPr lang="en-US" sz="2400" dirty="0">
                <a:solidFill>
                  <a:schemeClr val="bg1"/>
                </a:solidFill>
                <a:latin typeface="Baskerville Old Face" panose="02020602080505020303" pitchFamily="18" charset="0"/>
              </a:rPr>
              <a:t>– </a:t>
            </a:r>
            <a:r>
              <a:rPr lang="en-US" sz="2400" i="1" dirty="0">
                <a:solidFill>
                  <a:schemeClr val="bg1"/>
                </a:solidFill>
                <a:latin typeface="Baskerville Old Face" panose="02020602080505020303" pitchFamily="18" charset="0"/>
              </a:rPr>
              <a:t>inconvenient or expensive to set up a connection for each pair of communication process</a:t>
            </a:r>
            <a:r>
              <a:rPr lang="en-US" sz="2400" i="1" dirty="0" smtClean="0">
                <a:solidFill>
                  <a:schemeClr val="bg1"/>
                </a:solidFill>
                <a:latin typeface="Baskerville Old Face" panose="02020602080505020303" pitchFamily="18" charset="0"/>
              </a:rPr>
              <a:t>.</a:t>
            </a:r>
            <a:endParaRPr lang="en-US" sz="2400" i="1"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Routing</a:t>
            </a:r>
            <a:r>
              <a:rPr lang="en-US" sz="2400" dirty="0">
                <a:solidFill>
                  <a:schemeClr val="bg1"/>
                </a:solidFill>
                <a:latin typeface="Baskerville Old Face" panose="02020602080505020303" pitchFamily="18" charset="0"/>
              </a:rPr>
              <a:t> – </a:t>
            </a:r>
            <a:r>
              <a:rPr lang="en-US" sz="2400" i="1" dirty="0">
                <a:solidFill>
                  <a:schemeClr val="bg1"/>
                </a:solidFill>
                <a:latin typeface="Baskerville Old Face" panose="02020602080505020303" pitchFamily="18" charset="0"/>
              </a:rPr>
              <a:t>multiple paths between source and destination , a route must be </a:t>
            </a:r>
            <a:r>
              <a:rPr lang="en-US" sz="2400" i="1" dirty="0" smtClean="0">
                <a:solidFill>
                  <a:schemeClr val="bg1"/>
                </a:solidFill>
                <a:latin typeface="Baskerville Old Face" panose="02020602080505020303" pitchFamily="18" charset="0"/>
              </a:rPr>
              <a:t>chosen.</a:t>
            </a:r>
            <a:endParaRPr lang="en-US" sz="2400" i="1" dirty="0">
              <a:solidFill>
                <a:schemeClr val="bg1"/>
              </a:solidFill>
              <a:latin typeface="Baskerville Old Face" panose="02020602080505020303" pitchFamily="18" charset="0"/>
            </a:endParaRPr>
          </a:p>
        </p:txBody>
      </p:sp>
      <p:pic>
        <p:nvPicPr>
          <p:cNvPr id="6" name="Picture 5"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683" y="918384"/>
            <a:ext cx="9085945" cy="5384800"/>
          </a:xfrm>
          <a:prstGeom prst="rect">
            <a:avLst/>
          </a:prstGeom>
        </p:spPr>
        <p:txBody>
          <a:bodyPr wrap="square">
            <a:spAutoFit/>
          </a:bodyPr>
          <a:lstStyle/>
          <a:p>
            <a:pPr algn="just"/>
            <a:endParaRPr lang="en-US" sz="800" b="1" dirty="0" smtClean="0">
              <a:solidFill>
                <a:srgbClr val="FFFF00"/>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Connection-oriented</a:t>
            </a:r>
            <a:r>
              <a:rPr lang="en-US" sz="2400" dirty="0">
                <a:solidFill>
                  <a:schemeClr val="bg1"/>
                </a:solidFill>
                <a:latin typeface="Baskerville Old Face" panose="02020602080505020303" pitchFamily="18" charset="0"/>
              </a:rPr>
              <a:t> is modeled after the </a:t>
            </a:r>
            <a:r>
              <a:rPr lang="en-US" sz="2400" b="1" dirty="0">
                <a:solidFill>
                  <a:srgbClr val="FFFF00"/>
                </a:solidFill>
                <a:latin typeface="Baskerville Old Face" panose="02020602080505020303" pitchFamily="18" charset="0"/>
              </a:rPr>
              <a:t>telephone system</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To talk to someone, you pick up the phone, dial the number, talk, and then hang up</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To use a </a:t>
            </a:r>
            <a:r>
              <a:rPr lang="en-US" sz="2400" dirty="0">
                <a:solidFill>
                  <a:srgbClr val="FFFF00"/>
                </a:solidFill>
                <a:latin typeface="Baskerville Old Face" panose="02020602080505020303" pitchFamily="18" charset="0"/>
              </a:rPr>
              <a:t>connection-oriented network service</a:t>
            </a:r>
            <a:r>
              <a:rPr lang="en-US" sz="2400" dirty="0">
                <a:solidFill>
                  <a:schemeClr val="bg1"/>
                </a:solidFill>
                <a:latin typeface="Baskerville Old Face" panose="02020602080505020303" pitchFamily="18" charset="0"/>
              </a:rPr>
              <a:t>, the service user first establish a connection, uses the connection, and then releases the connection</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b="1" dirty="0">
                <a:solidFill>
                  <a:srgbClr val="FFFF00"/>
                </a:solidFill>
                <a:latin typeface="Baskerville Old Face" panose="02020602080505020303" pitchFamily="18" charset="0"/>
              </a:rPr>
              <a:t>Connectionless</a:t>
            </a:r>
            <a:r>
              <a:rPr lang="en-US" sz="2400" dirty="0">
                <a:solidFill>
                  <a:schemeClr val="bg1"/>
                </a:solidFill>
                <a:latin typeface="Baskerville Old Face" panose="02020602080505020303" pitchFamily="18" charset="0"/>
              </a:rPr>
              <a:t> service is modeled after </a:t>
            </a:r>
            <a:r>
              <a:rPr lang="en-US" sz="2400" b="1" dirty="0">
                <a:solidFill>
                  <a:srgbClr val="FFFF00"/>
                </a:solidFill>
                <a:latin typeface="Baskerville Old Face" panose="02020602080505020303" pitchFamily="18" charset="0"/>
              </a:rPr>
              <a:t>postal system</a:t>
            </a:r>
            <a:r>
              <a:rPr lang="en-US" sz="2400" dirty="0" smtClean="0">
                <a:solidFill>
                  <a:schemeClr val="bg1"/>
                </a:solidFill>
                <a:latin typeface="Baskerville Old Face" panose="02020602080505020303" pitchFamily="18" charset="0"/>
              </a:rPr>
              <a:t>.</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Each message carries the full destination address, and each one routed through the system independent of all the routers. </a:t>
            </a:r>
            <a:endParaRPr lang="en-US" sz="2400" dirty="0" smtClean="0">
              <a:solidFill>
                <a:schemeClr val="bg1"/>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rgbClr val="FFFF00"/>
                </a:solidFill>
                <a:latin typeface="Baskerville Old Face" panose="02020602080505020303" pitchFamily="18" charset="0"/>
              </a:rPr>
              <a:t>When two messages sent to the same destination, the first one sent will be first one to </a:t>
            </a:r>
            <a:r>
              <a:rPr lang="en-US" sz="2400" dirty="0" smtClean="0">
                <a:solidFill>
                  <a:srgbClr val="FFFF00"/>
                </a:solidFill>
                <a:latin typeface="Baskerville Old Face" panose="02020602080505020303" pitchFamily="18" charset="0"/>
              </a:rPr>
              <a:t>arrive. If </a:t>
            </a:r>
            <a:r>
              <a:rPr lang="en-US" sz="2400" dirty="0">
                <a:solidFill>
                  <a:srgbClr val="FFFF00"/>
                </a:solidFill>
                <a:latin typeface="Baskerville Old Face" panose="02020602080505020303" pitchFamily="18" charset="0"/>
              </a:rPr>
              <a:t>first one is delayed the second one arrives first</a:t>
            </a:r>
            <a:r>
              <a:rPr lang="en-US" sz="2400" dirty="0" smtClean="0">
                <a:solidFill>
                  <a:srgbClr val="FFFF00"/>
                </a:solidFill>
                <a:latin typeface="Baskerville Old Face" panose="02020602080505020303" pitchFamily="18" charset="0"/>
              </a:rPr>
              <a:t>.</a:t>
            </a:r>
            <a:endParaRPr lang="en-US" sz="2400" dirty="0" smtClean="0">
              <a:solidFill>
                <a:srgbClr val="FFFF00"/>
              </a:solidFill>
              <a:latin typeface="Baskerville Old Face" panose="02020602080505020303" pitchFamily="18" charset="0"/>
            </a:endParaRPr>
          </a:p>
          <a:p>
            <a:pPr algn="just"/>
            <a:endParaRPr lang="en-US" sz="800" dirty="0" smtClean="0">
              <a:solidFill>
                <a:schemeClr val="bg1"/>
              </a:solidFill>
              <a:latin typeface="Baskerville Old Face" panose="02020602080505020303" pitchFamily="18" charset="0"/>
            </a:endParaRPr>
          </a:p>
          <a:p>
            <a:pPr marL="342900" indent="-342900" algn="just">
              <a:buFont typeface="Wingdings" panose="05000000000000000000" charset="0"/>
              <a:buChar char="Ø"/>
            </a:pPr>
            <a:r>
              <a:rPr lang="en-US" sz="2400" dirty="0">
                <a:solidFill>
                  <a:schemeClr val="bg1"/>
                </a:solidFill>
                <a:latin typeface="Baskerville Old Face" panose="02020602080505020303" pitchFamily="18" charset="0"/>
              </a:rPr>
              <a:t>With connection-oriented service this is not possible.</a:t>
            </a:r>
            <a:endParaRPr lang="en-US" sz="2400" dirty="0">
              <a:solidFill>
                <a:schemeClr val="bg1"/>
              </a:solidFill>
              <a:latin typeface="Baskerville Old Face" panose="02020602080505020303" pitchFamily="18" charset="0"/>
            </a:endParaRPr>
          </a:p>
        </p:txBody>
      </p:sp>
      <p:sp>
        <p:nvSpPr>
          <p:cNvPr id="5" name="TextBox 4"/>
          <p:cNvSpPr txBox="1"/>
          <p:nvPr/>
        </p:nvSpPr>
        <p:spPr>
          <a:xfrm>
            <a:off x="992596" y="427895"/>
            <a:ext cx="11633473" cy="1200329"/>
          </a:xfrm>
          <a:prstGeom prst="rect">
            <a:avLst/>
          </a:prstGeom>
          <a:noFill/>
        </p:spPr>
        <p:txBody>
          <a:bodyPr wrap="square" rtlCol="0">
            <a:spAutoFit/>
          </a:bodyPr>
          <a:lstStyle/>
          <a:p>
            <a:pPr algn="ctr"/>
            <a:r>
              <a:rPr lang="en-US" sz="3600" b="1" dirty="0">
                <a:solidFill>
                  <a:srgbClr val="FFFF00"/>
                </a:solidFill>
                <a:latin typeface="Bahnschrift SemiBold" panose="020B0502040204020203" pitchFamily="34" charset="0"/>
              </a:rPr>
              <a:t>Connection-Oriented </a:t>
            </a:r>
            <a:r>
              <a:rPr lang="en-US" sz="3600" b="1" dirty="0">
                <a:solidFill>
                  <a:schemeClr val="bg1"/>
                </a:solidFill>
                <a:latin typeface="Bahnschrift SemiBold" panose="020B0502040204020203" pitchFamily="34" charset="0"/>
              </a:rPr>
              <a:t>and</a:t>
            </a:r>
            <a:r>
              <a:rPr lang="en-US" sz="3600" b="1" dirty="0">
                <a:solidFill>
                  <a:srgbClr val="FFFF00"/>
                </a:solidFill>
                <a:latin typeface="Bahnschrift SemiBold" panose="020B0502040204020203" pitchFamily="34" charset="0"/>
              </a:rPr>
              <a:t> Connectionless </a:t>
            </a:r>
            <a:r>
              <a:rPr lang="en-US" sz="3600" b="1" dirty="0">
                <a:solidFill>
                  <a:schemeClr val="bg1"/>
                </a:solidFill>
                <a:latin typeface="Bahnschrift SemiBold" panose="020B0502040204020203" pitchFamily="34" charset="0"/>
              </a:rPr>
              <a:t>Services</a:t>
            </a:r>
            <a:endParaRPr lang="en-US" sz="3600" b="1" dirty="0">
              <a:solidFill>
                <a:schemeClr val="bg1"/>
              </a:solidFill>
              <a:latin typeface="Bahnschrift SemiBold" panose="020B0502040204020203" pitchFamily="34" charset="0"/>
            </a:endParaRPr>
          </a:p>
          <a:p>
            <a:pPr algn="ctr"/>
            <a:endParaRPr lang="en-US" sz="3600" b="1" dirty="0">
              <a:solidFill>
                <a:srgbClr val="FFFF00"/>
              </a:solidFill>
              <a:latin typeface="Catamaran SemiBold" pitchFamily="2" charset="77"/>
              <a:ea typeface="Nunito Bold" charset="0"/>
              <a:cs typeface="Catamaran SemiBold" pitchFamily="2" charset="77"/>
            </a:endParaRPr>
          </a:p>
        </p:txBody>
      </p:sp>
      <p:pic>
        <p:nvPicPr>
          <p:cNvPr id="6" name="Picture 5" descr="vignan logo"/>
          <p:cNvPicPr>
            <a:picLocks noChangeAspect="1"/>
          </p:cNvPicPr>
          <p:nvPr/>
        </p:nvPicPr>
        <p:blipFill>
          <a:blip r:embed="rId1"/>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TextBox 205"/>
          <p:cNvSpPr txBox="1"/>
          <p:nvPr/>
        </p:nvSpPr>
        <p:spPr>
          <a:xfrm>
            <a:off x="2943225" y="537647"/>
            <a:ext cx="8866505" cy="1198880"/>
          </a:xfrm>
          <a:prstGeom prst="rect">
            <a:avLst/>
          </a:prstGeom>
          <a:noFill/>
        </p:spPr>
        <p:txBody>
          <a:bodyPr wrap="square" rtlCol="0">
            <a:spAutoFit/>
          </a:bodyPr>
          <a:lstStyle/>
          <a:p>
            <a:pPr algn="ctr"/>
            <a:r>
              <a:rPr lang="en-US" sz="3600" b="1" dirty="0" smtClean="0">
                <a:solidFill>
                  <a:schemeClr val="bg1"/>
                </a:solidFill>
                <a:latin typeface="Copperplate Gothic Bold" panose="020E0705020206020404" pitchFamily="34" charset="0"/>
                <a:cs typeface="Copperplate Gothic Bold" panose="020E0705020206020404" pitchFamily="34" charset="0"/>
                <a:sym typeface="+mn-ea"/>
              </a:rPr>
              <a:t>Service</a:t>
            </a:r>
            <a:r>
              <a:rPr sz="3600" b="1" dirty="0" smtClean="0">
                <a:solidFill>
                  <a:schemeClr val="bg1"/>
                </a:solidFill>
                <a:latin typeface="Copperplate Gothic Bold" panose="020E0705020206020404" pitchFamily="34" charset="0"/>
                <a:cs typeface="Copperplate Gothic Bold" panose="020E0705020206020404" pitchFamily="34" charset="0"/>
                <a:sym typeface="+mn-ea"/>
              </a:rPr>
              <a:t> </a:t>
            </a:r>
            <a:r>
              <a:rPr lang="en-US" sz="3600" b="1" dirty="0" smtClean="0">
                <a:solidFill>
                  <a:srgbClr val="FFFF00"/>
                </a:solidFill>
                <a:latin typeface="Copperplate Gothic Bold" panose="020E0705020206020404" pitchFamily="34" charset="0"/>
                <a:cs typeface="Copperplate Gothic Bold" panose="020E0705020206020404" pitchFamily="34" charset="0"/>
                <a:sym typeface="+mn-ea"/>
              </a:rPr>
              <a:t>Primitives</a:t>
            </a:r>
            <a:endParaRPr sz="3600" dirty="0">
              <a:solidFill>
                <a:srgbClr val="FFFF00"/>
              </a:solidFill>
              <a:latin typeface="Copperplate Gothic Bold" panose="020E0705020206020404" pitchFamily="34" charset="0"/>
              <a:cs typeface="Copperplate Gothic Bold" panose="020E0705020206020404" pitchFamily="34" charset="0"/>
            </a:endParaRPr>
          </a:p>
          <a:p>
            <a:pPr algn="ctr"/>
            <a:endParaRPr lang="en-US" sz="3600" b="1" dirty="0">
              <a:solidFill>
                <a:srgbClr val="FFFF00"/>
              </a:solidFill>
              <a:latin typeface="Copperplate Gothic Bold" panose="020E0705020206020404" pitchFamily="34" charset="0"/>
              <a:ea typeface="Nunito Bold" charset="0"/>
              <a:cs typeface="Copperplate Gothic Bold" panose="020E0705020206020404" pitchFamily="34" charset="0"/>
            </a:endParaRPr>
          </a:p>
        </p:txBody>
      </p:sp>
      <p:sp>
        <p:nvSpPr>
          <p:cNvPr id="2" name="Rectangle 1"/>
          <p:cNvSpPr/>
          <p:nvPr/>
        </p:nvSpPr>
        <p:spPr>
          <a:xfrm>
            <a:off x="3513455" y="1736725"/>
            <a:ext cx="7907020" cy="1476375"/>
          </a:xfrm>
          <a:prstGeom prst="rect">
            <a:avLst/>
          </a:prstGeom>
        </p:spPr>
        <p:txBody>
          <a:bodyPr wrap="square">
            <a:spAutoFit/>
          </a:bodyPr>
          <a:lstStyle/>
          <a:p>
            <a:r>
              <a:rPr lang="en-US" sz="2400" dirty="0">
                <a:solidFill>
                  <a:schemeClr val="bg1"/>
                </a:solidFill>
                <a:latin typeface="Baskerville Old Face" panose="02020602080505020303" pitchFamily="18" charset="0"/>
              </a:rPr>
              <a:t>Five service primitives for implementing a </a:t>
            </a:r>
            <a:r>
              <a:rPr lang="en-US" sz="2400" dirty="0">
                <a:solidFill>
                  <a:srgbClr val="FFFF00"/>
                </a:solidFill>
                <a:latin typeface="Baskerville Old Face" panose="02020602080505020303" pitchFamily="18" charset="0"/>
              </a:rPr>
              <a:t>simple connection-oriented service</a:t>
            </a:r>
            <a:r>
              <a:rPr lang="en-US" sz="2400" dirty="0" smtClean="0">
                <a:solidFill>
                  <a:srgbClr val="FFFF00"/>
                </a:solidFill>
                <a:latin typeface="Baskerville Old Face" panose="02020602080505020303" pitchFamily="18" charset="0"/>
              </a:rPr>
              <a:t>.</a:t>
            </a:r>
            <a:endParaRPr lang="en-US" sz="2400" dirty="0" smtClean="0">
              <a:solidFill>
                <a:srgbClr val="FFFF00"/>
              </a:solidFill>
              <a:latin typeface="Baskerville Old Face" panose="02020602080505020303" pitchFamily="18" charset="0"/>
            </a:endParaRPr>
          </a:p>
          <a:p>
            <a:r>
              <a:rPr lang="en-US" sz="2400" dirty="0">
                <a:solidFill>
                  <a:schemeClr val="bg1"/>
                </a:solidFill>
                <a:latin typeface="Baskerville Old Face" panose="02020602080505020303" pitchFamily="18" charset="0"/>
              </a:rPr>
              <a:t> </a:t>
            </a:r>
            <a:endParaRPr lang="en-US" sz="2400" dirty="0" smtClean="0">
              <a:solidFill>
                <a:schemeClr val="bg1"/>
              </a:solidFill>
              <a:latin typeface="Baskerville Old Face" panose="02020602080505020303" pitchFamily="18" charset="0"/>
            </a:endParaRPr>
          </a:p>
          <a:p>
            <a:endParaRPr lang="en-US" dirty="0">
              <a:solidFill>
                <a:schemeClr val="bg1"/>
              </a:solidFill>
              <a:latin typeface="Helvetica Neue"/>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7692" y="3054802"/>
            <a:ext cx="5828167" cy="2754539"/>
          </a:xfrm>
          <a:prstGeom prst="rect">
            <a:avLst/>
          </a:prstGeom>
        </p:spPr>
      </p:pic>
      <p:pic>
        <p:nvPicPr>
          <p:cNvPr id="7" name="Picture 6" descr="vignan logo"/>
          <p:cNvPicPr>
            <a:picLocks noChangeAspect="1"/>
          </p:cNvPicPr>
          <p:nvPr/>
        </p:nvPicPr>
        <p:blipFill>
          <a:blip r:embed="rId2"/>
          <a:stretch>
            <a:fillRect/>
          </a:stretch>
        </p:blipFill>
        <p:spPr>
          <a:xfrm>
            <a:off x="0" y="0"/>
            <a:ext cx="1596571" cy="537795"/>
          </a:xfrm>
          <a:prstGeom prst="rect">
            <a:avLst/>
          </a:prstGeom>
          <a:solidFill>
            <a:schemeClr val="accent2"/>
          </a:solidFill>
          <a:ln>
            <a:noFill/>
          </a:ln>
          <a:effectLst>
            <a:glow rad="63500">
              <a:schemeClr val="accent2">
                <a:satMod val="175000"/>
                <a:alpha val="40000"/>
              </a:schemeClr>
            </a:glow>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18669</Words>
  <Application>WPS Presentation</Application>
  <PresentationFormat>Widescreen</PresentationFormat>
  <Paragraphs>425</Paragraphs>
  <Slides>52</Slides>
  <Notes>0</Notes>
  <HiddenSlides>0</HiddenSlides>
  <MMClips>0</MMClips>
  <ScaleCrop>false</ScaleCrop>
  <HeadingPairs>
    <vt:vector size="6" baseType="variant">
      <vt:variant>
        <vt:lpstr>已用的字体</vt:lpstr>
      </vt:variant>
      <vt:variant>
        <vt:i4>24</vt:i4>
      </vt:variant>
      <vt:variant>
        <vt:lpstr>主题</vt:lpstr>
      </vt:variant>
      <vt:variant>
        <vt:i4>1</vt:i4>
      </vt:variant>
      <vt:variant>
        <vt:lpstr>幻灯片标题</vt:lpstr>
      </vt:variant>
      <vt:variant>
        <vt:i4>52</vt:i4>
      </vt:variant>
    </vt:vector>
  </HeadingPairs>
  <TitlesOfParts>
    <vt:vector size="77" baseType="lpstr">
      <vt:lpstr>Arial</vt:lpstr>
      <vt:lpstr>SimSun</vt:lpstr>
      <vt:lpstr>Wingdings</vt:lpstr>
      <vt:lpstr>Roboto</vt:lpstr>
      <vt:lpstr>Roboto Regular</vt:lpstr>
      <vt:lpstr>Bookman Old Style</vt:lpstr>
      <vt:lpstr>Catamaran SemiBold</vt:lpstr>
      <vt:lpstr>Segoe Print</vt:lpstr>
      <vt:lpstr>Cambria</vt:lpstr>
      <vt:lpstr>Arima Madurai Light</vt:lpstr>
      <vt:lpstr>Copperplate Gothic Bold</vt:lpstr>
      <vt:lpstr>Nunito Bold</vt:lpstr>
      <vt:lpstr>Wingdings</vt:lpstr>
      <vt:lpstr>Baskerville Old Face</vt:lpstr>
      <vt:lpstr>Book Antiqua</vt:lpstr>
      <vt:lpstr>Times New Roman</vt:lpstr>
      <vt:lpstr>Arial Unicode MS</vt:lpstr>
      <vt:lpstr>Bahnschrift SemiBold</vt:lpstr>
      <vt:lpstr>Helvetica Neue</vt:lpstr>
      <vt:lpstr>Microsoft YaHei</vt:lpstr>
      <vt:lpstr>Arial Unicode MS</vt:lpstr>
      <vt:lpstr>Calibri Light</vt:lpstr>
      <vt:lpstr>Calibri</vt:lpstr>
      <vt:lpstr>Catamaran Medium</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Saibaba</cp:lastModifiedBy>
  <cp:revision>54</cp:revision>
  <dcterms:created xsi:type="dcterms:W3CDTF">2021-02-05T06:53:00Z</dcterms:created>
  <dcterms:modified xsi:type="dcterms:W3CDTF">2021-02-09T09:21:08Z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1033-11.2.0.9984</vt:lpwstr>
  </property>
</Properties>
</file>