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308" r:id="rId9"/>
    <p:sldId id="263" r:id="rId10"/>
    <p:sldId id="265" r:id="rId11"/>
    <p:sldId id="264" r:id="rId12"/>
    <p:sldId id="266" r:id="rId13"/>
    <p:sldId id="267" r:id="rId14"/>
    <p:sldId id="268" r:id="rId15"/>
    <p:sldId id="269" r:id="rId16"/>
    <p:sldId id="270"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1224344-9ECB-4780-BAD1-C6A098E69F08}" type="datetimeFigureOut">
              <a:rPr lang="en-GB" smtClean="0"/>
              <a:t>19/03/2021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137019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224344-9ECB-4780-BAD1-C6A098E69F08}" type="datetimeFigureOut">
              <a:rPr lang="en-GB" smtClean="0"/>
              <a:t>19/03/2021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164371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224344-9ECB-4780-BAD1-C6A098E69F08}" type="datetimeFigureOut">
              <a:rPr lang="en-GB" smtClean="0"/>
              <a:t>19/03/2021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97620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81000"/>
            <a:ext cx="10390717" cy="6096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06400" y="1447800"/>
            <a:ext cx="54864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096000" y="14478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096000" y="4038600"/>
            <a:ext cx="5486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059"/>
          <p:cNvSpPr>
            <a:spLocks noGrp="1" noChangeArrowheads="1"/>
          </p:cNvSpPr>
          <p:nvPr>
            <p:ph type="dt" sz="half" idx="10"/>
          </p:nvPr>
        </p:nvSpPr>
        <p:spPr>
          <a:ln/>
        </p:spPr>
        <p:txBody>
          <a:bodyPr/>
          <a:lstStyle>
            <a:lvl1pPr>
              <a:defRPr/>
            </a:lvl1pPr>
          </a:lstStyle>
          <a:p>
            <a:pPr>
              <a:defRPr/>
            </a:pPr>
            <a:fld id="{560006B4-B725-490F-A133-DB77AFCA9065}" type="datetime4">
              <a:rPr lang="en-US" altLang="en-US"/>
              <a:pPr>
                <a:defRPr/>
              </a:pPr>
              <a:t>March 19, 2021</a:t>
            </a:fld>
            <a:endParaRPr lang="en-US" alt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lt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D69ABC6B-3CD6-4A76-BAD3-848B37F981F9}" type="slidenum">
              <a:rPr lang="en-US" altLang="en-US"/>
              <a:pPr>
                <a:defRPr/>
              </a:pPr>
              <a:t>‹#›</a:t>
            </a:fld>
            <a:endParaRPr lang="en-US" altLang="en-US"/>
          </a:p>
        </p:txBody>
      </p:sp>
    </p:spTree>
    <p:extLst>
      <p:ext uri="{BB962C8B-B14F-4D97-AF65-F5344CB8AC3E}">
        <p14:creationId xmlns:p14="http://schemas.microsoft.com/office/powerpoint/2010/main" val="252744936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224344-9ECB-4780-BAD1-C6A098E69F08}" type="datetimeFigureOut">
              <a:rPr lang="en-GB" smtClean="0"/>
              <a:t>19/03/2021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928076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24344-9ECB-4780-BAD1-C6A098E69F08}" type="datetimeFigureOut">
              <a:rPr lang="en-GB" smtClean="0"/>
              <a:t>19/03/2021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81307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1224344-9ECB-4780-BAD1-C6A098E69F08}" type="datetimeFigureOut">
              <a:rPr lang="en-GB" smtClean="0"/>
              <a:t>19/03/2021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108845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1224344-9ECB-4780-BAD1-C6A098E69F08}" type="datetimeFigureOut">
              <a:rPr lang="en-GB" smtClean="0"/>
              <a:t>19/03/2021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113034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1224344-9ECB-4780-BAD1-C6A098E69F08}" type="datetimeFigureOut">
              <a:rPr lang="en-GB" smtClean="0"/>
              <a:t>19/03/2021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254521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24344-9ECB-4780-BAD1-C6A098E69F08}" type="datetimeFigureOut">
              <a:rPr lang="en-GB" smtClean="0"/>
              <a:t>19/03/2021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3553644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224344-9ECB-4780-BAD1-C6A098E69F08}" type="datetimeFigureOut">
              <a:rPr lang="en-GB" smtClean="0"/>
              <a:t>19/03/2021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262649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224344-9ECB-4780-BAD1-C6A098E69F08}" type="datetimeFigureOut">
              <a:rPr lang="en-GB" smtClean="0"/>
              <a:t>19/03/2021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73A035D-BE5B-4D5D-A381-CC1747EFC768}" type="slidenum">
              <a:rPr lang="en-GB" smtClean="0"/>
              <a:t>‹#›</a:t>
            </a:fld>
            <a:endParaRPr lang="en-GB"/>
          </a:p>
        </p:txBody>
      </p:sp>
    </p:spTree>
    <p:extLst>
      <p:ext uri="{BB962C8B-B14F-4D97-AF65-F5344CB8AC3E}">
        <p14:creationId xmlns:p14="http://schemas.microsoft.com/office/powerpoint/2010/main" val="112366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24344-9ECB-4780-BAD1-C6A098E69F08}" type="datetimeFigureOut">
              <a:rPr lang="en-GB" smtClean="0"/>
              <a:t>19/03/2021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A035D-BE5B-4D5D-A381-CC1747EFC768}" type="slidenum">
              <a:rPr lang="en-GB" smtClean="0"/>
              <a:t>‹#›</a:t>
            </a:fld>
            <a:endParaRPr lang="en-GB"/>
          </a:p>
        </p:txBody>
      </p:sp>
    </p:spTree>
    <p:extLst>
      <p:ext uri="{BB962C8B-B14F-4D97-AF65-F5344CB8AC3E}">
        <p14:creationId xmlns:p14="http://schemas.microsoft.com/office/powerpoint/2010/main" val="373156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 II</a:t>
            </a:r>
          </a:p>
        </p:txBody>
      </p:sp>
    </p:spTree>
    <p:extLst>
      <p:ext uri="{BB962C8B-B14F-4D97-AF65-F5344CB8AC3E}">
        <p14:creationId xmlns:p14="http://schemas.microsoft.com/office/powerpoint/2010/main" val="85376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b="1" u="sng" dirty="0"/>
              <a:t>Data reduction:- </a:t>
            </a:r>
            <a:endParaRPr lang="en-GB" dirty="0"/>
          </a:p>
        </p:txBody>
      </p:sp>
      <p:sp>
        <p:nvSpPr>
          <p:cNvPr id="3" name="Content Placeholder 2"/>
          <p:cNvSpPr>
            <a:spLocks noGrp="1"/>
          </p:cNvSpPr>
          <p:nvPr>
            <p:ph idx="1"/>
          </p:nvPr>
        </p:nvSpPr>
        <p:spPr>
          <a:xfrm>
            <a:off x="0" y="682388"/>
            <a:ext cx="12192000" cy="6175612"/>
          </a:xfrm>
        </p:spPr>
        <p:txBody>
          <a:bodyPr/>
          <a:lstStyle/>
          <a:p>
            <a:r>
              <a:rPr lang="en-US" dirty="0"/>
              <a:t>Data reduction techniques can be applied to obtain a reduced representation of the data set that is much smaller in volume, yet closely maintains the integrity of the original data. </a:t>
            </a:r>
          </a:p>
          <a:p>
            <a:r>
              <a:rPr lang="en-US" dirty="0"/>
              <a:t>Strategies for data reduction </a:t>
            </a:r>
            <a:r>
              <a:rPr lang="en-GB" dirty="0"/>
              <a:t>are,</a:t>
            </a:r>
          </a:p>
          <a:p>
            <a:pPr marL="0" indent="0">
              <a:buNone/>
            </a:pPr>
            <a:r>
              <a:rPr lang="en-US" dirty="0"/>
              <a:t>	</a:t>
            </a:r>
            <a:r>
              <a:rPr lang="en-US" dirty="0">
                <a:solidFill>
                  <a:srgbClr val="FF0000"/>
                </a:solidFill>
              </a:rPr>
              <a:t>1. Data cube aggregation		2. Dimension reduction</a:t>
            </a:r>
            <a:endParaRPr lang="en-GB" dirty="0">
              <a:solidFill>
                <a:srgbClr val="FF0000"/>
              </a:solidFill>
            </a:endParaRPr>
          </a:p>
          <a:p>
            <a:pPr marL="0" indent="0">
              <a:buNone/>
            </a:pPr>
            <a:r>
              <a:rPr lang="en-US" dirty="0">
                <a:solidFill>
                  <a:srgbClr val="FF0000"/>
                </a:solidFill>
              </a:rPr>
              <a:t>	3. Sampling				4. Discretization and binarization</a:t>
            </a:r>
            <a:endParaRPr lang="en-GB" dirty="0">
              <a:solidFill>
                <a:srgbClr val="FF0000"/>
              </a:solidFill>
            </a:endParaRPr>
          </a:p>
          <a:p>
            <a:r>
              <a:rPr lang="en-US" b="1" dirty="0"/>
              <a:t>Data cube aggregation:-</a:t>
            </a:r>
            <a:r>
              <a:rPr lang="en-US" i="1" dirty="0"/>
              <a:t> </a:t>
            </a:r>
          </a:p>
          <a:p>
            <a:r>
              <a:rPr lang="en-US" dirty="0"/>
              <a:t>applied to the data in the construction of a data cube.</a:t>
            </a:r>
          </a:p>
          <a:p>
            <a:r>
              <a:rPr lang="en-US" dirty="0"/>
              <a:t>Ex: Suppose All Electronics shop have their data as sales per quarter for the years 1997 to 1999 as shown in fig in next slide.</a:t>
            </a:r>
            <a:endParaRPr lang="en-GB" dirty="0"/>
          </a:p>
          <a:p>
            <a:r>
              <a:rPr lang="en-US" dirty="0"/>
              <a:t>But the management are interested in the annual sales (total per year), rather than the total per quarter. Thus the data can be aggregated so that the resulting data summarize the total sales per year instead of per quarter. </a:t>
            </a:r>
            <a:endParaRPr lang="en-GB" dirty="0"/>
          </a:p>
          <a:p>
            <a:endParaRPr lang="en-GB" dirty="0"/>
          </a:p>
          <a:p>
            <a:endParaRPr lang="en-GB" dirty="0">
              <a:solidFill>
                <a:srgbClr val="FF0000"/>
              </a:solidFill>
            </a:endParaRPr>
          </a:p>
        </p:txBody>
      </p:sp>
    </p:spTree>
    <p:extLst>
      <p:ext uri="{BB962C8B-B14F-4D97-AF65-F5344CB8AC3E}">
        <p14:creationId xmlns:p14="http://schemas.microsoft.com/office/powerpoint/2010/main" val="149636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GB" dirty="0">
                <a:solidFill>
                  <a:srgbClr val="FF0000"/>
                </a:solidFill>
              </a:rPr>
              <a:t>Data aggregated into data cube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3" y="1214650"/>
            <a:ext cx="6318913" cy="281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36478" y="5049672"/>
            <a:ext cx="11941791" cy="2031325"/>
          </a:xfrm>
          <a:prstGeom prst="rect">
            <a:avLst/>
          </a:prstGeom>
          <a:noFill/>
        </p:spPr>
        <p:txBody>
          <a:bodyPr wrap="square" rtlCol="0">
            <a:spAutoFit/>
          </a:bodyPr>
          <a:lstStyle/>
          <a:p>
            <a:r>
              <a:rPr lang="en-US" i="1" dirty="0">
                <a:solidFill>
                  <a:srgbClr val="FF0000"/>
                </a:solidFill>
              </a:rPr>
              <a:t>Advantages of aggregation </a:t>
            </a:r>
            <a:r>
              <a:rPr lang="en-US" i="1" dirty="0"/>
              <a:t>are</a:t>
            </a:r>
            <a:endParaRPr lang="en-GB" dirty="0"/>
          </a:p>
          <a:p>
            <a:pPr lvl="0"/>
            <a:r>
              <a:rPr lang="en-US" dirty="0"/>
              <a:t>The smaller datasets resulting from data reduction require less memory and processing time</a:t>
            </a:r>
            <a:endParaRPr lang="en-GB" dirty="0"/>
          </a:p>
          <a:p>
            <a:pPr lvl="0"/>
            <a:r>
              <a:rPr lang="en-US" dirty="0"/>
              <a:t>The aggregation provides a high-level view of the data instead of a low-level view.</a:t>
            </a:r>
            <a:endParaRPr lang="en-GB" dirty="0"/>
          </a:p>
          <a:p>
            <a:r>
              <a:rPr lang="en-US" i="1" dirty="0">
                <a:solidFill>
                  <a:srgbClr val="FF0000"/>
                </a:solidFill>
              </a:rPr>
              <a:t>A disadvantage of aggregation </a:t>
            </a:r>
            <a:r>
              <a:rPr lang="en-US" i="1" dirty="0"/>
              <a:t>is</a:t>
            </a:r>
            <a:endParaRPr lang="en-GB" dirty="0"/>
          </a:p>
          <a:p>
            <a:r>
              <a:rPr lang="en-US" dirty="0"/>
              <a:t>The potential loss of interesting details. In the store example aggregating over months loses information about which day of the week has the highest sales.</a:t>
            </a:r>
            <a:endParaRPr lang="en-GB" dirty="0"/>
          </a:p>
          <a:p>
            <a:endParaRPr lang="en-GB" dirty="0"/>
          </a:p>
        </p:txBody>
      </p:sp>
    </p:spTree>
    <p:extLst>
      <p:ext uri="{BB962C8B-B14F-4D97-AF65-F5344CB8AC3E}">
        <p14:creationId xmlns:p14="http://schemas.microsoft.com/office/powerpoint/2010/main" val="196106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2831"/>
            <a:ext cx="12192000" cy="682387"/>
          </a:xfrm>
        </p:spPr>
        <p:txBody>
          <a:bodyPr>
            <a:normAutofit fontScale="90000"/>
          </a:bodyPr>
          <a:lstStyle/>
          <a:p>
            <a:r>
              <a:rPr lang="en-US" b="1" dirty="0"/>
              <a:t>Sampling</a:t>
            </a:r>
            <a:br>
              <a:rPr lang="en-GB" dirty="0"/>
            </a:br>
            <a:endParaRPr lang="en-GB" dirty="0"/>
          </a:p>
        </p:txBody>
      </p:sp>
      <p:sp>
        <p:nvSpPr>
          <p:cNvPr id="3" name="Content Placeholder 2"/>
          <p:cNvSpPr>
            <a:spLocks noGrp="1"/>
          </p:cNvSpPr>
          <p:nvPr>
            <p:ph idx="1"/>
          </p:nvPr>
        </p:nvSpPr>
        <p:spPr>
          <a:xfrm>
            <a:off x="0" y="464024"/>
            <a:ext cx="12192000" cy="6175612"/>
          </a:xfrm>
        </p:spPr>
        <p:txBody>
          <a:bodyPr>
            <a:normAutofit fontScale="92500" lnSpcReduction="10000"/>
          </a:bodyPr>
          <a:lstStyle/>
          <a:p>
            <a:r>
              <a:rPr lang="en-US" dirty="0"/>
              <a:t>Sampling is a commonly used approach for selecting a subset of the data objects to be analyzed. A sample is representative if it has approximately the same property (of interest) as the original set of data. </a:t>
            </a:r>
          </a:p>
          <a:p>
            <a:r>
              <a:rPr lang="en-US" dirty="0"/>
              <a:t>Suppose that a large data set, D, contains N tuples. Let's have a look at some possible samples for D.</a:t>
            </a:r>
          </a:p>
          <a:p>
            <a:r>
              <a:rPr lang="en-US" b="1" dirty="0">
                <a:solidFill>
                  <a:srgbClr val="FF0000"/>
                </a:solidFill>
              </a:rPr>
              <a:t>Simple random sample without replacement (SRSWOR) </a:t>
            </a:r>
          </a:p>
          <a:p>
            <a:pPr marL="0" indent="0">
              <a:buNone/>
            </a:pPr>
            <a:r>
              <a:rPr lang="en-US" dirty="0"/>
              <a:t>    This is created by drawing n of the N tuples from D (n &lt; N), where the probability      </a:t>
            </a:r>
          </a:p>
          <a:p>
            <a:pPr marL="0" indent="0">
              <a:buNone/>
            </a:pPr>
            <a:r>
              <a:rPr lang="en-US" dirty="0"/>
              <a:t>    of drawing any tuple in D is 1/N, i.e., all tuples are equally likely.</a:t>
            </a:r>
            <a:endParaRPr lang="en-US" b="1" dirty="0"/>
          </a:p>
          <a:p>
            <a:r>
              <a:rPr lang="en-US" b="1" dirty="0">
                <a:solidFill>
                  <a:srgbClr val="FF0000"/>
                </a:solidFill>
              </a:rPr>
              <a:t>Simple random sample with replacement (SRSWR)</a:t>
            </a:r>
          </a:p>
          <a:p>
            <a:pPr marL="0" indent="0">
              <a:buNone/>
            </a:pPr>
            <a:r>
              <a:rPr lang="en-US" dirty="0"/>
              <a:t>    similar to SRSWOR except that the selected samples can also be selected again.</a:t>
            </a:r>
          </a:p>
          <a:p>
            <a:pPr>
              <a:lnSpc>
                <a:spcPct val="100000"/>
              </a:lnSpc>
            </a:pPr>
            <a:r>
              <a:rPr lang="en-US" b="1" dirty="0">
                <a:solidFill>
                  <a:srgbClr val="FF0000"/>
                </a:solidFill>
              </a:rPr>
              <a:t>Cluster Sample: </a:t>
            </a:r>
            <a:r>
              <a:rPr lang="en-US" dirty="0"/>
              <a:t>D is divided into clusters and SRSWOR can be used on clusters.</a:t>
            </a:r>
          </a:p>
          <a:p>
            <a:pPr>
              <a:lnSpc>
                <a:spcPct val="100000"/>
              </a:lnSpc>
            </a:pPr>
            <a:r>
              <a:rPr lang="en-US" b="1" dirty="0">
                <a:solidFill>
                  <a:srgbClr val="FF0000"/>
                </a:solidFill>
              </a:rPr>
              <a:t>Stratified sample</a:t>
            </a:r>
            <a:r>
              <a:rPr lang="en-US" dirty="0">
                <a:solidFill>
                  <a:srgbClr val="FF0000"/>
                </a:solidFill>
              </a:rPr>
              <a:t>: </a:t>
            </a:r>
          </a:p>
          <a:p>
            <a:pPr marL="0" indent="0">
              <a:buNone/>
            </a:pPr>
            <a:r>
              <a:rPr lang="en-US" dirty="0">
                <a:solidFill>
                  <a:srgbClr val="FF0000"/>
                </a:solidFill>
              </a:rPr>
              <a:t>  </a:t>
            </a:r>
            <a:r>
              <a:rPr lang="en-US" dirty="0"/>
              <a:t>dividing to total dataset into clusters or strata based on some characteristics.  </a:t>
            </a:r>
          </a:p>
          <a:p>
            <a:pPr marL="0" indent="0">
              <a:buNone/>
            </a:pPr>
            <a:r>
              <a:rPr lang="en-US" dirty="0"/>
              <a:t>   Then apply SRS on each cluster.</a:t>
            </a:r>
            <a:endParaRPr lang="en-GB" dirty="0"/>
          </a:p>
          <a:p>
            <a:endParaRPr lang="en-GB" dirty="0"/>
          </a:p>
        </p:txBody>
      </p:sp>
    </p:spTree>
    <p:extLst>
      <p:ext uri="{BB962C8B-B14F-4D97-AF65-F5344CB8AC3E}">
        <p14:creationId xmlns:p14="http://schemas.microsoft.com/office/powerpoint/2010/main" val="82000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763"/>
            <a:ext cx="12087153"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584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191070"/>
            <a:ext cx="12192000" cy="682387"/>
          </a:xfrm>
        </p:spPr>
        <p:txBody>
          <a:bodyPr>
            <a:normAutofit fontScale="90000"/>
          </a:bodyPr>
          <a:lstStyle/>
          <a:p>
            <a:r>
              <a:rPr lang="en-US" b="1" dirty="0"/>
              <a:t>Dimensionality Reduction</a:t>
            </a:r>
            <a:br>
              <a:rPr lang="en-GB" dirty="0"/>
            </a:br>
            <a:endParaRPr lang="en-GB" dirty="0"/>
          </a:p>
        </p:txBody>
      </p:sp>
      <p:sp>
        <p:nvSpPr>
          <p:cNvPr id="3" name="Content Placeholder 2"/>
          <p:cNvSpPr>
            <a:spLocks noGrp="1"/>
          </p:cNvSpPr>
          <p:nvPr>
            <p:ph idx="1"/>
          </p:nvPr>
        </p:nvSpPr>
        <p:spPr>
          <a:xfrm>
            <a:off x="0" y="682388"/>
            <a:ext cx="12192000" cy="6175612"/>
          </a:xfrm>
        </p:spPr>
        <p:txBody>
          <a:bodyPr/>
          <a:lstStyle/>
          <a:p>
            <a:r>
              <a:rPr lang="en-US" dirty="0"/>
              <a:t>In Dimensionality reduction, irrelevant or redundant attributes or dimensions may be detected and removed.</a:t>
            </a:r>
            <a:endParaRPr lang="en-GB" dirty="0"/>
          </a:p>
          <a:p>
            <a:r>
              <a:rPr lang="en-US" dirty="0"/>
              <a:t>Data sets for analysis may contain hundreds of attributes, many of which may be irrelevant to the mining task, or redundant.</a:t>
            </a:r>
          </a:p>
          <a:p>
            <a:r>
              <a:rPr lang="en-US" dirty="0">
                <a:solidFill>
                  <a:srgbClr val="FF0000"/>
                </a:solidFill>
              </a:rPr>
              <a:t>Example: </a:t>
            </a:r>
            <a:r>
              <a:rPr lang="en-US" dirty="0"/>
              <a:t>In analyzing customer </a:t>
            </a:r>
            <a:r>
              <a:rPr lang="en-US" dirty="0">
                <a:solidFill>
                  <a:srgbClr val="FF0000"/>
                </a:solidFill>
              </a:rPr>
              <a:t>music interest </a:t>
            </a:r>
            <a:r>
              <a:rPr lang="en-US" dirty="0"/>
              <a:t>attributes such as the customer's </a:t>
            </a:r>
            <a:r>
              <a:rPr lang="en-US" dirty="0">
                <a:solidFill>
                  <a:srgbClr val="FF0000"/>
                </a:solidFill>
              </a:rPr>
              <a:t>telephone number </a:t>
            </a:r>
            <a:r>
              <a:rPr lang="en-US" dirty="0"/>
              <a:t>are likely to </a:t>
            </a:r>
            <a:r>
              <a:rPr lang="en-US" dirty="0">
                <a:solidFill>
                  <a:srgbClr val="FF0000"/>
                </a:solidFill>
              </a:rPr>
              <a:t>be irrelevant </a:t>
            </a:r>
            <a:r>
              <a:rPr lang="en-US" dirty="0"/>
              <a:t>and attributes such as age or music taste become </a:t>
            </a:r>
            <a:r>
              <a:rPr lang="en-US" dirty="0">
                <a:solidFill>
                  <a:srgbClr val="FF0000"/>
                </a:solidFill>
              </a:rPr>
              <a:t>relevant</a:t>
            </a:r>
            <a:r>
              <a:rPr lang="en-US" dirty="0"/>
              <a:t> attributes. </a:t>
            </a:r>
            <a:endParaRPr lang="en-GB" dirty="0"/>
          </a:p>
          <a:p>
            <a:r>
              <a:rPr lang="en-US" dirty="0"/>
              <a:t>The 'best' (and 'worst') attributes are typically selected using some methods called as </a:t>
            </a:r>
            <a:r>
              <a:rPr lang="en-US" dirty="0">
                <a:solidFill>
                  <a:srgbClr val="FF0000"/>
                </a:solidFill>
              </a:rPr>
              <a:t>feature</a:t>
            </a:r>
            <a:r>
              <a:rPr lang="en-US" dirty="0"/>
              <a:t>/</a:t>
            </a:r>
            <a:r>
              <a:rPr lang="en-US" dirty="0">
                <a:solidFill>
                  <a:srgbClr val="FF0000"/>
                </a:solidFill>
              </a:rPr>
              <a:t>attribute subset selection </a:t>
            </a:r>
            <a:r>
              <a:rPr lang="en-US" dirty="0"/>
              <a:t>such as,</a:t>
            </a:r>
          </a:p>
          <a:p>
            <a:pPr lvl="2">
              <a:buFont typeface="Wingdings" panose="05000000000000000000" pitchFamily="2" charset="2"/>
              <a:buChar char="ü"/>
            </a:pPr>
            <a:r>
              <a:rPr lang="en-US" sz="2800" i="1" dirty="0"/>
              <a:t>Step-wise forward selection</a:t>
            </a:r>
          </a:p>
          <a:p>
            <a:pPr lvl="2">
              <a:buFont typeface="Wingdings" panose="05000000000000000000" pitchFamily="2" charset="2"/>
              <a:buChar char="ü"/>
            </a:pPr>
            <a:r>
              <a:rPr lang="en-US" sz="2800" i="1" dirty="0"/>
              <a:t>Step-wise backward elimination</a:t>
            </a:r>
            <a:r>
              <a:rPr lang="en-US" sz="2800" dirty="0"/>
              <a:t> </a:t>
            </a:r>
          </a:p>
          <a:p>
            <a:pPr lvl="2">
              <a:buFont typeface="Wingdings" panose="05000000000000000000" pitchFamily="2" charset="2"/>
              <a:buChar char="ü"/>
            </a:pPr>
            <a:r>
              <a:rPr lang="en-US" sz="2800" i="1" dirty="0"/>
              <a:t>Combination forward selection and backward elimination</a:t>
            </a:r>
          </a:p>
          <a:p>
            <a:pPr lvl="2">
              <a:buFont typeface="Wingdings" panose="05000000000000000000" pitchFamily="2" charset="2"/>
              <a:buChar char="ü"/>
            </a:pPr>
            <a:r>
              <a:rPr lang="en-US" sz="2800" i="1" dirty="0"/>
              <a:t>Decision tree induction</a:t>
            </a:r>
            <a:endParaRPr lang="en-GB" sz="2800" dirty="0"/>
          </a:p>
          <a:p>
            <a:endParaRPr lang="en-GB" dirty="0"/>
          </a:p>
        </p:txBody>
      </p:sp>
    </p:spTree>
    <p:extLst>
      <p:ext uri="{BB962C8B-B14F-4D97-AF65-F5344CB8AC3E}">
        <p14:creationId xmlns:p14="http://schemas.microsoft.com/office/powerpoint/2010/main" val="223096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 y="4763"/>
            <a:ext cx="11814198" cy="666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319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i="1" u="sng" dirty="0"/>
              <a:t>Decision tree induction:-</a:t>
            </a:r>
            <a:endParaRPr lang="en-GB" dirty="0"/>
          </a:p>
        </p:txBody>
      </p:sp>
      <p:sp>
        <p:nvSpPr>
          <p:cNvPr id="3" name="Content Placeholder 2"/>
          <p:cNvSpPr>
            <a:spLocks noGrp="1"/>
          </p:cNvSpPr>
          <p:nvPr>
            <p:ph idx="1"/>
          </p:nvPr>
        </p:nvSpPr>
        <p:spPr>
          <a:xfrm>
            <a:off x="0" y="682388"/>
            <a:ext cx="12192000" cy="6175612"/>
          </a:xfrm>
        </p:spPr>
        <p:txBody>
          <a:bodyPr/>
          <a:lstStyle/>
          <a:p>
            <a:endParaRPr lang="en-US" dirty="0"/>
          </a:p>
          <a:p>
            <a:r>
              <a:rPr lang="en-US" dirty="0"/>
              <a:t>Decision tree induction constructs a flow-chart-like structure where each internal (non-leaf) node denotes a test on an attribute, </a:t>
            </a:r>
          </a:p>
          <a:p>
            <a:r>
              <a:rPr lang="en-US" dirty="0"/>
              <a:t>each branch corresponds to an outcome of the test, and each external (leaf) node denotes a class prediction. </a:t>
            </a:r>
          </a:p>
          <a:p>
            <a:r>
              <a:rPr lang="en-US" dirty="0"/>
              <a:t>At each node, the algorithm chooses the “best” attribute to partition the data into individual classes. </a:t>
            </a:r>
          </a:p>
          <a:p>
            <a:r>
              <a:rPr lang="en-US" dirty="0"/>
              <a:t>When decision tree induction is used for attribute subset selection, a tree is constructed from the given data. </a:t>
            </a:r>
          </a:p>
          <a:p>
            <a:r>
              <a:rPr lang="en-US" dirty="0"/>
              <a:t>All attributes that do not appear in the tree are assumed to be irrelevant. </a:t>
            </a:r>
          </a:p>
          <a:p>
            <a:r>
              <a:rPr lang="en-US" dirty="0"/>
              <a:t>The set of attributes appearing in the tree form the reduced subset of attributes. </a:t>
            </a:r>
            <a:endParaRPr lang="en-GB" dirty="0"/>
          </a:p>
          <a:p>
            <a:endParaRPr lang="en-GB" dirty="0"/>
          </a:p>
        </p:txBody>
      </p:sp>
    </p:spTree>
    <p:extLst>
      <p:ext uri="{BB962C8B-B14F-4D97-AF65-F5344CB8AC3E}">
        <p14:creationId xmlns:p14="http://schemas.microsoft.com/office/powerpoint/2010/main" val="136269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025"/>
            <a:ext cx="12192000" cy="682387"/>
          </a:xfrm>
        </p:spPr>
        <p:txBody>
          <a:bodyPr>
            <a:normAutofit fontScale="90000"/>
          </a:bodyPr>
          <a:lstStyle/>
          <a:p>
            <a:r>
              <a:rPr lang="en-US" i="1" dirty="0"/>
              <a:t>Feature Subset Selection and feature creation</a:t>
            </a:r>
            <a:br>
              <a:rPr lang="en-GB" dirty="0"/>
            </a:br>
            <a:endParaRPr lang="en-GB" dirty="0"/>
          </a:p>
        </p:txBody>
      </p:sp>
      <p:sp>
        <p:nvSpPr>
          <p:cNvPr id="3" name="Content Placeholder 2"/>
          <p:cNvSpPr>
            <a:spLocks noGrp="1"/>
          </p:cNvSpPr>
          <p:nvPr>
            <p:ph idx="1"/>
          </p:nvPr>
        </p:nvSpPr>
        <p:spPr>
          <a:xfrm>
            <a:off x="0" y="1146412"/>
            <a:ext cx="12192000" cy="6175612"/>
          </a:xfrm>
        </p:spPr>
        <p:txBody>
          <a:bodyPr/>
          <a:lstStyle/>
          <a:p>
            <a:r>
              <a:rPr lang="en-US" dirty="0"/>
              <a:t>Another way to reduce the dimensionality is to use only a subset of the features.</a:t>
            </a:r>
          </a:p>
          <a:p>
            <a:r>
              <a:rPr lang="en-US" dirty="0"/>
              <a:t> some irrelevant and redundant attributes can be eliminated immediately by using common sense or domain knowledge, selecting the best subset of features frequently requires a systematic approach. </a:t>
            </a:r>
          </a:p>
          <a:p>
            <a:r>
              <a:rPr lang="en-US" dirty="0"/>
              <a:t>The ideal approach to feature selection is to try all possible subsets of features as input to the data mining algorithm of interest, and then take the subset that produces the best results. </a:t>
            </a:r>
          </a:p>
          <a:p>
            <a:r>
              <a:rPr lang="en-US" dirty="0"/>
              <a:t>Unfortunately, since the number of subsets involving </a:t>
            </a:r>
            <a:r>
              <a:rPr lang="en-US" i="1" dirty="0"/>
              <a:t>n </a:t>
            </a:r>
            <a:r>
              <a:rPr lang="en-US" dirty="0"/>
              <a:t>attributes is </a:t>
            </a:r>
            <a:r>
              <a:rPr lang="en-US" i="1" dirty="0"/>
              <a:t>2</a:t>
            </a:r>
            <a:r>
              <a:rPr lang="en-US" i="1" baseline="30000" dirty="0"/>
              <a:t>n</a:t>
            </a:r>
            <a:r>
              <a:rPr lang="en-US" i="1" dirty="0"/>
              <a:t>, </a:t>
            </a:r>
            <a:r>
              <a:rPr lang="en-US" dirty="0"/>
              <a:t>such an approach is impractical in most situations.</a:t>
            </a:r>
          </a:p>
          <a:p>
            <a:r>
              <a:rPr lang="en-US" dirty="0"/>
              <a:t>Similarly, few attributes can be combined to form a new feature which may be useful for the analysis. e.g. mass/volume can be reduced to density.</a:t>
            </a:r>
          </a:p>
        </p:txBody>
      </p:sp>
    </p:spTree>
    <p:extLst>
      <p:ext uri="{BB962C8B-B14F-4D97-AF65-F5344CB8AC3E}">
        <p14:creationId xmlns:p14="http://schemas.microsoft.com/office/powerpoint/2010/main" val="3619448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204717"/>
            <a:ext cx="12192000" cy="682387"/>
          </a:xfrm>
        </p:spPr>
        <p:txBody>
          <a:bodyPr>
            <a:normAutofit fontScale="90000"/>
          </a:bodyPr>
          <a:lstStyle/>
          <a:p>
            <a:r>
              <a:rPr lang="en-US" b="1" dirty="0"/>
              <a:t>Discretization and Binarization</a:t>
            </a:r>
            <a:br>
              <a:rPr lang="en-GB" dirty="0"/>
            </a:br>
            <a:endParaRPr lang="en-GB" dirty="0"/>
          </a:p>
        </p:txBody>
      </p:sp>
      <p:sp>
        <p:nvSpPr>
          <p:cNvPr id="3" name="Content Placeholder 2"/>
          <p:cNvSpPr>
            <a:spLocks noGrp="1"/>
          </p:cNvSpPr>
          <p:nvPr>
            <p:ph idx="1"/>
          </p:nvPr>
        </p:nvSpPr>
        <p:spPr>
          <a:xfrm>
            <a:off x="0" y="682388"/>
            <a:ext cx="12192000" cy="2947916"/>
          </a:xfrm>
        </p:spPr>
        <p:txBody>
          <a:bodyPr/>
          <a:lstStyle/>
          <a:p>
            <a:r>
              <a:rPr lang="en-US" dirty="0"/>
              <a:t>Discretization The transformation of a continuous attribute into a categorical attribute is known as discretization.</a:t>
            </a:r>
            <a:endParaRPr lang="en-GB" dirty="0"/>
          </a:p>
          <a:p>
            <a:r>
              <a:rPr lang="en-US" dirty="0"/>
              <a:t>Binarization both continuous and discrete attributes may need to be transformed into one or more binary attributes is known as binarization.</a:t>
            </a:r>
            <a:endParaRPr lang="en-GB" dirty="0"/>
          </a:p>
          <a:p>
            <a:r>
              <a:rPr lang="en-US" dirty="0"/>
              <a:t>A categorical variable with 5 values </a:t>
            </a:r>
            <a:r>
              <a:rPr lang="en-US" i="1" dirty="0"/>
              <a:t>{awful, poor, OK, good, great} </a:t>
            </a:r>
            <a:r>
              <a:rPr lang="en-US" dirty="0"/>
              <a:t>would require three binary variables X</a:t>
            </a:r>
            <a:r>
              <a:rPr lang="en-US" baseline="-25000" dirty="0"/>
              <a:t>1</a:t>
            </a:r>
            <a:r>
              <a:rPr lang="en-US" dirty="0"/>
              <a:t>, </a:t>
            </a:r>
            <a:r>
              <a:rPr lang="en-US" i="1" dirty="0"/>
              <a:t>X</a:t>
            </a:r>
            <a:r>
              <a:rPr lang="en-US" i="1" baseline="-25000" dirty="0"/>
              <a:t>2</a:t>
            </a:r>
            <a:r>
              <a:rPr lang="en-US" i="1" dirty="0"/>
              <a:t>, </a:t>
            </a:r>
            <a:r>
              <a:rPr lang="en-US" dirty="0"/>
              <a:t>and </a:t>
            </a:r>
            <a:r>
              <a:rPr lang="en-US" i="1" dirty="0"/>
              <a:t>X</a:t>
            </a:r>
            <a:r>
              <a:rPr lang="en-US" i="1" baseline="-25000" dirty="0"/>
              <a:t>3</a:t>
            </a:r>
            <a:r>
              <a:rPr lang="en-US" i="1" dirty="0"/>
              <a:t>. </a:t>
            </a:r>
            <a:r>
              <a:rPr lang="en-US" dirty="0"/>
              <a:t>The conversion is shown in following Table.</a:t>
            </a:r>
            <a:endParaRPr lang="en-GB" dirty="0"/>
          </a:p>
          <a:p>
            <a:endParaRPr lang="en-GB" dirty="0"/>
          </a:p>
        </p:txBody>
      </p:sp>
      <p:pic>
        <p:nvPicPr>
          <p:cNvPr id="61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75" y="3493824"/>
            <a:ext cx="10222173" cy="319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6263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GB" dirty="0">
                <a:solidFill>
                  <a:srgbClr val="FF0000"/>
                </a:solidFill>
              </a:rPr>
              <a:t>Contd..</a:t>
            </a:r>
          </a:p>
        </p:txBody>
      </p:sp>
      <p:sp>
        <p:nvSpPr>
          <p:cNvPr id="3" name="Content Placeholder 2"/>
          <p:cNvSpPr>
            <a:spLocks noGrp="1"/>
          </p:cNvSpPr>
          <p:nvPr>
            <p:ph idx="1"/>
          </p:nvPr>
        </p:nvSpPr>
        <p:spPr>
          <a:xfrm>
            <a:off x="0" y="682388"/>
            <a:ext cx="12192000" cy="2893325"/>
          </a:xfrm>
        </p:spPr>
        <p:txBody>
          <a:bodyPr/>
          <a:lstStyle/>
          <a:p>
            <a:r>
              <a:rPr lang="en-US" dirty="0"/>
              <a:t>In our ex attributes </a:t>
            </a:r>
            <a:r>
              <a:rPr lang="en-US" i="1" dirty="0"/>
              <a:t>X</a:t>
            </a:r>
            <a:r>
              <a:rPr lang="en-US" i="1" baseline="-25000" dirty="0"/>
              <a:t>2</a:t>
            </a:r>
            <a:r>
              <a:rPr lang="en-US" i="1" dirty="0"/>
              <a:t> </a:t>
            </a:r>
            <a:r>
              <a:rPr lang="en-US" dirty="0"/>
              <a:t>and </a:t>
            </a:r>
            <a:r>
              <a:rPr lang="en-US" i="1" dirty="0"/>
              <a:t>X</a:t>
            </a:r>
            <a:r>
              <a:rPr lang="en-US" i="1" baseline="-25000" dirty="0"/>
              <a:t>3</a:t>
            </a:r>
            <a:r>
              <a:rPr lang="en-US" i="1" dirty="0"/>
              <a:t> </a:t>
            </a:r>
            <a:r>
              <a:rPr lang="en-US" dirty="0"/>
              <a:t>are correlated because information about the </a:t>
            </a:r>
            <a:r>
              <a:rPr lang="en-US" i="1" dirty="0"/>
              <a:t>good </a:t>
            </a:r>
            <a:r>
              <a:rPr lang="en-US" dirty="0"/>
              <a:t>value is encoded using both attributes.</a:t>
            </a:r>
          </a:p>
          <a:p>
            <a:r>
              <a:rPr lang="en-US" dirty="0"/>
              <a:t> Furthermore, association analysis requires asymmetric binary attributes, where only the presence of the attribute (value = 1) is important.</a:t>
            </a:r>
          </a:p>
          <a:p>
            <a:r>
              <a:rPr lang="en-US" dirty="0"/>
              <a:t> For association problems, it is therefore necessary to introduce one binary attribute for each categorical value, as in the following Table.</a:t>
            </a:r>
            <a:endParaRPr lang="en-GB" dirty="0"/>
          </a:p>
          <a:p>
            <a:endParaRPr lang="en-GB" dirty="0"/>
          </a:p>
        </p:txBody>
      </p:sp>
      <p:pic>
        <p:nvPicPr>
          <p:cNvPr id="71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2" y="3398291"/>
            <a:ext cx="10224926" cy="331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30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b="1" dirty="0"/>
              <a:t>Data Preprocessing:- </a:t>
            </a:r>
            <a:endParaRPr lang="en-GB" dirty="0"/>
          </a:p>
        </p:txBody>
      </p:sp>
      <p:sp>
        <p:nvSpPr>
          <p:cNvPr id="3" name="Content Placeholder 2"/>
          <p:cNvSpPr>
            <a:spLocks noGrp="1"/>
          </p:cNvSpPr>
          <p:nvPr>
            <p:ph idx="1"/>
          </p:nvPr>
        </p:nvSpPr>
        <p:spPr>
          <a:xfrm>
            <a:off x="0" y="682388"/>
            <a:ext cx="12192000" cy="6175612"/>
          </a:xfrm>
        </p:spPr>
        <p:txBody>
          <a:bodyPr/>
          <a:lstStyle/>
          <a:p>
            <a:r>
              <a:rPr lang="en-US" dirty="0"/>
              <a:t>Today's real-world databases are highly susceptible to noise, and consists of missing, and inconsistent data due to their huge size.</a:t>
            </a:r>
          </a:p>
          <a:p>
            <a:r>
              <a:rPr lang="en-US" dirty="0"/>
              <a:t> Data preprocessing is done to improve the quality of the data. Preprocessed data improve the efficiency and ease of the mining process. </a:t>
            </a:r>
          </a:p>
          <a:p>
            <a:r>
              <a:rPr lang="en-US" dirty="0"/>
              <a:t>There are a number of data preprocessing techniques. They are</a:t>
            </a:r>
            <a:endParaRPr lang="en-GB" dirty="0"/>
          </a:p>
          <a:p>
            <a:pPr lvl="0"/>
            <a:r>
              <a:rPr lang="en-US" dirty="0">
                <a:solidFill>
                  <a:srgbClr val="FF0000"/>
                </a:solidFill>
              </a:rPr>
              <a:t>Data cleaning </a:t>
            </a:r>
            <a:r>
              <a:rPr lang="en-US" dirty="0"/>
              <a:t>can be applied to remove noise and correct inconsistencies in the data. </a:t>
            </a:r>
            <a:endParaRPr lang="en-GB" dirty="0"/>
          </a:p>
          <a:p>
            <a:pPr lvl="0"/>
            <a:r>
              <a:rPr lang="en-US" dirty="0">
                <a:solidFill>
                  <a:srgbClr val="FF0000"/>
                </a:solidFill>
              </a:rPr>
              <a:t>Data integration </a:t>
            </a:r>
            <a:r>
              <a:rPr lang="en-US" dirty="0"/>
              <a:t>merges data from multiple sources into a single data store, such as a data warehouse or a data cube. </a:t>
            </a:r>
            <a:endParaRPr lang="en-GB" dirty="0"/>
          </a:p>
          <a:p>
            <a:pPr lvl="0"/>
            <a:r>
              <a:rPr lang="en-US" dirty="0">
                <a:solidFill>
                  <a:srgbClr val="FF0000"/>
                </a:solidFill>
              </a:rPr>
              <a:t>Data transformations</a:t>
            </a:r>
            <a:r>
              <a:rPr lang="en-US" dirty="0"/>
              <a:t>, such as normalization, may be applied. Normalization may improve the accuracy and efficiency of mining algorithms.</a:t>
            </a:r>
            <a:endParaRPr lang="en-GB" dirty="0"/>
          </a:p>
          <a:p>
            <a:pPr lvl="0"/>
            <a:r>
              <a:rPr lang="en-US" dirty="0">
                <a:solidFill>
                  <a:srgbClr val="FF0000"/>
                </a:solidFill>
              </a:rPr>
              <a:t>Data reduction </a:t>
            </a:r>
            <a:r>
              <a:rPr lang="en-US" dirty="0"/>
              <a:t>can reduce the data size by aggregating, eliminating redundant features, or clustering.</a:t>
            </a:r>
            <a:endParaRPr lang="en-GB" dirty="0"/>
          </a:p>
          <a:p>
            <a:endParaRPr lang="en-GB" dirty="0"/>
          </a:p>
        </p:txBody>
      </p:sp>
    </p:spTree>
    <p:extLst>
      <p:ext uri="{BB962C8B-B14F-4D97-AF65-F5344CB8AC3E}">
        <p14:creationId xmlns:p14="http://schemas.microsoft.com/office/powerpoint/2010/main" val="293644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lstStyle/>
          <a:p>
            <a:r>
              <a:rPr lang="en-US" b="1" u="sng" dirty="0">
                <a:solidFill>
                  <a:srgbClr val="FF0000"/>
                </a:solidFill>
              </a:rPr>
              <a:t>Data transformation:-</a:t>
            </a:r>
            <a:r>
              <a:rPr lang="en-US" b="1" dirty="0">
                <a:solidFill>
                  <a:srgbClr val="FF0000"/>
                </a:solidFill>
              </a:rPr>
              <a:t> </a:t>
            </a:r>
            <a:endParaRPr lang="en-GB" dirty="0">
              <a:solidFill>
                <a:srgbClr val="FF0000"/>
              </a:solidFill>
            </a:endParaRPr>
          </a:p>
        </p:txBody>
      </p:sp>
      <p:sp>
        <p:nvSpPr>
          <p:cNvPr id="3" name="Content Placeholder 2"/>
          <p:cNvSpPr>
            <a:spLocks noGrp="1"/>
          </p:cNvSpPr>
          <p:nvPr>
            <p:ph idx="1"/>
          </p:nvPr>
        </p:nvSpPr>
        <p:spPr>
          <a:xfrm>
            <a:off x="-1" y="1034055"/>
            <a:ext cx="12078269" cy="5666996"/>
          </a:xfrm>
        </p:spPr>
        <p:txBody>
          <a:bodyPr/>
          <a:lstStyle/>
          <a:p>
            <a:r>
              <a:rPr lang="en-US" dirty="0"/>
              <a:t>In data transformation, the data are transformed or consolidated into forms appropriate for mining. Data transformation can involve the following:</a:t>
            </a:r>
            <a:endParaRPr lang="en-GB" dirty="0"/>
          </a:p>
          <a:p>
            <a:pPr lvl="0"/>
            <a:r>
              <a:rPr lang="en-US" dirty="0"/>
              <a:t>Normalization, where the attribute data are scaled so as to fall within a small specified range, such as -1.0 to 1.0, or 0 to 1.0.</a:t>
            </a:r>
            <a:endParaRPr lang="en-GB" dirty="0"/>
          </a:p>
          <a:p>
            <a:pPr lvl="0"/>
            <a:r>
              <a:rPr lang="en-US" dirty="0"/>
              <a:t>An attribute is normalized by scaling its values so that they fall within a small specified range, such as 0 to 1.0. There are three main methods for data normalization. They are </a:t>
            </a:r>
            <a:endParaRPr lang="en-GB" sz="2400" dirty="0"/>
          </a:p>
          <a:p>
            <a:pPr lvl="1"/>
            <a:r>
              <a:rPr lang="en-US" dirty="0"/>
              <a:t>min-max normalization, </a:t>
            </a:r>
            <a:endParaRPr lang="en-GB" sz="2000" dirty="0"/>
          </a:p>
          <a:p>
            <a:pPr lvl="1"/>
            <a:r>
              <a:rPr lang="en-US" dirty="0"/>
              <a:t> z-score normalization, and </a:t>
            </a:r>
            <a:endParaRPr lang="en-GB" sz="2000" dirty="0"/>
          </a:p>
          <a:p>
            <a:pPr lvl="1"/>
            <a:r>
              <a:rPr lang="en-US" dirty="0"/>
              <a:t>normalization by decimal scaling.</a:t>
            </a:r>
            <a:endParaRPr lang="en-GB" sz="2000" dirty="0"/>
          </a:p>
          <a:p>
            <a:endParaRPr lang="en-GB" dirty="0"/>
          </a:p>
        </p:txBody>
      </p:sp>
    </p:spTree>
    <p:extLst>
      <p:ext uri="{BB962C8B-B14F-4D97-AF65-F5344CB8AC3E}">
        <p14:creationId xmlns:p14="http://schemas.microsoft.com/office/powerpoint/2010/main" val="283770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lstStyle/>
          <a:p>
            <a:r>
              <a:rPr lang="en-US" dirty="0">
                <a:solidFill>
                  <a:srgbClr val="FF0000"/>
                </a:solidFill>
              </a:rPr>
              <a:t>Min-max normalization </a:t>
            </a:r>
            <a:endParaRPr lang="en-GB" dirty="0">
              <a:solidFill>
                <a:srgbClr val="FF0000"/>
              </a:solidFill>
            </a:endParaRPr>
          </a:p>
        </p:txBody>
      </p:sp>
      <p:sp>
        <p:nvSpPr>
          <p:cNvPr id="3" name="Content Placeholder 2"/>
          <p:cNvSpPr>
            <a:spLocks noGrp="1"/>
          </p:cNvSpPr>
          <p:nvPr>
            <p:ph idx="1"/>
          </p:nvPr>
        </p:nvSpPr>
        <p:spPr>
          <a:xfrm>
            <a:off x="-1" y="1034055"/>
            <a:ext cx="12078269" cy="5666996"/>
          </a:xfrm>
        </p:spPr>
        <p:txBody>
          <a:bodyPr/>
          <a:lstStyle/>
          <a:p>
            <a:r>
              <a:rPr lang="en-US" dirty="0"/>
              <a:t>performs a linear transformation on the original data. Suppose that </a:t>
            </a:r>
            <a:r>
              <a:rPr lang="en-US" dirty="0" err="1"/>
              <a:t>min</a:t>
            </a:r>
            <a:r>
              <a:rPr lang="en-US" baseline="-25000" dirty="0" err="1"/>
              <a:t>A</a:t>
            </a:r>
            <a:r>
              <a:rPr lang="en-US" dirty="0"/>
              <a:t> and </a:t>
            </a:r>
            <a:r>
              <a:rPr lang="en-US" dirty="0" err="1"/>
              <a:t>max</a:t>
            </a:r>
            <a:r>
              <a:rPr lang="en-US" baseline="-25000" dirty="0" err="1"/>
              <a:t>A</a:t>
            </a:r>
            <a:r>
              <a:rPr lang="en-US" baseline="-25000" dirty="0"/>
              <a:t>  </a:t>
            </a:r>
            <a:r>
              <a:rPr lang="en-US" dirty="0"/>
              <a:t>are the minimum and maximum values of an attribute A. Min-max normalization maps a value v of A to v</a:t>
            </a:r>
            <a:r>
              <a:rPr lang="en-US" baseline="30000" dirty="0"/>
              <a:t>1</a:t>
            </a:r>
            <a:r>
              <a:rPr lang="en-US" dirty="0"/>
              <a:t> </a:t>
            </a:r>
            <a:endParaRPr lang="en-GB" dirty="0"/>
          </a:p>
          <a:p>
            <a:pPr marL="0" indent="0">
              <a:buNone/>
            </a:pPr>
            <a:r>
              <a:rPr lang="en-US" dirty="0"/>
              <a:t>		v - </a:t>
            </a:r>
            <a:r>
              <a:rPr lang="en-US" dirty="0" err="1"/>
              <a:t>min</a:t>
            </a:r>
            <a:r>
              <a:rPr lang="en-US" baseline="-25000" dirty="0" err="1"/>
              <a:t>A</a:t>
            </a:r>
            <a:r>
              <a:rPr lang="en-US" baseline="-25000" dirty="0"/>
              <a:t>	</a:t>
            </a:r>
            <a:endParaRPr lang="en-GB" dirty="0"/>
          </a:p>
          <a:p>
            <a:pPr marL="0" indent="0">
              <a:buNone/>
            </a:pPr>
            <a:r>
              <a:rPr lang="en-US" dirty="0"/>
              <a:t>	v</a:t>
            </a:r>
            <a:r>
              <a:rPr lang="en-US" baseline="30000" dirty="0"/>
              <a:t>1</a:t>
            </a:r>
            <a:r>
              <a:rPr lang="en-US" dirty="0"/>
              <a:t> =   ------------- (</a:t>
            </a:r>
            <a:r>
              <a:rPr lang="en-US" dirty="0" err="1"/>
              <a:t>new_max</a:t>
            </a:r>
            <a:r>
              <a:rPr lang="en-US" baseline="-25000" dirty="0" err="1"/>
              <a:t>A</a:t>
            </a:r>
            <a:r>
              <a:rPr lang="en-US" dirty="0"/>
              <a:t> – </a:t>
            </a:r>
            <a:r>
              <a:rPr lang="en-US" dirty="0" err="1"/>
              <a:t>new_min</a:t>
            </a:r>
            <a:r>
              <a:rPr lang="en-US" baseline="-25000" dirty="0" err="1"/>
              <a:t>A</a:t>
            </a:r>
            <a:r>
              <a:rPr lang="en-US" dirty="0"/>
              <a:t>) + </a:t>
            </a:r>
            <a:r>
              <a:rPr lang="en-US" dirty="0" err="1"/>
              <a:t>new_min</a:t>
            </a:r>
            <a:r>
              <a:rPr lang="en-US" baseline="-25000" dirty="0" err="1"/>
              <a:t>A</a:t>
            </a:r>
            <a:endParaRPr lang="en-GB" dirty="0"/>
          </a:p>
          <a:p>
            <a:pPr marL="0" indent="0">
              <a:buNone/>
            </a:pPr>
            <a:r>
              <a:rPr lang="en-US" dirty="0"/>
              <a:t>        	        </a:t>
            </a:r>
            <a:r>
              <a:rPr lang="en-US" dirty="0" err="1"/>
              <a:t>max</a:t>
            </a:r>
            <a:r>
              <a:rPr lang="en-US" baseline="-25000" dirty="0" err="1"/>
              <a:t>A</a:t>
            </a:r>
            <a:r>
              <a:rPr lang="en-US" dirty="0"/>
              <a:t> - </a:t>
            </a:r>
            <a:r>
              <a:rPr lang="en-US" dirty="0" err="1"/>
              <a:t>min</a:t>
            </a:r>
            <a:r>
              <a:rPr lang="en-US" baseline="-25000" dirty="0" err="1"/>
              <a:t>A</a:t>
            </a:r>
            <a:endParaRPr lang="en-GB" dirty="0"/>
          </a:p>
          <a:p>
            <a:r>
              <a:rPr lang="en-US" u="sng" dirty="0"/>
              <a:t>Example:-</a:t>
            </a:r>
            <a:r>
              <a:rPr lang="en-US" dirty="0"/>
              <a:t> Suppose that the maximum and minimum values for the attribute income are $98,000 and $12,000,respectively. Map the income to the range [0; 1]. By min-max normalization, a value of $73,600 for income is transformed to </a:t>
            </a:r>
            <a:endParaRPr lang="en-GB" dirty="0"/>
          </a:p>
          <a:p>
            <a:pPr marL="0" indent="0">
              <a:buNone/>
            </a:pPr>
            <a:r>
              <a:rPr lang="en-US" dirty="0"/>
              <a:t>          		73,600 - 12,000</a:t>
            </a:r>
            <a:endParaRPr lang="en-GB" dirty="0"/>
          </a:p>
          <a:p>
            <a:pPr marL="0" indent="0">
              <a:buNone/>
            </a:pPr>
            <a:r>
              <a:rPr lang="en-US" dirty="0"/>
              <a:t>	v</a:t>
            </a:r>
            <a:r>
              <a:rPr lang="en-US" baseline="30000" dirty="0"/>
              <a:t>1</a:t>
            </a:r>
            <a:r>
              <a:rPr lang="en-US" dirty="0"/>
              <a:t> =   -----------------------  (1.0 - 0) + 0    = 0.716 </a:t>
            </a:r>
            <a:endParaRPr lang="en-GB" dirty="0"/>
          </a:p>
          <a:p>
            <a:pPr marL="0" indent="0">
              <a:buNone/>
            </a:pPr>
            <a:r>
              <a:rPr lang="en-US" dirty="0"/>
              <a:t>          		98,000 – 12,000</a:t>
            </a:r>
            <a:endParaRPr lang="en-GB" dirty="0"/>
          </a:p>
          <a:p>
            <a:endParaRPr lang="en-GB" dirty="0"/>
          </a:p>
        </p:txBody>
      </p:sp>
    </p:spTree>
    <p:extLst>
      <p:ext uri="{BB962C8B-B14F-4D97-AF65-F5344CB8AC3E}">
        <p14:creationId xmlns:p14="http://schemas.microsoft.com/office/powerpoint/2010/main" val="3721208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lstStyle/>
          <a:p>
            <a:r>
              <a:rPr lang="en-US" dirty="0">
                <a:solidFill>
                  <a:srgbClr val="FF0000"/>
                </a:solidFill>
              </a:rPr>
              <a:t>z-score normalization (or zero-mean normalization)</a:t>
            </a:r>
            <a:endParaRPr lang="en-GB" dirty="0">
              <a:solidFill>
                <a:srgbClr val="FF0000"/>
              </a:solidFill>
            </a:endParaRPr>
          </a:p>
        </p:txBody>
      </p:sp>
      <p:sp>
        <p:nvSpPr>
          <p:cNvPr id="3" name="Content Placeholder 2"/>
          <p:cNvSpPr>
            <a:spLocks noGrp="1"/>
          </p:cNvSpPr>
          <p:nvPr>
            <p:ph idx="1"/>
          </p:nvPr>
        </p:nvSpPr>
        <p:spPr>
          <a:xfrm>
            <a:off x="-1" y="1034055"/>
            <a:ext cx="12078269" cy="5666996"/>
          </a:xfrm>
        </p:spPr>
        <p:txBody>
          <a:bodyPr/>
          <a:lstStyle/>
          <a:p>
            <a:r>
              <a:rPr lang="en-US" dirty="0"/>
              <a:t>the values for an attribute A are normalized based on the mean and standard deviation of A. A value v of A is normalized to v</a:t>
            </a:r>
            <a:r>
              <a:rPr lang="en-US" baseline="30000" dirty="0"/>
              <a:t>1</a:t>
            </a:r>
            <a:r>
              <a:rPr lang="en-US" dirty="0"/>
              <a:t> by computing</a:t>
            </a:r>
            <a:endParaRPr lang="en-GB" dirty="0"/>
          </a:p>
          <a:p>
            <a:pPr marL="0" indent="0">
              <a:buNone/>
            </a:pPr>
            <a:r>
              <a:rPr lang="en-GB" dirty="0"/>
              <a:t>		</a:t>
            </a:r>
            <a:r>
              <a:rPr lang="en-US" dirty="0"/>
              <a:t>v - </a:t>
            </a:r>
            <a:r>
              <a:rPr lang="en-US" baseline="-25000" dirty="0"/>
              <a:t>	</a:t>
            </a:r>
            <a:endParaRPr lang="en-GB" dirty="0"/>
          </a:p>
          <a:p>
            <a:pPr marL="0" indent="0">
              <a:buNone/>
            </a:pPr>
            <a:r>
              <a:rPr lang="en-US" dirty="0"/>
              <a:t>	v</a:t>
            </a:r>
            <a:r>
              <a:rPr lang="en-US" baseline="30000" dirty="0"/>
              <a:t>1</a:t>
            </a:r>
            <a:r>
              <a:rPr lang="en-US" dirty="0"/>
              <a:t> =   ------------- </a:t>
            </a:r>
          </a:p>
          <a:p>
            <a:pPr marL="0" indent="0">
              <a:buNone/>
            </a:pPr>
            <a:r>
              <a:rPr lang="en-US" dirty="0"/>
              <a:t>	 	    σ</a:t>
            </a:r>
            <a:r>
              <a:rPr lang="en-US" baseline="-25000" dirty="0"/>
              <a:t> A</a:t>
            </a:r>
            <a:r>
              <a:rPr lang="en-US" dirty="0"/>
              <a:t> </a:t>
            </a:r>
            <a:r>
              <a:rPr lang="en-GB" dirty="0"/>
              <a:t>		</a:t>
            </a:r>
          </a:p>
          <a:p>
            <a:r>
              <a:rPr lang="en-US" u="sng" dirty="0"/>
              <a:t>Example :-</a:t>
            </a:r>
            <a:r>
              <a:rPr lang="en-US" dirty="0"/>
              <a:t> Suppose that the mean and standard deviation of the values for the attribute income are $54,000 and  $16,000, respectively. With z-score normalization, a value of $73,600 for income is transformed to </a:t>
            </a:r>
            <a:endParaRPr lang="en-GB" dirty="0"/>
          </a:p>
          <a:p>
            <a:pPr marL="0" indent="0">
              <a:buNone/>
            </a:pPr>
            <a:r>
              <a:rPr lang="en-US" dirty="0"/>
              <a:t>    	      	73,600 – 54,000</a:t>
            </a:r>
            <a:endParaRPr lang="en-GB" dirty="0"/>
          </a:p>
          <a:p>
            <a:pPr marL="0" indent="0">
              <a:buNone/>
            </a:pPr>
            <a:r>
              <a:rPr lang="en-US" dirty="0"/>
              <a:t>	v</a:t>
            </a:r>
            <a:r>
              <a:rPr lang="en-US" baseline="30000" dirty="0"/>
              <a:t>1</a:t>
            </a:r>
            <a:r>
              <a:rPr lang="en-US" dirty="0"/>
              <a:t> =    ---------------------   = 1.225</a:t>
            </a:r>
            <a:endParaRPr lang="en-GB" dirty="0"/>
          </a:p>
          <a:p>
            <a:pPr marL="0" indent="0">
              <a:buNone/>
            </a:pPr>
            <a:r>
              <a:rPr lang="en-US" dirty="0"/>
              <a:t>   	              16,000</a:t>
            </a:r>
            <a:endParaRPr lang="en-GB" dirty="0"/>
          </a:p>
          <a:p>
            <a:pPr marL="0" indent="0">
              <a:buNone/>
            </a:pPr>
            <a:endParaRPr lang="en-GB" dirty="0"/>
          </a:p>
        </p:txBody>
      </p:sp>
      <p:sp>
        <p:nvSpPr>
          <p:cNvPr id="21"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219" name="Picture 2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42949" y="1921158"/>
            <a:ext cx="224346" cy="42625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9"/>
          <p:cNvSpPr>
            <a:spLocks noChangeArrowheads="1"/>
          </p:cNvSpPr>
          <p:nvPr/>
        </p:nvSpPr>
        <p:spPr bwMode="auto">
          <a:xfrm>
            <a:off x="0" y="180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Arial" panose="020B0604020202020204" pitchFamily="34" charset="0"/>
              </a:rPr>
              <a:t> </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213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lstStyle/>
          <a:p>
            <a:r>
              <a:rPr lang="en-US" dirty="0">
                <a:solidFill>
                  <a:srgbClr val="FF0000"/>
                </a:solidFill>
              </a:rPr>
              <a:t>Normalization by decimal:</a:t>
            </a:r>
            <a:endParaRPr lang="en-GB" dirty="0">
              <a:solidFill>
                <a:srgbClr val="FF0000"/>
              </a:solidFill>
            </a:endParaRPr>
          </a:p>
        </p:txBody>
      </p:sp>
      <p:sp>
        <p:nvSpPr>
          <p:cNvPr id="3" name="Content Placeholder 2"/>
          <p:cNvSpPr>
            <a:spLocks noGrp="1"/>
          </p:cNvSpPr>
          <p:nvPr>
            <p:ph idx="1"/>
          </p:nvPr>
        </p:nvSpPr>
        <p:spPr>
          <a:xfrm>
            <a:off x="-1" y="1034055"/>
            <a:ext cx="12078269" cy="5666996"/>
          </a:xfrm>
        </p:spPr>
        <p:txBody>
          <a:bodyPr/>
          <a:lstStyle/>
          <a:p>
            <a:r>
              <a:rPr lang="en-US" dirty="0"/>
              <a:t>Normalization by decimal scaling normalizes by moving the decimal point of values of attribute A. The number of decimal points moved depends on the maximum absolute value of A. A value v of A is normalized to v</a:t>
            </a:r>
            <a:r>
              <a:rPr lang="en-US" baseline="30000" dirty="0"/>
              <a:t>1 </a:t>
            </a:r>
            <a:r>
              <a:rPr lang="en-US" dirty="0"/>
              <a:t>by computing</a:t>
            </a:r>
            <a:endParaRPr lang="en-GB" dirty="0"/>
          </a:p>
          <a:p>
            <a:pPr marL="0" indent="0">
              <a:buNone/>
            </a:pPr>
            <a:r>
              <a:rPr lang="en-US" dirty="0"/>
              <a:t>		v</a:t>
            </a:r>
            <a:endParaRPr lang="en-GB" dirty="0"/>
          </a:p>
          <a:p>
            <a:pPr marL="0" indent="0">
              <a:buNone/>
            </a:pPr>
            <a:r>
              <a:rPr lang="en-US" dirty="0"/>
              <a:t>	v</a:t>
            </a:r>
            <a:r>
              <a:rPr lang="en-US" baseline="30000" dirty="0"/>
              <a:t>1</a:t>
            </a:r>
            <a:r>
              <a:rPr lang="en-US" dirty="0"/>
              <a:t> =    -----</a:t>
            </a:r>
            <a:endParaRPr lang="en-GB" dirty="0"/>
          </a:p>
          <a:p>
            <a:pPr marL="0" indent="0">
              <a:buNone/>
            </a:pPr>
            <a:r>
              <a:rPr lang="en-US" dirty="0"/>
              <a:t>      		10</a:t>
            </a:r>
            <a:r>
              <a:rPr lang="en-US" baseline="30000" dirty="0"/>
              <a:t>j</a:t>
            </a:r>
            <a:endParaRPr lang="en-GB" dirty="0"/>
          </a:p>
          <a:p>
            <a:r>
              <a:rPr lang="en-US" dirty="0"/>
              <a:t>where j is the smallest integer such that Max(|v</a:t>
            </a:r>
            <a:r>
              <a:rPr lang="en-US" baseline="30000" dirty="0"/>
              <a:t>1</a:t>
            </a:r>
            <a:r>
              <a:rPr lang="en-US" dirty="0"/>
              <a:t>|) &lt; 1.</a:t>
            </a:r>
            <a:endParaRPr lang="en-GB" dirty="0"/>
          </a:p>
          <a:p>
            <a:r>
              <a:rPr lang="en-US" u="sng" dirty="0"/>
              <a:t>Example:-</a:t>
            </a:r>
            <a:r>
              <a:rPr lang="en-US" dirty="0"/>
              <a:t>  Suppose that the recorded values of A range from -986 to 917. The maximum absolute value of A is 986. To normalize by decimal scaling, divide each value by 1,000 (i.e., j = 3) so that -986 normalizes to -0.986</a:t>
            </a:r>
            <a:endParaRPr lang="en-GB" dirty="0"/>
          </a:p>
          <a:p>
            <a:endParaRPr lang="en-GB" dirty="0"/>
          </a:p>
        </p:txBody>
      </p:sp>
    </p:spTree>
    <p:extLst>
      <p:ext uri="{BB962C8B-B14F-4D97-AF65-F5344CB8AC3E}">
        <p14:creationId xmlns:p14="http://schemas.microsoft.com/office/powerpoint/2010/main" val="1394740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207819"/>
            <a:ext cx="12192000" cy="457200"/>
          </a:xfrm>
        </p:spPr>
        <p:txBody>
          <a:bodyPr>
            <a:noAutofit/>
          </a:bodyPr>
          <a:lstStyle/>
          <a:p>
            <a:r>
              <a:rPr lang="en-US" sz="3200" b="1" u="sng" dirty="0"/>
              <a:t>Measures of Similarity and Dissimilarity</a:t>
            </a:r>
            <a:br>
              <a:rPr lang="en-US" sz="3200" dirty="0"/>
            </a:br>
            <a:endParaRPr lang="en-GB" sz="3200" dirty="0"/>
          </a:p>
        </p:txBody>
      </p:sp>
      <p:sp>
        <p:nvSpPr>
          <p:cNvPr id="3" name="Content Placeholder 2"/>
          <p:cNvSpPr>
            <a:spLocks noGrp="1"/>
          </p:cNvSpPr>
          <p:nvPr>
            <p:ph idx="1"/>
          </p:nvPr>
        </p:nvSpPr>
        <p:spPr>
          <a:xfrm>
            <a:off x="-1" y="595745"/>
            <a:ext cx="12078269" cy="6105306"/>
          </a:xfrm>
        </p:spPr>
        <p:txBody>
          <a:bodyPr/>
          <a:lstStyle/>
          <a:p>
            <a:r>
              <a:rPr lang="en-US" dirty="0"/>
              <a:t>For convenience, the term proximity is used to refer to either similarity or dissimilarity. </a:t>
            </a:r>
          </a:p>
          <a:p>
            <a:r>
              <a:rPr lang="en-US" dirty="0"/>
              <a:t>The proximity between two objects is a function of the proximity between the corresponding attributes of the two objects.</a:t>
            </a:r>
          </a:p>
          <a:p>
            <a:r>
              <a:rPr lang="en-US" dirty="0"/>
              <a:t>The </a:t>
            </a:r>
            <a:r>
              <a:rPr lang="en-US" dirty="0">
                <a:solidFill>
                  <a:srgbClr val="FF0000"/>
                </a:solidFill>
              </a:rPr>
              <a:t>similarity </a:t>
            </a:r>
            <a:r>
              <a:rPr lang="en-US" dirty="0"/>
              <a:t>between two objects is a numerical measure of the degree to which the two objects are alike.</a:t>
            </a:r>
          </a:p>
          <a:p>
            <a:r>
              <a:rPr lang="en-US" dirty="0"/>
              <a:t>Consequently, similarities are </a:t>
            </a:r>
            <a:r>
              <a:rPr lang="en-US" i="1" dirty="0"/>
              <a:t>higher </a:t>
            </a:r>
            <a:r>
              <a:rPr lang="en-US" dirty="0"/>
              <a:t>for pairs of objects that are more alike. Similarities are usually non-negative and are often </a:t>
            </a:r>
            <a:r>
              <a:rPr lang="en-US" dirty="0">
                <a:solidFill>
                  <a:srgbClr val="FF0000"/>
                </a:solidFill>
              </a:rPr>
              <a:t>between 0 (no similarity) and 1 (complete similarity).</a:t>
            </a:r>
          </a:p>
          <a:p>
            <a:r>
              <a:rPr lang="en-US" dirty="0"/>
              <a:t>The </a:t>
            </a:r>
            <a:r>
              <a:rPr lang="en-US" dirty="0">
                <a:solidFill>
                  <a:srgbClr val="FF0000"/>
                </a:solidFill>
              </a:rPr>
              <a:t>dissimilarity</a:t>
            </a:r>
            <a:r>
              <a:rPr lang="en-US" dirty="0"/>
              <a:t> between two objects is a numerical measure of the degree to which the two objects are different. Dissimilarities are </a:t>
            </a:r>
            <a:r>
              <a:rPr lang="en-US" i="1" dirty="0"/>
              <a:t>lower </a:t>
            </a:r>
            <a:r>
              <a:rPr lang="en-US" dirty="0"/>
              <a:t>for more similar pairs of objects. Frequently, the term </a:t>
            </a:r>
            <a:r>
              <a:rPr lang="en-US" dirty="0">
                <a:solidFill>
                  <a:srgbClr val="FF0000"/>
                </a:solidFill>
              </a:rPr>
              <a:t>distance</a:t>
            </a:r>
            <a:r>
              <a:rPr lang="en-US" dirty="0"/>
              <a:t> is used as a synonym for dissimilarity.</a:t>
            </a:r>
          </a:p>
          <a:p>
            <a:endParaRPr lang="en-US" dirty="0"/>
          </a:p>
          <a:p>
            <a:endParaRPr lang="en-GB" dirty="0"/>
          </a:p>
        </p:txBody>
      </p:sp>
    </p:spTree>
    <p:extLst>
      <p:ext uri="{BB962C8B-B14F-4D97-AF65-F5344CB8AC3E}">
        <p14:creationId xmlns:p14="http://schemas.microsoft.com/office/powerpoint/2010/main" val="3547775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24692"/>
            <a:ext cx="12192000" cy="595745"/>
          </a:xfrm>
        </p:spPr>
        <p:txBody>
          <a:bodyPr>
            <a:noAutofit/>
          </a:bodyPr>
          <a:lstStyle/>
          <a:p>
            <a:r>
              <a:rPr lang="en-US" sz="3200" b="1" u="sng" dirty="0"/>
              <a:t>Similarity and Dissimilarity between Simple Attributes</a:t>
            </a:r>
            <a:br>
              <a:rPr lang="en-US" sz="3200" dirty="0"/>
            </a:br>
            <a:endParaRPr lang="en-GB" sz="3200" dirty="0"/>
          </a:p>
        </p:txBody>
      </p:sp>
      <p:pic>
        <p:nvPicPr>
          <p:cNvPr id="102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96" y="789709"/>
            <a:ext cx="11573740" cy="592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52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45"/>
            <a:ext cx="12192000" cy="720437"/>
          </a:xfrm>
        </p:spPr>
        <p:txBody>
          <a:bodyPr>
            <a:noAutofit/>
          </a:bodyPr>
          <a:lstStyle/>
          <a:p>
            <a:r>
              <a:rPr lang="en-US" sz="2800" b="1" u="sng" dirty="0"/>
              <a:t>Dissimilarities between Data Object</a:t>
            </a:r>
            <a:endParaRPr lang="en-GB" sz="2800" dirty="0"/>
          </a:p>
        </p:txBody>
      </p:sp>
      <p:sp>
        <p:nvSpPr>
          <p:cNvPr id="3" name="Content Placeholder 2"/>
          <p:cNvSpPr>
            <a:spLocks noGrp="1"/>
          </p:cNvSpPr>
          <p:nvPr>
            <p:ph idx="1"/>
          </p:nvPr>
        </p:nvSpPr>
        <p:spPr>
          <a:xfrm>
            <a:off x="-1" y="1034055"/>
            <a:ext cx="12078269" cy="5666996"/>
          </a:xfrm>
        </p:spPr>
        <p:txBody>
          <a:bodyPr/>
          <a:lstStyle/>
          <a:p>
            <a:r>
              <a:rPr lang="en-US" dirty="0"/>
              <a:t>Dissimilarities are often measured as distance between two objects.</a:t>
            </a:r>
          </a:p>
          <a:p>
            <a:r>
              <a:rPr lang="en-US" dirty="0"/>
              <a:t>Here we consider the following distance measures</a:t>
            </a:r>
          </a:p>
          <a:p>
            <a:pPr lvl="0" algn="ctr">
              <a:buFont typeface="Wingdings" panose="05000000000000000000" pitchFamily="2" charset="2"/>
              <a:buChar char="ü"/>
            </a:pPr>
            <a:r>
              <a:rPr lang="en-US" dirty="0"/>
              <a:t>Eucledian distance</a:t>
            </a:r>
          </a:p>
          <a:p>
            <a:pPr lvl="0" algn="ctr">
              <a:buFont typeface="Wingdings" panose="05000000000000000000" pitchFamily="2" charset="2"/>
              <a:buChar char="ü"/>
            </a:pPr>
            <a:r>
              <a:rPr lang="en-US" dirty="0"/>
              <a:t>Manhattan distance</a:t>
            </a:r>
          </a:p>
          <a:p>
            <a:pPr lvl="0" algn="ctr">
              <a:buFont typeface="Wingdings" panose="05000000000000000000" pitchFamily="2" charset="2"/>
              <a:buChar char="ü"/>
            </a:pPr>
            <a:r>
              <a:rPr lang="en-US" dirty="0"/>
              <a:t>Minkowski distance</a:t>
            </a:r>
          </a:p>
          <a:p>
            <a:pPr lvl="0" algn="ctr">
              <a:buFont typeface="Wingdings" panose="05000000000000000000" pitchFamily="2" charset="2"/>
              <a:buChar char="ü"/>
            </a:pPr>
            <a:r>
              <a:rPr lang="en-US" dirty="0"/>
              <a:t>Supremum distance</a:t>
            </a:r>
          </a:p>
          <a:p>
            <a:pPr marL="0" lvl="0" indent="0">
              <a:buNone/>
            </a:pPr>
            <a:endParaRPr lang="en-US" dirty="0"/>
          </a:p>
          <a:p>
            <a:pPr marL="0" indent="0">
              <a:buNone/>
            </a:pPr>
            <a:endParaRPr lang="en-GB" dirty="0"/>
          </a:p>
        </p:txBody>
      </p:sp>
    </p:spTree>
    <p:extLst>
      <p:ext uri="{BB962C8B-B14F-4D97-AF65-F5344CB8AC3E}">
        <p14:creationId xmlns:p14="http://schemas.microsoft.com/office/powerpoint/2010/main" val="331065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91" y="180109"/>
            <a:ext cx="12192000" cy="637309"/>
          </a:xfrm>
        </p:spPr>
        <p:txBody>
          <a:bodyPr>
            <a:noAutofit/>
          </a:bodyPr>
          <a:lstStyle/>
          <a:p>
            <a:r>
              <a:rPr lang="en-US" sz="2800" b="1" u="sng" dirty="0"/>
              <a:t>Eucledian distance</a:t>
            </a:r>
            <a:br>
              <a:rPr lang="en-US" sz="2800" dirty="0"/>
            </a:br>
            <a:endParaRPr lang="en-GB" sz="2800" dirty="0"/>
          </a:p>
        </p:txBody>
      </p:sp>
      <p:sp>
        <p:nvSpPr>
          <p:cNvPr id="3" name="Content Placeholder 2"/>
          <p:cNvSpPr>
            <a:spLocks noGrp="1"/>
          </p:cNvSpPr>
          <p:nvPr>
            <p:ph idx="1"/>
          </p:nvPr>
        </p:nvSpPr>
        <p:spPr>
          <a:xfrm>
            <a:off x="0" y="646128"/>
            <a:ext cx="12078269" cy="1044127"/>
          </a:xfrm>
        </p:spPr>
        <p:txBody>
          <a:bodyPr/>
          <a:lstStyle/>
          <a:p>
            <a:r>
              <a:rPr lang="en-US" dirty="0"/>
              <a:t>The Euclidean distance, </a:t>
            </a:r>
            <a:r>
              <a:rPr lang="en-US" i="1" dirty="0"/>
              <a:t>d, </a:t>
            </a:r>
            <a:r>
              <a:rPr lang="en-US" dirty="0"/>
              <a:t>between two points, x and y, in one-, two-, three-, or higher dimensional space, is given by the following familiar formula:</a:t>
            </a:r>
            <a:endParaRPr lang="en-GB" dirty="0"/>
          </a:p>
        </p:txBody>
      </p:sp>
      <p:pic>
        <p:nvPicPr>
          <p:cNvPr id="2050"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46" y="1648691"/>
            <a:ext cx="6165273" cy="199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0" y="3463636"/>
            <a:ext cx="12192000" cy="637309"/>
          </a:xfrm>
          <a:prstGeom prst="rect">
            <a:avLst/>
          </a:prstGeom>
        </p:spPr>
        <p:txBody>
          <a:bodyPr vert="horz" lIns="91440" tIns="45720" rIns="91440" bIns="45720" rtlCol="0" anchor="ctr">
            <a:normAutofit fontScale="97500"/>
          </a:bodyPr>
          <a:lstStyle>
            <a:defPPr>
              <a:defRPr lang="en-US"/>
            </a:defPPr>
            <a:lvl1pPr>
              <a:lnSpc>
                <a:spcPct val="90000"/>
              </a:lnSpc>
              <a:spcBef>
                <a:spcPct val="0"/>
              </a:spcBef>
              <a:buNone/>
              <a:defRPr sz="4400" b="1" u="sng">
                <a:latin typeface="+mj-lt"/>
                <a:ea typeface="+mj-ea"/>
                <a:cs typeface="+mj-cs"/>
              </a:defRPr>
            </a:lvl1pPr>
          </a:lstStyle>
          <a:p>
            <a:r>
              <a:rPr lang="en-US" sz="3100" dirty="0"/>
              <a:t>Manhattan distance</a:t>
            </a:r>
          </a:p>
          <a:p>
            <a:endParaRPr lang="en-GB"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3527" y="4294909"/>
            <a:ext cx="5056909" cy="17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52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normAutofit fontScale="90000"/>
          </a:bodyPr>
          <a:lstStyle/>
          <a:p>
            <a:r>
              <a:rPr lang="en-US" sz="3100" b="1" u="sng" dirty="0"/>
              <a:t>Minkowski distance </a:t>
            </a:r>
            <a:br>
              <a:rPr lang="en-US" dirty="0"/>
            </a:br>
            <a:endParaRPr lang="en-GB" dirty="0"/>
          </a:p>
        </p:txBody>
      </p:sp>
      <p:sp>
        <p:nvSpPr>
          <p:cNvPr id="3" name="Content Placeholder 2"/>
          <p:cNvSpPr>
            <a:spLocks noGrp="1"/>
          </p:cNvSpPr>
          <p:nvPr>
            <p:ph idx="1"/>
          </p:nvPr>
        </p:nvSpPr>
        <p:spPr>
          <a:xfrm>
            <a:off x="0" y="563000"/>
            <a:ext cx="12078269" cy="850164"/>
          </a:xfrm>
        </p:spPr>
        <p:txBody>
          <a:bodyPr>
            <a:normAutofit lnSpcReduction="10000"/>
          </a:bodyPr>
          <a:lstStyle/>
          <a:p>
            <a:r>
              <a:rPr lang="en-US" dirty="0"/>
              <a:t>It is a generalization of both Eucledian distance and Manhattan distance. It is defined as</a:t>
            </a:r>
          </a:p>
          <a:p>
            <a:endParaRPr lang="en-GB" dirty="0"/>
          </a:p>
        </p:txBody>
      </p:sp>
      <p:pic>
        <p:nvPicPr>
          <p:cNvPr id="3074"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691" y="1025236"/>
            <a:ext cx="7003473" cy="97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13731" y="2001981"/>
            <a:ext cx="12078269" cy="32904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where </a:t>
            </a:r>
            <a:r>
              <a:rPr lang="en-US" i="1" dirty="0"/>
              <a:t>r </a:t>
            </a:r>
            <a:r>
              <a:rPr lang="en-US" dirty="0"/>
              <a:t>is a parameter. The following are the three most common examples</a:t>
            </a:r>
          </a:p>
          <a:p>
            <a:r>
              <a:rPr lang="en-US" dirty="0"/>
              <a:t>of Minkowski distances.</a:t>
            </a:r>
          </a:p>
          <a:p>
            <a:r>
              <a:rPr lang="en-US" i="1" dirty="0"/>
              <a:t>r</a:t>
            </a:r>
            <a:r>
              <a:rPr lang="en-US" dirty="0"/>
              <a:t>= 1. City block (Manhattan, taxicab, LI norm) distance.</a:t>
            </a:r>
          </a:p>
          <a:p>
            <a:r>
              <a:rPr lang="en-US" i="1" dirty="0"/>
              <a:t>r</a:t>
            </a:r>
            <a:r>
              <a:rPr lang="en-US" dirty="0"/>
              <a:t>= 2. Euclidean distance (L2 norm).</a:t>
            </a:r>
          </a:p>
          <a:p>
            <a:r>
              <a:rPr lang="en-US" i="1" dirty="0"/>
              <a:t>r </a:t>
            </a:r>
            <a:r>
              <a:rPr lang="en-US" dirty="0"/>
              <a:t>=∞. Supremum (L</a:t>
            </a:r>
            <a:r>
              <a:rPr lang="en-US" baseline="-25000" dirty="0"/>
              <a:t>max</a:t>
            </a:r>
            <a:r>
              <a:rPr lang="en-US" dirty="0"/>
              <a:t> or L</a:t>
            </a:r>
            <a:r>
              <a:rPr lang="en-US" baseline="-25000" dirty="0"/>
              <a:t>∞</a:t>
            </a:r>
            <a:r>
              <a:rPr lang="en-US" dirty="0"/>
              <a:t> norm) distance. This is the maximum difference between any attribute of the objects. More formally, the Loo distance is defined by following Equation</a:t>
            </a:r>
            <a:endParaRPr lang="en-GB" dirty="0"/>
          </a:p>
        </p:txBody>
      </p:sp>
      <p:pic>
        <p:nvPicPr>
          <p:cNvPr id="307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164" y="4862945"/>
            <a:ext cx="7786255" cy="146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52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normAutofit fontScale="90000"/>
          </a:bodyPr>
          <a:lstStyle/>
          <a:p>
            <a:r>
              <a:rPr lang="en-US" dirty="0"/>
              <a:t>Consider the following example.</a:t>
            </a:r>
            <a:br>
              <a:rPr lang="en-US" dirty="0"/>
            </a:br>
            <a:endParaRPr lang="en-GB" dirty="0"/>
          </a:p>
        </p:txBody>
      </p:sp>
      <p:pic>
        <p:nvPicPr>
          <p:cNvPr id="4098"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4548"/>
            <a:ext cx="6456218" cy="273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651" y="3103418"/>
            <a:ext cx="11286698" cy="343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5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76"/>
            <a:ext cx="12192000" cy="685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016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7104"/>
          </a:xfrm>
        </p:spPr>
        <p:txBody>
          <a:bodyPr>
            <a:normAutofit/>
          </a:bodyPr>
          <a:lstStyle/>
          <a:p>
            <a:r>
              <a:rPr lang="en-GB" sz="2800" b="1" dirty="0"/>
              <a:t>Contd..</a:t>
            </a:r>
          </a:p>
        </p:txBody>
      </p:sp>
      <p:sp>
        <p:nvSpPr>
          <p:cNvPr id="3" name="Content Placeholder 2"/>
          <p:cNvSpPr>
            <a:spLocks noGrp="1"/>
          </p:cNvSpPr>
          <p:nvPr>
            <p:ph idx="1"/>
          </p:nvPr>
        </p:nvSpPr>
        <p:spPr>
          <a:xfrm>
            <a:off x="-1" y="1034055"/>
            <a:ext cx="12078269" cy="2013945"/>
          </a:xfrm>
        </p:spPr>
        <p:txBody>
          <a:bodyPr/>
          <a:lstStyle/>
          <a:p>
            <a:r>
              <a:rPr lang="en-US" dirty="0"/>
              <a:t>Distances have some well-known properties.</a:t>
            </a:r>
          </a:p>
          <a:p>
            <a:r>
              <a:rPr lang="en-US" dirty="0"/>
              <a:t>If </a:t>
            </a:r>
            <a:r>
              <a:rPr lang="en-US" i="1" dirty="0"/>
              <a:t>d(x, </a:t>
            </a:r>
            <a:r>
              <a:rPr lang="en-US" dirty="0"/>
              <a:t>y) is the distance between two points, x and y, then the following properties hold.</a:t>
            </a:r>
          </a:p>
          <a:p>
            <a:endParaRPr lang="en-GB" dirty="0"/>
          </a:p>
        </p:txBody>
      </p:sp>
      <p:pic>
        <p:nvPicPr>
          <p:cNvPr id="5123"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56" y="4230807"/>
            <a:ext cx="6560127" cy="21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356" y="2607531"/>
            <a:ext cx="4886623" cy="1623276"/>
          </a:xfrm>
          <a:prstGeom prst="rect">
            <a:avLst/>
          </a:prstGeom>
        </p:spPr>
      </p:pic>
    </p:spTree>
    <p:extLst>
      <p:ext uri="{BB962C8B-B14F-4D97-AF65-F5344CB8AC3E}">
        <p14:creationId xmlns:p14="http://schemas.microsoft.com/office/powerpoint/2010/main" val="331065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24691"/>
            <a:ext cx="12078269" cy="6576360"/>
          </a:xfrm>
        </p:spPr>
        <p:txBody>
          <a:bodyPr>
            <a:normAutofit/>
          </a:bodyPr>
          <a:lstStyle/>
          <a:p>
            <a:r>
              <a:rPr lang="en-US" dirty="0"/>
              <a:t>Measures that satisfy all three properties are known as </a:t>
            </a:r>
            <a:r>
              <a:rPr lang="en-US" dirty="0">
                <a:solidFill>
                  <a:srgbClr val="FF0000"/>
                </a:solidFill>
              </a:rPr>
              <a:t>metrics</a:t>
            </a:r>
            <a:r>
              <a:rPr lang="en-US" dirty="0"/>
              <a:t>. Many dissimilarities do not satisfy one or more of the metric properties. We give one examples of such measures.</a:t>
            </a:r>
          </a:p>
          <a:p>
            <a:r>
              <a:rPr lang="en-US" u="sng" dirty="0">
                <a:solidFill>
                  <a:srgbClr val="FF0000"/>
                </a:solidFill>
              </a:rPr>
              <a:t>Example: </a:t>
            </a:r>
            <a:r>
              <a:rPr lang="en-US" dirty="0"/>
              <a:t>This example is based on the notion or the difference of two sets, as defined in set theory. Given two sets </a:t>
            </a:r>
            <a:r>
              <a:rPr lang="en-US" i="1" dirty="0"/>
              <a:t>A </a:t>
            </a:r>
            <a:r>
              <a:rPr lang="en-US" dirty="0"/>
              <a:t>= {1, 2,3,4) and </a:t>
            </a:r>
            <a:r>
              <a:rPr lang="en-US" i="1" dirty="0"/>
              <a:t>B </a:t>
            </a:r>
            <a:r>
              <a:rPr lang="en-US" dirty="0"/>
              <a:t>= (2,3,4), then </a:t>
            </a:r>
            <a:r>
              <a:rPr lang="en-US" i="1" dirty="0"/>
              <a:t>A - B </a:t>
            </a:r>
            <a:r>
              <a:rPr lang="en-US" dirty="0"/>
              <a:t>= {1} and </a:t>
            </a:r>
            <a:r>
              <a:rPr lang="en-US" i="1" dirty="0"/>
              <a:t>B - A </a:t>
            </a:r>
            <a:r>
              <a:rPr lang="en-US" dirty="0"/>
              <a:t>= Ø</a:t>
            </a:r>
          </a:p>
          <a:p>
            <a:r>
              <a:rPr lang="en-US" dirty="0"/>
              <a:t>We can define the distance </a:t>
            </a:r>
            <a:r>
              <a:rPr lang="en-US" i="1" dirty="0"/>
              <a:t>d </a:t>
            </a:r>
            <a:r>
              <a:rPr lang="en-US" dirty="0"/>
              <a:t>between two sets </a:t>
            </a:r>
            <a:r>
              <a:rPr lang="en-US" i="1" dirty="0"/>
              <a:t>A </a:t>
            </a:r>
            <a:r>
              <a:rPr lang="en-US" dirty="0"/>
              <a:t>and </a:t>
            </a:r>
            <a:r>
              <a:rPr lang="en-US" i="1" dirty="0"/>
              <a:t>B </a:t>
            </a:r>
            <a:r>
              <a:rPr lang="en-US" dirty="0"/>
              <a:t>as </a:t>
            </a:r>
            <a:r>
              <a:rPr lang="en-US" i="1" dirty="0"/>
              <a:t>d(A, B) </a:t>
            </a:r>
            <a:r>
              <a:rPr lang="en-US" dirty="0"/>
              <a:t>= </a:t>
            </a:r>
            <a:r>
              <a:rPr lang="en-US" i="1" dirty="0"/>
              <a:t>size(A - B), </a:t>
            </a:r>
            <a:r>
              <a:rPr lang="en-US" dirty="0"/>
              <a:t>where </a:t>
            </a:r>
            <a:r>
              <a:rPr lang="en-US" i="1" dirty="0"/>
              <a:t>size </a:t>
            </a:r>
            <a:r>
              <a:rPr lang="en-US" dirty="0"/>
              <a:t>is a function returning the number of elements in a set. </a:t>
            </a:r>
          </a:p>
          <a:p>
            <a:r>
              <a:rPr lang="en-US" dirty="0"/>
              <a:t>This distance measure, which is an integer value greater than or equal to 0, does not satisfy the second part of the positivity property, the symmetry property, or the triangle inequality.</a:t>
            </a:r>
          </a:p>
          <a:p>
            <a:r>
              <a:rPr lang="en-US" dirty="0"/>
              <a:t> However, these properties can be made to hold if the dissimilarity measure is modified as follows: </a:t>
            </a:r>
            <a:r>
              <a:rPr lang="en-US" i="1" dirty="0"/>
              <a:t>d(A, B) </a:t>
            </a:r>
            <a:r>
              <a:rPr lang="en-US" dirty="0"/>
              <a:t>= </a:t>
            </a:r>
            <a:r>
              <a:rPr lang="en-US" i="1" dirty="0"/>
              <a:t>size(A - B) </a:t>
            </a:r>
            <a:r>
              <a:rPr lang="en-US" dirty="0"/>
              <a:t>+ </a:t>
            </a:r>
            <a:r>
              <a:rPr lang="en-US" i="1" dirty="0"/>
              <a:t>size(B - A).</a:t>
            </a:r>
            <a:endParaRPr lang="en-US" dirty="0"/>
          </a:p>
          <a:p>
            <a:endParaRPr lang="en-GB" dirty="0"/>
          </a:p>
        </p:txBody>
      </p:sp>
    </p:spTree>
    <p:extLst>
      <p:ext uri="{BB962C8B-B14F-4D97-AF65-F5344CB8AC3E}">
        <p14:creationId xmlns:p14="http://schemas.microsoft.com/office/powerpoint/2010/main" val="3310652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951"/>
            <a:ext cx="12192000" cy="887104"/>
          </a:xfrm>
        </p:spPr>
        <p:txBody>
          <a:bodyPr>
            <a:normAutofit fontScale="90000"/>
          </a:bodyPr>
          <a:lstStyle/>
          <a:p>
            <a:r>
              <a:rPr lang="en-US" b="1" u="sng" dirty="0"/>
              <a:t>Similarities between Data Objects</a:t>
            </a:r>
            <a:br>
              <a:rPr lang="en-GB" dirty="0"/>
            </a:br>
            <a:endParaRPr lang="en-GB" dirty="0"/>
          </a:p>
        </p:txBody>
      </p:sp>
      <p:sp>
        <p:nvSpPr>
          <p:cNvPr id="3" name="Content Placeholder 2"/>
          <p:cNvSpPr>
            <a:spLocks noGrp="1"/>
          </p:cNvSpPr>
          <p:nvPr>
            <p:ph idx="1"/>
          </p:nvPr>
        </p:nvSpPr>
        <p:spPr>
          <a:xfrm>
            <a:off x="-1" y="723331"/>
            <a:ext cx="12078269" cy="1501254"/>
          </a:xfrm>
        </p:spPr>
        <p:txBody>
          <a:bodyPr/>
          <a:lstStyle/>
          <a:p>
            <a:r>
              <a:rPr lang="en-US" dirty="0"/>
              <a:t>the triangle inequality typically does not hold, but symmetry and positivity typically do. If </a:t>
            </a:r>
            <a:r>
              <a:rPr lang="en-US" i="1" dirty="0"/>
              <a:t>s(x, </a:t>
            </a:r>
            <a:r>
              <a:rPr lang="en-US" dirty="0"/>
              <a:t>y) is the similarity between points x and </a:t>
            </a:r>
            <a:r>
              <a:rPr lang="en-US" i="1" dirty="0"/>
              <a:t>Y, </a:t>
            </a:r>
            <a:r>
              <a:rPr lang="en-US" dirty="0"/>
              <a:t>then the typical properties of similarities are the following:</a:t>
            </a:r>
            <a:endParaRPr lang="en-GB" dirty="0"/>
          </a:p>
          <a:p>
            <a:endParaRPr lang="en-GB" dirty="0"/>
          </a:p>
        </p:txBody>
      </p:sp>
      <p:pic>
        <p:nvPicPr>
          <p:cNvPr id="1026"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546" y="2115403"/>
            <a:ext cx="7139365" cy="116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652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951"/>
            <a:ext cx="12192000" cy="887104"/>
          </a:xfrm>
        </p:spPr>
        <p:txBody>
          <a:bodyPr>
            <a:normAutofit fontScale="90000"/>
          </a:bodyPr>
          <a:lstStyle/>
          <a:p>
            <a:r>
              <a:rPr lang="en-US" b="1" u="sng" dirty="0"/>
              <a:t>Examples of Proximity Measures</a:t>
            </a:r>
            <a:br>
              <a:rPr lang="en-GB" dirty="0"/>
            </a:br>
            <a:endParaRPr lang="en-GB" dirty="0"/>
          </a:p>
        </p:txBody>
      </p:sp>
      <p:sp>
        <p:nvSpPr>
          <p:cNvPr id="3" name="Content Placeholder 2"/>
          <p:cNvSpPr>
            <a:spLocks noGrp="1"/>
          </p:cNvSpPr>
          <p:nvPr>
            <p:ph idx="1"/>
          </p:nvPr>
        </p:nvSpPr>
        <p:spPr>
          <a:xfrm>
            <a:off x="-1" y="696036"/>
            <a:ext cx="12078269" cy="6005015"/>
          </a:xfrm>
        </p:spPr>
        <p:txBody>
          <a:bodyPr/>
          <a:lstStyle/>
          <a:p>
            <a:r>
              <a:rPr lang="en-US" dirty="0"/>
              <a:t>Similarity measures between objects that contain only binary attributes are called similarity coefficients, and typically have values between 0 and 1.</a:t>
            </a:r>
          </a:p>
          <a:p>
            <a:r>
              <a:rPr lang="en-US" dirty="0"/>
              <a:t> A value of 1 indicates that the two objects are completely similar, while a value of 0 indicates that the objects are not at all similar.</a:t>
            </a:r>
            <a:endParaRPr lang="en-GB" dirty="0"/>
          </a:p>
          <a:p>
            <a:r>
              <a:rPr lang="en-US" dirty="0"/>
              <a:t>Let x and y be two objects that consist of </a:t>
            </a:r>
            <a:r>
              <a:rPr lang="en-US" i="1" dirty="0"/>
              <a:t>n </a:t>
            </a:r>
            <a:r>
              <a:rPr lang="en-US" dirty="0"/>
              <a:t>binary attributes. The comparison of two such objects, i.e., two binary vectors, leads to the following four quantities (frequencies):</a:t>
            </a:r>
            <a:endParaRPr lang="en-GB" dirty="0"/>
          </a:p>
          <a:p>
            <a:r>
              <a:rPr lang="en-US" i="1" dirty="0"/>
              <a:t>f</a:t>
            </a:r>
            <a:r>
              <a:rPr lang="en-US" i="1" baseline="-25000" dirty="0"/>
              <a:t>00</a:t>
            </a:r>
            <a:r>
              <a:rPr lang="en-US" i="1" dirty="0"/>
              <a:t> </a:t>
            </a:r>
            <a:r>
              <a:rPr lang="en-US" dirty="0"/>
              <a:t>= the number of attributes where x is 0 and y is 0</a:t>
            </a:r>
            <a:endParaRPr lang="en-GB" dirty="0"/>
          </a:p>
          <a:p>
            <a:r>
              <a:rPr lang="en-US" i="1" dirty="0"/>
              <a:t>f</a:t>
            </a:r>
            <a:r>
              <a:rPr lang="en-US" i="1" baseline="-25000" dirty="0"/>
              <a:t>01</a:t>
            </a:r>
            <a:r>
              <a:rPr lang="en-US" dirty="0"/>
              <a:t> = the number of attributes where x is 0 and y is 1</a:t>
            </a:r>
            <a:endParaRPr lang="en-GB" dirty="0"/>
          </a:p>
          <a:p>
            <a:r>
              <a:rPr lang="en-US" i="1" dirty="0"/>
              <a:t>f</a:t>
            </a:r>
            <a:r>
              <a:rPr lang="en-US" i="1" baseline="-25000" dirty="0"/>
              <a:t>10  </a:t>
            </a:r>
            <a:r>
              <a:rPr lang="en-US" dirty="0"/>
              <a:t>= the number of attributes where x is 1 and y is 0</a:t>
            </a:r>
            <a:endParaRPr lang="en-GB" dirty="0"/>
          </a:p>
          <a:p>
            <a:r>
              <a:rPr lang="en-US" i="1" dirty="0"/>
              <a:t>f</a:t>
            </a:r>
            <a:r>
              <a:rPr lang="en-US" i="1" baseline="-25000" dirty="0"/>
              <a:t>11</a:t>
            </a:r>
            <a:r>
              <a:rPr lang="en-US" i="1" dirty="0"/>
              <a:t> </a:t>
            </a:r>
            <a:r>
              <a:rPr lang="en-US" dirty="0"/>
              <a:t>= the number of attributes where x is 1 and y is 1</a:t>
            </a:r>
            <a:endParaRPr lang="en-GB" dirty="0"/>
          </a:p>
          <a:p>
            <a:endParaRPr lang="en-GB" dirty="0"/>
          </a:p>
        </p:txBody>
      </p:sp>
    </p:spTree>
    <p:extLst>
      <p:ext uri="{BB962C8B-B14F-4D97-AF65-F5344CB8AC3E}">
        <p14:creationId xmlns:p14="http://schemas.microsoft.com/office/powerpoint/2010/main" val="331065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10030" cy="382137"/>
          </a:xfrm>
        </p:spPr>
        <p:txBody>
          <a:bodyPr>
            <a:normAutofit fontScale="90000"/>
          </a:bodyPr>
          <a:lstStyle/>
          <a:p>
            <a:r>
              <a:rPr lang="en-GB" sz="2800" dirty="0" err="1">
                <a:solidFill>
                  <a:srgbClr val="FF0000"/>
                </a:solidFill>
              </a:rPr>
              <a:t>Contd</a:t>
            </a:r>
            <a:r>
              <a:rPr lang="en-GB" sz="2800" dirty="0">
                <a:solidFill>
                  <a:srgbClr val="FF0000"/>
                </a:solidFill>
              </a:rPr>
              <a:t>…</a:t>
            </a:r>
          </a:p>
        </p:txBody>
      </p:sp>
      <p:sp>
        <p:nvSpPr>
          <p:cNvPr id="3" name="Content Placeholder 2"/>
          <p:cNvSpPr>
            <a:spLocks noGrp="1"/>
          </p:cNvSpPr>
          <p:nvPr>
            <p:ph idx="1"/>
          </p:nvPr>
        </p:nvSpPr>
        <p:spPr>
          <a:xfrm>
            <a:off x="0" y="381000"/>
            <a:ext cx="12010030" cy="1108645"/>
          </a:xfrm>
        </p:spPr>
        <p:txBody>
          <a:bodyPr/>
          <a:lstStyle/>
          <a:p>
            <a:r>
              <a:rPr lang="en-US" b="1" dirty="0"/>
              <a:t>Simple Matching Coefficient</a:t>
            </a:r>
            <a:r>
              <a:rPr lang="en-US" dirty="0"/>
              <a:t> :One commonly used similarity coefficient is the simple matching coefficient </a:t>
            </a:r>
            <a:r>
              <a:rPr lang="en-US" i="1" dirty="0"/>
              <a:t>(SMC), </a:t>
            </a:r>
            <a:r>
              <a:rPr lang="en-US" dirty="0"/>
              <a:t>which is defined as, </a:t>
            </a:r>
            <a:endParaRPr lang="en-GB" dirty="0"/>
          </a:p>
        </p:txBody>
      </p:sp>
      <p:pic>
        <p:nvPicPr>
          <p:cNvPr id="205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789" y="1227278"/>
            <a:ext cx="8188655" cy="127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81970" y="2334786"/>
            <a:ext cx="12010030" cy="31116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t>Jaccard Coefficient</a:t>
            </a:r>
            <a:r>
              <a:rPr lang="en-US" dirty="0"/>
              <a:t> : Suppose that x and y are data objects that represent two rows (two transactions) of a transaction matrix.</a:t>
            </a:r>
          </a:p>
          <a:p>
            <a:pPr algn="just"/>
            <a:r>
              <a:rPr lang="en-US" dirty="0"/>
              <a:t> If each asymmetric binary attribute corresponds to an item in a store, then a 1 indicates that the item was purchased, while a 0 indicates that the product was not purchased. </a:t>
            </a:r>
          </a:p>
          <a:p>
            <a:pPr algn="just"/>
            <a:r>
              <a:rPr lang="en-US" dirty="0"/>
              <a:t>The Jaccard coefficient is frequently used to handle objects consisting of asymmetric binary attributes. The Jaccard coefficient, which is often symbolized by J, is given by the following equation:</a:t>
            </a:r>
            <a:endParaRPr lang="en-GB" dirty="0"/>
          </a:p>
          <a:p>
            <a:endParaRPr lang="en-GB" dirty="0"/>
          </a:p>
        </p:txBody>
      </p:sp>
      <p:pic>
        <p:nvPicPr>
          <p:cNvPr id="205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790" y="5446478"/>
            <a:ext cx="8488906" cy="130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119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824"/>
            <a:ext cx="12010030" cy="672104"/>
          </a:xfrm>
        </p:spPr>
        <p:txBody>
          <a:bodyPr>
            <a:normAutofit/>
          </a:bodyPr>
          <a:lstStyle/>
          <a:p>
            <a:r>
              <a:rPr lang="en-GB" sz="2800" dirty="0"/>
              <a:t>example</a:t>
            </a:r>
          </a:p>
        </p:txBody>
      </p:sp>
      <p:sp>
        <p:nvSpPr>
          <p:cNvPr id="3" name="Content Placeholder 2"/>
          <p:cNvSpPr>
            <a:spLocks noGrp="1"/>
          </p:cNvSpPr>
          <p:nvPr>
            <p:ph idx="1"/>
          </p:nvPr>
        </p:nvSpPr>
        <p:spPr>
          <a:xfrm>
            <a:off x="0" y="897577"/>
            <a:ext cx="12010030" cy="958520"/>
          </a:xfrm>
        </p:spPr>
        <p:txBody>
          <a:bodyPr/>
          <a:lstStyle/>
          <a:p>
            <a:r>
              <a:rPr lang="en-US" dirty="0"/>
              <a:t>To illustrate the difference between these two Similarity measures, we calculate </a:t>
            </a:r>
            <a:r>
              <a:rPr lang="en-US" i="1" dirty="0"/>
              <a:t>SMC </a:t>
            </a:r>
            <a:r>
              <a:rPr lang="en-US" dirty="0"/>
              <a:t>and J for the following two binary vectors</a:t>
            </a:r>
            <a:endParaRPr lang="en-GB" dirty="0"/>
          </a:p>
        </p:txBody>
      </p:sp>
      <p:pic>
        <p:nvPicPr>
          <p:cNvPr id="3075"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10" y="1856096"/>
            <a:ext cx="10495129" cy="500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076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824"/>
            <a:ext cx="12010030" cy="566098"/>
          </a:xfrm>
        </p:spPr>
        <p:txBody>
          <a:bodyPr>
            <a:normAutofit fontScale="90000"/>
          </a:bodyPr>
          <a:lstStyle/>
          <a:p>
            <a:r>
              <a:rPr lang="en-US" sz="2800" b="1" dirty="0"/>
              <a:t>Cosine Similarity</a:t>
            </a:r>
            <a:br>
              <a:rPr lang="en-GB" sz="2800" dirty="0"/>
            </a:br>
            <a:endParaRPr lang="en-GB" sz="2800" dirty="0"/>
          </a:p>
        </p:txBody>
      </p:sp>
      <p:sp>
        <p:nvSpPr>
          <p:cNvPr id="3" name="Content Placeholder 2"/>
          <p:cNvSpPr>
            <a:spLocks noGrp="1"/>
          </p:cNvSpPr>
          <p:nvPr>
            <p:ph idx="1"/>
          </p:nvPr>
        </p:nvSpPr>
        <p:spPr>
          <a:xfrm>
            <a:off x="0" y="897577"/>
            <a:ext cx="12010030" cy="1722794"/>
          </a:xfrm>
        </p:spPr>
        <p:txBody>
          <a:bodyPr/>
          <a:lstStyle/>
          <a:p>
            <a:r>
              <a:rPr lang="en-US" dirty="0"/>
              <a:t>Documents are often represented as vectors, where each attribute represents the frequency with which a particular term (word) occurs in the document. The cosine similarity is one of the most common measure of document similarity. If x and yare two document vectors, then</a:t>
            </a:r>
            <a:endParaRPr lang="en-GB" dirty="0"/>
          </a:p>
          <a:p>
            <a:endParaRPr lang="en-GB" dirty="0"/>
          </a:p>
        </p:txBody>
      </p:sp>
      <p:pic>
        <p:nvPicPr>
          <p:cNvPr id="4098"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15" y="2043989"/>
            <a:ext cx="5076967" cy="152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2"/>
          <p:cNvSpPr txBox="1">
            <a:spLocks/>
          </p:cNvSpPr>
          <p:nvPr/>
        </p:nvSpPr>
        <p:spPr>
          <a:xfrm>
            <a:off x="181970" y="4343165"/>
            <a:ext cx="12010030" cy="1722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6" name="Content Placeholder 2"/>
          <p:cNvSpPr txBox="1">
            <a:spLocks/>
          </p:cNvSpPr>
          <p:nvPr/>
        </p:nvSpPr>
        <p:spPr>
          <a:xfrm>
            <a:off x="181972" y="4148919"/>
            <a:ext cx="5017826" cy="2292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Where . Represents vector product between x and y</a:t>
            </a:r>
          </a:p>
          <a:p>
            <a:endParaRPr lang="en-GB" dirty="0"/>
          </a:p>
          <a:p>
            <a:r>
              <a:rPr lang="en-GB" dirty="0"/>
              <a:t>||X|| is the length of the vector X</a:t>
            </a:r>
          </a:p>
          <a:p>
            <a:endParaRPr lang="en-GB" dirty="0"/>
          </a:p>
        </p:txBody>
      </p:sp>
      <p:pic>
        <p:nvPicPr>
          <p:cNvPr id="1026" name="Picture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195" y="4086240"/>
            <a:ext cx="4387663" cy="887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195" y="5487048"/>
            <a:ext cx="6773437" cy="952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073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824"/>
            <a:ext cx="12010030" cy="672104"/>
          </a:xfrm>
        </p:spPr>
        <p:txBody>
          <a:bodyPr>
            <a:normAutofit/>
          </a:bodyPr>
          <a:lstStyle/>
          <a:p>
            <a:r>
              <a:rPr lang="en-GB" sz="2800" dirty="0"/>
              <a:t>example</a:t>
            </a:r>
          </a:p>
        </p:txBody>
      </p:sp>
      <p:sp>
        <p:nvSpPr>
          <p:cNvPr id="3" name="Content Placeholder 2"/>
          <p:cNvSpPr>
            <a:spLocks noGrp="1"/>
          </p:cNvSpPr>
          <p:nvPr>
            <p:ph idx="1"/>
          </p:nvPr>
        </p:nvSpPr>
        <p:spPr>
          <a:xfrm>
            <a:off x="0" y="897576"/>
            <a:ext cx="12010030" cy="2009397"/>
          </a:xfrm>
        </p:spPr>
        <p:txBody>
          <a:bodyPr/>
          <a:lstStyle/>
          <a:p>
            <a:r>
              <a:rPr lang="en-US" dirty="0"/>
              <a:t>This example calculates the cosine similarity for the following two data objects, which might represent document vectors:</a:t>
            </a:r>
            <a:endParaRPr lang="en-GB" dirty="0"/>
          </a:p>
          <a:p>
            <a:r>
              <a:rPr lang="en-US" dirty="0"/>
              <a:t>x = (3,2,0,5,0,0,0,2,0,0)</a:t>
            </a:r>
            <a:endParaRPr lang="en-GB" dirty="0"/>
          </a:p>
          <a:p>
            <a:r>
              <a:rPr lang="en-US" dirty="0"/>
              <a:t>y = (1,0,0,0,0,0,0,1,0,2)</a:t>
            </a:r>
            <a:endParaRPr lang="en-GB" dirty="0"/>
          </a:p>
          <a:p>
            <a:endParaRPr lang="en-GB" dirty="0"/>
          </a:p>
        </p:txBody>
      </p:sp>
      <p:pic>
        <p:nvPicPr>
          <p:cNvPr id="2051"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5" y="2920620"/>
            <a:ext cx="11416538"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13945" y="4899545"/>
            <a:ext cx="11896085" cy="1815882"/>
          </a:xfrm>
          <a:prstGeom prst="rect">
            <a:avLst/>
          </a:prstGeom>
          <a:noFill/>
        </p:spPr>
        <p:txBody>
          <a:bodyPr wrap="square" rtlCol="0">
            <a:spAutoFit/>
          </a:bodyPr>
          <a:lstStyle/>
          <a:p>
            <a:r>
              <a:rPr lang="en-US" sz="2800" dirty="0"/>
              <a:t>cosine similarity really is a measure of the (cosine of the) angle between x and y. Thus, if the cosine similarity is 1, the angle between x and y is 0°, and x and y are the same except for magnitude (length). If the cosine similarity is 0, then the angle between x and y is 90°, and they do not share any terms.</a:t>
            </a:r>
            <a:endParaRPr lang="en-GB" sz="2800" dirty="0"/>
          </a:p>
        </p:txBody>
      </p:sp>
    </p:spTree>
    <p:extLst>
      <p:ext uri="{BB962C8B-B14F-4D97-AF65-F5344CB8AC3E}">
        <p14:creationId xmlns:p14="http://schemas.microsoft.com/office/powerpoint/2010/main" val="297805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824"/>
            <a:ext cx="12010030" cy="672104"/>
          </a:xfrm>
        </p:spPr>
        <p:txBody>
          <a:bodyPr>
            <a:normAutofit fontScale="90000"/>
          </a:bodyPr>
          <a:lstStyle/>
          <a:p>
            <a:r>
              <a:rPr lang="en-US" sz="2800" b="1" dirty="0"/>
              <a:t>Extended Jaccard Coefficient (</a:t>
            </a:r>
            <a:r>
              <a:rPr lang="en-US" sz="2800" b="1" dirty="0" err="1"/>
              <a:t>Tanimoto</a:t>
            </a:r>
            <a:r>
              <a:rPr lang="en-US" sz="2800" b="1" dirty="0"/>
              <a:t> Coefficient)</a:t>
            </a:r>
            <a:br>
              <a:rPr lang="en-GB" sz="2800" dirty="0"/>
            </a:br>
            <a:endParaRPr lang="en-GB" sz="2800" dirty="0"/>
          </a:p>
        </p:txBody>
      </p:sp>
      <p:sp>
        <p:nvSpPr>
          <p:cNvPr id="3" name="Content Placeholder 2"/>
          <p:cNvSpPr>
            <a:spLocks noGrp="1"/>
          </p:cNvSpPr>
          <p:nvPr>
            <p:ph idx="1"/>
          </p:nvPr>
        </p:nvSpPr>
        <p:spPr>
          <a:xfrm>
            <a:off x="0" y="897577"/>
            <a:ext cx="12010030" cy="2405182"/>
          </a:xfrm>
        </p:spPr>
        <p:txBody>
          <a:bodyPr/>
          <a:lstStyle/>
          <a:p>
            <a:r>
              <a:rPr lang="en-US" dirty="0"/>
              <a:t>The extended Jaccard coefficient can be used for document data and that reduces to the Jaccard coefficient in the case of binary attributes.</a:t>
            </a:r>
          </a:p>
          <a:p>
            <a:r>
              <a:rPr lang="en-US" dirty="0"/>
              <a:t> The extended Jaccard coefficient is also known as the </a:t>
            </a:r>
            <a:r>
              <a:rPr lang="en-US" dirty="0" err="1"/>
              <a:t>Tanimoto</a:t>
            </a:r>
            <a:r>
              <a:rPr lang="en-US" dirty="0"/>
              <a:t> coefficient.</a:t>
            </a:r>
          </a:p>
          <a:p>
            <a:r>
              <a:rPr lang="en-US" dirty="0"/>
              <a:t> This coefficient, which we shall represent as </a:t>
            </a:r>
            <a:r>
              <a:rPr lang="en-US" i="1" dirty="0"/>
              <a:t>EJ, </a:t>
            </a:r>
            <a:r>
              <a:rPr lang="en-US" dirty="0"/>
              <a:t>is defined by the following equation:</a:t>
            </a:r>
            <a:endParaRPr lang="en-GB" dirty="0"/>
          </a:p>
          <a:p>
            <a:endParaRPr lang="en-GB" dirty="0"/>
          </a:p>
        </p:txBody>
      </p:sp>
      <p:pic>
        <p:nvPicPr>
          <p:cNvPr id="3074"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801" y="3302760"/>
            <a:ext cx="7460563" cy="1269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232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1824"/>
            <a:ext cx="12010030" cy="672104"/>
          </a:xfrm>
        </p:spPr>
        <p:txBody>
          <a:bodyPr>
            <a:normAutofit fontScale="90000"/>
          </a:bodyPr>
          <a:lstStyle/>
          <a:p>
            <a:r>
              <a:rPr lang="en-US" sz="2800" b="1" dirty="0"/>
              <a:t>Correlation</a:t>
            </a:r>
            <a:br>
              <a:rPr lang="en-GB" sz="2800" dirty="0"/>
            </a:br>
            <a:endParaRPr lang="en-GB" sz="2800" dirty="0"/>
          </a:p>
        </p:txBody>
      </p:sp>
      <p:sp>
        <p:nvSpPr>
          <p:cNvPr id="3" name="Content Placeholder 2"/>
          <p:cNvSpPr>
            <a:spLocks noGrp="1"/>
          </p:cNvSpPr>
          <p:nvPr>
            <p:ph idx="1"/>
          </p:nvPr>
        </p:nvSpPr>
        <p:spPr>
          <a:xfrm>
            <a:off x="0" y="537974"/>
            <a:ext cx="12192000" cy="1058814"/>
          </a:xfrm>
        </p:spPr>
        <p:txBody>
          <a:bodyPr>
            <a:normAutofit lnSpcReduction="10000"/>
          </a:bodyPr>
          <a:lstStyle/>
          <a:p>
            <a:r>
              <a:rPr lang="en-US" sz="2400" dirty="0"/>
              <a:t>The correlation between two data objects that have binary or continuous variables is a measure of the linear relationship between the attributes of the objects. The </a:t>
            </a:r>
            <a:r>
              <a:rPr lang="en-US" sz="2400" dirty="0">
                <a:solidFill>
                  <a:srgbClr val="FF0000"/>
                </a:solidFill>
              </a:rPr>
              <a:t>Pearson's correlation coefficient</a:t>
            </a:r>
            <a:r>
              <a:rPr lang="en-US" sz="2400" dirty="0"/>
              <a:t> between two data objects, x and y, is defined by the following equation:</a:t>
            </a:r>
            <a:endParaRPr lang="en-GB" sz="2400" dirty="0"/>
          </a:p>
        </p:txBody>
      </p:sp>
      <p:pic>
        <p:nvPicPr>
          <p:cNvPr id="4098"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90" y="1596787"/>
            <a:ext cx="9819314" cy="99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12" y="2797791"/>
            <a:ext cx="10890913" cy="4060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08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b="1" u="sng" dirty="0"/>
              <a:t>Data Cleaning:-</a:t>
            </a:r>
            <a:r>
              <a:rPr lang="en-US" b="1" dirty="0"/>
              <a:t> </a:t>
            </a:r>
            <a:endParaRPr lang="en-GB" dirty="0"/>
          </a:p>
        </p:txBody>
      </p:sp>
      <p:sp>
        <p:nvSpPr>
          <p:cNvPr id="3" name="Content Placeholder 2"/>
          <p:cNvSpPr>
            <a:spLocks noGrp="1"/>
          </p:cNvSpPr>
          <p:nvPr>
            <p:ph idx="1"/>
          </p:nvPr>
        </p:nvSpPr>
        <p:spPr>
          <a:xfrm>
            <a:off x="0" y="682388"/>
            <a:ext cx="12192000" cy="6175612"/>
          </a:xfrm>
        </p:spPr>
        <p:txBody>
          <a:bodyPr>
            <a:normAutofit lnSpcReduction="10000"/>
          </a:bodyPr>
          <a:lstStyle/>
          <a:p>
            <a:r>
              <a:rPr lang="en-US" dirty="0"/>
              <a:t>Real-world data tend to be incomplete, noisy, and inconsistent. </a:t>
            </a:r>
          </a:p>
          <a:p>
            <a:r>
              <a:rPr lang="en-US" dirty="0"/>
              <a:t>Data cleaning routines attempt to fill in missing values, smooth out noisy data, and correct inconsistencies in the data. </a:t>
            </a:r>
          </a:p>
          <a:p>
            <a:r>
              <a:rPr lang="en-US" b="1" i="1" dirty="0"/>
              <a:t>Missing values are handled using following methods</a:t>
            </a:r>
            <a:endParaRPr lang="en-GB" dirty="0"/>
          </a:p>
          <a:p>
            <a:pPr lvl="0" algn="just"/>
            <a:r>
              <a:rPr lang="en-US" u="sng" dirty="0">
                <a:solidFill>
                  <a:srgbClr val="FF0000"/>
                </a:solidFill>
              </a:rPr>
              <a:t>Ignore the tuple:-</a:t>
            </a:r>
            <a:r>
              <a:rPr lang="en-US" dirty="0">
                <a:solidFill>
                  <a:srgbClr val="FF0000"/>
                </a:solidFill>
              </a:rPr>
              <a:t> </a:t>
            </a:r>
            <a:r>
              <a:rPr lang="en-US" dirty="0"/>
              <a:t>This is usually done when the class label is missing. This method is not very effective, unless the tuple contains several attributes with missing values.</a:t>
            </a:r>
            <a:endParaRPr lang="en-GB" dirty="0"/>
          </a:p>
          <a:p>
            <a:pPr lvl="0" algn="just"/>
            <a:r>
              <a:rPr lang="en-US" u="sng" dirty="0">
                <a:solidFill>
                  <a:srgbClr val="FF0000"/>
                </a:solidFill>
              </a:rPr>
              <a:t>Fill in the missing value manually:</a:t>
            </a:r>
            <a:r>
              <a:rPr lang="en-US" dirty="0">
                <a:solidFill>
                  <a:srgbClr val="FF0000"/>
                </a:solidFill>
              </a:rPr>
              <a:t>-</a:t>
            </a:r>
            <a:r>
              <a:rPr lang="en-US" dirty="0"/>
              <a:t>This approach is time-consuming and may not be feasible for a large data set with many missing values.</a:t>
            </a:r>
            <a:endParaRPr lang="en-GB" dirty="0"/>
          </a:p>
          <a:p>
            <a:pPr lvl="0" algn="just"/>
            <a:r>
              <a:rPr lang="en-US" u="sng" dirty="0">
                <a:solidFill>
                  <a:srgbClr val="FF0000"/>
                </a:solidFill>
              </a:rPr>
              <a:t>Use a global constant to fill in the missing value:-</a:t>
            </a:r>
            <a:r>
              <a:rPr lang="en-US" dirty="0">
                <a:solidFill>
                  <a:srgbClr val="FF0000"/>
                </a:solidFill>
              </a:rPr>
              <a:t> </a:t>
            </a:r>
            <a:r>
              <a:rPr lang="en-US" dirty="0"/>
              <a:t>Replace all missing attribute values by the same constant, such as a label like “Unknown", or - ∞. </a:t>
            </a:r>
            <a:endParaRPr lang="en-GB" dirty="0"/>
          </a:p>
          <a:p>
            <a:pPr lvl="0" algn="just"/>
            <a:r>
              <a:rPr lang="en-US" u="sng" dirty="0">
                <a:solidFill>
                  <a:srgbClr val="FF0000"/>
                </a:solidFill>
              </a:rPr>
              <a:t>Use the attribute mean to fill in the missing value</a:t>
            </a:r>
            <a:r>
              <a:rPr lang="en-US" dirty="0">
                <a:solidFill>
                  <a:srgbClr val="FF0000"/>
                </a:solidFill>
              </a:rPr>
              <a:t>:- </a:t>
            </a:r>
            <a:r>
              <a:rPr lang="en-US" dirty="0"/>
              <a:t>Replace all missing attribute values by the mean of the attribute.</a:t>
            </a:r>
            <a:endParaRPr lang="en-GB" dirty="0"/>
          </a:p>
          <a:p>
            <a:pPr lvl="0" algn="just"/>
            <a:r>
              <a:rPr lang="en-US" u="sng" dirty="0">
                <a:solidFill>
                  <a:srgbClr val="FF0000"/>
                </a:solidFill>
              </a:rPr>
              <a:t>Use the most probable value to fill in the missing value:-</a:t>
            </a:r>
            <a:r>
              <a:rPr lang="en-US" dirty="0">
                <a:solidFill>
                  <a:srgbClr val="FF0000"/>
                </a:solidFill>
              </a:rPr>
              <a:t> </a:t>
            </a:r>
            <a:r>
              <a:rPr lang="en-US" dirty="0"/>
              <a:t>Most probable value may be calculated by using regression or decision tree induction.</a:t>
            </a:r>
            <a:endParaRPr lang="en-GB" dirty="0"/>
          </a:p>
          <a:p>
            <a:endParaRPr lang="en-GB" dirty="0"/>
          </a:p>
          <a:p>
            <a:endParaRPr lang="en-GB" dirty="0"/>
          </a:p>
        </p:txBody>
      </p:sp>
    </p:spTree>
    <p:extLst>
      <p:ext uri="{BB962C8B-B14F-4D97-AF65-F5344CB8AC3E}">
        <p14:creationId xmlns:p14="http://schemas.microsoft.com/office/powerpoint/2010/main" val="1339219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1686"/>
            <a:ext cx="12010030" cy="672104"/>
          </a:xfrm>
        </p:spPr>
        <p:txBody>
          <a:bodyPr>
            <a:normAutofit/>
          </a:bodyPr>
          <a:lstStyle/>
          <a:p>
            <a:r>
              <a:rPr lang="en-GB" sz="2800" dirty="0">
                <a:solidFill>
                  <a:srgbClr val="FF0000"/>
                </a:solidFill>
              </a:rPr>
              <a:t>Example:</a:t>
            </a:r>
          </a:p>
        </p:txBody>
      </p:sp>
      <p:sp>
        <p:nvSpPr>
          <p:cNvPr id="3" name="Content Placeholder 2"/>
          <p:cNvSpPr>
            <a:spLocks noGrp="1"/>
          </p:cNvSpPr>
          <p:nvPr>
            <p:ph idx="1"/>
          </p:nvPr>
        </p:nvSpPr>
        <p:spPr>
          <a:xfrm>
            <a:off x="0" y="604895"/>
            <a:ext cx="12010030" cy="4731380"/>
          </a:xfrm>
        </p:spPr>
        <p:txBody>
          <a:bodyPr>
            <a:normAutofit/>
          </a:bodyPr>
          <a:lstStyle/>
          <a:p>
            <a:r>
              <a:rPr lang="en-US" dirty="0"/>
              <a:t>Correlation is always in the range -1 to 1. A correlation of 1 (-1) means that x and y have a perfect positive (negative) linear relationship.</a:t>
            </a:r>
          </a:p>
          <a:p>
            <a:r>
              <a:rPr lang="en-US" dirty="0"/>
              <a:t>The following two sets of values for x and y indicate cases where the correlation is -1 and +1, respectively.</a:t>
            </a:r>
            <a:endParaRPr lang="en-GB" dirty="0"/>
          </a:p>
          <a:p>
            <a:r>
              <a:rPr lang="en-US" b="1" dirty="0">
                <a:solidFill>
                  <a:srgbClr val="002060"/>
                </a:solidFill>
              </a:rPr>
              <a:t>x = (-3, 6, 0, 3, -6), y = ( 1,-2, 0, -1, 2)	</a:t>
            </a:r>
            <a:r>
              <a:rPr lang="en-US" b="1" dirty="0">
                <a:solidFill>
                  <a:srgbClr val="C00000"/>
                </a:solidFill>
              </a:rPr>
              <a:t>         x = (3,6,0,3.6), y = (1,2,0,1,2)</a:t>
            </a:r>
            <a:endParaRPr lang="en-GB" b="1" dirty="0">
              <a:solidFill>
                <a:srgbClr val="C00000"/>
              </a:solidFill>
            </a:endParaRPr>
          </a:p>
          <a:p>
            <a:pPr marL="0" indent="0">
              <a:buNone/>
            </a:pPr>
            <a:r>
              <a:rPr lang="en-US" dirty="0">
                <a:solidFill>
                  <a:srgbClr val="FF0000"/>
                </a:solidFill>
              </a:rPr>
              <a:t>Example: </a:t>
            </a:r>
            <a:r>
              <a:rPr lang="en-US" dirty="0"/>
              <a:t>If the correlation is 0, then there is no linear relationship between the attributes of the two data objects.</a:t>
            </a:r>
          </a:p>
          <a:p>
            <a:r>
              <a:rPr lang="en-US" sz="2400" dirty="0"/>
              <a:t>However, non-linear relationships may still exist. In the following example,</a:t>
            </a:r>
          </a:p>
          <a:p>
            <a:pPr marL="0" indent="0">
              <a:buNone/>
            </a:pPr>
            <a:r>
              <a:rPr lang="en-GB" sz="2400" dirty="0"/>
              <a:t> but their correlation is 0.</a:t>
            </a:r>
          </a:p>
          <a:p>
            <a:pPr marL="0" indent="0">
              <a:buNone/>
            </a:pPr>
            <a:endParaRPr lang="en-GB" dirty="0"/>
          </a:p>
        </p:txBody>
      </p:sp>
      <p:pic>
        <p:nvPicPr>
          <p:cNvPr id="5126"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405" y="5051933"/>
            <a:ext cx="6412775" cy="95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8968" y="3823071"/>
            <a:ext cx="1828800" cy="488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51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fontScale="90000"/>
          </a:bodyPr>
          <a:lstStyle/>
          <a:p>
            <a:r>
              <a:rPr lang="en-US" sz="2800" b="1" u="sng" dirty="0"/>
              <a:t>Exploring Data</a:t>
            </a:r>
            <a:br>
              <a:rPr lang="en-GB" sz="2800" dirty="0"/>
            </a:br>
            <a:endParaRPr lang="en-GB" sz="2800" dirty="0"/>
          </a:p>
        </p:txBody>
      </p:sp>
      <p:sp>
        <p:nvSpPr>
          <p:cNvPr id="3" name="Content Placeholder 2"/>
          <p:cNvSpPr>
            <a:spLocks noGrp="1"/>
          </p:cNvSpPr>
          <p:nvPr>
            <p:ph idx="1"/>
          </p:nvPr>
        </p:nvSpPr>
        <p:spPr>
          <a:xfrm>
            <a:off x="0" y="433554"/>
            <a:ext cx="12078269" cy="6110548"/>
          </a:xfrm>
        </p:spPr>
        <p:txBody>
          <a:bodyPr>
            <a:normAutofit fontScale="92500"/>
          </a:bodyPr>
          <a:lstStyle/>
          <a:p>
            <a:r>
              <a:rPr lang="en-US" dirty="0"/>
              <a:t>Data exploration, which is a preliminary investigation of the data in order to better understand its specific characteristics. Data exploration can aid in selecting the appropriate preprocessing and data analysis techniques.</a:t>
            </a:r>
            <a:endParaRPr lang="en-GB" dirty="0"/>
          </a:p>
          <a:p>
            <a:r>
              <a:rPr lang="en-US" b="1" u="sng" dirty="0">
                <a:solidFill>
                  <a:srgbClr val="C00000"/>
                </a:solidFill>
              </a:rPr>
              <a:t>The Iris Data Set</a:t>
            </a:r>
            <a:endParaRPr lang="en-GB" dirty="0">
              <a:solidFill>
                <a:srgbClr val="C00000"/>
              </a:solidFill>
            </a:endParaRPr>
          </a:p>
          <a:p>
            <a:r>
              <a:rPr lang="en-US" dirty="0"/>
              <a:t>It consists of information on 150 Iris flowers, 50 each from one of three Iris species: Setosa, Versicolour, and Virginica, Each flower is characterized by five attributes:</a:t>
            </a:r>
            <a:endParaRPr lang="en-GB" dirty="0"/>
          </a:p>
          <a:p>
            <a:pPr lvl="0"/>
            <a:r>
              <a:rPr lang="en-US" dirty="0"/>
              <a:t>sepal length in centimeters </a:t>
            </a:r>
            <a:endParaRPr lang="en-GB" dirty="0"/>
          </a:p>
          <a:p>
            <a:pPr lvl="0"/>
            <a:r>
              <a:rPr lang="en-US" dirty="0"/>
              <a:t>sepal width in centimeters</a:t>
            </a:r>
            <a:endParaRPr lang="en-GB" dirty="0"/>
          </a:p>
          <a:p>
            <a:pPr lvl="0"/>
            <a:r>
              <a:rPr lang="en-US" dirty="0"/>
              <a:t>petal length in centimeters</a:t>
            </a:r>
            <a:endParaRPr lang="en-GB" dirty="0"/>
          </a:p>
          <a:p>
            <a:pPr lvl="0"/>
            <a:r>
              <a:rPr lang="en-US" dirty="0"/>
              <a:t> petal width in centimeters</a:t>
            </a:r>
            <a:endParaRPr lang="en-GB" dirty="0"/>
          </a:p>
          <a:p>
            <a:pPr lvl="0"/>
            <a:r>
              <a:rPr lang="en-US" dirty="0"/>
              <a:t> class (Setosa, Versicolour, Virginica)</a:t>
            </a:r>
            <a:endParaRPr lang="en-GB" dirty="0"/>
          </a:p>
          <a:p>
            <a:r>
              <a:rPr lang="en-US" dirty="0"/>
              <a:t>The sepals of a flower are the outer structures that protect the more fragile parts of the flower, such as the petals, In many flowers, the sepals are green, and only the petals are colorful. For Irises, however, the sepals are also colorful.</a:t>
            </a:r>
            <a:endParaRPr lang="en-GB" dirty="0"/>
          </a:p>
          <a:p>
            <a:endParaRPr lang="en-GB" dirty="0"/>
          </a:p>
        </p:txBody>
      </p:sp>
    </p:spTree>
    <p:extLst>
      <p:ext uri="{BB962C8B-B14F-4D97-AF65-F5344CB8AC3E}">
        <p14:creationId xmlns:p14="http://schemas.microsoft.com/office/powerpoint/2010/main" val="717913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4149"/>
          </a:xfrm>
        </p:spPr>
        <p:txBody>
          <a:bodyPr>
            <a:normAutofit fontScale="90000"/>
          </a:bodyPr>
          <a:lstStyle/>
          <a:p>
            <a:r>
              <a:rPr lang="en-US" sz="2800" b="1" u="sng" dirty="0"/>
              <a:t>Summary Statistics</a:t>
            </a:r>
            <a:br>
              <a:rPr lang="en-GB" sz="2800" dirty="0"/>
            </a:br>
            <a:endParaRPr lang="en-GB" sz="2800" dirty="0"/>
          </a:p>
        </p:txBody>
      </p:sp>
      <p:sp>
        <p:nvSpPr>
          <p:cNvPr id="3" name="Content Placeholder 2"/>
          <p:cNvSpPr>
            <a:spLocks noGrp="1"/>
          </p:cNvSpPr>
          <p:nvPr>
            <p:ph idx="1"/>
          </p:nvPr>
        </p:nvSpPr>
        <p:spPr>
          <a:xfrm>
            <a:off x="0" y="433553"/>
            <a:ext cx="12078269" cy="2664488"/>
          </a:xfrm>
        </p:spPr>
        <p:txBody>
          <a:bodyPr/>
          <a:lstStyle/>
          <a:p>
            <a:r>
              <a:rPr lang="en-US" dirty="0"/>
              <a:t>Summary statistics are quantities, such as the mean and standard deviation, that capture various characteristics of a potentially large set of values with a single number or a small set of numbers.</a:t>
            </a:r>
          </a:p>
          <a:p>
            <a:pPr marL="0" indent="0">
              <a:buNone/>
            </a:pPr>
            <a:r>
              <a:rPr lang="en-US" b="1" u="sng" dirty="0"/>
              <a:t>Frequencies and the Mode</a:t>
            </a:r>
            <a:endParaRPr lang="en-GB" u="sng" dirty="0"/>
          </a:p>
          <a:p>
            <a:r>
              <a:rPr lang="en-US" dirty="0"/>
              <a:t>Given a categorical attribute z, which can take values {V</a:t>
            </a:r>
            <a:r>
              <a:rPr lang="en-US" baseline="-25000" dirty="0"/>
              <a:t>1</a:t>
            </a:r>
            <a:r>
              <a:rPr lang="en-US" dirty="0"/>
              <a:t>, ... , V</a:t>
            </a:r>
            <a:r>
              <a:rPr lang="en-US" baseline="-25000" dirty="0"/>
              <a:t>i</a:t>
            </a:r>
            <a:r>
              <a:rPr lang="en-US" i="1" dirty="0"/>
              <a:t>, ... V</a:t>
            </a:r>
            <a:r>
              <a:rPr lang="en-US" i="1" baseline="-25000" dirty="0"/>
              <a:t>K</a:t>
            </a:r>
            <a:r>
              <a:rPr lang="en-US" i="1" dirty="0"/>
              <a:t>} </a:t>
            </a:r>
            <a:r>
              <a:rPr lang="en-US" dirty="0"/>
              <a:t>and a set of m objects, the frequency of a value </a:t>
            </a:r>
            <a:r>
              <a:rPr lang="en-US" i="1" dirty="0"/>
              <a:t>V</a:t>
            </a:r>
            <a:r>
              <a:rPr lang="en-US" i="1" baseline="-25000" dirty="0"/>
              <a:t>i </a:t>
            </a:r>
            <a:r>
              <a:rPr lang="en-US" dirty="0"/>
              <a:t>is defined as,</a:t>
            </a:r>
            <a:endParaRPr lang="en-GB" dirty="0"/>
          </a:p>
          <a:p>
            <a:endParaRPr lang="en-GB" dirty="0"/>
          </a:p>
        </p:txBody>
      </p:sp>
      <p:pic>
        <p:nvPicPr>
          <p:cNvPr id="1026"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585" y="3348464"/>
            <a:ext cx="6428096" cy="1783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13731" y="4612942"/>
            <a:ext cx="12078269" cy="2245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7" name="Content Placeholder 2"/>
          <p:cNvSpPr txBox="1">
            <a:spLocks/>
          </p:cNvSpPr>
          <p:nvPr/>
        </p:nvSpPr>
        <p:spPr>
          <a:xfrm>
            <a:off x="56865" y="4986196"/>
            <a:ext cx="12078269" cy="2081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r>
              <a:rPr lang="en-US" dirty="0"/>
              <a:t>The mode of a categorical attribute is the value that has the highest frequency.</a:t>
            </a:r>
            <a:endParaRPr lang="en-GB" dirty="0"/>
          </a:p>
          <a:p>
            <a:endParaRPr lang="en-GB" dirty="0"/>
          </a:p>
        </p:txBody>
      </p:sp>
    </p:spTree>
    <p:extLst>
      <p:ext uri="{BB962C8B-B14F-4D97-AF65-F5344CB8AC3E}">
        <p14:creationId xmlns:p14="http://schemas.microsoft.com/office/powerpoint/2010/main" val="332072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a:bodyPr>
          <a:lstStyle/>
          <a:p>
            <a:r>
              <a:rPr lang="en-GB" sz="2800" dirty="0">
                <a:solidFill>
                  <a:srgbClr val="C00000"/>
                </a:solidFill>
              </a:rPr>
              <a:t>Mode</a:t>
            </a:r>
          </a:p>
        </p:txBody>
      </p:sp>
      <p:sp>
        <p:nvSpPr>
          <p:cNvPr id="3" name="Content Placeholder 2"/>
          <p:cNvSpPr>
            <a:spLocks noGrp="1"/>
          </p:cNvSpPr>
          <p:nvPr>
            <p:ph idx="1"/>
          </p:nvPr>
        </p:nvSpPr>
        <p:spPr>
          <a:xfrm>
            <a:off x="-1" y="747452"/>
            <a:ext cx="12078269" cy="6110548"/>
          </a:xfrm>
        </p:spPr>
        <p:txBody>
          <a:bodyPr/>
          <a:lstStyle/>
          <a:p>
            <a:r>
              <a:rPr lang="en-US" dirty="0"/>
              <a:t>Example Consider a set of students who have an attribute, </a:t>
            </a:r>
            <a:r>
              <a:rPr lang="en-US" i="1" dirty="0"/>
              <a:t>class, </a:t>
            </a:r>
            <a:r>
              <a:rPr lang="en-US" dirty="0"/>
              <a:t>which can take values from the set </a:t>
            </a:r>
            <a:r>
              <a:rPr lang="en-US" i="1" dirty="0"/>
              <a:t>{freshman, sophomore, junior, senior}.</a:t>
            </a:r>
          </a:p>
          <a:p>
            <a:r>
              <a:rPr lang="en-US" i="1" dirty="0"/>
              <a:t>The following </a:t>
            </a:r>
            <a:r>
              <a:rPr lang="en-US" dirty="0"/>
              <a:t>Table shows the number of students for each value of the </a:t>
            </a:r>
            <a:r>
              <a:rPr lang="en-US" i="1" dirty="0"/>
              <a:t>class </a:t>
            </a:r>
            <a:r>
              <a:rPr lang="en-US" dirty="0"/>
              <a:t>attribute.</a:t>
            </a:r>
            <a:endParaRPr lang="en-GB" dirty="0"/>
          </a:p>
          <a:p>
            <a:pPr marL="0" indent="0" algn="ctr">
              <a:buNone/>
            </a:pPr>
            <a:r>
              <a:rPr lang="en-US" dirty="0"/>
              <a:t>	</a:t>
            </a:r>
            <a:r>
              <a:rPr lang="en-US" u="sng" dirty="0"/>
              <a:t>Class 		Size 	Frequency</a:t>
            </a:r>
            <a:endParaRPr lang="en-GB" u="sng" dirty="0"/>
          </a:p>
          <a:p>
            <a:pPr marL="0" indent="0" algn="ctr">
              <a:buNone/>
            </a:pPr>
            <a:r>
              <a:rPr lang="en-US" u="sng" dirty="0"/>
              <a:t>freshman 	140	 0.23                     </a:t>
            </a:r>
            <a:endParaRPr lang="en-GB" u="sng" dirty="0"/>
          </a:p>
          <a:p>
            <a:pPr marL="0" indent="0" algn="ctr">
              <a:buNone/>
            </a:pPr>
            <a:r>
              <a:rPr lang="en-US" u="sng" dirty="0"/>
              <a:t>sophomore 	160	 0.27</a:t>
            </a:r>
            <a:endParaRPr lang="en-GB" u="sng" dirty="0"/>
          </a:p>
          <a:p>
            <a:pPr marL="0" indent="0" algn="ctr">
              <a:buNone/>
            </a:pPr>
            <a:r>
              <a:rPr lang="en-US" u="sng" dirty="0"/>
              <a:t>junior		130	 0.22</a:t>
            </a:r>
            <a:endParaRPr lang="en-GB" u="sng" dirty="0"/>
          </a:p>
          <a:p>
            <a:pPr marL="0" indent="0" algn="ctr">
              <a:buNone/>
            </a:pPr>
            <a:r>
              <a:rPr lang="en-US" u="sng" dirty="0"/>
              <a:t>senior	 	170	 0.28</a:t>
            </a:r>
            <a:endParaRPr lang="en-GB" u="sng" dirty="0"/>
          </a:p>
          <a:p>
            <a:r>
              <a:rPr lang="en-US" dirty="0"/>
              <a:t>The mode of the class attribute is senior, with a frequency of 0.28.</a:t>
            </a:r>
            <a:endParaRPr lang="en-GB" dirty="0"/>
          </a:p>
          <a:p>
            <a:endParaRPr lang="en-GB" dirty="0"/>
          </a:p>
        </p:txBody>
      </p:sp>
    </p:spTree>
    <p:extLst>
      <p:ext uri="{BB962C8B-B14F-4D97-AF65-F5344CB8AC3E}">
        <p14:creationId xmlns:p14="http://schemas.microsoft.com/office/powerpoint/2010/main" val="1909772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fontScale="90000"/>
          </a:bodyPr>
          <a:lstStyle/>
          <a:p>
            <a:r>
              <a:rPr lang="en-US" sz="2800" b="1" dirty="0"/>
              <a:t>Percentiles </a:t>
            </a:r>
            <a:br>
              <a:rPr lang="en-GB" sz="2800" dirty="0"/>
            </a:br>
            <a:endParaRPr lang="en-GB" sz="2800" dirty="0"/>
          </a:p>
        </p:txBody>
      </p:sp>
      <p:sp>
        <p:nvSpPr>
          <p:cNvPr id="3" name="Content Placeholder 2"/>
          <p:cNvSpPr>
            <a:spLocks noGrp="1"/>
          </p:cNvSpPr>
          <p:nvPr>
            <p:ph idx="1"/>
          </p:nvPr>
        </p:nvSpPr>
        <p:spPr>
          <a:xfrm>
            <a:off x="-1" y="747452"/>
            <a:ext cx="12078269" cy="1982100"/>
          </a:xfrm>
        </p:spPr>
        <p:txBody>
          <a:bodyPr>
            <a:normAutofit lnSpcReduction="10000"/>
          </a:bodyPr>
          <a:lstStyle/>
          <a:p>
            <a:r>
              <a:rPr lang="en-US" dirty="0"/>
              <a:t>For ordered data, it is more useful to consider the percentiles of a set of values. In particular, given an ordinal or continuous attribute x and a number </a:t>
            </a:r>
            <a:r>
              <a:rPr lang="en-US" i="1" dirty="0"/>
              <a:t>p </a:t>
            </a:r>
            <a:r>
              <a:rPr lang="en-US" dirty="0"/>
              <a:t>between 0 and 100, the </a:t>
            </a:r>
            <a:r>
              <a:rPr lang="en-US" i="1" dirty="0" err="1"/>
              <a:t>p</a:t>
            </a:r>
            <a:r>
              <a:rPr lang="en-US" i="1" baseline="30000" dirty="0" err="1"/>
              <a:t>th</a:t>
            </a:r>
            <a:r>
              <a:rPr lang="en-US" i="1" dirty="0"/>
              <a:t> </a:t>
            </a:r>
            <a:r>
              <a:rPr lang="en-US" dirty="0"/>
              <a:t>percentile </a:t>
            </a:r>
            <a:r>
              <a:rPr lang="en-US" i="1" dirty="0" err="1"/>
              <a:t>x</a:t>
            </a:r>
            <a:r>
              <a:rPr lang="en-US" i="1" baseline="-25000" dirty="0" err="1"/>
              <a:t>p</a:t>
            </a:r>
            <a:r>
              <a:rPr lang="en-US" i="1" dirty="0"/>
              <a:t> </a:t>
            </a:r>
            <a:r>
              <a:rPr lang="en-US" dirty="0"/>
              <a:t>is a value of x such that </a:t>
            </a:r>
            <a:r>
              <a:rPr lang="en-US" i="1" dirty="0"/>
              <a:t>p% </a:t>
            </a:r>
            <a:r>
              <a:rPr lang="en-US" dirty="0"/>
              <a:t>of the observed values of </a:t>
            </a:r>
            <a:r>
              <a:rPr lang="en-US" i="1" dirty="0"/>
              <a:t>x </a:t>
            </a:r>
            <a:r>
              <a:rPr lang="en-US" dirty="0"/>
              <a:t>are less than </a:t>
            </a:r>
            <a:r>
              <a:rPr lang="en-US" i="1" dirty="0" err="1"/>
              <a:t>x</a:t>
            </a:r>
            <a:r>
              <a:rPr lang="en-US" i="1" baseline="-25000" dirty="0" err="1"/>
              <a:t>p</a:t>
            </a:r>
            <a:r>
              <a:rPr lang="en-US" i="1" dirty="0"/>
              <a:t> .</a:t>
            </a:r>
            <a:r>
              <a:rPr lang="en-US" dirty="0"/>
              <a:t> The following table shows the percentiles for the four quantitative attributes of the Iris data set.</a:t>
            </a:r>
            <a:endParaRPr lang="en-GB" dirty="0"/>
          </a:p>
          <a:p>
            <a:endParaRPr lang="en-GB" dirty="0"/>
          </a:p>
        </p:txBody>
      </p:sp>
      <p:pic>
        <p:nvPicPr>
          <p:cNvPr id="2050"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8" y="2715904"/>
            <a:ext cx="10645254" cy="391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80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a:bodyPr>
          <a:lstStyle/>
          <a:p>
            <a:r>
              <a:rPr lang="en-US" sz="2800" b="1" dirty="0"/>
              <a:t>Measures of Location: Mean and Median</a:t>
            </a:r>
            <a:endParaRPr lang="en-GB" sz="2800" dirty="0"/>
          </a:p>
        </p:txBody>
      </p:sp>
      <p:sp>
        <p:nvSpPr>
          <p:cNvPr id="3" name="Content Placeholder 2"/>
          <p:cNvSpPr>
            <a:spLocks noGrp="1"/>
          </p:cNvSpPr>
          <p:nvPr>
            <p:ph idx="1"/>
          </p:nvPr>
        </p:nvSpPr>
        <p:spPr>
          <a:xfrm>
            <a:off x="113731" y="4380931"/>
            <a:ext cx="12078269" cy="3664424"/>
          </a:xfrm>
        </p:spPr>
        <p:txBody>
          <a:bodyPr/>
          <a:lstStyle/>
          <a:p>
            <a:r>
              <a:rPr lang="en-US" dirty="0"/>
              <a:t>To summarize, the median is the middle value if there are an odd number of values, and the average of the two middle values if the number of values is even. Thus, for seven values, the median is </a:t>
            </a:r>
            <a:r>
              <a:rPr lang="en-US" i="1" dirty="0"/>
              <a:t>X(4)' </a:t>
            </a:r>
            <a:r>
              <a:rPr lang="en-US" dirty="0"/>
              <a:t>while for ten values, the median is1/2(</a:t>
            </a:r>
            <a:r>
              <a:rPr lang="en-US" i="1" dirty="0"/>
              <a:t>(X(5) </a:t>
            </a:r>
            <a:r>
              <a:rPr lang="en-US" dirty="0"/>
              <a:t>+ </a:t>
            </a:r>
            <a:r>
              <a:rPr lang="en-US" i="1" dirty="0"/>
              <a:t>X(6)).</a:t>
            </a:r>
            <a:endParaRPr lang="en-GB" dirty="0"/>
          </a:p>
          <a:p>
            <a:endParaRPr lang="en-GB" dirty="0"/>
          </a:p>
        </p:txBody>
      </p:sp>
      <p:pic>
        <p:nvPicPr>
          <p:cNvPr id="30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63" y="777923"/>
            <a:ext cx="10713492" cy="297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503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fontScale="90000"/>
          </a:bodyPr>
          <a:lstStyle/>
          <a:p>
            <a:r>
              <a:rPr lang="en-US" sz="2800" u="sng" dirty="0"/>
              <a:t>Measures of Spread: Range and Variance</a:t>
            </a:r>
            <a:br>
              <a:rPr lang="en-GB" sz="2800" dirty="0"/>
            </a:br>
            <a:endParaRPr lang="en-GB" sz="2800" dirty="0"/>
          </a:p>
        </p:txBody>
      </p:sp>
      <p:sp>
        <p:nvSpPr>
          <p:cNvPr id="3" name="Content Placeholder 2"/>
          <p:cNvSpPr>
            <a:spLocks noGrp="1"/>
          </p:cNvSpPr>
          <p:nvPr>
            <p:ph idx="1"/>
          </p:nvPr>
        </p:nvSpPr>
        <p:spPr>
          <a:xfrm>
            <a:off x="-1" y="747452"/>
            <a:ext cx="12078269" cy="2295999"/>
          </a:xfrm>
        </p:spPr>
        <p:txBody>
          <a:bodyPr/>
          <a:lstStyle/>
          <a:p>
            <a:r>
              <a:rPr lang="en-US" dirty="0"/>
              <a:t>measures the dispersion or spread of a set of values. Such measures indicate if the attribute values are widely spread out or if they are relatively concentrated around a single point such as the mean.</a:t>
            </a:r>
          </a:p>
          <a:p>
            <a:r>
              <a:rPr lang="en-US" dirty="0"/>
              <a:t>The simplest measure of spread is the range, which, given an attribute x with a set of m values {X</a:t>
            </a:r>
            <a:r>
              <a:rPr lang="en-US" baseline="-25000" dirty="0"/>
              <a:t>1</a:t>
            </a:r>
            <a:r>
              <a:rPr lang="en-US" dirty="0"/>
              <a:t>, ... </a:t>
            </a:r>
            <a:r>
              <a:rPr lang="en-US" i="1" dirty="0"/>
              <a:t>,</a:t>
            </a:r>
            <a:r>
              <a:rPr lang="en-US" i="1" dirty="0" err="1"/>
              <a:t>X</a:t>
            </a:r>
            <a:r>
              <a:rPr lang="en-US" i="1" baseline="-25000" dirty="0" err="1"/>
              <a:t>m</a:t>
            </a:r>
            <a:r>
              <a:rPr lang="en-US" i="1" dirty="0"/>
              <a:t>}, </a:t>
            </a:r>
            <a:r>
              <a:rPr lang="en-US" dirty="0"/>
              <a:t>is defined as </a:t>
            </a:r>
            <a:endParaRPr lang="en-GB" dirty="0"/>
          </a:p>
          <a:p>
            <a:endParaRPr lang="en-GB" dirty="0"/>
          </a:p>
        </p:txBody>
      </p:sp>
      <p:pic>
        <p:nvPicPr>
          <p:cNvPr id="4098"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780" y="3348464"/>
            <a:ext cx="6114196" cy="75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13731" y="4107977"/>
            <a:ext cx="12078269" cy="11737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variance of the (observed) values of an attribute </a:t>
            </a:r>
            <a:r>
              <a:rPr lang="en-US" i="1" dirty="0"/>
              <a:t>x </a:t>
            </a:r>
            <a:r>
              <a:rPr lang="en-US" dirty="0"/>
              <a:t>is typically written as s</a:t>
            </a:r>
            <a:r>
              <a:rPr lang="en-US" baseline="-25000" dirty="0"/>
              <a:t>x</a:t>
            </a:r>
            <a:r>
              <a:rPr lang="en-US" baseline="30000" dirty="0"/>
              <a:t>2</a:t>
            </a:r>
            <a:r>
              <a:rPr lang="en-US" dirty="0"/>
              <a:t> and is defined below. The standard deviation, which is the square root of the variance, is written as </a:t>
            </a:r>
            <a:r>
              <a:rPr lang="en-US" i="1" dirty="0" err="1"/>
              <a:t>S</a:t>
            </a:r>
            <a:r>
              <a:rPr lang="en-US" i="1" baseline="-25000" dirty="0" err="1"/>
              <a:t>x</a:t>
            </a:r>
            <a:r>
              <a:rPr lang="en-US" i="1" dirty="0"/>
              <a:t> </a:t>
            </a:r>
            <a:r>
              <a:rPr lang="en-US" dirty="0"/>
              <a:t>and has the same units as </a:t>
            </a:r>
            <a:r>
              <a:rPr lang="en-US" i="1" dirty="0"/>
              <a:t>x.</a:t>
            </a:r>
            <a:endParaRPr lang="en-GB" dirty="0"/>
          </a:p>
        </p:txBody>
      </p:sp>
      <p:pic>
        <p:nvPicPr>
          <p:cNvPr id="4099"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781" y="5213448"/>
            <a:ext cx="5991366" cy="143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8131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fontScale="90000"/>
          </a:bodyPr>
          <a:lstStyle/>
          <a:p>
            <a:r>
              <a:rPr lang="en-US" sz="2800" u="sng" dirty="0">
                <a:solidFill>
                  <a:srgbClr val="C00000"/>
                </a:solidFill>
              </a:rPr>
              <a:t>Multivariate Summary Statistics</a:t>
            </a:r>
            <a:br>
              <a:rPr lang="en-GB" sz="2800" dirty="0"/>
            </a:br>
            <a:endParaRPr lang="en-GB" sz="2800" dirty="0"/>
          </a:p>
        </p:txBody>
      </p:sp>
      <p:sp>
        <p:nvSpPr>
          <p:cNvPr id="3" name="Content Placeholder 2"/>
          <p:cNvSpPr>
            <a:spLocks noGrp="1"/>
          </p:cNvSpPr>
          <p:nvPr>
            <p:ph idx="1"/>
          </p:nvPr>
        </p:nvSpPr>
        <p:spPr>
          <a:xfrm>
            <a:off x="-1" y="747452"/>
            <a:ext cx="12078269" cy="1354303"/>
          </a:xfrm>
        </p:spPr>
        <p:txBody>
          <a:bodyPr>
            <a:normAutofit lnSpcReduction="10000"/>
          </a:bodyPr>
          <a:lstStyle/>
          <a:p>
            <a:r>
              <a:rPr lang="en-US" dirty="0"/>
              <a:t>Measures of location for data that consists of several attributes can be obtained by computing the mean or median separately for each</a:t>
            </a:r>
            <a:endParaRPr lang="en-GB" dirty="0"/>
          </a:p>
          <a:p>
            <a:r>
              <a:rPr lang="en-US" dirty="0"/>
              <a:t>attribute. Thus, given a data set the mean of the data objects, X, is given by</a:t>
            </a:r>
            <a:endParaRPr lang="en-GB" dirty="0"/>
          </a:p>
          <a:p>
            <a:endParaRPr lang="en-GB" dirty="0"/>
          </a:p>
        </p:txBody>
      </p:sp>
      <p:pic>
        <p:nvPicPr>
          <p:cNvPr id="5122"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814" y="2221410"/>
            <a:ext cx="3666485" cy="87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0" y="3098043"/>
            <a:ext cx="12078269" cy="99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spread of the data is most commonly captured by the </a:t>
            </a:r>
            <a:r>
              <a:rPr lang="en-GB" dirty="0">
                <a:solidFill>
                  <a:srgbClr val="C00000"/>
                </a:solidFill>
              </a:rPr>
              <a:t>covariance matrix S</a:t>
            </a:r>
            <a:r>
              <a:rPr lang="en-GB" dirty="0"/>
              <a:t>. covariance(x</a:t>
            </a:r>
            <a:r>
              <a:rPr lang="en-GB" baseline="-25000" dirty="0"/>
              <a:t>i</a:t>
            </a:r>
            <a:r>
              <a:rPr lang="en-GB" dirty="0"/>
              <a:t>, </a:t>
            </a:r>
            <a:r>
              <a:rPr lang="en-GB" sz="2000" dirty="0"/>
              <a:t>X</a:t>
            </a:r>
            <a:r>
              <a:rPr lang="en-GB" baseline="-25000" dirty="0"/>
              <a:t>j</a:t>
            </a:r>
            <a:r>
              <a:rPr lang="en-GB" dirty="0"/>
              <a:t>) is given by,</a:t>
            </a:r>
          </a:p>
        </p:txBody>
      </p:sp>
      <p:pic>
        <p:nvPicPr>
          <p:cNvPr id="5126" name="Picture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367" y="4233863"/>
            <a:ext cx="7492621" cy="133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315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813" y="1091822"/>
            <a:ext cx="4380932" cy="996286"/>
          </a:xfrm>
        </p:spPr>
        <p:txBody>
          <a:bodyPr>
            <a:normAutofit/>
          </a:bodyPr>
          <a:lstStyle/>
          <a:p>
            <a:pPr marL="0" indent="0">
              <a:buNone/>
            </a:pPr>
            <a:r>
              <a:rPr lang="en-GB" sz="4800" dirty="0"/>
              <a:t>Thank you</a:t>
            </a:r>
          </a:p>
        </p:txBody>
      </p:sp>
    </p:spTree>
    <p:extLst>
      <p:ext uri="{BB962C8B-B14F-4D97-AF65-F5344CB8AC3E}">
        <p14:creationId xmlns:p14="http://schemas.microsoft.com/office/powerpoint/2010/main" val="17350821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27797"/>
          </a:xfrm>
        </p:spPr>
        <p:txBody>
          <a:bodyPr>
            <a:normAutofit/>
          </a:bodyPr>
          <a:lstStyle/>
          <a:p>
            <a:endParaRPr lang="en-GB" sz="2800" dirty="0"/>
          </a:p>
        </p:txBody>
      </p:sp>
      <p:sp>
        <p:nvSpPr>
          <p:cNvPr id="3" name="Content Placeholder 2"/>
          <p:cNvSpPr>
            <a:spLocks noGrp="1"/>
          </p:cNvSpPr>
          <p:nvPr>
            <p:ph idx="1"/>
          </p:nvPr>
        </p:nvSpPr>
        <p:spPr>
          <a:xfrm>
            <a:off x="-1" y="747452"/>
            <a:ext cx="12078269" cy="6110548"/>
          </a:xfrm>
        </p:spPr>
        <p:txBody>
          <a:bodyPr/>
          <a:lstStyle/>
          <a:p>
            <a:endParaRPr lang="en-GB"/>
          </a:p>
        </p:txBody>
      </p:sp>
    </p:spTree>
    <p:extLst>
      <p:ext uri="{BB962C8B-B14F-4D97-AF65-F5344CB8AC3E}">
        <p14:creationId xmlns:p14="http://schemas.microsoft.com/office/powerpoint/2010/main" val="148113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i="1" dirty="0"/>
              <a:t>Noisy data:-</a:t>
            </a:r>
            <a:endParaRPr lang="en-GB" dirty="0"/>
          </a:p>
        </p:txBody>
      </p:sp>
      <p:sp>
        <p:nvSpPr>
          <p:cNvPr id="3" name="Content Placeholder 2"/>
          <p:cNvSpPr>
            <a:spLocks noGrp="1"/>
          </p:cNvSpPr>
          <p:nvPr>
            <p:ph idx="1"/>
          </p:nvPr>
        </p:nvSpPr>
        <p:spPr>
          <a:xfrm>
            <a:off x="0" y="682388"/>
            <a:ext cx="12192000" cy="6175612"/>
          </a:xfrm>
        </p:spPr>
        <p:txBody>
          <a:bodyPr>
            <a:normAutofit/>
          </a:bodyPr>
          <a:lstStyle/>
          <a:p>
            <a:r>
              <a:rPr lang="en-US" dirty="0"/>
              <a:t>A data is said to be noisy if its attribute values are invalid and incorrect.</a:t>
            </a:r>
            <a:endParaRPr lang="en-GB" dirty="0"/>
          </a:p>
          <a:p>
            <a:r>
              <a:rPr lang="en-US" dirty="0">
                <a:solidFill>
                  <a:srgbClr val="FF0000"/>
                </a:solidFill>
              </a:rPr>
              <a:t>1.</a:t>
            </a:r>
            <a:r>
              <a:rPr lang="en-US" u="sng" dirty="0">
                <a:solidFill>
                  <a:srgbClr val="FF0000"/>
                </a:solidFill>
              </a:rPr>
              <a:t>Binning methods:</a:t>
            </a:r>
            <a:r>
              <a:rPr lang="en-US" u="sng" dirty="0"/>
              <a:t>-</a:t>
            </a:r>
            <a:r>
              <a:rPr lang="en-US" dirty="0"/>
              <a:t> Binning methods smooth a sorted data value by consulting the neighborhood", that is values around it. In Binning method the sorted values are distributed into a number of 'buckets', or bins. </a:t>
            </a:r>
            <a:endParaRPr lang="en-GB" dirty="0"/>
          </a:p>
          <a:p>
            <a:r>
              <a:rPr lang="en-US" dirty="0"/>
              <a:t>Commonly used binning methods are,</a:t>
            </a:r>
            <a:endParaRPr lang="en-GB" dirty="0"/>
          </a:p>
          <a:p>
            <a:pPr lvl="0"/>
            <a:r>
              <a:rPr lang="en-US" i="1" dirty="0">
                <a:solidFill>
                  <a:srgbClr val="FF0000"/>
                </a:solidFill>
              </a:rPr>
              <a:t>Smoothing by bin means</a:t>
            </a:r>
            <a:r>
              <a:rPr lang="en-US" i="1" dirty="0"/>
              <a:t>:-</a:t>
            </a:r>
            <a:r>
              <a:rPr lang="en-US" dirty="0"/>
              <a:t> In smoothing by bin means, each value in a bin is replaced by the mean value of the bin. </a:t>
            </a:r>
            <a:endParaRPr lang="en-GB" dirty="0"/>
          </a:p>
          <a:p>
            <a:pPr lvl="0"/>
            <a:r>
              <a:rPr lang="en-US" i="1" dirty="0">
                <a:solidFill>
                  <a:srgbClr val="FF0000"/>
                </a:solidFill>
              </a:rPr>
              <a:t>Smoothing by bin median</a:t>
            </a:r>
            <a:r>
              <a:rPr lang="en-US" i="1" dirty="0"/>
              <a:t>:-</a:t>
            </a:r>
            <a:r>
              <a:rPr lang="en-US" dirty="0"/>
              <a:t> In smoothing by bin medians, each bin value is replaced by the bin median.</a:t>
            </a:r>
            <a:endParaRPr lang="en-GB" dirty="0"/>
          </a:p>
          <a:p>
            <a:pPr lvl="0"/>
            <a:r>
              <a:rPr lang="en-US" i="1" dirty="0">
                <a:solidFill>
                  <a:srgbClr val="FF0000"/>
                </a:solidFill>
              </a:rPr>
              <a:t>Smoothing by bin boundaries</a:t>
            </a:r>
            <a:r>
              <a:rPr lang="en-US" i="1" dirty="0"/>
              <a:t>:-</a:t>
            </a:r>
            <a:r>
              <a:rPr lang="en-US" dirty="0"/>
              <a:t> In smoothing by bin boundaries, the minimum and maximum values in a given bin are identified as the bin boundaries. Each bin value is then replaced by the closest boundary value.</a:t>
            </a:r>
            <a:endParaRPr lang="en-GB" dirty="0"/>
          </a:p>
          <a:p>
            <a:endParaRPr lang="en-GB" dirty="0"/>
          </a:p>
        </p:txBody>
      </p:sp>
    </p:spTree>
    <p:extLst>
      <p:ext uri="{BB962C8B-B14F-4D97-AF65-F5344CB8AC3E}">
        <p14:creationId xmlns:p14="http://schemas.microsoft.com/office/powerpoint/2010/main" val="238281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GB" dirty="0"/>
              <a:t>Example:</a:t>
            </a:r>
          </a:p>
        </p:txBody>
      </p:sp>
      <p:sp>
        <p:nvSpPr>
          <p:cNvPr id="3" name="Content Placeholder 2"/>
          <p:cNvSpPr>
            <a:spLocks noGrp="1"/>
          </p:cNvSpPr>
          <p:nvPr>
            <p:ph idx="1"/>
          </p:nvPr>
        </p:nvSpPr>
        <p:spPr>
          <a:xfrm>
            <a:off x="0" y="682388"/>
            <a:ext cx="12192000" cy="6175612"/>
          </a:xfrm>
        </p:spPr>
        <p:txBody>
          <a:bodyPr>
            <a:normAutofit/>
          </a:bodyPr>
          <a:lstStyle/>
          <a:p>
            <a:r>
              <a:rPr lang="en-US" dirty="0"/>
              <a:t>Smooth out the following prices 21, 8, 28, 4, 34, 21, 15, 25, 24.</a:t>
            </a:r>
            <a:endParaRPr lang="en-GB" dirty="0"/>
          </a:p>
          <a:p>
            <a:r>
              <a:rPr lang="en-US" dirty="0"/>
              <a:t>Data for price are first sorted and then partitioned into </a:t>
            </a:r>
            <a:r>
              <a:rPr lang="en-US" dirty="0" err="1"/>
              <a:t>equi</a:t>
            </a:r>
            <a:r>
              <a:rPr lang="en-US" dirty="0"/>
              <a:t>-depth bins of depth 3.              </a:t>
            </a:r>
            <a:endParaRPr lang="en-GB" dirty="0"/>
          </a:p>
          <a:p>
            <a:r>
              <a:rPr lang="en-US" dirty="0"/>
              <a:t> </a:t>
            </a:r>
            <a:r>
              <a:rPr lang="en-US" dirty="0">
                <a:solidFill>
                  <a:srgbClr val="FF0000"/>
                </a:solidFill>
              </a:rPr>
              <a:t>Sorted data</a:t>
            </a:r>
            <a:r>
              <a:rPr lang="en-US" dirty="0"/>
              <a:t> for price (in dollars): </a:t>
            </a:r>
            <a:r>
              <a:rPr lang="en-US" dirty="0">
                <a:solidFill>
                  <a:srgbClr val="FF0000"/>
                </a:solidFill>
              </a:rPr>
              <a:t>4, 8, 15, 21, 21, 24, 25, 28, 34</a:t>
            </a:r>
            <a:endParaRPr lang="en-GB" dirty="0">
              <a:solidFill>
                <a:srgbClr val="FF0000"/>
              </a:solidFill>
            </a:endParaRPr>
          </a:p>
          <a:p>
            <a:r>
              <a:rPr lang="en-US" dirty="0"/>
              <a:t> Partition into (equi-width) bins:</a:t>
            </a:r>
            <a:endParaRPr lang="en-GB" dirty="0"/>
          </a:p>
          <a:p>
            <a:pPr marL="0" indent="0">
              <a:buNone/>
            </a:pPr>
            <a:r>
              <a:rPr lang="en-US" dirty="0"/>
              <a:t> 	Bin 1: 4, 8, 15 		 	Bin 2: 21, 21, 24	 Bin 3: 25, 28, 34</a:t>
            </a:r>
            <a:endParaRPr lang="en-GB" dirty="0"/>
          </a:p>
          <a:p>
            <a:r>
              <a:rPr lang="en-US" dirty="0">
                <a:solidFill>
                  <a:srgbClr val="FF0000"/>
                </a:solidFill>
              </a:rPr>
              <a:t>Smoothing by bin means:</a:t>
            </a:r>
            <a:endParaRPr lang="en-GB" dirty="0">
              <a:solidFill>
                <a:srgbClr val="FF0000"/>
              </a:solidFill>
            </a:endParaRPr>
          </a:p>
          <a:p>
            <a:pPr marL="457200" lvl="1" indent="0">
              <a:buNone/>
            </a:pPr>
            <a:r>
              <a:rPr lang="en-US" sz="2800" dirty="0"/>
              <a:t>Bin 1: 9, 9, 9, 			Bin 2: 22, 22, 22		Bin 3: 29, 29, 29</a:t>
            </a:r>
            <a:endParaRPr lang="en-GB" sz="2800" dirty="0"/>
          </a:p>
          <a:p>
            <a:r>
              <a:rPr lang="en-US" dirty="0">
                <a:solidFill>
                  <a:srgbClr val="FF0000"/>
                </a:solidFill>
              </a:rPr>
              <a:t>Smoothing by bin median:</a:t>
            </a:r>
            <a:endParaRPr lang="en-GB" dirty="0">
              <a:solidFill>
                <a:srgbClr val="FF0000"/>
              </a:solidFill>
            </a:endParaRPr>
          </a:p>
          <a:p>
            <a:pPr marL="457200" lvl="1" indent="0">
              <a:buNone/>
            </a:pPr>
            <a:r>
              <a:rPr lang="en-US" sz="2800" dirty="0"/>
              <a:t>Bin 1: 8, 8, 8			Bin 2: 21, 21, 21	Bin 3: 28, 28, 28</a:t>
            </a:r>
            <a:endParaRPr lang="en-GB" sz="2800" dirty="0"/>
          </a:p>
          <a:p>
            <a:r>
              <a:rPr lang="en-US" dirty="0"/>
              <a:t>  </a:t>
            </a:r>
            <a:r>
              <a:rPr lang="en-US" dirty="0">
                <a:solidFill>
                  <a:srgbClr val="FF0000"/>
                </a:solidFill>
              </a:rPr>
              <a:t>Smoothing by bin boundaries</a:t>
            </a:r>
            <a:r>
              <a:rPr lang="en-US" dirty="0"/>
              <a:t>:</a:t>
            </a:r>
            <a:endParaRPr lang="en-GB" dirty="0"/>
          </a:p>
          <a:p>
            <a:pPr marL="0" indent="0">
              <a:buNone/>
            </a:pPr>
            <a:r>
              <a:rPr lang="en-US" dirty="0"/>
              <a:t>	 Bin 1: 4, 4, 15 		 Bin 2: 21, 21, 24	 Bin 3: 25, 25, 34</a:t>
            </a:r>
            <a:endParaRPr lang="en-GB" dirty="0"/>
          </a:p>
          <a:p>
            <a:endParaRPr lang="en-GB" dirty="0"/>
          </a:p>
        </p:txBody>
      </p:sp>
    </p:spTree>
    <p:extLst>
      <p:ext uri="{BB962C8B-B14F-4D97-AF65-F5344CB8AC3E}">
        <p14:creationId xmlns:p14="http://schemas.microsoft.com/office/powerpoint/2010/main" val="259953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2387"/>
          </a:xfrm>
        </p:spPr>
        <p:txBody>
          <a:bodyPr>
            <a:normAutofit fontScale="90000"/>
          </a:bodyPr>
          <a:lstStyle/>
          <a:p>
            <a:r>
              <a:rPr lang="en-US" b="1" u="sng" dirty="0"/>
              <a:t>Data integration:-</a:t>
            </a:r>
            <a:endParaRPr lang="en-GB" dirty="0"/>
          </a:p>
        </p:txBody>
      </p:sp>
      <p:sp>
        <p:nvSpPr>
          <p:cNvPr id="3" name="Content Placeholder 2"/>
          <p:cNvSpPr>
            <a:spLocks noGrp="1"/>
          </p:cNvSpPr>
          <p:nvPr>
            <p:ph idx="1"/>
          </p:nvPr>
        </p:nvSpPr>
        <p:spPr>
          <a:xfrm>
            <a:off x="0" y="682388"/>
            <a:ext cx="12192000" cy="6175612"/>
          </a:xfrm>
        </p:spPr>
        <p:txBody>
          <a:bodyPr>
            <a:normAutofit fontScale="92500" lnSpcReduction="10000"/>
          </a:bodyPr>
          <a:lstStyle/>
          <a:p>
            <a:r>
              <a:rPr lang="en-US" dirty="0"/>
              <a:t>Data integration combines data from multiple sources into a single data store, such as large database or  data warehouse.</a:t>
            </a:r>
          </a:p>
          <a:p>
            <a:r>
              <a:rPr lang="en-US" dirty="0"/>
              <a:t> Major Issues that are to be considered during data integration are,</a:t>
            </a:r>
          </a:p>
          <a:p>
            <a:pPr marL="0" indent="0">
              <a:buNone/>
            </a:pPr>
            <a:r>
              <a:rPr lang="en-US" b="1" i="1" dirty="0">
                <a:solidFill>
                  <a:srgbClr val="FF0000"/>
                </a:solidFill>
              </a:rPr>
              <a:t>Entity/attribute identification problem:-</a:t>
            </a:r>
            <a:r>
              <a:rPr lang="en-US" i="1" dirty="0">
                <a:solidFill>
                  <a:srgbClr val="FF0000"/>
                </a:solidFill>
              </a:rPr>
              <a:t> </a:t>
            </a:r>
          </a:p>
          <a:p>
            <a:r>
              <a:rPr lang="en-US" i="1" dirty="0"/>
              <a:t>Sometimes </a:t>
            </a:r>
            <a:r>
              <a:rPr lang="en-US" dirty="0"/>
              <a:t> customer_id in one database, and cust_number in another refer to the same entity.</a:t>
            </a:r>
          </a:p>
          <a:p>
            <a:r>
              <a:rPr lang="en-US" dirty="0"/>
              <a:t> Data analyst or computer decide whether they both refer to the same entity by examining the metadata of the datawarehose.</a:t>
            </a:r>
            <a:endParaRPr lang="en-GB" dirty="0"/>
          </a:p>
          <a:p>
            <a:r>
              <a:rPr lang="en-US" dirty="0"/>
              <a:t>Such metadata can be used to avoid errors in schema integration.</a:t>
            </a:r>
          </a:p>
          <a:p>
            <a:pPr marL="0" indent="0">
              <a:buNone/>
            </a:pPr>
            <a:r>
              <a:rPr lang="en-US" b="1" i="1" dirty="0">
                <a:solidFill>
                  <a:srgbClr val="FF0000"/>
                </a:solidFill>
              </a:rPr>
              <a:t>Redundancy:- </a:t>
            </a:r>
            <a:r>
              <a:rPr lang="en-US" dirty="0"/>
              <a:t>An attribute may be redundant if it can be “derived" from another table</a:t>
            </a:r>
          </a:p>
          <a:p>
            <a:r>
              <a:rPr lang="en-US" dirty="0"/>
              <a:t>Some redundancies can be detected by correlation analysis.</a:t>
            </a:r>
          </a:p>
          <a:p>
            <a:r>
              <a:rPr lang="en-US" dirty="0"/>
              <a:t>If the correlation factor (r) is greater than 0, then A and B are positively correlated. The higher the value, the more each attribute implies the other. Hence, a high value may indicate that A (or B) may be removed as a redundancy. If the resulting value is equal to 0 , then A and B are independent and there is no correlation between them.</a:t>
            </a:r>
            <a:endParaRPr lang="en-GB" dirty="0"/>
          </a:p>
          <a:p>
            <a:endParaRPr lang="en-GB" dirty="0"/>
          </a:p>
          <a:p>
            <a:endParaRPr lang="en-GB" dirty="0"/>
          </a:p>
          <a:p>
            <a:endParaRPr lang="en-GB" dirty="0"/>
          </a:p>
        </p:txBody>
      </p:sp>
    </p:spTree>
    <p:extLst>
      <p:ext uri="{BB962C8B-B14F-4D97-AF65-F5344CB8AC3E}">
        <p14:creationId xmlns:p14="http://schemas.microsoft.com/office/powerpoint/2010/main" val="217003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a:xfrm>
            <a:off x="2133600" y="304800"/>
            <a:ext cx="7793038" cy="609600"/>
          </a:xfrm>
        </p:spPr>
        <p:txBody>
          <a:bodyPr/>
          <a:lstStyle/>
          <a:p>
            <a:pPr eaLnBrk="1" hangingPunct="1"/>
            <a:r>
              <a:rPr lang="en-US" altLang="en-US" sz="3200" dirty="0">
                <a:solidFill>
                  <a:srgbClr val="FF0000"/>
                </a:solidFill>
              </a:rPr>
              <a:t>Correlation Analysis (Numerical Data)</a:t>
            </a:r>
          </a:p>
        </p:txBody>
      </p:sp>
      <p:sp>
        <p:nvSpPr>
          <p:cNvPr id="47110" name="Rectangle 3"/>
          <p:cNvSpPr>
            <a:spLocks noGrp="1" noChangeArrowheads="1"/>
          </p:cNvSpPr>
          <p:nvPr>
            <p:ph type="body" sz="half" idx="1"/>
          </p:nvPr>
        </p:nvSpPr>
        <p:spPr>
          <a:xfrm>
            <a:off x="300251" y="914399"/>
            <a:ext cx="11627892" cy="5786651"/>
          </a:xfrm>
        </p:spPr>
        <p:txBody>
          <a:bodyPr/>
          <a:lstStyle/>
          <a:p>
            <a:pPr eaLnBrk="1" hangingPunct="1">
              <a:lnSpc>
                <a:spcPct val="110000"/>
              </a:lnSpc>
            </a:pPr>
            <a:r>
              <a:rPr lang="en-US" altLang="en-US" sz="2400" dirty="0"/>
              <a:t>Correlation coefficient (also called </a:t>
            </a:r>
            <a:r>
              <a:rPr lang="en-US" altLang="en-US" sz="2400" dirty="0">
                <a:solidFill>
                  <a:schemeClr val="folHlink"/>
                </a:solidFill>
              </a:rPr>
              <a:t>Pearson’s product moment coefficient</a:t>
            </a:r>
            <a:r>
              <a:rPr lang="en-US" altLang="en-US" sz="2400" dirty="0"/>
              <a:t>)</a:t>
            </a:r>
          </a:p>
          <a:p>
            <a:pPr eaLnBrk="1" hangingPunct="1">
              <a:lnSpc>
                <a:spcPct val="110000"/>
              </a:lnSpc>
            </a:pPr>
            <a:endParaRPr lang="en-US" altLang="en-US" sz="2400" dirty="0"/>
          </a:p>
          <a:p>
            <a:pPr eaLnBrk="1" hangingPunct="1">
              <a:lnSpc>
                <a:spcPct val="110000"/>
              </a:lnSpc>
            </a:pPr>
            <a:endParaRPr lang="en-US" altLang="en-US" sz="2400" dirty="0"/>
          </a:p>
          <a:p>
            <a:pPr eaLnBrk="1" hangingPunct="1">
              <a:lnSpc>
                <a:spcPct val="110000"/>
              </a:lnSpc>
            </a:pPr>
            <a:endParaRPr lang="en-US" altLang="en-US" sz="2400" dirty="0"/>
          </a:p>
          <a:p>
            <a:pPr lvl="1" eaLnBrk="1" hangingPunct="1">
              <a:lnSpc>
                <a:spcPct val="110000"/>
              </a:lnSpc>
              <a:buFont typeface="Wingdings" panose="05000000000000000000" pitchFamily="2" charset="2"/>
              <a:buNone/>
            </a:pPr>
            <a:r>
              <a:rPr lang="en-US" altLang="en-US" dirty="0"/>
              <a:t>where n is the number of tuples,       and      are the respective means of A and B, </a:t>
            </a:r>
            <a:r>
              <a:rPr lang="el-GR" altLang="en-US" dirty="0"/>
              <a:t>σ</a:t>
            </a:r>
            <a:r>
              <a:rPr lang="en-US" altLang="en-US" baseline="-25000" dirty="0"/>
              <a:t>A </a:t>
            </a:r>
            <a:r>
              <a:rPr lang="en-US" altLang="en-US" dirty="0"/>
              <a:t>and </a:t>
            </a:r>
            <a:r>
              <a:rPr lang="el-GR" altLang="en-US" dirty="0"/>
              <a:t>σ</a:t>
            </a:r>
            <a:r>
              <a:rPr lang="en-US" altLang="en-US" baseline="-25000" dirty="0"/>
              <a:t>B </a:t>
            </a:r>
            <a:r>
              <a:rPr lang="en-US" altLang="en-US" dirty="0"/>
              <a:t>are the respective standard deviation of A and B, and </a:t>
            </a:r>
            <a:r>
              <a:rPr lang="el-GR" altLang="en-US" dirty="0"/>
              <a:t>Σ</a:t>
            </a:r>
            <a:r>
              <a:rPr lang="en-US" altLang="en-US" dirty="0"/>
              <a:t>(AB) is the sum of the AB cross-product.</a:t>
            </a:r>
          </a:p>
          <a:p>
            <a:pPr eaLnBrk="1" hangingPunct="1">
              <a:lnSpc>
                <a:spcPct val="110000"/>
              </a:lnSpc>
            </a:pPr>
            <a:r>
              <a:rPr lang="en-US" altLang="en-US" sz="2400" dirty="0"/>
              <a:t>If </a:t>
            </a:r>
            <a:r>
              <a:rPr lang="en-US" altLang="en-US" sz="2400" dirty="0" err="1"/>
              <a:t>r</a:t>
            </a:r>
            <a:r>
              <a:rPr lang="en-US" altLang="en-US" sz="2400" baseline="-25000" dirty="0" err="1"/>
              <a:t>A,B</a:t>
            </a:r>
            <a:r>
              <a:rPr lang="en-US" altLang="en-US" sz="2400" dirty="0"/>
              <a:t> &gt; 0, A and B are positively correlated (A’s values increase as B’s).  The higher the value, the stronger correlation is.</a:t>
            </a:r>
          </a:p>
          <a:p>
            <a:pPr eaLnBrk="1" hangingPunct="1">
              <a:lnSpc>
                <a:spcPct val="110000"/>
              </a:lnSpc>
            </a:pPr>
            <a:r>
              <a:rPr lang="en-US" altLang="en-US" sz="2400" dirty="0" err="1"/>
              <a:t>r</a:t>
            </a:r>
            <a:r>
              <a:rPr lang="en-US" altLang="en-US" sz="2400" baseline="-25000" dirty="0" err="1"/>
              <a:t>A,B</a:t>
            </a:r>
            <a:r>
              <a:rPr lang="en-US" altLang="en-US" sz="2400" dirty="0"/>
              <a:t> = 0: independent</a:t>
            </a:r>
          </a:p>
        </p:txBody>
      </p:sp>
      <p:graphicFrame>
        <p:nvGraphicFramePr>
          <p:cNvPr id="47111" name="Object 4"/>
          <p:cNvGraphicFramePr>
            <a:graphicFrameLocks noGrp="1" noChangeAspect="1"/>
          </p:cNvGraphicFramePr>
          <p:nvPr>
            <p:ph sz="quarter" idx="2"/>
            <p:extLst>
              <p:ext uri="{D42A27DB-BD31-4B8C-83A1-F6EECF244321}">
                <p14:modId xmlns:p14="http://schemas.microsoft.com/office/powerpoint/2010/main" val="2683806059"/>
              </p:ext>
            </p:extLst>
          </p:nvPr>
        </p:nvGraphicFramePr>
        <p:xfrm>
          <a:off x="2614613" y="1769660"/>
          <a:ext cx="6324600" cy="981075"/>
        </p:xfrm>
        <a:graphic>
          <a:graphicData uri="http://schemas.openxmlformats.org/presentationml/2006/ole">
            <mc:AlternateContent xmlns:mc="http://schemas.openxmlformats.org/markup-compatibility/2006">
              <mc:Choice xmlns:v="urn:schemas-microsoft-com:vml" Requires="v">
                <p:oleObj name="Equation" r:id="rId2" imgW="2590800" imgH="469900" progId="Equation.3">
                  <p:embed/>
                </p:oleObj>
              </mc:Choice>
              <mc:Fallback>
                <p:oleObj name="Equation" r:id="rId2" imgW="2590800" imgH="4699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3" y="1769660"/>
                        <a:ext cx="6324600"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2" name="Object 6"/>
          <p:cNvGraphicFramePr>
            <a:graphicFrameLocks noGrp="1" noChangeAspect="1"/>
          </p:cNvGraphicFramePr>
          <p:nvPr>
            <p:ph sz="quarter" idx="3"/>
            <p:extLst>
              <p:ext uri="{D42A27DB-BD31-4B8C-83A1-F6EECF244321}">
                <p14:modId xmlns:p14="http://schemas.microsoft.com/office/powerpoint/2010/main" val="275835071"/>
              </p:ext>
            </p:extLst>
          </p:nvPr>
        </p:nvGraphicFramePr>
        <p:xfrm>
          <a:off x="4889809" y="2958105"/>
          <a:ext cx="319087" cy="393700"/>
        </p:xfrm>
        <a:graphic>
          <a:graphicData uri="http://schemas.openxmlformats.org/presentationml/2006/ole">
            <mc:AlternateContent xmlns:mc="http://schemas.openxmlformats.org/markup-compatibility/2006">
              <mc:Choice xmlns:v="urn:schemas-microsoft-com:vml" Requires="v">
                <p:oleObj name="Equation" r:id="rId4" imgW="152268" imgH="203024" progId="Equation.3">
                  <p:embed/>
                </p:oleObj>
              </mc:Choice>
              <mc:Fallback>
                <p:oleObj name="Equation" r:id="rId4" imgW="152268" imgH="2030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809" y="2958105"/>
                        <a:ext cx="3190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8"/>
          <p:cNvGraphicFramePr>
            <a:graphicFrameLocks noChangeAspect="1"/>
          </p:cNvGraphicFramePr>
          <p:nvPr>
            <p:extLst>
              <p:ext uri="{D42A27DB-BD31-4B8C-83A1-F6EECF244321}">
                <p14:modId xmlns:p14="http://schemas.microsoft.com/office/powerpoint/2010/main" val="1733726810"/>
              </p:ext>
            </p:extLst>
          </p:nvPr>
        </p:nvGraphicFramePr>
        <p:xfrm>
          <a:off x="5882481" y="2958105"/>
          <a:ext cx="295275" cy="393700"/>
        </p:xfrm>
        <a:graphic>
          <a:graphicData uri="http://schemas.openxmlformats.org/presentationml/2006/ole">
            <mc:AlternateContent xmlns:mc="http://schemas.openxmlformats.org/markup-compatibility/2006">
              <mc:Choice xmlns:v="urn:schemas-microsoft-com:vml" Requires="v">
                <p:oleObj name="Equation" r:id="rId6" imgW="152268" imgH="203024" progId="Equation.3">
                  <p:embed/>
                </p:oleObj>
              </mc:Choice>
              <mc:Fallback>
                <p:oleObj name="Equation" r:id="rId6" imgW="152268" imgH="2030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2481" y="2958105"/>
                        <a:ext cx="295275"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14801121"/>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2388"/>
            <a:ext cx="12192000" cy="6175612"/>
          </a:xfrm>
        </p:spPr>
        <p:txBody>
          <a:bodyPr/>
          <a:lstStyle/>
          <a:p>
            <a:endParaRPr lang="en-US" dirty="0"/>
          </a:p>
          <a:p>
            <a:r>
              <a:rPr lang="en-US" b="1" dirty="0">
                <a:solidFill>
                  <a:srgbClr val="FF0000"/>
                </a:solidFill>
              </a:rPr>
              <a:t>Detection and resolution of data value conflicts:-</a:t>
            </a:r>
            <a:br>
              <a:rPr lang="en-GB" dirty="0"/>
            </a:br>
            <a:r>
              <a:rPr lang="en-US" dirty="0"/>
              <a:t>A third important issue in data integration is the detection and resolution of data value conflicts.</a:t>
            </a:r>
          </a:p>
          <a:p>
            <a:r>
              <a:rPr lang="en-US" dirty="0"/>
              <a:t> For example, for the same real world entity, attribute values from different sources may differ. </a:t>
            </a:r>
          </a:p>
          <a:p>
            <a:r>
              <a:rPr lang="en-US" dirty="0"/>
              <a:t>This may be due to differences in metric units used in the system. The price of different hotels may involve different currencies. </a:t>
            </a:r>
            <a:endParaRPr lang="en-GB" dirty="0"/>
          </a:p>
          <a:p>
            <a:r>
              <a:rPr lang="en-US" dirty="0"/>
              <a:t>Careful integration of the data from multiple sources can help reduce and avoid redundancies and inconsistencies in the resulting data set. </a:t>
            </a:r>
          </a:p>
          <a:p>
            <a:r>
              <a:rPr lang="en-US" dirty="0"/>
              <a:t>This can help improve the accuracy and speed of the subsequent mining process.</a:t>
            </a:r>
            <a:endParaRPr lang="en-GB" dirty="0"/>
          </a:p>
          <a:p>
            <a:endParaRPr lang="en-GB" dirty="0"/>
          </a:p>
        </p:txBody>
      </p:sp>
    </p:spTree>
    <p:extLst>
      <p:ext uri="{BB962C8B-B14F-4D97-AF65-F5344CB8AC3E}">
        <p14:creationId xmlns:p14="http://schemas.microsoft.com/office/powerpoint/2010/main" val="3027901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4498</Words>
  <Application>Microsoft Office PowerPoint</Application>
  <PresentationFormat>Widescreen</PresentationFormat>
  <Paragraphs>265</Paragraphs>
  <Slides>49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Arial</vt:lpstr>
      <vt:lpstr>Calibri</vt:lpstr>
      <vt:lpstr>Calibri Light</vt:lpstr>
      <vt:lpstr>Wingdings</vt:lpstr>
      <vt:lpstr>Office Theme</vt:lpstr>
      <vt:lpstr>Equation</vt:lpstr>
      <vt:lpstr>UNIT II</vt:lpstr>
      <vt:lpstr>Data Preprocessing:- </vt:lpstr>
      <vt:lpstr>PowerPoint Presentation</vt:lpstr>
      <vt:lpstr>Data Cleaning:- </vt:lpstr>
      <vt:lpstr>Noisy data:-</vt:lpstr>
      <vt:lpstr>Example:</vt:lpstr>
      <vt:lpstr>Data integration:-</vt:lpstr>
      <vt:lpstr>Correlation Analysis (Numerical Data)</vt:lpstr>
      <vt:lpstr>PowerPoint Presentation</vt:lpstr>
      <vt:lpstr>Data reduction:- </vt:lpstr>
      <vt:lpstr>Data aggregated into data cube</vt:lpstr>
      <vt:lpstr>Sampling </vt:lpstr>
      <vt:lpstr>PowerPoint Presentation</vt:lpstr>
      <vt:lpstr>Dimensionality Reduction </vt:lpstr>
      <vt:lpstr>PowerPoint Presentation</vt:lpstr>
      <vt:lpstr>Decision tree induction:-</vt:lpstr>
      <vt:lpstr>Feature Subset Selection and feature creation </vt:lpstr>
      <vt:lpstr>Discretization and Binarization </vt:lpstr>
      <vt:lpstr>Contd..</vt:lpstr>
      <vt:lpstr>Data transformation:- </vt:lpstr>
      <vt:lpstr>Min-max normalization </vt:lpstr>
      <vt:lpstr>z-score normalization (or zero-mean normalization)</vt:lpstr>
      <vt:lpstr>Normalization by decimal:</vt:lpstr>
      <vt:lpstr>Measures of Similarity and Dissimilarity </vt:lpstr>
      <vt:lpstr>Similarity and Dissimilarity between Simple Attributes </vt:lpstr>
      <vt:lpstr>Dissimilarities between Data Object</vt:lpstr>
      <vt:lpstr>Eucledian distance </vt:lpstr>
      <vt:lpstr>Minkowski distance  </vt:lpstr>
      <vt:lpstr>Consider the following example. </vt:lpstr>
      <vt:lpstr>Contd..</vt:lpstr>
      <vt:lpstr>PowerPoint Presentation</vt:lpstr>
      <vt:lpstr>Similarities between Data Objects </vt:lpstr>
      <vt:lpstr>Examples of Proximity Measures </vt:lpstr>
      <vt:lpstr>Contd…</vt:lpstr>
      <vt:lpstr>example</vt:lpstr>
      <vt:lpstr>Cosine Similarity </vt:lpstr>
      <vt:lpstr>example</vt:lpstr>
      <vt:lpstr>Extended Jaccard Coefficient (Tanimoto Coefficient) </vt:lpstr>
      <vt:lpstr>Correlation </vt:lpstr>
      <vt:lpstr>Example:</vt:lpstr>
      <vt:lpstr>Exploring Data </vt:lpstr>
      <vt:lpstr>Summary Statistics </vt:lpstr>
      <vt:lpstr>Mode</vt:lpstr>
      <vt:lpstr>Percentiles  </vt:lpstr>
      <vt:lpstr>Measures of Location: Mean and Median</vt:lpstr>
      <vt:lpstr>Measures of Spread: Range and Variance </vt:lpstr>
      <vt:lpstr>Multivariate Summary Statistics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JaiSiyaRam</dc:creator>
  <cp:lastModifiedBy>Gandhi Ongole</cp:lastModifiedBy>
  <cp:revision>56</cp:revision>
  <dcterms:created xsi:type="dcterms:W3CDTF">2015-08-17T15:07:21Z</dcterms:created>
  <dcterms:modified xsi:type="dcterms:W3CDTF">2021-03-19T03:27:32Z</dcterms:modified>
</cp:coreProperties>
</file>