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7"/>
  </p:notesMasterIdLst>
  <p:handoutMasterIdLst>
    <p:handoutMasterId r:id="rId68"/>
  </p:handoutMasterIdLst>
  <p:sldIdLst>
    <p:sldId id="475" r:id="rId2"/>
    <p:sldId id="708" r:id="rId3"/>
    <p:sldId id="687" r:id="rId4"/>
    <p:sldId id="688" r:id="rId5"/>
    <p:sldId id="689" r:id="rId6"/>
    <p:sldId id="690" r:id="rId7"/>
    <p:sldId id="691" r:id="rId8"/>
    <p:sldId id="692" r:id="rId9"/>
    <p:sldId id="709" r:id="rId10"/>
    <p:sldId id="693" r:id="rId11"/>
    <p:sldId id="694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69" r:id="rId25"/>
    <p:sldId id="768" r:id="rId26"/>
    <p:sldId id="707" r:id="rId27"/>
    <p:sldId id="770" r:id="rId28"/>
    <p:sldId id="771" r:id="rId29"/>
    <p:sldId id="772" r:id="rId30"/>
    <p:sldId id="773" r:id="rId31"/>
    <p:sldId id="774" r:id="rId32"/>
    <p:sldId id="775" r:id="rId33"/>
    <p:sldId id="776" r:id="rId34"/>
    <p:sldId id="777" r:id="rId35"/>
    <p:sldId id="778" r:id="rId36"/>
    <p:sldId id="779" r:id="rId37"/>
    <p:sldId id="780" r:id="rId38"/>
    <p:sldId id="781" r:id="rId39"/>
    <p:sldId id="782" r:id="rId40"/>
    <p:sldId id="783" r:id="rId41"/>
    <p:sldId id="784" r:id="rId42"/>
    <p:sldId id="785" r:id="rId43"/>
    <p:sldId id="786" r:id="rId44"/>
    <p:sldId id="787" r:id="rId45"/>
    <p:sldId id="788" r:id="rId46"/>
    <p:sldId id="789" r:id="rId47"/>
    <p:sldId id="790" r:id="rId48"/>
    <p:sldId id="791" r:id="rId49"/>
    <p:sldId id="792" r:id="rId50"/>
    <p:sldId id="793" r:id="rId51"/>
    <p:sldId id="794" r:id="rId52"/>
    <p:sldId id="795" r:id="rId53"/>
    <p:sldId id="796" r:id="rId54"/>
    <p:sldId id="797" r:id="rId55"/>
    <p:sldId id="798" r:id="rId56"/>
    <p:sldId id="799" r:id="rId57"/>
    <p:sldId id="800" r:id="rId58"/>
    <p:sldId id="801" r:id="rId59"/>
    <p:sldId id="802" r:id="rId60"/>
    <p:sldId id="803" r:id="rId61"/>
    <p:sldId id="804" r:id="rId62"/>
    <p:sldId id="805" r:id="rId63"/>
    <p:sldId id="806" r:id="rId64"/>
    <p:sldId id="807" r:id="rId65"/>
    <p:sldId id="808" r:id="rId66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66"/>
    <a:srgbClr val="003300"/>
    <a:srgbClr val="28462B"/>
    <a:srgbClr val="5FA1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 autoAdjust="0"/>
    <p:restoredTop sz="95520" autoAdjust="0"/>
  </p:normalViewPr>
  <p:slideViewPr>
    <p:cSldViewPr>
      <p:cViewPr varScale="1"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7D5DAD-D847-4135-913F-15FA205CC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pPr>
              <a:defRPr/>
            </a:pPr>
            <a:fld id="{D602B120-FB6C-4021-A41C-3F368F7891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90E6D-A862-4094-91C7-1D25354754B3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F524F98-87C2-4324-87D7-A3A00EB88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2C2D-E35A-4040-A28D-C4C7EC2926A9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61589-F53A-4F8C-AA23-560CF65D3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E95A6-C89B-4D6D-8BBF-386A6F328960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B8B3-A026-44AC-9BF5-3F23393B0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56DAF-98C6-4302-AD97-AB9A85E1C5AC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EDDE7-9194-4F4D-86DF-C4DA741B6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1C397-8DA7-4DAC-AB29-6D153865A883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DB9DD-C988-429C-A3A2-52C9CBD4A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BCC4A-2528-463D-A469-33B1792FAA19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8CC6-2093-4451-BA2A-3AFDEEEDF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A8FE2-C5DD-40A9-8A2D-0F4CF6A5FD6D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05EC9-F210-481D-B411-F92B6C67F9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A2FB-0305-4B59-9F5A-839D05DCE992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D6AF9-3F7F-435D-9D55-4EEF35F67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1460C-CA69-4502-AE02-9DD65688228D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D565-857F-4B43-ACA0-3D28D947C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365A2-0A0F-4FD2-9992-3BDA55090493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E9A12-5EFF-4A5F-947D-D2FB29B14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5CA0-AA30-47AB-9540-30C98DCC4BD4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46DB7-B8E5-4619-9EAA-FAD4B665FE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0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5E9DC42-DDC6-41B5-A914-7D777328C505}" type="datetime4">
              <a:rPr lang="en-US"/>
              <a:pPr>
                <a:defRPr/>
              </a:pPr>
              <a:t>August 24,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95590F6-CB76-44EE-A8AC-7150C87C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45" r:id="rId2"/>
    <p:sldLayoutId id="2147483764" r:id="rId3"/>
    <p:sldLayoutId id="2147483746" r:id="rId4"/>
    <p:sldLayoutId id="2147483747" r:id="rId5"/>
    <p:sldLayoutId id="2147483748" r:id="rId6"/>
    <p:sldLayoutId id="2147483749" r:id="rId7"/>
    <p:sldLayoutId id="2147483765" r:id="rId8"/>
    <p:sldLayoutId id="2147483766" r:id="rId9"/>
    <p:sldLayoutId id="2147483750" r:id="rId10"/>
    <p:sldLayoutId id="214748375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Excel_97-2003_Worksheet4.xls"/><Relationship Id="rId5" Type="http://schemas.openxmlformats.org/officeDocument/2006/relationships/oleObject" Target="../embeddings/Microsoft_Office_Excel_97-2003_Worksheet3.xls"/><Relationship Id="rId4" Type="http://schemas.openxmlformats.org/officeDocument/2006/relationships/oleObject" Target="../embeddings/Microsoft_Office_Excel_97-2003_Worksheet2.xls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597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2204864"/>
            <a:ext cx="9144000" cy="1872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Book Antiqua" pitchFamily="18" charset="0"/>
              </a:rPr>
              <a:t>Data Mining: </a:t>
            </a:r>
            <a:br>
              <a:rPr lang="en-US" sz="3600" dirty="0">
                <a:latin typeface="Book Antiqua" pitchFamily="18" charset="0"/>
              </a:rPr>
            </a:br>
            <a:r>
              <a:rPr lang="en-US" sz="3600" dirty="0">
                <a:latin typeface="Book Antiqua" pitchFamily="18" charset="0"/>
              </a:rPr>
              <a:t>Concepts and Techniques</a:t>
            </a:r>
            <a:br>
              <a:rPr lang="en-US" sz="3600" dirty="0">
                <a:latin typeface="Book Antiqua" pitchFamily="18" charset="0"/>
              </a:rPr>
            </a:br>
            <a:r>
              <a:rPr lang="en-US" sz="3600" dirty="0">
                <a:latin typeface="Book Antiqua" pitchFamily="18" charset="0"/>
              </a:rPr>
              <a:t> </a:t>
            </a:r>
            <a:r>
              <a:rPr lang="en-US" sz="3600" dirty="0">
                <a:latin typeface="Book Antiqua" pitchFamily="18" charset="0"/>
                <a:cs typeface="Tahoma" pitchFamily="34" charset="0"/>
              </a:rPr>
              <a:t>— UNIT1 —</a:t>
            </a:r>
            <a:endParaRPr lang="en-IN" sz="3600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B3A657D0-4174-4BBE-BB67-1366583C21E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endParaRPr lang="en-US" sz="24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Data Mining and Business Intelligence 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87587A59-5B20-4BBD-9CCC-41391CAA9375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8" name="AutoShape 2051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2400">
              <a:blipFill>
                <a:blip r:embed="rId2"/>
                <a:tile tx="0" ty="0" sx="100000" sy="100000" flip="none" algn="tl"/>
              </a:blipFill>
              <a:latin typeface="Times New Roman" pitchFamily="18" charset="0"/>
            </a:endParaRPr>
          </a:p>
        </p:txBody>
      </p:sp>
      <p:sp>
        <p:nvSpPr>
          <p:cNvPr id="11" name="Line 2052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solidFill>
                <a:schemeClr val="bg1"/>
              </a:solidFill>
            </a:endParaRPr>
          </a:p>
        </p:txBody>
      </p:sp>
      <p:sp>
        <p:nvSpPr>
          <p:cNvPr id="20493" name="Line 2053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2054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solidFill>
                <a:schemeClr val="bg1"/>
              </a:solidFill>
            </a:endParaRPr>
          </a:p>
        </p:txBody>
      </p:sp>
      <p:sp>
        <p:nvSpPr>
          <p:cNvPr id="20495" name="Line 2055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2056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IN">
              <a:solidFill>
                <a:schemeClr val="bg1"/>
              </a:solidFill>
            </a:endParaRPr>
          </a:p>
        </p:txBody>
      </p:sp>
      <p:sp>
        <p:nvSpPr>
          <p:cNvPr id="20497" name="Line 2057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98" name="Line 2058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99" name="Text Box 2059"/>
          <p:cNvSpPr txBox="1">
            <a:spLocks noChangeArrowheads="1"/>
          </p:cNvSpPr>
          <p:nvPr/>
        </p:nvSpPr>
        <p:spPr bwMode="auto">
          <a:xfrm>
            <a:off x="593725" y="1509713"/>
            <a:ext cx="206216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Book Antiqua" pitchFamily="18" charset="0"/>
              </a:rPr>
              <a:t>Increasing potential</a:t>
            </a:r>
          </a:p>
          <a:p>
            <a:pPr eaLnBrk="0" hangingPunct="0"/>
            <a:r>
              <a:rPr lang="en-US" sz="1600" b="1">
                <a:latin typeface="Book Antiqua" pitchFamily="18" charset="0"/>
              </a:rPr>
              <a:t>to support</a:t>
            </a:r>
          </a:p>
          <a:p>
            <a:pPr eaLnBrk="0" hangingPunct="0"/>
            <a:r>
              <a:rPr lang="en-US" sz="1600" b="1">
                <a:latin typeface="Book Antiqua" pitchFamily="18" charset="0"/>
              </a:rPr>
              <a:t>business decisions</a:t>
            </a:r>
          </a:p>
        </p:txBody>
      </p:sp>
      <p:sp>
        <p:nvSpPr>
          <p:cNvPr id="20500" name="Text Box 2060"/>
          <p:cNvSpPr txBox="1">
            <a:spLocks noChangeArrowheads="1"/>
          </p:cNvSpPr>
          <p:nvPr/>
        </p:nvSpPr>
        <p:spPr bwMode="auto">
          <a:xfrm>
            <a:off x="7704138" y="1955800"/>
            <a:ext cx="10461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Book Antiqua" pitchFamily="18" charset="0"/>
              </a:rPr>
              <a:t>End User</a:t>
            </a:r>
            <a:endParaRPr lang="en-US" sz="1600">
              <a:latin typeface="Book Antiqua" pitchFamily="18" charset="0"/>
            </a:endParaRPr>
          </a:p>
        </p:txBody>
      </p:sp>
      <p:sp>
        <p:nvSpPr>
          <p:cNvPr id="20501" name="Text Box 2061"/>
          <p:cNvSpPr txBox="1">
            <a:spLocks noChangeArrowheads="1"/>
          </p:cNvSpPr>
          <p:nvPr/>
        </p:nvSpPr>
        <p:spPr bwMode="auto">
          <a:xfrm>
            <a:off x="7686675" y="2946400"/>
            <a:ext cx="10175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Book Antiqua" pitchFamily="18" charset="0"/>
              </a:rPr>
              <a:t>Business</a:t>
            </a:r>
          </a:p>
          <a:p>
            <a:pPr algn="r" eaLnBrk="0" hangingPunct="0"/>
            <a:r>
              <a:rPr lang="en-US" sz="1600" b="1">
                <a:latin typeface="Book Antiqua" pitchFamily="18" charset="0"/>
              </a:rPr>
              <a:t>  Analyst</a:t>
            </a:r>
          </a:p>
        </p:txBody>
      </p:sp>
      <p:sp>
        <p:nvSpPr>
          <p:cNvPr id="20502" name="Text Box 2062"/>
          <p:cNvSpPr txBox="1">
            <a:spLocks noChangeArrowheads="1"/>
          </p:cNvSpPr>
          <p:nvPr/>
        </p:nvSpPr>
        <p:spPr bwMode="auto">
          <a:xfrm>
            <a:off x="7780338" y="3784600"/>
            <a:ext cx="9159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Book Antiqua" pitchFamily="18" charset="0"/>
              </a:rPr>
              <a:t>     Data</a:t>
            </a:r>
          </a:p>
          <a:p>
            <a:pPr algn="r" eaLnBrk="0" hangingPunct="0"/>
            <a:r>
              <a:rPr lang="en-US" sz="1600" b="1">
                <a:latin typeface="Book Antiqua" pitchFamily="18" charset="0"/>
              </a:rPr>
              <a:t>Analyst</a:t>
            </a:r>
          </a:p>
        </p:txBody>
      </p:sp>
      <p:sp>
        <p:nvSpPr>
          <p:cNvPr id="20503" name="Text Box 2063"/>
          <p:cNvSpPr txBox="1">
            <a:spLocks noChangeArrowheads="1"/>
          </p:cNvSpPr>
          <p:nvPr/>
        </p:nvSpPr>
        <p:spPr bwMode="auto">
          <a:xfrm>
            <a:off x="8061325" y="5689600"/>
            <a:ext cx="652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b="1">
                <a:latin typeface="Book Antiqua" pitchFamily="18" charset="0"/>
              </a:rPr>
              <a:t>DBA</a:t>
            </a:r>
          </a:p>
        </p:txBody>
      </p:sp>
      <p:sp>
        <p:nvSpPr>
          <p:cNvPr id="20504" name="Text Box 2064"/>
          <p:cNvSpPr txBox="1">
            <a:spLocks noChangeArrowheads="1"/>
          </p:cNvSpPr>
          <p:nvPr/>
        </p:nvSpPr>
        <p:spPr bwMode="auto">
          <a:xfrm>
            <a:off x="3962400" y="205740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 Making</a:t>
            </a:r>
          </a:p>
          <a:p>
            <a:pPr eaLnBrk="0" hangingPunct="0"/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Decisions</a:t>
            </a:r>
          </a:p>
        </p:txBody>
      </p:sp>
      <p:sp>
        <p:nvSpPr>
          <p:cNvPr id="20505" name="Text Box 2065"/>
          <p:cNvSpPr txBox="1">
            <a:spLocks noChangeArrowheads="1"/>
          </p:cNvSpPr>
          <p:nvPr/>
        </p:nvSpPr>
        <p:spPr bwMode="auto">
          <a:xfrm>
            <a:off x="3657600" y="299878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Data Presentation</a:t>
            </a:r>
          </a:p>
        </p:txBody>
      </p:sp>
      <p:sp>
        <p:nvSpPr>
          <p:cNvPr id="20506" name="Text Box 2066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solidFill>
                  <a:schemeClr val="bg1"/>
                </a:solidFill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20507" name="Text Box 2067"/>
          <p:cNvSpPr txBox="1">
            <a:spLocks noChangeArrowheads="1"/>
          </p:cNvSpPr>
          <p:nvPr/>
        </p:nvSpPr>
        <p:spPr bwMode="auto">
          <a:xfrm>
            <a:off x="3870325" y="3771900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20508" name="Text Box 2068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solidFill>
                  <a:schemeClr val="bg1"/>
                </a:solidFill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20509" name="Text Box 2069"/>
          <p:cNvSpPr txBox="1">
            <a:spLocks noChangeArrowheads="1"/>
          </p:cNvSpPr>
          <p:nvPr/>
        </p:nvSpPr>
        <p:spPr bwMode="auto">
          <a:xfrm>
            <a:off x="3657600" y="4572000"/>
            <a:ext cx="1889125" cy="376238"/>
          </a:xfrm>
          <a:prstGeom prst="rect">
            <a:avLst/>
          </a:prstGeom>
          <a:noFill/>
          <a:ln w="9525">
            <a:solidFill>
              <a:srgbClr val="00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Data Exploration</a:t>
            </a:r>
          </a:p>
        </p:txBody>
      </p:sp>
      <p:sp>
        <p:nvSpPr>
          <p:cNvPr id="20510" name="Text Box 2070"/>
          <p:cNvSpPr txBox="1">
            <a:spLocks noChangeArrowheads="1"/>
          </p:cNvSpPr>
          <p:nvPr/>
        </p:nvSpPr>
        <p:spPr bwMode="auto">
          <a:xfrm>
            <a:off x="3886200" y="55626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b="1" i="1">
                <a:solidFill>
                  <a:schemeClr val="bg1"/>
                </a:solidFill>
                <a:latin typeface="Times New Roman" pitchFamily="18" charset="0"/>
              </a:rPr>
              <a:t>OLAP, MDA</a:t>
            </a:r>
          </a:p>
        </p:txBody>
      </p:sp>
      <p:sp>
        <p:nvSpPr>
          <p:cNvPr id="20511" name="Text Box 2071"/>
          <p:cNvSpPr txBox="1">
            <a:spLocks noChangeArrowheads="1"/>
          </p:cNvSpPr>
          <p:nvPr/>
        </p:nvSpPr>
        <p:spPr bwMode="auto">
          <a:xfrm>
            <a:off x="2362200" y="4800600"/>
            <a:ext cx="438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solidFill>
                  <a:schemeClr val="bg1"/>
                </a:solidFill>
                <a:latin typeface="Times New Roman" pitchFamily="18" charset="0"/>
              </a:rPr>
              <a:t>Statistical Analysis, Querying and Reporting</a:t>
            </a:r>
          </a:p>
        </p:txBody>
      </p:sp>
      <p:sp>
        <p:nvSpPr>
          <p:cNvPr id="20512" name="Text Box 2072"/>
          <p:cNvSpPr txBox="1">
            <a:spLocks noChangeArrowheads="1"/>
          </p:cNvSpPr>
          <p:nvPr/>
        </p:nvSpPr>
        <p:spPr bwMode="auto">
          <a:xfrm>
            <a:off x="3048000" y="5257800"/>
            <a:ext cx="320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Data Warehouses / Data Marts</a:t>
            </a:r>
          </a:p>
        </p:txBody>
      </p:sp>
      <p:sp>
        <p:nvSpPr>
          <p:cNvPr id="20513" name="Text Box 2073"/>
          <p:cNvSpPr txBox="1">
            <a:spLocks noChangeArrowheads="1"/>
          </p:cNvSpPr>
          <p:nvPr/>
        </p:nvSpPr>
        <p:spPr bwMode="auto">
          <a:xfrm>
            <a:off x="3810000" y="5867400"/>
            <a:ext cx="147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chemeClr val="bg1"/>
                </a:solidFill>
                <a:latin typeface="Times New Roman" pitchFamily="18" charset="0"/>
              </a:rPr>
              <a:t>Data Sources</a:t>
            </a:r>
          </a:p>
        </p:txBody>
      </p:sp>
      <p:sp>
        <p:nvSpPr>
          <p:cNvPr id="20514" name="Text Box 2074"/>
          <p:cNvSpPr txBox="1">
            <a:spLocks noChangeArrowheads="1"/>
          </p:cNvSpPr>
          <p:nvPr/>
        </p:nvSpPr>
        <p:spPr bwMode="auto">
          <a:xfrm>
            <a:off x="1600200" y="6096000"/>
            <a:ext cx="605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b="1" i="1">
                <a:solidFill>
                  <a:schemeClr val="bg1"/>
                </a:solidFill>
                <a:latin typeface="Times New Roman" pitchFamily="18" charset="0"/>
              </a:rPr>
              <a:t>Paper, Files, Information Providers, Database Systems, OLTP</a:t>
            </a:r>
          </a:p>
        </p:txBody>
      </p:sp>
      <p:sp>
        <p:nvSpPr>
          <p:cNvPr id="20515" name="Line 2075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endParaRPr lang="en-US" sz="24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Data Mining and Business Intelligence 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6016667F-2734-4B28-A14E-1B91931635A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21515" name="Rectangle 7"/>
          <p:cNvSpPr>
            <a:spLocks noChangeArrowheads="1"/>
          </p:cNvSpPr>
          <p:nvPr/>
        </p:nvSpPr>
        <p:spPr bwMode="auto">
          <a:xfrm>
            <a:off x="3200400" y="54864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6" name="Oval 8"/>
          <p:cNvSpPr>
            <a:spLocks noChangeArrowheads="1"/>
          </p:cNvSpPr>
          <p:nvPr/>
        </p:nvSpPr>
        <p:spPr bwMode="auto">
          <a:xfrm>
            <a:off x="3200400" y="53340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7" name="Oval 9"/>
          <p:cNvSpPr>
            <a:spLocks noChangeArrowheads="1"/>
          </p:cNvSpPr>
          <p:nvPr/>
        </p:nvSpPr>
        <p:spPr bwMode="auto">
          <a:xfrm>
            <a:off x="4953000" y="6172200"/>
            <a:ext cx="1295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8" name="Rectangle 10"/>
          <p:cNvSpPr>
            <a:spLocks noChangeArrowheads="1"/>
          </p:cNvSpPr>
          <p:nvPr/>
        </p:nvSpPr>
        <p:spPr bwMode="auto">
          <a:xfrm>
            <a:off x="4953000" y="5486400"/>
            <a:ext cx="1295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Oval 11"/>
          <p:cNvSpPr>
            <a:spLocks noChangeArrowheads="1"/>
          </p:cNvSpPr>
          <p:nvPr/>
        </p:nvSpPr>
        <p:spPr bwMode="auto">
          <a:xfrm>
            <a:off x="4953000" y="5334000"/>
            <a:ext cx="1295400" cy="3048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Text Box 12"/>
          <p:cNvSpPr txBox="1">
            <a:spLocks noChangeArrowheads="1"/>
          </p:cNvSpPr>
          <p:nvPr/>
        </p:nvSpPr>
        <p:spPr bwMode="auto">
          <a:xfrm>
            <a:off x="4835525" y="5600700"/>
            <a:ext cx="1608138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Book Antiqua" pitchFamily="18" charset="0"/>
              </a:rPr>
              <a:t>Data </a:t>
            </a:r>
          </a:p>
          <a:p>
            <a:pPr algn="ctr"/>
            <a:r>
              <a:rPr lang="en-US" sz="2000" b="1">
                <a:solidFill>
                  <a:schemeClr val="accent2"/>
                </a:solidFill>
                <a:latin typeface="Book Antiqua" pitchFamily="18" charset="0"/>
              </a:rPr>
              <a:t>Warehouse</a:t>
            </a:r>
          </a:p>
        </p:txBody>
      </p:sp>
      <p:sp>
        <p:nvSpPr>
          <p:cNvPr id="21521" name="Line 26"/>
          <p:cNvSpPr>
            <a:spLocks noChangeShapeType="1"/>
          </p:cNvSpPr>
          <p:nvPr/>
        </p:nvSpPr>
        <p:spPr bwMode="auto">
          <a:xfrm>
            <a:off x="52578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2" name="Line 27"/>
          <p:cNvSpPr>
            <a:spLocks noChangeShapeType="1"/>
          </p:cNvSpPr>
          <p:nvPr/>
        </p:nvSpPr>
        <p:spPr bwMode="auto">
          <a:xfrm>
            <a:off x="3276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6019800" y="38100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4" name="Line 32"/>
          <p:cNvSpPr>
            <a:spLocks noChangeShapeType="1"/>
          </p:cNvSpPr>
          <p:nvPr/>
        </p:nvSpPr>
        <p:spPr bwMode="auto">
          <a:xfrm>
            <a:off x="32766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5" name="Line 33"/>
          <p:cNvSpPr>
            <a:spLocks noChangeShapeType="1"/>
          </p:cNvSpPr>
          <p:nvPr/>
        </p:nvSpPr>
        <p:spPr bwMode="auto">
          <a:xfrm>
            <a:off x="5334000" y="3276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6" name="Line 37"/>
          <p:cNvSpPr>
            <a:spLocks noChangeShapeType="1"/>
          </p:cNvSpPr>
          <p:nvPr/>
        </p:nvSpPr>
        <p:spPr bwMode="auto">
          <a:xfrm>
            <a:off x="36576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7" name="Line 38"/>
          <p:cNvSpPr>
            <a:spLocks noChangeShapeType="1"/>
          </p:cNvSpPr>
          <p:nvPr/>
        </p:nvSpPr>
        <p:spPr bwMode="auto">
          <a:xfrm>
            <a:off x="55626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8" name="Text Box 56"/>
          <p:cNvSpPr txBox="1">
            <a:spLocks noChangeArrowheads="1"/>
          </p:cNvSpPr>
          <p:nvPr/>
        </p:nvSpPr>
        <p:spPr bwMode="auto">
          <a:xfrm>
            <a:off x="468313" y="4941888"/>
            <a:ext cx="1943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Data cleaning &amp; data integration</a:t>
            </a:r>
          </a:p>
        </p:txBody>
      </p:sp>
      <p:sp>
        <p:nvSpPr>
          <p:cNvPr id="21529" name="Text Box 57"/>
          <p:cNvSpPr txBox="1">
            <a:spLocks noChangeArrowheads="1"/>
          </p:cNvSpPr>
          <p:nvPr/>
        </p:nvSpPr>
        <p:spPr bwMode="auto">
          <a:xfrm>
            <a:off x="6516688" y="5084763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Filtering</a:t>
            </a:r>
          </a:p>
        </p:txBody>
      </p:sp>
      <p:sp>
        <p:nvSpPr>
          <p:cNvPr id="21530" name="Oval 58"/>
          <p:cNvSpPr>
            <a:spLocks noChangeArrowheads="1"/>
          </p:cNvSpPr>
          <p:nvPr/>
        </p:nvSpPr>
        <p:spPr bwMode="auto">
          <a:xfrm>
            <a:off x="3200400" y="61722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31" name="Rectangle 59"/>
          <p:cNvSpPr>
            <a:spLocks noChangeArrowheads="1"/>
          </p:cNvSpPr>
          <p:nvPr/>
        </p:nvSpPr>
        <p:spPr bwMode="auto">
          <a:xfrm>
            <a:off x="2286000" y="54864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32" name="Oval 60"/>
          <p:cNvSpPr>
            <a:spLocks noChangeArrowheads="1"/>
          </p:cNvSpPr>
          <p:nvPr/>
        </p:nvSpPr>
        <p:spPr bwMode="auto">
          <a:xfrm>
            <a:off x="2286000" y="53340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33" name="Oval 61"/>
          <p:cNvSpPr>
            <a:spLocks noChangeArrowheads="1"/>
          </p:cNvSpPr>
          <p:nvPr/>
        </p:nvSpPr>
        <p:spPr bwMode="auto">
          <a:xfrm>
            <a:off x="2286000" y="61722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34" name="Text Box 62"/>
          <p:cNvSpPr txBox="1">
            <a:spLocks noChangeArrowheads="1"/>
          </p:cNvSpPr>
          <p:nvPr/>
        </p:nvSpPr>
        <p:spPr bwMode="auto">
          <a:xfrm>
            <a:off x="2411413" y="5791200"/>
            <a:ext cx="151765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Book Antiqua" pitchFamily="18" charset="0"/>
              </a:rPr>
              <a:t>Databases</a:t>
            </a:r>
          </a:p>
        </p:txBody>
      </p:sp>
      <p:sp>
        <p:nvSpPr>
          <p:cNvPr id="21535" name="Line 63"/>
          <p:cNvSpPr>
            <a:spLocks noChangeShapeType="1"/>
          </p:cNvSpPr>
          <p:nvPr/>
        </p:nvSpPr>
        <p:spPr bwMode="auto">
          <a:xfrm>
            <a:off x="2743200" y="4953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Rectangle 70"/>
          <p:cNvSpPr>
            <a:spLocks noChangeArrowheads="1"/>
          </p:cNvSpPr>
          <p:nvPr/>
        </p:nvSpPr>
        <p:spPr bwMode="auto">
          <a:xfrm>
            <a:off x="2590800" y="4343400"/>
            <a:ext cx="3505200" cy="685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1537" name="Text Box 71"/>
          <p:cNvSpPr txBox="1">
            <a:spLocks noChangeArrowheads="1"/>
          </p:cNvSpPr>
          <p:nvPr/>
        </p:nvSpPr>
        <p:spPr bwMode="auto">
          <a:xfrm>
            <a:off x="3124200" y="4343400"/>
            <a:ext cx="266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200">
                <a:latin typeface="Book Antiqua" pitchFamily="18" charset="0"/>
              </a:rPr>
              <a:t>Database or data warehouse server</a:t>
            </a:r>
          </a:p>
        </p:txBody>
      </p:sp>
      <p:sp>
        <p:nvSpPr>
          <p:cNvPr id="58" name="Rectangle 72"/>
          <p:cNvSpPr>
            <a:spLocks noChangeArrowheads="1"/>
          </p:cNvSpPr>
          <p:nvPr/>
        </p:nvSpPr>
        <p:spPr bwMode="auto">
          <a:xfrm>
            <a:off x="2555875" y="3505200"/>
            <a:ext cx="3463925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Book Antiqua" pitchFamily="18" charset="0"/>
              </a:rPr>
              <a:t>Data mining engine</a:t>
            </a:r>
          </a:p>
        </p:txBody>
      </p:sp>
      <p:sp>
        <p:nvSpPr>
          <p:cNvPr id="59" name="Rectangle 74"/>
          <p:cNvSpPr>
            <a:spLocks noChangeArrowheads="1"/>
          </p:cNvSpPr>
          <p:nvPr/>
        </p:nvSpPr>
        <p:spPr bwMode="auto">
          <a:xfrm>
            <a:off x="2555875" y="2667000"/>
            <a:ext cx="3468688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Book Antiqua" pitchFamily="18" charset="0"/>
              </a:rPr>
              <a:t>Pattern evaluation</a:t>
            </a:r>
          </a:p>
        </p:txBody>
      </p:sp>
      <p:sp>
        <p:nvSpPr>
          <p:cNvPr id="60" name="Rectangle 75"/>
          <p:cNvSpPr>
            <a:spLocks noChangeArrowheads="1"/>
          </p:cNvSpPr>
          <p:nvPr/>
        </p:nvSpPr>
        <p:spPr bwMode="auto">
          <a:xfrm>
            <a:off x="2555875" y="1752600"/>
            <a:ext cx="3529013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latin typeface="Book Antiqua" pitchFamily="18" charset="0"/>
              </a:rPr>
              <a:t>Graphical user interface</a:t>
            </a:r>
          </a:p>
        </p:txBody>
      </p:sp>
      <p:sp>
        <p:nvSpPr>
          <p:cNvPr id="21541" name="Line 76"/>
          <p:cNvSpPr>
            <a:spLocks noChangeShapeType="1"/>
          </p:cNvSpPr>
          <p:nvPr/>
        </p:nvSpPr>
        <p:spPr bwMode="auto">
          <a:xfrm>
            <a:off x="3352800" y="2362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42" name="Line 77"/>
          <p:cNvSpPr>
            <a:spLocks noChangeShapeType="1"/>
          </p:cNvSpPr>
          <p:nvPr/>
        </p:nvSpPr>
        <p:spPr bwMode="auto">
          <a:xfrm>
            <a:off x="32766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43" name="Line 78"/>
          <p:cNvSpPr>
            <a:spLocks noChangeShapeType="1"/>
          </p:cNvSpPr>
          <p:nvPr/>
        </p:nvSpPr>
        <p:spPr bwMode="auto">
          <a:xfrm>
            <a:off x="5334000" y="2362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44" name="Line 79"/>
          <p:cNvSpPr>
            <a:spLocks noChangeShapeType="1"/>
          </p:cNvSpPr>
          <p:nvPr/>
        </p:nvSpPr>
        <p:spPr bwMode="auto">
          <a:xfrm>
            <a:off x="5257800" y="1447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45" name="Line 82"/>
          <p:cNvSpPr>
            <a:spLocks noChangeShapeType="1"/>
          </p:cNvSpPr>
          <p:nvPr/>
        </p:nvSpPr>
        <p:spPr bwMode="auto">
          <a:xfrm>
            <a:off x="6096000" y="2997200"/>
            <a:ext cx="10668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1546" name="Line 83"/>
          <p:cNvSpPr>
            <a:spLocks noChangeShapeType="1"/>
          </p:cNvSpPr>
          <p:nvPr/>
        </p:nvSpPr>
        <p:spPr bwMode="auto">
          <a:xfrm>
            <a:off x="6011863" y="2924175"/>
            <a:ext cx="99060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1547" name="Rectangle 84"/>
          <p:cNvSpPr>
            <a:spLocks noChangeArrowheads="1"/>
          </p:cNvSpPr>
          <p:nvPr/>
        </p:nvSpPr>
        <p:spPr bwMode="auto">
          <a:xfrm>
            <a:off x="7162800" y="31242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sz="2000" b="1"/>
          </a:p>
        </p:txBody>
      </p:sp>
      <p:sp>
        <p:nvSpPr>
          <p:cNvPr id="21548" name="Oval 85"/>
          <p:cNvSpPr>
            <a:spLocks noChangeArrowheads="1"/>
          </p:cNvSpPr>
          <p:nvPr/>
        </p:nvSpPr>
        <p:spPr bwMode="auto">
          <a:xfrm>
            <a:off x="7162800" y="29718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49" name="Oval 86"/>
          <p:cNvSpPr>
            <a:spLocks noChangeArrowheads="1"/>
          </p:cNvSpPr>
          <p:nvPr/>
        </p:nvSpPr>
        <p:spPr bwMode="auto">
          <a:xfrm>
            <a:off x="7162800" y="38100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50" name="Text Box 97"/>
          <p:cNvSpPr txBox="1">
            <a:spLocks noChangeArrowheads="1"/>
          </p:cNvSpPr>
          <p:nvPr/>
        </p:nvSpPr>
        <p:spPr bwMode="auto">
          <a:xfrm>
            <a:off x="6553200" y="4114800"/>
            <a:ext cx="2590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Book Antiqua" pitchFamily="18" charset="0"/>
              </a:rPr>
              <a:t>Knowledge-base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717550" lvl="1" indent="-354013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Book Antiqua" pitchFamily="18" charset="0"/>
              </a:rPr>
              <a:t>Relational databases</a:t>
            </a:r>
          </a:p>
          <a:p>
            <a:pPr marL="717550" lvl="1" indent="-354013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Book Antiqua" pitchFamily="18" charset="0"/>
              </a:rPr>
              <a:t>Data warehouses</a:t>
            </a:r>
          </a:p>
          <a:p>
            <a:pPr marL="717550" lvl="1" indent="-354013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Book Antiqua" pitchFamily="18" charset="0"/>
              </a:rPr>
              <a:t>Transactional databases</a:t>
            </a:r>
          </a:p>
          <a:p>
            <a:pPr marL="717550" lvl="1" indent="-354013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Book Antiqua" pitchFamily="18" charset="0"/>
              </a:rPr>
              <a:t>Advanced DB and information repositories</a:t>
            </a:r>
          </a:p>
          <a:p>
            <a:pPr marL="1371600" lvl="2" indent="-45720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Object-oriented and object-relational databases</a:t>
            </a:r>
          </a:p>
          <a:p>
            <a:pPr marL="1371600" lvl="2" indent="-45720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Spatial databases</a:t>
            </a:r>
          </a:p>
          <a:p>
            <a:pPr marL="1371600" lvl="2" indent="-45720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Time-series data and temporal data</a:t>
            </a:r>
          </a:p>
          <a:p>
            <a:pPr marL="1371600" lvl="2" indent="-45720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Text databases and multimedia databases</a:t>
            </a:r>
          </a:p>
          <a:p>
            <a:pPr marL="1371600" lvl="2" indent="-45720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Heterogeneous and legacy databases</a:t>
            </a:r>
          </a:p>
          <a:p>
            <a:pPr marL="1371600" lvl="2" indent="-457200"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WWW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Data Mining: On What Kind of Data?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3201309B-0165-442A-B659-59C90B9CEFB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Relational databases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Data warehouses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Transactional databases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Advanced DB and information repositories</a:t>
            </a:r>
          </a:p>
          <a:p>
            <a:pPr lvl="2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Object-oriented and object-relational databases</a:t>
            </a:r>
          </a:p>
          <a:p>
            <a:pPr lvl="2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Spatial databases</a:t>
            </a:r>
          </a:p>
          <a:p>
            <a:pPr lvl="2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Time-series data and temporal data</a:t>
            </a:r>
          </a:p>
          <a:p>
            <a:pPr lvl="2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Text databases and multimedia databases</a:t>
            </a:r>
          </a:p>
          <a:p>
            <a:pPr lvl="2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Heterogeneous and legacy databases</a:t>
            </a:r>
          </a:p>
          <a:p>
            <a:pPr lvl="2">
              <a:spcBef>
                <a:spcPts val="600"/>
              </a:spcBef>
              <a:defRPr/>
            </a:pPr>
            <a:r>
              <a:rPr lang="en-US" sz="2400" dirty="0">
                <a:latin typeface="Book Antiqua" pitchFamily="18" charset="0"/>
              </a:rPr>
              <a:t>WWW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Data Mining: On What Kind of Data?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B3AD5121-3A6F-422A-9989-6D6F257C90A9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Concept description: Characterization and discrimination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Generalize, summarize, and contrast data characteristics, e.g., dry vs. wet regions</a:t>
            </a:r>
          </a:p>
          <a:p>
            <a:pPr algn="just">
              <a:lnSpc>
                <a:spcPct val="110000"/>
              </a:lnSpc>
              <a:defRPr/>
            </a:pPr>
            <a:endParaRPr lang="en-US" sz="2400" u="sng" dirty="0">
              <a:latin typeface="Book Antiqua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Association (correlation and causality)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Multi-dimensional vs. single-dimensional association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age(X, “20..29”) ^ income(X, “20..29K”)         buys(X, “PC”) [support = 2%, confidence = 60%]</a:t>
            </a:r>
          </a:p>
          <a:p>
            <a:pPr lvl="1">
              <a:lnSpc>
                <a:spcPct val="110000"/>
              </a:lnSpc>
              <a:defRPr/>
            </a:pPr>
            <a:endParaRPr lang="en-US" sz="2400" dirty="0">
              <a:latin typeface="Book Antiqua" pitchFamily="18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contains(T, “computer”)          contains(x, “software”)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 [1%, 75%]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Mining Functionalities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3C3AFCFA-2DDD-46DE-A844-BDBBF85CDA8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40425" y="4221163"/>
            <a:ext cx="3603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24300" y="5445125"/>
            <a:ext cx="36036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Classification and Prediction  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Finding models (functions) that describe and distinguish classes or concepts for future prediction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>
                <a:latin typeface="Book Antiqua" pitchFamily="18" charset="0"/>
              </a:rPr>
              <a:t>E.g., classify countries based on climate, or classify cars based on gas mileage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Presentation: decision-tree, classification rule, neural network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Prediction: Predict some unknown or missing numerical values </a:t>
            </a:r>
          </a:p>
          <a:p>
            <a:pPr>
              <a:lnSpc>
                <a:spcPct val="11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Cluster analysis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Class label is unknown: Group data to form new classes, e.g., cluster houses to find distribution patterns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Clustering based on the principle: maximizing the intra-class similarity and minimizing the interclass similarity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Mining Functionalities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E311D9D0-9186-4E19-B321-AA1A306365A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Outlier analysis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400" dirty="0">
                <a:latin typeface="Book Antiqua" pitchFamily="18" charset="0"/>
              </a:rPr>
              <a:t>Outlier: a data object that does not comply with the general behavior of the data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400" dirty="0">
                <a:latin typeface="Book Antiqua" pitchFamily="18" charset="0"/>
              </a:rPr>
              <a:t>It can be considered as noise or exception but is quite useful in fraud detection, rare events analysis</a:t>
            </a:r>
          </a:p>
          <a:p>
            <a:pPr>
              <a:lnSpc>
                <a:spcPct val="13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Trend and evolution analysis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400" dirty="0">
                <a:latin typeface="Book Antiqua" pitchFamily="18" charset="0"/>
              </a:rPr>
              <a:t>Trend and deviation:  regression analysis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400" dirty="0">
                <a:latin typeface="Book Antiqua" pitchFamily="18" charset="0"/>
              </a:rPr>
              <a:t>Sequential pattern mining, periodicity analysis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400" dirty="0">
                <a:latin typeface="Book Antiqua" pitchFamily="18" charset="0"/>
              </a:rPr>
              <a:t>Similarity-based analysis</a:t>
            </a:r>
          </a:p>
          <a:p>
            <a:pPr>
              <a:lnSpc>
                <a:spcPct val="13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Other pattern-directed or statistical analyses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Mining Functionalities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6EF13BC0-F888-41BF-B966-316EDE58442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sz="2200" dirty="0">
                <a:latin typeface="Book Antiqua" pitchFamily="18" charset="0"/>
              </a:rPr>
              <a:t>A data mining system/query may generate thousands of patterns, not all of them are interesting.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200" dirty="0">
                <a:latin typeface="Book Antiqua" pitchFamily="18" charset="0"/>
              </a:rPr>
              <a:t>Suggested approach: Human-centered, query-based, focused mining</a:t>
            </a:r>
          </a:p>
          <a:p>
            <a:pPr>
              <a:lnSpc>
                <a:spcPct val="130000"/>
              </a:lnSpc>
              <a:defRPr/>
            </a:pPr>
            <a:r>
              <a:rPr lang="en-US" sz="2200" b="1" u="sng" dirty="0">
                <a:latin typeface="Book Antiqua" pitchFamily="18" charset="0"/>
              </a:rPr>
              <a:t>Interestingness measures</a:t>
            </a:r>
            <a:r>
              <a:rPr lang="en-US" sz="2200" dirty="0">
                <a:latin typeface="Book Antiqua" pitchFamily="18" charset="0"/>
              </a:rPr>
              <a:t>: A pattern is </a:t>
            </a:r>
            <a:r>
              <a:rPr lang="en-US" sz="2200" dirty="0">
                <a:solidFill>
                  <a:schemeClr val="hlink"/>
                </a:solidFill>
                <a:latin typeface="Book Antiqua" pitchFamily="18" charset="0"/>
              </a:rPr>
              <a:t>interesting</a:t>
            </a:r>
            <a:r>
              <a:rPr lang="en-US" sz="2200" dirty="0">
                <a:latin typeface="Book Antiqua" pitchFamily="18" charset="0"/>
              </a:rPr>
              <a:t> if it is </a:t>
            </a:r>
            <a:r>
              <a:rPr lang="en-US" sz="2200" u="sng" dirty="0">
                <a:latin typeface="Book Antiqua" pitchFamily="18" charset="0"/>
              </a:rPr>
              <a:t>easily understood</a:t>
            </a:r>
            <a:r>
              <a:rPr lang="en-US" sz="2200" dirty="0">
                <a:latin typeface="Book Antiqua" pitchFamily="18" charset="0"/>
              </a:rPr>
              <a:t> by humans, </a:t>
            </a:r>
            <a:r>
              <a:rPr lang="en-US" sz="2200" u="sng" dirty="0">
                <a:latin typeface="Book Antiqua" pitchFamily="18" charset="0"/>
              </a:rPr>
              <a:t>valid on new or test data</a:t>
            </a:r>
            <a:r>
              <a:rPr lang="en-US" sz="2200" dirty="0">
                <a:latin typeface="Book Antiqua" pitchFamily="18" charset="0"/>
              </a:rPr>
              <a:t> with some degree of certainty, </a:t>
            </a:r>
            <a:r>
              <a:rPr lang="en-US" sz="2200" u="sng" dirty="0">
                <a:latin typeface="Book Antiqua" pitchFamily="18" charset="0"/>
              </a:rPr>
              <a:t>potentially useful</a:t>
            </a:r>
            <a:r>
              <a:rPr lang="en-US" sz="2200" dirty="0">
                <a:latin typeface="Book Antiqua" pitchFamily="18" charset="0"/>
              </a:rPr>
              <a:t>, </a:t>
            </a:r>
            <a:r>
              <a:rPr lang="en-US" sz="2200" u="sng" dirty="0">
                <a:latin typeface="Book Antiqua" pitchFamily="18" charset="0"/>
              </a:rPr>
              <a:t>novel, or validates some hypothesis</a:t>
            </a:r>
            <a:r>
              <a:rPr lang="en-US" sz="2200" dirty="0">
                <a:latin typeface="Book Antiqua" pitchFamily="18" charset="0"/>
              </a:rPr>
              <a:t> that a user seeks to confirm </a:t>
            </a:r>
          </a:p>
          <a:p>
            <a:pPr>
              <a:lnSpc>
                <a:spcPct val="130000"/>
              </a:lnSpc>
              <a:defRPr/>
            </a:pPr>
            <a:r>
              <a:rPr lang="en-US" sz="2200" b="1" u="sng" dirty="0">
                <a:latin typeface="Book Antiqua" pitchFamily="18" charset="0"/>
              </a:rPr>
              <a:t>Objective vs. subjective interestingness measures:</a:t>
            </a:r>
            <a:endParaRPr lang="en-US" sz="2200" u="sng" dirty="0">
              <a:latin typeface="Book Antiqua" pitchFamily="18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sz="2200" u="sng" dirty="0">
                <a:latin typeface="Book Antiqua" pitchFamily="18" charset="0"/>
              </a:rPr>
              <a:t>Objective:</a:t>
            </a:r>
            <a:r>
              <a:rPr lang="en-US" sz="2200" dirty="0">
                <a:latin typeface="Book Antiqua" pitchFamily="18" charset="0"/>
              </a:rPr>
              <a:t> based on statistics and structures of patterns, e.g., support, confidence, etc.</a:t>
            </a:r>
          </a:p>
          <a:p>
            <a:pPr lvl="1">
              <a:lnSpc>
                <a:spcPct val="130000"/>
              </a:lnSpc>
              <a:defRPr/>
            </a:pPr>
            <a:r>
              <a:rPr lang="en-US" sz="2200" u="sng" dirty="0">
                <a:latin typeface="Book Antiqua" pitchFamily="18" charset="0"/>
              </a:rPr>
              <a:t>Subjective:</a:t>
            </a:r>
            <a:r>
              <a:rPr lang="en-US" sz="2200" dirty="0">
                <a:latin typeface="Book Antiqua" pitchFamily="18" charset="0"/>
              </a:rPr>
              <a:t> based on user’s belief in the data, e.g., unexpectedness, novelty, </a:t>
            </a:r>
            <a:r>
              <a:rPr lang="en-US" sz="2200" dirty="0" err="1">
                <a:latin typeface="Book Antiqua" pitchFamily="18" charset="0"/>
              </a:rPr>
              <a:t>actionability</a:t>
            </a:r>
            <a:r>
              <a:rPr lang="en-US" sz="2200" dirty="0">
                <a:latin typeface="Book Antiqua" pitchFamily="18" charset="0"/>
              </a:rPr>
              <a:t>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893175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Are All the “Discovered” Patterns Interesting?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CBF479AB-0A48-409F-9DBD-2A3F1168E22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endParaRPr lang="en-US" sz="22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171450"/>
            <a:ext cx="8893175" cy="990600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Application areas of Data Mining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E82D8BE1-CC6B-4ADB-9E1E-6B56AC0A8C16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2" name="Group 7"/>
          <p:cNvGrpSpPr/>
          <p:nvPr/>
        </p:nvGrpSpPr>
        <p:grpSpPr>
          <a:xfrm>
            <a:off x="467544" y="1772816"/>
            <a:ext cx="8382000" cy="4114800"/>
            <a:chOff x="381000" y="1905000"/>
            <a:chExt cx="8382000" cy="4114800"/>
          </a:xfrm>
          <a:solidFill>
            <a:srgbClr val="92D050"/>
          </a:solidFill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429000" y="3429000"/>
              <a:ext cx="2209800" cy="9144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dirty="0">
                  <a:latin typeface="Book Antiqua" pitchFamily="18" charset="0"/>
                </a:rPr>
                <a:t>Data Mining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752600" y="1905000"/>
              <a:ext cx="19812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dirty="0">
                  <a:latin typeface="Book Antiqua" pitchFamily="18" charset="0"/>
                </a:rPr>
                <a:t>Database </a:t>
              </a:r>
            </a:p>
            <a:p>
              <a:pPr algn="ctr">
                <a:defRPr/>
              </a:pPr>
              <a:r>
                <a:rPr lang="en-US" sz="2200" dirty="0">
                  <a:latin typeface="Book Antiqua" pitchFamily="18" charset="0"/>
                </a:rPr>
                <a:t>Technology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105400" y="1905000"/>
              <a:ext cx="19812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latin typeface="Book Antiqua" pitchFamily="18" charset="0"/>
                </a:rPr>
                <a:t>Statistics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638800" y="5257800"/>
              <a:ext cx="19812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latin typeface="Book Antiqua" pitchFamily="18" charset="0"/>
                </a:rPr>
                <a:t>Other</a:t>
              </a:r>
            </a:p>
            <a:p>
              <a:pPr algn="ctr">
                <a:defRPr/>
              </a:pPr>
              <a:r>
                <a:rPr lang="en-US" sz="2200">
                  <a:latin typeface="Book Antiqua" pitchFamily="18" charset="0"/>
                </a:rPr>
                <a:t>Disciplines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371600" y="5181600"/>
              <a:ext cx="19812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latin typeface="Book Antiqua" pitchFamily="18" charset="0"/>
                </a:rPr>
                <a:t>Information</a:t>
              </a:r>
            </a:p>
            <a:p>
              <a:pPr algn="ctr">
                <a:defRPr/>
              </a:pPr>
              <a:r>
                <a:rPr lang="en-US" sz="2200">
                  <a:latin typeface="Book Antiqua" pitchFamily="18" charset="0"/>
                </a:rPr>
                <a:t>Science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81000" y="3505200"/>
              <a:ext cx="19812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latin typeface="Book Antiqua" pitchFamily="18" charset="0"/>
                </a:rPr>
                <a:t>Machine</a:t>
              </a:r>
            </a:p>
            <a:p>
              <a:pPr algn="ctr">
                <a:defRPr/>
              </a:pPr>
              <a:r>
                <a:rPr lang="en-US" sz="2200">
                  <a:latin typeface="Book Antiqua" pitchFamily="18" charset="0"/>
                </a:rPr>
                <a:t>Learning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6781800" y="3505200"/>
              <a:ext cx="19812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200">
                  <a:latin typeface="Book Antiqua" pitchFamily="18" charset="0"/>
                </a:rPr>
                <a:t>Visualization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362200" y="3886200"/>
              <a:ext cx="10668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IN" sz="2200">
                <a:latin typeface="Book Antiqua" pitchFamily="18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895600" y="2667000"/>
              <a:ext cx="1295400" cy="7620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IN" sz="2200">
                <a:latin typeface="Book Antiqua" pitchFamily="18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876800" y="2667000"/>
              <a:ext cx="1143000" cy="7620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IN" sz="2200">
                <a:latin typeface="Book Antiqua" pitchFamily="18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5715000" y="3886200"/>
              <a:ext cx="106680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IN" sz="2200">
                <a:latin typeface="Book Antiqua" pitchFamily="18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 flipV="1">
              <a:off x="5029200" y="4419600"/>
              <a:ext cx="1524000" cy="8382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IN" sz="2200">
                <a:latin typeface="Book Antiqua" pitchFamily="18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2438400" y="4419600"/>
              <a:ext cx="1600200" cy="76200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>
                <a:defRPr/>
              </a:pPr>
              <a:endParaRPr lang="en-IN" sz="2200">
                <a:latin typeface="Book Antiqua" pitchFamily="18" charset="0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lvl="2">
              <a:lnSpc>
                <a:spcPct val="130000"/>
              </a:lnSpc>
              <a:defRPr/>
            </a:pPr>
            <a:r>
              <a:rPr lang="en-US" sz="2400" dirty="0">
                <a:latin typeface="Book Antiqua" pitchFamily="18" charset="0"/>
              </a:rPr>
              <a:t>General functionality</a:t>
            </a:r>
          </a:p>
          <a:p>
            <a:pPr marL="1806575" lvl="3" indent="-369888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Descriptive data mining </a:t>
            </a:r>
          </a:p>
          <a:p>
            <a:pPr marL="1806575" lvl="3" indent="-369888">
              <a:lnSpc>
                <a:spcPct val="13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Predictive data mining</a:t>
            </a:r>
          </a:p>
          <a:p>
            <a:pPr marL="1806575" lvl="3" indent="-369888">
              <a:lnSpc>
                <a:spcPct val="130000"/>
              </a:lnSpc>
              <a:defRPr/>
            </a:pPr>
            <a:endParaRPr lang="en-US" sz="2400" dirty="0">
              <a:latin typeface="Book Antiqua" pitchFamily="18" charset="0"/>
            </a:endParaRPr>
          </a:p>
          <a:p>
            <a:pPr lvl="2">
              <a:lnSpc>
                <a:spcPct val="130000"/>
              </a:lnSpc>
              <a:defRPr/>
            </a:pPr>
            <a:r>
              <a:rPr lang="en-US" sz="2400" dirty="0">
                <a:latin typeface="Book Antiqua" pitchFamily="18" charset="0"/>
              </a:rPr>
              <a:t>Different views, different classifications</a:t>
            </a:r>
          </a:p>
          <a:p>
            <a:pPr marL="1806575" lvl="3" indent="-3698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Book Antiqua" pitchFamily="18" charset="0"/>
              </a:rPr>
              <a:t>Kinds of databases to be mined</a:t>
            </a:r>
          </a:p>
          <a:p>
            <a:pPr marL="1806575" lvl="3" indent="-3698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Book Antiqua" pitchFamily="18" charset="0"/>
              </a:rPr>
              <a:t>Kinds of knowledge to be discovered</a:t>
            </a:r>
          </a:p>
          <a:p>
            <a:pPr marL="1806575" lvl="3" indent="-3698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Book Antiqua" pitchFamily="18" charset="0"/>
              </a:rPr>
              <a:t>Kinds of techniques utilized</a:t>
            </a:r>
          </a:p>
          <a:p>
            <a:pPr marL="1806575" lvl="3" indent="-369888">
              <a:lnSpc>
                <a:spcPct val="13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Book Antiqua" pitchFamily="18" charset="0"/>
              </a:rPr>
              <a:t>Kinds of applications adapted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171450"/>
            <a:ext cx="8893175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Classification of Data Mining Systems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11BD24-E082-4E10-BAC5-3683A69C320B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893175" cy="990600"/>
          </a:xfrm>
        </p:spPr>
        <p:txBody>
          <a:bodyPr/>
          <a:lstStyle/>
          <a:p>
            <a:pPr eaLnBrk="1" hangingPunct="1"/>
            <a:r>
              <a:rPr lang="en-US" sz="4200" smtClean="0">
                <a:solidFill>
                  <a:schemeClr val="bg1"/>
                </a:solidFill>
                <a:latin typeface="Book Antiqua" pitchFamily="18" charset="0"/>
              </a:rPr>
              <a:t>Contents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B8B023F5-F400-425E-858A-743DE482C3B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2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28775"/>
            <a:ext cx="8001000" cy="43926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tabLst>
                <a:tab pos="6178550" algn="l"/>
              </a:tabLst>
            </a:pPr>
            <a:r>
              <a:rPr lang="en-US" sz="2400" smtClean="0">
                <a:latin typeface="Book Antiqua" pitchFamily="18" charset="0"/>
              </a:rPr>
              <a:t>Motivation: Why data mining?</a:t>
            </a:r>
          </a:p>
          <a:p>
            <a:pPr eaLnBrk="1" hangingPunct="1">
              <a:lnSpc>
                <a:spcPct val="140000"/>
              </a:lnSpc>
              <a:tabLst>
                <a:tab pos="6178550" algn="l"/>
              </a:tabLst>
            </a:pPr>
            <a:r>
              <a:rPr lang="en-US" sz="2400" smtClean="0">
                <a:latin typeface="Book Antiqua" pitchFamily="18" charset="0"/>
              </a:rPr>
              <a:t>What is data mining?</a:t>
            </a:r>
          </a:p>
          <a:p>
            <a:pPr eaLnBrk="1" hangingPunct="1">
              <a:lnSpc>
                <a:spcPct val="140000"/>
              </a:lnSpc>
              <a:tabLst>
                <a:tab pos="6178550" algn="l"/>
              </a:tabLst>
            </a:pPr>
            <a:r>
              <a:rPr lang="en-US" sz="2400" smtClean="0">
                <a:latin typeface="Book Antiqua" pitchFamily="18" charset="0"/>
              </a:rPr>
              <a:t>Data Mining: On what kind of data?</a:t>
            </a:r>
          </a:p>
          <a:p>
            <a:pPr eaLnBrk="1" hangingPunct="1">
              <a:lnSpc>
                <a:spcPct val="140000"/>
              </a:lnSpc>
              <a:tabLst>
                <a:tab pos="6178550" algn="l"/>
              </a:tabLst>
            </a:pPr>
            <a:r>
              <a:rPr lang="en-US" sz="2400" smtClean="0">
                <a:latin typeface="Book Antiqua" pitchFamily="18" charset="0"/>
              </a:rPr>
              <a:t>Data mining functionality</a:t>
            </a:r>
          </a:p>
          <a:p>
            <a:pPr eaLnBrk="1" hangingPunct="1">
              <a:lnSpc>
                <a:spcPct val="140000"/>
              </a:lnSpc>
              <a:tabLst>
                <a:tab pos="6178550" algn="l"/>
              </a:tabLst>
            </a:pPr>
            <a:r>
              <a:rPr lang="en-US" sz="2400" smtClean="0">
                <a:latin typeface="Book Antiqua" pitchFamily="18" charset="0"/>
              </a:rPr>
              <a:t>Are all the patterns interesting?</a:t>
            </a:r>
          </a:p>
          <a:p>
            <a:pPr eaLnBrk="1" hangingPunct="1">
              <a:lnSpc>
                <a:spcPct val="140000"/>
              </a:lnSpc>
              <a:tabLst>
                <a:tab pos="6178550" algn="l"/>
              </a:tabLst>
            </a:pPr>
            <a:r>
              <a:rPr lang="en-US" sz="2400" smtClean="0">
                <a:latin typeface="Book Antiqua" pitchFamily="18" charset="0"/>
              </a:rPr>
              <a:t>Classification of data mining systems</a:t>
            </a:r>
          </a:p>
          <a:p>
            <a:pPr eaLnBrk="1" hangingPunct="1">
              <a:lnSpc>
                <a:spcPct val="140000"/>
              </a:lnSpc>
              <a:tabLst>
                <a:tab pos="6178550" algn="l"/>
              </a:tabLst>
            </a:pPr>
            <a:r>
              <a:rPr lang="en-US" sz="2400" smtClean="0">
                <a:latin typeface="Book Antiqua" pitchFamily="18" charset="0"/>
              </a:rPr>
              <a:t>Major issues in data mining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200" b="1" u="sng" dirty="0">
                <a:latin typeface="Book Antiqua" pitchFamily="18" charset="0"/>
              </a:rPr>
              <a:t>Databases to be mined</a:t>
            </a:r>
            <a:endParaRPr lang="en-US" sz="2200" dirty="0">
              <a:latin typeface="Book Antiqua" pitchFamily="18" charset="0"/>
            </a:endParaRPr>
          </a:p>
          <a:p>
            <a:pPr lvl="1" algn="just">
              <a:defRPr/>
            </a:pPr>
            <a:r>
              <a:rPr lang="en-US" sz="2200" dirty="0">
                <a:latin typeface="Book Antiqua" pitchFamily="18" charset="0"/>
              </a:rPr>
              <a:t>Relational, transactional, object-oriented, object-relational, active, spatial, time-series, text, multi-media, heterogeneous, legacy, WWW, etc.</a:t>
            </a:r>
          </a:p>
          <a:p>
            <a:pPr algn="just">
              <a:defRPr/>
            </a:pPr>
            <a:r>
              <a:rPr lang="en-US" sz="2200" b="1" u="sng" dirty="0">
                <a:latin typeface="Book Antiqua" pitchFamily="18" charset="0"/>
              </a:rPr>
              <a:t>Knowledge to be mined</a:t>
            </a:r>
            <a:endParaRPr lang="en-US" sz="2200" dirty="0">
              <a:latin typeface="Book Antiqua" pitchFamily="18" charset="0"/>
            </a:endParaRPr>
          </a:p>
          <a:p>
            <a:pPr lvl="1" algn="just">
              <a:defRPr/>
            </a:pPr>
            <a:r>
              <a:rPr lang="en-US" sz="2200" dirty="0">
                <a:latin typeface="Book Antiqua" pitchFamily="18" charset="0"/>
              </a:rPr>
              <a:t>Characterization, discrimination, association, classification, clustering, trend, deviation and outlier analysis, etc.</a:t>
            </a:r>
          </a:p>
          <a:p>
            <a:pPr lvl="1" algn="just">
              <a:defRPr/>
            </a:pPr>
            <a:r>
              <a:rPr lang="en-US" sz="2200" dirty="0">
                <a:latin typeface="Book Antiqua" pitchFamily="18" charset="0"/>
              </a:rPr>
              <a:t>Multiple/integrated functions and mining at multiple levels</a:t>
            </a:r>
          </a:p>
          <a:p>
            <a:pPr algn="just">
              <a:defRPr/>
            </a:pPr>
            <a:r>
              <a:rPr lang="en-US" sz="2200" b="1" u="sng" dirty="0">
                <a:latin typeface="Book Antiqua" pitchFamily="18" charset="0"/>
              </a:rPr>
              <a:t>Techniques utilized</a:t>
            </a:r>
            <a:endParaRPr lang="en-US" sz="2200" b="1" dirty="0">
              <a:latin typeface="Book Antiqua" pitchFamily="18" charset="0"/>
            </a:endParaRPr>
          </a:p>
          <a:p>
            <a:pPr lvl="1" algn="just">
              <a:defRPr/>
            </a:pPr>
            <a:r>
              <a:rPr lang="en-US" sz="2200" dirty="0">
                <a:latin typeface="Book Antiqua" pitchFamily="18" charset="0"/>
              </a:rPr>
              <a:t>Database-oriented, data warehouse (OLAP), machine learning, statistics, visualization, neural network, etc.</a:t>
            </a:r>
          </a:p>
          <a:p>
            <a:pPr algn="just">
              <a:defRPr/>
            </a:pPr>
            <a:r>
              <a:rPr lang="en-US" sz="2200" b="1" u="sng" dirty="0">
                <a:latin typeface="Book Antiqua" pitchFamily="18" charset="0"/>
              </a:rPr>
              <a:t>Applications adapted</a:t>
            </a:r>
          </a:p>
          <a:p>
            <a:pPr lvl="1" algn="just">
              <a:defRPr/>
            </a:pPr>
            <a:r>
              <a:rPr lang="en-US" sz="2200" dirty="0">
                <a:latin typeface="Book Antiqua" pitchFamily="18" charset="0"/>
              </a:rPr>
              <a:t>Retail, telecommunication, banking, fraud analysis, DNA mining, stock market analysis, Web mining, Weblog analysis,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171450"/>
            <a:ext cx="8893175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Classification of Data Mining Systems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C0CAF4E4-F7B1-4CF8-936B-FD1CBE871D3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endParaRPr lang="en-US" sz="22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223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50838"/>
            <a:ext cx="8893175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OLAP Mining: An Integration of Data Mining and Data Warehousing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6BFCE4A0-8CFA-476B-B36A-3925F24503F6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31755" name="Rectangle 7"/>
          <p:cNvSpPr>
            <a:spLocks noChangeArrowheads="1"/>
          </p:cNvSpPr>
          <p:nvPr/>
        </p:nvSpPr>
        <p:spPr bwMode="auto">
          <a:xfrm>
            <a:off x="0" y="1484313"/>
            <a:ext cx="91440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1">
                <a:latin typeface="Book Antiqua" pitchFamily="18" charset="0"/>
              </a:rPr>
              <a:t>Data mining systems, DBMS, Data warehouse systems coupling</a:t>
            </a:r>
          </a:p>
          <a:p>
            <a:pPr lvl="1" algn="just">
              <a:lnSpc>
                <a:spcPct val="120000"/>
              </a:lnSpc>
            </a:pPr>
            <a:r>
              <a:rPr lang="en-US" sz="2400">
                <a:latin typeface="Book Antiqua" pitchFamily="18" charset="0"/>
              </a:rPr>
              <a:t>No coupling, loose-coupling, semi-tight-coupling, tight-coupling</a:t>
            </a:r>
          </a:p>
          <a:p>
            <a:pPr algn="just">
              <a:lnSpc>
                <a:spcPct val="120000"/>
              </a:lnSpc>
            </a:pPr>
            <a:r>
              <a:rPr lang="en-US" sz="2400" b="1">
                <a:latin typeface="Book Antiqua" pitchFamily="18" charset="0"/>
              </a:rPr>
              <a:t>On-line analytical mining data</a:t>
            </a:r>
          </a:p>
          <a:p>
            <a:pPr lvl="1" algn="just">
              <a:lnSpc>
                <a:spcPct val="120000"/>
              </a:lnSpc>
            </a:pPr>
            <a:r>
              <a:rPr lang="en-US" sz="2400">
                <a:latin typeface="Book Antiqua" pitchFamily="18" charset="0"/>
              </a:rPr>
              <a:t>integration of mining and OLAP technologies</a:t>
            </a:r>
          </a:p>
          <a:p>
            <a:pPr algn="just">
              <a:lnSpc>
                <a:spcPct val="120000"/>
              </a:lnSpc>
            </a:pPr>
            <a:r>
              <a:rPr lang="en-US" sz="2400" b="1">
                <a:latin typeface="Book Antiqua" pitchFamily="18" charset="0"/>
              </a:rPr>
              <a:t>Interactive mining multi-level knowledge</a:t>
            </a:r>
          </a:p>
          <a:p>
            <a:pPr lvl="1" algn="just">
              <a:lnSpc>
                <a:spcPct val="120000"/>
              </a:lnSpc>
            </a:pPr>
            <a:r>
              <a:rPr lang="en-US" sz="2400">
                <a:latin typeface="Book Antiqua" pitchFamily="18" charset="0"/>
              </a:rPr>
              <a:t>Necessity of mining knowledge and patterns at different levels of abstraction by drilling/rolling, pivoting, slicing/dicing, etc.</a:t>
            </a:r>
          </a:p>
          <a:p>
            <a:pPr algn="just">
              <a:lnSpc>
                <a:spcPct val="120000"/>
              </a:lnSpc>
            </a:pPr>
            <a:r>
              <a:rPr lang="en-US" sz="2400" b="1">
                <a:latin typeface="Book Antiqua" pitchFamily="18" charset="0"/>
              </a:rPr>
              <a:t>Integration of multiple mining functions</a:t>
            </a:r>
            <a:endParaRPr lang="en-US" sz="2400">
              <a:latin typeface="Book Antiqua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sz="2400">
                <a:latin typeface="Book Antiqua" pitchFamily="18" charset="0"/>
              </a:rPr>
              <a:t> Characterized classification, first clustering and then association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36712"/>
            <a:ext cx="9144000" cy="5688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endParaRPr lang="en-US" sz="22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792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53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OLAM Architecture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638F75DC-8478-4E64-BD49-128237B8563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32779" name="Oval 1027"/>
          <p:cNvSpPr>
            <a:spLocks noChangeArrowheads="1"/>
          </p:cNvSpPr>
          <p:nvPr/>
        </p:nvSpPr>
        <p:spPr bwMode="auto">
          <a:xfrm>
            <a:off x="5715000" y="4495800"/>
            <a:ext cx="685800" cy="2286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0" name="Oval 1028"/>
          <p:cNvSpPr>
            <a:spLocks noChangeArrowheads="1"/>
          </p:cNvSpPr>
          <p:nvPr/>
        </p:nvSpPr>
        <p:spPr bwMode="auto">
          <a:xfrm>
            <a:off x="5715000" y="41148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1" name="Rectangle 1029"/>
          <p:cNvSpPr>
            <a:spLocks noChangeArrowheads="1"/>
          </p:cNvSpPr>
          <p:nvPr/>
        </p:nvSpPr>
        <p:spPr bwMode="auto">
          <a:xfrm>
            <a:off x="5715000" y="41910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2" name="Rectangle 1030"/>
          <p:cNvSpPr>
            <a:spLocks noChangeArrowheads="1"/>
          </p:cNvSpPr>
          <p:nvPr/>
        </p:nvSpPr>
        <p:spPr bwMode="auto">
          <a:xfrm>
            <a:off x="3352800" y="3886200"/>
            <a:ext cx="11430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32783" name="Rectangle 1031"/>
          <p:cNvSpPr>
            <a:spLocks noChangeArrowheads="1"/>
          </p:cNvSpPr>
          <p:nvPr/>
        </p:nvSpPr>
        <p:spPr bwMode="auto">
          <a:xfrm>
            <a:off x="1981200" y="57912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4" name="Oval 1032"/>
          <p:cNvSpPr>
            <a:spLocks noChangeArrowheads="1"/>
          </p:cNvSpPr>
          <p:nvPr/>
        </p:nvSpPr>
        <p:spPr bwMode="auto">
          <a:xfrm>
            <a:off x="1981200" y="56388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5" name="Oval 1033"/>
          <p:cNvSpPr>
            <a:spLocks noChangeArrowheads="1"/>
          </p:cNvSpPr>
          <p:nvPr/>
        </p:nvSpPr>
        <p:spPr bwMode="auto">
          <a:xfrm>
            <a:off x="4953000" y="6477000"/>
            <a:ext cx="1295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6" name="Rectangle 1034"/>
          <p:cNvSpPr>
            <a:spLocks noChangeArrowheads="1"/>
          </p:cNvSpPr>
          <p:nvPr/>
        </p:nvSpPr>
        <p:spPr bwMode="auto">
          <a:xfrm>
            <a:off x="4953000" y="5791200"/>
            <a:ext cx="1295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7" name="Oval 1035"/>
          <p:cNvSpPr>
            <a:spLocks noChangeArrowheads="1"/>
          </p:cNvSpPr>
          <p:nvPr/>
        </p:nvSpPr>
        <p:spPr bwMode="auto">
          <a:xfrm>
            <a:off x="4953000" y="5638800"/>
            <a:ext cx="1295400" cy="3048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88" name="Text Box 1036"/>
          <p:cNvSpPr txBox="1">
            <a:spLocks noChangeArrowheads="1"/>
          </p:cNvSpPr>
          <p:nvPr/>
        </p:nvSpPr>
        <p:spPr bwMode="auto">
          <a:xfrm>
            <a:off x="4876800" y="5867400"/>
            <a:ext cx="1447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Data </a:t>
            </a:r>
          </a:p>
          <a:p>
            <a:pPr algn="ctr"/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Warehouse</a:t>
            </a:r>
          </a:p>
        </p:txBody>
      </p:sp>
      <p:sp>
        <p:nvSpPr>
          <p:cNvPr id="32789" name="Text Box 1037"/>
          <p:cNvSpPr txBox="1">
            <a:spLocks noChangeArrowheads="1"/>
          </p:cNvSpPr>
          <p:nvPr/>
        </p:nvSpPr>
        <p:spPr bwMode="auto">
          <a:xfrm>
            <a:off x="5562600" y="4648200"/>
            <a:ext cx="1333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Meta Data</a:t>
            </a:r>
          </a:p>
        </p:txBody>
      </p:sp>
      <p:sp>
        <p:nvSpPr>
          <p:cNvPr id="32790" name="Text Box 1038"/>
          <p:cNvSpPr txBox="1">
            <a:spLocks noChangeArrowheads="1"/>
          </p:cNvSpPr>
          <p:nvPr/>
        </p:nvSpPr>
        <p:spPr bwMode="auto">
          <a:xfrm>
            <a:off x="3352800" y="4114800"/>
            <a:ext cx="1143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MDDB</a:t>
            </a:r>
          </a:p>
        </p:txBody>
      </p:sp>
      <p:sp>
        <p:nvSpPr>
          <p:cNvPr id="32791" name="Line 1039"/>
          <p:cNvSpPr>
            <a:spLocks noChangeShapeType="1"/>
          </p:cNvSpPr>
          <p:nvPr/>
        </p:nvSpPr>
        <p:spPr bwMode="auto">
          <a:xfrm flipV="1">
            <a:off x="4724400" y="4343400"/>
            <a:ext cx="838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92" name="Rectangle 1040"/>
          <p:cNvSpPr>
            <a:spLocks noChangeArrowheads="1"/>
          </p:cNvSpPr>
          <p:nvPr/>
        </p:nvSpPr>
        <p:spPr bwMode="auto">
          <a:xfrm>
            <a:off x="1143000" y="1676400"/>
            <a:ext cx="5715000" cy="76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93" name="Rectangle 1041"/>
          <p:cNvSpPr>
            <a:spLocks noChangeArrowheads="1"/>
          </p:cNvSpPr>
          <p:nvPr/>
        </p:nvSpPr>
        <p:spPr bwMode="auto">
          <a:xfrm>
            <a:off x="1219200" y="3505200"/>
            <a:ext cx="5715000" cy="76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94" name="Rectangle 1042"/>
          <p:cNvSpPr>
            <a:spLocks noChangeArrowheads="1"/>
          </p:cNvSpPr>
          <p:nvPr/>
        </p:nvSpPr>
        <p:spPr bwMode="auto">
          <a:xfrm>
            <a:off x="533400" y="2057400"/>
            <a:ext cx="2514600" cy="1066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OLAM</a:t>
            </a:r>
          </a:p>
          <a:p>
            <a:pPr algn="ctr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Engine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32795" name="Rectangle 1043"/>
          <p:cNvSpPr>
            <a:spLocks noChangeArrowheads="1"/>
          </p:cNvSpPr>
          <p:nvPr/>
        </p:nvSpPr>
        <p:spPr bwMode="auto">
          <a:xfrm>
            <a:off x="4876800" y="2057400"/>
            <a:ext cx="2514600" cy="1066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OLAP</a:t>
            </a:r>
          </a:p>
          <a:p>
            <a:pPr algn="ctr"/>
            <a:r>
              <a:rPr lang="en-US" sz="2400" b="1">
                <a:solidFill>
                  <a:schemeClr val="accent2"/>
                </a:solidFill>
                <a:latin typeface="Times New Roman" pitchFamily="18" charset="0"/>
              </a:rPr>
              <a:t>Engine</a:t>
            </a:r>
          </a:p>
        </p:txBody>
      </p:sp>
      <p:sp>
        <p:nvSpPr>
          <p:cNvPr id="32796" name="Line 1044"/>
          <p:cNvSpPr>
            <a:spLocks noChangeShapeType="1"/>
          </p:cNvSpPr>
          <p:nvPr/>
        </p:nvSpPr>
        <p:spPr bwMode="auto">
          <a:xfrm flipH="1" flipV="1">
            <a:off x="2362200" y="3657600"/>
            <a:ext cx="914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97" name="Line 1045"/>
          <p:cNvSpPr>
            <a:spLocks noChangeShapeType="1"/>
          </p:cNvSpPr>
          <p:nvPr/>
        </p:nvSpPr>
        <p:spPr bwMode="auto">
          <a:xfrm flipH="1" flipV="1">
            <a:off x="2133600" y="38100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98" name="Line 1046"/>
          <p:cNvSpPr>
            <a:spLocks noChangeShapeType="1"/>
          </p:cNvSpPr>
          <p:nvPr/>
        </p:nvSpPr>
        <p:spPr bwMode="auto">
          <a:xfrm flipV="1">
            <a:off x="4876800" y="36576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99" name="Line 1047"/>
          <p:cNvSpPr>
            <a:spLocks noChangeShapeType="1"/>
          </p:cNvSpPr>
          <p:nvPr/>
        </p:nvSpPr>
        <p:spPr bwMode="auto">
          <a:xfrm flipV="1">
            <a:off x="4953000" y="36576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0" name="Line 1048"/>
          <p:cNvSpPr>
            <a:spLocks noChangeShapeType="1"/>
          </p:cNvSpPr>
          <p:nvPr/>
        </p:nvSpPr>
        <p:spPr bwMode="auto">
          <a:xfrm>
            <a:off x="1600200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1" name="Line 1049"/>
          <p:cNvSpPr>
            <a:spLocks noChangeShapeType="1"/>
          </p:cNvSpPr>
          <p:nvPr/>
        </p:nvSpPr>
        <p:spPr bwMode="auto">
          <a:xfrm>
            <a:off x="2133600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2" name="Line 1050"/>
          <p:cNvSpPr>
            <a:spLocks noChangeShapeType="1"/>
          </p:cNvSpPr>
          <p:nvPr/>
        </p:nvSpPr>
        <p:spPr bwMode="auto">
          <a:xfrm>
            <a:off x="5867400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3" name="Line 1051"/>
          <p:cNvSpPr>
            <a:spLocks noChangeShapeType="1"/>
          </p:cNvSpPr>
          <p:nvPr/>
        </p:nvSpPr>
        <p:spPr bwMode="auto">
          <a:xfrm>
            <a:off x="6553200" y="3124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4" name="Line 1052"/>
          <p:cNvSpPr>
            <a:spLocks noChangeShapeType="1"/>
          </p:cNvSpPr>
          <p:nvPr/>
        </p:nvSpPr>
        <p:spPr bwMode="auto">
          <a:xfrm>
            <a:off x="3200400" y="24384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5" name="Line 1053"/>
          <p:cNvSpPr>
            <a:spLocks noChangeShapeType="1"/>
          </p:cNvSpPr>
          <p:nvPr/>
        </p:nvSpPr>
        <p:spPr bwMode="auto">
          <a:xfrm>
            <a:off x="3200400" y="2743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6" name="Line 1054"/>
          <p:cNvSpPr>
            <a:spLocks noChangeShapeType="1"/>
          </p:cNvSpPr>
          <p:nvPr/>
        </p:nvSpPr>
        <p:spPr bwMode="auto">
          <a:xfrm>
            <a:off x="1524000" y="1752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7" name="Line 105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8" name="Line 1056"/>
          <p:cNvSpPr>
            <a:spLocks noChangeShapeType="1"/>
          </p:cNvSpPr>
          <p:nvPr/>
        </p:nvSpPr>
        <p:spPr bwMode="auto">
          <a:xfrm>
            <a:off x="5715000" y="1752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09" name="Line 1057"/>
          <p:cNvSpPr>
            <a:spLocks noChangeShapeType="1"/>
          </p:cNvSpPr>
          <p:nvPr/>
        </p:nvSpPr>
        <p:spPr bwMode="auto">
          <a:xfrm>
            <a:off x="6477000" y="1752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10" name="Text Box 1058"/>
          <p:cNvSpPr txBox="1">
            <a:spLocks noChangeArrowheads="1"/>
          </p:cNvSpPr>
          <p:nvPr/>
        </p:nvSpPr>
        <p:spPr bwMode="auto">
          <a:xfrm>
            <a:off x="2895600" y="1676400"/>
            <a:ext cx="1981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User GUI API</a:t>
            </a:r>
          </a:p>
        </p:txBody>
      </p:sp>
      <p:sp>
        <p:nvSpPr>
          <p:cNvPr id="32811" name="Rectangle 1059"/>
          <p:cNvSpPr>
            <a:spLocks noChangeArrowheads="1"/>
          </p:cNvSpPr>
          <p:nvPr/>
        </p:nvSpPr>
        <p:spPr bwMode="auto">
          <a:xfrm>
            <a:off x="3048000" y="3124200"/>
            <a:ext cx="18510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Data Cube API</a:t>
            </a:r>
          </a:p>
        </p:txBody>
      </p:sp>
      <p:sp>
        <p:nvSpPr>
          <p:cNvPr id="32812" name="Rectangle 1060"/>
          <p:cNvSpPr>
            <a:spLocks noChangeArrowheads="1"/>
          </p:cNvSpPr>
          <p:nvPr/>
        </p:nvSpPr>
        <p:spPr bwMode="auto">
          <a:xfrm>
            <a:off x="1295400" y="5181600"/>
            <a:ext cx="5715000" cy="76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13" name="Line 1061"/>
          <p:cNvSpPr>
            <a:spLocks noChangeShapeType="1"/>
          </p:cNvSpPr>
          <p:nvPr/>
        </p:nvSpPr>
        <p:spPr bwMode="auto">
          <a:xfrm>
            <a:off x="2438400" y="5257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14" name="Line 1062"/>
          <p:cNvSpPr>
            <a:spLocks noChangeShapeType="1"/>
          </p:cNvSpPr>
          <p:nvPr/>
        </p:nvSpPr>
        <p:spPr bwMode="auto">
          <a:xfrm>
            <a:off x="5562600" y="5257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15" name="Line 1063"/>
          <p:cNvSpPr>
            <a:spLocks noChangeShapeType="1"/>
          </p:cNvSpPr>
          <p:nvPr/>
        </p:nvSpPr>
        <p:spPr bwMode="auto">
          <a:xfrm flipV="1">
            <a:off x="2438400" y="4648200"/>
            <a:ext cx="914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16" name="Line 1064"/>
          <p:cNvSpPr>
            <a:spLocks noChangeShapeType="1"/>
          </p:cNvSpPr>
          <p:nvPr/>
        </p:nvSpPr>
        <p:spPr bwMode="auto">
          <a:xfrm flipH="1" flipV="1">
            <a:off x="4495800" y="4800600"/>
            <a:ext cx="685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17" name="Rectangle 1065"/>
          <p:cNvSpPr>
            <a:spLocks noChangeArrowheads="1"/>
          </p:cNvSpPr>
          <p:nvPr/>
        </p:nvSpPr>
        <p:spPr bwMode="auto">
          <a:xfrm>
            <a:off x="3124200" y="5181600"/>
            <a:ext cx="16875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Database API</a:t>
            </a:r>
          </a:p>
        </p:txBody>
      </p:sp>
      <p:sp>
        <p:nvSpPr>
          <p:cNvPr id="32818" name="Line 1066"/>
          <p:cNvSpPr>
            <a:spLocks noChangeShapeType="1"/>
          </p:cNvSpPr>
          <p:nvPr/>
        </p:nvSpPr>
        <p:spPr bwMode="auto">
          <a:xfrm>
            <a:off x="2895600" y="62484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19" name="Text Box 1067"/>
          <p:cNvSpPr txBox="1">
            <a:spLocks noChangeArrowheads="1"/>
          </p:cNvSpPr>
          <p:nvPr/>
        </p:nvSpPr>
        <p:spPr bwMode="auto">
          <a:xfrm>
            <a:off x="3276600" y="6172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 b="1">
              <a:latin typeface="Times New Roman" pitchFamily="18" charset="0"/>
            </a:endParaRPr>
          </a:p>
        </p:txBody>
      </p:sp>
      <p:sp>
        <p:nvSpPr>
          <p:cNvPr id="32820" name="Rectangle 1068"/>
          <p:cNvSpPr>
            <a:spLocks noChangeArrowheads="1"/>
          </p:cNvSpPr>
          <p:nvPr/>
        </p:nvSpPr>
        <p:spPr bwMode="auto">
          <a:xfrm>
            <a:off x="3200400" y="58674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Data cleaning</a:t>
            </a:r>
          </a:p>
        </p:txBody>
      </p:sp>
      <p:sp>
        <p:nvSpPr>
          <p:cNvPr id="32821" name="Text Box 1069"/>
          <p:cNvSpPr txBox="1">
            <a:spLocks noChangeArrowheads="1"/>
          </p:cNvSpPr>
          <p:nvPr/>
        </p:nvSpPr>
        <p:spPr bwMode="auto">
          <a:xfrm>
            <a:off x="3090863" y="6230938"/>
            <a:ext cx="205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Data integration</a:t>
            </a:r>
            <a:endParaRPr lang="en-US" sz="2400" u="sng">
              <a:latin typeface="Times New Roman" pitchFamily="18" charset="0"/>
            </a:endParaRPr>
          </a:p>
        </p:txBody>
      </p:sp>
      <p:sp>
        <p:nvSpPr>
          <p:cNvPr id="32822" name="Line 1070"/>
          <p:cNvSpPr>
            <a:spLocks noChangeShapeType="1"/>
          </p:cNvSpPr>
          <p:nvPr/>
        </p:nvSpPr>
        <p:spPr bwMode="auto">
          <a:xfrm flipV="1">
            <a:off x="228600" y="3581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23" name="Line 1071"/>
          <p:cNvSpPr>
            <a:spLocks noChangeShapeType="1"/>
          </p:cNvSpPr>
          <p:nvPr/>
        </p:nvSpPr>
        <p:spPr bwMode="auto">
          <a:xfrm flipV="1">
            <a:off x="228600" y="5181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24" name="Line 1072"/>
          <p:cNvSpPr>
            <a:spLocks noChangeShapeType="1"/>
          </p:cNvSpPr>
          <p:nvPr/>
        </p:nvSpPr>
        <p:spPr bwMode="auto">
          <a:xfrm flipV="1">
            <a:off x="228600" y="16764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25" name="Text Box 1073"/>
          <p:cNvSpPr txBox="1">
            <a:spLocks noChangeArrowheads="1"/>
          </p:cNvSpPr>
          <p:nvPr/>
        </p:nvSpPr>
        <p:spPr bwMode="auto">
          <a:xfrm>
            <a:off x="7019925" y="2057400"/>
            <a:ext cx="16922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>
                <a:latin typeface="Times New Roman" pitchFamily="18" charset="0"/>
              </a:rPr>
              <a:t>Layer3</a:t>
            </a:r>
          </a:p>
          <a:p>
            <a:pPr algn="ctr"/>
            <a:r>
              <a:rPr lang="en-US" sz="2000" b="1">
                <a:latin typeface="Times New Roman" pitchFamily="18" charset="0"/>
              </a:rPr>
              <a:t>OLAP/</a:t>
            </a:r>
          </a:p>
          <a:p>
            <a:pPr algn="ctr"/>
            <a:r>
              <a:rPr lang="en-US" sz="2000" b="1">
                <a:latin typeface="Times New Roman" pitchFamily="18" charset="0"/>
              </a:rPr>
              <a:t>OLAM</a:t>
            </a:r>
          </a:p>
        </p:txBody>
      </p:sp>
      <p:sp>
        <p:nvSpPr>
          <p:cNvPr id="32826" name="Text Box 1074"/>
          <p:cNvSpPr txBox="1">
            <a:spLocks noChangeArrowheads="1"/>
          </p:cNvSpPr>
          <p:nvPr/>
        </p:nvSpPr>
        <p:spPr bwMode="auto">
          <a:xfrm>
            <a:off x="6875463" y="3886200"/>
            <a:ext cx="1905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>
                <a:latin typeface="Times New Roman" pitchFamily="18" charset="0"/>
              </a:rPr>
              <a:t>Layer2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MDDB</a:t>
            </a:r>
          </a:p>
        </p:txBody>
      </p:sp>
      <p:sp>
        <p:nvSpPr>
          <p:cNvPr id="32827" name="Text Box 1075"/>
          <p:cNvSpPr txBox="1">
            <a:spLocks noChangeArrowheads="1"/>
          </p:cNvSpPr>
          <p:nvPr/>
        </p:nvSpPr>
        <p:spPr bwMode="auto">
          <a:xfrm>
            <a:off x="6875463" y="5300663"/>
            <a:ext cx="19050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>
                <a:latin typeface="Times New Roman" pitchFamily="18" charset="0"/>
              </a:rPr>
              <a:t>Layer1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Data Repository</a:t>
            </a:r>
          </a:p>
        </p:txBody>
      </p:sp>
      <p:sp>
        <p:nvSpPr>
          <p:cNvPr id="32828" name="Text Box 1076"/>
          <p:cNvSpPr txBox="1">
            <a:spLocks noChangeArrowheads="1"/>
          </p:cNvSpPr>
          <p:nvPr/>
        </p:nvSpPr>
        <p:spPr bwMode="auto">
          <a:xfrm>
            <a:off x="7239000" y="838200"/>
            <a:ext cx="1905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u="sng">
                <a:latin typeface="Times New Roman" pitchFamily="18" charset="0"/>
              </a:rPr>
              <a:t>Layer4</a:t>
            </a:r>
          </a:p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User Interface</a:t>
            </a:r>
          </a:p>
        </p:txBody>
      </p:sp>
      <p:sp>
        <p:nvSpPr>
          <p:cNvPr id="32829" name="Line 1077"/>
          <p:cNvSpPr>
            <a:spLocks noChangeShapeType="1"/>
          </p:cNvSpPr>
          <p:nvPr/>
        </p:nvSpPr>
        <p:spPr bwMode="auto">
          <a:xfrm>
            <a:off x="4876800" y="144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30" name="Line 1078"/>
          <p:cNvSpPr>
            <a:spLocks noChangeShapeType="1"/>
          </p:cNvSpPr>
          <p:nvPr/>
        </p:nvSpPr>
        <p:spPr bwMode="auto">
          <a:xfrm>
            <a:off x="4876800" y="144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31" name="Line 1079"/>
          <p:cNvSpPr>
            <a:spLocks noChangeShapeType="1"/>
          </p:cNvSpPr>
          <p:nvPr/>
        </p:nvSpPr>
        <p:spPr bwMode="auto">
          <a:xfrm flipV="1">
            <a:off x="6477000" y="114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32" name="Text Box 1080"/>
          <p:cNvSpPr txBox="1">
            <a:spLocks noChangeArrowheads="1"/>
          </p:cNvSpPr>
          <p:nvPr/>
        </p:nvSpPr>
        <p:spPr bwMode="auto">
          <a:xfrm>
            <a:off x="533400" y="5257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Filtering&amp;Integration</a:t>
            </a:r>
          </a:p>
        </p:txBody>
      </p:sp>
      <p:sp>
        <p:nvSpPr>
          <p:cNvPr id="32833" name="Text Box 1081"/>
          <p:cNvSpPr txBox="1">
            <a:spLocks noChangeArrowheads="1"/>
          </p:cNvSpPr>
          <p:nvPr/>
        </p:nvSpPr>
        <p:spPr bwMode="auto">
          <a:xfrm>
            <a:off x="5562600" y="52578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Filtering</a:t>
            </a:r>
          </a:p>
        </p:txBody>
      </p:sp>
      <p:sp>
        <p:nvSpPr>
          <p:cNvPr id="32834" name="Oval 1082"/>
          <p:cNvSpPr>
            <a:spLocks noChangeArrowheads="1"/>
          </p:cNvSpPr>
          <p:nvPr/>
        </p:nvSpPr>
        <p:spPr bwMode="auto">
          <a:xfrm>
            <a:off x="1981200" y="64770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35" name="Rectangle 1083"/>
          <p:cNvSpPr>
            <a:spLocks noChangeArrowheads="1"/>
          </p:cNvSpPr>
          <p:nvPr/>
        </p:nvSpPr>
        <p:spPr bwMode="auto">
          <a:xfrm>
            <a:off x="1066800" y="5791200"/>
            <a:ext cx="914400" cy="8382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36" name="Oval 1084"/>
          <p:cNvSpPr>
            <a:spLocks noChangeArrowheads="1"/>
          </p:cNvSpPr>
          <p:nvPr/>
        </p:nvSpPr>
        <p:spPr bwMode="auto">
          <a:xfrm>
            <a:off x="1066800" y="56388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37" name="Oval 1085"/>
          <p:cNvSpPr>
            <a:spLocks noChangeArrowheads="1"/>
          </p:cNvSpPr>
          <p:nvPr/>
        </p:nvSpPr>
        <p:spPr bwMode="auto">
          <a:xfrm>
            <a:off x="1066800" y="6477000"/>
            <a:ext cx="914400" cy="3810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38" name="Text Box 1086"/>
          <p:cNvSpPr txBox="1">
            <a:spLocks noChangeArrowheads="1"/>
          </p:cNvSpPr>
          <p:nvPr/>
        </p:nvSpPr>
        <p:spPr bwMode="auto">
          <a:xfrm>
            <a:off x="1371600" y="6096000"/>
            <a:ext cx="133826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latin typeface="Times New Roman" pitchFamily="18" charset="0"/>
              </a:rPr>
              <a:t>Databases</a:t>
            </a:r>
          </a:p>
        </p:txBody>
      </p:sp>
      <p:sp>
        <p:nvSpPr>
          <p:cNvPr id="32839" name="Line 1087"/>
          <p:cNvSpPr>
            <a:spLocks noChangeShapeType="1"/>
          </p:cNvSpPr>
          <p:nvPr/>
        </p:nvSpPr>
        <p:spPr bwMode="auto">
          <a:xfrm>
            <a:off x="1524000" y="5257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40" name="Line 1088"/>
          <p:cNvSpPr>
            <a:spLocks noChangeShapeType="1"/>
          </p:cNvSpPr>
          <p:nvPr/>
        </p:nvSpPr>
        <p:spPr bwMode="auto">
          <a:xfrm>
            <a:off x="1524000" y="1447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41" name="Line 1089"/>
          <p:cNvSpPr>
            <a:spLocks noChangeShapeType="1"/>
          </p:cNvSpPr>
          <p:nvPr/>
        </p:nvSpPr>
        <p:spPr bwMode="auto">
          <a:xfrm>
            <a:off x="3124200" y="144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42" name="Line 1090"/>
          <p:cNvSpPr>
            <a:spLocks noChangeShapeType="1"/>
          </p:cNvSpPr>
          <p:nvPr/>
        </p:nvSpPr>
        <p:spPr bwMode="auto">
          <a:xfrm flipV="1">
            <a:off x="1524000" y="129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843" name="Text Box 1091"/>
          <p:cNvSpPr txBox="1">
            <a:spLocks noChangeArrowheads="1"/>
          </p:cNvSpPr>
          <p:nvPr/>
        </p:nvSpPr>
        <p:spPr bwMode="auto">
          <a:xfrm>
            <a:off x="381000" y="838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Mining query</a:t>
            </a:r>
          </a:p>
        </p:txBody>
      </p:sp>
      <p:sp>
        <p:nvSpPr>
          <p:cNvPr id="32844" name="Text Box 1092"/>
          <p:cNvSpPr txBox="1">
            <a:spLocks noChangeArrowheads="1"/>
          </p:cNvSpPr>
          <p:nvPr/>
        </p:nvSpPr>
        <p:spPr bwMode="auto">
          <a:xfrm>
            <a:off x="5410200" y="838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Mining result</a:t>
            </a:r>
          </a:p>
        </p:txBody>
      </p:sp>
      <p:sp>
        <p:nvSpPr>
          <p:cNvPr id="32845" name="Line 1093"/>
          <p:cNvSpPr>
            <a:spLocks noChangeShapeType="1"/>
          </p:cNvSpPr>
          <p:nvPr/>
        </p:nvSpPr>
        <p:spPr bwMode="auto">
          <a:xfrm flipV="1">
            <a:off x="6096000" y="36576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180975" lvl="1">
              <a:lnSpc>
                <a:spcPct val="11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Mining methodology and user interaction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Mining different kinds of knowledge in databases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Interactive mining of knowledge at multiple levels of abstraction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Incorporation of background knowledge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Data mining query languages and ad-hoc data mining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Expression and visualization of data mining results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Handling noise and incomplete data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Pattern evaluation: the interestingness problem</a:t>
            </a:r>
          </a:p>
          <a:p>
            <a:pPr marL="168275" lvl="2" indent="-22225">
              <a:lnSpc>
                <a:spcPct val="11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Performance and scalability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Efficiency and scalability of data mining algorithms</a:t>
            </a:r>
          </a:p>
          <a:p>
            <a:pPr marL="993775" lvl="2" indent="-36195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Parallel, distributed and incremental mining methods</a:t>
            </a:r>
            <a:endParaRPr lang="en-US" sz="2400" b="1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08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893175" cy="990600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Major Issues in Data Mining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5B8F98B9-956C-46FF-A618-CC7C8385B7C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latin typeface="Book Antiqua" pitchFamily="18" charset="0"/>
              </a:rPr>
              <a:t>Issues relating to the diversity of data types</a:t>
            </a:r>
          </a:p>
          <a:p>
            <a:pPr lvl="1" indent="-369888"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Handling relational and complex types of data</a:t>
            </a:r>
          </a:p>
          <a:p>
            <a:pPr lvl="1" indent="-369888"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Mining information from heterogeneous databases and global information systems (WWW)</a:t>
            </a:r>
          </a:p>
          <a:p>
            <a:pPr lvl="1" indent="-369888">
              <a:defRPr/>
            </a:pPr>
            <a:endParaRPr lang="en-US" sz="2400" dirty="0">
              <a:latin typeface="Book Antiqua" pitchFamily="18" charset="0"/>
            </a:endParaRPr>
          </a:p>
          <a:p>
            <a:pPr>
              <a:defRPr/>
            </a:pPr>
            <a:r>
              <a:rPr lang="en-US" sz="2400" b="1" dirty="0">
                <a:latin typeface="Book Antiqua" pitchFamily="18" charset="0"/>
              </a:rPr>
              <a:t>Issues related to applications and social impacts</a:t>
            </a:r>
          </a:p>
          <a:p>
            <a:pPr lvl="1" indent="-369888"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Application of discovered knowledge</a:t>
            </a:r>
          </a:p>
          <a:p>
            <a:pPr marL="1371600" lvl="4" indent="-369888">
              <a:buFont typeface="Wingdings" pitchFamily="2" charset="2"/>
              <a:buChar char="§"/>
              <a:defRPr/>
            </a:pPr>
            <a:r>
              <a:rPr lang="en-US" sz="2200" dirty="0">
                <a:latin typeface="Book Antiqua" pitchFamily="18" charset="0"/>
              </a:rPr>
              <a:t>Domain-specific data mining tools</a:t>
            </a:r>
          </a:p>
          <a:p>
            <a:pPr marL="1371600" lvl="4" indent="-369888">
              <a:buFont typeface="Wingdings" pitchFamily="2" charset="2"/>
              <a:buChar char="§"/>
              <a:defRPr/>
            </a:pPr>
            <a:r>
              <a:rPr lang="en-US" sz="2200" dirty="0">
                <a:latin typeface="Book Antiqua" pitchFamily="18" charset="0"/>
              </a:rPr>
              <a:t>Intelligent query answering</a:t>
            </a:r>
          </a:p>
          <a:p>
            <a:pPr marL="1371600" lvl="4" indent="-369888">
              <a:buFont typeface="Wingdings" pitchFamily="2" charset="2"/>
              <a:buChar char="§"/>
              <a:defRPr/>
            </a:pPr>
            <a:r>
              <a:rPr lang="en-US" sz="2200" dirty="0">
                <a:latin typeface="Book Antiqua" pitchFamily="18" charset="0"/>
              </a:rPr>
              <a:t>Process control and decision making</a:t>
            </a:r>
          </a:p>
          <a:p>
            <a:pPr lvl="1" indent="-369888"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Integration of the discovered knowledge with existing knowledge: A knowledge fusion problem</a:t>
            </a:r>
          </a:p>
          <a:p>
            <a:pPr lvl="1" indent="-369888"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Protection of data security, integrity, and privacy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00013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Major Issues in Data Mining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E752DBCC-BAE4-486D-AFDA-DBC4FFB8B948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597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2276872"/>
            <a:ext cx="9144000" cy="15841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Book Antiqua" pitchFamily="18" charset="0"/>
              </a:rPr>
              <a:t>Data Warehousing: </a:t>
            </a:r>
            <a:br>
              <a:rPr lang="en-US" sz="3600" dirty="0">
                <a:latin typeface="Book Antiqua" pitchFamily="18" charset="0"/>
              </a:rPr>
            </a:br>
            <a:r>
              <a:rPr lang="en-US" sz="3600" dirty="0">
                <a:latin typeface="Book Antiqua" pitchFamily="18" charset="0"/>
              </a:rPr>
              <a:t>Concepts and Techniques</a:t>
            </a:r>
            <a:endParaRPr lang="en-IN" sz="3600" dirty="0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5EDA985-DD63-4646-A0AA-18BC6219345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711200" lvl="1" indent="-254000">
              <a:lnSpc>
                <a:spcPct val="17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What is a data warehouse? </a:t>
            </a:r>
          </a:p>
          <a:p>
            <a:pPr marL="711200" lvl="1" indent="-254000">
              <a:lnSpc>
                <a:spcPct val="17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A multi-dimensional data model</a:t>
            </a:r>
          </a:p>
          <a:p>
            <a:pPr marL="711200" lvl="1" indent="-254000">
              <a:lnSpc>
                <a:spcPct val="17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Data warehouse architecture</a:t>
            </a:r>
          </a:p>
          <a:p>
            <a:pPr marL="711200" lvl="1" indent="-254000">
              <a:lnSpc>
                <a:spcPct val="17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Data warehouse implementation</a:t>
            </a:r>
          </a:p>
          <a:p>
            <a:pPr marL="711200" lvl="1" indent="-254000">
              <a:lnSpc>
                <a:spcPct val="17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Further development of data cube technology</a:t>
            </a:r>
          </a:p>
          <a:p>
            <a:pPr marL="711200" lvl="1" indent="-254000">
              <a:lnSpc>
                <a:spcPct val="170000"/>
              </a:lnSpc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From data warehousing to data mining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00013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Contents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626858AB-F4CE-42E9-96E9-36371C71572C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ts val="6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Defined in many different ways, but not rigorously.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A decision support database that is maintained separately from the organization’s operational database.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Support information processing by providing a solid platform of consolidated, historical data for analysis.</a:t>
            </a:r>
          </a:p>
          <a:p>
            <a:pPr lvl="1">
              <a:spcBef>
                <a:spcPts val="600"/>
              </a:spcBef>
              <a:defRPr/>
            </a:pP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“A data warehouse is a subject-oriented, integrated, time-variant, and nonvolatile collection of data in support of management’s decision-making process.”—W. H. </a:t>
            </a:r>
            <a:r>
              <a:rPr lang="en-US" sz="2400" dirty="0" err="1">
                <a:solidFill>
                  <a:schemeClr val="tx1"/>
                </a:solidFill>
                <a:latin typeface="Book Antiqua" pitchFamily="18" charset="0"/>
              </a:rPr>
              <a:t>Inmon</a:t>
            </a: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Data warehousing: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The process of constructing and using data warehouses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00013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What is a Data Warehouse? 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71C51F64-B0BD-4BCB-B30F-4A7DA338100E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Organized around major subjects, such as customer, product, sales.</a:t>
            </a:r>
          </a:p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Focusing on the modeling and analysis of data for decision makers, not on daily operations or transaction processing.</a:t>
            </a:r>
          </a:p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Book Antiqua" pitchFamily="18" charset="0"/>
              </a:rPr>
              <a:t>Provide a simple and concise view around particular subject issues by excluding data that are not useful in the decision support process.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00013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Warehouse—Subject-Oriented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C6C2F858-4FBE-4E36-A8B2-0C3FDF429AD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Constructed by integrating multiple, heterogeneous data sources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relational databases, flat files, on-line transaction records</a:t>
            </a:r>
          </a:p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Data cleaning and data integration techniques are applied.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Ensure consistency in naming conventions, encoding structures, attribute measures, etc. among different data sources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E.g., Hotel price: currency, tax, breakfast covered, etc.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When data is moved to the warehouse, it is converted.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00013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Warehouse—Integrated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C256C1B-BCC0-43F0-BDE9-15A562E1D21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152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77813"/>
            <a:ext cx="8893175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Motivation:  “Necessity is the Mother of Invention”</a:t>
            </a:r>
            <a:endParaRPr lang="en-US" sz="42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8D9AC7B2-CDEE-48E4-B9E5-AEFC924F9C0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3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412775"/>
            <a:ext cx="8642350" cy="446414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US" sz="2400" u="sng" dirty="0" smtClean="0">
                <a:latin typeface="Book Antiqua" pitchFamily="18" charset="0"/>
              </a:rPr>
              <a:t>Data explosion problem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dirty="0" smtClean="0">
                <a:latin typeface="Book Antiqua" pitchFamily="18" charset="0"/>
              </a:rPr>
              <a:t>Automated data collection tools and mature database technology lead to tremendous amounts of data stored in databases, data warehouses and other information repositories          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sz="2400" u="sng" dirty="0" smtClean="0">
                <a:latin typeface="Book Antiqua" pitchFamily="18" charset="0"/>
              </a:rPr>
              <a:t>We are drowning in data, but starving for knowledge!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sz="2400" u="sng" dirty="0" smtClean="0">
                <a:latin typeface="Book Antiqua" pitchFamily="18" charset="0"/>
              </a:rPr>
              <a:t>Solution: Data warehousing and data mining</a:t>
            </a:r>
            <a:endParaRPr lang="en-US" sz="2400" dirty="0" smtClean="0">
              <a:latin typeface="Book Antiqua" pitchFamily="18" charset="0"/>
            </a:endParaRPr>
          </a:p>
          <a:p>
            <a:pPr lvl="1" algn="just" eaLnBrk="1" hangingPunct="1">
              <a:spcBef>
                <a:spcPts val="1200"/>
              </a:spcBef>
            </a:pPr>
            <a:r>
              <a:rPr lang="en-US" dirty="0" smtClean="0">
                <a:latin typeface="Book Antiqua" pitchFamily="18" charset="0"/>
              </a:rPr>
              <a:t>Data warehousing and on-line analytical processing</a:t>
            </a:r>
          </a:p>
          <a:p>
            <a:pPr lvl="1" algn="just" eaLnBrk="1" hangingPunct="1">
              <a:spcBef>
                <a:spcPts val="1200"/>
              </a:spcBef>
            </a:pPr>
            <a:r>
              <a:rPr lang="en-US" dirty="0" smtClean="0">
                <a:latin typeface="Book Antiqua" pitchFamily="18" charset="0"/>
              </a:rPr>
              <a:t>Extraction of interesting knowledge (rules, regularities,  patterns, constraints) from data in large databases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The time horizon for the data warehouse is significantly longer than that of operational systems.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Operational database: current value data.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Data warehouse data: provide information from a historical perspective (e.g., past 5-10 years)</a:t>
            </a:r>
          </a:p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Every key structure in the data warehouse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Contains an element of time, explicitly or implicitly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But the key of operational data may or may not contain “time element”.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00013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Warehouse—Time Variant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B2C2ADA2-8CA7-443D-99AA-5EC0E25E7724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A physically separate store of data transformed from the operational environment.</a:t>
            </a:r>
          </a:p>
          <a:p>
            <a:pPr marL="536575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Operational update of data does not occur in the data warehouse environment.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Does not require transaction processing, recovery, and concurrency control mechanisms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Requires only two operations in data accessing: </a:t>
            </a:r>
          </a:p>
          <a:p>
            <a:pPr marL="993775" lvl="1" indent="-274638" algn="just">
              <a:lnSpc>
                <a:spcPct val="130000"/>
              </a:lnSpc>
              <a:buFont typeface="Wingdings" pitchFamily="2" charset="2"/>
              <a:buChar char="ü"/>
              <a:tabLst>
                <a:tab pos="8607425" algn="l"/>
              </a:tabLst>
              <a:defRPr/>
            </a:pPr>
            <a:r>
              <a:rPr lang="en-IN" sz="2400" dirty="0">
                <a:solidFill>
                  <a:schemeClr val="tx1"/>
                </a:solidFill>
                <a:latin typeface="Book Antiqua" pitchFamily="18" charset="0"/>
              </a:rPr>
              <a:t>initial loading of data and access of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100013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Warehouse—Non-Volatile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519FB5A2-0FEC-44BB-9636-72CC0B62002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Traditional heterogeneous DB integration: 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Build </a:t>
            </a:r>
            <a:r>
              <a:rPr lang="en-US" sz="2400" dirty="0">
                <a:solidFill>
                  <a:schemeClr val="hlink"/>
                </a:solidFill>
                <a:latin typeface="Book Antiqua" pitchFamily="18" charset="0"/>
              </a:rPr>
              <a:t>wrappers/mediators</a:t>
            </a:r>
            <a:r>
              <a:rPr lang="en-US" sz="2400" dirty="0">
                <a:latin typeface="Book Antiqua" pitchFamily="18" charset="0"/>
              </a:rPr>
              <a:t> on top of heterogeneous databases 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sz="2400" dirty="0">
                <a:solidFill>
                  <a:schemeClr val="hlink"/>
                </a:solidFill>
                <a:latin typeface="Book Antiqua" pitchFamily="18" charset="0"/>
              </a:rPr>
              <a:t>Query driven</a:t>
            </a:r>
            <a:r>
              <a:rPr lang="en-US" sz="2400" dirty="0">
                <a:latin typeface="Book Antiqua" pitchFamily="18" charset="0"/>
              </a:rPr>
              <a:t> approach</a:t>
            </a:r>
          </a:p>
          <a:p>
            <a:pPr marL="1262063" lvl="2" indent="-361950" algn="just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When a query is posed to a client site, a meta-dictionary is used to translate the query into queries appropriate for individual heterogeneous sites involved, and the results are integrated into a global answer set</a:t>
            </a:r>
          </a:p>
          <a:p>
            <a:pPr marL="1262063" lvl="2" indent="-361950" algn="just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atin typeface="Book Antiqua" pitchFamily="18" charset="0"/>
              </a:rPr>
              <a:t>Complex information filtering, compete for resources</a:t>
            </a:r>
          </a:p>
          <a:p>
            <a:pPr algn="just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Data warehouse: </a:t>
            </a:r>
            <a:r>
              <a:rPr lang="en-US" sz="2400" dirty="0">
                <a:solidFill>
                  <a:schemeClr val="hlink"/>
                </a:solidFill>
                <a:latin typeface="Book Antiqua" pitchFamily="18" charset="0"/>
              </a:rPr>
              <a:t>update-driven</a:t>
            </a:r>
            <a:r>
              <a:rPr lang="en-US" sz="2400" dirty="0">
                <a:latin typeface="Book Antiqua" pitchFamily="18" charset="0"/>
              </a:rPr>
              <a:t>, high performance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sz="2400" dirty="0">
                <a:latin typeface="Book Antiqua" pitchFamily="18" charset="0"/>
              </a:rPr>
              <a:t>Information from heterogeneous sources is integrated in advance and stored in warehouses for direct query and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29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8893175" cy="1368425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Warehouse vs. Heterogeneous DBMS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DD7A2DD-4940-4309-AB2A-4C4897FAA9FD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sz="2200" b="1" dirty="0">
                <a:latin typeface="Book Antiqua" pitchFamily="18" charset="0"/>
              </a:rPr>
              <a:t>OLTP (on-line transaction processing)</a:t>
            </a:r>
          </a:p>
          <a:p>
            <a:pPr marL="906463" lvl="1" indent="-369888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Major task of traditional relational DBMS</a:t>
            </a:r>
          </a:p>
          <a:p>
            <a:pPr marL="906463" lvl="1" indent="-369888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Day-to-day operations: purchasing, inventory, banking, manufacturing, payroll, registration, accounting, etc.</a:t>
            </a:r>
          </a:p>
          <a:p>
            <a:pPr>
              <a:lnSpc>
                <a:spcPct val="110000"/>
              </a:lnSpc>
              <a:defRPr/>
            </a:pPr>
            <a:r>
              <a:rPr lang="en-US" sz="2200" b="1" dirty="0">
                <a:latin typeface="Book Antiqua" pitchFamily="18" charset="0"/>
              </a:rPr>
              <a:t>OLAP (on-line analytical processing)</a:t>
            </a:r>
          </a:p>
          <a:p>
            <a:pPr marL="906463" lvl="1" indent="-369888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Major task of data warehouse system</a:t>
            </a:r>
          </a:p>
          <a:p>
            <a:pPr marL="906463" lvl="1" indent="-369888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Data analysis and decision making</a:t>
            </a:r>
          </a:p>
          <a:p>
            <a:pPr>
              <a:lnSpc>
                <a:spcPct val="110000"/>
              </a:lnSpc>
              <a:defRPr/>
            </a:pPr>
            <a:r>
              <a:rPr lang="en-US" sz="2200" b="1" dirty="0">
                <a:latin typeface="Book Antiqua" pitchFamily="18" charset="0"/>
              </a:rPr>
              <a:t>Distinct features (OLTP vs. OLAP):</a:t>
            </a:r>
          </a:p>
          <a:p>
            <a:pPr marL="900113" lvl="1" indent="-35560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User and system orientation: customer vs. market</a:t>
            </a:r>
          </a:p>
          <a:p>
            <a:pPr marL="900113" lvl="1" indent="-35560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Data contents: current, detailed vs. historical, consolidated</a:t>
            </a:r>
          </a:p>
          <a:p>
            <a:pPr marL="900113" lvl="1" indent="-35560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Database design: ER + application vs. star + subject</a:t>
            </a:r>
          </a:p>
          <a:p>
            <a:pPr marL="900113" lvl="1" indent="-35560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View: current, local vs. evolutionary, integrated</a:t>
            </a:r>
          </a:p>
          <a:p>
            <a:pPr marL="900113" lvl="1" indent="-355600">
              <a:lnSpc>
                <a:spcPct val="110000"/>
              </a:lnSpc>
              <a:buFont typeface="Wingdings" pitchFamily="2" charset="2"/>
              <a:buChar char="ü"/>
              <a:defRPr/>
            </a:pPr>
            <a:r>
              <a:rPr lang="en-US" sz="2200" dirty="0">
                <a:latin typeface="Book Antiqua" pitchFamily="18" charset="0"/>
              </a:rPr>
              <a:t>Access patterns: update vs. read-only but complex queries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29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44450"/>
            <a:ext cx="8893175" cy="1368425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Warehouse vs. Heterogeneous DBMS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0F0DED13-6C6F-4F8D-AD76-855D23155F04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endParaRPr lang="en-US" sz="22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08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OLTP vs. OLAP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CF6C5995-BF67-403F-B139-B53C621A8885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aphicFrame>
        <p:nvGraphicFramePr>
          <p:cNvPr id="1026" name="Object 2"/>
          <p:cNvGraphicFramePr>
            <a:graphicFrameLocks/>
          </p:cNvGraphicFramePr>
          <p:nvPr/>
        </p:nvGraphicFramePr>
        <p:xfrm>
          <a:off x="395288" y="1412875"/>
          <a:ext cx="8497887" cy="5208588"/>
        </p:xfrm>
        <a:graphic>
          <a:graphicData uri="http://schemas.openxmlformats.org/presentationml/2006/ole">
            <p:oleObj spid="_x0000_s1026" name="Document" r:id="rId4" imgW="11187740" imgH="6917830" progId="Word.Document.8">
              <p:embed/>
            </p:oleObj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High performance for both systems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400" dirty="0">
                <a:latin typeface="Book Antiqua" pitchFamily="18" charset="0"/>
              </a:rPr>
              <a:t>DBMS— tuned for OLTP: access methods, indexing, concurrency control, recovery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400" dirty="0">
                <a:latin typeface="Book Antiqua" pitchFamily="18" charset="0"/>
              </a:rPr>
              <a:t>Warehouse—tuned for OLAP: complex OLAP queries, multidimensional view, consolidation.</a:t>
            </a:r>
          </a:p>
          <a:p>
            <a:pPr algn="just">
              <a:lnSpc>
                <a:spcPct val="90000"/>
              </a:lnSpc>
              <a:defRPr/>
            </a:pPr>
            <a:endParaRPr lang="en-US" sz="2400" dirty="0">
              <a:latin typeface="Book Antiqua" pitchFamily="18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latin typeface="Book Antiqua" pitchFamily="18" charset="0"/>
              </a:rPr>
              <a:t>Different functions and different data: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400" u="sng" dirty="0">
                <a:solidFill>
                  <a:schemeClr val="hlink"/>
                </a:solidFill>
                <a:latin typeface="Book Antiqua" pitchFamily="18" charset="0"/>
              </a:rPr>
              <a:t>missing data</a:t>
            </a:r>
            <a:r>
              <a:rPr lang="en-US" sz="2400" dirty="0">
                <a:latin typeface="Book Antiqua" pitchFamily="18" charset="0"/>
              </a:rPr>
              <a:t>: Decision support requires historical data which operational DBs do not typically maintain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400" u="sng" dirty="0">
                <a:solidFill>
                  <a:schemeClr val="hlink"/>
                </a:solidFill>
                <a:latin typeface="Book Antiqua" pitchFamily="18" charset="0"/>
              </a:rPr>
              <a:t>data consolidation</a:t>
            </a:r>
            <a:r>
              <a:rPr lang="en-US" sz="2400" dirty="0">
                <a:latin typeface="Book Antiqua" pitchFamily="18" charset="0"/>
              </a:rPr>
              <a:t>:  DS requires consolidation (aggregation, summarization) of data from heterogeneous sources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400" u="sng" dirty="0">
                <a:solidFill>
                  <a:schemeClr val="hlink"/>
                </a:solidFill>
                <a:latin typeface="Book Antiqua" pitchFamily="18" charset="0"/>
              </a:rPr>
              <a:t>data quality</a:t>
            </a:r>
            <a:r>
              <a:rPr lang="en-US" sz="2400" dirty="0">
                <a:latin typeface="Book Antiqua" pitchFamily="18" charset="0"/>
              </a:rPr>
              <a:t>: different sources typically use inconsistent data representations, codes and formats which have to be reconciled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080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Why Separate Data Warehouse?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38571DE2-FEFA-4080-AC13-684426A94FAD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r>
              <a:rPr lang="en-US" sz="2400" dirty="0">
                <a:latin typeface="Book Antiqua" pitchFamily="18" charset="0"/>
              </a:rPr>
              <a:t>A data warehouse is based on a </a:t>
            </a:r>
            <a:r>
              <a:rPr lang="en-US" sz="2400" dirty="0">
                <a:solidFill>
                  <a:schemeClr val="hlink"/>
                </a:solidFill>
                <a:latin typeface="Book Antiqua" pitchFamily="18" charset="0"/>
              </a:rPr>
              <a:t>multidimensional data model</a:t>
            </a:r>
            <a:r>
              <a:rPr lang="en-US" sz="2400" dirty="0">
                <a:latin typeface="Book Antiqua" pitchFamily="18" charset="0"/>
              </a:rPr>
              <a:t> which views data in the form of a data cube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sz="2400" dirty="0">
                <a:latin typeface="Book Antiqua" pitchFamily="18" charset="0"/>
              </a:rPr>
              <a:t>A data cube, such as 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sales</a:t>
            </a:r>
            <a:r>
              <a:rPr lang="en-US" sz="2400" dirty="0">
                <a:latin typeface="Book Antiqua" pitchFamily="18" charset="0"/>
              </a:rPr>
              <a:t>, allows data to be modeled and viewed in multiple dimensions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2400" dirty="0">
                <a:latin typeface="Book Antiqua" pitchFamily="18" charset="0"/>
              </a:rPr>
              <a:t>Dimension tables, such as 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item (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item_name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, brand, type), </a:t>
            </a:r>
            <a:r>
              <a:rPr lang="en-US" sz="2400" dirty="0">
                <a:latin typeface="Book Antiqua" pitchFamily="18" charset="0"/>
              </a:rPr>
              <a:t>or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time(day, week, month, quarter, year) 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sz="2400" dirty="0">
                <a:latin typeface="Book Antiqua" pitchFamily="18" charset="0"/>
              </a:rPr>
              <a:t>Fact table contains measures (such as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dollars_sold</a:t>
            </a:r>
            <a:r>
              <a:rPr lang="en-US" sz="2400" dirty="0">
                <a:latin typeface="Book Antiqua" pitchFamily="18" charset="0"/>
              </a:rPr>
              <a:t>) and keys to each of the related dimension tables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sz="2400" dirty="0">
                <a:latin typeface="Book Antiqua" pitchFamily="18" charset="0"/>
              </a:rPr>
              <a:t>In data warehousing literature, an n-D base cube is called a </a:t>
            </a:r>
            <a:r>
              <a:rPr lang="en-US" sz="2400" dirty="0">
                <a:solidFill>
                  <a:schemeClr val="hlink"/>
                </a:solidFill>
                <a:latin typeface="Book Antiqua" pitchFamily="18" charset="0"/>
              </a:rPr>
              <a:t>base cuboid</a:t>
            </a:r>
            <a:r>
              <a:rPr lang="en-US" sz="2400" dirty="0">
                <a:latin typeface="Book Antiqua" pitchFamily="18" charset="0"/>
              </a:rPr>
              <a:t>. The top most 0-D cuboid, which holds the highest-level of summarization, is called the </a:t>
            </a:r>
            <a:r>
              <a:rPr lang="en-US" sz="2400" dirty="0">
                <a:solidFill>
                  <a:schemeClr val="hlink"/>
                </a:solidFill>
                <a:latin typeface="Book Antiqua" pitchFamily="18" charset="0"/>
              </a:rPr>
              <a:t>apex cuboid</a:t>
            </a:r>
            <a:r>
              <a:rPr lang="en-US" sz="2400" dirty="0">
                <a:latin typeface="Book Antiqua" pitchFamily="18" charset="0"/>
              </a:rPr>
              <a:t>.  The lattice of cuboids forms a </a:t>
            </a:r>
            <a:r>
              <a:rPr lang="en-US" sz="2400" dirty="0">
                <a:solidFill>
                  <a:schemeClr val="hlink"/>
                </a:solidFill>
                <a:latin typeface="Book Antiqua" pitchFamily="18" charset="0"/>
              </a:rPr>
              <a:t>data cube.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223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From Tables and Spreadsheets to Data Cubes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C3806084-CB20-4A18-94B7-571714B4BA1C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lnSpc>
                <a:spcPct val="120000"/>
              </a:lnSpc>
              <a:defRPr/>
            </a:pPr>
            <a:endParaRPr lang="en-US" sz="2400" dirty="0">
              <a:solidFill>
                <a:schemeClr val="hlink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188913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Cube: A Lattice of Cuboids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8E0EF40A-5627-4664-92E8-02005FD10E7C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47115" name="AutoShape 3"/>
          <p:cNvSpPr>
            <a:spLocks noChangeArrowheads="1"/>
          </p:cNvSpPr>
          <p:nvPr/>
        </p:nvSpPr>
        <p:spPr bwMode="auto">
          <a:xfrm>
            <a:off x="2971800" y="22860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16" name="AutoShape 4"/>
          <p:cNvSpPr>
            <a:spLocks noChangeArrowheads="1"/>
          </p:cNvSpPr>
          <p:nvPr/>
        </p:nvSpPr>
        <p:spPr bwMode="auto">
          <a:xfrm>
            <a:off x="1295400" y="31242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17" name="AutoShape 5"/>
          <p:cNvSpPr>
            <a:spLocks noChangeArrowheads="1"/>
          </p:cNvSpPr>
          <p:nvPr/>
        </p:nvSpPr>
        <p:spPr bwMode="auto">
          <a:xfrm>
            <a:off x="2438400" y="31242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18" name="AutoShape 6"/>
          <p:cNvSpPr>
            <a:spLocks noChangeArrowheads="1"/>
          </p:cNvSpPr>
          <p:nvPr/>
        </p:nvSpPr>
        <p:spPr bwMode="auto">
          <a:xfrm>
            <a:off x="3581400" y="31242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19" name="AutoShape 7"/>
          <p:cNvSpPr>
            <a:spLocks noChangeArrowheads="1"/>
          </p:cNvSpPr>
          <p:nvPr/>
        </p:nvSpPr>
        <p:spPr bwMode="auto">
          <a:xfrm>
            <a:off x="27432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0" name="AutoShape 8"/>
          <p:cNvSpPr>
            <a:spLocks noChangeArrowheads="1"/>
          </p:cNvSpPr>
          <p:nvPr/>
        </p:nvSpPr>
        <p:spPr bwMode="auto">
          <a:xfrm>
            <a:off x="47244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1" name="AutoShape 9"/>
          <p:cNvSpPr>
            <a:spLocks noChangeArrowheads="1"/>
          </p:cNvSpPr>
          <p:nvPr/>
        </p:nvSpPr>
        <p:spPr bwMode="auto">
          <a:xfrm>
            <a:off x="38100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2" name="AutoShape 10"/>
          <p:cNvSpPr>
            <a:spLocks noChangeArrowheads="1"/>
          </p:cNvSpPr>
          <p:nvPr/>
        </p:nvSpPr>
        <p:spPr bwMode="auto">
          <a:xfrm>
            <a:off x="16764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3" name="AutoShape 11"/>
          <p:cNvSpPr>
            <a:spLocks noChangeArrowheads="1"/>
          </p:cNvSpPr>
          <p:nvPr/>
        </p:nvSpPr>
        <p:spPr bwMode="auto">
          <a:xfrm>
            <a:off x="6096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4" name="AutoShape 12"/>
          <p:cNvSpPr>
            <a:spLocks noChangeArrowheads="1"/>
          </p:cNvSpPr>
          <p:nvPr/>
        </p:nvSpPr>
        <p:spPr bwMode="auto">
          <a:xfrm>
            <a:off x="4572000" y="32004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5" name="AutoShape 13"/>
          <p:cNvSpPr>
            <a:spLocks noChangeArrowheads="1"/>
          </p:cNvSpPr>
          <p:nvPr/>
        </p:nvSpPr>
        <p:spPr bwMode="auto">
          <a:xfrm>
            <a:off x="1295400" y="51816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6" name="AutoShape 14"/>
          <p:cNvSpPr>
            <a:spLocks noChangeArrowheads="1"/>
          </p:cNvSpPr>
          <p:nvPr/>
        </p:nvSpPr>
        <p:spPr bwMode="auto">
          <a:xfrm>
            <a:off x="5638800" y="41148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7" name="AutoShape 15"/>
          <p:cNvSpPr>
            <a:spLocks noChangeArrowheads="1"/>
          </p:cNvSpPr>
          <p:nvPr/>
        </p:nvSpPr>
        <p:spPr bwMode="auto">
          <a:xfrm>
            <a:off x="3048000" y="61722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8" name="AutoShape 16"/>
          <p:cNvSpPr>
            <a:spLocks noChangeArrowheads="1"/>
          </p:cNvSpPr>
          <p:nvPr/>
        </p:nvSpPr>
        <p:spPr bwMode="auto">
          <a:xfrm>
            <a:off x="4419600" y="51816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29" name="AutoShape 17"/>
          <p:cNvSpPr>
            <a:spLocks noChangeArrowheads="1"/>
          </p:cNvSpPr>
          <p:nvPr/>
        </p:nvSpPr>
        <p:spPr bwMode="auto">
          <a:xfrm>
            <a:off x="3352800" y="51816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30" name="AutoShape 18"/>
          <p:cNvSpPr>
            <a:spLocks noChangeArrowheads="1"/>
          </p:cNvSpPr>
          <p:nvPr/>
        </p:nvSpPr>
        <p:spPr bwMode="auto">
          <a:xfrm>
            <a:off x="2286000" y="5181600"/>
            <a:ext cx="228600" cy="2286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7131" name="Text Box 19"/>
          <p:cNvSpPr txBox="1">
            <a:spLocks noChangeArrowheads="1"/>
          </p:cNvSpPr>
          <p:nvPr/>
        </p:nvSpPr>
        <p:spPr bwMode="auto">
          <a:xfrm>
            <a:off x="2803525" y="1919288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all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2" name="Text Box 20"/>
          <p:cNvSpPr txBox="1">
            <a:spLocks noChangeArrowheads="1"/>
          </p:cNvSpPr>
          <p:nvPr/>
        </p:nvSpPr>
        <p:spPr bwMode="auto">
          <a:xfrm>
            <a:off x="1203325" y="2757488"/>
            <a:ext cx="63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time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3" name="Text Box 21"/>
          <p:cNvSpPr txBox="1">
            <a:spLocks noChangeArrowheads="1"/>
          </p:cNvSpPr>
          <p:nvPr/>
        </p:nvSpPr>
        <p:spPr bwMode="auto">
          <a:xfrm>
            <a:off x="2346325" y="2757488"/>
            <a:ext cx="633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item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4" name="Text Box 22"/>
          <p:cNvSpPr txBox="1">
            <a:spLocks noChangeArrowheads="1"/>
          </p:cNvSpPr>
          <p:nvPr/>
        </p:nvSpPr>
        <p:spPr bwMode="auto">
          <a:xfrm>
            <a:off x="3489325" y="2757488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location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5" name="Text Box 23"/>
          <p:cNvSpPr txBox="1">
            <a:spLocks noChangeArrowheads="1"/>
          </p:cNvSpPr>
          <p:nvPr/>
        </p:nvSpPr>
        <p:spPr bwMode="auto">
          <a:xfrm>
            <a:off x="4632325" y="2757488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supplier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36" name="Line 24"/>
          <p:cNvSpPr>
            <a:spLocks noChangeShapeType="1"/>
          </p:cNvSpPr>
          <p:nvPr/>
        </p:nvSpPr>
        <p:spPr bwMode="auto">
          <a:xfrm flipH="1">
            <a:off x="1371600" y="23622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37" name="Line 25"/>
          <p:cNvSpPr>
            <a:spLocks noChangeShapeType="1"/>
          </p:cNvSpPr>
          <p:nvPr/>
        </p:nvSpPr>
        <p:spPr bwMode="auto">
          <a:xfrm flipH="1">
            <a:off x="2590800" y="2362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38" name="Line 26"/>
          <p:cNvSpPr>
            <a:spLocks noChangeShapeType="1"/>
          </p:cNvSpPr>
          <p:nvPr/>
        </p:nvSpPr>
        <p:spPr bwMode="auto">
          <a:xfrm>
            <a:off x="3048000" y="2362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39" name="Line 27"/>
          <p:cNvSpPr>
            <a:spLocks noChangeShapeType="1"/>
          </p:cNvSpPr>
          <p:nvPr/>
        </p:nvSpPr>
        <p:spPr bwMode="auto">
          <a:xfrm>
            <a:off x="3048000" y="23622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0" name="Line 28"/>
          <p:cNvSpPr>
            <a:spLocks noChangeShapeType="1"/>
          </p:cNvSpPr>
          <p:nvPr/>
        </p:nvSpPr>
        <p:spPr bwMode="auto">
          <a:xfrm flipH="1">
            <a:off x="685800" y="32004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1" name="Line 29"/>
          <p:cNvSpPr>
            <a:spLocks noChangeShapeType="1"/>
          </p:cNvSpPr>
          <p:nvPr/>
        </p:nvSpPr>
        <p:spPr bwMode="auto">
          <a:xfrm>
            <a:off x="1371600" y="3200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2" name="Line 30"/>
          <p:cNvSpPr>
            <a:spLocks noChangeShapeType="1"/>
          </p:cNvSpPr>
          <p:nvPr/>
        </p:nvSpPr>
        <p:spPr bwMode="auto">
          <a:xfrm>
            <a:off x="1371600" y="32004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3" name="Line 31"/>
          <p:cNvSpPr>
            <a:spLocks noChangeShapeType="1"/>
          </p:cNvSpPr>
          <p:nvPr/>
        </p:nvSpPr>
        <p:spPr bwMode="auto">
          <a:xfrm flipH="1">
            <a:off x="685800" y="32004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4" name="Line 32"/>
          <p:cNvSpPr>
            <a:spLocks noChangeShapeType="1"/>
          </p:cNvSpPr>
          <p:nvPr/>
        </p:nvSpPr>
        <p:spPr bwMode="auto">
          <a:xfrm>
            <a:off x="2590800" y="32004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5" name="Line 33"/>
          <p:cNvSpPr>
            <a:spLocks noChangeShapeType="1"/>
          </p:cNvSpPr>
          <p:nvPr/>
        </p:nvSpPr>
        <p:spPr bwMode="auto">
          <a:xfrm>
            <a:off x="2590800" y="32004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6" name="Line 34"/>
          <p:cNvSpPr>
            <a:spLocks noChangeShapeType="1"/>
          </p:cNvSpPr>
          <p:nvPr/>
        </p:nvSpPr>
        <p:spPr bwMode="auto">
          <a:xfrm>
            <a:off x="3657600" y="32004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7" name="Line 35"/>
          <p:cNvSpPr>
            <a:spLocks noChangeShapeType="1"/>
          </p:cNvSpPr>
          <p:nvPr/>
        </p:nvSpPr>
        <p:spPr bwMode="auto">
          <a:xfrm>
            <a:off x="3657600" y="3200400"/>
            <a:ext cx="2057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8" name="Line 36"/>
          <p:cNvSpPr>
            <a:spLocks noChangeShapeType="1"/>
          </p:cNvSpPr>
          <p:nvPr/>
        </p:nvSpPr>
        <p:spPr bwMode="auto">
          <a:xfrm flipH="1">
            <a:off x="1752600" y="3200400"/>
            <a:ext cx="1905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49" name="Line 37"/>
          <p:cNvSpPr>
            <a:spLocks noChangeShapeType="1"/>
          </p:cNvSpPr>
          <p:nvPr/>
        </p:nvSpPr>
        <p:spPr bwMode="auto">
          <a:xfrm flipH="1">
            <a:off x="2819400" y="3276600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0" name="Line 38"/>
          <p:cNvSpPr>
            <a:spLocks noChangeShapeType="1"/>
          </p:cNvSpPr>
          <p:nvPr/>
        </p:nvSpPr>
        <p:spPr bwMode="auto">
          <a:xfrm>
            <a:off x="4724400" y="32766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1" name="Line 39"/>
          <p:cNvSpPr>
            <a:spLocks noChangeShapeType="1"/>
          </p:cNvSpPr>
          <p:nvPr/>
        </p:nvSpPr>
        <p:spPr bwMode="auto">
          <a:xfrm>
            <a:off x="4724400" y="3276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2" name="Line 40"/>
          <p:cNvSpPr>
            <a:spLocks noChangeShapeType="1"/>
          </p:cNvSpPr>
          <p:nvPr/>
        </p:nvSpPr>
        <p:spPr bwMode="auto">
          <a:xfrm>
            <a:off x="685800" y="4191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3" name="Line 41"/>
          <p:cNvSpPr>
            <a:spLocks noChangeShapeType="1"/>
          </p:cNvSpPr>
          <p:nvPr/>
        </p:nvSpPr>
        <p:spPr bwMode="auto">
          <a:xfrm>
            <a:off x="685800" y="41910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4" name="Line 42"/>
          <p:cNvSpPr>
            <a:spLocks noChangeShapeType="1"/>
          </p:cNvSpPr>
          <p:nvPr/>
        </p:nvSpPr>
        <p:spPr bwMode="auto">
          <a:xfrm flipH="1">
            <a:off x="1371600" y="4191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5" name="Line 43"/>
          <p:cNvSpPr>
            <a:spLocks noChangeShapeType="1"/>
          </p:cNvSpPr>
          <p:nvPr/>
        </p:nvSpPr>
        <p:spPr bwMode="auto">
          <a:xfrm>
            <a:off x="1752600" y="41910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6" name="Line 44"/>
          <p:cNvSpPr>
            <a:spLocks noChangeShapeType="1"/>
          </p:cNvSpPr>
          <p:nvPr/>
        </p:nvSpPr>
        <p:spPr bwMode="auto">
          <a:xfrm flipH="1">
            <a:off x="2362200" y="41910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7" name="Line 45"/>
          <p:cNvSpPr>
            <a:spLocks noChangeShapeType="1"/>
          </p:cNvSpPr>
          <p:nvPr/>
        </p:nvSpPr>
        <p:spPr bwMode="auto">
          <a:xfrm>
            <a:off x="2819400" y="4191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8" name="Line 46"/>
          <p:cNvSpPr>
            <a:spLocks noChangeShapeType="1"/>
          </p:cNvSpPr>
          <p:nvPr/>
        </p:nvSpPr>
        <p:spPr bwMode="auto">
          <a:xfrm flipH="1">
            <a:off x="1371600" y="4191000"/>
            <a:ext cx="2514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59" name="Line 47"/>
          <p:cNvSpPr>
            <a:spLocks noChangeShapeType="1"/>
          </p:cNvSpPr>
          <p:nvPr/>
        </p:nvSpPr>
        <p:spPr bwMode="auto">
          <a:xfrm>
            <a:off x="3886200" y="41910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0" name="Line 48"/>
          <p:cNvSpPr>
            <a:spLocks noChangeShapeType="1"/>
          </p:cNvSpPr>
          <p:nvPr/>
        </p:nvSpPr>
        <p:spPr bwMode="auto">
          <a:xfrm flipH="1">
            <a:off x="2362200" y="4191000"/>
            <a:ext cx="2438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1" name="Line 49"/>
          <p:cNvSpPr>
            <a:spLocks noChangeShapeType="1"/>
          </p:cNvSpPr>
          <p:nvPr/>
        </p:nvSpPr>
        <p:spPr bwMode="auto">
          <a:xfrm flipH="1">
            <a:off x="4495800" y="41910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2" name="Line 50"/>
          <p:cNvSpPr>
            <a:spLocks noChangeShapeType="1"/>
          </p:cNvSpPr>
          <p:nvPr/>
        </p:nvSpPr>
        <p:spPr bwMode="auto">
          <a:xfrm flipH="1">
            <a:off x="4495800" y="41910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3" name="Line 51"/>
          <p:cNvSpPr>
            <a:spLocks noChangeShapeType="1"/>
          </p:cNvSpPr>
          <p:nvPr/>
        </p:nvSpPr>
        <p:spPr bwMode="auto">
          <a:xfrm flipH="1">
            <a:off x="3429000" y="4191000"/>
            <a:ext cx="2286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4" name="Line 52"/>
          <p:cNvSpPr>
            <a:spLocks noChangeShapeType="1"/>
          </p:cNvSpPr>
          <p:nvPr/>
        </p:nvSpPr>
        <p:spPr bwMode="auto">
          <a:xfrm>
            <a:off x="1371600" y="5334000"/>
            <a:ext cx="1752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5" name="Line 53"/>
          <p:cNvSpPr>
            <a:spLocks noChangeShapeType="1"/>
          </p:cNvSpPr>
          <p:nvPr/>
        </p:nvSpPr>
        <p:spPr bwMode="auto">
          <a:xfrm>
            <a:off x="2362200" y="52578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6" name="Line 54"/>
          <p:cNvSpPr>
            <a:spLocks noChangeShapeType="1"/>
          </p:cNvSpPr>
          <p:nvPr/>
        </p:nvSpPr>
        <p:spPr bwMode="auto">
          <a:xfrm flipH="1">
            <a:off x="3200400" y="5257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7" name="Line 55"/>
          <p:cNvSpPr>
            <a:spLocks noChangeShapeType="1"/>
          </p:cNvSpPr>
          <p:nvPr/>
        </p:nvSpPr>
        <p:spPr bwMode="auto">
          <a:xfrm flipH="1">
            <a:off x="3124200" y="53340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7168" name="Text Box 56"/>
          <p:cNvSpPr txBox="1">
            <a:spLocks noChangeArrowheads="1"/>
          </p:cNvSpPr>
          <p:nvPr/>
        </p:nvSpPr>
        <p:spPr bwMode="auto">
          <a:xfrm>
            <a:off x="136525" y="3719513"/>
            <a:ext cx="1006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time,item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69" name="Text Box 57"/>
          <p:cNvSpPr txBox="1">
            <a:spLocks noChangeArrowheads="1"/>
          </p:cNvSpPr>
          <p:nvPr/>
        </p:nvSpPr>
        <p:spPr bwMode="auto">
          <a:xfrm>
            <a:off x="1279525" y="3719513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time,location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0" name="Text Box 58"/>
          <p:cNvSpPr txBox="1">
            <a:spLocks noChangeArrowheads="1"/>
          </p:cNvSpPr>
          <p:nvPr/>
        </p:nvSpPr>
        <p:spPr bwMode="auto">
          <a:xfrm>
            <a:off x="2270125" y="4252913"/>
            <a:ext cx="1333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time,supplier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1" name="Text Box 59"/>
          <p:cNvSpPr txBox="1">
            <a:spLocks noChangeArrowheads="1"/>
          </p:cNvSpPr>
          <p:nvPr/>
        </p:nvSpPr>
        <p:spPr bwMode="auto">
          <a:xfrm>
            <a:off x="3336925" y="3719513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item,location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2" name="Text Box 60"/>
          <p:cNvSpPr txBox="1">
            <a:spLocks noChangeArrowheads="1"/>
          </p:cNvSpPr>
          <p:nvPr/>
        </p:nvSpPr>
        <p:spPr bwMode="auto">
          <a:xfrm>
            <a:off x="4251325" y="4329113"/>
            <a:ext cx="1333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item,supplier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3" name="Text Box 61"/>
          <p:cNvSpPr txBox="1">
            <a:spLocks noChangeArrowheads="1"/>
          </p:cNvSpPr>
          <p:nvPr/>
        </p:nvSpPr>
        <p:spPr bwMode="auto">
          <a:xfrm>
            <a:off x="5394325" y="3719513"/>
            <a:ext cx="1638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location,supplier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4" name="Text Box 62"/>
          <p:cNvSpPr txBox="1">
            <a:spLocks noChangeArrowheads="1"/>
          </p:cNvSpPr>
          <p:nvPr/>
        </p:nvSpPr>
        <p:spPr bwMode="auto">
          <a:xfrm>
            <a:off x="136525" y="4938713"/>
            <a:ext cx="1747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time,item,location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5" name="Text Box 63"/>
          <p:cNvSpPr txBox="1">
            <a:spLocks noChangeArrowheads="1"/>
          </p:cNvSpPr>
          <p:nvPr/>
        </p:nvSpPr>
        <p:spPr bwMode="auto">
          <a:xfrm>
            <a:off x="1660525" y="5497513"/>
            <a:ext cx="156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</a:rPr>
              <a:t>time,item,supplier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6" name="Text Box 64"/>
          <p:cNvSpPr txBox="1">
            <a:spLocks noChangeArrowheads="1"/>
          </p:cNvSpPr>
          <p:nvPr/>
        </p:nvSpPr>
        <p:spPr bwMode="auto">
          <a:xfrm>
            <a:off x="2727325" y="4811713"/>
            <a:ext cx="1831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</a:rPr>
              <a:t>time,location,supplier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7" name="Text Box 66"/>
          <p:cNvSpPr txBox="1">
            <a:spLocks noChangeArrowheads="1"/>
          </p:cNvSpPr>
          <p:nvPr/>
        </p:nvSpPr>
        <p:spPr bwMode="auto">
          <a:xfrm>
            <a:off x="3946525" y="5472113"/>
            <a:ext cx="2074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item,location,supplier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8" name="Text Box 67"/>
          <p:cNvSpPr txBox="1">
            <a:spLocks noChangeArrowheads="1"/>
          </p:cNvSpPr>
          <p:nvPr/>
        </p:nvSpPr>
        <p:spPr bwMode="auto">
          <a:xfrm>
            <a:off x="1965325" y="6310313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>
                <a:solidFill>
                  <a:srgbClr val="000000"/>
                </a:solidFill>
                <a:latin typeface="Times New Roman" pitchFamily="18" charset="0"/>
              </a:rPr>
              <a:t>time, item, location, supplier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79" name="Text Box 68"/>
          <p:cNvSpPr txBox="1">
            <a:spLocks noChangeArrowheads="1"/>
          </p:cNvSpPr>
          <p:nvPr/>
        </p:nvSpPr>
        <p:spPr bwMode="auto">
          <a:xfrm>
            <a:off x="6858000" y="2057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</a:rPr>
              <a:t>0-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D(apex) cuboid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0" name="Text Box 69"/>
          <p:cNvSpPr txBox="1">
            <a:spLocks noChangeArrowheads="1"/>
          </p:cNvSpPr>
          <p:nvPr/>
        </p:nvSpPr>
        <p:spPr bwMode="auto">
          <a:xfrm>
            <a:off x="6842125" y="298608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</a:rPr>
              <a:t>1-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D cuboids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1" name="Text Box 70"/>
          <p:cNvSpPr txBox="1">
            <a:spLocks noChangeArrowheads="1"/>
          </p:cNvSpPr>
          <p:nvPr/>
        </p:nvSpPr>
        <p:spPr bwMode="auto">
          <a:xfrm>
            <a:off x="6842125" y="405288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</a:rPr>
              <a:t>2-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D cuboids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2" name="Text Box 71"/>
          <p:cNvSpPr txBox="1">
            <a:spLocks noChangeArrowheads="1"/>
          </p:cNvSpPr>
          <p:nvPr/>
        </p:nvSpPr>
        <p:spPr bwMode="auto">
          <a:xfrm>
            <a:off x="6842125" y="4967288"/>
            <a:ext cx="1431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</a:rPr>
              <a:t>3-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D cuboids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83" name="Text Box 72"/>
          <p:cNvSpPr txBox="1">
            <a:spLocks noChangeArrowheads="1"/>
          </p:cNvSpPr>
          <p:nvPr/>
        </p:nvSpPr>
        <p:spPr bwMode="auto">
          <a:xfrm>
            <a:off x="6918325" y="5881688"/>
            <a:ext cx="195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</a:rPr>
              <a:t>4-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D(base) cuboid</a:t>
            </a:r>
            <a:endParaRPr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sz="2400" dirty="0">
                <a:latin typeface="Book Antiqua" pitchFamily="18" charset="0"/>
              </a:rPr>
              <a:t>Modeling data warehouses: dimensions &amp; measures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sz="2400" u="sng" dirty="0">
                <a:solidFill>
                  <a:schemeClr val="hlink"/>
                </a:solidFill>
                <a:latin typeface="Book Antiqua" pitchFamily="18" charset="0"/>
              </a:rPr>
              <a:t>Star schema</a:t>
            </a:r>
            <a:r>
              <a:rPr lang="en-US" sz="2400" dirty="0">
                <a:latin typeface="Book Antiqua" pitchFamily="18" charset="0"/>
              </a:rPr>
              <a:t>: </a:t>
            </a:r>
            <a:r>
              <a:rPr lang="en-US" sz="2400" dirty="0">
                <a:solidFill>
                  <a:srgbClr val="006666"/>
                </a:solidFill>
                <a:latin typeface="Book Antiqua" pitchFamily="18" charset="0"/>
              </a:rPr>
              <a:t>A fact table in the middle connected to a set of dimension tables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sz="2400" u="sng" dirty="0">
                <a:solidFill>
                  <a:schemeClr val="hlink"/>
                </a:solidFill>
                <a:latin typeface="Book Antiqua" pitchFamily="18" charset="0"/>
              </a:rPr>
              <a:t>Snowflake schema</a:t>
            </a:r>
            <a:r>
              <a:rPr lang="en-US" sz="2400" dirty="0">
                <a:latin typeface="Book Antiqua" pitchFamily="18" charset="0"/>
              </a:rPr>
              <a:t>:  </a:t>
            </a:r>
            <a:r>
              <a:rPr lang="en-US" sz="2400" dirty="0">
                <a:solidFill>
                  <a:srgbClr val="006666"/>
                </a:solidFill>
                <a:latin typeface="Book Antiqua" pitchFamily="18" charset="0"/>
              </a:rPr>
              <a:t>A refinement of star schema where some dimensional hierarchy is 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normalized</a:t>
            </a:r>
            <a:r>
              <a:rPr lang="en-US" sz="2400" dirty="0">
                <a:solidFill>
                  <a:srgbClr val="006666"/>
                </a:solidFill>
                <a:latin typeface="Book Antiqua" pitchFamily="18" charset="0"/>
              </a:rPr>
              <a:t> into a set of smaller dimension tables</a:t>
            </a:r>
            <a:r>
              <a:rPr lang="en-US" sz="2400" dirty="0">
                <a:latin typeface="Book Antiqua" pitchFamily="18" charset="0"/>
              </a:rPr>
              <a:t>, forming a shape similar to snowflake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  <a:defRPr/>
            </a:pPr>
            <a:r>
              <a:rPr lang="en-US" sz="2400" u="sng" dirty="0">
                <a:solidFill>
                  <a:schemeClr val="hlink"/>
                </a:solidFill>
                <a:latin typeface="Book Antiqua" pitchFamily="18" charset="0"/>
              </a:rPr>
              <a:t>Fact constellations</a:t>
            </a:r>
            <a:r>
              <a:rPr lang="en-US" sz="2400" dirty="0">
                <a:latin typeface="Book Antiqua" pitchFamily="18" charset="0"/>
              </a:rPr>
              <a:t>:  </a:t>
            </a:r>
            <a:r>
              <a:rPr lang="en-US" sz="2400" dirty="0">
                <a:solidFill>
                  <a:srgbClr val="006666"/>
                </a:solidFill>
                <a:latin typeface="Book Antiqua" pitchFamily="18" charset="0"/>
              </a:rPr>
              <a:t>Multiple fact tables share dimension tables</a:t>
            </a:r>
            <a:r>
              <a:rPr lang="en-US" sz="2400" dirty="0">
                <a:latin typeface="Book Antiqua" pitchFamily="18" charset="0"/>
              </a:rPr>
              <a:t>, viewed as a collection of stars, therefore called 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galaxy schema</a:t>
            </a:r>
            <a:r>
              <a:rPr lang="en-US" sz="2400" dirty="0">
                <a:latin typeface="Book Antiqua" pitchFamily="18" charset="0"/>
              </a:rPr>
              <a:t> or fact constellation</a:t>
            </a:r>
            <a:r>
              <a:rPr lang="en-US" dirty="0">
                <a:latin typeface="Book Antiqua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223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Conceptual Modeling of Data Warehouses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86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8893175" cy="792163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Example of Star Schema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B64E6596-346F-4CB1-A2C4-DF6C10272A53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19850" y="1676400"/>
            <a:ext cx="24955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sz="2000">
                <a:latin typeface="+mn-lt"/>
              </a:rPr>
              <a:t>   </a:t>
            </a:r>
          </a:p>
        </p:txBody>
      </p:sp>
      <p:sp>
        <p:nvSpPr>
          <p:cNvPr id="49164" name="Rectangle 5"/>
          <p:cNvSpPr>
            <a:spLocks noChangeArrowheads="1"/>
          </p:cNvSpPr>
          <p:nvPr/>
        </p:nvSpPr>
        <p:spPr bwMode="auto">
          <a:xfrm>
            <a:off x="3548063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grpSp>
        <p:nvGrpSpPr>
          <p:cNvPr id="49165" name="Group 6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49197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49198" name="Rectangle 8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49166" name="Group 9"/>
          <p:cNvGrpSpPr>
            <a:grpSpLocks/>
          </p:cNvGrpSpPr>
          <p:nvPr/>
        </p:nvGrpSpPr>
        <p:grpSpPr bwMode="auto">
          <a:xfrm>
            <a:off x="6604000" y="3867150"/>
            <a:ext cx="1908175" cy="1884363"/>
            <a:chOff x="684" y="2196"/>
            <a:chExt cx="1189" cy="1168"/>
          </a:xfrm>
        </p:grpSpPr>
        <p:sp>
          <p:nvSpPr>
            <p:cNvPr id="49195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89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province_or_street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49196" name="Rectangle 11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49167" name="Rectangle 12"/>
          <p:cNvSpPr>
            <a:spLocks noChangeArrowheads="1"/>
          </p:cNvSpPr>
          <p:nvPr/>
        </p:nvSpPr>
        <p:spPr bwMode="auto">
          <a:xfrm>
            <a:off x="3451225" y="2279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Sales Fact Table</a:t>
            </a:r>
          </a:p>
        </p:txBody>
      </p:sp>
      <p:sp>
        <p:nvSpPr>
          <p:cNvPr id="49168" name="Rectangle 13"/>
          <p:cNvSpPr>
            <a:spLocks noChangeArrowheads="1"/>
          </p:cNvSpPr>
          <p:nvPr/>
        </p:nvSpPr>
        <p:spPr bwMode="auto">
          <a:xfrm>
            <a:off x="3548063" y="2697163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9169" name="Rectangle 14"/>
          <p:cNvSpPr>
            <a:spLocks noChangeArrowheads="1"/>
          </p:cNvSpPr>
          <p:nvPr/>
        </p:nvSpPr>
        <p:spPr bwMode="auto">
          <a:xfrm>
            <a:off x="3581400" y="274320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          time_key</a:t>
            </a:r>
          </a:p>
        </p:txBody>
      </p:sp>
      <p:sp>
        <p:nvSpPr>
          <p:cNvPr id="49170" name="Rectangle 15"/>
          <p:cNvSpPr>
            <a:spLocks noChangeArrowheads="1"/>
          </p:cNvSpPr>
          <p:nvPr/>
        </p:nvSpPr>
        <p:spPr bwMode="auto">
          <a:xfrm>
            <a:off x="3582988" y="319246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49171" name="Rectangle 16"/>
          <p:cNvSpPr>
            <a:spLocks noChangeArrowheads="1"/>
          </p:cNvSpPr>
          <p:nvPr/>
        </p:nvSpPr>
        <p:spPr bwMode="auto">
          <a:xfrm>
            <a:off x="3548063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9172" name="Rectangle 17"/>
          <p:cNvSpPr>
            <a:spLocks noChangeArrowheads="1"/>
          </p:cNvSpPr>
          <p:nvPr/>
        </p:nvSpPr>
        <p:spPr bwMode="auto">
          <a:xfrm>
            <a:off x="3582988" y="363855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49173" name="Rectangle 18"/>
          <p:cNvSpPr>
            <a:spLocks noChangeArrowheads="1"/>
          </p:cNvSpPr>
          <p:nvPr/>
        </p:nvSpPr>
        <p:spPr bwMode="auto">
          <a:xfrm>
            <a:off x="3548063" y="4090988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9174" name="Rectangle 19"/>
          <p:cNvSpPr>
            <a:spLocks noChangeArrowheads="1"/>
          </p:cNvSpPr>
          <p:nvPr/>
        </p:nvSpPr>
        <p:spPr bwMode="auto">
          <a:xfrm>
            <a:off x="3581400" y="4114800"/>
            <a:ext cx="2065338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49175" name="Rectangle 20"/>
          <p:cNvSpPr>
            <a:spLocks noChangeArrowheads="1"/>
          </p:cNvSpPr>
          <p:nvPr/>
        </p:nvSpPr>
        <p:spPr bwMode="auto">
          <a:xfrm>
            <a:off x="3548063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9176" name="Rectangle 21"/>
          <p:cNvSpPr>
            <a:spLocks noChangeArrowheads="1"/>
          </p:cNvSpPr>
          <p:nvPr/>
        </p:nvSpPr>
        <p:spPr bwMode="auto">
          <a:xfrm>
            <a:off x="3582988" y="460692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49177" name="Rectangle 22"/>
          <p:cNvSpPr>
            <a:spLocks noChangeArrowheads="1"/>
          </p:cNvSpPr>
          <p:nvPr/>
        </p:nvSpPr>
        <p:spPr bwMode="auto">
          <a:xfrm>
            <a:off x="3548063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9178" name="Rectangle 23"/>
          <p:cNvSpPr>
            <a:spLocks noChangeArrowheads="1"/>
          </p:cNvSpPr>
          <p:nvPr/>
        </p:nvSpPr>
        <p:spPr bwMode="auto">
          <a:xfrm>
            <a:off x="3582988" y="505142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49179" name="Rectangle 24"/>
          <p:cNvSpPr>
            <a:spLocks noChangeArrowheads="1"/>
          </p:cNvSpPr>
          <p:nvPr/>
        </p:nvSpPr>
        <p:spPr bwMode="auto">
          <a:xfrm>
            <a:off x="3548063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49180" name="Rectangle 25"/>
          <p:cNvSpPr>
            <a:spLocks noChangeArrowheads="1"/>
          </p:cNvSpPr>
          <p:nvPr/>
        </p:nvSpPr>
        <p:spPr bwMode="auto">
          <a:xfrm>
            <a:off x="3563938" y="5497513"/>
            <a:ext cx="1995487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49181" name="Rectangle 26"/>
          <p:cNvSpPr>
            <a:spLocks noChangeArrowheads="1"/>
          </p:cNvSpPr>
          <p:nvPr/>
        </p:nvSpPr>
        <p:spPr bwMode="auto">
          <a:xfrm>
            <a:off x="2057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Measures</a:t>
            </a:r>
          </a:p>
        </p:txBody>
      </p:sp>
      <p:sp>
        <p:nvSpPr>
          <p:cNvPr id="49182" name="Line 27"/>
          <p:cNvSpPr>
            <a:spLocks noChangeShapeType="1"/>
          </p:cNvSpPr>
          <p:nvPr/>
        </p:nvSpPr>
        <p:spPr bwMode="auto">
          <a:xfrm flipV="1">
            <a:off x="2771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83" name="Line 28"/>
          <p:cNvSpPr>
            <a:spLocks noChangeShapeType="1"/>
          </p:cNvSpPr>
          <p:nvPr/>
        </p:nvSpPr>
        <p:spPr bwMode="auto">
          <a:xfrm flipV="1">
            <a:off x="2752725" y="532447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84" name="Line 29"/>
          <p:cNvSpPr>
            <a:spLocks noChangeShapeType="1"/>
          </p:cNvSpPr>
          <p:nvPr/>
        </p:nvSpPr>
        <p:spPr bwMode="auto">
          <a:xfrm flipV="1">
            <a:off x="2752725" y="569277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85" name="Line 30"/>
          <p:cNvSpPr>
            <a:spLocks noChangeShapeType="1"/>
          </p:cNvSpPr>
          <p:nvPr/>
        </p:nvSpPr>
        <p:spPr bwMode="auto">
          <a:xfrm flipH="1">
            <a:off x="2328863" y="394970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86" name="Line 31"/>
          <p:cNvSpPr>
            <a:spLocks noChangeShapeType="1"/>
          </p:cNvSpPr>
          <p:nvPr/>
        </p:nvSpPr>
        <p:spPr bwMode="auto">
          <a:xfrm flipH="1" flipV="1">
            <a:off x="2133600" y="2514600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87" name="Line 32"/>
          <p:cNvSpPr>
            <a:spLocks noChangeShapeType="1"/>
          </p:cNvSpPr>
          <p:nvPr/>
        </p:nvSpPr>
        <p:spPr bwMode="auto">
          <a:xfrm>
            <a:off x="5580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9188" name="Line 33"/>
          <p:cNvSpPr>
            <a:spLocks noChangeShapeType="1"/>
          </p:cNvSpPr>
          <p:nvPr/>
        </p:nvSpPr>
        <p:spPr bwMode="auto">
          <a:xfrm flipV="1">
            <a:off x="5580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9189" name="Group 34"/>
          <p:cNvGrpSpPr>
            <a:grpSpLocks/>
          </p:cNvGrpSpPr>
          <p:nvPr/>
        </p:nvGrpSpPr>
        <p:grpSpPr bwMode="auto">
          <a:xfrm>
            <a:off x="6610350" y="1600200"/>
            <a:ext cx="1438275" cy="1925638"/>
            <a:chOff x="3796" y="983"/>
            <a:chExt cx="896" cy="1194"/>
          </a:xfrm>
        </p:grpSpPr>
        <p:sp>
          <p:nvSpPr>
            <p:cNvPr id="49193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49194" name="Text Box 36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49190" name="Group 37"/>
          <p:cNvGrpSpPr>
            <a:grpSpLocks/>
          </p:cNvGrpSpPr>
          <p:nvPr/>
        </p:nvGrpSpPr>
        <p:grpSpPr bwMode="auto">
          <a:xfrm>
            <a:off x="838200" y="3886200"/>
            <a:ext cx="1509713" cy="1393825"/>
            <a:chOff x="3844" y="2426"/>
            <a:chExt cx="939" cy="864"/>
          </a:xfrm>
        </p:grpSpPr>
        <p:sp>
          <p:nvSpPr>
            <p:cNvPr id="49191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49192" name="Text Box 39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branch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Evolution of Database Technology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6A263C9C-0121-4CBE-9A1F-1B1E284345E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43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268413"/>
            <a:ext cx="8642350" cy="48244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1960s:  Data collection, database creation, IMS and network DBMS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1970s:  Relational data model, relational DBMS implementation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1980s:  RDBMS, advanced data models (extended-relational, OO, deductive, etc.) and application-oriented DBMS (spatial, scientific, engineering, etc.)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smtClean="0">
                <a:latin typeface="Book Antiqua" pitchFamily="18" charset="0"/>
              </a:rPr>
              <a:t>1990s—2000s:  Data mining and data warehousing, multimedia databases, and Web databases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86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Example of Snowflake Schema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D6D393DF-7FA9-406C-B291-C78692BC2025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50187" name="Group 10"/>
          <p:cNvGrpSpPr>
            <a:grpSpLocks/>
          </p:cNvGrpSpPr>
          <p:nvPr/>
        </p:nvGrpSpPr>
        <p:grpSpPr bwMode="auto">
          <a:xfrm>
            <a:off x="74613" y="1052513"/>
            <a:ext cx="9124950" cy="5280025"/>
            <a:chOff x="304800" y="1295400"/>
            <a:chExt cx="9124471" cy="5280528"/>
          </a:xfrm>
        </p:grpSpPr>
        <p:sp>
          <p:nvSpPr>
            <p:cNvPr id="50188" name="Rectangle 4"/>
            <p:cNvSpPr>
              <a:spLocks noChangeArrowheads="1"/>
            </p:cNvSpPr>
            <p:nvPr/>
          </p:nvSpPr>
          <p:spPr bwMode="auto">
            <a:xfrm>
              <a:off x="3317875" y="3105150"/>
              <a:ext cx="2065338" cy="452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grpSp>
          <p:nvGrpSpPr>
            <p:cNvPr id="50189" name="Group 5"/>
            <p:cNvGrpSpPr>
              <a:grpSpLocks/>
            </p:cNvGrpSpPr>
            <p:nvPr/>
          </p:nvGrpSpPr>
          <p:grpSpPr bwMode="auto">
            <a:xfrm>
              <a:off x="304800" y="1295400"/>
              <a:ext cx="1983058" cy="2170217"/>
              <a:chOff x="277" y="1164"/>
              <a:chExt cx="1235" cy="1345"/>
            </a:xfrm>
          </p:grpSpPr>
          <p:sp>
            <p:nvSpPr>
              <p:cNvPr id="50229" name="Rectangle 6"/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235" cy="1088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time_key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day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day_of_the_week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month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quarter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year</a:t>
                </a:r>
              </a:p>
            </p:txBody>
          </p:sp>
          <p:sp>
            <p:nvSpPr>
              <p:cNvPr id="50230" name="Rectangle 7"/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432" cy="248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000000"/>
                    </a:solidFill>
                    <a:latin typeface="Book Antiqua" pitchFamily="18" charset="0"/>
                  </a:rPr>
                  <a:t>time</a:t>
                </a:r>
              </a:p>
            </p:txBody>
          </p:sp>
        </p:grpSp>
        <p:grpSp>
          <p:nvGrpSpPr>
            <p:cNvPr id="50190" name="Group 8"/>
            <p:cNvGrpSpPr>
              <a:grpSpLocks/>
            </p:cNvGrpSpPr>
            <p:nvPr/>
          </p:nvGrpSpPr>
          <p:grpSpPr bwMode="auto">
            <a:xfrm>
              <a:off x="5867400" y="3810000"/>
              <a:ext cx="1483867" cy="1330316"/>
              <a:chOff x="684" y="2196"/>
              <a:chExt cx="1401" cy="833"/>
            </a:xfrm>
          </p:grpSpPr>
          <p:sp>
            <p:nvSpPr>
              <p:cNvPr id="50227" name="Rectangle 9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401" cy="57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location_key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street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city_key</a:t>
                </a:r>
              </a:p>
            </p:txBody>
          </p:sp>
          <p:sp>
            <p:nvSpPr>
              <p:cNvPr id="50228" name="Rectangle 10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1029" cy="25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000000"/>
                    </a:solidFill>
                    <a:latin typeface="Book Antiqua" pitchFamily="18" charset="0"/>
                  </a:rPr>
                  <a:t>location</a:t>
                </a:r>
              </a:p>
            </p:txBody>
          </p:sp>
        </p:grpSp>
        <p:sp>
          <p:nvSpPr>
            <p:cNvPr id="50191" name="Rectangle 11"/>
            <p:cNvSpPr>
              <a:spLocks noChangeArrowheads="1"/>
            </p:cNvSpPr>
            <p:nvPr/>
          </p:nvSpPr>
          <p:spPr bwMode="auto">
            <a:xfrm>
              <a:off x="3275013" y="2152650"/>
              <a:ext cx="197970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Sales Fact Table</a:t>
              </a:r>
            </a:p>
          </p:txBody>
        </p:sp>
        <p:sp>
          <p:nvSpPr>
            <p:cNvPr id="50192" name="Rectangle 12"/>
            <p:cNvSpPr>
              <a:spLocks noChangeArrowheads="1"/>
            </p:cNvSpPr>
            <p:nvPr/>
          </p:nvSpPr>
          <p:spPr bwMode="auto">
            <a:xfrm>
              <a:off x="3317875" y="2640013"/>
              <a:ext cx="2065338" cy="4524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50193" name="Rectangle 13"/>
            <p:cNvSpPr>
              <a:spLocks noChangeArrowheads="1"/>
            </p:cNvSpPr>
            <p:nvPr/>
          </p:nvSpPr>
          <p:spPr bwMode="auto">
            <a:xfrm>
              <a:off x="3351213" y="2686050"/>
              <a:ext cx="2057400" cy="400752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           time_key</a:t>
              </a:r>
            </a:p>
          </p:txBody>
        </p:sp>
        <p:sp>
          <p:nvSpPr>
            <p:cNvPr id="50194" name="Rectangle 14"/>
            <p:cNvSpPr>
              <a:spLocks noChangeArrowheads="1"/>
            </p:cNvSpPr>
            <p:nvPr/>
          </p:nvSpPr>
          <p:spPr bwMode="auto">
            <a:xfrm>
              <a:off x="3352800" y="3135313"/>
              <a:ext cx="2128788" cy="40075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              item_key</a:t>
              </a:r>
            </a:p>
          </p:txBody>
        </p:sp>
        <p:sp>
          <p:nvSpPr>
            <p:cNvPr id="50195" name="Rectangle 15"/>
            <p:cNvSpPr>
              <a:spLocks noChangeArrowheads="1"/>
            </p:cNvSpPr>
            <p:nvPr/>
          </p:nvSpPr>
          <p:spPr bwMode="auto">
            <a:xfrm>
              <a:off x="3317875" y="3570288"/>
              <a:ext cx="2065338" cy="450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50196" name="Rectangle 16"/>
            <p:cNvSpPr>
              <a:spLocks noChangeArrowheads="1"/>
            </p:cNvSpPr>
            <p:nvPr/>
          </p:nvSpPr>
          <p:spPr bwMode="auto">
            <a:xfrm>
              <a:off x="3352800" y="3581400"/>
              <a:ext cx="2212144" cy="400752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           branch_key</a:t>
              </a:r>
            </a:p>
          </p:txBody>
        </p:sp>
        <p:sp>
          <p:nvSpPr>
            <p:cNvPr id="50197" name="Rectangle 17"/>
            <p:cNvSpPr>
              <a:spLocks noChangeArrowheads="1"/>
            </p:cNvSpPr>
            <p:nvPr/>
          </p:nvSpPr>
          <p:spPr bwMode="auto">
            <a:xfrm>
              <a:off x="3317875" y="4033838"/>
              <a:ext cx="2065338" cy="4524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50198" name="Rectangle 18"/>
            <p:cNvSpPr>
              <a:spLocks noChangeArrowheads="1"/>
            </p:cNvSpPr>
            <p:nvPr/>
          </p:nvSpPr>
          <p:spPr bwMode="auto">
            <a:xfrm>
              <a:off x="3351213" y="4057650"/>
              <a:ext cx="2204130" cy="400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         location_key</a:t>
              </a:r>
            </a:p>
          </p:txBody>
        </p:sp>
        <p:sp>
          <p:nvSpPr>
            <p:cNvPr id="50199" name="Rectangle 19"/>
            <p:cNvSpPr>
              <a:spLocks noChangeArrowheads="1"/>
            </p:cNvSpPr>
            <p:nvPr/>
          </p:nvSpPr>
          <p:spPr bwMode="auto">
            <a:xfrm>
              <a:off x="3317875" y="4498975"/>
              <a:ext cx="2065338" cy="452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50200" name="Rectangle 20"/>
            <p:cNvSpPr>
              <a:spLocks noChangeArrowheads="1"/>
            </p:cNvSpPr>
            <p:nvPr/>
          </p:nvSpPr>
          <p:spPr bwMode="auto">
            <a:xfrm>
              <a:off x="3352800" y="4549775"/>
              <a:ext cx="2135200" cy="40075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            units_sold</a:t>
              </a:r>
            </a:p>
          </p:txBody>
        </p:sp>
        <p:sp>
          <p:nvSpPr>
            <p:cNvPr id="50201" name="Rectangle 21"/>
            <p:cNvSpPr>
              <a:spLocks noChangeArrowheads="1"/>
            </p:cNvSpPr>
            <p:nvPr/>
          </p:nvSpPr>
          <p:spPr bwMode="auto">
            <a:xfrm>
              <a:off x="3317875" y="4964113"/>
              <a:ext cx="2065338" cy="450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50202" name="Rectangle 22"/>
            <p:cNvSpPr>
              <a:spLocks noChangeArrowheads="1"/>
            </p:cNvSpPr>
            <p:nvPr/>
          </p:nvSpPr>
          <p:spPr bwMode="auto">
            <a:xfrm>
              <a:off x="3352800" y="4994275"/>
              <a:ext cx="2157642" cy="40075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         dollars_sold</a:t>
              </a:r>
            </a:p>
          </p:txBody>
        </p:sp>
        <p:sp>
          <p:nvSpPr>
            <p:cNvPr id="50203" name="Rectangle 23"/>
            <p:cNvSpPr>
              <a:spLocks noChangeArrowheads="1"/>
            </p:cNvSpPr>
            <p:nvPr/>
          </p:nvSpPr>
          <p:spPr bwMode="auto">
            <a:xfrm>
              <a:off x="3317875" y="5429250"/>
              <a:ext cx="2065338" cy="450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50204" name="Rectangle 24"/>
            <p:cNvSpPr>
              <a:spLocks noChangeArrowheads="1"/>
            </p:cNvSpPr>
            <p:nvPr/>
          </p:nvSpPr>
          <p:spPr bwMode="auto">
            <a:xfrm>
              <a:off x="3333750" y="5440363"/>
              <a:ext cx="2107949" cy="40075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             avg_sales</a:t>
              </a:r>
            </a:p>
          </p:txBody>
        </p:sp>
        <p:sp>
          <p:nvSpPr>
            <p:cNvPr id="50205" name="Rectangle 25"/>
            <p:cNvSpPr>
              <a:spLocks noChangeArrowheads="1"/>
            </p:cNvSpPr>
            <p:nvPr/>
          </p:nvSpPr>
          <p:spPr bwMode="auto">
            <a:xfrm>
              <a:off x="1676400" y="5867400"/>
              <a:ext cx="1219200" cy="70852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00"/>
                  </a:solidFill>
                  <a:latin typeface="Book Antiqua" pitchFamily="18" charset="0"/>
                </a:rPr>
                <a:t>Measures</a:t>
              </a:r>
            </a:p>
          </p:txBody>
        </p:sp>
        <p:sp>
          <p:nvSpPr>
            <p:cNvPr id="50206" name="Line 26"/>
            <p:cNvSpPr>
              <a:spLocks noChangeShapeType="1"/>
            </p:cNvSpPr>
            <p:nvPr/>
          </p:nvSpPr>
          <p:spPr bwMode="auto">
            <a:xfrm flipV="1">
              <a:off x="2590800" y="4724400"/>
              <a:ext cx="769938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7" name="Line 27"/>
            <p:cNvSpPr>
              <a:spLocks noChangeShapeType="1"/>
            </p:cNvSpPr>
            <p:nvPr/>
          </p:nvSpPr>
          <p:spPr bwMode="auto">
            <a:xfrm flipV="1">
              <a:off x="2571750" y="5267325"/>
              <a:ext cx="788988" cy="561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8" name="Line 28"/>
            <p:cNvSpPr>
              <a:spLocks noChangeShapeType="1"/>
            </p:cNvSpPr>
            <p:nvPr/>
          </p:nvSpPr>
          <p:spPr bwMode="auto">
            <a:xfrm flipV="1">
              <a:off x="2571750" y="5635625"/>
              <a:ext cx="9048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9" name="Line 29"/>
            <p:cNvSpPr>
              <a:spLocks noChangeShapeType="1"/>
            </p:cNvSpPr>
            <p:nvPr/>
          </p:nvSpPr>
          <p:spPr bwMode="auto">
            <a:xfrm flipH="1">
              <a:off x="2133600" y="3886200"/>
              <a:ext cx="1193800" cy="7350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0" name="Line 30"/>
            <p:cNvSpPr>
              <a:spLocks noChangeShapeType="1"/>
            </p:cNvSpPr>
            <p:nvPr/>
          </p:nvSpPr>
          <p:spPr bwMode="auto">
            <a:xfrm flipH="1" flipV="1">
              <a:off x="2133600" y="2514600"/>
              <a:ext cx="1446213" cy="4857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1" name="Line 31"/>
            <p:cNvSpPr>
              <a:spLocks noChangeShapeType="1"/>
            </p:cNvSpPr>
            <p:nvPr/>
          </p:nvSpPr>
          <p:spPr bwMode="auto">
            <a:xfrm>
              <a:off x="5410200" y="4267200"/>
              <a:ext cx="45720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2" name="Line 32"/>
            <p:cNvSpPr>
              <a:spLocks noChangeShapeType="1"/>
            </p:cNvSpPr>
            <p:nvPr/>
          </p:nvSpPr>
          <p:spPr bwMode="auto">
            <a:xfrm flipV="1">
              <a:off x="5334000" y="2819400"/>
              <a:ext cx="60960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0213" name="Group 33"/>
            <p:cNvGrpSpPr>
              <a:grpSpLocks/>
            </p:cNvGrpSpPr>
            <p:nvPr/>
          </p:nvGrpSpPr>
          <p:grpSpPr bwMode="auto">
            <a:xfrm>
              <a:off x="5943602" y="1525613"/>
              <a:ext cx="1520755" cy="1925663"/>
              <a:chOff x="3796" y="984"/>
              <a:chExt cx="948" cy="1194"/>
            </a:xfrm>
          </p:grpSpPr>
          <p:sp>
            <p:nvSpPr>
              <p:cNvPr id="50225" name="Rectangle 34"/>
              <p:cNvSpPr>
                <a:spLocks noChangeArrowheads="1"/>
              </p:cNvSpPr>
              <p:nvPr/>
            </p:nvSpPr>
            <p:spPr bwMode="auto">
              <a:xfrm>
                <a:off x="3796" y="1262"/>
                <a:ext cx="948" cy="91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item_key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item_name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brand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type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supplier_key</a:t>
                </a:r>
              </a:p>
            </p:txBody>
          </p:sp>
          <p:sp>
            <p:nvSpPr>
              <p:cNvPr id="50226" name="Text Box 35"/>
              <p:cNvSpPr txBox="1">
                <a:spLocks noChangeArrowheads="1"/>
              </p:cNvSpPr>
              <p:nvPr/>
            </p:nvSpPr>
            <p:spPr bwMode="auto">
              <a:xfrm>
                <a:off x="3907" y="984"/>
                <a:ext cx="496" cy="28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000000"/>
                    </a:solidFill>
                    <a:latin typeface="Book Antiqua" pitchFamily="18" charset="0"/>
                  </a:rPr>
                  <a:t>item</a:t>
                </a:r>
              </a:p>
            </p:txBody>
          </p:sp>
        </p:grpSp>
        <p:grpSp>
          <p:nvGrpSpPr>
            <p:cNvPr id="50214" name="Group 36"/>
            <p:cNvGrpSpPr>
              <a:grpSpLocks/>
            </p:cNvGrpSpPr>
            <p:nvPr/>
          </p:nvGrpSpPr>
          <p:grpSpPr bwMode="auto">
            <a:xfrm>
              <a:off x="558151" y="3886201"/>
              <a:ext cx="1707471" cy="1392212"/>
              <a:chOff x="3812" y="2426"/>
              <a:chExt cx="1062" cy="863"/>
            </a:xfrm>
          </p:grpSpPr>
          <p:sp>
            <p:nvSpPr>
              <p:cNvPr id="50223" name="Rectangle 37"/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978" cy="57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branch_key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branch_name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branch_type</a:t>
                </a:r>
              </a:p>
            </p:txBody>
          </p:sp>
          <p:sp>
            <p:nvSpPr>
              <p:cNvPr id="50224" name="Text Box 38"/>
              <p:cNvSpPr txBox="1">
                <a:spLocks noChangeArrowheads="1"/>
              </p:cNvSpPr>
              <p:nvPr/>
            </p:nvSpPr>
            <p:spPr bwMode="auto">
              <a:xfrm>
                <a:off x="3812" y="2426"/>
                <a:ext cx="700" cy="28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000000"/>
                    </a:solidFill>
                    <a:latin typeface="Book Antiqua" pitchFamily="18" charset="0"/>
                  </a:rPr>
                  <a:t>branch</a:t>
                </a:r>
              </a:p>
            </p:txBody>
          </p:sp>
        </p:grpSp>
        <p:grpSp>
          <p:nvGrpSpPr>
            <p:cNvPr id="50215" name="Group 40"/>
            <p:cNvGrpSpPr>
              <a:grpSpLocks/>
            </p:cNvGrpSpPr>
            <p:nvPr/>
          </p:nvGrpSpPr>
          <p:grpSpPr bwMode="auto">
            <a:xfrm>
              <a:off x="7622384" y="1983756"/>
              <a:ext cx="1691754" cy="991722"/>
              <a:chOff x="3744" y="858"/>
              <a:chExt cx="1054" cy="1164"/>
            </a:xfrm>
          </p:grpSpPr>
          <p:sp>
            <p:nvSpPr>
              <p:cNvPr id="50221" name="Rectangle 41"/>
              <p:cNvSpPr>
                <a:spLocks noChangeArrowheads="1"/>
              </p:cNvSpPr>
              <p:nvPr/>
            </p:nvSpPr>
            <p:spPr bwMode="auto">
              <a:xfrm>
                <a:off x="3796" y="1263"/>
                <a:ext cx="1002" cy="759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supplier_key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Book Antiqua" pitchFamily="18" charset="0"/>
                  </a:rPr>
                  <a:t>supplier_type</a:t>
                </a:r>
              </a:p>
            </p:txBody>
          </p:sp>
          <p:sp>
            <p:nvSpPr>
              <p:cNvPr id="50222" name="Text Box 42"/>
              <p:cNvSpPr txBox="1">
                <a:spLocks noChangeArrowheads="1"/>
              </p:cNvSpPr>
              <p:nvPr/>
            </p:nvSpPr>
            <p:spPr bwMode="auto">
              <a:xfrm>
                <a:off x="3744" y="858"/>
                <a:ext cx="821" cy="54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rgbClr val="000000"/>
                    </a:solidFill>
                    <a:latin typeface="Book Antiqua" pitchFamily="18" charset="0"/>
                  </a:rPr>
                  <a:t>supplier</a:t>
                </a:r>
              </a:p>
            </p:txBody>
          </p:sp>
        </p:grpSp>
        <p:sp>
          <p:nvSpPr>
            <p:cNvPr id="50216" name="Line 43"/>
            <p:cNvSpPr>
              <a:spLocks noChangeShapeType="1"/>
            </p:cNvSpPr>
            <p:nvPr/>
          </p:nvSpPr>
          <p:spPr bwMode="auto">
            <a:xfrm flipV="1">
              <a:off x="7239000" y="2971800"/>
              <a:ext cx="53340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0217" name="Group 45"/>
            <p:cNvGrpSpPr>
              <a:grpSpLocks/>
            </p:cNvGrpSpPr>
            <p:nvPr/>
          </p:nvGrpSpPr>
          <p:grpSpPr bwMode="auto">
            <a:xfrm>
              <a:off x="7543800" y="4800599"/>
              <a:ext cx="1885471" cy="1484302"/>
              <a:chOff x="684" y="2196"/>
              <a:chExt cx="1781" cy="929"/>
            </a:xfrm>
          </p:grpSpPr>
          <p:sp>
            <p:nvSpPr>
              <p:cNvPr id="50219" name="Rectangle 46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781" cy="6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Book Antiqua" pitchFamily="18" charset="0"/>
                  </a:rPr>
                  <a:t>city_key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Book Antiqua" pitchFamily="18" charset="0"/>
                  </a:rPr>
                  <a:t>city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Book Antiqua" pitchFamily="18" charset="0"/>
                  </a:rPr>
                  <a:t>province_or_street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Book Antiqua" pitchFamily="18" charset="0"/>
                  </a:rPr>
                  <a:t>country</a:t>
                </a:r>
              </a:p>
            </p:txBody>
          </p:sp>
          <p:sp>
            <p:nvSpPr>
              <p:cNvPr id="50220" name="Rectangle 47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568" cy="25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rgbClr val="000000"/>
                    </a:solidFill>
                    <a:latin typeface="Book Antiqua" pitchFamily="18" charset="0"/>
                  </a:rPr>
                  <a:t>city</a:t>
                </a:r>
              </a:p>
            </p:txBody>
          </p:sp>
        </p:grpSp>
        <p:sp>
          <p:nvSpPr>
            <p:cNvPr id="50218" name="Line 48"/>
            <p:cNvSpPr>
              <a:spLocks noChangeShapeType="1"/>
            </p:cNvSpPr>
            <p:nvPr/>
          </p:nvSpPr>
          <p:spPr bwMode="auto">
            <a:xfrm>
              <a:off x="7162800" y="5105400"/>
              <a:ext cx="45720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64704"/>
            <a:ext cx="9144000" cy="5904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7207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512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8893175" cy="792163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Example of Fact Constellation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5463" y="6021388"/>
            <a:ext cx="457200" cy="457200"/>
          </a:xfrm>
        </p:spPr>
        <p:txBody>
          <a:bodyPr/>
          <a:lstStyle/>
          <a:p>
            <a:pPr>
              <a:defRPr/>
            </a:pPr>
            <a:fld id="{EDB6BE7C-337A-4A36-8BB1-D5336532664B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51211" name="Group 7"/>
          <p:cNvGrpSpPr>
            <a:grpSpLocks/>
          </p:cNvGrpSpPr>
          <p:nvPr/>
        </p:nvGrpSpPr>
        <p:grpSpPr bwMode="auto">
          <a:xfrm>
            <a:off x="130175" y="765175"/>
            <a:ext cx="8763000" cy="5664200"/>
            <a:chOff x="228600" y="1219200"/>
            <a:chExt cx="8763000" cy="5664200"/>
          </a:xfrm>
        </p:grpSpPr>
        <p:sp>
          <p:nvSpPr>
            <p:cNvPr id="51212" name="Rectangle 4"/>
            <p:cNvSpPr>
              <a:spLocks noChangeArrowheads="1"/>
            </p:cNvSpPr>
            <p:nvPr/>
          </p:nvSpPr>
          <p:spPr bwMode="auto">
            <a:xfrm>
              <a:off x="2895600" y="3048000"/>
              <a:ext cx="1608138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grpSp>
          <p:nvGrpSpPr>
            <p:cNvPr id="51213" name="Group 5"/>
            <p:cNvGrpSpPr>
              <a:grpSpLocks/>
            </p:cNvGrpSpPr>
            <p:nvPr/>
          </p:nvGrpSpPr>
          <p:grpSpPr bwMode="auto">
            <a:xfrm>
              <a:off x="228600" y="1219200"/>
              <a:ext cx="1639888" cy="1982788"/>
              <a:chOff x="277" y="1164"/>
              <a:chExt cx="1021" cy="1229"/>
            </a:xfrm>
          </p:grpSpPr>
          <p:sp>
            <p:nvSpPr>
              <p:cNvPr id="51273" name="Rectangle 6"/>
              <p:cNvSpPr>
                <a:spLocks noChangeArrowheads="1"/>
              </p:cNvSpPr>
              <p:nvPr/>
            </p:nvSpPr>
            <p:spPr bwMode="auto">
              <a:xfrm>
                <a:off x="277" y="1421"/>
                <a:ext cx="1021" cy="972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time_key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day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day_of_the_week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month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quarter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year</a:t>
                </a:r>
              </a:p>
            </p:txBody>
          </p:sp>
          <p:sp>
            <p:nvSpPr>
              <p:cNvPr id="51274" name="Rectangle 7"/>
              <p:cNvSpPr>
                <a:spLocks noChangeArrowheads="1"/>
              </p:cNvSpPr>
              <p:nvPr/>
            </p:nvSpPr>
            <p:spPr bwMode="auto">
              <a:xfrm>
                <a:off x="277" y="1164"/>
                <a:ext cx="374" cy="233"/>
              </a:xfrm>
              <a:prstGeom prst="rect">
                <a:avLst/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time</a:t>
                </a:r>
              </a:p>
            </p:txBody>
          </p:sp>
        </p:grpSp>
        <p:grpSp>
          <p:nvGrpSpPr>
            <p:cNvPr id="51214" name="Group 8"/>
            <p:cNvGrpSpPr>
              <a:grpSpLocks/>
            </p:cNvGrpSpPr>
            <p:nvPr/>
          </p:nvGrpSpPr>
          <p:grpSpPr bwMode="auto">
            <a:xfrm>
              <a:off x="5105400" y="4038600"/>
              <a:ext cx="1722438" cy="1733550"/>
              <a:chOff x="684" y="2196"/>
              <a:chExt cx="1073" cy="1075"/>
            </a:xfrm>
          </p:grpSpPr>
          <p:sp>
            <p:nvSpPr>
              <p:cNvPr id="51271" name="Rectangle 9"/>
              <p:cNvSpPr>
                <a:spLocks noChangeArrowheads="1"/>
              </p:cNvSpPr>
              <p:nvPr/>
            </p:nvSpPr>
            <p:spPr bwMode="auto">
              <a:xfrm>
                <a:off x="684" y="2450"/>
                <a:ext cx="1073" cy="82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location_key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street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city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province_or_street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country</a:t>
                </a:r>
              </a:p>
            </p:txBody>
          </p:sp>
          <p:sp>
            <p:nvSpPr>
              <p:cNvPr id="51272" name="Rectangle 10"/>
              <p:cNvSpPr>
                <a:spLocks noChangeArrowheads="1"/>
              </p:cNvSpPr>
              <p:nvPr/>
            </p:nvSpPr>
            <p:spPr bwMode="auto">
              <a:xfrm>
                <a:off x="684" y="2196"/>
                <a:ext cx="580" cy="23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location</a:t>
                </a:r>
              </a:p>
            </p:txBody>
          </p:sp>
        </p:grpSp>
        <p:sp>
          <p:nvSpPr>
            <p:cNvPr id="51215" name="Rectangle 11"/>
            <p:cNvSpPr>
              <a:spLocks noChangeArrowheads="1"/>
            </p:cNvSpPr>
            <p:nvPr/>
          </p:nvSpPr>
          <p:spPr bwMode="auto">
            <a:xfrm>
              <a:off x="2743200" y="2133600"/>
              <a:ext cx="1695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Sales Fact Table</a:t>
              </a:r>
            </a:p>
          </p:txBody>
        </p:sp>
        <p:sp>
          <p:nvSpPr>
            <p:cNvPr id="51216" name="Rectangle 12"/>
            <p:cNvSpPr>
              <a:spLocks noChangeArrowheads="1"/>
            </p:cNvSpPr>
            <p:nvPr/>
          </p:nvSpPr>
          <p:spPr bwMode="auto">
            <a:xfrm>
              <a:off x="2895600" y="2590800"/>
              <a:ext cx="1600200" cy="452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17" name="Rectangle 13"/>
            <p:cNvSpPr>
              <a:spLocks noChangeArrowheads="1"/>
            </p:cNvSpPr>
            <p:nvPr/>
          </p:nvSpPr>
          <p:spPr bwMode="auto">
            <a:xfrm>
              <a:off x="2895600" y="2667000"/>
              <a:ext cx="1601788" cy="366713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time_key</a:t>
              </a:r>
            </a:p>
          </p:txBody>
        </p:sp>
        <p:sp>
          <p:nvSpPr>
            <p:cNvPr id="51218" name="Rectangle 14"/>
            <p:cNvSpPr>
              <a:spLocks noChangeArrowheads="1"/>
            </p:cNvSpPr>
            <p:nvPr/>
          </p:nvSpPr>
          <p:spPr bwMode="auto">
            <a:xfrm>
              <a:off x="2895600" y="3124200"/>
              <a:ext cx="1600200" cy="366713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    item_key</a:t>
              </a:r>
            </a:p>
          </p:txBody>
        </p:sp>
        <p:sp>
          <p:nvSpPr>
            <p:cNvPr id="51219" name="Rectangle 15"/>
            <p:cNvSpPr>
              <a:spLocks noChangeArrowheads="1"/>
            </p:cNvSpPr>
            <p:nvPr/>
          </p:nvSpPr>
          <p:spPr bwMode="auto">
            <a:xfrm>
              <a:off x="2895600" y="3505200"/>
              <a:ext cx="1600200" cy="450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20" name="Rectangle 16"/>
            <p:cNvSpPr>
              <a:spLocks noChangeArrowheads="1"/>
            </p:cNvSpPr>
            <p:nvPr/>
          </p:nvSpPr>
          <p:spPr bwMode="auto">
            <a:xfrm>
              <a:off x="2895600" y="3505200"/>
              <a:ext cx="1600200" cy="366713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 branch_key</a:t>
              </a:r>
            </a:p>
          </p:txBody>
        </p:sp>
        <p:sp>
          <p:nvSpPr>
            <p:cNvPr id="51221" name="Rectangle 17"/>
            <p:cNvSpPr>
              <a:spLocks noChangeArrowheads="1"/>
            </p:cNvSpPr>
            <p:nvPr/>
          </p:nvSpPr>
          <p:spPr bwMode="auto">
            <a:xfrm>
              <a:off x="2895600" y="3962400"/>
              <a:ext cx="1600200" cy="452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22" name="Rectangle 18"/>
            <p:cNvSpPr>
              <a:spLocks noChangeArrowheads="1"/>
            </p:cNvSpPr>
            <p:nvPr/>
          </p:nvSpPr>
          <p:spPr bwMode="auto">
            <a:xfrm>
              <a:off x="2894013" y="3981450"/>
              <a:ext cx="1593850" cy="36671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location_key</a:t>
              </a:r>
            </a:p>
          </p:txBody>
        </p:sp>
        <p:sp>
          <p:nvSpPr>
            <p:cNvPr id="51223" name="Rectangle 19"/>
            <p:cNvSpPr>
              <a:spLocks noChangeArrowheads="1"/>
            </p:cNvSpPr>
            <p:nvPr/>
          </p:nvSpPr>
          <p:spPr bwMode="auto">
            <a:xfrm>
              <a:off x="2860675" y="4419600"/>
              <a:ext cx="1635125" cy="4556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24" name="Rectangle 20"/>
            <p:cNvSpPr>
              <a:spLocks noChangeArrowheads="1"/>
            </p:cNvSpPr>
            <p:nvPr/>
          </p:nvSpPr>
          <p:spPr bwMode="auto">
            <a:xfrm>
              <a:off x="2895600" y="4473575"/>
              <a:ext cx="1581150" cy="366713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   units_sold</a:t>
              </a:r>
            </a:p>
          </p:txBody>
        </p:sp>
        <p:sp>
          <p:nvSpPr>
            <p:cNvPr id="51225" name="Rectangle 21"/>
            <p:cNvSpPr>
              <a:spLocks noChangeArrowheads="1"/>
            </p:cNvSpPr>
            <p:nvPr/>
          </p:nvSpPr>
          <p:spPr bwMode="auto">
            <a:xfrm>
              <a:off x="2860675" y="4876800"/>
              <a:ext cx="1635125" cy="461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26" name="Rectangle 22"/>
            <p:cNvSpPr>
              <a:spLocks noChangeArrowheads="1"/>
            </p:cNvSpPr>
            <p:nvPr/>
          </p:nvSpPr>
          <p:spPr bwMode="auto">
            <a:xfrm>
              <a:off x="2895600" y="4918075"/>
              <a:ext cx="1587500" cy="366713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dollars_sold</a:t>
              </a:r>
            </a:p>
          </p:txBody>
        </p:sp>
        <p:sp>
          <p:nvSpPr>
            <p:cNvPr id="51227" name="Rectangle 23"/>
            <p:cNvSpPr>
              <a:spLocks noChangeArrowheads="1"/>
            </p:cNvSpPr>
            <p:nvPr/>
          </p:nvSpPr>
          <p:spPr bwMode="auto">
            <a:xfrm>
              <a:off x="2860675" y="5334000"/>
              <a:ext cx="1635125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28" name="Rectangle 24"/>
            <p:cNvSpPr>
              <a:spLocks noChangeArrowheads="1"/>
            </p:cNvSpPr>
            <p:nvPr/>
          </p:nvSpPr>
          <p:spPr bwMode="auto">
            <a:xfrm>
              <a:off x="2876550" y="5364163"/>
              <a:ext cx="1587500" cy="36671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    avg_sales</a:t>
              </a:r>
            </a:p>
          </p:txBody>
        </p:sp>
        <p:sp>
          <p:nvSpPr>
            <p:cNvPr id="51229" name="Rectangle 25"/>
            <p:cNvSpPr>
              <a:spLocks noChangeArrowheads="1"/>
            </p:cNvSpPr>
            <p:nvPr/>
          </p:nvSpPr>
          <p:spPr bwMode="auto">
            <a:xfrm>
              <a:off x="1295400" y="5715000"/>
              <a:ext cx="1219200" cy="37623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Measures</a:t>
              </a:r>
            </a:p>
          </p:txBody>
        </p:sp>
        <p:sp>
          <p:nvSpPr>
            <p:cNvPr id="51230" name="Line 26"/>
            <p:cNvSpPr>
              <a:spLocks noChangeShapeType="1"/>
            </p:cNvSpPr>
            <p:nvPr/>
          </p:nvSpPr>
          <p:spPr bwMode="auto">
            <a:xfrm flipV="1">
              <a:off x="2084388" y="4648200"/>
              <a:ext cx="769937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31" name="Line 27"/>
            <p:cNvSpPr>
              <a:spLocks noChangeShapeType="1"/>
            </p:cNvSpPr>
            <p:nvPr/>
          </p:nvSpPr>
          <p:spPr bwMode="auto">
            <a:xfrm flipV="1">
              <a:off x="2065338" y="5191125"/>
              <a:ext cx="788987" cy="561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32" name="Line 28"/>
            <p:cNvSpPr>
              <a:spLocks noChangeShapeType="1"/>
            </p:cNvSpPr>
            <p:nvPr/>
          </p:nvSpPr>
          <p:spPr bwMode="auto">
            <a:xfrm flipV="1">
              <a:off x="2065338" y="5559425"/>
              <a:ext cx="904875" cy="193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33" name="Line 29"/>
            <p:cNvSpPr>
              <a:spLocks noChangeShapeType="1"/>
            </p:cNvSpPr>
            <p:nvPr/>
          </p:nvSpPr>
          <p:spPr bwMode="auto">
            <a:xfrm flipH="1">
              <a:off x="1641475" y="3816350"/>
              <a:ext cx="1193800" cy="7350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34" name="Line 30"/>
            <p:cNvSpPr>
              <a:spLocks noChangeShapeType="1"/>
            </p:cNvSpPr>
            <p:nvPr/>
          </p:nvSpPr>
          <p:spPr bwMode="auto">
            <a:xfrm flipH="1" flipV="1">
              <a:off x="1905000" y="2362200"/>
              <a:ext cx="914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35" name="Line 31"/>
            <p:cNvSpPr>
              <a:spLocks noChangeShapeType="1"/>
            </p:cNvSpPr>
            <p:nvPr/>
          </p:nvSpPr>
          <p:spPr bwMode="auto">
            <a:xfrm>
              <a:off x="4572000" y="426720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36" name="Line 32"/>
            <p:cNvSpPr>
              <a:spLocks noChangeShapeType="1"/>
            </p:cNvSpPr>
            <p:nvPr/>
          </p:nvSpPr>
          <p:spPr bwMode="auto">
            <a:xfrm flipV="1">
              <a:off x="4495800" y="2743200"/>
              <a:ext cx="762000" cy="52546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1237" name="Group 33"/>
            <p:cNvGrpSpPr>
              <a:grpSpLocks/>
            </p:cNvGrpSpPr>
            <p:nvPr/>
          </p:nvGrpSpPr>
          <p:grpSpPr bwMode="auto">
            <a:xfrm>
              <a:off x="5181600" y="1524000"/>
              <a:ext cx="1303338" cy="1744663"/>
              <a:chOff x="3796" y="1002"/>
              <a:chExt cx="812" cy="1081"/>
            </a:xfrm>
          </p:grpSpPr>
          <p:sp>
            <p:nvSpPr>
              <p:cNvPr id="51269" name="Rectangle 34"/>
              <p:cNvSpPr>
                <a:spLocks noChangeArrowheads="1"/>
              </p:cNvSpPr>
              <p:nvPr/>
            </p:nvSpPr>
            <p:spPr bwMode="auto">
              <a:xfrm>
                <a:off x="3796" y="1262"/>
                <a:ext cx="812" cy="82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item_key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item_name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brand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type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supplier_type</a:t>
                </a:r>
              </a:p>
            </p:txBody>
          </p:sp>
          <p:sp>
            <p:nvSpPr>
              <p:cNvPr id="51270" name="Text Box 35"/>
              <p:cNvSpPr txBox="1">
                <a:spLocks noChangeArrowheads="1"/>
              </p:cNvSpPr>
              <p:nvPr/>
            </p:nvSpPr>
            <p:spPr bwMode="auto">
              <a:xfrm>
                <a:off x="3953" y="1002"/>
                <a:ext cx="401" cy="25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item</a:t>
                </a:r>
              </a:p>
            </p:txBody>
          </p:sp>
        </p:grpSp>
        <p:grpSp>
          <p:nvGrpSpPr>
            <p:cNvPr id="51238" name="Group 36"/>
            <p:cNvGrpSpPr>
              <a:grpSpLocks/>
            </p:cNvGrpSpPr>
            <p:nvPr/>
          </p:nvGrpSpPr>
          <p:grpSpPr bwMode="auto">
            <a:xfrm>
              <a:off x="304800" y="3962400"/>
              <a:ext cx="1290638" cy="1230313"/>
              <a:chOff x="3896" y="2472"/>
              <a:chExt cx="803" cy="762"/>
            </a:xfrm>
          </p:grpSpPr>
          <p:sp>
            <p:nvSpPr>
              <p:cNvPr id="51267" name="Rectangle 37"/>
              <p:cNvSpPr>
                <a:spLocks noChangeArrowheads="1"/>
              </p:cNvSpPr>
              <p:nvPr/>
            </p:nvSpPr>
            <p:spPr bwMode="auto">
              <a:xfrm>
                <a:off x="3896" y="2716"/>
                <a:ext cx="803" cy="51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branch_key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branch_name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branch_type</a:t>
                </a:r>
              </a:p>
            </p:txBody>
          </p:sp>
          <p:sp>
            <p:nvSpPr>
              <p:cNvPr id="51268" name="Text Box 38"/>
              <p:cNvSpPr txBox="1">
                <a:spLocks noChangeArrowheads="1"/>
              </p:cNvSpPr>
              <p:nvPr/>
            </p:nvSpPr>
            <p:spPr bwMode="auto">
              <a:xfrm>
                <a:off x="3907" y="2472"/>
                <a:ext cx="507" cy="2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branch</a:t>
                </a:r>
              </a:p>
            </p:txBody>
          </p:sp>
        </p:grpSp>
        <p:sp>
          <p:nvSpPr>
            <p:cNvPr id="51239" name="Rectangle 39"/>
            <p:cNvSpPr>
              <a:spLocks noChangeArrowheads="1"/>
            </p:cNvSpPr>
            <p:nvPr/>
          </p:nvSpPr>
          <p:spPr bwMode="auto">
            <a:xfrm>
              <a:off x="7011988" y="2495550"/>
              <a:ext cx="1608137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40" name="Rectangle 40"/>
            <p:cNvSpPr>
              <a:spLocks noChangeArrowheads="1"/>
            </p:cNvSpPr>
            <p:nvPr/>
          </p:nvSpPr>
          <p:spPr bwMode="auto">
            <a:xfrm>
              <a:off x="6859588" y="1581150"/>
              <a:ext cx="2038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Shipping Fact Table</a:t>
              </a:r>
            </a:p>
          </p:txBody>
        </p: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7011988" y="2038350"/>
              <a:ext cx="1600200" cy="452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42" name="Rectangle 42"/>
            <p:cNvSpPr>
              <a:spLocks noChangeArrowheads="1"/>
            </p:cNvSpPr>
            <p:nvPr/>
          </p:nvSpPr>
          <p:spPr bwMode="auto">
            <a:xfrm>
              <a:off x="7011988" y="2114550"/>
              <a:ext cx="1601787" cy="366713"/>
            </a:xfrm>
            <a:prstGeom prst="rect">
              <a:avLst/>
            </a:prstGeom>
            <a:solidFill>
              <a:srgbClr val="00FF99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time_key</a:t>
              </a:r>
            </a:p>
          </p:txBody>
        </p:sp>
        <p:sp>
          <p:nvSpPr>
            <p:cNvPr id="51243" name="Rectangle 43"/>
            <p:cNvSpPr>
              <a:spLocks noChangeArrowheads="1"/>
            </p:cNvSpPr>
            <p:nvPr/>
          </p:nvSpPr>
          <p:spPr bwMode="auto">
            <a:xfrm>
              <a:off x="7011988" y="2571750"/>
              <a:ext cx="1600200" cy="366713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    item_key</a:t>
              </a:r>
            </a:p>
          </p:txBody>
        </p:sp>
        <p:sp>
          <p:nvSpPr>
            <p:cNvPr id="51244" name="Rectangle 44"/>
            <p:cNvSpPr>
              <a:spLocks noChangeArrowheads="1"/>
            </p:cNvSpPr>
            <p:nvPr/>
          </p:nvSpPr>
          <p:spPr bwMode="auto">
            <a:xfrm>
              <a:off x="7011988" y="2952750"/>
              <a:ext cx="1600200" cy="4508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7011988" y="2952750"/>
              <a:ext cx="1600200" cy="366713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shipper_key</a:t>
              </a:r>
            </a:p>
          </p:txBody>
        </p:sp>
        <p:sp>
          <p:nvSpPr>
            <p:cNvPr id="51246" name="Rectangle 46"/>
            <p:cNvSpPr>
              <a:spLocks noChangeArrowheads="1"/>
            </p:cNvSpPr>
            <p:nvPr/>
          </p:nvSpPr>
          <p:spPr bwMode="auto">
            <a:xfrm>
              <a:off x="7011988" y="3409950"/>
              <a:ext cx="1600200" cy="452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47" name="Rectangle 47"/>
            <p:cNvSpPr>
              <a:spLocks noChangeArrowheads="1"/>
            </p:cNvSpPr>
            <p:nvPr/>
          </p:nvSpPr>
          <p:spPr bwMode="auto">
            <a:xfrm>
              <a:off x="7010400" y="3429000"/>
              <a:ext cx="1593850" cy="36671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from_location</a:t>
              </a:r>
            </a:p>
          </p:txBody>
        </p:sp>
        <p:sp>
          <p:nvSpPr>
            <p:cNvPr id="51248" name="Rectangle 48"/>
            <p:cNvSpPr>
              <a:spLocks noChangeArrowheads="1"/>
            </p:cNvSpPr>
            <p:nvPr/>
          </p:nvSpPr>
          <p:spPr bwMode="auto">
            <a:xfrm>
              <a:off x="6977063" y="3867150"/>
              <a:ext cx="1635125" cy="4556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7011988" y="3943350"/>
              <a:ext cx="1555750" cy="366713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 to_location</a:t>
              </a:r>
            </a:p>
          </p:txBody>
        </p:sp>
        <p:sp>
          <p:nvSpPr>
            <p:cNvPr id="51250" name="Rectangle 50"/>
            <p:cNvSpPr>
              <a:spLocks noChangeArrowheads="1"/>
            </p:cNvSpPr>
            <p:nvPr/>
          </p:nvSpPr>
          <p:spPr bwMode="auto">
            <a:xfrm>
              <a:off x="6977063" y="4324350"/>
              <a:ext cx="1635125" cy="461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51" name="Rectangle 51"/>
            <p:cNvSpPr>
              <a:spLocks noChangeArrowheads="1"/>
            </p:cNvSpPr>
            <p:nvPr/>
          </p:nvSpPr>
          <p:spPr bwMode="auto">
            <a:xfrm>
              <a:off x="7011988" y="4365625"/>
              <a:ext cx="1574800" cy="366713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  dollars_cost</a:t>
              </a:r>
            </a:p>
          </p:txBody>
        </p:sp>
        <p:sp>
          <p:nvSpPr>
            <p:cNvPr id="51252" name="Rectangle 52"/>
            <p:cNvSpPr>
              <a:spLocks noChangeArrowheads="1"/>
            </p:cNvSpPr>
            <p:nvPr/>
          </p:nvSpPr>
          <p:spPr bwMode="auto">
            <a:xfrm>
              <a:off x="6977063" y="4781550"/>
              <a:ext cx="1635125" cy="469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6992938" y="4811713"/>
              <a:ext cx="1625600" cy="366712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   units_shipped</a:t>
              </a:r>
            </a:p>
          </p:txBody>
        </p:sp>
        <p:sp>
          <p:nvSpPr>
            <p:cNvPr id="51254" name="Line 55"/>
            <p:cNvSpPr>
              <a:spLocks noChangeShapeType="1"/>
            </p:cNvSpPr>
            <p:nvPr/>
          </p:nvSpPr>
          <p:spPr bwMode="auto">
            <a:xfrm flipH="1" flipV="1">
              <a:off x="6629400" y="1524000"/>
              <a:ext cx="381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255" name="Line 56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3886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256" name="Line 57"/>
            <p:cNvSpPr>
              <a:spLocks noChangeShapeType="1"/>
            </p:cNvSpPr>
            <p:nvPr/>
          </p:nvSpPr>
          <p:spPr bwMode="auto">
            <a:xfrm flipH="1">
              <a:off x="1905000" y="1524000"/>
              <a:ext cx="9144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257" name="Line 58"/>
            <p:cNvSpPr>
              <a:spLocks noChangeShapeType="1"/>
            </p:cNvSpPr>
            <p:nvPr/>
          </p:nvSpPr>
          <p:spPr bwMode="auto">
            <a:xfrm flipH="1" flipV="1">
              <a:off x="6553200" y="2667000"/>
              <a:ext cx="53340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258" name="Line 59"/>
            <p:cNvSpPr>
              <a:spLocks noChangeShapeType="1"/>
            </p:cNvSpPr>
            <p:nvPr/>
          </p:nvSpPr>
          <p:spPr bwMode="auto">
            <a:xfrm flipH="1">
              <a:off x="6248400" y="3657600"/>
              <a:ext cx="6858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259" name="Line 60"/>
            <p:cNvSpPr>
              <a:spLocks noChangeShapeType="1"/>
            </p:cNvSpPr>
            <p:nvPr/>
          </p:nvSpPr>
          <p:spPr bwMode="auto">
            <a:xfrm flipH="1">
              <a:off x="6477000" y="4191000"/>
              <a:ext cx="4572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260" name="Line 61"/>
            <p:cNvSpPr>
              <a:spLocks noChangeShapeType="1"/>
            </p:cNvSpPr>
            <p:nvPr/>
          </p:nvSpPr>
          <p:spPr bwMode="auto">
            <a:xfrm>
              <a:off x="8991600" y="3200400"/>
              <a:ext cx="0" cy="1676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grpSp>
          <p:nvGrpSpPr>
            <p:cNvPr id="51261" name="Group 63"/>
            <p:cNvGrpSpPr>
              <a:grpSpLocks/>
            </p:cNvGrpSpPr>
            <p:nvPr/>
          </p:nvGrpSpPr>
          <p:grpSpPr bwMode="auto">
            <a:xfrm>
              <a:off x="7612063" y="5410200"/>
              <a:ext cx="1344612" cy="1473200"/>
              <a:chOff x="3891" y="2472"/>
              <a:chExt cx="836" cy="911"/>
            </a:xfrm>
          </p:grpSpPr>
          <p:sp>
            <p:nvSpPr>
              <p:cNvPr id="51265" name="Rectangle 64"/>
              <p:cNvSpPr>
                <a:spLocks noChangeArrowheads="1"/>
              </p:cNvSpPr>
              <p:nvPr/>
            </p:nvSpPr>
            <p:spPr bwMode="auto">
              <a:xfrm>
                <a:off x="3896" y="2715"/>
                <a:ext cx="831" cy="668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shipper_key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shipper_name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location_key</a:t>
                </a:r>
              </a:p>
              <a:p>
                <a:pPr eaLnBrk="0" hangingPunct="0"/>
                <a:r>
                  <a:rPr lang="en-US" sz="1600">
                    <a:solidFill>
                      <a:srgbClr val="000000"/>
                    </a:solidFill>
                    <a:latin typeface="Times New Roman" pitchFamily="18" charset="0"/>
                  </a:rPr>
                  <a:t>shipper_type</a:t>
                </a:r>
              </a:p>
            </p:txBody>
          </p:sp>
          <p:sp>
            <p:nvSpPr>
              <p:cNvPr id="51266" name="Text Box 65"/>
              <p:cNvSpPr txBox="1">
                <a:spLocks noChangeArrowheads="1"/>
              </p:cNvSpPr>
              <p:nvPr/>
            </p:nvSpPr>
            <p:spPr bwMode="auto">
              <a:xfrm>
                <a:off x="3891" y="2472"/>
                <a:ext cx="539" cy="233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shipper</a:t>
                </a:r>
              </a:p>
            </p:txBody>
          </p:sp>
        </p:grpSp>
        <p:sp>
          <p:nvSpPr>
            <p:cNvPr id="51262" name="Line 66"/>
            <p:cNvSpPr>
              <a:spLocks noChangeShapeType="1"/>
            </p:cNvSpPr>
            <p:nvPr/>
          </p:nvSpPr>
          <p:spPr bwMode="auto">
            <a:xfrm flipH="1">
              <a:off x="8610600" y="4800600"/>
              <a:ext cx="38100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263" name="Line 67"/>
            <p:cNvSpPr>
              <a:spLocks noChangeShapeType="1"/>
            </p:cNvSpPr>
            <p:nvPr/>
          </p:nvSpPr>
          <p:spPr bwMode="auto">
            <a:xfrm>
              <a:off x="8610600" y="32004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1264" name="Line 68"/>
            <p:cNvSpPr>
              <a:spLocks noChangeShapeType="1"/>
            </p:cNvSpPr>
            <p:nvPr/>
          </p:nvSpPr>
          <p:spPr bwMode="auto">
            <a:xfrm flipH="1" flipV="1">
              <a:off x="5867400" y="5791200"/>
              <a:ext cx="17526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24744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lvl="1"/>
            <a:r>
              <a:rPr lang="en-US" sz="2400" dirty="0" smtClean="0">
                <a:latin typeface="Book Antiqua" pitchFamily="18" charset="0"/>
              </a:rPr>
              <a:t>Cube Definition (Fact Table)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cube</a:t>
            </a:r>
            <a:r>
              <a:rPr lang="en-US" sz="2400" dirty="0" smtClean="0">
                <a:latin typeface="Book Antiqua" pitchFamily="18" charset="0"/>
              </a:rPr>
              <a:t> &lt;</a:t>
            </a:r>
            <a:r>
              <a:rPr lang="en-US" sz="2400" dirty="0" err="1" smtClean="0">
                <a:latin typeface="Book Antiqua" pitchFamily="18" charset="0"/>
              </a:rPr>
              <a:t>cube_name</a:t>
            </a:r>
            <a:r>
              <a:rPr lang="en-US" sz="2400" dirty="0" smtClean="0">
                <a:latin typeface="Book Antiqua" pitchFamily="18" charset="0"/>
              </a:rPr>
              <a:t>&gt; [&lt;</a:t>
            </a:r>
            <a:r>
              <a:rPr lang="en-US" sz="2400" dirty="0" err="1" smtClean="0">
                <a:latin typeface="Book Antiqua" pitchFamily="18" charset="0"/>
              </a:rPr>
              <a:t>dimension_list</a:t>
            </a:r>
            <a:r>
              <a:rPr lang="en-US" sz="2400" dirty="0" smtClean="0">
                <a:latin typeface="Book Antiqua" pitchFamily="18" charset="0"/>
              </a:rPr>
              <a:t>&gt;]:         &lt;</a:t>
            </a:r>
            <a:r>
              <a:rPr lang="en-US" sz="2400" dirty="0" err="1" smtClean="0">
                <a:latin typeface="Book Antiqua" pitchFamily="18" charset="0"/>
              </a:rPr>
              <a:t>measure_list</a:t>
            </a:r>
            <a:r>
              <a:rPr lang="en-US" sz="2400" dirty="0" smtClean="0">
                <a:latin typeface="Book Antiqua" pitchFamily="18" charset="0"/>
              </a:rPr>
              <a:t>&gt;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Dimension Definition ( Dimension Table )</a:t>
            </a:r>
            <a:endParaRPr lang="en-US" sz="2400" b="1" dirty="0" smtClean="0">
              <a:latin typeface="Book Antiqua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400" dirty="0" smtClean="0">
                <a:latin typeface="Book Antiqua" pitchFamily="18" charset="0"/>
              </a:rPr>
              <a:t> &lt;</a:t>
            </a:r>
            <a:r>
              <a:rPr lang="en-US" sz="2400" dirty="0" err="1" smtClean="0">
                <a:latin typeface="Book Antiqua" pitchFamily="18" charset="0"/>
              </a:rPr>
              <a:t>dimension_name</a:t>
            </a:r>
            <a:r>
              <a:rPr lang="en-US" sz="2400" dirty="0" smtClean="0">
                <a:latin typeface="Book Antiqua" pitchFamily="18" charset="0"/>
              </a:rPr>
              <a:t>&gt;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400" dirty="0" smtClean="0">
                <a:latin typeface="Book Antiqua" pitchFamily="18" charset="0"/>
              </a:rPr>
              <a:t> (&lt;</a:t>
            </a:r>
            <a:r>
              <a:rPr lang="en-US" sz="2400" dirty="0" err="1" smtClean="0">
                <a:latin typeface="Book Antiqua" pitchFamily="18" charset="0"/>
              </a:rPr>
              <a:t>attribute_or_subdimension_list</a:t>
            </a:r>
            <a:r>
              <a:rPr lang="en-US" sz="2400" dirty="0" smtClean="0">
                <a:latin typeface="Book Antiqua" pitchFamily="18" charset="0"/>
              </a:rPr>
              <a:t>&gt;)</a:t>
            </a:r>
          </a:p>
          <a:p>
            <a:pPr lvl="1"/>
            <a:r>
              <a:rPr lang="en-US" sz="2400" dirty="0" smtClean="0">
                <a:latin typeface="Book Antiqua" pitchFamily="18" charset="0"/>
              </a:rPr>
              <a:t>Special Case (Shared Dimension Tables)</a:t>
            </a:r>
            <a:endParaRPr lang="en-US" sz="2400" dirty="0" smtClean="0">
              <a:solidFill>
                <a:schemeClr val="hlink"/>
              </a:solidFill>
              <a:latin typeface="Book Antiqua" pitchFamily="18" charset="0"/>
            </a:endParaRPr>
          </a:p>
          <a:p>
            <a:pPr lvl="2"/>
            <a:r>
              <a:rPr lang="en-US" sz="2400" dirty="0" smtClean="0">
                <a:solidFill>
                  <a:srgbClr val="121328"/>
                </a:solidFill>
                <a:latin typeface="Book Antiqua" pitchFamily="18" charset="0"/>
              </a:rPr>
              <a:t>First time as “cube definition”</a:t>
            </a:r>
          </a:p>
          <a:p>
            <a:pPr lvl="2"/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400" dirty="0" smtClean="0">
                <a:latin typeface="Book Antiqua" pitchFamily="18" charset="0"/>
              </a:rPr>
              <a:t> &lt;</a:t>
            </a:r>
            <a:r>
              <a:rPr lang="en-US" sz="2400" dirty="0" err="1" smtClean="0">
                <a:latin typeface="Book Antiqua" pitchFamily="18" charset="0"/>
              </a:rPr>
              <a:t>dimension_name</a:t>
            </a:r>
            <a:r>
              <a:rPr lang="en-US" sz="2400" dirty="0" smtClean="0">
                <a:latin typeface="Book Antiqua" pitchFamily="18" charset="0"/>
              </a:rPr>
              <a:t>&gt;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400" dirty="0" smtClean="0">
                <a:latin typeface="Book Antiqua" pitchFamily="18" charset="0"/>
              </a:rPr>
              <a:t> &lt;</a:t>
            </a:r>
            <a:r>
              <a:rPr lang="en-US" sz="2400" dirty="0" err="1" smtClean="0">
                <a:latin typeface="Book Antiqua" pitchFamily="18" charset="0"/>
              </a:rPr>
              <a:t>dimension_name_first_time</a:t>
            </a:r>
            <a:r>
              <a:rPr lang="en-US" sz="2400" dirty="0" smtClean="0">
                <a:latin typeface="Book Antiqua" pitchFamily="18" charset="0"/>
              </a:rPr>
              <a:t>&gt;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in cube</a:t>
            </a:r>
            <a:r>
              <a:rPr lang="en-US" sz="2400" dirty="0" smtClean="0">
                <a:latin typeface="Book Antiqua" pitchFamily="18" charset="0"/>
              </a:rPr>
              <a:t> &lt;</a:t>
            </a:r>
            <a:r>
              <a:rPr lang="en-US" sz="2400" dirty="0" err="1" smtClean="0">
                <a:latin typeface="Book Antiqua" pitchFamily="18" charset="0"/>
              </a:rPr>
              <a:t>cube_name_first_time</a:t>
            </a:r>
            <a:r>
              <a:rPr lang="en-US" sz="2400" dirty="0" smtClean="0">
                <a:latin typeface="Book Antiqua" pitchFamily="18" charset="0"/>
              </a:rPr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223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0713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A Data Mining Query Language, DMQL: Language Primitives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80728"/>
            <a:ext cx="9144000" cy="5688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cube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sales_star</a:t>
            </a:r>
            <a:r>
              <a:rPr lang="en-US" sz="2400" dirty="0" smtClean="0">
                <a:latin typeface="Book Antiqua" pitchFamily="18" charset="0"/>
              </a:rPr>
              <a:t> [time, item, branch, location]: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err="1" smtClean="0">
                <a:solidFill>
                  <a:srgbClr val="006666"/>
                </a:solidFill>
                <a:latin typeface="Book Antiqua" pitchFamily="18" charset="0"/>
              </a:rPr>
              <a:t>dollars_sold</a:t>
            </a:r>
            <a:r>
              <a:rPr lang="en-US" dirty="0" smtClean="0">
                <a:solidFill>
                  <a:srgbClr val="006666"/>
                </a:solidFill>
                <a:latin typeface="Book Antiqua" pitchFamily="18" charset="0"/>
              </a:rPr>
              <a:t> = sum(</a:t>
            </a:r>
            <a:r>
              <a:rPr lang="en-US" dirty="0" err="1" smtClean="0">
                <a:solidFill>
                  <a:srgbClr val="006666"/>
                </a:solidFill>
                <a:latin typeface="Book Antiqua" pitchFamily="18" charset="0"/>
              </a:rPr>
              <a:t>sales_in_dollars</a:t>
            </a:r>
            <a:r>
              <a:rPr lang="en-US" dirty="0" smtClean="0">
                <a:solidFill>
                  <a:srgbClr val="006666"/>
                </a:solidFill>
                <a:latin typeface="Book Antiqua" pitchFamily="18" charset="0"/>
              </a:rPr>
              <a:t>), </a:t>
            </a:r>
            <a:r>
              <a:rPr lang="en-US" dirty="0" err="1" smtClean="0">
                <a:solidFill>
                  <a:srgbClr val="006666"/>
                </a:solidFill>
                <a:latin typeface="Book Antiqua" pitchFamily="18" charset="0"/>
              </a:rPr>
              <a:t>avg_sales</a:t>
            </a:r>
            <a:r>
              <a:rPr lang="en-US" dirty="0" smtClean="0">
                <a:solidFill>
                  <a:srgbClr val="006666"/>
                </a:solidFill>
                <a:latin typeface="Book Antiqua" pitchFamily="18" charset="0"/>
              </a:rPr>
              <a:t> = </a:t>
            </a:r>
            <a:r>
              <a:rPr lang="en-US" dirty="0" err="1" smtClean="0">
                <a:solidFill>
                  <a:srgbClr val="006666"/>
                </a:solidFill>
                <a:latin typeface="Book Antiqua" pitchFamily="18" charset="0"/>
              </a:rPr>
              <a:t>avg</a:t>
            </a:r>
            <a:r>
              <a:rPr lang="en-US" dirty="0" smtClean="0">
                <a:solidFill>
                  <a:srgbClr val="006666"/>
                </a:solidFill>
                <a:latin typeface="Book Antiqua" pitchFamily="18" charset="0"/>
              </a:rPr>
              <a:t>(</a:t>
            </a:r>
            <a:r>
              <a:rPr lang="en-US" dirty="0" err="1" smtClean="0">
                <a:solidFill>
                  <a:srgbClr val="006666"/>
                </a:solidFill>
                <a:latin typeface="Book Antiqua" pitchFamily="18" charset="0"/>
              </a:rPr>
              <a:t>sales_in_dollars</a:t>
            </a:r>
            <a:r>
              <a:rPr lang="en-US" dirty="0" smtClean="0">
                <a:solidFill>
                  <a:srgbClr val="006666"/>
                </a:solidFill>
                <a:latin typeface="Book Antiqua" pitchFamily="18" charset="0"/>
              </a:rPr>
              <a:t>), </a:t>
            </a:r>
            <a:r>
              <a:rPr lang="en-US" dirty="0" err="1" smtClean="0">
                <a:solidFill>
                  <a:srgbClr val="006666"/>
                </a:solidFill>
                <a:latin typeface="Book Antiqua" pitchFamily="18" charset="0"/>
              </a:rPr>
              <a:t>units_sold</a:t>
            </a:r>
            <a:r>
              <a:rPr lang="en-US" dirty="0" smtClean="0">
                <a:solidFill>
                  <a:srgbClr val="006666"/>
                </a:solidFill>
                <a:latin typeface="Book Antiqua" pitchFamily="18" charset="0"/>
              </a:rPr>
              <a:t> = count(*)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400" dirty="0" smtClean="0">
                <a:latin typeface="Book Antiqua" pitchFamily="18" charset="0"/>
              </a:rPr>
              <a:t> time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 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err="1" smtClean="0">
                <a:latin typeface="Book Antiqua" pitchFamily="18" charset="0"/>
              </a:rPr>
              <a:t>time_key</a:t>
            </a:r>
            <a:r>
              <a:rPr lang="en-US" sz="2400" dirty="0" smtClean="0">
                <a:latin typeface="Book Antiqua" pitchFamily="18" charset="0"/>
              </a:rPr>
              <a:t>, day, </a:t>
            </a:r>
            <a:r>
              <a:rPr lang="en-US" sz="2400" dirty="0" err="1" smtClean="0">
                <a:latin typeface="Book Antiqua" pitchFamily="18" charset="0"/>
              </a:rPr>
              <a:t>day_of_week</a:t>
            </a:r>
            <a:r>
              <a:rPr lang="en-US" sz="2400" dirty="0" smtClean="0">
                <a:latin typeface="Book Antiqua" pitchFamily="18" charset="0"/>
              </a:rPr>
              <a:t>, month, quarter, year)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 </a:t>
            </a:r>
            <a:r>
              <a:rPr lang="en-US" sz="2400" dirty="0" smtClean="0">
                <a:latin typeface="Book Antiqua" pitchFamily="18" charset="0"/>
              </a:rPr>
              <a:t>item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 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err="1" smtClean="0">
                <a:latin typeface="Book Antiqua" pitchFamily="18" charset="0"/>
              </a:rPr>
              <a:t>item_key</a:t>
            </a:r>
            <a:r>
              <a:rPr lang="en-US" sz="2400" dirty="0" smtClean="0">
                <a:latin typeface="Book Antiqua" pitchFamily="18" charset="0"/>
              </a:rPr>
              <a:t>, </a:t>
            </a:r>
            <a:r>
              <a:rPr lang="en-US" sz="2400" dirty="0" err="1" smtClean="0">
                <a:latin typeface="Book Antiqua" pitchFamily="18" charset="0"/>
              </a:rPr>
              <a:t>item_name</a:t>
            </a:r>
            <a:r>
              <a:rPr lang="en-US" sz="2400" dirty="0" smtClean="0">
                <a:latin typeface="Book Antiqua" pitchFamily="18" charset="0"/>
              </a:rPr>
              <a:t>, brand, type, </a:t>
            </a:r>
            <a:r>
              <a:rPr lang="en-US" sz="2400" dirty="0" err="1" smtClean="0">
                <a:latin typeface="Book Antiqua" pitchFamily="18" charset="0"/>
              </a:rPr>
              <a:t>supplier_type</a:t>
            </a:r>
            <a:r>
              <a:rPr lang="en-US" sz="2400" dirty="0" smtClean="0">
                <a:latin typeface="Book Antiqua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 </a:t>
            </a:r>
            <a:r>
              <a:rPr lang="en-US" sz="2400" dirty="0" smtClean="0">
                <a:latin typeface="Book Antiqua" pitchFamily="18" charset="0"/>
              </a:rPr>
              <a:t>branch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400" dirty="0" smtClean="0">
                <a:latin typeface="Book Antiqua" pitchFamily="18" charset="0"/>
              </a:rPr>
              <a:t> (</a:t>
            </a:r>
            <a:r>
              <a:rPr lang="en-US" sz="2400" dirty="0" err="1" smtClean="0">
                <a:latin typeface="Book Antiqua" pitchFamily="18" charset="0"/>
              </a:rPr>
              <a:t>branch_key</a:t>
            </a:r>
            <a:r>
              <a:rPr lang="en-US" sz="2400" dirty="0" smtClean="0">
                <a:latin typeface="Book Antiqua" pitchFamily="18" charset="0"/>
              </a:rPr>
              <a:t>, </a:t>
            </a:r>
            <a:r>
              <a:rPr lang="en-US" sz="2400" dirty="0" err="1" smtClean="0">
                <a:latin typeface="Book Antiqua" pitchFamily="18" charset="0"/>
              </a:rPr>
              <a:t>branch_name</a:t>
            </a:r>
            <a:r>
              <a:rPr lang="en-US" sz="2400" dirty="0" smtClean="0">
                <a:latin typeface="Book Antiqua" pitchFamily="18" charset="0"/>
              </a:rPr>
              <a:t>, </a:t>
            </a:r>
            <a:r>
              <a:rPr lang="en-US" sz="2400" dirty="0" err="1" smtClean="0">
                <a:latin typeface="Book Antiqua" pitchFamily="18" charset="0"/>
              </a:rPr>
              <a:t>branch_type</a:t>
            </a:r>
            <a:r>
              <a:rPr lang="en-US" sz="2400" dirty="0" smtClean="0">
                <a:latin typeface="Book Antiqua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400" dirty="0" smtClean="0">
                <a:latin typeface="Book Antiqua" pitchFamily="18" charset="0"/>
              </a:rPr>
              <a:t> location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400" dirty="0" smtClean="0">
                <a:latin typeface="Book Antiqua" pitchFamily="18" charset="0"/>
              </a:rPr>
              <a:t> (</a:t>
            </a:r>
            <a:r>
              <a:rPr lang="en-US" sz="2400" dirty="0" err="1" smtClean="0">
                <a:latin typeface="Book Antiqua" pitchFamily="18" charset="0"/>
              </a:rPr>
              <a:t>location_key</a:t>
            </a:r>
            <a:r>
              <a:rPr lang="en-US" sz="2400" dirty="0" smtClean="0">
                <a:latin typeface="Book Antiqua" pitchFamily="18" charset="0"/>
              </a:rPr>
              <a:t>, street, city, </a:t>
            </a:r>
            <a:r>
              <a:rPr lang="en-US" sz="2400" dirty="0" err="1" smtClean="0">
                <a:latin typeface="Book Antiqua" pitchFamily="18" charset="0"/>
              </a:rPr>
              <a:t>province_or_state</a:t>
            </a:r>
            <a:r>
              <a:rPr lang="en-US" sz="2400" dirty="0" smtClean="0">
                <a:latin typeface="Book Antiqua" pitchFamily="18" charset="0"/>
              </a:rPr>
              <a:t>, country)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1"/>
            <a:ext cx="9144000" cy="936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Defining a Star Schema in DMQL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80728"/>
            <a:ext cx="9144000" cy="5688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cube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sales_snowflake</a:t>
            </a:r>
            <a:r>
              <a:rPr lang="en-US" sz="2400" dirty="0" smtClean="0">
                <a:latin typeface="Book Antiqua" pitchFamily="18" charset="0"/>
              </a:rPr>
              <a:t> [time, item, branch, location]: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006666"/>
                </a:solidFill>
                <a:latin typeface="Book Antiqua" pitchFamily="18" charset="0"/>
              </a:rPr>
              <a:t>dollars_sold</a:t>
            </a:r>
            <a:r>
              <a:rPr lang="en-US" sz="2400" dirty="0" smtClean="0">
                <a:solidFill>
                  <a:srgbClr val="006666"/>
                </a:solidFill>
                <a:latin typeface="Book Antiqua" pitchFamily="18" charset="0"/>
              </a:rPr>
              <a:t> = sum(</a:t>
            </a:r>
            <a:r>
              <a:rPr lang="en-US" sz="2400" dirty="0" err="1" smtClean="0">
                <a:solidFill>
                  <a:srgbClr val="006666"/>
                </a:solidFill>
                <a:latin typeface="Book Antiqua" pitchFamily="18" charset="0"/>
              </a:rPr>
              <a:t>sales_in_dollars</a:t>
            </a:r>
            <a:r>
              <a:rPr lang="en-US" sz="2400" dirty="0" smtClean="0">
                <a:solidFill>
                  <a:srgbClr val="006666"/>
                </a:solidFill>
                <a:latin typeface="Book Antiqua" pitchFamily="18" charset="0"/>
              </a:rPr>
              <a:t>), </a:t>
            </a:r>
            <a:r>
              <a:rPr lang="en-US" sz="2400" dirty="0" err="1" smtClean="0">
                <a:solidFill>
                  <a:srgbClr val="006666"/>
                </a:solidFill>
                <a:latin typeface="Book Antiqua" pitchFamily="18" charset="0"/>
              </a:rPr>
              <a:t>avg_sales</a:t>
            </a:r>
            <a:r>
              <a:rPr lang="en-US" sz="2400" dirty="0" smtClean="0">
                <a:solidFill>
                  <a:srgbClr val="006666"/>
                </a:solidFill>
                <a:latin typeface="Book Antiqua" pitchFamily="18" charset="0"/>
              </a:rPr>
              <a:t> = </a:t>
            </a:r>
            <a:r>
              <a:rPr lang="en-US" sz="2400" dirty="0" err="1" smtClean="0">
                <a:solidFill>
                  <a:srgbClr val="006666"/>
                </a:solidFill>
                <a:latin typeface="Book Antiqua" pitchFamily="18" charset="0"/>
              </a:rPr>
              <a:t>avg</a:t>
            </a:r>
            <a:r>
              <a:rPr lang="en-US" sz="2400" dirty="0" smtClean="0">
                <a:solidFill>
                  <a:srgbClr val="006666"/>
                </a:solidFill>
                <a:latin typeface="Book Antiqua" pitchFamily="18" charset="0"/>
              </a:rPr>
              <a:t>(</a:t>
            </a:r>
            <a:r>
              <a:rPr lang="en-US" sz="2400" dirty="0" err="1" smtClean="0">
                <a:solidFill>
                  <a:srgbClr val="006666"/>
                </a:solidFill>
                <a:latin typeface="Book Antiqua" pitchFamily="18" charset="0"/>
              </a:rPr>
              <a:t>sales_in_dollars</a:t>
            </a:r>
            <a:r>
              <a:rPr lang="en-US" sz="2400" dirty="0" smtClean="0">
                <a:solidFill>
                  <a:srgbClr val="006666"/>
                </a:solidFill>
                <a:latin typeface="Book Antiqua" pitchFamily="18" charset="0"/>
              </a:rPr>
              <a:t>), </a:t>
            </a:r>
            <a:r>
              <a:rPr lang="en-US" sz="2400" dirty="0" err="1" smtClean="0">
                <a:solidFill>
                  <a:srgbClr val="006666"/>
                </a:solidFill>
                <a:latin typeface="Book Antiqua" pitchFamily="18" charset="0"/>
              </a:rPr>
              <a:t>units_sold</a:t>
            </a:r>
            <a:r>
              <a:rPr lang="en-US" sz="2400" dirty="0" smtClean="0">
                <a:solidFill>
                  <a:srgbClr val="006666"/>
                </a:solidFill>
                <a:latin typeface="Book Antiqua" pitchFamily="18" charset="0"/>
              </a:rPr>
              <a:t> = count(*)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400" dirty="0" smtClean="0">
                <a:latin typeface="Book Antiqua" pitchFamily="18" charset="0"/>
              </a:rPr>
              <a:t> time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 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err="1" smtClean="0">
                <a:latin typeface="Book Antiqua" pitchFamily="18" charset="0"/>
              </a:rPr>
              <a:t>time_key</a:t>
            </a:r>
            <a:r>
              <a:rPr lang="en-US" sz="2400" dirty="0" smtClean="0">
                <a:latin typeface="Book Antiqua" pitchFamily="18" charset="0"/>
              </a:rPr>
              <a:t>, day, </a:t>
            </a:r>
            <a:r>
              <a:rPr lang="en-US" sz="2400" dirty="0" err="1" smtClean="0">
                <a:latin typeface="Book Antiqua" pitchFamily="18" charset="0"/>
              </a:rPr>
              <a:t>day_of_week</a:t>
            </a:r>
            <a:r>
              <a:rPr lang="en-US" sz="2400" dirty="0" smtClean="0">
                <a:latin typeface="Book Antiqua" pitchFamily="18" charset="0"/>
              </a:rPr>
              <a:t>, month, quarter, year)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 </a:t>
            </a:r>
            <a:r>
              <a:rPr lang="en-US" sz="2400" dirty="0" smtClean="0">
                <a:latin typeface="Book Antiqua" pitchFamily="18" charset="0"/>
              </a:rPr>
              <a:t>item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 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err="1" smtClean="0">
                <a:latin typeface="Book Antiqua" pitchFamily="18" charset="0"/>
              </a:rPr>
              <a:t>item_key</a:t>
            </a:r>
            <a:r>
              <a:rPr lang="en-US" sz="2400" dirty="0" smtClean="0">
                <a:latin typeface="Book Antiqua" pitchFamily="18" charset="0"/>
              </a:rPr>
              <a:t>, </a:t>
            </a:r>
            <a:r>
              <a:rPr lang="en-US" sz="2400" dirty="0" err="1" smtClean="0">
                <a:latin typeface="Book Antiqua" pitchFamily="18" charset="0"/>
              </a:rPr>
              <a:t>item_name</a:t>
            </a:r>
            <a:r>
              <a:rPr lang="en-US" sz="2400" dirty="0" smtClean="0">
                <a:latin typeface="Book Antiqua" pitchFamily="18" charset="0"/>
              </a:rPr>
              <a:t>, brand, type, 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supplier(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supplier_key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supplier_type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))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 </a:t>
            </a:r>
            <a:r>
              <a:rPr lang="en-US" sz="2400" dirty="0" smtClean="0">
                <a:latin typeface="Book Antiqua" pitchFamily="18" charset="0"/>
              </a:rPr>
              <a:t>branch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400" dirty="0" smtClean="0">
                <a:latin typeface="Book Antiqua" pitchFamily="18" charset="0"/>
              </a:rPr>
              <a:t> (</a:t>
            </a:r>
            <a:r>
              <a:rPr lang="en-US" sz="2400" dirty="0" err="1" smtClean="0">
                <a:latin typeface="Book Antiqua" pitchFamily="18" charset="0"/>
              </a:rPr>
              <a:t>branch_key</a:t>
            </a:r>
            <a:r>
              <a:rPr lang="en-US" sz="2400" dirty="0" smtClean="0">
                <a:latin typeface="Book Antiqua" pitchFamily="18" charset="0"/>
              </a:rPr>
              <a:t>, </a:t>
            </a:r>
            <a:r>
              <a:rPr lang="en-US" sz="2400" dirty="0" err="1" smtClean="0">
                <a:latin typeface="Book Antiqua" pitchFamily="18" charset="0"/>
              </a:rPr>
              <a:t>branch_name</a:t>
            </a:r>
            <a:r>
              <a:rPr lang="en-US" sz="2400" dirty="0" smtClean="0">
                <a:latin typeface="Book Antiqua" pitchFamily="18" charset="0"/>
              </a:rPr>
              <a:t>, </a:t>
            </a:r>
            <a:r>
              <a:rPr lang="en-US" sz="2400" dirty="0" err="1" smtClean="0">
                <a:latin typeface="Book Antiqua" pitchFamily="18" charset="0"/>
              </a:rPr>
              <a:t>branch_type</a:t>
            </a:r>
            <a:r>
              <a:rPr lang="en-US" sz="2400" dirty="0" smtClean="0">
                <a:latin typeface="Book Antiqua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400" dirty="0" smtClean="0">
                <a:latin typeface="Book Antiqua" pitchFamily="18" charset="0"/>
              </a:rPr>
              <a:t> location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400" dirty="0" smtClean="0">
                <a:latin typeface="Book Antiqua" pitchFamily="18" charset="0"/>
              </a:rPr>
              <a:t> (</a:t>
            </a:r>
            <a:r>
              <a:rPr lang="en-US" sz="2400" dirty="0" err="1" smtClean="0">
                <a:latin typeface="Book Antiqua" pitchFamily="18" charset="0"/>
              </a:rPr>
              <a:t>location_key</a:t>
            </a:r>
            <a:r>
              <a:rPr lang="en-US" sz="2400" dirty="0" smtClean="0">
                <a:latin typeface="Book Antiqua" pitchFamily="18" charset="0"/>
              </a:rPr>
              <a:t>, street, 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city(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city_key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province_or_state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country))</a:t>
            </a:r>
            <a:endParaRPr lang="en-US" sz="2400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1"/>
            <a:ext cx="9144000" cy="8642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8893175" cy="792162"/>
          </a:xfrm>
        </p:spPr>
        <p:txBody>
          <a:bodyPr/>
          <a:lstStyle/>
          <a:p>
            <a:pPr eaLnBrk="1" hangingPunct="1"/>
            <a:r>
              <a:rPr lang="en-IN" sz="3800" dirty="0" smtClean="0">
                <a:solidFill>
                  <a:schemeClr val="bg1"/>
                </a:solidFill>
                <a:latin typeface="Book Antiqua" pitchFamily="18" charset="0"/>
              </a:rPr>
              <a:t>Defining a Snowflake Schema in DMQL</a:t>
            </a:r>
            <a:endParaRPr lang="en-US" sz="38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64704"/>
            <a:ext cx="9144000" cy="5904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cube</a:t>
            </a:r>
            <a:r>
              <a:rPr lang="en-US" sz="2200" dirty="0" smtClean="0">
                <a:latin typeface="Book Antiqua" pitchFamily="18" charset="0"/>
              </a:rPr>
              <a:t> sales [time, item, branch, location]: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dollars_sold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 = sum(</a:t>
            </a: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sales_in_dollars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), </a:t>
            </a: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avg_sales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 = </a:t>
            </a: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avg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(</a:t>
            </a: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sales_in_dollars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), </a:t>
            </a: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units_sold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 = count(*)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200" dirty="0" smtClean="0">
                <a:latin typeface="Book Antiqua" pitchFamily="18" charset="0"/>
              </a:rPr>
              <a:t> time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 </a:t>
            </a:r>
            <a:r>
              <a:rPr lang="en-US" sz="2200" dirty="0" smtClean="0">
                <a:latin typeface="Book Antiqua" pitchFamily="18" charset="0"/>
              </a:rPr>
              <a:t>(</a:t>
            </a:r>
            <a:r>
              <a:rPr lang="en-US" sz="2200" dirty="0" err="1" smtClean="0">
                <a:latin typeface="Book Antiqua" pitchFamily="18" charset="0"/>
              </a:rPr>
              <a:t>time_key</a:t>
            </a:r>
            <a:r>
              <a:rPr lang="en-US" sz="2200" dirty="0" smtClean="0">
                <a:latin typeface="Book Antiqua" pitchFamily="18" charset="0"/>
              </a:rPr>
              <a:t>, day, </a:t>
            </a:r>
            <a:r>
              <a:rPr lang="en-US" sz="2200" dirty="0" err="1" smtClean="0">
                <a:latin typeface="Book Antiqua" pitchFamily="18" charset="0"/>
              </a:rPr>
              <a:t>day_of_week</a:t>
            </a:r>
            <a:r>
              <a:rPr lang="en-US" sz="2200" dirty="0" smtClean="0">
                <a:latin typeface="Book Antiqua" pitchFamily="18" charset="0"/>
              </a:rPr>
              <a:t>, month, quarter, year)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 </a:t>
            </a:r>
            <a:r>
              <a:rPr lang="en-US" sz="2200" dirty="0" smtClean="0">
                <a:latin typeface="Book Antiqua" pitchFamily="18" charset="0"/>
              </a:rPr>
              <a:t>item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 </a:t>
            </a:r>
            <a:r>
              <a:rPr lang="en-US" sz="2200" dirty="0" smtClean="0">
                <a:latin typeface="Book Antiqua" pitchFamily="18" charset="0"/>
              </a:rPr>
              <a:t>(</a:t>
            </a:r>
            <a:r>
              <a:rPr lang="en-US" sz="2200" dirty="0" err="1" smtClean="0">
                <a:latin typeface="Book Antiqua" pitchFamily="18" charset="0"/>
              </a:rPr>
              <a:t>item_key</a:t>
            </a:r>
            <a:r>
              <a:rPr lang="en-US" sz="2200" dirty="0" smtClean="0">
                <a:latin typeface="Book Antiqua" pitchFamily="18" charset="0"/>
              </a:rPr>
              <a:t>, </a:t>
            </a:r>
            <a:r>
              <a:rPr lang="en-US" sz="2200" dirty="0" err="1" smtClean="0">
                <a:latin typeface="Book Antiqua" pitchFamily="18" charset="0"/>
              </a:rPr>
              <a:t>item_name</a:t>
            </a:r>
            <a:r>
              <a:rPr lang="en-US" sz="2200" dirty="0" smtClean="0">
                <a:latin typeface="Book Antiqua" pitchFamily="18" charset="0"/>
              </a:rPr>
              <a:t>, brand, type, </a:t>
            </a:r>
            <a:r>
              <a:rPr lang="en-US" sz="2200" dirty="0" err="1" smtClean="0">
                <a:latin typeface="Book Antiqua" pitchFamily="18" charset="0"/>
              </a:rPr>
              <a:t>supplier_type</a:t>
            </a:r>
            <a:r>
              <a:rPr lang="en-US" sz="2200" dirty="0" smtClean="0">
                <a:latin typeface="Book Antiqua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 </a:t>
            </a:r>
            <a:r>
              <a:rPr lang="en-US" sz="2200" dirty="0" smtClean="0">
                <a:latin typeface="Book Antiqua" pitchFamily="18" charset="0"/>
              </a:rPr>
              <a:t>branch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200" dirty="0" smtClean="0">
                <a:latin typeface="Book Antiqua" pitchFamily="18" charset="0"/>
              </a:rPr>
              <a:t> (</a:t>
            </a:r>
            <a:r>
              <a:rPr lang="en-US" sz="2200" dirty="0" err="1" smtClean="0">
                <a:latin typeface="Book Antiqua" pitchFamily="18" charset="0"/>
              </a:rPr>
              <a:t>branch_key</a:t>
            </a:r>
            <a:r>
              <a:rPr lang="en-US" sz="2200" dirty="0" smtClean="0">
                <a:latin typeface="Book Antiqua" pitchFamily="18" charset="0"/>
              </a:rPr>
              <a:t>, </a:t>
            </a:r>
            <a:r>
              <a:rPr lang="en-US" sz="2200" dirty="0" err="1" smtClean="0">
                <a:latin typeface="Book Antiqua" pitchFamily="18" charset="0"/>
              </a:rPr>
              <a:t>branch_name</a:t>
            </a:r>
            <a:r>
              <a:rPr lang="en-US" sz="2200" dirty="0" smtClean="0">
                <a:latin typeface="Book Antiqua" pitchFamily="18" charset="0"/>
              </a:rPr>
              <a:t>, </a:t>
            </a:r>
            <a:r>
              <a:rPr lang="en-US" sz="2200" dirty="0" err="1" smtClean="0">
                <a:latin typeface="Book Antiqua" pitchFamily="18" charset="0"/>
              </a:rPr>
              <a:t>branch_type</a:t>
            </a:r>
            <a:r>
              <a:rPr lang="en-US" sz="2200" dirty="0" smtClean="0">
                <a:latin typeface="Book Antiqua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200" dirty="0" smtClean="0">
                <a:latin typeface="Book Antiqua" pitchFamily="18" charset="0"/>
              </a:rPr>
              <a:t> location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200" dirty="0" smtClean="0">
                <a:latin typeface="Book Antiqua" pitchFamily="18" charset="0"/>
              </a:rPr>
              <a:t> (</a:t>
            </a:r>
            <a:r>
              <a:rPr lang="en-US" sz="2200" dirty="0" err="1" smtClean="0">
                <a:latin typeface="Book Antiqua" pitchFamily="18" charset="0"/>
              </a:rPr>
              <a:t>location_key</a:t>
            </a:r>
            <a:r>
              <a:rPr lang="en-US" sz="2200" dirty="0" smtClean="0">
                <a:latin typeface="Book Antiqua" pitchFamily="18" charset="0"/>
              </a:rPr>
              <a:t>, street, city, </a:t>
            </a:r>
            <a:r>
              <a:rPr lang="en-US" sz="2200" dirty="0" err="1" smtClean="0">
                <a:latin typeface="Book Antiqua" pitchFamily="18" charset="0"/>
              </a:rPr>
              <a:t>province_or_state</a:t>
            </a:r>
            <a:r>
              <a:rPr lang="en-US" sz="2200" dirty="0" smtClean="0">
                <a:latin typeface="Book Antiqua" pitchFamily="18" charset="0"/>
              </a:rPr>
              <a:t>, country)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cube</a:t>
            </a:r>
            <a:r>
              <a:rPr lang="en-US" sz="2200" dirty="0" smtClean="0">
                <a:latin typeface="Book Antiqua" pitchFamily="18" charset="0"/>
              </a:rPr>
              <a:t> shipping [time, item, shipper, </a:t>
            </a:r>
            <a:r>
              <a:rPr lang="en-US" sz="2200" dirty="0" err="1" smtClean="0">
                <a:latin typeface="Book Antiqua" pitchFamily="18" charset="0"/>
              </a:rPr>
              <a:t>from_location</a:t>
            </a:r>
            <a:r>
              <a:rPr lang="en-US" sz="2200" dirty="0" smtClean="0">
                <a:latin typeface="Book Antiqua" pitchFamily="18" charset="0"/>
              </a:rPr>
              <a:t>, </a:t>
            </a:r>
            <a:r>
              <a:rPr lang="en-US" sz="2200" dirty="0" err="1" smtClean="0">
                <a:latin typeface="Book Antiqua" pitchFamily="18" charset="0"/>
              </a:rPr>
              <a:t>to_location</a:t>
            </a:r>
            <a:r>
              <a:rPr lang="en-US" sz="2200" dirty="0" smtClean="0">
                <a:latin typeface="Book Antiqua" pitchFamily="18" charset="0"/>
              </a:rPr>
              <a:t>]: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dollar_cost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 = sum(</a:t>
            </a: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cost_in_dollars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), </a:t>
            </a:r>
            <a:r>
              <a:rPr lang="en-US" sz="2200" dirty="0" err="1" smtClean="0">
                <a:solidFill>
                  <a:srgbClr val="006666"/>
                </a:solidFill>
                <a:latin typeface="Book Antiqua" pitchFamily="18" charset="0"/>
              </a:rPr>
              <a:t>unit_shipped</a:t>
            </a:r>
            <a:r>
              <a:rPr lang="en-US" sz="2200" dirty="0" smtClean="0">
                <a:solidFill>
                  <a:srgbClr val="006666"/>
                </a:solidFill>
                <a:latin typeface="Book Antiqua" pitchFamily="18" charset="0"/>
              </a:rPr>
              <a:t> = count(*)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200" dirty="0" smtClean="0">
                <a:latin typeface="Book Antiqua" pitchFamily="18" charset="0"/>
              </a:rPr>
              <a:t> time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 </a:t>
            </a:r>
            <a:r>
              <a:rPr lang="en-US" sz="2200" dirty="0" smtClean="0">
                <a:latin typeface="Book Antiqua" pitchFamily="18" charset="0"/>
              </a:rPr>
              <a:t>time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in cube</a:t>
            </a:r>
            <a:r>
              <a:rPr lang="en-US" sz="2200" dirty="0" smtClean="0">
                <a:latin typeface="Book Antiqua" pitchFamily="18" charset="0"/>
              </a:rPr>
              <a:t> sales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 </a:t>
            </a:r>
            <a:r>
              <a:rPr lang="en-US" sz="2200" dirty="0" smtClean="0">
                <a:latin typeface="Book Antiqua" pitchFamily="18" charset="0"/>
              </a:rPr>
              <a:t>item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 </a:t>
            </a:r>
            <a:r>
              <a:rPr lang="en-US" sz="2200" dirty="0" smtClean="0">
                <a:latin typeface="Book Antiqua" pitchFamily="18" charset="0"/>
              </a:rPr>
              <a:t>item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in cube</a:t>
            </a:r>
            <a:r>
              <a:rPr lang="en-US" sz="2200" dirty="0" smtClean="0">
                <a:latin typeface="Book Antiqua" pitchFamily="18" charset="0"/>
              </a:rPr>
              <a:t> sales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 </a:t>
            </a:r>
            <a:r>
              <a:rPr lang="en-US" sz="2200" dirty="0" smtClean="0">
                <a:latin typeface="Book Antiqua" pitchFamily="18" charset="0"/>
              </a:rPr>
              <a:t>shipper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200" dirty="0" smtClean="0">
                <a:latin typeface="Book Antiqua" pitchFamily="18" charset="0"/>
              </a:rPr>
              <a:t> (</a:t>
            </a:r>
            <a:r>
              <a:rPr lang="en-US" sz="2200" dirty="0" err="1" smtClean="0">
                <a:latin typeface="Book Antiqua" pitchFamily="18" charset="0"/>
              </a:rPr>
              <a:t>shipper_key</a:t>
            </a:r>
            <a:r>
              <a:rPr lang="en-US" sz="2200" dirty="0" smtClean="0">
                <a:latin typeface="Book Antiqua" pitchFamily="18" charset="0"/>
              </a:rPr>
              <a:t>, </a:t>
            </a:r>
            <a:r>
              <a:rPr lang="en-US" sz="2200" dirty="0" err="1" smtClean="0">
                <a:latin typeface="Book Antiqua" pitchFamily="18" charset="0"/>
              </a:rPr>
              <a:t>shipper_name</a:t>
            </a:r>
            <a:r>
              <a:rPr lang="en-US" sz="2200" dirty="0" smtClean="0">
                <a:latin typeface="Book Antiqua" pitchFamily="18" charset="0"/>
              </a:rPr>
              <a:t>, location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 as</a:t>
            </a:r>
            <a:r>
              <a:rPr lang="en-US" sz="2200" dirty="0" smtClean="0">
                <a:latin typeface="Book Antiqua" pitchFamily="18" charset="0"/>
              </a:rPr>
              <a:t> location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in cube</a:t>
            </a:r>
            <a:r>
              <a:rPr lang="en-US" sz="2200" dirty="0" smtClean="0">
                <a:latin typeface="Book Antiqua" pitchFamily="18" charset="0"/>
              </a:rPr>
              <a:t> sales, </a:t>
            </a:r>
            <a:r>
              <a:rPr lang="en-US" sz="2200" dirty="0" err="1" smtClean="0">
                <a:latin typeface="Book Antiqua" pitchFamily="18" charset="0"/>
              </a:rPr>
              <a:t>shipper_type</a:t>
            </a:r>
            <a:r>
              <a:rPr lang="en-US" sz="2200" dirty="0" smtClean="0">
                <a:latin typeface="Book Antiqua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err="1" smtClean="0">
                <a:latin typeface="Book Antiqua" pitchFamily="18" charset="0"/>
              </a:rPr>
              <a:t>from_location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200" dirty="0" smtClean="0">
                <a:latin typeface="Book Antiqua" pitchFamily="18" charset="0"/>
              </a:rPr>
              <a:t> location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in cube</a:t>
            </a:r>
            <a:r>
              <a:rPr lang="en-US" sz="2200" dirty="0" smtClean="0">
                <a:latin typeface="Book Antiqua" pitchFamily="18" charset="0"/>
              </a:rPr>
              <a:t> sales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define dimension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err="1" smtClean="0">
                <a:latin typeface="Book Antiqua" pitchFamily="18" charset="0"/>
              </a:rPr>
              <a:t>to_location</a:t>
            </a:r>
            <a:r>
              <a:rPr lang="en-US" sz="2200" dirty="0" smtClean="0">
                <a:latin typeface="Book Antiqua" pitchFamily="18" charset="0"/>
              </a:rPr>
              <a:t>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as</a:t>
            </a:r>
            <a:r>
              <a:rPr lang="en-US" sz="2200" dirty="0" smtClean="0">
                <a:latin typeface="Book Antiqua" pitchFamily="18" charset="0"/>
              </a:rPr>
              <a:t> location </a:t>
            </a:r>
            <a:r>
              <a:rPr lang="en-US" sz="2200" dirty="0" smtClean="0">
                <a:solidFill>
                  <a:schemeClr val="hlink"/>
                </a:solidFill>
                <a:latin typeface="Book Antiqua" pitchFamily="18" charset="0"/>
              </a:rPr>
              <a:t>in cube</a:t>
            </a:r>
            <a:r>
              <a:rPr lang="en-US" sz="2200" dirty="0" smtClean="0">
                <a:latin typeface="Book Antiqua" pitchFamily="18" charset="0"/>
              </a:rPr>
              <a:t> 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1"/>
            <a:ext cx="9144000" cy="72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792162"/>
          </a:xfrm>
        </p:spPr>
        <p:txBody>
          <a:bodyPr/>
          <a:lstStyle/>
          <a:p>
            <a:pPr eaLnBrk="1" hangingPunct="1"/>
            <a:r>
              <a:rPr lang="en-IN" sz="3800" dirty="0" smtClean="0">
                <a:solidFill>
                  <a:schemeClr val="bg1"/>
                </a:solidFill>
                <a:latin typeface="Book Antiqua" pitchFamily="18" charset="0"/>
              </a:rPr>
              <a:t>Defining a Fact Constellation in DMQL</a:t>
            </a:r>
            <a:endParaRPr lang="en-US" sz="38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80728"/>
            <a:ext cx="9144000" cy="5688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</a:pPr>
            <a:r>
              <a:rPr lang="en-US" sz="2400" u="sng" dirty="0" smtClean="0">
                <a:solidFill>
                  <a:schemeClr val="hlink"/>
                </a:solidFill>
                <a:latin typeface="Book Antiqua" pitchFamily="18" charset="0"/>
              </a:rPr>
              <a:t>Distributive</a:t>
            </a:r>
            <a:r>
              <a:rPr lang="en-US" sz="2400" dirty="0" smtClean="0">
                <a:latin typeface="Book Antiqua" pitchFamily="18" charset="0"/>
              </a:rPr>
              <a:t>: if the result derived by applying the function to </a:t>
            </a:r>
            <a:r>
              <a:rPr lang="en-US" sz="2400" i="1" dirty="0" smtClean="0">
                <a:latin typeface="Book Antiqua" pitchFamily="18" charset="0"/>
              </a:rPr>
              <a:t>n </a:t>
            </a:r>
            <a:r>
              <a:rPr lang="en-US" sz="2400" dirty="0" smtClean="0">
                <a:latin typeface="Book Antiqua" pitchFamily="18" charset="0"/>
              </a:rPr>
              <a:t>aggregate values is the same as that derived by applying the function on all the data without partitioning.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E.g., count(), sum(), min(), max().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 dirty="0" smtClean="0">
                <a:solidFill>
                  <a:schemeClr val="hlink"/>
                </a:solidFill>
                <a:latin typeface="Book Antiqua" pitchFamily="18" charset="0"/>
              </a:rPr>
              <a:t>Algebraic</a:t>
            </a:r>
            <a:r>
              <a:rPr lang="en-US" sz="2400" dirty="0" smtClean="0">
                <a:solidFill>
                  <a:srgbClr val="121328"/>
                </a:solidFill>
                <a:latin typeface="Book Antiqua" pitchFamily="18" charset="0"/>
              </a:rPr>
              <a:t>: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if it can be computed by an algebraic function with </a:t>
            </a:r>
            <a:r>
              <a:rPr lang="en-US" sz="2400" i="1" dirty="0" smtClean="0">
                <a:latin typeface="Book Antiqua" pitchFamily="18" charset="0"/>
              </a:rPr>
              <a:t>M</a:t>
            </a:r>
            <a:r>
              <a:rPr lang="en-US" sz="2400" dirty="0" smtClean="0">
                <a:latin typeface="Book Antiqua" pitchFamily="18" charset="0"/>
              </a:rPr>
              <a:t> arguments (where</a:t>
            </a:r>
            <a:r>
              <a:rPr lang="en-US" sz="2400" i="1" dirty="0" smtClean="0">
                <a:latin typeface="Book Antiqua" pitchFamily="18" charset="0"/>
              </a:rPr>
              <a:t> M</a:t>
            </a:r>
            <a:r>
              <a:rPr lang="en-US" sz="2400" dirty="0" smtClean="0">
                <a:latin typeface="Book Antiqua" pitchFamily="18" charset="0"/>
              </a:rPr>
              <a:t> is a bounded integer), each of which is obtained by applying a distributive aggregate function.</a:t>
            </a:r>
            <a:endParaRPr lang="en-US" sz="2400" dirty="0" smtClean="0">
              <a:solidFill>
                <a:srgbClr val="121328"/>
              </a:solidFill>
              <a:latin typeface="Book Antiqua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rgbClr val="121328"/>
                </a:solidFill>
                <a:latin typeface="Book Antiqua" pitchFamily="18" charset="0"/>
              </a:rPr>
              <a:t>E.g.,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  </a:t>
            </a:r>
            <a:r>
              <a:rPr lang="en-US" sz="2400" dirty="0" err="1" smtClean="0">
                <a:solidFill>
                  <a:srgbClr val="121328"/>
                </a:solidFill>
                <a:latin typeface="Book Antiqua" pitchFamily="18" charset="0"/>
              </a:rPr>
              <a:t>avg</a:t>
            </a:r>
            <a:r>
              <a:rPr lang="en-US" sz="2400" dirty="0" smtClean="0">
                <a:solidFill>
                  <a:srgbClr val="121328"/>
                </a:solidFill>
                <a:latin typeface="Book Antiqua" pitchFamily="18" charset="0"/>
              </a:rPr>
              <a:t>(), </a:t>
            </a:r>
            <a:r>
              <a:rPr lang="en-US" sz="2400" dirty="0" err="1" smtClean="0">
                <a:solidFill>
                  <a:srgbClr val="121328"/>
                </a:solidFill>
                <a:latin typeface="Book Antiqua" pitchFamily="18" charset="0"/>
              </a:rPr>
              <a:t>min_N</a:t>
            </a:r>
            <a:r>
              <a:rPr lang="en-US" sz="2400" dirty="0" smtClean="0">
                <a:solidFill>
                  <a:srgbClr val="121328"/>
                </a:solidFill>
                <a:latin typeface="Book Antiqua" pitchFamily="18" charset="0"/>
              </a:rPr>
              <a:t>(), </a:t>
            </a:r>
            <a:r>
              <a:rPr lang="en-US" sz="2400" dirty="0" err="1" smtClean="0">
                <a:solidFill>
                  <a:srgbClr val="121328"/>
                </a:solidFill>
                <a:latin typeface="Book Antiqua" pitchFamily="18" charset="0"/>
              </a:rPr>
              <a:t>standard_deviation</a:t>
            </a:r>
            <a:r>
              <a:rPr lang="en-US" sz="2400" dirty="0" smtClean="0">
                <a:solidFill>
                  <a:srgbClr val="121328"/>
                </a:solidFill>
                <a:latin typeface="Book Antiqua" pitchFamily="18" charset="0"/>
              </a:rPr>
              <a:t>().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u="sng" dirty="0" smtClean="0">
                <a:solidFill>
                  <a:schemeClr val="hlink"/>
                </a:solidFill>
                <a:latin typeface="Book Antiqua" pitchFamily="18" charset="0"/>
              </a:rPr>
              <a:t>Holistic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: </a:t>
            </a:r>
            <a:r>
              <a:rPr lang="en-US" sz="2400" dirty="0" smtClean="0">
                <a:latin typeface="Book Antiqua" pitchFamily="18" charset="0"/>
              </a:rPr>
              <a:t>if there is no constant bound on the storage size needed to describe a </a:t>
            </a:r>
            <a:r>
              <a:rPr lang="en-US" sz="2400" dirty="0" err="1" smtClean="0">
                <a:latin typeface="Book Antiqua" pitchFamily="18" charset="0"/>
              </a:rPr>
              <a:t>subaggregate</a:t>
            </a:r>
            <a:r>
              <a:rPr lang="en-US" sz="2400" dirty="0" smtClean="0">
                <a:latin typeface="Book Antiqua" pitchFamily="18" charset="0"/>
              </a:rPr>
              <a:t>.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 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E.g., median(), mode(), rank().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9392"/>
            <a:ext cx="8893175" cy="1052736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Measures: Three Categories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80728"/>
            <a:ext cx="9144000" cy="5688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</a:pPr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224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8893175" cy="136815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A Concept Hierarchy: Dimension (location)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1447800"/>
            <a:ext cx="8879904" cy="4652665"/>
            <a:chOff x="228600" y="1447800"/>
            <a:chExt cx="8879904" cy="4652665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4876800" y="1447800"/>
              <a:ext cx="487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all</a:t>
              </a: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352800" y="2438400"/>
              <a:ext cx="1063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Europe</a:t>
              </a: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7020272" y="2463279"/>
              <a:ext cx="7489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</a:rPr>
                <a:t>Asia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8189663" y="3505200"/>
              <a:ext cx="91884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</a:rPr>
                <a:t>China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943600" y="3505200"/>
              <a:ext cx="8162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</a:rPr>
                <a:t>India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227513" y="3505200"/>
              <a:ext cx="8778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Spain</a:t>
              </a:r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2209800" y="3505200"/>
              <a:ext cx="1317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Germany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876800" y="4572000"/>
              <a:ext cx="69878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</a:rPr>
                <a:t>A.P.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6019800" y="5562600"/>
              <a:ext cx="16345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</a:rPr>
                <a:t>Vijayawada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4191000" y="5562600"/>
              <a:ext cx="10567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</a:rPr>
                <a:t>Guntur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5334000" y="2438400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7391400" y="3505200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657600" y="3505200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3429000" y="4648200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6477000" y="4572000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5486400" y="5562600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3886200" y="1828800"/>
              <a:ext cx="1219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5105400" y="1828800"/>
              <a:ext cx="2209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H="1">
              <a:off x="2819400" y="28194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3810000" y="28194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6477000" y="281940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7467600" y="2819400"/>
              <a:ext cx="1143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2362200" y="3886200"/>
              <a:ext cx="533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2895600" y="3886200"/>
              <a:ext cx="609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41910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45720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82296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8610600" y="3886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>
              <a:off x="2057400" y="5105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>
              <a:off x="2438400" y="51054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H="1">
              <a:off x="4876800" y="4953000"/>
              <a:ext cx="685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5562600" y="4953000"/>
              <a:ext cx="990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304800" y="1524000"/>
              <a:ext cx="487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all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" name="Text Box 36"/>
            <p:cNvSpPr txBox="1">
              <a:spLocks noChangeArrowheads="1"/>
            </p:cNvSpPr>
            <p:nvPr/>
          </p:nvSpPr>
          <p:spPr bwMode="auto">
            <a:xfrm>
              <a:off x="228600" y="2514600"/>
              <a:ext cx="962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region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304800" y="5638800"/>
              <a:ext cx="7136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FF0000"/>
                  </a:solidFill>
                  <a:latin typeface="Times New Roman" pitchFamily="18" charset="0"/>
                </a:rPr>
                <a:t>City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 flipH="1">
              <a:off x="73152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>
              <a:off x="76962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>
              <a:off x="5638800" y="388620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6400800" y="38862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228600" y="3581400"/>
              <a:ext cx="1114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>
              <a:off x="609600" y="19050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44"/>
            <p:cNvSpPr>
              <a:spLocks noChangeShapeType="1"/>
            </p:cNvSpPr>
            <p:nvPr/>
          </p:nvSpPr>
          <p:spPr bwMode="auto">
            <a:xfrm>
              <a:off x="609600" y="29718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609600" y="3962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609600" y="50292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7086600" y="4648200"/>
              <a:ext cx="144238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000000"/>
                  </a:solidFill>
                  <a:latin typeface="Times New Roman" pitchFamily="18" charset="0"/>
                </a:rPr>
                <a:t>Telangana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6" name="Text Box 48"/>
            <p:cNvSpPr txBox="1">
              <a:spLocks noChangeArrowheads="1"/>
            </p:cNvSpPr>
            <p:nvPr/>
          </p:nvSpPr>
          <p:spPr bwMode="auto">
            <a:xfrm>
              <a:off x="1828800" y="4648200"/>
              <a:ext cx="1335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Frankfurt</a:t>
              </a:r>
            </a:p>
          </p:txBody>
        </p:sp>
        <p:sp>
          <p:nvSpPr>
            <p:cNvPr id="57" name="Text Box 49"/>
            <p:cNvSpPr txBox="1">
              <a:spLocks noChangeArrowheads="1"/>
            </p:cNvSpPr>
            <p:nvPr/>
          </p:nvSpPr>
          <p:spPr bwMode="auto">
            <a:xfrm>
              <a:off x="304800" y="4648200"/>
              <a:ext cx="7986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>
                  <a:solidFill>
                    <a:srgbClr val="FF0000"/>
                  </a:solidFill>
                  <a:latin typeface="Times New Roman" pitchFamily="18" charset="0"/>
                </a:rPr>
                <a:t>State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80728"/>
            <a:ext cx="9144000" cy="5688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</a:pPr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8642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7424"/>
            <a:ext cx="8893175" cy="136815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Multidimensional Data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611560" y="1412776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</a:rPr>
              <a:t>Sales volume as a function of product, month, and region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2362200"/>
            <a:ext cx="8250238" cy="4098925"/>
            <a:chOff x="685800" y="2362200"/>
            <a:chExt cx="8250238" cy="4098925"/>
          </a:xfrm>
        </p:grpSpPr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1377950" y="3130550"/>
              <a:ext cx="3263900" cy="2882900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>
              <a:off x="1371600" y="41910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1371600" y="44958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>
              <a:off x="1371600" y="48768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" name="Line 8"/>
            <p:cNvSpPr>
              <a:spLocks noChangeShapeType="1"/>
            </p:cNvSpPr>
            <p:nvPr/>
          </p:nvSpPr>
          <p:spPr bwMode="auto">
            <a:xfrm>
              <a:off x="1371600" y="51816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>
              <a:off x="1371600" y="54864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>
              <a:off x="1371600" y="57912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16764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2362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2743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30480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>
              <a:off x="33528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Line 16"/>
            <p:cNvSpPr>
              <a:spLocks noChangeShapeType="1"/>
            </p:cNvSpPr>
            <p:nvPr/>
          </p:nvSpPr>
          <p:spPr bwMode="auto">
            <a:xfrm>
              <a:off x="1981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Line 17"/>
            <p:cNvSpPr>
              <a:spLocks noChangeShapeType="1"/>
            </p:cNvSpPr>
            <p:nvPr/>
          </p:nvSpPr>
          <p:spPr bwMode="auto">
            <a:xfrm flipV="1">
              <a:off x="1676400" y="3124200"/>
              <a:ext cx="7620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 flipV="1">
              <a:off x="1981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 flipV="1">
              <a:off x="2362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" name="Line 20"/>
            <p:cNvSpPr>
              <a:spLocks noChangeShapeType="1"/>
            </p:cNvSpPr>
            <p:nvPr/>
          </p:nvSpPr>
          <p:spPr bwMode="auto">
            <a:xfrm flipV="1">
              <a:off x="30480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7" name="Line 21"/>
            <p:cNvSpPr>
              <a:spLocks noChangeShapeType="1"/>
            </p:cNvSpPr>
            <p:nvPr/>
          </p:nvSpPr>
          <p:spPr bwMode="auto">
            <a:xfrm flipV="1">
              <a:off x="33528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" name="Line 22"/>
            <p:cNvSpPr>
              <a:spLocks noChangeShapeType="1"/>
            </p:cNvSpPr>
            <p:nvPr/>
          </p:nvSpPr>
          <p:spPr bwMode="auto">
            <a:xfrm flipV="1">
              <a:off x="36576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1905000" y="3352800"/>
              <a:ext cx="2514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0" name="Line 24"/>
            <p:cNvSpPr>
              <a:spLocks noChangeShapeType="1"/>
            </p:cNvSpPr>
            <p:nvPr/>
          </p:nvSpPr>
          <p:spPr bwMode="auto">
            <a:xfrm>
              <a:off x="1676400" y="35814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1" name="Line 25"/>
            <p:cNvSpPr>
              <a:spLocks noChangeShapeType="1"/>
            </p:cNvSpPr>
            <p:nvPr/>
          </p:nvSpPr>
          <p:spPr bwMode="auto">
            <a:xfrm>
              <a:off x="36576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2" name="Line 26"/>
            <p:cNvSpPr>
              <a:spLocks noChangeShapeType="1"/>
            </p:cNvSpPr>
            <p:nvPr/>
          </p:nvSpPr>
          <p:spPr bwMode="auto">
            <a:xfrm>
              <a:off x="4419600" y="3352800"/>
              <a:ext cx="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" name="Line 27"/>
            <p:cNvSpPr>
              <a:spLocks noChangeShapeType="1"/>
            </p:cNvSpPr>
            <p:nvPr/>
          </p:nvSpPr>
          <p:spPr bwMode="auto">
            <a:xfrm flipV="1">
              <a:off x="3962400" y="3505200"/>
              <a:ext cx="685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Line 28"/>
            <p:cNvSpPr>
              <a:spLocks noChangeShapeType="1"/>
            </p:cNvSpPr>
            <p:nvPr/>
          </p:nvSpPr>
          <p:spPr bwMode="auto">
            <a:xfrm flipV="1">
              <a:off x="3962400" y="38862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3962400" y="42672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3962400" y="45720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V="1">
              <a:off x="3962400" y="48768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3962400" y="5105400"/>
              <a:ext cx="685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Rectangle 33"/>
            <p:cNvSpPr>
              <a:spLocks noChangeArrowheads="1"/>
            </p:cNvSpPr>
            <p:nvPr/>
          </p:nvSpPr>
          <p:spPr bwMode="auto">
            <a:xfrm rot="16200000" flipH="1">
              <a:off x="348456" y="4528344"/>
              <a:ext cx="1131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Product</a:t>
              </a:r>
            </a:p>
          </p:txBody>
        </p:sp>
        <p:sp>
          <p:nvSpPr>
            <p:cNvPr id="90" name="Rectangle 34"/>
            <p:cNvSpPr>
              <a:spLocks noChangeArrowheads="1"/>
            </p:cNvSpPr>
            <p:nvPr/>
          </p:nvSpPr>
          <p:spPr bwMode="auto">
            <a:xfrm rot="18720000">
              <a:off x="686593" y="2971007"/>
              <a:ext cx="1065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Region</a:t>
              </a:r>
            </a:p>
          </p:txBody>
        </p:sp>
        <p:sp>
          <p:nvSpPr>
            <p:cNvPr id="91" name="Rectangle 35"/>
            <p:cNvSpPr>
              <a:spLocks noChangeArrowheads="1"/>
            </p:cNvSpPr>
            <p:nvPr/>
          </p:nvSpPr>
          <p:spPr bwMode="auto">
            <a:xfrm>
              <a:off x="2117725" y="6003925"/>
              <a:ext cx="996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Month</a:t>
              </a:r>
            </a:p>
          </p:txBody>
        </p:sp>
        <p:sp>
          <p:nvSpPr>
            <p:cNvPr id="92" name="Line 36"/>
            <p:cNvSpPr>
              <a:spLocks noChangeShapeType="1"/>
            </p:cNvSpPr>
            <p:nvPr/>
          </p:nvSpPr>
          <p:spPr bwMode="auto">
            <a:xfrm>
              <a:off x="4267200" y="35814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Line 37"/>
            <p:cNvSpPr>
              <a:spLocks noChangeShapeType="1"/>
            </p:cNvSpPr>
            <p:nvPr/>
          </p:nvSpPr>
          <p:spPr bwMode="auto">
            <a:xfrm flipV="1">
              <a:off x="2743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4" name="Rectangle 38"/>
            <p:cNvSpPr>
              <a:spLocks noChangeArrowheads="1"/>
            </p:cNvSpPr>
            <p:nvPr/>
          </p:nvSpPr>
          <p:spPr bwMode="auto">
            <a:xfrm>
              <a:off x="4572000" y="2362200"/>
              <a:ext cx="423703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Dimensions: Product, Location, Time</a:t>
              </a:r>
            </a:p>
            <a:p>
              <a:pPr eaLnBrk="0" hangingPunct="0"/>
              <a:r>
                <a:rPr 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Hierarchical summarization paths</a:t>
              </a:r>
            </a:p>
          </p:txBody>
        </p:sp>
        <p:sp>
          <p:nvSpPr>
            <p:cNvPr id="95" name="Rectangle 39"/>
            <p:cNvSpPr>
              <a:spLocks noChangeArrowheads="1"/>
            </p:cNvSpPr>
            <p:nvPr/>
          </p:nvSpPr>
          <p:spPr bwMode="auto">
            <a:xfrm>
              <a:off x="5105400" y="3276600"/>
              <a:ext cx="3830638" cy="2225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Industry   Region         Year</a:t>
              </a:r>
            </a:p>
            <a:p>
              <a:pPr eaLnBrk="0" hangingPunct="0"/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Category   Country  Quarter</a:t>
              </a:r>
            </a:p>
            <a:p>
              <a:pPr eaLnBrk="0" hangingPunct="0"/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Product      City     Month    Week</a:t>
              </a:r>
            </a:p>
            <a:p>
              <a:pPr eaLnBrk="0" hangingPunct="0"/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                   Office         Day</a:t>
              </a: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>
              <a:off x="56388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>
              <a:off x="67056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" name="Line 42"/>
            <p:cNvSpPr>
              <a:spLocks noChangeShapeType="1"/>
            </p:cNvSpPr>
            <p:nvPr/>
          </p:nvSpPr>
          <p:spPr bwMode="auto">
            <a:xfrm>
              <a:off x="79248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Line 43"/>
            <p:cNvSpPr>
              <a:spLocks noChangeShapeType="1"/>
            </p:cNvSpPr>
            <p:nvPr/>
          </p:nvSpPr>
          <p:spPr bwMode="auto">
            <a:xfrm>
              <a:off x="5638800" y="4267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" name="Line 44"/>
            <p:cNvSpPr>
              <a:spLocks noChangeShapeType="1"/>
            </p:cNvSpPr>
            <p:nvPr/>
          </p:nvSpPr>
          <p:spPr bwMode="auto">
            <a:xfrm>
              <a:off x="6705600" y="4267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Line 45"/>
            <p:cNvSpPr>
              <a:spLocks noChangeShapeType="1"/>
            </p:cNvSpPr>
            <p:nvPr/>
          </p:nvSpPr>
          <p:spPr bwMode="auto">
            <a:xfrm>
              <a:off x="6705600" y="4876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" name="Line 46"/>
            <p:cNvSpPr>
              <a:spLocks noChangeShapeType="1"/>
            </p:cNvSpPr>
            <p:nvPr/>
          </p:nvSpPr>
          <p:spPr bwMode="auto">
            <a:xfrm flipH="1">
              <a:off x="7620000" y="426720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" name="Line 47"/>
            <p:cNvSpPr>
              <a:spLocks noChangeShapeType="1"/>
            </p:cNvSpPr>
            <p:nvPr/>
          </p:nvSpPr>
          <p:spPr bwMode="auto">
            <a:xfrm>
              <a:off x="8077200" y="3657600"/>
              <a:ext cx="5334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4" name="Line 48"/>
            <p:cNvSpPr>
              <a:spLocks noChangeShapeType="1"/>
            </p:cNvSpPr>
            <p:nvPr/>
          </p:nvSpPr>
          <p:spPr bwMode="auto">
            <a:xfrm>
              <a:off x="7620000" y="48006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5" name="Line 49"/>
            <p:cNvSpPr>
              <a:spLocks noChangeShapeType="1"/>
            </p:cNvSpPr>
            <p:nvPr/>
          </p:nvSpPr>
          <p:spPr bwMode="auto">
            <a:xfrm flipH="1">
              <a:off x="8001000" y="48006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20688"/>
            <a:ext cx="9144000" cy="58326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lvl="1"/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1"/>
            <a:ext cx="9144000" cy="7202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79216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A Sample Data Cube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611560" y="1124744"/>
            <a:ext cx="8077200" cy="6534150"/>
            <a:chOff x="704850" y="1485900"/>
            <a:chExt cx="8077200" cy="653415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704850" y="6191250"/>
              <a:ext cx="80010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buFont typeface="Monotype Sorts"/>
                <a:buNone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6378575" y="1485900"/>
              <a:ext cx="2403475" cy="657225"/>
            </a:xfrm>
            <a:prstGeom prst="wedgeRoundRectCallout">
              <a:avLst>
                <a:gd name="adj1" fmla="val -41671"/>
                <a:gd name="adj2" fmla="val 66667"/>
                <a:gd name="adj3" fmla="val 16667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Total annual sales</a:t>
              </a:r>
            </a:p>
            <a:p>
              <a:pPr algn="ctr" eaLnBrk="0" hangingPunct="0"/>
              <a:r>
                <a:rPr lang="en-US" sz="2000" b="1" dirty="0">
                  <a:solidFill>
                    <a:srgbClr val="000000"/>
                  </a:solidFill>
                  <a:latin typeface="Times New Roman" pitchFamily="18" charset="0"/>
                </a:rPr>
                <a:t>of  TV in </a:t>
              </a:r>
              <a:r>
                <a:rPr lang="en-US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India.</a:t>
              </a:r>
              <a:endParaRPr lang="en-US" sz="24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3" name="Group 5"/>
            <p:cNvGrpSpPr>
              <a:grpSpLocks/>
            </p:cNvGrpSpPr>
            <p:nvPr/>
          </p:nvGrpSpPr>
          <p:grpSpPr bwMode="auto">
            <a:xfrm>
              <a:off x="762000" y="1600200"/>
              <a:ext cx="7127875" cy="4760913"/>
              <a:chOff x="444" y="1008"/>
              <a:chExt cx="4490" cy="2999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2412" y="1008"/>
                <a:ext cx="49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000000"/>
                    </a:solidFill>
                    <a:latin typeface="Times New Roman" pitchFamily="18" charset="0"/>
                  </a:rPr>
                  <a:t>Date</a:t>
                </a:r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 rot="-2984941">
                <a:off x="276" y="1342"/>
                <a:ext cx="775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000000"/>
                    </a:solidFill>
                    <a:latin typeface="Times New Roman" pitchFamily="18" charset="0"/>
                  </a:rPr>
                  <a:t>Product</a:t>
                </a: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 rot="-5400000">
                <a:off x="4378" y="2088"/>
                <a:ext cx="808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400" b="1">
                    <a:solidFill>
                      <a:srgbClr val="000000"/>
                    </a:solidFill>
                    <a:latin typeface="Times New Roman" pitchFamily="18" charset="0"/>
                  </a:rPr>
                  <a:t>Country</a:t>
                </a:r>
              </a:p>
            </p:txBody>
          </p:sp>
          <p:grpSp>
            <p:nvGrpSpPr>
              <p:cNvPr id="17" name="Group 9"/>
              <p:cNvGrpSpPr>
                <a:grpSpLocks/>
              </p:cNvGrpSpPr>
              <p:nvPr/>
            </p:nvGrpSpPr>
            <p:grpSpPr bwMode="auto">
              <a:xfrm>
                <a:off x="3604" y="3717"/>
                <a:ext cx="1330" cy="290"/>
                <a:chOff x="3508" y="3022"/>
                <a:chExt cx="1330" cy="290"/>
              </a:xfrm>
            </p:grpSpPr>
            <p:sp>
              <p:nvSpPr>
                <p:cNvPr id="77" name="WordArt 10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854" y="3022"/>
                  <a:ext cx="984" cy="29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IN" sz="3600" kern="10" dirty="0" smtClean="0">
                      <a:ln w="9525">
                        <a:noFill/>
                        <a:round/>
                        <a:headEnd/>
                        <a:tailEnd/>
                      </a:ln>
                      <a:gradFill rotWithShape="1">
                        <a:gsLst>
                          <a:gs pos="0">
                            <a:srgbClr val="FFFF00"/>
                          </a:gs>
                          <a:gs pos="100000">
                            <a:srgbClr val="FF9933"/>
                          </a:gs>
                        </a:gsLst>
                        <a:path path="rect">
                          <a:fillToRect l="50000" t="50000" r="50000" b="50000"/>
                        </a:path>
                      </a:gra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Impact"/>
                    </a:rPr>
                    <a:t>All, All, All</a:t>
                  </a:r>
                  <a:endParaRPr lang="en-IN" sz="3600" kern="10" dirty="0">
                    <a:ln w="9525">
                      <a:noFill/>
                      <a:round/>
                      <a:headEnd/>
                      <a:tailEnd/>
                    </a:ln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/>
                  </a:endParaRPr>
                </a:p>
              </p:txBody>
            </p:sp>
            <p:sp>
              <p:nvSpPr>
                <p:cNvPr id="78" name="AutoShape 11"/>
                <p:cNvSpPr>
                  <a:spLocks noChangeArrowheads="1"/>
                </p:cNvSpPr>
                <p:nvPr/>
              </p:nvSpPr>
              <p:spPr bwMode="auto">
                <a:xfrm flipH="1">
                  <a:off x="3508" y="3060"/>
                  <a:ext cx="209" cy="187"/>
                </a:xfrm>
                <a:prstGeom prst="rightArrow">
                  <a:avLst>
                    <a:gd name="adj1" fmla="val 50000"/>
                    <a:gd name="adj2" fmla="val 55888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" name="AutoShape 12"/>
              <p:cNvSpPr>
                <a:spLocks noChangeArrowheads="1"/>
              </p:cNvSpPr>
              <p:nvPr/>
            </p:nvSpPr>
            <p:spPr bwMode="auto">
              <a:xfrm>
                <a:off x="3473" y="2787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AutoShape 13"/>
              <p:cNvSpPr>
                <a:spLocks noChangeArrowheads="1"/>
              </p:cNvSpPr>
              <p:nvPr/>
            </p:nvSpPr>
            <p:spPr bwMode="auto">
              <a:xfrm>
                <a:off x="3473" y="2328"/>
                <a:ext cx="640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AutoShape 14"/>
              <p:cNvSpPr>
                <a:spLocks noChangeArrowheads="1"/>
              </p:cNvSpPr>
              <p:nvPr/>
            </p:nvSpPr>
            <p:spPr bwMode="auto">
              <a:xfrm>
                <a:off x="3473" y="1870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AutoShape 15"/>
              <p:cNvSpPr>
                <a:spLocks noChangeArrowheads="1"/>
              </p:cNvSpPr>
              <p:nvPr/>
            </p:nvSpPr>
            <p:spPr bwMode="auto">
              <a:xfrm>
                <a:off x="3296" y="2958"/>
                <a:ext cx="640" cy="564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16"/>
              <p:cNvSpPr>
                <a:spLocks noChangeArrowheads="1"/>
              </p:cNvSpPr>
              <p:nvPr/>
            </p:nvSpPr>
            <p:spPr bwMode="auto">
              <a:xfrm>
                <a:off x="3296" y="2500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17"/>
              <p:cNvSpPr>
                <a:spLocks noChangeArrowheads="1"/>
              </p:cNvSpPr>
              <p:nvPr/>
            </p:nvSpPr>
            <p:spPr bwMode="auto">
              <a:xfrm>
                <a:off x="3296" y="2043"/>
                <a:ext cx="640" cy="562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18"/>
              <p:cNvSpPr>
                <a:spLocks noChangeArrowheads="1"/>
              </p:cNvSpPr>
              <p:nvPr/>
            </p:nvSpPr>
            <p:spPr bwMode="auto">
              <a:xfrm>
                <a:off x="3118" y="3130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AutoShape 19"/>
              <p:cNvSpPr>
                <a:spLocks noChangeArrowheads="1"/>
              </p:cNvSpPr>
              <p:nvPr/>
            </p:nvSpPr>
            <p:spPr bwMode="auto">
              <a:xfrm>
                <a:off x="3118" y="2673"/>
                <a:ext cx="641" cy="562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20"/>
              <p:cNvSpPr>
                <a:spLocks noChangeArrowheads="1"/>
              </p:cNvSpPr>
              <p:nvPr/>
            </p:nvSpPr>
            <p:spPr bwMode="auto">
              <a:xfrm>
                <a:off x="3118" y="2214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444" y="1866"/>
                <a:ext cx="41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00"/>
                    </a:solidFill>
                    <a:latin typeface="Arial" pitchFamily="34" charset="0"/>
                  </a:rPr>
                  <a:t>sum</a:t>
                </a:r>
                <a:endParaRPr lang="en-US" sz="1600" i="1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3616" y="1206"/>
                <a:ext cx="41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00"/>
                    </a:solidFill>
                    <a:latin typeface="Arial" pitchFamily="34" charset="0"/>
                  </a:rPr>
                  <a:t>sum</a:t>
                </a:r>
                <a:endParaRPr lang="en-US" sz="1600" i="1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9" name="AutoShape 23"/>
              <p:cNvSpPr>
                <a:spLocks noChangeArrowheads="1"/>
              </p:cNvSpPr>
              <p:nvPr/>
            </p:nvSpPr>
            <p:spPr bwMode="auto">
              <a:xfrm>
                <a:off x="1346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AutoShape 24"/>
              <p:cNvSpPr>
                <a:spLocks noChangeArrowheads="1"/>
              </p:cNvSpPr>
              <p:nvPr/>
            </p:nvSpPr>
            <p:spPr bwMode="auto">
              <a:xfrm>
                <a:off x="1170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AutoShape 25"/>
              <p:cNvSpPr>
                <a:spLocks noChangeArrowheads="1"/>
              </p:cNvSpPr>
              <p:nvPr/>
            </p:nvSpPr>
            <p:spPr bwMode="auto">
              <a:xfrm>
                <a:off x="992" y="1771"/>
                <a:ext cx="640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26"/>
              <p:cNvSpPr>
                <a:spLocks noChangeArrowheads="1"/>
              </p:cNvSpPr>
              <p:nvPr/>
            </p:nvSpPr>
            <p:spPr bwMode="auto">
              <a:xfrm>
                <a:off x="1879" y="1428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AutoShape 27"/>
              <p:cNvSpPr>
                <a:spLocks noChangeArrowheads="1"/>
              </p:cNvSpPr>
              <p:nvPr/>
            </p:nvSpPr>
            <p:spPr bwMode="auto">
              <a:xfrm>
                <a:off x="1701" y="1599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28"/>
              <p:cNvSpPr>
                <a:spLocks noChangeArrowheads="1"/>
              </p:cNvSpPr>
              <p:nvPr/>
            </p:nvSpPr>
            <p:spPr bwMode="auto">
              <a:xfrm>
                <a:off x="1524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AutoShape 29"/>
              <p:cNvSpPr>
                <a:spLocks noChangeArrowheads="1"/>
              </p:cNvSpPr>
              <p:nvPr/>
            </p:nvSpPr>
            <p:spPr bwMode="auto">
              <a:xfrm>
                <a:off x="2410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AutoShape 30"/>
              <p:cNvSpPr>
                <a:spLocks noChangeArrowheads="1"/>
              </p:cNvSpPr>
              <p:nvPr/>
            </p:nvSpPr>
            <p:spPr bwMode="auto">
              <a:xfrm>
                <a:off x="2233" y="1599"/>
                <a:ext cx="641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AutoShape 31"/>
              <p:cNvSpPr>
                <a:spLocks noChangeArrowheads="1"/>
              </p:cNvSpPr>
              <p:nvPr/>
            </p:nvSpPr>
            <p:spPr bwMode="auto">
              <a:xfrm>
                <a:off x="2055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AutoShape 32"/>
              <p:cNvSpPr>
                <a:spLocks noChangeArrowheads="1"/>
              </p:cNvSpPr>
              <p:nvPr/>
            </p:nvSpPr>
            <p:spPr bwMode="auto">
              <a:xfrm>
                <a:off x="2942" y="1428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AutoShape 33"/>
              <p:cNvSpPr>
                <a:spLocks noChangeArrowheads="1"/>
              </p:cNvSpPr>
              <p:nvPr/>
            </p:nvSpPr>
            <p:spPr bwMode="auto">
              <a:xfrm>
                <a:off x="2766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AutoShape 34"/>
              <p:cNvSpPr>
                <a:spLocks noChangeArrowheads="1"/>
              </p:cNvSpPr>
              <p:nvPr/>
            </p:nvSpPr>
            <p:spPr bwMode="auto">
              <a:xfrm>
                <a:off x="2588" y="1771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AutoShape 35"/>
              <p:cNvSpPr>
                <a:spLocks noChangeArrowheads="1"/>
              </p:cNvSpPr>
              <p:nvPr/>
            </p:nvSpPr>
            <p:spPr bwMode="auto">
              <a:xfrm>
                <a:off x="3475" y="1428"/>
                <a:ext cx="639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AutoShape 36"/>
              <p:cNvSpPr>
                <a:spLocks noChangeArrowheads="1"/>
              </p:cNvSpPr>
              <p:nvPr/>
            </p:nvSpPr>
            <p:spPr bwMode="auto">
              <a:xfrm>
                <a:off x="3297" y="1599"/>
                <a:ext cx="639" cy="564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AutoShape 37"/>
              <p:cNvSpPr>
                <a:spLocks noChangeArrowheads="1"/>
              </p:cNvSpPr>
              <p:nvPr/>
            </p:nvSpPr>
            <p:spPr bwMode="auto">
              <a:xfrm>
                <a:off x="3119" y="1771"/>
                <a:ext cx="641" cy="563"/>
              </a:xfrm>
              <a:prstGeom prst="cube">
                <a:avLst>
                  <a:gd name="adj" fmla="val 24995"/>
                </a:avLst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4" name="Group 38"/>
              <p:cNvGrpSpPr>
                <a:grpSpLocks/>
              </p:cNvGrpSpPr>
              <p:nvPr/>
            </p:nvGrpSpPr>
            <p:grpSpPr bwMode="auto">
              <a:xfrm>
                <a:off x="823" y="1926"/>
                <a:ext cx="2768" cy="1937"/>
                <a:chOff x="1388" y="1937"/>
                <a:chExt cx="2026" cy="1310"/>
              </a:xfrm>
            </p:grpSpPr>
            <p:sp>
              <p:nvSpPr>
                <p:cNvPr id="57" name="AutoShape 39"/>
                <p:cNvSpPr>
                  <a:spLocks noChangeArrowheads="1"/>
                </p:cNvSpPr>
                <p:nvPr/>
              </p:nvSpPr>
              <p:spPr bwMode="auto">
                <a:xfrm>
                  <a:off x="1388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AutoShape 40"/>
                <p:cNvSpPr>
                  <a:spLocks noChangeArrowheads="1"/>
                </p:cNvSpPr>
                <p:nvPr/>
              </p:nvSpPr>
              <p:spPr bwMode="auto">
                <a:xfrm>
                  <a:off x="1778" y="2867"/>
                  <a:ext cx="468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AutoShape 41"/>
                <p:cNvSpPr>
                  <a:spLocks noChangeArrowheads="1"/>
                </p:cNvSpPr>
                <p:nvPr/>
              </p:nvSpPr>
              <p:spPr bwMode="auto">
                <a:xfrm>
                  <a:off x="1388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" name="AutoShape 42"/>
                <p:cNvSpPr>
                  <a:spLocks noChangeArrowheads="1"/>
                </p:cNvSpPr>
                <p:nvPr/>
              </p:nvSpPr>
              <p:spPr bwMode="auto">
                <a:xfrm>
                  <a:off x="1389" y="2258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AutoShape 43"/>
                <p:cNvSpPr>
                  <a:spLocks noChangeArrowheads="1"/>
                </p:cNvSpPr>
                <p:nvPr/>
              </p:nvSpPr>
              <p:spPr bwMode="auto">
                <a:xfrm>
                  <a:off x="1778" y="255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" name="AutoShape 44"/>
                <p:cNvSpPr>
                  <a:spLocks noChangeArrowheads="1"/>
                </p:cNvSpPr>
                <p:nvPr/>
              </p:nvSpPr>
              <p:spPr bwMode="auto">
                <a:xfrm>
                  <a:off x="1778" y="224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AutoShape 45"/>
                <p:cNvSpPr>
                  <a:spLocks noChangeArrowheads="1"/>
                </p:cNvSpPr>
                <p:nvPr/>
              </p:nvSpPr>
              <p:spPr bwMode="auto">
                <a:xfrm>
                  <a:off x="2167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AutoShape 46"/>
                <p:cNvSpPr>
                  <a:spLocks noChangeArrowheads="1"/>
                </p:cNvSpPr>
                <p:nvPr/>
              </p:nvSpPr>
              <p:spPr bwMode="auto">
                <a:xfrm>
                  <a:off x="2167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5" name="AutoShape 47"/>
                <p:cNvSpPr>
                  <a:spLocks noChangeArrowheads="1"/>
                </p:cNvSpPr>
                <p:nvPr/>
              </p:nvSpPr>
              <p:spPr bwMode="auto">
                <a:xfrm>
                  <a:off x="2167" y="224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" name="AutoShape 48"/>
                <p:cNvSpPr>
                  <a:spLocks noChangeArrowheads="1"/>
                </p:cNvSpPr>
                <p:nvPr/>
              </p:nvSpPr>
              <p:spPr bwMode="auto">
                <a:xfrm>
                  <a:off x="2556" y="2867"/>
                  <a:ext cx="469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99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AutoShape 49"/>
                <p:cNvSpPr>
                  <a:spLocks noChangeArrowheads="1"/>
                </p:cNvSpPr>
                <p:nvPr/>
              </p:nvSpPr>
              <p:spPr bwMode="auto">
                <a:xfrm>
                  <a:off x="2556" y="255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" name="AutoShape 50"/>
                <p:cNvSpPr>
                  <a:spLocks noChangeArrowheads="1"/>
                </p:cNvSpPr>
                <p:nvPr/>
              </p:nvSpPr>
              <p:spPr bwMode="auto">
                <a:xfrm>
                  <a:off x="2556" y="2247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9" name="AutoShape 51"/>
                <p:cNvSpPr>
                  <a:spLocks noChangeArrowheads="1"/>
                </p:cNvSpPr>
                <p:nvPr/>
              </p:nvSpPr>
              <p:spPr bwMode="auto">
                <a:xfrm>
                  <a:off x="2946" y="2867"/>
                  <a:ext cx="468" cy="380"/>
                </a:xfrm>
                <a:prstGeom prst="cube">
                  <a:avLst>
                    <a:gd name="adj" fmla="val 24995"/>
                  </a:avLst>
                </a:prstGeom>
                <a:solidFill>
                  <a:srgbClr val="00336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" name="AutoShape 52"/>
                <p:cNvSpPr>
                  <a:spLocks noChangeArrowheads="1"/>
                </p:cNvSpPr>
                <p:nvPr/>
              </p:nvSpPr>
              <p:spPr bwMode="auto">
                <a:xfrm>
                  <a:off x="2946" y="255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1" name="AutoShape 53"/>
                <p:cNvSpPr>
                  <a:spLocks noChangeArrowheads="1"/>
                </p:cNvSpPr>
                <p:nvPr/>
              </p:nvSpPr>
              <p:spPr bwMode="auto">
                <a:xfrm>
                  <a:off x="2946" y="224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" name="AutoShape 54"/>
                <p:cNvSpPr>
                  <a:spLocks noChangeArrowheads="1"/>
                </p:cNvSpPr>
                <p:nvPr/>
              </p:nvSpPr>
              <p:spPr bwMode="auto">
                <a:xfrm>
                  <a:off x="1389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AutoShape 55"/>
                <p:cNvSpPr>
                  <a:spLocks noChangeArrowheads="1"/>
                </p:cNvSpPr>
                <p:nvPr/>
              </p:nvSpPr>
              <p:spPr bwMode="auto">
                <a:xfrm>
                  <a:off x="1779" y="1948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AutoShape 56"/>
                <p:cNvSpPr>
                  <a:spLocks noChangeArrowheads="1"/>
                </p:cNvSpPr>
                <p:nvPr/>
              </p:nvSpPr>
              <p:spPr bwMode="auto">
                <a:xfrm>
                  <a:off x="2168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AutoShape 57"/>
                <p:cNvSpPr>
                  <a:spLocks noChangeArrowheads="1"/>
                </p:cNvSpPr>
                <p:nvPr/>
              </p:nvSpPr>
              <p:spPr bwMode="auto">
                <a:xfrm>
                  <a:off x="2557" y="1948"/>
                  <a:ext cx="469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CC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IN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AutoShape 58"/>
                <p:cNvSpPr>
                  <a:spLocks noChangeArrowheads="1"/>
                </p:cNvSpPr>
                <p:nvPr/>
              </p:nvSpPr>
              <p:spPr bwMode="auto">
                <a:xfrm>
                  <a:off x="2946" y="1937"/>
                  <a:ext cx="468" cy="381"/>
                </a:xfrm>
                <a:prstGeom prst="cube">
                  <a:avLst>
                    <a:gd name="adj" fmla="val 24995"/>
                  </a:avLst>
                </a:prstGeom>
                <a:solidFill>
                  <a:srgbClr val="969696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5" name="Rectangle 59"/>
              <p:cNvSpPr>
                <a:spLocks noChangeArrowheads="1"/>
              </p:cNvSpPr>
              <p:nvPr/>
            </p:nvSpPr>
            <p:spPr bwMode="auto">
              <a:xfrm>
                <a:off x="2468" y="1182"/>
                <a:ext cx="76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i="1">
                    <a:solidFill>
                      <a:srgbClr val="000000"/>
                    </a:solidFill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46" name="Text Box 60"/>
              <p:cNvSpPr txBox="1">
                <a:spLocks noChangeArrowheads="1"/>
              </p:cNvSpPr>
              <p:nvPr/>
            </p:nvSpPr>
            <p:spPr bwMode="auto">
              <a:xfrm>
                <a:off x="1103" y="1300"/>
                <a:ext cx="33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TV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499" y="1669"/>
                <a:ext cx="58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Mobile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Text Box 62"/>
              <p:cNvSpPr txBox="1">
                <a:spLocks noChangeArrowheads="1"/>
              </p:cNvSpPr>
              <p:nvPr/>
            </p:nvSpPr>
            <p:spPr bwMode="auto">
              <a:xfrm>
                <a:off x="941" y="1492"/>
                <a:ext cx="3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PC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Text Box 63"/>
              <p:cNvSpPr txBox="1">
                <a:spLocks noChangeArrowheads="1"/>
              </p:cNvSpPr>
              <p:nvPr/>
            </p:nvSpPr>
            <p:spPr bwMode="auto">
              <a:xfrm>
                <a:off x="1472" y="1197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1Qtr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Text Box 64"/>
              <p:cNvSpPr txBox="1">
                <a:spLocks noChangeArrowheads="1"/>
              </p:cNvSpPr>
              <p:nvPr/>
            </p:nvSpPr>
            <p:spPr bwMode="auto">
              <a:xfrm>
                <a:off x="2036" y="1185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2Qtr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Text Box 65"/>
              <p:cNvSpPr txBox="1">
                <a:spLocks noChangeArrowheads="1"/>
              </p:cNvSpPr>
              <p:nvPr/>
            </p:nvSpPr>
            <p:spPr bwMode="auto">
              <a:xfrm>
                <a:off x="2528" y="1209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3Qtr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Text Box 66"/>
              <p:cNvSpPr txBox="1">
                <a:spLocks noChangeArrowheads="1"/>
              </p:cNvSpPr>
              <p:nvPr/>
            </p:nvSpPr>
            <p:spPr bwMode="auto">
              <a:xfrm>
                <a:off x="3104" y="1221"/>
                <a:ext cx="4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>
                    <a:solidFill>
                      <a:srgbClr val="000000"/>
                    </a:solidFill>
                    <a:latin typeface="Times New Roman" pitchFamily="18" charset="0"/>
                  </a:rPr>
                  <a:t>4Qtr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" name="Text Box 67"/>
              <p:cNvSpPr txBox="1">
                <a:spLocks noChangeArrowheads="1"/>
              </p:cNvSpPr>
              <p:nvPr/>
            </p:nvSpPr>
            <p:spPr bwMode="auto">
              <a:xfrm>
                <a:off x="4120" y="1482"/>
                <a:ext cx="448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India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Text Box 68"/>
              <p:cNvSpPr txBox="1">
                <a:spLocks noChangeArrowheads="1"/>
              </p:cNvSpPr>
              <p:nvPr/>
            </p:nvSpPr>
            <p:spPr bwMode="auto">
              <a:xfrm>
                <a:off x="4081" y="1974"/>
                <a:ext cx="50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China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" name="Text Box 69"/>
              <p:cNvSpPr txBox="1">
                <a:spLocks noChangeArrowheads="1"/>
              </p:cNvSpPr>
              <p:nvPr/>
            </p:nvSpPr>
            <p:spPr bwMode="auto">
              <a:xfrm>
                <a:off x="4177" y="2394"/>
                <a:ext cx="35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Pak</a:t>
                </a:r>
                <a:endParaRPr lang="en-US" sz="24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6" name="Text Box 70"/>
              <p:cNvSpPr txBox="1">
                <a:spLocks noChangeArrowheads="1"/>
              </p:cNvSpPr>
              <p:nvPr/>
            </p:nvSpPr>
            <p:spPr bwMode="auto">
              <a:xfrm>
                <a:off x="4180" y="2874"/>
                <a:ext cx="37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sum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What Is Data Mining?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C34F0818-DB4F-4A24-AA4D-83E9363E891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53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268413"/>
            <a:ext cx="8281615" cy="48244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Data mining (knowledge discovery in databases):           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>
                <a:latin typeface="Book Antiqua" pitchFamily="18" charset="0"/>
              </a:rPr>
              <a:t>Extraction of interesting (</a:t>
            </a:r>
            <a:r>
              <a:rPr lang="en-GB" u="sng" dirty="0" smtClean="0">
                <a:latin typeface="Book Antiqua" pitchFamily="18" charset="0"/>
              </a:rPr>
              <a:t>non-trivial,</a:t>
            </a:r>
            <a:r>
              <a:rPr lang="en-GB" dirty="0" smtClean="0">
                <a:latin typeface="Book Antiqua" pitchFamily="18" charset="0"/>
              </a:rPr>
              <a:t> </a:t>
            </a:r>
            <a:r>
              <a:rPr lang="en-GB" u="sng" dirty="0" smtClean="0">
                <a:latin typeface="Book Antiqua" pitchFamily="18" charset="0"/>
              </a:rPr>
              <a:t>implicit</a:t>
            </a:r>
            <a:r>
              <a:rPr lang="en-GB" dirty="0" smtClean="0">
                <a:latin typeface="Book Antiqua" pitchFamily="18" charset="0"/>
              </a:rPr>
              <a:t>, </a:t>
            </a:r>
            <a:r>
              <a:rPr lang="en-GB" u="sng" dirty="0" smtClean="0">
                <a:latin typeface="Book Antiqua" pitchFamily="18" charset="0"/>
              </a:rPr>
              <a:t>previously unknown</a:t>
            </a:r>
            <a:r>
              <a:rPr lang="en-GB" dirty="0" smtClean="0">
                <a:latin typeface="Book Antiqua" pitchFamily="18" charset="0"/>
              </a:rPr>
              <a:t> and </a:t>
            </a:r>
            <a:r>
              <a:rPr lang="en-GB" u="sng" dirty="0" smtClean="0">
                <a:latin typeface="Book Antiqua" pitchFamily="18" charset="0"/>
              </a:rPr>
              <a:t>potentially useful)</a:t>
            </a:r>
            <a:r>
              <a:rPr lang="en-GB" dirty="0" smtClean="0">
                <a:latin typeface="Book Antiqua" pitchFamily="18" charset="0"/>
              </a:rPr>
              <a:t> information or patterns from data in </a:t>
            </a:r>
            <a:r>
              <a:rPr lang="en-GB" u="sng" dirty="0" smtClean="0">
                <a:latin typeface="Book Antiqua" pitchFamily="18" charset="0"/>
              </a:rPr>
              <a:t>large databases.</a:t>
            </a:r>
            <a:endParaRPr lang="en-GB" dirty="0" smtClean="0">
              <a:latin typeface="Book Antiqua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dirty="0" smtClean="0">
              <a:latin typeface="Book Antiqua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Alternative names and their “inside stories”: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>
                <a:latin typeface="Book Antiqua" pitchFamily="18" charset="0"/>
              </a:rPr>
              <a:t>Data mining: a misnomer?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dirty="0" smtClean="0">
                <a:latin typeface="Book Antiqua" pitchFamily="18" charset="0"/>
              </a:rPr>
              <a:t>Knowledge discovery(mining) in databases (KDD), knowledge extraction, data/pattern analysis, data archeology, data dredging, information harvesting, business intelligence,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80728"/>
            <a:ext cx="9144000" cy="5688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</a:pPr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9392"/>
            <a:ext cx="8893175" cy="1052736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Cuboids Corresponding to the Cube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746125" y="1995488"/>
            <a:ext cx="7958626" cy="3364944"/>
            <a:chOff x="746125" y="1995488"/>
            <a:chExt cx="7958626" cy="3364944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352800" y="2362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2209800" y="3124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3505200" y="3124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4495800" y="3124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905000" y="38862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5410200" y="39624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3048000" y="39624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7" name="AutoShape 10"/>
            <p:cNvSpPr>
              <a:spLocks noChangeArrowheads="1"/>
            </p:cNvSpPr>
            <p:nvPr/>
          </p:nvSpPr>
          <p:spPr bwMode="auto">
            <a:xfrm>
              <a:off x="3352800" y="4876800"/>
              <a:ext cx="152400" cy="2286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3184525" y="1995488"/>
              <a:ext cx="48282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all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 flipH="1">
              <a:off x="2286000" y="24384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3429000" y="2438400"/>
              <a:ext cx="1143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429000" y="2438400"/>
              <a:ext cx="152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H="1">
              <a:off x="1981200" y="3200400"/>
              <a:ext cx="304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H="1">
              <a:off x="1981200" y="3200400"/>
              <a:ext cx="1600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286000" y="3200400"/>
              <a:ext cx="8382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H="1">
              <a:off x="3124200" y="3200400"/>
              <a:ext cx="1447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3581400" y="3200400"/>
              <a:ext cx="1905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72000" y="3200400"/>
              <a:ext cx="914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981200" y="3962400"/>
              <a:ext cx="14478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3124200" y="4038600"/>
              <a:ext cx="304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 flipH="1">
              <a:off x="3429000" y="4038600"/>
              <a:ext cx="2057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latin typeface="Book Antiqua" pitchFamily="18" charset="0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1524000" y="2740025"/>
              <a:ext cx="100059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product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3032125" y="2757488"/>
              <a:ext cx="6767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date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4403725" y="2681288"/>
              <a:ext cx="10679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dirty="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country</a:t>
              </a:r>
              <a:endParaRPr lang="en-US" altLang="zh-CN" sz="2400" dirty="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34" name="Text Box 27"/>
            <p:cNvSpPr txBox="1">
              <a:spLocks noChangeArrowheads="1"/>
            </p:cNvSpPr>
            <p:nvPr/>
          </p:nvSpPr>
          <p:spPr bwMode="auto">
            <a:xfrm>
              <a:off x="746125" y="3543300"/>
              <a:ext cx="15007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product,date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727325" y="3543300"/>
              <a:ext cx="18565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product,country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36" name="Text Box 29"/>
            <p:cNvSpPr txBox="1">
              <a:spLocks noChangeArrowheads="1"/>
            </p:cNvSpPr>
            <p:nvPr/>
          </p:nvSpPr>
          <p:spPr bwMode="auto">
            <a:xfrm>
              <a:off x="5241925" y="3543300"/>
              <a:ext cx="15408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date, country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37" name="Text Box 30"/>
            <p:cNvSpPr txBox="1">
              <a:spLocks noChangeArrowheads="1"/>
            </p:cNvSpPr>
            <p:nvPr/>
          </p:nvSpPr>
          <p:spPr bwMode="auto">
            <a:xfrm>
              <a:off x="2498725" y="4991100"/>
              <a:ext cx="24721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product, date, country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6553200" y="2286000"/>
              <a:ext cx="21515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0-</a:t>
              </a:r>
              <a:r>
                <a:rPr lang="en-US" altLang="zh-CN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D(apex) cuboid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6537325" y="2909888"/>
              <a:ext cx="15520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1-</a:t>
              </a:r>
              <a:r>
                <a:rPr lang="en-US" altLang="zh-CN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D cuboids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6537325" y="3900488"/>
              <a:ext cx="15520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2-</a:t>
              </a:r>
              <a:r>
                <a:rPr lang="en-US" altLang="zh-CN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D cuboids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6537325" y="4738688"/>
              <a:ext cx="211628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3-</a:t>
              </a:r>
              <a:r>
                <a:rPr lang="en-US" altLang="zh-CN" sz="2000">
                  <a:solidFill>
                    <a:srgbClr val="000000"/>
                  </a:solidFill>
                  <a:latin typeface="Book Antiqua" pitchFamily="18" charset="0"/>
                  <a:ea typeface="宋体" pitchFamily="2" charset="-122"/>
                </a:rPr>
                <a:t>D(base) cuboid</a:t>
              </a:r>
              <a:endParaRPr lang="en-US" altLang="zh-CN" sz="2400">
                <a:solidFill>
                  <a:srgbClr val="000000"/>
                </a:solidFill>
                <a:latin typeface="Book Antiqua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80728"/>
            <a:ext cx="9144000" cy="56886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Roll up (drill-up): summarize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by climbing up hierarchy or by dimension reduction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Drill down (roll down): reverse of roll-up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from higher level summary to lower level summary or detailed data, or introducing new dimensions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Slice and dice: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project and select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Pivot (rotate):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reorient the cube, visualization, 3D to series of 2D planes.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Other operations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drill across: involving (across) more than one fact table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drill through: through the bottom level of the cube to its back-end relational tables (using SQL)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9362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9392"/>
            <a:ext cx="8893175" cy="1052736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Typical OLAP Operations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340768"/>
            <a:ext cx="9144000" cy="53285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Four views regarding the design of a data warehouse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Top-down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allows selection of the relevant information necessary for the data warehouse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Data source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exposes the information being captured, stored, and managed by operational systems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Data warehouse view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consists of fact tables and dimension tables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Business query view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sees the perspectives of data in the warehouse from the view of end-user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8893175" cy="1052736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Design of a Data Warehouse: A Business Analysis Framework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en-US" sz="2400" dirty="0" smtClean="0">
                <a:latin typeface="Book Antiqua" pitchFamily="18" charset="0"/>
              </a:rPr>
              <a:t>Top-down, bottom-up approaches or a combination of both</a:t>
            </a:r>
          </a:p>
          <a:p>
            <a:pPr lvl="1" eaLnBrk="1" hangingPunct="1"/>
            <a:r>
              <a:rPr lang="en-US" sz="2400" u="sng" dirty="0" smtClean="0">
                <a:latin typeface="Book Antiqua" pitchFamily="18" charset="0"/>
              </a:rPr>
              <a:t>Top-down</a:t>
            </a:r>
            <a:r>
              <a:rPr lang="en-US" sz="2400" dirty="0" smtClean="0">
                <a:latin typeface="Book Antiqua" pitchFamily="18" charset="0"/>
              </a:rPr>
              <a:t>: Starts with overall design and planning (mature)</a:t>
            </a:r>
          </a:p>
          <a:p>
            <a:pPr lvl="1" eaLnBrk="1" hangingPunct="1"/>
            <a:r>
              <a:rPr lang="en-US" sz="2400" u="sng" dirty="0" smtClean="0">
                <a:latin typeface="Book Antiqua" pitchFamily="18" charset="0"/>
              </a:rPr>
              <a:t>Bottom-up</a:t>
            </a:r>
            <a:r>
              <a:rPr lang="en-US" sz="2400" dirty="0" smtClean="0">
                <a:latin typeface="Book Antiqua" pitchFamily="18" charset="0"/>
              </a:rPr>
              <a:t>: Starts with experiments and prototypes (rapid)</a:t>
            </a:r>
          </a:p>
          <a:p>
            <a:pPr eaLnBrk="1" hangingPunct="1"/>
            <a:r>
              <a:rPr lang="en-US" sz="2400" dirty="0" smtClean="0">
                <a:latin typeface="Book Antiqua" pitchFamily="18" charset="0"/>
              </a:rPr>
              <a:t>From software engineering point of view</a:t>
            </a:r>
          </a:p>
          <a:p>
            <a:pPr lvl="1" eaLnBrk="1" hangingPunct="1"/>
            <a:r>
              <a:rPr lang="en-US" sz="2400" u="sng" dirty="0" smtClean="0">
                <a:latin typeface="Book Antiqua" pitchFamily="18" charset="0"/>
              </a:rPr>
              <a:t>Waterfal</a:t>
            </a:r>
            <a:r>
              <a:rPr lang="en-US" sz="2400" dirty="0" smtClean="0">
                <a:latin typeface="Book Antiqua" pitchFamily="18" charset="0"/>
              </a:rPr>
              <a:t>l: structured and systematic analysis at each step before proceeding to the next</a:t>
            </a:r>
          </a:p>
          <a:p>
            <a:pPr lvl="1" eaLnBrk="1" hangingPunct="1"/>
            <a:r>
              <a:rPr lang="en-US" sz="2400" u="sng" dirty="0" smtClean="0">
                <a:latin typeface="Book Antiqua" pitchFamily="18" charset="0"/>
              </a:rPr>
              <a:t>Spiral</a:t>
            </a:r>
            <a:r>
              <a:rPr lang="en-US" sz="2400" dirty="0" smtClean="0">
                <a:latin typeface="Book Antiqua" pitchFamily="18" charset="0"/>
              </a:rPr>
              <a:t>:  rapid generation of increasingly functional systems, short turn around time, quick turn around</a:t>
            </a:r>
          </a:p>
          <a:p>
            <a:pPr eaLnBrk="1" hangingPunct="1"/>
            <a:r>
              <a:rPr lang="en-US" sz="2400" dirty="0" smtClean="0">
                <a:latin typeface="Book Antiqua" pitchFamily="18" charset="0"/>
              </a:rPr>
              <a:t>Typical data warehouse design process</a:t>
            </a:r>
          </a:p>
          <a:p>
            <a:pPr lvl="1" eaLnBrk="1" hangingPunct="1"/>
            <a:r>
              <a:rPr lang="en-US" sz="2200" dirty="0" smtClean="0">
                <a:latin typeface="Book Antiqua" pitchFamily="18" charset="0"/>
              </a:rPr>
              <a:t>Choose a </a:t>
            </a:r>
            <a:r>
              <a:rPr lang="en-US" sz="2200" dirty="0" smtClean="0">
                <a:solidFill>
                  <a:schemeClr val="folHlink"/>
                </a:solidFill>
                <a:latin typeface="Book Antiqua" pitchFamily="18" charset="0"/>
              </a:rPr>
              <a:t>business process</a:t>
            </a:r>
            <a:r>
              <a:rPr lang="en-US" sz="2200" dirty="0" smtClean="0">
                <a:latin typeface="Book Antiqua" pitchFamily="18" charset="0"/>
              </a:rPr>
              <a:t> to model, e.g., orders, invoices, etc.</a:t>
            </a:r>
          </a:p>
          <a:p>
            <a:pPr lvl="1" eaLnBrk="1" hangingPunct="1"/>
            <a:r>
              <a:rPr lang="en-US" sz="2200" dirty="0" smtClean="0">
                <a:latin typeface="Book Antiqua" pitchFamily="18" charset="0"/>
              </a:rPr>
              <a:t>Choose the </a:t>
            </a:r>
            <a:r>
              <a:rPr lang="en-US" sz="2200" i="1" u="sng" dirty="0" smtClean="0">
                <a:solidFill>
                  <a:schemeClr val="folHlink"/>
                </a:solidFill>
                <a:latin typeface="Book Antiqua" pitchFamily="18" charset="0"/>
              </a:rPr>
              <a:t>grain</a:t>
            </a:r>
            <a:r>
              <a:rPr lang="en-US" sz="2200" dirty="0" smtClean="0">
                <a:solidFill>
                  <a:schemeClr val="folHlink"/>
                </a:solidFill>
                <a:latin typeface="Book Antiqua" pitchFamily="18" charset="0"/>
              </a:rPr>
              <a:t> (</a:t>
            </a:r>
            <a:r>
              <a:rPr lang="en-US" sz="2200" i="1" dirty="0" smtClean="0">
                <a:solidFill>
                  <a:schemeClr val="folHlink"/>
                </a:solidFill>
                <a:latin typeface="Book Antiqua" pitchFamily="18" charset="0"/>
              </a:rPr>
              <a:t>atomic level of data</a:t>
            </a:r>
            <a:r>
              <a:rPr lang="en-US" sz="2200" dirty="0" smtClean="0">
                <a:solidFill>
                  <a:schemeClr val="folHlink"/>
                </a:solidFill>
                <a:latin typeface="Book Antiqua" pitchFamily="18" charset="0"/>
              </a:rPr>
              <a:t>)</a:t>
            </a:r>
            <a:r>
              <a:rPr lang="en-US" sz="2200" dirty="0" smtClean="0">
                <a:latin typeface="Book Antiqua" pitchFamily="18" charset="0"/>
              </a:rPr>
              <a:t> of the business process</a:t>
            </a:r>
          </a:p>
          <a:p>
            <a:pPr lvl="1" eaLnBrk="1" hangingPunct="1"/>
            <a:r>
              <a:rPr lang="en-US" sz="2200" dirty="0" smtClean="0">
                <a:latin typeface="Book Antiqua" pitchFamily="18" charset="0"/>
              </a:rPr>
              <a:t>Choose the </a:t>
            </a:r>
            <a:r>
              <a:rPr lang="en-US" sz="2200" dirty="0" smtClean="0">
                <a:solidFill>
                  <a:schemeClr val="folHlink"/>
                </a:solidFill>
                <a:latin typeface="Book Antiqua" pitchFamily="18" charset="0"/>
              </a:rPr>
              <a:t>dimensions</a:t>
            </a:r>
            <a:r>
              <a:rPr lang="en-US" sz="2200" dirty="0" smtClean="0">
                <a:latin typeface="Book Antiqua" pitchFamily="18" charset="0"/>
              </a:rPr>
              <a:t> that will apply to each fact table record</a:t>
            </a:r>
          </a:p>
          <a:p>
            <a:pPr lvl="1" eaLnBrk="1" hangingPunct="1"/>
            <a:r>
              <a:rPr lang="en-US" sz="2200" dirty="0" smtClean="0">
                <a:latin typeface="Book Antiqua" pitchFamily="18" charset="0"/>
              </a:rPr>
              <a:t>Choose the </a:t>
            </a:r>
            <a:r>
              <a:rPr lang="en-US" sz="2200" dirty="0" smtClean="0">
                <a:solidFill>
                  <a:schemeClr val="folHlink"/>
                </a:solidFill>
                <a:latin typeface="Book Antiqua" pitchFamily="18" charset="0"/>
              </a:rPr>
              <a:t>measure</a:t>
            </a:r>
            <a:r>
              <a:rPr lang="en-US" sz="2200" dirty="0" smtClean="0">
                <a:latin typeface="Book Antiqua" pitchFamily="18" charset="0"/>
              </a:rPr>
              <a:t> that will populate each fact table record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Data Warehouse Design Process 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9512" y="109736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endParaRPr lang="en-US" sz="22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Multi-Tiered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" y="838200"/>
            <a:ext cx="8686800" cy="5765529"/>
            <a:chOff x="152400" y="838200"/>
            <a:chExt cx="8686800" cy="5765529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auto">
            <a:xfrm>
              <a:off x="3124200" y="2895600"/>
              <a:ext cx="2011363" cy="1600200"/>
            </a:xfrm>
            <a:prstGeom prst="flowChartMagneticDisk">
              <a:avLst/>
            </a:prstGeom>
            <a:solidFill>
              <a:srgbClr val="66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295400" y="838200"/>
              <a:ext cx="6705600" cy="3886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554163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  <a:p>
              <a:pPr algn="ctr" eaLnBrk="0" hangingPunct="0"/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</a:rPr>
                <a:t>Warehouse</a:t>
              </a:r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6781800" y="2057400"/>
              <a:ext cx="1968500" cy="3568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5492750" y="3206750"/>
              <a:ext cx="901700" cy="749300"/>
            </a:xfrm>
            <a:prstGeom prst="rightArrow">
              <a:avLst>
                <a:gd name="adj1" fmla="val 75009"/>
                <a:gd name="adj2" fmla="val 6017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905000" y="2667000"/>
              <a:ext cx="1228725" cy="2197100"/>
              <a:chOff x="1238" y="1876"/>
              <a:chExt cx="774" cy="1384"/>
            </a:xfrm>
          </p:grpSpPr>
          <p:sp>
            <p:nvSpPr>
              <p:cNvPr id="59" name="AutoShape 9"/>
              <p:cNvSpPr>
                <a:spLocks noChangeArrowheads="1"/>
              </p:cNvSpPr>
              <p:nvPr/>
            </p:nvSpPr>
            <p:spPr bwMode="auto">
              <a:xfrm>
                <a:off x="1252" y="1876"/>
                <a:ext cx="760" cy="1384"/>
              </a:xfrm>
              <a:prstGeom prst="rightArrow">
                <a:avLst>
                  <a:gd name="adj1" fmla="val 75009"/>
                  <a:gd name="adj2" fmla="val 5000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1238" y="2193"/>
                <a:ext cx="724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Extract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Transform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Load</a:t>
                </a:r>
              </a:p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Refresh</a:t>
                </a:r>
              </a:p>
            </p:txBody>
          </p:sp>
        </p:grp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876800" y="6248400"/>
              <a:ext cx="1905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200" dirty="0">
                  <a:solidFill>
                    <a:srgbClr val="000000"/>
                  </a:solidFill>
                  <a:latin typeface="Times New Roman" pitchFamily="18" charset="0"/>
                </a:rPr>
                <a:t>OLAP Engine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7086600" y="2743200"/>
              <a:ext cx="1744067" cy="1447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200" dirty="0">
                  <a:solidFill>
                    <a:srgbClr val="000000"/>
                  </a:solidFill>
                  <a:latin typeface="Book Antiqua" pitchFamily="18" charset="0"/>
                </a:rPr>
                <a:t>Analysis</a:t>
              </a:r>
            </a:p>
            <a:p>
              <a:pPr eaLnBrk="0" hangingPunct="0"/>
              <a:r>
                <a:rPr lang="en-US" sz="2200" dirty="0">
                  <a:solidFill>
                    <a:srgbClr val="000000"/>
                  </a:solidFill>
                  <a:latin typeface="Book Antiqua" pitchFamily="18" charset="0"/>
                </a:rPr>
                <a:t>Query</a:t>
              </a:r>
            </a:p>
            <a:p>
              <a:pPr eaLnBrk="0" hangingPunct="0"/>
              <a:r>
                <a:rPr lang="en-US" sz="2200" dirty="0">
                  <a:solidFill>
                    <a:srgbClr val="000000"/>
                  </a:solidFill>
                  <a:latin typeface="Book Antiqua" pitchFamily="18" charset="0"/>
                </a:rPr>
                <a:t>Reports</a:t>
              </a:r>
            </a:p>
            <a:p>
              <a:pPr eaLnBrk="0" hangingPunct="0"/>
              <a:r>
                <a:rPr lang="en-US" sz="2200" dirty="0">
                  <a:solidFill>
                    <a:srgbClr val="000000"/>
                  </a:solidFill>
                  <a:latin typeface="Book Antiqua" pitchFamily="18" charset="0"/>
                </a:rPr>
                <a:t>Data mining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733800" y="1676400"/>
              <a:ext cx="1143000" cy="990600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Monitor</a:t>
              </a:r>
            </a:p>
            <a:p>
              <a:pPr algn="ctr" eaLnBrk="0" hangingPunct="0"/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&amp;</a:t>
              </a:r>
            </a:p>
            <a:p>
              <a:pPr algn="ctr" eaLnBrk="0" hangingPunct="0"/>
              <a:r>
                <a:rPr lang="en-US" sz="2000" dirty="0">
                  <a:solidFill>
                    <a:srgbClr val="000000"/>
                  </a:solidFill>
                  <a:latin typeface="Times New Roman" pitchFamily="18" charset="0"/>
                </a:rPr>
                <a:t>Integrator</a:t>
              </a: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20" name="Group 14"/>
            <p:cNvGrpSpPr>
              <a:grpSpLocks/>
            </p:cNvGrpSpPr>
            <p:nvPr/>
          </p:nvGrpSpPr>
          <p:grpSpPr bwMode="auto">
            <a:xfrm>
              <a:off x="2209800" y="1676400"/>
              <a:ext cx="931863" cy="914400"/>
              <a:chOff x="288" y="1012"/>
              <a:chExt cx="769" cy="664"/>
            </a:xfrm>
          </p:grpSpPr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292" y="1437"/>
                <a:ext cx="760" cy="239"/>
              </a:xfrm>
              <a:prstGeom prst="ellipse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>
                <a:off x="288" y="1159"/>
                <a:ext cx="769" cy="413"/>
              </a:xfrm>
              <a:custGeom>
                <a:avLst/>
                <a:gdLst>
                  <a:gd name="T0" fmla="*/ 12 w 769"/>
                  <a:gd name="T1" fmla="*/ 412 h 413"/>
                  <a:gd name="T2" fmla="*/ 0 w 769"/>
                  <a:gd name="T3" fmla="*/ 318 h 413"/>
                  <a:gd name="T4" fmla="*/ 0 w 769"/>
                  <a:gd name="T5" fmla="*/ 244 h 413"/>
                  <a:gd name="T6" fmla="*/ 0 w 769"/>
                  <a:gd name="T7" fmla="*/ 147 h 413"/>
                  <a:gd name="T8" fmla="*/ 0 w 769"/>
                  <a:gd name="T9" fmla="*/ 73 h 413"/>
                  <a:gd name="T10" fmla="*/ 0 w 769"/>
                  <a:gd name="T11" fmla="*/ 0 h 413"/>
                  <a:gd name="T12" fmla="*/ 768 w 769"/>
                  <a:gd name="T13" fmla="*/ 10 h 413"/>
                  <a:gd name="T14" fmla="*/ 768 w 769"/>
                  <a:gd name="T15" fmla="*/ 412 h 413"/>
                  <a:gd name="T16" fmla="*/ 768 w 769"/>
                  <a:gd name="T17" fmla="*/ 412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9"/>
                  <a:gd name="T28" fmla="*/ 0 h 413"/>
                  <a:gd name="T29" fmla="*/ 769 w 769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9" h="413">
                    <a:moveTo>
                      <a:pt x="12" y="412"/>
                    </a:moveTo>
                    <a:lnTo>
                      <a:pt x="0" y="318"/>
                    </a:lnTo>
                    <a:lnTo>
                      <a:pt x="0" y="244"/>
                    </a:lnTo>
                    <a:lnTo>
                      <a:pt x="0" y="147"/>
                    </a:lnTo>
                    <a:lnTo>
                      <a:pt x="0" y="73"/>
                    </a:lnTo>
                    <a:lnTo>
                      <a:pt x="0" y="0"/>
                    </a:lnTo>
                    <a:lnTo>
                      <a:pt x="768" y="10"/>
                    </a:lnTo>
                    <a:lnTo>
                      <a:pt x="768" y="412"/>
                    </a:lnTo>
                  </a:path>
                </a:pathLst>
              </a:custGeom>
              <a:solidFill>
                <a:srgbClr val="FCFEB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Oval 17"/>
              <p:cNvSpPr>
                <a:spLocks noChangeArrowheads="1"/>
              </p:cNvSpPr>
              <p:nvPr/>
            </p:nvSpPr>
            <p:spPr bwMode="auto">
              <a:xfrm>
                <a:off x="292" y="1012"/>
                <a:ext cx="760" cy="259"/>
              </a:xfrm>
              <a:prstGeom prst="ellipse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286000" y="2057400"/>
              <a:ext cx="8509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Metadata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124200" y="21336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52400" y="6172200"/>
              <a:ext cx="1681551" cy="431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200" dirty="0">
                  <a:solidFill>
                    <a:srgbClr val="000000"/>
                  </a:solidFill>
                  <a:latin typeface="Times New Roman" pitchFamily="18" charset="0"/>
                </a:rPr>
                <a:t>Data Sources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934200" y="6248400"/>
              <a:ext cx="18507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dirty="0">
                  <a:solidFill>
                    <a:srgbClr val="000000"/>
                  </a:solidFill>
                  <a:latin typeface="Times New Roman" pitchFamily="18" charset="0"/>
                </a:rPr>
                <a:t>Front-End Tools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470525" y="3336925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Serve</a:t>
              </a: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5791200" y="2362200"/>
              <a:ext cx="755650" cy="679450"/>
            </a:xfrm>
            <a:prstGeom prst="cube">
              <a:avLst>
                <a:gd name="adj" fmla="val 24995"/>
              </a:avLst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5867400" y="4343400"/>
              <a:ext cx="679450" cy="679450"/>
            </a:xfrm>
            <a:prstGeom prst="cube">
              <a:avLst>
                <a:gd name="adj" fmla="val 24995"/>
              </a:avLst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3276600" y="4572000"/>
              <a:ext cx="292100" cy="292100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4648200" y="4572000"/>
              <a:ext cx="292100" cy="292100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0" name="AutoShape 27"/>
            <p:cNvSpPr>
              <a:spLocks noChangeArrowheads="1"/>
            </p:cNvSpPr>
            <p:nvPr/>
          </p:nvSpPr>
          <p:spPr bwMode="auto">
            <a:xfrm>
              <a:off x="3962400" y="4572000"/>
              <a:ext cx="292100" cy="292100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657600" y="5562600"/>
              <a:ext cx="1022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Data Marts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5029200" y="2743200"/>
              <a:ext cx="685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5334000" y="4876800"/>
              <a:ext cx="45720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AutoShape 31"/>
            <p:cNvSpPr>
              <a:spLocks noChangeArrowheads="1"/>
            </p:cNvSpPr>
            <p:nvPr/>
          </p:nvSpPr>
          <p:spPr bwMode="auto">
            <a:xfrm>
              <a:off x="3048000" y="4953000"/>
              <a:ext cx="671513" cy="6096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5" name="AutoShape 32"/>
            <p:cNvSpPr>
              <a:spLocks noChangeArrowheads="1"/>
            </p:cNvSpPr>
            <p:nvPr/>
          </p:nvSpPr>
          <p:spPr bwMode="auto">
            <a:xfrm>
              <a:off x="3810000" y="4953000"/>
              <a:ext cx="671513" cy="6096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6" name="AutoShape 33"/>
            <p:cNvSpPr>
              <a:spLocks noChangeArrowheads="1"/>
            </p:cNvSpPr>
            <p:nvPr/>
          </p:nvSpPr>
          <p:spPr bwMode="auto">
            <a:xfrm>
              <a:off x="4572000" y="4953000"/>
              <a:ext cx="671513" cy="6096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grpSp>
          <p:nvGrpSpPr>
            <p:cNvPr id="37" name="Group 34"/>
            <p:cNvGrpSpPr>
              <a:grpSpLocks/>
            </p:cNvGrpSpPr>
            <p:nvPr/>
          </p:nvGrpSpPr>
          <p:grpSpPr bwMode="auto">
            <a:xfrm>
              <a:off x="228600" y="1524000"/>
              <a:ext cx="1587500" cy="3879850"/>
              <a:chOff x="148" y="1440"/>
              <a:chExt cx="1000" cy="2444"/>
            </a:xfrm>
          </p:grpSpPr>
          <p:sp>
            <p:nvSpPr>
              <p:cNvPr id="48" name="Oval 35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472" cy="172"/>
              </a:xfrm>
              <a:prstGeom prst="ellipse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36"/>
              <p:cNvSpPr>
                <a:spLocks noChangeArrowheads="1"/>
              </p:cNvSpPr>
              <p:nvPr/>
            </p:nvSpPr>
            <p:spPr bwMode="auto">
              <a:xfrm>
                <a:off x="148" y="1440"/>
                <a:ext cx="1000" cy="24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37"/>
              <p:cNvSpPr>
                <a:spLocks noChangeArrowheads="1"/>
              </p:cNvSpPr>
              <p:nvPr/>
            </p:nvSpPr>
            <p:spPr bwMode="auto">
              <a:xfrm>
                <a:off x="240" y="2256"/>
                <a:ext cx="472" cy="172"/>
              </a:xfrm>
              <a:prstGeom prst="ellipse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240" y="2448"/>
                <a:ext cx="844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Operational</a:t>
                </a:r>
                <a:r>
                  <a:rPr lang="en-US" sz="24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</a:p>
              <a:p>
                <a:pPr eaLnBrk="0" hangingPunct="0"/>
                <a:r>
                  <a:rPr lang="en-US" sz="2400">
                    <a:solidFill>
                      <a:srgbClr val="000000"/>
                    </a:solidFill>
                    <a:latin typeface="Times New Roman" pitchFamily="18" charset="0"/>
                  </a:rPr>
                  <a:t>DBs</a:t>
                </a:r>
              </a:p>
            </p:txBody>
          </p:sp>
          <p:sp>
            <p:nvSpPr>
              <p:cNvPr id="52" name="Rectangle 39"/>
              <p:cNvSpPr>
                <a:spLocks noChangeArrowheads="1"/>
              </p:cNvSpPr>
              <p:nvPr/>
            </p:nvSpPr>
            <p:spPr bwMode="auto">
              <a:xfrm>
                <a:off x="288" y="1776"/>
                <a:ext cx="692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solidFill>
                      <a:srgbClr val="000000"/>
                    </a:solidFill>
                    <a:latin typeface="Times New Roman" pitchFamily="18" charset="0"/>
                  </a:rPr>
                  <a:t>other</a:t>
                </a:r>
                <a:endParaRPr lang="en-US" sz="2400">
                  <a:solidFill>
                    <a:srgbClr val="000000"/>
                  </a:solidFill>
                  <a:latin typeface="Times New Roman" pitchFamily="18" charset="0"/>
                </a:endParaRPr>
              </a:p>
              <a:p>
                <a:pPr eaLnBrk="0" hangingPunct="0"/>
                <a:r>
                  <a:rPr lang="en-US" sz="2400">
                    <a:solidFill>
                      <a:srgbClr val="000000"/>
                    </a:solidFill>
                    <a:latin typeface="Times New Roman" pitchFamily="18" charset="0"/>
                  </a:rPr>
                  <a:t>sources</a:t>
                </a:r>
              </a:p>
            </p:txBody>
          </p:sp>
          <p:sp>
            <p:nvSpPr>
              <p:cNvPr id="53" name="AutoShape 40"/>
              <p:cNvSpPr>
                <a:spLocks noChangeArrowheads="1"/>
              </p:cNvSpPr>
              <p:nvPr/>
            </p:nvSpPr>
            <p:spPr bwMode="auto">
              <a:xfrm>
                <a:off x="365" y="3398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AutoShape 41"/>
              <p:cNvSpPr>
                <a:spLocks noChangeArrowheads="1"/>
              </p:cNvSpPr>
              <p:nvPr/>
            </p:nvSpPr>
            <p:spPr bwMode="auto">
              <a:xfrm>
                <a:off x="461" y="3129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AutoShape 42"/>
              <p:cNvSpPr>
                <a:spLocks noChangeArrowheads="1"/>
              </p:cNvSpPr>
              <p:nvPr/>
            </p:nvSpPr>
            <p:spPr bwMode="auto">
              <a:xfrm>
                <a:off x="615" y="2851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I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1905000" y="1524000"/>
              <a:ext cx="0" cy="419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>
              <a:off x="5410200" y="1600200"/>
              <a:ext cx="0" cy="411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45"/>
            <p:cNvSpPr>
              <a:spLocks noChangeShapeType="1"/>
            </p:cNvSpPr>
            <p:nvPr/>
          </p:nvSpPr>
          <p:spPr bwMode="auto">
            <a:xfrm>
              <a:off x="6629400" y="1600200"/>
              <a:ext cx="0" cy="411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2590800" y="6248400"/>
              <a:ext cx="14651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200" dirty="0">
                  <a:solidFill>
                    <a:srgbClr val="000000"/>
                  </a:solidFill>
                  <a:latin typeface="Times New Roman" pitchFamily="18" charset="0"/>
                </a:rPr>
                <a:t>Data Storage</a:t>
              </a:r>
            </a:p>
          </p:txBody>
        </p:sp>
        <p:sp>
          <p:nvSpPr>
            <p:cNvPr id="42" name="AutoShape 47"/>
            <p:cNvSpPr>
              <a:spLocks/>
            </p:cNvSpPr>
            <p:nvPr/>
          </p:nvSpPr>
          <p:spPr bwMode="auto">
            <a:xfrm rot="5400000">
              <a:off x="952500" y="5219700"/>
              <a:ext cx="152400" cy="1600200"/>
            </a:xfrm>
            <a:prstGeom prst="rightBrace">
              <a:avLst>
                <a:gd name="adj1" fmla="val 875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3" name="AutoShape 48"/>
            <p:cNvSpPr>
              <a:spLocks/>
            </p:cNvSpPr>
            <p:nvPr/>
          </p:nvSpPr>
          <p:spPr bwMode="auto">
            <a:xfrm rot="5400000">
              <a:off x="3505200" y="4419600"/>
              <a:ext cx="152400" cy="3200400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4" name="AutoShape 49"/>
            <p:cNvSpPr>
              <a:spLocks/>
            </p:cNvSpPr>
            <p:nvPr/>
          </p:nvSpPr>
          <p:spPr bwMode="auto">
            <a:xfrm rot="5400000">
              <a:off x="5981700" y="5448300"/>
              <a:ext cx="152400" cy="114300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5" name="AutoShape 50"/>
            <p:cNvSpPr>
              <a:spLocks/>
            </p:cNvSpPr>
            <p:nvPr/>
          </p:nvSpPr>
          <p:spPr bwMode="auto">
            <a:xfrm rot="5400000">
              <a:off x="7734300" y="4991100"/>
              <a:ext cx="152400" cy="2057400"/>
            </a:xfrm>
            <a:prstGeom prst="rightBrace">
              <a:avLst>
                <a:gd name="adj1" fmla="val 1125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5334000" y="190500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OLAP Server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3048000" y="2590800"/>
              <a:ext cx="304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Enterprise warehouse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collects all of the information about subjects spanning the entire organization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Data Mart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a subset of corporate-wide data that is of value to a specific groups of users.  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Its scope is confined to specific, selected groups, such as marketing data mart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200" dirty="0" smtClean="0">
                <a:solidFill>
                  <a:schemeClr val="tx1"/>
                </a:solidFill>
                <a:latin typeface="Book Antiqua" pitchFamily="18" charset="0"/>
              </a:rPr>
              <a:t>Independent vs. dependent (directly from warehouse) data mart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Virtual warehouse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A set of views over operational databases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Only some of the possible summary views may be materialized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Three Data Warehouse Models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4056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Data Warehouse Development: A Recommended Approach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447800"/>
            <a:ext cx="7772400" cy="5105400"/>
            <a:chOff x="609600" y="1447800"/>
            <a:chExt cx="7772400" cy="5105400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609600" y="6019800"/>
              <a:ext cx="77724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1371600" y="6019800"/>
              <a:ext cx="49760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Book Antiqua" pitchFamily="18" charset="0"/>
                </a:rPr>
                <a:t>Define a high-level corporate data model</a:t>
              </a:r>
              <a:endParaRPr lang="en-US" sz="200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066800" y="3886200"/>
              <a:ext cx="12954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1219200" y="3886200"/>
              <a:ext cx="108267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Book Antiqua" pitchFamily="18" charset="0"/>
                </a:rPr>
                <a:t>Data Mart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2362200" y="41910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2514600" y="41910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2971800" y="3886200"/>
              <a:ext cx="12954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124200" y="3886200"/>
              <a:ext cx="108267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Book Antiqua" pitchFamily="18" charset="0"/>
                </a:rPr>
                <a:t>Data Mart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4267200" y="41910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4419600" y="41910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3505200" y="46482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V="1">
              <a:off x="1676400" y="46482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1981200" y="2209800"/>
              <a:ext cx="17526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5486400" y="3657600"/>
              <a:ext cx="19812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5257800" y="1447800"/>
              <a:ext cx="2438400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733800" y="26670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4800600" y="2667000"/>
              <a:ext cx="0" cy="3352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>
              <a:off x="5105400" y="41910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5105400" y="4191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1676400" y="3200400"/>
              <a:ext cx="10668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V="1">
              <a:off x="3200400" y="1981200"/>
              <a:ext cx="20574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H="1" flipV="1">
              <a:off x="2895600" y="3200400"/>
              <a:ext cx="762000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V="1">
              <a:off x="6477000" y="4953000"/>
              <a:ext cx="0" cy="106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 flipV="1">
              <a:off x="6400800" y="2667000"/>
              <a:ext cx="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IN" sz="2000">
                <a:latin typeface="Book Antiqua" pitchFamily="18" charset="0"/>
              </a:endParaRPr>
            </a:p>
          </p:txBody>
        </p:sp>
        <p:sp>
          <p:nvSpPr>
            <p:cNvPr id="35" name="Text Box 27"/>
            <p:cNvSpPr txBox="1">
              <a:spLocks noChangeArrowheads="1"/>
            </p:cNvSpPr>
            <p:nvPr/>
          </p:nvSpPr>
          <p:spPr bwMode="auto">
            <a:xfrm>
              <a:off x="1981200" y="2209800"/>
              <a:ext cx="19050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Book Antiqua" pitchFamily="18" charset="0"/>
                </a:rPr>
                <a:t>Distributed Data Marts</a:t>
              </a:r>
              <a:endParaRPr lang="en-US" sz="2000" dirty="0">
                <a:solidFill>
                  <a:srgbClr val="000000"/>
                </a:solidFill>
                <a:latin typeface="Book Antiqua" pitchFamily="18" charset="0"/>
              </a:endParaRPr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334000" y="1676400"/>
              <a:ext cx="23622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Book Antiqua" pitchFamily="18" charset="0"/>
                </a:rPr>
                <a:t>Multi-Tier Data Warehouse</a:t>
              </a:r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5638800" y="3733800"/>
              <a:ext cx="17526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Book Antiqua" pitchFamily="18" charset="0"/>
                </a:rPr>
                <a:t>Enterprise Data Warehouse</a:t>
              </a:r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3733800" y="5334000"/>
              <a:ext cx="220980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  <a:latin typeface="Book Antiqua" pitchFamily="18" charset="0"/>
                </a:rPr>
                <a:t>Model refinement</a:t>
              </a: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1676400" y="5334000"/>
              <a:ext cx="23134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  <a:latin typeface="Book Antiqua" pitchFamily="18" charset="0"/>
                </a:rPr>
                <a:t>Model refinement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/>
            <a:r>
              <a:rPr lang="en-US" sz="2200" b="1" dirty="0" smtClean="0">
                <a:solidFill>
                  <a:schemeClr val="tx1"/>
                </a:solidFill>
                <a:latin typeface="Book Antiqua" pitchFamily="18" charset="0"/>
              </a:rPr>
              <a:t>Relational OLAP (ROLAP) </a:t>
            </a:r>
          </a:p>
          <a:p>
            <a:pPr lvl="1" algn="just" eaLnBrk="1" hangingPunct="1"/>
            <a:r>
              <a:rPr lang="en-US" sz="2200" dirty="0" smtClean="0">
                <a:solidFill>
                  <a:schemeClr val="tx1"/>
                </a:solidFill>
                <a:latin typeface="Book Antiqua" pitchFamily="18" charset="0"/>
              </a:rPr>
              <a:t>Use relational or extended-relational DBMS to store and manage warehouse data and OLAP middle ware to support missing pieces</a:t>
            </a:r>
          </a:p>
          <a:p>
            <a:pPr lvl="1" algn="just" eaLnBrk="1" hangingPunct="1"/>
            <a:r>
              <a:rPr lang="en-US" sz="2200" dirty="0" smtClean="0">
                <a:solidFill>
                  <a:schemeClr val="tx1"/>
                </a:solidFill>
                <a:latin typeface="Book Antiqua" pitchFamily="18" charset="0"/>
              </a:rPr>
              <a:t>Include optimization of DBMS backend, implementation of aggregation navigation logic, and additional tools and services</a:t>
            </a:r>
          </a:p>
          <a:p>
            <a:pPr lvl="1" algn="just" eaLnBrk="1" hangingPunct="1"/>
            <a:r>
              <a:rPr lang="en-US" sz="2200" dirty="0" smtClean="0">
                <a:solidFill>
                  <a:schemeClr val="tx1"/>
                </a:solidFill>
                <a:latin typeface="Book Antiqua" pitchFamily="18" charset="0"/>
              </a:rPr>
              <a:t>greater scalability</a:t>
            </a:r>
          </a:p>
          <a:p>
            <a:pPr lvl="1" algn="just" eaLnBrk="1" hangingPunct="1"/>
            <a:endParaRPr lang="en-US" sz="2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 eaLnBrk="1" hangingPunct="1"/>
            <a:r>
              <a:rPr lang="en-US" sz="2200" b="1" dirty="0" smtClean="0">
                <a:solidFill>
                  <a:schemeClr val="tx1"/>
                </a:solidFill>
                <a:latin typeface="Book Antiqua" pitchFamily="18" charset="0"/>
              </a:rPr>
              <a:t>Multidimensional OLAP (MOLAP) </a:t>
            </a:r>
          </a:p>
          <a:p>
            <a:pPr lvl="1" algn="just" eaLnBrk="1" hangingPunct="1"/>
            <a:r>
              <a:rPr lang="en-US" sz="2200" dirty="0" smtClean="0">
                <a:solidFill>
                  <a:schemeClr val="tx1"/>
                </a:solidFill>
                <a:latin typeface="Book Antiqua" pitchFamily="18" charset="0"/>
              </a:rPr>
              <a:t>Array-based multidimensional storage engine (sparse matrix techniques)</a:t>
            </a:r>
          </a:p>
          <a:p>
            <a:pPr lvl="1" algn="just" eaLnBrk="1" hangingPunct="1"/>
            <a:r>
              <a:rPr lang="en-US" sz="2200" dirty="0" smtClean="0">
                <a:solidFill>
                  <a:schemeClr val="tx1"/>
                </a:solidFill>
                <a:latin typeface="Book Antiqua" pitchFamily="18" charset="0"/>
              </a:rPr>
              <a:t>fast indexing to pre-computed summarized data</a:t>
            </a:r>
          </a:p>
          <a:p>
            <a:pPr lvl="1" algn="just" eaLnBrk="1" hangingPunct="1"/>
            <a:endParaRPr lang="en-US" sz="2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 eaLnBrk="1" hangingPunct="1"/>
            <a:r>
              <a:rPr lang="en-US" sz="2200" b="1" dirty="0" smtClean="0">
                <a:solidFill>
                  <a:schemeClr val="tx1"/>
                </a:solidFill>
                <a:latin typeface="Book Antiqua" pitchFamily="18" charset="0"/>
              </a:rPr>
              <a:t>Hybrid OLAP (HOLAP)</a:t>
            </a:r>
          </a:p>
          <a:p>
            <a:pPr lvl="1" algn="just" eaLnBrk="1" hangingPunct="1"/>
            <a:r>
              <a:rPr lang="en-US" sz="2200" dirty="0" smtClean="0">
                <a:solidFill>
                  <a:schemeClr val="tx1"/>
                </a:solidFill>
                <a:latin typeface="Book Antiqua" pitchFamily="18" charset="0"/>
              </a:rPr>
              <a:t>User flexibility, e.g.,  low level: relational, high-level: array</a:t>
            </a:r>
          </a:p>
          <a:p>
            <a:pPr algn="just" eaLnBrk="1" hangingPunct="1"/>
            <a:r>
              <a:rPr lang="en-US" sz="2200" b="1" dirty="0" smtClean="0">
                <a:solidFill>
                  <a:schemeClr val="tx1"/>
                </a:solidFill>
                <a:latin typeface="Book Antiqua" pitchFamily="18" charset="0"/>
              </a:rPr>
              <a:t>Specialized SQL servers</a:t>
            </a:r>
          </a:p>
          <a:p>
            <a:pPr lvl="1" algn="just" eaLnBrk="1" hangingPunct="1"/>
            <a:r>
              <a:rPr lang="en-US" sz="2200" dirty="0" smtClean="0">
                <a:solidFill>
                  <a:schemeClr val="tx1"/>
                </a:solidFill>
                <a:latin typeface="Book Antiqua" pitchFamily="18" charset="0"/>
              </a:rPr>
              <a:t>specialized support for SQL queries over star/snowflake schemas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OLAP Server Architectures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Data cube can be viewed as a lattice of cuboids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The bottom-most cuboid is the base cuboid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The top-most cuboid (apex) contains only one cell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How many cuboids in an n-dimensional cube with L levels?</a:t>
            </a:r>
          </a:p>
          <a:p>
            <a:pPr lvl="1" eaLnBrk="1" hangingPunct="1">
              <a:lnSpc>
                <a:spcPct val="110000"/>
              </a:lnSpc>
            </a:pPr>
            <a:endParaRPr lang="en-US" sz="2400" dirty="0" smtClean="0">
              <a:latin typeface="Book Antiqua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sz="2400" dirty="0">
              <a:latin typeface="Book Antiqua" pitchFamily="18" charset="0"/>
            </a:endParaRPr>
          </a:p>
          <a:p>
            <a:pPr lvl="1" eaLnBrk="1" hangingPunct="1">
              <a:lnSpc>
                <a:spcPct val="110000"/>
              </a:lnSpc>
            </a:pPr>
            <a:endParaRPr lang="en-US" sz="2400" dirty="0" smtClean="0">
              <a:latin typeface="Book Antiqua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Materialization of data cube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Materialize </a:t>
            </a:r>
            <a:r>
              <a:rPr lang="en-US" sz="2400" u="sng" dirty="0" smtClean="0">
                <a:latin typeface="Book Antiqua" pitchFamily="18" charset="0"/>
              </a:rPr>
              <a:t>every</a:t>
            </a:r>
            <a:r>
              <a:rPr lang="en-US" sz="2400" dirty="0" smtClean="0">
                <a:latin typeface="Book Antiqua" pitchFamily="18" charset="0"/>
              </a:rPr>
              <a:t> (cuboid) (full materialization), </a:t>
            </a:r>
            <a:r>
              <a:rPr lang="en-US" sz="2400" u="sng" dirty="0" smtClean="0">
                <a:latin typeface="Book Antiqua" pitchFamily="18" charset="0"/>
              </a:rPr>
              <a:t>none </a:t>
            </a:r>
            <a:r>
              <a:rPr lang="en-US" sz="2400" dirty="0" smtClean="0">
                <a:latin typeface="Book Antiqua" pitchFamily="18" charset="0"/>
              </a:rPr>
              <a:t>(no materialization), or </a:t>
            </a:r>
            <a:r>
              <a:rPr lang="en-US" sz="2400" u="sng" dirty="0" smtClean="0">
                <a:solidFill>
                  <a:schemeClr val="hlink"/>
                </a:solidFill>
                <a:latin typeface="Book Antiqua" pitchFamily="18" charset="0"/>
              </a:rPr>
              <a:t>some (partial materialization)</a:t>
            </a:r>
            <a:endParaRPr lang="en-US" sz="2400" dirty="0" smtClean="0">
              <a:solidFill>
                <a:schemeClr val="hlink"/>
              </a:solidFill>
              <a:latin typeface="Book Antiqua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Selection of which cuboids to materialize</a:t>
            </a:r>
          </a:p>
          <a:p>
            <a:pPr marL="1085850" lvl="2" eaLnBrk="1" hangingPunct="1">
              <a:lnSpc>
                <a:spcPct val="110000"/>
              </a:lnSpc>
            </a:pPr>
            <a:r>
              <a:rPr lang="en-US" sz="2400" dirty="0" smtClean="0">
                <a:latin typeface="Book Antiqua" pitchFamily="18" charset="0"/>
              </a:rPr>
              <a:t>Based on size, sharing, access frequency, etc.</a:t>
            </a:r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Efficient Data Cube Computation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2771799" y="3212976"/>
          <a:ext cx="1999559" cy="720080"/>
        </p:xfrm>
        <a:graphic>
          <a:graphicData uri="http://schemas.openxmlformats.org/presentationml/2006/ole">
            <p:oleObj spid="_x0000_s117762" name="Equation" r:id="rId4" imgW="1295280" imgH="583920" progId="Equation.3">
              <p:embed/>
            </p:oleObj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en-US" sz="2400" dirty="0" smtClean="0">
                <a:latin typeface="Book Antiqua" pitchFamily="18" charset="0"/>
              </a:rPr>
              <a:t>Efficient cube computation methods</a:t>
            </a:r>
          </a:p>
          <a:p>
            <a:pPr lvl="1" eaLnBrk="1" hangingPunct="1"/>
            <a:r>
              <a:rPr lang="en-US" sz="2400" dirty="0" smtClean="0">
                <a:latin typeface="Book Antiqua" pitchFamily="18" charset="0"/>
              </a:rPr>
              <a:t>ROLAP-based cubing algorithms (</a:t>
            </a:r>
            <a:r>
              <a:rPr lang="en-US" sz="2400" dirty="0" err="1" smtClean="0">
                <a:latin typeface="Book Antiqua" pitchFamily="18" charset="0"/>
              </a:rPr>
              <a:t>Agarwal</a:t>
            </a:r>
            <a:r>
              <a:rPr lang="en-US" sz="2400" dirty="0" smtClean="0">
                <a:latin typeface="Book Antiqua" pitchFamily="18" charset="0"/>
              </a:rPr>
              <a:t> et al’96)</a:t>
            </a:r>
          </a:p>
          <a:p>
            <a:pPr lvl="1" eaLnBrk="1" hangingPunct="1"/>
            <a:r>
              <a:rPr lang="en-US" sz="2400" dirty="0" smtClean="0">
                <a:latin typeface="Book Antiqua" pitchFamily="18" charset="0"/>
              </a:rPr>
              <a:t>Array-based cubing algorithm (Zhao et al’97)</a:t>
            </a:r>
          </a:p>
          <a:p>
            <a:pPr lvl="1" eaLnBrk="1" hangingPunct="1"/>
            <a:r>
              <a:rPr lang="en-US" sz="2400" dirty="0" smtClean="0">
                <a:latin typeface="Book Antiqua" pitchFamily="18" charset="0"/>
              </a:rPr>
              <a:t>Bottom-up computation method (Bayer &amp; Ramarkrishnan’99)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latin typeface="Book Antiqua" pitchFamily="18" charset="0"/>
              </a:rPr>
              <a:t>ROLAP-based cubing algorithms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latin typeface="Book Antiqua" pitchFamily="18" charset="0"/>
              </a:rPr>
              <a:t>Sorting, hashing, and grouping operations are applied to the dimension attributes in order to reorder and cluster related tuples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latin typeface="Book Antiqua" pitchFamily="18" charset="0"/>
              </a:rPr>
              <a:t>Grouping is performed on some </a:t>
            </a:r>
            <a:r>
              <a:rPr lang="en-US" sz="2400" dirty="0" err="1" smtClean="0">
                <a:latin typeface="Book Antiqua" pitchFamily="18" charset="0"/>
              </a:rPr>
              <a:t>subaggregates</a:t>
            </a:r>
            <a:r>
              <a:rPr lang="en-US" sz="2400" dirty="0" smtClean="0">
                <a:latin typeface="Book Antiqua" pitchFamily="18" charset="0"/>
              </a:rPr>
              <a:t> as a “partial grouping step”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latin typeface="Book Antiqua" pitchFamily="18" charset="0"/>
              </a:rPr>
              <a:t>Aggregates may be computed from previously computed aggregates, rather than from the base fact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Cube Computation: ROLAP-Based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What Is Data Mining?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AB9D9773-B985-43F3-90EB-2CE0437AE2B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63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268413"/>
            <a:ext cx="8642350" cy="48244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latin typeface="Book Antiqua" pitchFamily="18" charset="0"/>
              </a:rPr>
              <a:t>What is not data mining?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>
                <a:latin typeface="Book Antiqua" pitchFamily="18" charset="0"/>
              </a:rPr>
              <a:t>(Deductive) query processing.  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mtClean="0">
                <a:latin typeface="Book Antiqua" pitchFamily="18" charset="0"/>
              </a:rPr>
              <a:t> Expert systems or small ML/statistical programs</a:t>
            </a:r>
          </a:p>
          <a:p>
            <a:pPr algn="just" eaLnBrk="1" hangingPunct="1">
              <a:spcBef>
                <a:spcPct val="0"/>
              </a:spcBef>
            </a:pPr>
            <a:endParaRPr lang="en-US" sz="2400" smtClean="0">
              <a:latin typeface="Book Antiqua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sz="2400" smtClean="0">
                <a:latin typeface="Book Antiqua" pitchFamily="18" charset="0"/>
              </a:rPr>
              <a:t>Database analysis and decision support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mtClean="0">
                <a:latin typeface="Book Antiqua" pitchFamily="18" charset="0"/>
              </a:rPr>
              <a:t>Market analysis and management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sz="2400" smtClean="0">
                <a:latin typeface="Book Antiqua" pitchFamily="18" charset="0"/>
              </a:rPr>
              <a:t>target marketing, customer relation management,  market basket analysis, cross selling, market segmentation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mtClean="0">
                <a:latin typeface="Book Antiqua" pitchFamily="18" charset="0"/>
              </a:rPr>
              <a:t>Risk analysis and management</a:t>
            </a:r>
          </a:p>
          <a:p>
            <a:pPr lvl="2" algn="just" eaLnBrk="1" hangingPunct="1">
              <a:spcBef>
                <a:spcPct val="0"/>
              </a:spcBef>
            </a:pPr>
            <a:r>
              <a:rPr lang="en-US" sz="2400" smtClean="0">
                <a:latin typeface="Book Antiqua" pitchFamily="18" charset="0"/>
              </a:rPr>
              <a:t>Forecasting, customer retention, improved underwriting, quality control, competitive analysis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mtClean="0">
                <a:latin typeface="Book Antiqua" pitchFamily="18" charset="0"/>
              </a:rPr>
              <a:t>Fraud detection and management</a:t>
            </a:r>
          </a:p>
          <a:p>
            <a:pPr lvl="1" algn="just" eaLnBrk="1" hangingPunct="1">
              <a:lnSpc>
                <a:spcPct val="90000"/>
              </a:lnSpc>
            </a:pPr>
            <a:endParaRPr lang="en-US" smtClean="0"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819150" lvl="1" indent="-282575">
              <a:buFont typeface="Wingdings" pitchFamily="2" charset="2"/>
              <a:buChar char="ü"/>
            </a:pPr>
            <a:r>
              <a:rPr lang="en-IN" sz="2400" dirty="0" smtClean="0">
                <a:latin typeface="Book Antiqua" pitchFamily="18" charset="0"/>
              </a:rPr>
              <a:t>Partition arrays into chunks (a small </a:t>
            </a:r>
            <a:r>
              <a:rPr lang="en-IN" sz="2400" dirty="0" err="1" smtClean="0">
                <a:latin typeface="Book Antiqua" pitchFamily="18" charset="0"/>
              </a:rPr>
              <a:t>subcube</a:t>
            </a:r>
            <a:r>
              <a:rPr lang="en-IN" sz="2400" dirty="0" smtClean="0">
                <a:latin typeface="Book Antiqua" pitchFamily="18" charset="0"/>
              </a:rPr>
              <a:t> which fits in memory). </a:t>
            </a:r>
          </a:p>
          <a:p>
            <a:pPr marL="819150" lvl="1" indent="-282575">
              <a:buFont typeface="Wingdings" pitchFamily="2" charset="2"/>
              <a:buChar char="ü"/>
            </a:pPr>
            <a:r>
              <a:rPr lang="en-IN" sz="2400" dirty="0" smtClean="0">
                <a:latin typeface="Book Antiqua" pitchFamily="18" charset="0"/>
              </a:rPr>
              <a:t>Compressed sparse array addressing: (</a:t>
            </a:r>
            <a:r>
              <a:rPr lang="en-IN" sz="2400" dirty="0" err="1" smtClean="0">
                <a:latin typeface="Book Antiqua" pitchFamily="18" charset="0"/>
              </a:rPr>
              <a:t>chunk_id</a:t>
            </a:r>
            <a:r>
              <a:rPr lang="en-IN" sz="2400" dirty="0" smtClean="0">
                <a:latin typeface="Book Antiqua" pitchFamily="18" charset="0"/>
              </a:rPr>
              <a:t>, offset)</a:t>
            </a:r>
          </a:p>
          <a:p>
            <a:pPr marL="819150" lvl="1" indent="-282575">
              <a:buFont typeface="Wingdings" pitchFamily="2" charset="2"/>
              <a:buChar char="ü"/>
            </a:pPr>
            <a:r>
              <a:rPr lang="en-IN" sz="2400" dirty="0" smtClean="0">
                <a:latin typeface="Book Antiqua" pitchFamily="18" charset="0"/>
              </a:rPr>
              <a:t>Compute aggregates in “</a:t>
            </a:r>
            <a:r>
              <a:rPr lang="en-IN" sz="2400" dirty="0" err="1" smtClean="0">
                <a:latin typeface="Book Antiqua" pitchFamily="18" charset="0"/>
              </a:rPr>
              <a:t>multiway</a:t>
            </a:r>
            <a:r>
              <a:rPr lang="en-IN" sz="2400" dirty="0" smtClean="0">
                <a:latin typeface="Book Antiqua" pitchFamily="18" charset="0"/>
              </a:rPr>
              <a:t>” by visiting cube cells in the order which minimizes the # of times to visit each cell, and reduces memory access and storage cost.</a:t>
            </a:r>
          </a:p>
          <a:p>
            <a:pPr marL="819150" lvl="1" indent="-282575">
              <a:buFont typeface="Wingdings" pitchFamily="2" charset="2"/>
              <a:buChar char="ü"/>
            </a:pPr>
            <a:endParaRPr lang="en-US" sz="2400" dirty="0">
              <a:latin typeface="Book Antiqua" pitchFamily="18" charset="0"/>
            </a:endParaRPr>
          </a:p>
          <a:p>
            <a:pPr marL="819150" lvl="1" indent="-282575">
              <a:buFont typeface="Wingdings" pitchFamily="2" charset="2"/>
              <a:buChar char="ü"/>
            </a:pPr>
            <a:endParaRPr lang="en-IN" sz="2400" dirty="0" smtClean="0">
              <a:latin typeface="Book Antiqua" pitchFamily="18" charset="0"/>
            </a:endParaRPr>
          </a:p>
          <a:p>
            <a:pPr eaLnBrk="1" hangingPunct="1"/>
            <a:endParaRPr lang="en-US" sz="2400" dirty="0">
              <a:latin typeface="Book Antiqua" pitchFamily="18" charset="0"/>
            </a:endParaRP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pPr eaLnBrk="1" hangingPunct="1"/>
            <a:endParaRPr lang="en-US" sz="2400" dirty="0">
              <a:latin typeface="Book Antiqua" pitchFamily="18" charset="0"/>
            </a:endParaRP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pPr eaLnBrk="1" hangingPunct="1"/>
            <a:endParaRPr lang="en-US" sz="2400" dirty="0">
              <a:latin typeface="Book Antiqua" pitchFamily="18" charset="0"/>
            </a:endParaRPr>
          </a:p>
          <a:p>
            <a:pPr eaLnBrk="1" hangingPunct="1"/>
            <a:endParaRPr lang="en-IN" sz="24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Multi-way Array Aggregation for Cube Computation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04800" y="3505200"/>
            <a:ext cx="4383088" cy="3321050"/>
            <a:chOff x="624" y="1056"/>
            <a:chExt cx="3949" cy="3185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98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1312" y="1776"/>
              <a:ext cx="349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7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0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2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3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6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7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8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1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4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5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6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7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8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</a:endParaRPr>
            </a:p>
          </p:txBody>
        </p:sp>
        <p:sp>
          <p:nvSpPr>
            <p:cNvPr id="49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29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10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10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10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10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103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103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61</a:t>
              </a: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69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20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47</a:t>
              </a:r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  <a:latin typeface="Times New Roman" pitchFamily="18" charset="0"/>
                </a:rPr>
                <a:t>46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9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a1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9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a0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9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c3</a:t>
              </a:r>
            </a:p>
          </p:txBody>
        </p:sp>
        <p:sp>
          <p:nvSpPr>
            <p:cNvPr id="75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9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c2</a:t>
              </a:r>
            </a:p>
          </p:txBody>
        </p:sp>
        <p:sp>
          <p:nvSpPr>
            <p:cNvPr id="76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9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c1</a:t>
              </a:r>
            </a:p>
          </p:txBody>
        </p:sp>
        <p:sp>
          <p:nvSpPr>
            <p:cNvPr id="77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24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c 0</a:t>
              </a:r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20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  <a:latin typeface="Times New Roman" pitchFamily="18" charset="0"/>
                </a:rPr>
                <a:t>b3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20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b2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20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b1</a:t>
              </a:r>
            </a:p>
          </p:txBody>
        </p:sp>
        <p:sp>
          <p:nvSpPr>
            <p:cNvPr id="81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20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b0</a:t>
              </a:r>
            </a:p>
          </p:txBody>
        </p:sp>
        <p:sp>
          <p:nvSpPr>
            <p:cNvPr id="82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9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a2</a:t>
              </a:r>
            </a:p>
          </p:txBody>
        </p:sp>
        <p:sp>
          <p:nvSpPr>
            <p:cNvPr id="83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9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a3</a:t>
              </a:r>
            </a:p>
          </p:txBody>
        </p: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83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83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6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87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dirty="0">
                  <a:solidFill>
                    <a:srgbClr val="000000"/>
                  </a:solidFill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88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89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90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91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52</a:t>
              </a:r>
            </a:p>
          </p:txBody>
        </p:sp>
        <p:sp>
          <p:nvSpPr>
            <p:cNvPr id="92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93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20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94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20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60</a:t>
              </a:r>
            </a:p>
          </p:txBody>
        </p:sp>
      </p:grpSp>
      <p:sp>
        <p:nvSpPr>
          <p:cNvPr id="95" name="Text Box 4"/>
          <p:cNvSpPr txBox="1">
            <a:spLocks noChangeArrowheads="1"/>
          </p:cNvSpPr>
          <p:nvPr/>
        </p:nvSpPr>
        <p:spPr bwMode="auto">
          <a:xfrm>
            <a:off x="5943600" y="3886200"/>
            <a:ext cx="2362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dirty="0">
                <a:solidFill>
                  <a:srgbClr val="006666"/>
                </a:solidFill>
                <a:latin typeface="Times New Roman" pitchFamily="18" charset="0"/>
              </a:rPr>
              <a:t>What is the best traversing order to do multi-way aggregation?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36712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63538" indent="-188913" eaLnBrk="1" hangingPunct="1">
              <a:buFont typeface="Wingdings" pitchFamily="2" charset="2"/>
              <a:buChar char="ü"/>
            </a:pPr>
            <a:r>
              <a:rPr lang="en-IN" sz="2400" dirty="0" smtClean="0">
                <a:latin typeface="Book Antiqua" pitchFamily="18" charset="0"/>
              </a:rPr>
              <a:t>Index on a particular column</a:t>
            </a:r>
          </a:p>
          <a:p>
            <a:pPr marL="363538" indent="-188913" eaLnBrk="1" hangingPunct="1">
              <a:buFont typeface="Wingdings" pitchFamily="2" charset="2"/>
              <a:buChar char="ü"/>
            </a:pPr>
            <a:r>
              <a:rPr lang="en-IN" sz="2400" dirty="0" smtClean="0">
                <a:latin typeface="Book Antiqua" pitchFamily="18" charset="0"/>
              </a:rPr>
              <a:t>Each value in the column has a bit vector: bit-op is fast</a:t>
            </a:r>
          </a:p>
          <a:p>
            <a:pPr marL="363538" indent="-188913" eaLnBrk="1" hangingPunct="1">
              <a:buFont typeface="Wingdings" pitchFamily="2" charset="2"/>
              <a:buChar char="ü"/>
            </a:pPr>
            <a:r>
              <a:rPr lang="en-IN" sz="2400" dirty="0" smtClean="0">
                <a:latin typeface="Book Antiqua" pitchFamily="18" charset="0"/>
              </a:rPr>
              <a:t>The length of the bit vector: # of records in the base table</a:t>
            </a:r>
          </a:p>
          <a:p>
            <a:pPr marL="363538" indent="-188913" eaLnBrk="1" hangingPunct="1">
              <a:buFont typeface="Wingdings" pitchFamily="2" charset="2"/>
              <a:buChar char="ü"/>
            </a:pPr>
            <a:r>
              <a:rPr lang="en-IN" sz="2400" dirty="0" smtClean="0">
                <a:latin typeface="Book Antiqua" pitchFamily="18" charset="0"/>
              </a:rPr>
              <a:t>The  </a:t>
            </a:r>
            <a:r>
              <a:rPr lang="en-IN" sz="2400" dirty="0" err="1" smtClean="0">
                <a:latin typeface="Book Antiqua" pitchFamily="18" charset="0"/>
              </a:rPr>
              <a:t>i-th</a:t>
            </a:r>
            <a:r>
              <a:rPr lang="en-IN" sz="2400" dirty="0" smtClean="0">
                <a:latin typeface="Book Antiqua" pitchFamily="18" charset="0"/>
              </a:rPr>
              <a:t> bit is set if the  </a:t>
            </a:r>
            <a:r>
              <a:rPr lang="en-IN" sz="2400" dirty="0" err="1" smtClean="0">
                <a:latin typeface="Book Antiqua" pitchFamily="18" charset="0"/>
              </a:rPr>
              <a:t>i-th</a:t>
            </a:r>
            <a:r>
              <a:rPr lang="en-IN" sz="2400" dirty="0" smtClean="0">
                <a:latin typeface="Book Antiqua" pitchFamily="18" charset="0"/>
              </a:rPr>
              <a:t> row of the base table has the value for the indexed column</a:t>
            </a:r>
          </a:p>
          <a:p>
            <a:pPr marL="363538" indent="-188913" eaLnBrk="1" hangingPunct="1">
              <a:buFont typeface="Wingdings" pitchFamily="2" charset="2"/>
              <a:buChar char="ü"/>
            </a:pPr>
            <a:r>
              <a:rPr lang="en-IN" sz="2400" dirty="0" smtClean="0">
                <a:latin typeface="Book Antiqua" pitchFamily="18" charset="0"/>
              </a:rPr>
              <a:t>not suitable for high cardinality domains</a:t>
            </a:r>
          </a:p>
          <a:p>
            <a:pPr eaLnBrk="1" hangingPunct="1"/>
            <a:endParaRPr lang="en-US" sz="2400" dirty="0">
              <a:latin typeface="Book Antiqua" pitchFamily="18" charset="0"/>
            </a:endParaRP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pPr eaLnBrk="1" hangingPunct="1"/>
            <a:endParaRPr lang="en-US" sz="2400" dirty="0">
              <a:latin typeface="Book Antiqua" pitchFamily="18" charset="0"/>
            </a:endParaRP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pPr eaLnBrk="1" hangingPunct="1"/>
            <a:endParaRPr lang="en-US" sz="2400" dirty="0">
              <a:latin typeface="Book Antiqua" pitchFamily="18" charset="0"/>
            </a:endParaRPr>
          </a:p>
          <a:p>
            <a:pPr eaLnBrk="1" hangingPunct="1"/>
            <a:endParaRPr lang="en-US" sz="2400" dirty="0" smtClean="0">
              <a:latin typeface="Book Antiqua" pitchFamily="18" charset="0"/>
            </a:endParaRPr>
          </a:p>
          <a:p>
            <a:pPr eaLnBrk="1" hangingPunct="1"/>
            <a:endParaRPr lang="en-US" sz="2400" dirty="0">
              <a:latin typeface="Book Antiqua" pitchFamily="18" charset="0"/>
            </a:endParaRPr>
          </a:p>
          <a:p>
            <a:pPr eaLnBrk="1" hangingPunct="1"/>
            <a:endParaRPr lang="en-IN" sz="24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3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Indexing OLAP Data: Bitmap Index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79512" y="4005064"/>
          <a:ext cx="2571750" cy="1885950"/>
        </p:xfrm>
        <a:graphic>
          <a:graphicData uri="http://schemas.openxmlformats.org/presentationml/2006/ole">
            <p:oleObj spid="_x0000_s119810" name="Worksheet" r:id="rId4" imgW="2562279" imgH="1800187" progId="Excel.Sheet.8">
              <p:embed/>
            </p:oleObj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372200" y="4005064"/>
          <a:ext cx="2771800" cy="1872208"/>
        </p:xfrm>
        <a:graphic>
          <a:graphicData uri="http://schemas.openxmlformats.org/presentationml/2006/ole">
            <p:oleObj spid="_x0000_s119811" name="Worksheet" r:id="rId5" imgW="2638402" imgH="1800187" progId="Excel.Sheet.8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843808" y="4005064"/>
          <a:ext cx="3505200" cy="1952625"/>
        </p:xfrm>
        <a:graphic>
          <a:graphicData uri="http://schemas.openxmlformats.org/presentationml/2006/ole">
            <p:oleObj spid="_x0000_s119812" name="Worksheet" r:id="rId6" imgW="3495734" imgH="1952700" progId="Excel.Sheet.8">
              <p:embed/>
            </p:oleObj>
          </a:graphicData>
        </a:graphic>
      </p:graphicFrame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11560" y="3501008"/>
            <a:ext cx="1301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Base table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75856" y="3501008"/>
            <a:ext cx="1980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Index on Region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732240" y="3501008"/>
            <a:ext cx="17431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Index on Type</a:t>
            </a:r>
            <a:endParaRPr 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endParaRPr lang="en-US" sz="24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Indexing OLAP Data: Join Indices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1124744"/>
            <a:ext cx="5427712" cy="542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Join index: JI(R-id, S-id) where R (R-id, …)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sym typeface="MT Extra" pitchFamily="18" charset="2"/>
              </a:rPr>
              <a:t> S (S-id, 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Traditional indices map the values to a list of record ids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It materializes relational join in JI file and speeds up relational join — a rather costly operation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In data warehouses, join index relates the values of the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dimensions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 of a start schema to 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</a:rPr>
              <a:t>rows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 in the fact table.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E.g. fact table: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Sales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and two dimensions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city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 and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product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A join index on 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city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 maintains for each distinct city a list of R-IDs of the tuples recording the Sales in the city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</a:rPr>
              <a:t>Join indices can span multiple dimensions</a:t>
            </a:r>
          </a:p>
        </p:txBody>
      </p:sp>
      <p:pic>
        <p:nvPicPr>
          <p:cNvPr id="12" name="Picture 4" descr="j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268760"/>
            <a:ext cx="3491880" cy="471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en-US" sz="2200" dirty="0" smtClean="0">
                <a:latin typeface="Book Antiqua" pitchFamily="18" charset="0"/>
              </a:rPr>
              <a:t>Meta data is the data defining warehouse objects.  It has the following kinds </a:t>
            </a:r>
          </a:p>
          <a:p>
            <a:pPr lvl="1" eaLnBrk="1" hangingPunct="1"/>
            <a:r>
              <a:rPr lang="en-US" sz="2200" b="1" dirty="0" smtClean="0">
                <a:latin typeface="Book Antiqua" pitchFamily="18" charset="0"/>
              </a:rPr>
              <a:t>Description of the structure of the warehouse</a:t>
            </a:r>
          </a:p>
          <a:p>
            <a:pPr lvl="2" eaLnBrk="1" hangingPunct="1"/>
            <a:r>
              <a:rPr lang="en-US" sz="2200" dirty="0" smtClean="0">
                <a:latin typeface="Book Antiqua" pitchFamily="18" charset="0"/>
              </a:rPr>
              <a:t>schema, view, dimensions, hierarchies, derived data </a:t>
            </a:r>
            <a:r>
              <a:rPr lang="en-US" sz="2200" dirty="0" err="1" smtClean="0">
                <a:latin typeface="Book Antiqua" pitchFamily="18" charset="0"/>
              </a:rPr>
              <a:t>defn</a:t>
            </a:r>
            <a:r>
              <a:rPr lang="en-US" sz="2200" dirty="0" smtClean="0">
                <a:latin typeface="Book Antiqua" pitchFamily="18" charset="0"/>
              </a:rPr>
              <a:t>, data mart locations and contents</a:t>
            </a:r>
          </a:p>
          <a:p>
            <a:pPr lvl="1" eaLnBrk="1" hangingPunct="1"/>
            <a:r>
              <a:rPr lang="en-US" sz="2200" b="1" dirty="0" smtClean="0">
                <a:latin typeface="Book Antiqua" pitchFamily="18" charset="0"/>
              </a:rPr>
              <a:t>Operational meta-data</a:t>
            </a:r>
          </a:p>
          <a:p>
            <a:pPr lvl="2" eaLnBrk="1" hangingPunct="1"/>
            <a:r>
              <a:rPr lang="en-US" sz="2200" dirty="0" smtClean="0">
                <a:latin typeface="Book Antiqua" pitchFamily="18" charset="0"/>
              </a:rPr>
              <a:t>data lineage (history of migrated data and transformation path), currency of data (active, archived, or purged), monitoring information (warehouse usage statistics, error reports, audit trails)</a:t>
            </a:r>
          </a:p>
          <a:p>
            <a:pPr lvl="1" eaLnBrk="1" hangingPunct="1"/>
            <a:r>
              <a:rPr lang="en-US" sz="2200" dirty="0" smtClean="0">
                <a:latin typeface="Book Antiqua" pitchFamily="18" charset="0"/>
              </a:rPr>
              <a:t>The algorithms used for summarization</a:t>
            </a:r>
          </a:p>
          <a:p>
            <a:pPr lvl="1" eaLnBrk="1" hangingPunct="1"/>
            <a:r>
              <a:rPr lang="en-US" sz="2200" dirty="0" smtClean="0">
                <a:latin typeface="Book Antiqua" pitchFamily="18" charset="0"/>
              </a:rPr>
              <a:t>The mapping from operational environment to the data warehouse</a:t>
            </a:r>
          </a:p>
          <a:p>
            <a:pPr lvl="1" eaLnBrk="1" hangingPunct="1"/>
            <a:r>
              <a:rPr lang="en-US" sz="2200" dirty="0" smtClean="0">
                <a:latin typeface="Book Antiqua" pitchFamily="18" charset="0"/>
              </a:rPr>
              <a:t>Data related to system performance</a:t>
            </a:r>
          </a:p>
          <a:p>
            <a:pPr lvl="2"/>
            <a:r>
              <a:rPr lang="en-US" sz="2200" dirty="0" smtClean="0">
                <a:latin typeface="Book Antiqua" pitchFamily="18" charset="0"/>
              </a:rPr>
              <a:t>warehouse schema, view and derived data definitions</a:t>
            </a:r>
          </a:p>
          <a:p>
            <a:pPr lvl="1" eaLnBrk="1" hangingPunct="1"/>
            <a:r>
              <a:rPr lang="en-US" sz="2200" dirty="0" smtClean="0">
                <a:latin typeface="Book Antiqua" pitchFamily="18" charset="0"/>
              </a:rPr>
              <a:t>Business data</a:t>
            </a:r>
          </a:p>
          <a:p>
            <a:pPr lvl="2" eaLnBrk="1" hangingPunct="1"/>
            <a:r>
              <a:rPr lang="en-US" sz="2200" dirty="0" smtClean="0">
                <a:latin typeface="Book Antiqua" pitchFamily="18" charset="0"/>
              </a:rPr>
              <a:t>business terms and definitions, ownership of data, charging policies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93175" cy="836712"/>
          </a:xfrm>
        </p:spPr>
        <p:txBody>
          <a:bodyPr/>
          <a:lstStyle/>
          <a:p>
            <a:pPr eaLnBrk="1" hangingPunct="1"/>
            <a:r>
              <a:rPr lang="en-IN" sz="4200" dirty="0" smtClean="0">
                <a:solidFill>
                  <a:schemeClr val="bg1"/>
                </a:solidFill>
                <a:latin typeface="Book Antiqua" pitchFamily="18" charset="0"/>
              </a:rPr>
              <a:t>Metadata Repository</a:t>
            </a:r>
            <a:endParaRPr lang="en-US" sz="42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908720"/>
            <a:ext cx="9144000" cy="57606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/>
            <a:r>
              <a:rPr lang="en-IN" sz="2200" b="1" dirty="0" smtClean="0">
                <a:latin typeface="Book Antiqua" pitchFamily="18" charset="0"/>
              </a:rPr>
              <a:t>Data extraction:</a:t>
            </a:r>
          </a:p>
          <a:p>
            <a:pPr eaLnBrk="1" hangingPunct="1"/>
            <a:r>
              <a:rPr lang="en-IN" sz="2200" dirty="0">
                <a:latin typeface="Book Antiqua" pitchFamily="18" charset="0"/>
              </a:rPr>
              <a:t>	</a:t>
            </a:r>
            <a:r>
              <a:rPr lang="en-IN" sz="2200" dirty="0" smtClean="0">
                <a:latin typeface="Book Antiqua" pitchFamily="18" charset="0"/>
              </a:rPr>
              <a:t>get data from multiple, heterogeneous, and external sources</a:t>
            </a:r>
          </a:p>
          <a:p>
            <a:pPr eaLnBrk="1" hangingPunct="1"/>
            <a:r>
              <a:rPr lang="en-IN" sz="2200" b="1" dirty="0" smtClean="0">
                <a:latin typeface="Book Antiqua" pitchFamily="18" charset="0"/>
              </a:rPr>
              <a:t>Data cleaning:</a:t>
            </a:r>
          </a:p>
          <a:p>
            <a:pPr eaLnBrk="1" hangingPunct="1"/>
            <a:r>
              <a:rPr lang="en-IN" sz="2200" dirty="0" smtClean="0">
                <a:latin typeface="Book Antiqua" pitchFamily="18" charset="0"/>
              </a:rPr>
              <a:t>	detect errors in the data and rectify them when possible</a:t>
            </a:r>
          </a:p>
          <a:p>
            <a:pPr eaLnBrk="1" hangingPunct="1"/>
            <a:r>
              <a:rPr lang="en-IN" sz="2200" b="1" dirty="0" smtClean="0">
                <a:latin typeface="Book Antiqua" pitchFamily="18" charset="0"/>
              </a:rPr>
              <a:t>Data transformation:</a:t>
            </a:r>
          </a:p>
          <a:p>
            <a:pPr eaLnBrk="1" hangingPunct="1"/>
            <a:r>
              <a:rPr lang="en-IN" sz="2200" dirty="0" smtClean="0">
                <a:latin typeface="Book Antiqua" pitchFamily="18" charset="0"/>
              </a:rPr>
              <a:t>	convert data from legacy or host format to warehouse format</a:t>
            </a:r>
          </a:p>
          <a:p>
            <a:pPr eaLnBrk="1" hangingPunct="1"/>
            <a:r>
              <a:rPr lang="en-IN" sz="2200" b="1" dirty="0" smtClean="0">
                <a:latin typeface="Book Antiqua" pitchFamily="18" charset="0"/>
              </a:rPr>
              <a:t>Load:</a:t>
            </a:r>
          </a:p>
          <a:p>
            <a:pPr eaLnBrk="1" hangingPunct="1"/>
            <a:r>
              <a:rPr lang="en-IN" sz="2200" dirty="0" smtClean="0">
                <a:latin typeface="Book Antiqua" pitchFamily="18" charset="0"/>
              </a:rPr>
              <a:t>	sort, summarize, consolidate, compute views, check integrity, 	and build </a:t>
            </a:r>
            <a:r>
              <a:rPr lang="en-IN" sz="2200" dirty="0" err="1" smtClean="0">
                <a:latin typeface="Book Antiqua" pitchFamily="18" charset="0"/>
              </a:rPr>
              <a:t>indicies</a:t>
            </a:r>
            <a:r>
              <a:rPr lang="en-IN" sz="2200" dirty="0" smtClean="0">
                <a:latin typeface="Book Antiqua" pitchFamily="18" charset="0"/>
              </a:rPr>
              <a:t> and partitions</a:t>
            </a:r>
          </a:p>
          <a:p>
            <a:pPr eaLnBrk="1" hangingPunct="1"/>
            <a:r>
              <a:rPr lang="en-IN" sz="2200" b="1" dirty="0" smtClean="0">
                <a:latin typeface="Book Antiqua" pitchFamily="18" charset="0"/>
              </a:rPr>
              <a:t>Refresh:</a:t>
            </a:r>
          </a:p>
          <a:p>
            <a:pPr eaLnBrk="1" hangingPunct="1"/>
            <a:r>
              <a:rPr lang="en-IN" sz="2200" dirty="0" smtClean="0">
                <a:latin typeface="Book Antiqua" pitchFamily="18" charset="0"/>
              </a:rPr>
              <a:t>	propagate the updates from the data sources to the warehouse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2048"/>
            <a:ext cx="8893175" cy="836712"/>
          </a:xfrm>
        </p:spPr>
        <p:txBody>
          <a:bodyPr/>
          <a:lstStyle/>
          <a:p>
            <a:pPr eaLnBrk="1" hangingPunct="1"/>
            <a:r>
              <a:rPr lang="en-IN" sz="3800" dirty="0" smtClean="0">
                <a:solidFill>
                  <a:schemeClr val="bg1"/>
                </a:solidFill>
                <a:latin typeface="Book Antiqua" pitchFamily="18" charset="0"/>
              </a:rPr>
              <a:t>Data Warehouse Back-End Tools and Utilities</a:t>
            </a:r>
            <a:endParaRPr lang="en-US" sz="38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92696"/>
            <a:ext cx="9144000" cy="5976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Data warehouse</a:t>
            </a:r>
            <a:r>
              <a:rPr lang="en-US" sz="2400" dirty="0" smtClean="0">
                <a:latin typeface="Book Antiqua" pitchFamily="18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Book Antiqua" pitchFamily="18" charset="0"/>
              </a:rPr>
              <a:t>A </a:t>
            </a:r>
            <a:r>
              <a:rPr lang="en-US" sz="2400" u="sng" dirty="0" smtClean="0">
                <a:latin typeface="Book Antiqua" pitchFamily="18" charset="0"/>
              </a:rPr>
              <a:t>subject-oriented</a:t>
            </a:r>
            <a:r>
              <a:rPr lang="en-US" sz="2400" dirty="0" smtClean="0">
                <a:latin typeface="Book Antiqua" pitchFamily="18" charset="0"/>
              </a:rPr>
              <a:t>,</a:t>
            </a:r>
            <a:r>
              <a:rPr lang="en-US" sz="2400" u="sng" dirty="0" smtClean="0">
                <a:latin typeface="Book Antiqua" pitchFamily="18" charset="0"/>
              </a:rPr>
              <a:t> integrated</a:t>
            </a:r>
            <a:r>
              <a:rPr lang="en-US" sz="2400" dirty="0" smtClean="0">
                <a:latin typeface="Book Antiqua" pitchFamily="18" charset="0"/>
              </a:rPr>
              <a:t>, </a:t>
            </a:r>
            <a:r>
              <a:rPr lang="en-US" sz="2400" u="sng" dirty="0" smtClean="0">
                <a:latin typeface="Book Antiqua" pitchFamily="18" charset="0"/>
              </a:rPr>
              <a:t>time-variant</a:t>
            </a:r>
            <a:r>
              <a:rPr lang="en-US" sz="2400" dirty="0" smtClean="0">
                <a:latin typeface="Book Antiqua" pitchFamily="18" charset="0"/>
              </a:rPr>
              <a:t>, and </a:t>
            </a:r>
            <a:r>
              <a:rPr lang="en-US" sz="2400" u="sng" dirty="0" smtClean="0">
                <a:latin typeface="Book Antiqua" pitchFamily="18" charset="0"/>
              </a:rPr>
              <a:t>nonvolatile</a:t>
            </a:r>
            <a:r>
              <a:rPr lang="en-US" sz="2400" dirty="0" smtClean="0">
                <a:latin typeface="Book Antiqua" pitchFamily="18" charset="0"/>
              </a:rPr>
              <a:t> collection of data in support of management’s decision-making process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Book Antiqua" pitchFamily="18" charset="0"/>
              </a:rPr>
              <a:t>A </a:t>
            </a: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multi-dimensional model</a:t>
            </a:r>
            <a:r>
              <a:rPr lang="en-US" sz="2400" dirty="0" smtClean="0">
                <a:latin typeface="Book Antiqua" pitchFamily="18" charset="0"/>
              </a:rPr>
              <a:t> of a data warehouse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Book Antiqua" pitchFamily="18" charset="0"/>
              </a:rPr>
              <a:t>Star schema, snowflake schema, fact constellations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ü"/>
            </a:pPr>
            <a:r>
              <a:rPr lang="en-US" sz="2400" dirty="0" smtClean="0">
                <a:latin typeface="Book Antiqua" pitchFamily="18" charset="0"/>
              </a:rPr>
              <a:t>A data cube consists of dimensions &amp; measures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hlink"/>
                </a:solidFill>
                <a:latin typeface="Book Antiqua" pitchFamily="18" charset="0"/>
              </a:rPr>
              <a:t>OLAP</a:t>
            </a:r>
            <a:r>
              <a:rPr lang="en-US" sz="2400" dirty="0" smtClean="0">
                <a:latin typeface="Book Antiqua" pitchFamily="18" charset="0"/>
              </a:rPr>
              <a:t> operations: drilling, rolling, slicing, dicing and pivoting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Book Antiqua" pitchFamily="18" charset="0"/>
              </a:rPr>
              <a:t>OLAP servers: ROLAP, MOLAP, HOLAP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Book Antiqua" pitchFamily="18" charset="0"/>
              </a:rPr>
              <a:t>Efficient computation of data cubes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Book Antiqua" pitchFamily="18" charset="0"/>
              </a:rPr>
              <a:t>Partial vs. full vs. no materialization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400" dirty="0" err="1" smtClean="0">
                <a:latin typeface="Book Antiqua" pitchFamily="18" charset="0"/>
              </a:rPr>
              <a:t>Multiway</a:t>
            </a:r>
            <a:r>
              <a:rPr lang="en-US" sz="2400" dirty="0" smtClean="0">
                <a:latin typeface="Book Antiqua" pitchFamily="18" charset="0"/>
              </a:rPr>
              <a:t> array aggregation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400" dirty="0" smtClean="0">
                <a:latin typeface="Book Antiqua" pitchFamily="18" charset="0"/>
              </a:rPr>
              <a:t>Bitmap index and join index implementations</a:t>
            </a:r>
            <a:endParaRPr lang="en-IN" sz="2400" dirty="0" smtClean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926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99392"/>
            <a:ext cx="8893175" cy="836712"/>
          </a:xfrm>
        </p:spPr>
        <p:txBody>
          <a:bodyPr/>
          <a:lstStyle/>
          <a:p>
            <a:pPr eaLnBrk="1" hangingPunct="1"/>
            <a:r>
              <a:rPr lang="en-IN" sz="3800" dirty="0" smtClean="0">
                <a:solidFill>
                  <a:schemeClr val="bg1"/>
                </a:solidFill>
                <a:latin typeface="Book Antiqua" pitchFamily="18" charset="0"/>
              </a:rPr>
              <a:t>Summary</a:t>
            </a:r>
            <a:endParaRPr lang="en-US" sz="3800" dirty="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93BCF50D-FDD5-4701-AEFC-F785D2C958DE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Data Mining: A KDD Process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7528B5CE-FD17-4A17-BFC3-2983E5E4767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  <p:sp>
        <p:nvSpPr>
          <p:cNvPr id="17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700213"/>
            <a:ext cx="4564063" cy="1008062"/>
          </a:xfrm>
        </p:spPr>
        <p:txBody>
          <a:bodyPr lIns="92075" tIns="46038" rIns="92075" bIns="46038"/>
          <a:lstStyle/>
          <a:p>
            <a:pPr marL="261938" lvl="1" indent="-261938" eaLnBrk="1" hangingPunct="1"/>
            <a:r>
              <a:rPr lang="en-US" smtClean="0"/>
              <a:t>Data mining: the core of knowledge discovery process.</a:t>
            </a:r>
            <a:endParaRPr lang="en-US" sz="2000" b="1" smtClean="0"/>
          </a:p>
        </p:txBody>
      </p:sp>
      <p:sp>
        <p:nvSpPr>
          <p:cNvPr id="17420" name="Line 4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Line 5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2" name="Line 6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Line 7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4" name="Oval 8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5" name="Rectangle 9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6" name="Oval 10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7" name="Oval 11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8" name="Rectangle 12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29" name="Oval 13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0" name="Oval 14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1" name="Rectangle 15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2" name="Oval 16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33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1704975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Book Antiqua" pitchFamily="18" charset="0"/>
              </a:rPr>
              <a:t>Data Cleaning</a:t>
            </a:r>
            <a:endParaRPr lang="en-US" sz="1800">
              <a:latin typeface="Book Antiqua" pitchFamily="18" charset="0"/>
            </a:endParaRPr>
          </a:p>
        </p:txBody>
      </p:sp>
      <p:sp>
        <p:nvSpPr>
          <p:cNvPr id="17434" name="Text Box 18"/>
          <p:cNvSpPr txBox="1">
            <a:spLocks noChangeArrowheads="1"/>
          </p:cNvSpPr>
          <p:nvPr/>
        </p:nvSpPr>
        <p:spPr bwMode="auto">
          <a:xfrm>
            <a:off x="1600200" y="5410200"/>
            <a:ext cx="1922463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Book Antiqua" pitchFamily="18" charset="0"/>
              </a:rPr>
              <a:t>Data Integration</a:t>
            </a:r>
            <a:endParaRPr lang="en-US" sz="1800">
              <a:latin typeface="Book Antiqua" pitchFamily="18" charset="0"/>
            </a:endParaRPr>
          </a:p>
        </p:txBody>
      </p:sp>
      <p:sp>
        <p:nvSpPr>
          <p:cNvPr id="17435" name="Text Box 19"/>
          <p:cNvSpPr txBox="1">
            <a:spLocks noChangeArrowheads="1"/>
          </p:cNvSpPr>
          <p:nvPr/>
        </p:nvSpPr>
        <p:spPr bwMode="auto">
          <a:xfrm>
            <a:off x="1371600" y="6248400"/>
            <a:ext cx="144780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Book Antiqua" pitchFamily="18" charset="0"/>
              </a:rPr>
              <a:t>Databases</a:t>
            </a:r>
          </a:p>
        </p:txBody>
      </p:sp>
      <p:sp>
        <p:nvSpPr>
          <p:cNvPr id="17436" name="Text Box 20"/>
          <p:cNvSpPr txBox="1">
            <a:spLocks noChangeArrowheads="1"/>
          </p:cNvSpPr>
          <p:nvPr/>
        </p:nvSpPr>
        <p:spPr bwMode="auto">
          <a:xfrm>
            <a:off x="1066800" y="4114800"/>
            <a:ext cx="1997075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Book Antiqua" pitchFamily="18" charset="0"/>
              </a:rPr>
              <a:t>Data Warehouse</a:t>
            </a:r>
            <a:endParaRPr lang="en-US" sz="1800" b="1">
              <a:latin typeface="Book Antiqua" pitchFamily="18" charset="0"/>
            </a:endParaRPr>
          </a:p>
        </p:txBody>
      </p:sp>
      <p:sp>
        <p:nvSpPr>
          <p:cNvPr id="17437" name="Rectangle 21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17438" name="Rectangle 22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</a:sp3d>
        </p:spPr>
        <p:txBody>
          <a:bodyPr wrap="none" anchor="ctr">
            <a:flatTx/>
          </a:bodyPr>
          <a:lstStyle/>
          <a:p>
            <a:endParaRPr lang="en-IN"/>
          </a:p>
        </p:txBody>
      </p:sp>
      <p:sp>
        <p:nvSpPr>
          <p:cNvPr id="17439" name="Rectangle 23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0" name="Rectangle 24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1" name="Rectangle 25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2" name="Rectangle 26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3" name="Rectangle 27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4" name="Rectangle 28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45" name="WordArt 29"/>
          <p:cNvSpPr>
            <a:spLocks noChangeArrowheads="1" noChangeShapeType="1" noTextEdit="1"/>
          </p:cNvSpPr>
          <p:nvPr/>
        </p:nvSpPr>
        <p:spPr bwMode="auto">
          <a:xfrm>
            <a:off x="7086600" y="1125538"/>
            <a:ext cx="1743075" cy="477837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IN" sz="18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Book Antiqua"/>
              </a:rPr>
              <a:t>Knowledge</a:t>
            </a:r>
          </a:p>
        </p:txBody>
      </p:sp>
      <p:sp>
        <p:nvSpPr>
          <p:cNvPr id="17446" name="Text Box 30"/>
          <p:cNvSpPr txBox="1">
            <a:spLocks noChangeArrowheads="1"/>
          </p:cNvSpPr>
          <p:nvPr/>
        </p:nvSpPr>
        <p:spPr bwMode="auto">
          <a:xfrm>
            <a:off x="2514600" y="3276600"/>
            <a:ext cx="2192338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Book Antiqua" pitchFamily="18" charset="0"/>
              </a:rPr>
              <a:t>Task-relevant Data</a:t>
            </a:r>
            <a:endParaRPr lang="en-US" sz="1800" b="1">
              <a:solidFill>
                <a:srgbClr val="00CC66"/>
              </a:solidFill>
              <a:latin typeface="Book Antiqua" pitchFamily="18" charset="0"/>
            </a:endParaRPr>
          </a:p>
        </p:txBody>
      </p:sp>
      <p:sp>
        <p:nvSpPr>
          <p:cNvPr id="17447" name="Text Box 31"/>
          <p:cNvSpPr txBox="1">
            <a:spLocks noChangeArrowheads="1"/>
          </p:cNvSpPr>
          <p:nvPr/>
        </p:nvSpPr>
        <p:spPr bwMode="auto">
          <a:xfrm>
            <a:off x="3641725" y="4052888"/>
            <a:ext cx="1158875" cy="369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Book Antiqua" pitchFamily="18" charset="0"/>
              </a:rPr>
              <a:t>Selection</a:t>
            </a:r>
          </a:p>
        </p:txBody>
      </p:sp>
      <p:sp>
        <p:nvSpPr>
          <p:cNvPr id="17448" name="Text Box 32"/>
          <p:cNvSpPr txBox="1">
            <a:spLocks noChangeArrowheads="1"/>
          </p:cNvSpPr>
          <p:nvPr/>
        </p:nvSpPr>
        <p:spPr bwMode="auto">
          <a:xfrm>
            <a:off x="4267200" y="2590800"/>
            <a:ext cx="1538288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hlink"/>
                </a:solidFill>
                <a:latin typeface="Book Antiqua" pitchFamily="18" charset="0"/>
              </a:rPr>
              <a:t>Data Mining</a:t>
            </a:r>
          </a:p>
        </p:txBody>
      </p:sp>
      <p:sp>
        <p:nvSpPr>
          <p:cNvPr id="17449" name="Text Box 33"/>
          <p:cNvSpPr txBox="1">
            <a:spLocks noChangeArrowheads="1"/>
          </p:cNvSpPr>
          <p:nvPr/>
        </p:nvSpPr>
        <p:spPr bwMode="auto">
          <a:xfrm>
            <a:off x="5257800" y="1676400"/>
            <a:ext cx="2139950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Book Antiqua" pitchFamily="18" charset="0"/>
              </a:rPr>
              <a:t>Pattern Evaluation</a:t>
            </a:r>
          </a:p>
        </p:txBody>
      </p:sp>
      <p:sp>
        <p:nvSpPr>
          <p:cNvPr id="17450" name="Line 34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1" name="Line 35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2" name="Line 36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3" name="Line 37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4" name="Line 38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5" name="Line 39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6" name="Line 40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57" name="Line 41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7458" name="Line 42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lvl="1" algn="just">
              <a:defRPr/>
            </a:pPr>
            <a:r>
              <a:rPr lang="en-US" sz="2400" dirty="0">
                <a:latin typeface="Book Antiqua" pitchFamily="18" charset="0"/>
              </a:rPr>
              <a:t>Learning the application domain:</a:t>
            </a:r>
          </a:p>
          <a:p>
            <a:pPr lvl="2" algn="just">
              <a:defRPr/>
            </a:pPr>
            <a:r>
              <a:rPr lang="en-US" sz="2400" dirty="0">
                <a:latin typeface="Book Antiqua" pitchFamily="18" charset="0"/>
              </a:rPr>
              <a:t>relevant prior knowledge and goals of application</a:t>
            </a:r>
          </a:p>
          <a:p>
            <a:pPr lvl="2" algn="just">
              <a:defRPr/>
            </a:pPr>
            <a:endParaRPr lang="en-US" sz="2400" dirty="0">
              <a:latin typeface="Book Antiqua" pitchFamily="18" charset="0"/>
            </a:endParaRPr>
          </a:p>
          <a:p>
            <a:pPr lvl="2" algn="just">
              <a:defRPr/>
            </a:pPr>
            <a:endParaRPr lang="en-US" sz="2400" dirty="0">
              <a:latin typeface="Book Antiqua" pitchFamily="18" charset="0"/>
            </a:endParaRPr>
          </a:p>
          <a:p>
            <a:pPr lvl="1" algn="just">
              <a:defRPr/>
            </a:pPr>
            <a:r>
              <a:rPr lang="en-US" sz="2400" dirty="0">
                <a:latin typeface="Book Antiqua" pitchFamily="18" charset="0"/>
              </a:rPr>
              <a:t>Creating a target data set: data selection</a:t>
            </a:r>
          </a:p>
          <a:p>
            <a:pPr lvl="1" algn="just">
              <a:defRPr/>
            </a:pPr>
            <a:r>
              <a:rPr lang="en-US" sz="2400" dirty="0">
                <a:solidFill>
                  <a:schemeClr val="accent1"/>
                </a:solidFill>
                <a:latin typeface="Book Antiqua" pitchFamily="18" charset="0"/>
              </a:rPr>
              <a:t>Data cleaning</a:t>
            </a:r>
            <a:r>
              <a:rPr lang="en-US" sz="2400" dirty="0">
                <a:latin typeface="Book Antiqua" pitchFamily="18" charset="0"/>
              </a:rPr>
              <a:t> and preprocessing: (may take 60% of effort!)</a:t>
            </a:r>
          </a:p>
          <a:p>
            <a:pPr lvl="1" algn="just">
              <a:defRPr/>
            </a:pPr>
            <a:endParaRPr lang="en-US" sz="2400" dirty="0">
              <a:latin typeface="Book Antiqua" pitchFamily="18" charset="0"/>
            </a:endParaRPr>
          </a:p>
          <a:p>
            <a:pPr lvl="1" algn="just">
              <a:defRPr/>
            </a:pPr>
            <a:endParaRPr lang="en-US" sz="2400" dirty="0">
              <a:latin typeface="Book Antiqua" pitchFamily="18" charset="0"/>
            </a:endParaRPr>
          </a:p>
          <a:p>
            <a:pPr lvl="1" algn="just">
              <a:defRPr/>
            </a:pPr>
            <a:r>
              <a:rPr lang="en-US" sz="2400" dirty="0">
                <a:solidFill>
                  <a:schemeClr val="accent1"/>
                </a:solidFill>
                <a:latin typeface="Book Antiqua" pitchFamily="18" charset="0"/>
              </a:rPr>
              <a:t>Data reduction and transformation</a:t>
            </a:r>
            <a:r>
              <a:rPr lang="en-US" sz="2400" dirty="0">
                <a:latin typeface="Book Antiqua" pitchFamily="18" charset="0"/>
              </a:rPr>
              <a:t>:</a:t>
            </a:r>
          </a:p>
          <a:p>
            <a:pPr lvl="2" algn="just">
              <a:defRPr/>
            </a:pPr>
            <a:r>
              <a:rPr lang="en-US" sz="2400" dirty="0">
                <a:latin typeface="Book Antiqua" pitchFamily="18" charset="0"/>
              </a:rPr>
              <a:t>Find useful features, dimensionality/variable reduction, invariant representation.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Steps of a KDD Process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ABA2AAA3-5654-4851-872B-4E55F8C1F855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52736"/>
            <a:ext cx="9144000" cy="55446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sz="2400" dirty="0">
                <a:latin typeface="Book Antiqua" pitchFamily="18" charset="0"/>
              </a:rPr>
              <a:t>Choosing functions of data mining </a:t>
            </a:r>
          </a:p>
          <a:p>
            <a:pPr lvl="1" algn="just">
              <a:defRPr/>
            </a:pPr>
            <a:r>
              <a:rPr lang="en-US" sz="2400" dirty="0">
                <a:latin typeface="Book Antiqua" pitchFamily="18" charset="0"/>
              </a:rPr>
              <a:t> </a:t>
            </a:r>
            <a:r>
              <a:rPr lang="en-US" sz="2200" dirty="0">
                <a:latin typeface="Book Antiqua" pitchFamily="18" charset="0"/>
              </a:rPr>
              <a:t>summarization, classification, regression, association, clustering</a:t>
            </a:r>
            <a:r>
              <a:rPr lang="en-US" sz="2400" dirty="0">
                <a:latin typeface="Book Antiqua" pitchFamily="18" charset="0"/>
              </a:rPr>
              <a:t>.</a:t>
            </a:r>
          </a:p>
          <a:p>
            <a:pPr lvl="1" algn="just">
              <a:defRPr/>
            </a:pPr>
            <a:endParaRPr lang="en-US" sz="2400" dirty="0">
              <a:latin typeface="Book Antiqua" pitchFamily="18" charset="0"/>
            </a:endParaRPr>
          </a:p>
          <a:p>
            <a:pPr algn="just">
              <a:defRPr/>
            </a:pPr>
            <a:r>
              <a:rPr lang="en-US" sz="2400" dirty="0">
                <a:latin typeface="Book Antiqua" pitchFamily="18" charset="0"/>
              </a:rPr>
              <a:t>Choosing the mining algorithm(s)</a:t>
            </a:r>
          </a:p>
          <a:p>
            <a:pPr algn="just">
              <a:defRPr/>
            </a:pPr>
            <a:r>
              <a:rPr lang="en-US" sz="2400" dirty="0">
                <a:solidFill>
                  <a:schemeClr val="accent1"/>
                </a:solidFill>
                <a:latin typeface="Book Antiqua" pitchFamily="18" charset="0"/>
              </a:rPr>
              <a:t>Data mining</a:t>
            </a:r>
            <a:r>
              <a:rPr lang="en-US" sz="2400" dirty="0">
                <a:latin typeface="Book Antiqua" pitchFamily="18" charset="0"/>
              </a:rPr>
              <a:t>: search for patterns of interest</a:t>
            </a:r>
          </a:p>
          <a:p>
            <a:pPr algn="just">
              <a:defRPr/>
            </a:pPr>
            <a:r>
              <a:rPr lang="en-US" sz="2400" dirty="0">
                <a:solidFill>
                  <a:schemeClr val="accent1"/>
                </a:solidFill>
                <a:latin typeface="Book Antiqua" pitchFamily="18" charset="0"/>
              </a:rPr>
              <a:t>Pattern evaluation and knowledge presentation</a:t>
            </a:r>
          </a:p>
          <a:p>
            <a:pPr lvl="1" algn="just">
              <a:defRPr/>
            </a:pPr>
            <a:r>
              <a:rPr lang="en-US" sz="2200" dirty="0">
                <a:latin typeface="Book Antiqua" pitchFamily="18" charset="0"/>
              </a:rPr>
              <a:t>visualization, transformation, removing redundant patterns, etc.</a:t>
            </a:r>
          </a:p>
          <a:p>
            <a:pPr lvl="1" algn="just">
              <a:defRPr/>
            </a:pPr>
            <a:endParaRPr lang="en-US" sz="2200" dirty="0">
              <a:latin typeface="Book Antiqua" pitchFamily="18" charset="0"/>
            </a:endParaRPr>
          </a:p>
          <a:p>
            <a:pPr algn="just">
              <a:defRPr/>
            </a:pPr>
            <a:r>
              <a:rPr lang="en-US" sz="2400" dirty="0">
                <a:latin typeface="Book Antiqua" pitchFamily="18" charset="0"/>
              </a:rPr>
              <a:t>Use of discovered knowledge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4450"/>
            <a:ext cx="9144000" cy="10525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>
              <a:blipFill>
                <a:blip r:embed="rId2"/>
                <a:tile tx="0" ty="0" sx="100000" sy="100000" flip="none" algn="tl"/>
              </a:blipFill>
            </a:endParaRPr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893175" cy="990601"/>
          </a:xfrm>
        </p:spPr>
        <p:txBody>
          <a:bodyPr/>
          <a:lstStyle/>
          <a:p>
            <a:pPr eaLnBrk="1" hangingPunct="1"/>
            <a:r>
              <a:rPr lang="en-IN" sz="4200" smtClean="0">
                <a:solidFill>
                  <a:schemeClr val="bg1"/>
                </a:solidFill>
                <a:latin typeface="Book Antiqua" pitchFamily="18" charset="0"/>
              </a:rPr>
              <a:t>Steps of a KDD Process</a:t>
            </a:r>
            <a:endParaRPr lang="en-US" sz="4200" smtClean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788" y="6092825"/>
            <a:ext cx="457200" cy="457200"/>
          </a:xfrm>
        </p:spPr>
        <p:txBody>
          <a:bodyPr/>
          <a:lstStyle/>
          <a:p>
            <a:pPr>
              <a:defRPr/>
            </a:pPr>
            <a:fld id="{4EA6D76C-BCDF-4985-BD36-ED133348F8E9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2000" dirty="0"/>
              <a:t>Data Mining: Concepts and Techniques                                                                Vignan’s University</a:t>
            </a:r>
            <a:endParaRPr lang="en-IN" sz="20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3085</TotalTime>
  <Words>5004</Words>
  <Application>Microsoft Office PowerPoint</Application>
  <PresentationFormat>On-screen Show (4:3)</PresentationFormat>
  <Paragraphs>955</Paragraphs>
  <Slides>65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Equity</vt:lpstr>
      <vt:lpstr>Document</vt:lpstr>
      <vt:lpstr>Equation</vt:lpstr>
      <vt:lpstr>Worksheet</vt:lpstr>
      <vt:lpstr>Slide 1</vt:lpstr>
      <vt:lpstr>Contents</vt:lpstr>
      <vt:lpstr>Motivation:  “Necessity is the Mother of Invention”</vt:lpstr>
      <vt:lpstr>Evolution of Database Technology</vt:lpstr>
      <vt:lpstr>What Is Data Mining?</vt:lpstr>
      <vt:lpstr>What Is Data Mining?</vt:lpstr>
      <vt:lpstr>Data Mining: A KDD Process</vt:lpstr>
      <vt:lpstr>Steps of a KDD Process</vt:lpstr>
      <vt:lpstr>Steps of a KDD Process</vt:lpstr>
      <vt:lpstr>Data Mining and Business Intelligence </vt:lpstr>
      <vt:lpstr>Data Mining and Business Intelligence </vt:lpstr>
      <vt:lpstr>Data Mining: On What Kind of Data?</vt:lpstr>
      <vt:lpstr>Data Mining: On What Kind of Data?</vt:lpstr>
      <vt:lpstr>Data Mining Functionalities</vt:lpstr>
      <vt:lpstr>Data Mining Functionalities</vt:lpstr>
      <vt:lpstr>Data Mining Functionalities</vt:lpstr>
      <vt:lpstr>Are All the “Discovered” Patterns Interesting?</vt:lpstr>
      <vt:lpstr>Application areas of Data Mining</vt:lpstr>
      <vt:lpstr>Classification of Data Mining Systems</vt:lpstr>
      <vt:lpstr>Classification of Data Mining Systems</vt:lpstr>
      <vt:lpstr>OLAP Mining: An Integration of Data Mining and Data Warehousing</vt:lpstr>
      <vt:lpstr>OLAM Architecture</vt:lpstr>
      <vt:lpstr>Major Issues in Data Mining</vt:lpstr>
      <vt:lpstr>Major Issues in Data Mining</vt:lpstr>
      <vt:lpstr>Slide 25</vt:lpstr>
      <vt:lpstr>Contents</vt:lpstr>
      <vt:lpstr>What is a Data Warehouse? </vt:lpstr>
      <vt:lpstr>Data Warehouse—Subject-Oriented</vt:lpstr>
      <vt:lpstr>Data Warehouse—Integrated</vt:lpstr>
      <vt:lpstr>Data Warehouse—Time Variant</vt:lpstr>
      <vt:lpstr>Data Warehouse—Non-Volatile</vt:lpstr>
      <vt:lpstr>Data Warehouse vs. Heterogeneous DBMS</vt:lpstr>
      <vt:lpstr>Data Warehouse vs. Heterogeneous DBMS</vt:lpstr>
      <vt:lpstr>OLTP vs. OLAP</vt:lpstr>
      <vt:lpstr>Why Separate Data Warehouse?</vt:lpstr>
      <vt:lpstr>From Tables and Spreadsheets to Data Cubes</vt:lpstr>
      <vt:lpstr>Cube: A Lattice of Cuboids</vt:lpstr>
      <vt:lpstr>Conceptual Modeling of Data Warehouses</vt:lpstr>
      <vt:lpstr>Example of Star Schema</vt:lpstr>
      <vt:lpstr>Example of Snowflake Schema</vt:lpstr>
      <vt:lpstr>Example of Fact Constellation</vt:lpstr>
      <vt:lpstr>A Data Mining Query Language, DMQL: Language Primitives</vt:lpstr>
      <vt:lpstr>Defining a Star Schema in DMQL</vt:lpstr>
      <vt:lpstr>Defining a Snowflake Schema in DMQL</vt:lpstr>
      <vt:lpstr>Defining a Fact Constellation in DMQL</vt:lpstr>
      <vt:lpstr>Measures: Three Categories</vt:lpstr>
      <vt:lpstr>A Concept Hierarchy: Dimension (location)</vt:lpstr>
      <vt:lpstr>Multidimensional Data</vt:lpstr>
      <vt:lpstr>A Sample Data Cube</vt:lpstr>
      <vt:lpstr>Cuboids Corresponding to the Cube</vt:lpstr>
      <vt:lpstr>Typical OLAP Operations</vt:lpstr>
      <vt:lpstr>Design of a Data Warehouse: A Business Analysis Framework</vt:lpstr>
      <vt:lpstr>Data Warehouse Design Process </vt:lpstr>
      <vt:lpstr>Multi-Tiered Architecture</vt:lpstr>
      <vt:lpstr>Three Data Warehouse Models</vt:lpstr>
      <vt:lpstr>Data Warehouse Development: A Recommended Approach</vt:lpstr>
      <vt:lpstr>OLAP Server Architectures</vt:lpstr>
      <vt:lpstr>Efficient Data Cube Computation</vt:lpstr>
      <vt:lpstr>Cube Computation: ROLAP-Based</vt:lpstr>
      <vt:lpstr>Multi-way Array Aggregation for Cube Computation</vt:lpstr>
      <vt:lpstr>Indexing OLAP Data: Bitmap Index</vt:lpstr>
      <vt:lpstr>Indexing OLAP Data: Join Indices</vt:lpstr>
      <vt:lpstr>Metadata Repository</vt:lpstr>
      <vt:lpstr>Data Warehouse Back-End Tools and Utilities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Frequent Patterns Without Candidate Generation</dc:title>
  <dc:creator>Sasi-Phani</dc:creator>
  <cp:lastModifiedBy>us</cp:lastModifiedBy>
  <cp:revision>358</cp:revision>
  <cp:lastPrinted>2000-06-01T21:00:25Z</cp:lastPrinted>
  <dcterms:created xsi:type="dcterms:W3CDTF">1999-12-01T22:01:55Z</dcterms:created>
  <dcterms:modified xsi:type="dcterms:W3CDTF">2016-08-24T13:54:12Z</dcterms:modified>
</cp:coreProperties>
</file>