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72" r:id="rId1"/>
  </p:sldMasterIdLst>
  <p:sldIdLst>
    <p:sldId id="256" r:id="rId2"/>
    <p:sldId id="268" r:id="rId3"/>
    <p:sldId id="258" r:id="rId4"/>
    <p:sldId id="283" r:id="rId5"/>
    <p:sldId id="269" r:id="rId6"/>
    <p:sldId id="282" r:id="rId7"/>
    <p:sldId id="262" r:id="rId8"/>
    <p:sldId id="274" r:id="rId9"/>
    <p:sldId id="263" r:id="rId10"/>
    <p:sldId id="284" r:id="rId11"/>
    <p:sldId id="285"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millapalli divya" initials="md" lastIdx="1" clrIdx="0">
    <p:extLst>
      <p:ext uri="{19B8F6BF-5375-455C-9EA6-DF929625EA0E}">
        <p15:presenceInfo xmlns="" xmlns:p15="http://schemas.microsoft.com/office/powerpoint/2012/main" userId="f8ea6fa5af5295b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p:scale>
          <a:sx n="92" d="100"/>
          <a:sy n="92" d="100"/>
        </p:scale>
        <p:origin x="-509" y="2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88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723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3033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5739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8120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028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358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2962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114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2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96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083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92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27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87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150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103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093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3/27/2021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5977667"/>
      </p:ext>
    </p:extLst>
  </p:cSld>
  <p:clrMap bg1="lt1" tx1="dk1" bg2="lt2" tx2="dk2" accent1="accent1" accent2="accent2" accent3="accent3" accent4="accent4" accent5="accent5" accent6="accent6" hlink="hlink" folHlink="folHlink"/>
  <p:sldLayoutIdLst>
    <p:sldLayoutId id="2147484373" r:id="rId1"/>
    <p:sldLayoutId id="2147484374" r:id="rId2"/>
    <p:sldLayoutId id="2147484375" r:id="rId3"/>
    <p:sldLayoutId id="2147484376" r:id="rId4"/>
    <p:sldLayoutId id="2147484377" r:id="rId5"/>
    <p:sldLayoutId id="2147484378" r:id="rId6"/>
    <p:sldLayoutId id="2147484379" r:id="rId7"/>
    <p:sldLayoutId id="2147484380" r:id="rId8"/>
    <p:sldLayoutId id="2147484381" r:id="rId9"/>
    <p:sldLayoutId id="2147484382" r:id="rId10"/>
    <p:sldLayoutId id="2147484383" r:id="rId11"/>
    <p:sldLayoutId id="2147484384" r:id="rId12"/>
    <p:sldLayoutId id="2147484385" r:id="rId13"/>
    <p:sldLayoutId id="2147484386" r:id="rId14"/>
    <p:sldLayoutId id="2147484387" r:id="rId15"/>
    <p:sldLayoutId id="2147484388" r:id="rId16"/>
    <p:sldLayoutId id="2147484389" r:id="rId17"/>
    <p:sldLayoutId id="214748439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EB1803-463A-4A5A-AEBA-CCAB8C6EC789}"/>
              </a:ext>
            </a:extLst>
          </p:cNvPr>
          <p:cNvSpPr>
            <a:spLocks noGrp="1"/>
          </p:cNvSpPr>
          <p:nvPr>
            <p:ph type="ctrTitle"/>
          </p:nvPr>
        </p:nvSpPr>
        <p:spPr>
          <a:xfrm>
            <a:off x="684212" y="350875"/>
            <a:ext cx="11234886" cy="2700669"/>
          </a:xfrm>
        </p:spPr>
        <p:txBody>
          <a:bodyPr>
            <a:noAutofit/>
          </a:bodyPr>
          <a:lstStyle/>
          <a:p>
            <a:pPr algn="ctr"/>
            <a:r>
              <a:rPr lang="en-US" sz="6000" dirty="0">
                <a:latin typeface="Times New Roman" pitchFamily="18" charset="0"/>
                <a:cs typeface="Times New Roman" pitchFamily="18" charset="0"/>
              </a:rPr>
              <a:t>CHARLIPLEXING </a:t>
            </a:r>
            <a:r>
              <a:rPr lang="en-US" sz="6000" dirty="0" smtClean="0">
                <a:latin typeface="Times New Roman" pitchFamily="18" charset="0"/>
                <a:cs typeface="Times New Roman" pitchFamily="18" charset="0"/>
              </a:rPr>
              <a:t>USING</a:t>
            </a:r>
            <a:br>
              <a:rPr lang="en-US" sz="6000" dirty="0" smtClean="0">
                <a:latin typeface="Times New Roman" pitchFamily="18" charset="0"/>
                <a:cs typeface="Times New Roman" pitchFamily="18" charset="0"/>
              </a:rPr>
            </a:br>
            <a:r>
              <a:rPr lang="en-US" sz="6000" dirty="0" smtClean="0">
                <a:latin typeface="Times New Roman" pitchFamily="18" charset="0"/>
                <a:cs typeface="Times New Roman" pitchFamily="18" charset="0"/>
              </a:rPr>
              <a:t>RASPBERRY PI</a:t>
            </a:r>
            <a:endParaRPr lang="x-none" sz="6000" dirty="0">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id="{6D5A63D5-A054-4BE8-9C37-4FEE308189F3}"/>
              </a:ext>
            </a:extLst>
          </p:cNvPr>
          <p:cNvSpPr>
            <a:spLocks noGrp="1"/>
          </p:cNvSpPr>
          <p:nvPr>
            <p:ph type="subTitle" idx="1"/>
          </p:nvPr>
        </p:nvSpPr>
        <p:spPr>
          <a:xfrm>
            <a:off x="599226" y="3674011"/>
            <a:ext cx="10993547" cy="2381691"/>
          </a:xfrm>
        </p:spPr>
        <p:txBody>
          <a:bodyPr>
            <a:normAutofit/>
          </a:bodyPr>
          <a:lstStyle/>
          <a:p>
            <a:pPr algn="l">
              <a:lnSpc>
                <a:spcPct val="100000"/>
              </a:lnSpc>
            </a:pPr>
            <a:r>
              <a:rPr lang="en-US" dirty="0"/>
              <a:t>    								                 </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BATCH-21</a:t>
            </a:r>
            <a:endParaRPr lang="en-US" sz="2400" dirty="0">
              <a:solidFill>
                <a:schemeClr val="tx1"/>
              </a:solidFill>
              <a:latin typeface="Times New Roman" panose="02020603050405020304" pitchFamily="18" charset="0"/>
              <a:cs typeface="Times New Roman" panose="02020603050405020304" pitchFamily="18" charset="0"/>
            </a:endParaRPr>
          </a:p>
          <a:p>
            <a:pPr algn="l">
              <a:lnSpc>
                <a:spcPct val="100000"/>
              </a:lnSpc>
            </a:pPr>
            <a:r>
              <a:rPr lang="en-US" sz="2400" dirty="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181FA04014</a:t>
            </a:r>
            <a:endParaRPr lang="en-US" sz="2400" dirty="0">
              <a:solidFill>
                <a:schemeClr val="tx1"/>
              </a:solidFill>
              <a:latin typeface="Times New Roman" panose="02020603050405020304" pitchFamily="18" charset="0"/>
              <a:cs typeface="Times New Roman" panose="02020603050405020304" pitchFamily="18" charset="0"/>
            </a:endParaRPr>
          </a:p>
          <a:p>
            <a:pPr algn="l">
              <a:lnSpc>
                <a:spcPct val="100000"/>
              </a:lnSpc>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181FA04058</a:t>
            </a:r>
            <a:endParaRPr lang="en-US" sz="2400" dirty="0">
              <a:solidFill>
                <a:schemeClr val="tx1"/>
              </a:solidFill>
              <a:latin typeface="Times New Roman" panose="02020603050405020304" pitchFamily="18" charset="0"/>
              <a:cs typeface="Times New Roman" panose="02020603050405020304" pitchFamily="18" charset="0"/>
            </a:endParaRPr>
          </a:p>
          <a:p>
            <a:pPr algn="l">
              <a:lnSpc>
                <a:spcPct val="100000"/>
              </a:lnSpc>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181FA04139</a:t>
            </a:r>
            <a:endParaRPr lang="x-none"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522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latin typeface="Times New Roman" pitchFamily="18" charset="0"/>
                <a:cs typeface="Times New Roman" pitchFamily="18" charset="0"/>
              </a:rPr>
              <a:t>CIRCUIT DIAGRAM:</a:t>
            </a:r>
            <a:endParaRPr lang="en-US" sz="2800" dirty="0">
              <a:latin typeface="Times New Roman" pitchFamily="18" charset="0"/>
              <a:cs typeface="Times New Roman" pitchFamily="18" charset="0"/>
            </a:endParaRP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28799" y="2302624"/>
            <a:ext cx="7689273" cy="312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720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Plan of completion:</a:t>
            </a:r>
            <a:endParaRPr lang="en-US" dirty="0"/>
          </a:p>
        </p:txBody>
      </p:sp>
      <p:sp>
        <p:nvSpPr>
          <p:cNvPr id="3" name="Content Placeholder 2"/>
          <p:cNvSpPr>
            <a:spLocks noGrp="1"/>
          </p:cNvSpPr>
          <p:nvPr>
            <p:ph sz="quarter" idx="13"/>
          </p:nvPr>
        </p:nvSpPr>
        <p:spPr/>
        <p:txBody>
          <a:bodyPr>
            <a:normAutofit/>
          </a:bodyPr>
          <a:lstStyle/>
          <a:p>
            <a:pPr algn="just"/>
            <a:r>
              <a:rPr lang="en-IN" sz="1800" cap="none" dirty="0" smtClean="0">
                <a:latin typeface="Times New Roman" panose="02020603050405020304" pitchFamily="18" charset="0"/>
                <a:cs typeface="Times New Roman" panose="02020603050405020304" pitchFamily="18" charset="0"/>
              </a:rPr>
              <a:t>Initially we need to gather all the requirements required for the project .</a:t>
            </a:r>
          </a:p>
          <a:p>
            <a:pPr algn="just"/>
            <a:r>
              <a:rPr lang="en-IN" sz="1800" cap="none" dirty="0" smtClean="0">
                <a:latin typeface="Times New Roman" panose="02020603050405020304" pitchFamily="18" charset="0"/>
                <a:cs typeface="Times New Roman" panose="02020603050405020304" pitchFamily="18" charset="0"/>
              </a:rPr>
              <a:t>Based on the objective of the project  design the circuit diagram.</a:t>
            </a:r>
          </a:p>
          <a:p>
            <a:pPr algn="just"/>
            <a:r>
              <a:rPr lang="en-IN" sz="1800" cap="none" dirty="0" smtClean="0">
                <a:latin typeface="Times New Roman" panose="02020603050405020304" pitchFamily="18" charset="0"/>
                <a:cs typeface="Times New Roman" panose="02020603050405020304" pitchFamily="18" charset="0"/>
              </a:rPr>
              <a:t>Based on the circuit diagram design a model.</a:t>
            </a:r>
          </a:p>
          <a:p>
            <a:pPr algn="just"/>
            <a:r>
              <a:rPr lang="en-IN" sz="1800" cap="none" dirty="0" smtClean="0">
                <a:latin typeface="Times New Roman" panose="02020603050405020304" pitchFamily="18" charset="0"/>
                <a:cs typeface="Times New Roman" panose="02020603050405020304" pitchFamily="18" charset="0"/>
              </a:rPr>
              <a:t>Connect the hardware components together and write code.</a:t>
            </a:r>
          </a:p>
          <a:p>
            <a:pPr algn="just"/>
            <a:r>
              <a:rPr lang="en-IN" sz="1800" cap="none" dirty="0" smtClean="0">
                <a:latin typeface="Times New Roman" panose="02020603050405020304" pitchFamily="18" charset="0"/>
                <a:cs typeface="Times New Roman" panose="02020603050405020304" pitchFamily="18" charset="0"/>
              </a:rPr>
              <a:t>Connect  the hardware and software to get the desired model.  </a:t>
            </a:r>
          </a:p>
          <a:p>
            <a:endParaRPr lang="en-US" sz="18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3811568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19553245">
            <a:off x="1800992" y="2182946"/>
            <a:ext cx="8428892" cy="1846659"/>
          </a:xfrm>
          <a:prstGeom prst="rect">
            <a:avLst/>
          </a:prstGeom>
          <a:noFill/>
        </p:spPr>
        <p:txBody>
          <a:bodyPr wrap="square" rtlCol="0">
            <a:spAutoFit/>
          </a:bodyPr>
          <a:lstStyle/>
          <a:p>
            <a:r>
              <a:rPr lang="en-US" sz="9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Black" pitchFamily="34" charset="0"/>
              </a:rPr>
              <a:t>Thank you</a:t>
            </a:r>
          </a:p>
          <a:p>
            <a:endParaRPr lang="en-US" dirty="0"/>
          </a:p>
        </p:txBody>
      </p:sp>
    </p:spTree>
    <p:extLst>
      <p:ext uri="{BB962C8B-B14F-4D97-AF65-F5344CB8AC3E}">
        <p14:creationId xmlns:p14="http://schemas.microsoft.com/office/powerpoint/2010/main" val="173576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427" y="478465"/>
            <a:ext cx="9603275" cy="1049235"/>
          </a:xfrm>
        </p:spPr>
        <p:txBody>
          <a:bodyPr/>
          <a:lstStyle/>
          <a:p>
            <a:pPr algn="l"/>
            <a:r>
              <a:rPr lang="en-US" dirty="0">
                <a:latin typeface="Times New Roman" pitchFamily="18" charset="0"/>
                <a:cs typeface="Times New Roman" pitchFamily="18" charset="0"/>
              </a:rPr>
              <a:t>CONTENTS:</a:t>
            </a:r>
          </a:p>
        </p:txBody>
      </p:sp>
      <p:sp>
        <p:nvSpPr>
          <p:cNvPr id="3" name="Content Placeholder 2"/>
          <p:cNvSpPr>
            <a:spLocks noGrp="1"/>
          </p:cNvSpPr>
          <p:nvPr>
            <p:ph idx="1"/>
          </p:nvPr>
        </p:nvSpPr>
        <p:spPr>
          <a:xfrm>
            <a:off x="1063256" y="1594884"/>
            <a:ext cx="9991597" cy="4784651"/>
          </a:xfrm>
        </p:spPr>
        <p:txBody>
          <a:bodyPr>
            <a:normAutofit/>
          </a:bodyPr>
          <a:lstStyle/>
          <a:p>
            <a:r>
              <a:rPr lang="en-US" sz="3200" cap="none" smtClean="0">
                <a:latin typeface="Times New Roman" panose="02020603050405020304" pitchFamily="18" charset="0"/>
                <a:cs typeface="Times New Roman" panose="02020603050405020304" pitchFamily="18" charset="0"/>
              </a:rPr>
              <a:t>Introduction</a:t>
            </a:r>
            <a:endParaRPr lang="en-US" sz="3200" cap="none" dirty="0" smtClean="0">
              <a:latin typeface="Times New Roman" panose="02020603050405020304" pitchFamily="18" charset="0"/>
              <a:cs typeface="Times New Roman" panose="02020603050405020304" pitchFamily="18" charset="0"/>
            </a:endParaRPr>
          </a:p>
          <a:p>
            <a:r>
              <a:rPr lang="en-US" sz="3200" cap="none" dirty="0" smtClean="0">
                <a:latin typeface="Times New Roman" panose="02020603050405020304" pitchFamily="18" charset="0"/>
                <a:cs typeface="Times New Roman" panose="02020603050405020304" pitchFamily="18" charset="0"/>
              </a:rPr>
              <a:t>Motivation for selecting project</a:t>
            </a:r>
            <a:endParaRPr lang="en-US" sz="3200" cap="none" dirty="0">
              <a:latin typeface="Times New Roman" panose="02020603050405020304" pitchFamily="18" charset="0"/>
              <a:cs typeface="Times New Roman" panose="02020603050405020304" pitchFamily="18" charset="0"/>
            </a:endParaRPr>
          </a:p>
          <a:p>
            <a:r>
              <a:rPr lang="en-US" sz="3200" cap="none" dirty="0">
                <a:latin typeface="Times New Roman" panose="02020603050405020304" pitchFamily="18" charset="0"/>
                <a:cs typeface="Times New Roman" panose="02020603050405020304" pitchFamily="18" charset="0"/>
              </a:rPr>
              <a:t>Components required</a:t>
            </a:r>
          </a:p>
          <a:p>
            <a:r>
              <a:rPr lang="en-US" sz="3200" cap="none" dirty="0">
                <a:latin typeface="Times New Roman" panose="02020603050405020304" pitchFamily="18" charset="0"/>
                <a:cs typeface="Times New Roman" panose="02020603050405020304" pitchFamily="18" charset="0"/>
              </a:rPr>
              <a:t>Component </a:t>
            </a:r>
            <a:r>
              <a:rPr lang="en-US" sz="3200" cap="none" dirty="0" smtClean="0">
                <a:latin typeface="Times New Roman" panose="02020603050405020304" pitchFamily="18" charset="0"/>
                <a:cs typeface="Times New Roman" panose="02020603050405020304" pitchFamily="18" charset="0"/>
              </a:rPr>
              <a:t>description</a:t>
            </a:r>
          </a:p>
          <a:p>
            <a:r>
              <a:rPr lang="en-US" sz="3200" cap="none" dirty="0" smtClean="0">
                <a:latin typeface="Times New Roman" panose="02020603050405020304" pitchFamily="18" charset="0"/>
                <a:cs typeface="Times New Roman" panose="02020603050405020304" pitchFamily="18" charset="0"/>
              </a:rPr>
              <a:t>Circuit diagram</a:t>
            </a:r>
          </a:p>
          <a:p>
            <a:r>
              <a:rPr lang="en-US" sz="3200" cap="none" dirty="0" smtClean="0">
                <a:latin typeface="Times New Roman" panose="02020603050405020304" pitchFamily="18" charset="0"/>
                <a:cs typeface="Times New Roman" panose="02020603050405020304" pitchFamily="18" charset="0"/>
              </a:rPr>
              <a:t>Plan of action</a:t>
            </a:r>
            <a:endParaRPr lang="en-US" sz="3200" cap="none" dirty="0">
              <a:latin typeface="Times New Roman" panose="02020603050405020304" pitchFamily="18" charset="0"/>
              <a:cs typeface="Times New Roman" panose="02020603050405020304" pitchFamily="18" charset="0"/>
            </a:endParaRPr>
          </a:p>
          <a:p>
            <a:endParaRPr lang="en-US" cap="none"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5460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578836-660F-4F88-9314-E5801733C133}"/>
              </a:ext>
            </a:extLst>
          </p:cNvPr>
          <p:cNvSpPr>
            <a:spLocks noGrp="1"/>
          </p:cNvSpPr>
          <p:nvPr>
            <p:ph type="title"/>
          </p:nvPr>
        </p:nvSpPr>
        <p:spPr>
          <a:xfrm>
            <a:off x="690492" y="363336"/>
            <a:ext cx="10364451" cy="1596177"/>
          </a:xfrm>
        </p:spPr>
        <p:txBody>
          <a:bodyPr>
            <a:normAutofit/>
          </a:bodyPr>
          <a:lstStyle/>
          <a:p>
            <a:pPr algn="l"/>
            <a:r>
              <a:rPr lang="en-US" sz="3200" dirty="0">
                <a:latin typeface="Times New Roman" pitchFamily="18" charset="0"/>
                <a:cs typeface="Times New Roman" pitchFamily="18" charset="0"/>
              </a:rPr>
              <a:t>INTRODUCTION:</a:t>
            </a:r>
            <a:endParaRPr lang="x-none" sz="32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78FA8E5-DC51-4ECA-B03D-6133E2857A02}"/>
              </a:ext>
            </a:extLst>
          </p:cNvPr>
          <p:cNvSpPr>
            <a:spLocks noGrp="1"/>
          </p:cNvSpPr>
          <p:nvPr>
            <p:ph idx="1"/>
          </p:nvPr>
        </p:nvSpPr>
        <p:spPr>
          <a:xfrm>
            <a:off x="496720" y="1708025"/>
            <a:ext cx="11198559" cy="4994969"/>
          </a:xfrm>
        </p:spPr>
        <p:txBody>
          <a:bodyPr>
            <a:normAutofit/>
          </a:bodyPr>
          <a:lstStyle/>
          <a:p>
            <a:pPr marL="0" marR="0" algn="just">
              <a:lnSpc>
                <a:spcPct val="170000"/>
              </a:lnSpc>
              <a:spcBef>
                <a:spcPts val="0"/>
              </a:spcBef>
              <a:spcAft>
                <a:spcPts val="360"/>
              </a:spcAft>
            </a:pPr>
            <a:r>
              <a:rPr lang="en-US" sz="1900" cap="none" dirty="0">
                <a:solidFill>
                  <a:srgbClr val="000000"/>
                </a:solidFill>
                <a:effectLst/>
                <a:latin typeface="Times New Roman" panose="02020603050405020304" pitchFamily="18" charset="0"/>
                <a:ea typeface="Times New Roman" panose="02020603050405020304" pitchFamily="18" charset="0"/>
              </a:rPr>
              <a:t>Charlieplexing is a technique of controlling many leds using a few I/O pins. Charlieplexing is same as multiplexing, but it uses the tri-state logic (high, low input) to reduce the number of pins dramatically and to gain efficiency over multiplexing. The charlieplexing technique is named after its inventor, Charlie Allen, who invented the technique in 1995. </a:t>
            </a:r>
            <a:r>
              <a:rPr lang="en-US" sz="1900" b="0" cap="none" dirty="0">
                <a:solidFill>
                  <a:srgbClr val="000000"/>
                </a:solidFill>
                <a:effectLst/>
                <a:latin typeface="Times New Roman" panose="02020603050405020304" pitchFamily="18" charset="0"/>
                <a:ea typeface="Times New Roman" panose="02020603050405020304" pitchFamily="18" charset="0"/>
              </a:rPr>
              <a:t>Charlieplexing</a:t>
            </a:r>
            <a:r>
              <a:rPr lang="en-US" sz="1900" b="1" cap="none" dirty="0">
                <a:solidFill>
                  <a:srgbClr val="000000"/>
                </a:solidFill>
                <a:effectLst/>
                <a:latin typeface="Times New Roman" panose="02020603050405020304" pitchFamily="18" charset="0"/>
                <a:ea typeface="Times New Roman" panose="02020603050405020304" pitchFamily="18" charset="0"/>
              </a:rPr>
              <a:t> </a:t>
            </a:r>
            <a:r>
              <a:rPr lang="en-US" sz="1900" cap="none" dirty="0">
                <a:solidFill>
                  <a:srgbClr val="000000"/>
                </a:solidFill>
                <a:effectLst/>
                <a:latin typeface="Times New Roman" panose="02020603050405020304" pitchFamily="18" charset="0"/>
                <a:ea typeface="Times New Roman" panose="02020603050405020304" pitchFamily="18" charset="0"/>
              </a:rPr>
              <a:t>allows you to control N * (N – 1) leds, where N is the no of pins. For </a:t>
            </a:r>
            <a:r>
              <a:rPr lang="en-US" sz="1900" cap="none" dirty="0" smtClean="0">
                <a:solidFill>
                  <a:srgbClr val="000000"/>
                </a:solidFill>
                <a:effectLst/>
                <a:latin typeface="Times New Roman" panose="02020603050405020304" pitchFamily="18" charset="0"/>
                <a:ea typeface="Times New Roman" panose="02020603050405020304" pitchFamily="18" charset="0"/>
              </a:rPr>
              <a:t>example, by using 3 pins you </a:t>
            </a:r>
            <a:r>
              <a:rPr lang="en-US" sz="1900" cap="none" dirty="0">
                <a:solidFill>
                  <a:srgbClr val="000000"/>
                </a:solidFill>
                <a:effectLst/>
                <a:latin typeface="Times New Roman" panose="02020603050405020304" pitchFamily="18" charset="0"/>
                <a:ea typeface="Times New Roman" panose="02020603050405020304" pitchFamily="18" charset="0"/>
              </a:rPr>
              <a:t>can control </a:t>
            </a:r>
            <a:r>
              <a:rPr lang="en-US" sz="1900" cap="none" dirty="0">
                <a:solidFill>
                  <a:srgbClr val="000000"/>
                </a:solidFill>
                <a:latin typeface="Times New Roman" panose="02020603050405020304" pitchFamily="18" charset="0"/>
                <a:ea typeface="Times New Roman" panose="02020603050405020304" pitchFamily="18" charset="0"/>
              </a:rPr>
              <a:t>6</a:t>
            </a:r>
            <a:r>
              <a:rPr lang="en-US" sz="1900" cap="none" dirty="0">
                <a:solidFill>
                  <a:srgbClr val="000000"/>
                </a:solidFill>
                <a:effectLst/>
                <a:latin typeface="Times New Roman" panose="02020603050405020304" pitchFamily="18" charset="0"/>
                <a:ea typeface="Times New Roman" panose="02020603050405020304" pitchFamily="18" charset="0"/>
              </a:rPr>
              <a:t> leds using </a:t>
            </a:r>
            <a:r>
              <a:rPr lang="en-US" sz="1900" cap="none" dirty="0" smtClean="0">
                <a:solidFill>
                  <a:srgbClr val="000000"/>
                </a:solidFill>
                <a:latin typeface="Times New Roman" panose="02020603050405020304" pitchFamily="18" charset="0"/>
                <a:ea typeface="Times New Roman" panose="02020603050405020304" pitchFamily="18" charset="0"/>
              </a:rPr>
              <a:t>Raspberry pi</a:t>
            </a:r>
            <a:r>
              <a:rPr lang="en-US" sz="1900" cap="none" dirty="0" smtClean="0">
                <a:solidFill>
                  <a:srgbClr val="000000"/>
                </a:solidFill>
                <a:effectLst/>
                <a:latin typeface="Times New Roman" panose="02020603050405020304" pitchFamily="18" charset="0"/>
                <a:ea typeface="Times New Roman" panose="02020603050405020304" pitchFamily="18" charset="0"/>
              </a:rPr>
              <a:t>. If </a:t>
            </a:r>
            <a:r>
              <a:rPr lang="en-US" sz="1900" cap="none" dirty="0">
                <a:solidFill>
                  <a:srgbClr val="000000"/>
                </a:solidFill>
                <a:effectLst/>
                <a:latin typeface="Times New Roman" panose="02020603050405020304" pitchFamily="18" charset="0"/>
                <a:ea typeface="Times New Roman" panose="02020603050405020304" pitchFamily="18" charset="0"/>
              </a:rPr>
              <a:t>you are working on a project in which you need to interface LCD display, a bunch of leds, and some sensors, then you are already out of pins. In that situation, you can charlieplex leds to reduce the number of pins.</a:t>
            </a:r>
            <a:endParaRPr lang="x-none" sz="1900" cap="none" dirty="0">
              <a:effectLst/>
              <a:latin typeface="Times New Roman" panose="02020603050405020304" pitchFamily="18" charset="0"/>
              <a:ea typeface="Times New Roman" panose="02020603050405020304" pitchFamily="18" charset="0"/>
            </a:endParaRPr>
          </a:p>
          <a:p>
            <a:endParaRPr lang="x-none" dirty="0"/>
          </a:p>
        </p:txBody>
      </p:sp>
    </p:spTree>
    <p:extLst>
      <p:ext uri="{BB962C8B-B14F-4D97-AF65-F5344CB8AC3E}">
        <p14:creationId xmlns:p14="http://schemas.microsoft.com/office/powerpoint/2010/main" val="3609664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610205"/>
            <a:ext cx="10364451" cy="1596177"/>
          </a:xfrm>
        </p:spPr>
        <p:txBody>
          <a:bodyPr/>
          <a:lstStyle/>
          <a:p>
            <a:r>
              <a:rPr lang="en-US" dirty="0" smtClean="0"/>
              <a:t>Motivation for selecting project</a:t>
            </a:r>
            <a:br>
              <a:rPr lang="en-US" dirty="0" smtClean="0"/>
            </a:br>
            <a:endParaRPr lang="en-US" dirty="0"/>
          </a:p>
        </p:txBody>
      </p:sp>
      <p:sp>
        <p:nvSpPr>
          <p:cNvPr id="3" name="Content Placeholder 2"/>
          <p:cNvSpPr>
            <a:spLocks noGrp="1"/>
          </p:cNvSpPr>
          <p:nvPr>
            <p:ph sz="quarter" idx="13"/>
          </p:nvPr>
        </p:nvSpPr>
        <p:spPr>
          <a:xfrm>
            <a:off x="623455" y="1654234"/>
            <a:ext cx="10764981" cy="4796442"/>
          </a:xfrm>
        </p:spPr>
        <p:txBody>
          <a:bodyPr/>
          <a:lstStyle/>
          <a:p>
            <a:r>
              <a:rPr lang="en-US"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objective of this project is controlling many </a:t>
            </a:r>
            <a:r>
              <a:rPr lang="en-US" cap="none"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leds</a:t>
            </a:r>
            <a:r>
              <a:rPr lang="en-US"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using a few I/O pins</a:t>
            </a:r>
            <a:r>
              <a:rPr lang="en-US" cap="none"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r>
              <a:rPr lang="en-US" cap="none"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cap="none"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Charlieplexing</a:t>
            </a:r>
            <a:r>
              <a:rPr lang="en-US" cap="none"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same as multiplexing, but it uses the tri-state logic (high, low input) to reduce the number of pins dramatically and to gain efficiency over multiplexing. </a:t>
            </a:r>
            <a:endParaRPr lang="en-US" cap="none"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US" cap="none" dirty="0" smtClean="0">
                <a:latin typeface="Times New Roman" pitchFamily="18" charset="0"/>
                <a:cs typeface="Times New Roman" pitchFamily="18" charset="0"/>
              </a:rPr>
              <a:t>The main advantage of </a:t>
            </a:r>
            <a:r>
              <a:rPr lang="en-US" cap="none" dirty="0" err="1" smtClean="0">
                <a:latin typeface="Times New Roman" pitchFamily="18" charset="0"/>
                <a:cs typeface="Times New Roman" pitchFamily="18" charset="0"/>
              </a:rPr>
              <a:t>charlieplexing</a:t>
            </a:r>
            <a:r>
              <a:rPr lang="en-US" cap="none" dirty="0" smtClean="0">
                <a:latin typeface="Times New Roman" pitchFamily="18" charset="0"/>
                <a:cs typeface="Times New Roman" pitchFamily="18" charset="0"/>
              </a:rPr>
              <a:t> is that it can be done on a medium-size microcontroller, driving more </a:t>
            </a:r>
            <a:r>
              <a:rPr lang="en-US" cap="none" dirty="0" err="1" smtClean="0">
                <a:latin typeface="Times New Roman" pitchFamily="18" charset="0"/>
                <a:cs typeface="Times New Roman" pitchFamily="18" charset="0"/>
              </a:rPr>
              <a:t>leds</a:t>
            </a:r>
            <a:r>
              <a:rPr lang="en-US" cap="none" dirty="0" smtClean="0">
                <a:latin typeface="Times New Roman" pitchFamily="18" charset="0"/>
                <a:cs typeface="Times New Roman" pitchFamily="18" charset="0"/>
              </a:rPr>
              <a:t> with fewer I/O pins, and potentially no external hardware besides the </a:t>
            </a:r>
            <a:r>
              <a:rPr lang="en-US" cap="none" dirty="0" err="1" smtClean="0">
                <a:latin typeface="Times New Roman" pitchFamily="18" charset="0"/>
                <a:cs typeface="Times New Roman" pitchFamily="18" charset="0"/>
              </a:rPr>
              <a:t>leds</a:t>
            </a:r>
            <a:r>
              <a:rPr lang="en-US" cap="none" dirty="0" smtClean="0">
                <a:latin typeface="Times New Roman" pitchFamily="18" charset="0"/>
                <a:cs typeface="Times New Roman" pitchFamily="18" charset="0"/>
              </a:rPr>
              <a:t>.</a:t>
            </a:r>
            <a:endParaRPr lang="en-US" cap="none"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cap="none"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x-none" sz="1800" cap="none" smtClean="0">
              <a:latin typeface="Times New Roman" panose="02020603050405020304" pitchFamily="18" charset="0"/>
              <a:ea typeface="Calibri" panose="020F0502020204030204" pitchFamily="34" charset="0"/>
              <a:cs typeface="Times New Roman" panose="02020603050405020304" pitchFamily="18" charset="0"/>
            </a:endParaRPr>
          </a:p>
          <a:p>
            <a:endParaRPr lang="en-US" cap="none" dirty="0"/>
          </a:p>
        </p:txBody>
      </p:sp>
    </p:spTree>
    <p:extLst>
      <p:ext uri="{BB962C8B-B14F-4D97-AF65-F5344CB8AC3E}">
        <p14:creationId xmlns:p14="http://schemas.microsoft.com/office/powerpoint/2010/main" val="3143386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76EAD64-F76D-4991-9369-ED019C6D2FC7}"/>
              </a:ext>
            </a:extLst>
          </p:cNvPr>
          <p:cNvSpPr txBox="1"/>
          <p:nvPr/>
        </p:nvSpPr>
        <p:spPr>
          <a:xfrm>
            <a:off x="1150342" y="979714"/>
            <a:ext cx="8444909" cy="4878259"/>
          </a:xfrm>
          <a:prstGeom prst="rect">
            <a:avLst/>
          </a:prstGeom>
          <a:noFill/>
        </p:spPr>
        <p:txBody>
          <a:bodyPr wrap="square">
            <a:spAutoFit/>
          </a:bodyPr>
          <a:lstStyle/>
          <a:p>
            <a:pPr marL="0" marR="0">
              <a:lnSpc>
                <a:spcPct val="150000"/>
              </a:lnSpc>
              <a:spcBef>
                <a:spcPts val="600"/>
              </a:spcBef>
              <a:spcAft>
                <a:spcPts val="600"/>
              </a:spcAft>
            </a:pPr>
            <a:r>
              <a:rPr lang="en-US" sz="2800" b="1" dirty="0">
                <a:effectLst/>
                <a:latin typeface="Times New Roman" panose="02020603050405020304" pitchFamily="18" charset="0"/>
                <a:ea typeface="Times New Roman" panose="02020603050405020304" pitchFamily="18" charset="0"/>
                <a:cs typeface="Times New Roman" pitchFamily="18" charset="0"/>
              </a:rPr>
              <a:t>COMPONENTS REQUIRED:</a:t>
            </a:r>
            <a:endParaRPr lang="x-none" sz="2800" dirty="0">
              <a:effectLst/>
              <a:latin typeface="Times New Roman" panose="02020603050405020304" pitchFamily="18" charset="0"/>
              <a:ea typeface="Times New Roman" panose="02020603050405020304" pitchFamily="18"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Calibri" panose="020F0502020204030204" pitchFamily="34" charset="0"/>
                <a:cs typeface="Times New Roman" pitchFamily="18" charset="0"/>
              </a:rPr>
              <a:t>Raspberry pi</a:t>
            </a:r>
            <a:endParaRPr lang="x-none"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itchFamily="18" charset="0"/>
              </a:rPr>
              <a:t>LED (</a:t>
            </a:r>
            <a:r>
              <a:rPr lang="en-US" dirty="0">
                <a:latin typeface="Times New Roman" panose="02020603050405020304" pitchFamily="18" charset="0"/>
                <a:ea typeface="Times New Roman" panose="02020603050405020304" pitchFamily="18" charset="0"/>
                <a:cs typeface="Times New Roman" pitchFamily="18" charset="0"/>
              </a:rPr>
              <a:t>6</a:t>
            </a:r>
            <a:r>
              <a:rPr lang="en-US" dirty="0">
                <a:effectLst/>
                <a:latin typeface="Times New Roman" panose="02020603050405020304" pitchFamily="18" charset="0"/>
                <a:ea typeface="Times New Roman" panose="02020603050405020304" pitchFamily="18" charset="0"/>
                <a:cs typeface="Times New Roman" pitchFamily="18" charset="0"/>
              </a:rPr>
              <a:t>)</a:t>
            </a:r>
            <a:endParaRPr lang="x-none"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itchFamily="18" charset="0"/>
              </a:rPr>
              <a:t>3 Resistor (330 ohms)</a:t>
            </a:r>
            <a:endParaRPr lang="x-none"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itchFamily="18" charset="0"/>
              </a:rPr>
              <a:t>Jumper Wires</a:t>
            </a:r>
            <a:endParaRPr lang="x-none" dirty="0">
              <a:effectLst/>
              <a:latin typeface="Times New Roman" pitchFamily="18" charset="0"/>
              <a:ea typeface="Calibri" panose="020F0502020204030204" pitchFamily="34" charset="0"/>
              <a:cs typeface="Times New Roman"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Times New Roman" pitchFamily="18" charset="0"/>
              </a:rPr>
              <a:t>Breadboard</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itchFamily="18" charset="0"/>
              </a:rPr>
              <a:t>USB </a:t>
            </a:r>
            <a:r>
              <a:rPr lang="en-US" dirty="0" smtClean="0">
                <a:latin typeface="Times New Roman" panose="02020603050405020304" pitchFamily="18" charset="0"/>
                <a:ea typeface="Calibri" panose="020F0502020204030204" pitchFamily="34" charset="0"/>
                <a:cs typeface="Times New Roman" pitchFamily="18" charset="0"/>
              </a:rPr>
              <a:t>cable</a:t>
            </a:r>
          </a:p>
          <a:p>
            <a:pPr marR="0" lvl="0" algn="just">
              <a:lnSpc>
                <a:spcPct val="150000"/>
              </a:lnSpc>
              <a:spcBef>
                <a:spcPts val="0"/>
              </a:spcBef>
              <a:spcAft>
                <a:spcPts val="0"/>
              </a:spcAft>
            </a:pPr>
            <a:r>
              <a:rPr lang="en-US" sz="3200" b="1"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itchFamily="18" charset="0"/>
              </a:rPr>
              <a:t>SOFTWARE TOOLS</a:t>
            </a:r>
            <a:r>
              <a:rPr lang="en-US" sz="3200" b="1" dirty="0" smtClean="0">
                <a:solidFill>
                  <a:schemeClr val="tx2">
                    <a:lumMod val="50000"/>
                  </a:schemeClr>
                </a:solidFill>
                <a:latin typeface="Times New Roman" panose="02020603050405020304" pitchFamily="18" charset="0"/>
                <a:ea typeface="Calibri" panose="020F0502020204030204" pitchFamily="34" charset="0"/>
                <a:cs typeface="Times New Roman" pitchFamily="18" charset="0"/>
              </a:rPr>
              <a:t>:</a:t>
            </a:r>
          </a:p>
          <a:p>
            <a:pPr marL="457200" marR="0" lvl="0" indent="-457200" algn="just">
              <a:lnSpc>
                <a:spcPct val="150000"/>
              </a:lnSpc>
              <a:spcBef>
                <a:spcPts val="0"/>
              </a:spcBef>
              <a:spcAft>
                <a:spcPts val="0"/>
              </a:spcAft>
              <a:buFont typeface="Arial" pitchFamily="34" charset="0"/>
              <a:buChar char="•"/>
            </a:pPr>
            <a:r>
              <a:rPr lang="en-US" dirty="0" err="1" smtClean="0">
                <a:solidFill>
                  <a:schemeClr val="tx1">
                    <a:lumMod val="95000"/>
                    <a:lumOff val="5000"/>
                  </a:schemeClr>
                </a:solidFill>
                <a:latin typeface="Times New Roman" panose="02020603050405020304" pitchFamily="18" charset="0"/>
                <a:ea typeface="Calibri" panose="020F0502020204030204" pitchFamily="34" charset="0"/>
                <a:cs typeface="Times New Roman" pitchFamily="18" charset="0"/>
              </a:rPr>
              <a:t>Raspbian</a:t>
            </a:r>
            <a:r>
              <a:rPr lang="en-US"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itchFamily="18" charset="0"/>
              </a:rPr>
              <a:t> OS</a:t>
            </a:r>
          </a:p>
          <a:p>
            <a:pPr marL="457200" marR="0" lvl="0" indent="-457200" algn="just">
              <a:lnSpc>
                <a:spcPct val="150000"/>
              </a:lnSpc>
              <a:spcBef>
                <a:spcPts val="0"/>
              </a:spcBef>
              <a:spcAft>
                <a:spcPts val="0"/>
              </a:spcAft>
              <a:buFont typeface="Arial" pitchFamily="34" charset="0"/>
              <a:buChar char="•"/>
            </a:pPr>
            <a:r>
              <a:rPr lang="en-US" dirty="0" smtClean="0">
                <a:solidFill>
                  <a:schemeClr val="tx1">
                    <a:lumMod val="95000"/>
                    <a:lumOff val="5000"/>
                  </a:schemeClr>
                </a:solidFill>
                <a:latin typeface="Times New Roman" panose="02020603050405020304" pitchFamily="18" charset="0"/>
                <a:ea typeface="Calibri" panose="020F0502020204030204" pitchFamily="34" charset="0"/>
                <a:cs typeface="Times New Roman" pitchFamily="18" charset="0"/>
              </a:rPr>
              <a:t>Language </a:t>
            </a:r>
            <a:r>
              <a:rPr lang="en-US" dirty="0" err="1" smtClean="0">
                <a:solidFill>
                  <a:schemeClr val="tx1">
                    <a:lumMod val="95000"/>
                    <a:lumOff val="5000"/>
                  </a:schemeClr>
                </a:solidFill>
                <a:latin typeface="Times New Roman" panose="02020603050405020304" pitchFamily="18" charset="0"/>
                <a:ea typeface="Calibri" panose="020F0502020204030204" pitchFamily="34" charset="0"/>
                <a:cs typeface="Times New Roman" pitchFamily="18" charset="0"/>
              </a:rPr>
              <a:t>used:Python</a:t>
            </a:r>
            <a:endParaRPr lang="en-US" dirty="0">
              <a:solidFill>
                <a:schemeClr val="tx1">
                  <a:lumMod val="95000"/>
                  <a:lumOff val="5000"/>
                </a:schemeClr>
              </a:solidFill>
              <a:latin typeface="Times New Roman" panose="02020603050405020304"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69400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Components used :   </a:t>
            </a:r>
            <a:endParaRPr lang="en-US" dirty="0"/>
          </a:p>
        </p:txBody>
      </p:sp>
      <p:sp>
        <p:nvSpPr>
          <p:cNvPr id="3" name="Content Placeholder 2"/>
          <p:cNvSpPr>
            <a:spLocks noGrp="1"/>
          </p:cNvSpPr>
          <p:nvPr>
            <p:ph sz="quarter" idx="13"/>
          </p:nvPr>
        </p:nvSpPr>
        <p:spPr>
          <a:xfrm>
            <a:off x="448887" y="1687484"/>
            <a:ext cx="11139055" cy="4879571"/>
          </a:xfrm>
        </p:spPr>
        <p:txBody>
          <a:bodyPr/>
          <a:lstStyle/>
          <a:p>
            <a:pPr marL="0" indent="0">
              <a:buNone/>
            </a:pPr>
            <a:r>
              <a:rPr lang="en-US" dirty="0" smtClean="0">
                <a:latin typeface="Times New Roman" pitchFamily="18" charset="0"/>
                <a:cs typeface="Times New Roman" pitchFamily="18" charset="0"/>
              </a:rPr>
              <a:t>Raspberry pi:</a:t>
            </a:r>
          </a:p>
          <a:p>
            <a:r>
              <a:rPr lang="en-US" sz="1800" cap="none" dirty="0">
                <a:latin typeface="Times New Roman" pitchFamily="18" charset="0"/>
                <a:cs typeface="Times New Roman" pitchFamily="18" charset="0"/>
              </a:rPr>
              <a:t>T</a:t>
            </a:r>
            <a:r>
              <a:rPr lang="en-US" sz="1800" cap="none" dirty="0" smtClean="0">
                <a:latin typeface="Times New Roman" pitchFamily="18" charset="0"/>
                <a:cs typeface="Times New Roman" pitchFamily="18" charset="0"/>
              </a:rPr>
              <a:t>he </a:t>
            </a:r>
            <a:r>
              <a:rPr lang="en-US" sz="1800" b="1" cap="none" dirty="0" smtClean="0">
                <a:latin typeface="Times New Roman" pitchFamily="18" charset="0"/>
                <a:cs typeface="Times New Roman" pitchFamily="18" charset="0"/>
              </a:rPr>
              <a:t>raspberry pi</a:t>
            </a:r>
            <a:r>
              <a:rPr lang="en-US" sz="1800" cap="none" dirty="0" smtClean="0">
                <a:latin typeface="Times New Roman" pitchFamily="18" charset="0"/>
                <a:cs typeface="Times New Roman" pitchFamily="18" charset="0"/>
              </a:rPr>
              <a:t> is a low cost, credit-card sized computer that plugs into a computer monitor or </a:t>
            </a:r>
            <a:r>
              <a:rPr lang="en-US" sz="1800" cap="none" dirty="0" err="1" smtClean="0">
                <a:latin typeface="Times New Roman" pitchFamily="18" charset="0"/>
                <a:cs typeface="Times New Roman" pitchFamily="18" charset="0"/>
              </a:rPr>
              <a:t>tv</a:t>
            </a:r>
            <a:r>
              <a:rPr lang="en-US" sz="1800" cap="none" dirty="0" smtClean="0">
                <a:latin typeface="Times New Roman" pitchFamily="18" charset="0"/>
                <a:cs typeface="Times New Roman" pitchFamily="18" charset="0"/>
              </a:rPr>
              <a:t>, and </a:t>
            </a:r>
            <a:r>
              <a:rPr lang="en-US" sz="1800" b="1" cap="none" dirty="0" smtClean="0">
                <a:latin typeface="Times New Roman" pitchFamily="18" charset="0"/>
                <a:cs typeface="Times New Roman" pitchFamily="18" charset="0"/>
              </a:rPr>
              <a:t>uses</a:t>
            </a:r>
            <a:r>
              <a:rPr lang="en-US" sz="1800" cap="none" dirty="0" smtClean="0">
                <a:latin typeface="Times New Roman" pitchFamily="18" charset="0"/>
                <a:cs typeface="Times New Roman" pitchFamily="18" charset="0"/>
              </a:rPr>
              <a:t> a standard keyboard and mouse. It is a capable little device that enables people of all ages to explore computing, and to learn how to program in languages like scratch and python.</a:t>
            </a:r>
          </a:p>
          <a:p>
            <a:endParaRPr lang="en-US" sz="1800" cap="none"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526" y="3196244"/>
            <a:ext cx="5488513" cy="3151108"/>
          </a:xfrm>
          <a:prstGeom prst="rect">
            <a:avLst/>
          </a:prstGeom>
        </p:spPr>
      </p:pic>
    </p:spTree>
    <p:extLst>
      <p:ext uri="{BB962C8B-B14F-4D97-AF65-F5344CB8AC3E}">
        <p14:creationId xmlns:p14="http://schemas.microsoft.com/office/powerpoint/2010/main" val="1037988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265858E-5290-4C1E-85E2-3FB8104D9A24}"/>
              </a:ext>
            </a:extLst>
          </p:cNvPr>
          <p:cNvSpPr txBox="1"/>
          <p:nvPr/>
        </p:nvSpPr>
        <p:spPr>
          <a:xfrm>
            <a:off x="255182" y="474728"/>
            <a:ext cx="11587716" cy="4747710"/>
          </a:xfrm>
          <a:prstGeom prst="rect">
            <a:avLst/>
          </a:prstGeom>
          <a:noFill/>
        </p:spPr>
        <p:txBody>
          <a:bodyPr wrap="square">
            <a:spAutoFit/>
          </a:bodyPr>
          <a:lstStyle/>
          <a:p>
            <a:pPr marL="0" marR="0">
              <a:lnSpc>
                <a:spcPct val="150000"/>
              </a:lnSpc>
              <a:spcBef>
                <a:spcPts val="0"/>
              </a:spcBef>
              <a:spcAft>
                <a:spcPts val="360"/>
              </a:spcAft>
            </a:pPr>
            <a:r>
              <a:rPr lang="en-US" sz="1800" b="1" dirty="0">
                <a:effectLst/>
                <a:latin typeface="Times New Roman" panose="02020603050405020304" pitchFamily="18" charset="0"/>
                <a:ea typeface="Times New Roman" panose="02020603050405020304" pitchFamily="18" charset="0"/>
                <a:cs typeface="SimSun" panose="02010600030101010101" pitchFamily="2" charset="-122"/>
              </a:rPr>
              <a:t>LED</a:t>
            </a:r>
            <a:endParaRPr lang="x-none" sz="1600" dirty="0">
              <a:effectLst/>
              <a:latin typeface="Calibri" panose="020F0502020204030204" pitchFamily="34" charset="0"/>
              <a:ea typeface="Calibri" panose="020F0502020204030204" pitchFamily="34" charset="0"/>
              <a:cs typeface="SimSun" panose="02010600030101010101" pitchFamily="2" charset="-122"/>
            </a:endParaRPr>
          </a:p>
          <a:p>
            <a:pPr marL="0" marR="0" algn="just">
              <a:lnSpc>
                <a:spcPct val="150000"/>
              </a:lnSpc>
              <a:spcBef>
                <a:spcPts val="0"/>
              </a:spcBef>
              <a:spcAft>
                <a:spcPts val="36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A light-emitting diode (LED) is a </a:t>
            </a:r>
            <a:r>
              <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rPr>
              <a:t>semiconductor</a:t>
            </a: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 </a:t>
            </a:r>
            <a:r>
              <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rPr>
              <a:t>light source</a:t>
            </a: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 that emits light when </a:t>
            </a:r>
            <a:r>
              <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rPr>
              <a:t>current </a:t>
            </a: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flows through it. </a:t>
            </a:r>
            <a:r>
              <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rPr>
              <a:t>Electrons </a:t>
            </a: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 in the semiconductor recombine with </a:t>
            </a:r>
            <a:r>
              <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rPr>
              <a:t>electron holes</a:t>
            </a: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 releasing energy in the form of </a:t>
            </a:r>
            <a:r>
              <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rPr>
              <a:t>photons</a:t>
            </a: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 The color of the light (corresponding to the energy of the photons) is determined by the energy required for electrons to cross the </a:t>
            </a:r>
            <a:r>
              <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rPr>
              <a:t>band gap</a:t>
            </a: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 of the semiconductor. White light is obtained by using multiple semiconductors or a layer of light-emitting phosphor on the semiconductor device.</a:t>
            </a:r>
          </a:p>
          <a:p>
            <a:pPr marL="0" marR="0" algn="just">
              <a:lnSpc>
                <a:spcPct val="150000"/>
              </a:lnSpc>
              <a:spcBef>
                <a:spcPts val="0"/>
              </a:spcBef>
              <a:spcAft>
                <a:spcPts val="360"/>
              </a:spcAft>
            </a:pPr>
            <a:endParaRPr lang="en-US" dirty="0">
              <a:solidFill>
                <a:srgbClr val="000000"/>
              </a:solidFill>
              <a:latin typeface="Times New Roman" panose="02020603050405020304" pitchFamily="18" charset="0"/>
              <a:ea typeface="Calibri" panose="020F0502020204030204" pitchFamily="34" charset="0"/>
              <a:cs typeface="SimSun" panose="02010600030101010101" pitchFamily="2" charset="-122"/>
            </a:endParaRPr>
          </a:p>
          <a:p>
            <a:pPr marL="0" marR="0" algn="just">
              <a:lnSpc>
                <a:spcPct val="150000"/>
              </a:lnSpc>
              <a:spcBef>
                <a:spcPts val="0"/>
              </a:spcBef>
              <a:spcAft>
                <a:spcPts val="360"/>
              </a:spcAft>
            </a:pPr>
            <a:endParaRPr lang="en-US" sz="16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endParaRPr>
          </a:p>
          <a:p>
            <a:pPr marL="0" marR="0" algn="just">
              <a:lnSpc>
                <a:spcPct val="150000"/>
              </a:lnSpc>
              <a:spcBef>
                <a:spcPts val="0"/>
              </a:spcBef>
              <a:spcAft>
                <a:spcPts val="360"/>
              </a:spcAft>
            </a:pPr>
            <a:endParaRPr lang="en-US" sz="1600" dirty="0">
              <a:solidFill>
                <a:srgbClr val="000000"/>
              </a:solidFill>
              <a:latin typeface="Times New Roman" panose="02020603050405020304" pitchFamily="18" charset="0"/>
              <a:ea typeface="Calibri" panose="020F0502020204030204" pitchFamily="34" charset="0"/>
              <a:cs typeface="SimSun" panose="02010600030101010101" pitchFamily="2" charset="-122"/>
            </a:endParaRPr>
          </a:p>
          <a:p>
            <a:pPr marL="0" marR="0" algn="just">
              <a:lnSpc>
                <a:spcPct val="150000"/>
              </a:lnSpc>
              <a:spcBef>
                <a:spcPts val="0"/>
              </a:spcBef>
              <a:spcAft>
                <a:spcPts val="360"/>
              </a:spcAft>
            </a:pPr>
            <a:endParaRPr lang="en-US" sz="16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endParaRPr>
          </a:p>
          <a:p>
            <a:pPr marL="0" marR="0" algn="just">
              <a:lnSpc>
                <a:spcPct val="150000"/>
              </a:lnSpc>
              <a:spcBef>
                <a:spcPts val="0"/>
              </a:spcBef>
              <a:spcAft>
                <a:spcPts val="360"/>
              </a:spcAft>
            </a:pPr>
            <a:endParaRPr lang="x-none" sz="1600" dirty="0">
              <a:effectLst/>
              <a:latin typeface="Calibri" panose="020F0502020204030204" pitchFamily="34" charset="0"/>
              <a:ea typeface="Calibri" panose="020F0502020204030204" pitchFamily="34" charset="0"/>
              <a:cs typeface="SimSun" panose="02010600030101010101" pitchFamily="2" charset="-122"/>
            </a:endParaRPr>
          </a:p>
        </p:txBody>
      </p:sp>
      <p:pic>
        <p:nvPicPr>
          <p:cNvPr id="2" name="Picture 1">
            <a:extLst>
              <a:ext uri="{FF2B5EF4-FFF2-40B4-BE49-F238E27FC236}">
                <a16:creationId xmlns="" xmlns:a16="http://schemas.microsoft.com/office/drawing/2014/main" id="{FACAD3B3-0514-43C2-B8EF-0A976018CF64}"/>
              </a:ext>
            </a:extLst>
          </p:cNvPr>
          <p:cNvPicPr>
            <a:picLocks noChangeAspect="1"/>
          </p:cNvPicPr>
          <p:nvPr/>
        </p:nvPicPr>
        <p:blipFill>
          <a:blip r:embed="rId2"/>
          <a:stretch>
            <a:fillRect/>
          </a:stretch>
        </p:blipFill>
        <p:spPr>
          <a:xfrm>
            <a:off x="3817089" y="3253564"/>
            <a:ext cx="2870790" cy="2680512"/>
          </a:xfrm>
          <a:prstGeom prst="rect">
            <a:avLst/>
          </a:prstGeom>
        </p:spPr>
      </p:pic>
    </p:spTree>
    <p:extLst>
      <p:ext uri="{BB962C8B-B14F-4D97-AF65-F5344CB8AC3E}">
        <p14:creationId xmlns:p14="http://schemas.microsoft.com/office/powerpoint/2010/main" val="3437363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AE15B35-DD91-48BE-912F-099A9854712E}"/>
              </a:ext>
            </a:extLst>
          </p:cNvPr>
          <p:cNvSpPr txBox="1"/>
          <p:nvPr/>
        </p:nvSpPr>
        <p:spPr>
          <a:xfrm>
            <a:off x="356190" y="574181"/>
            <a:ext cx="11685182"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RESISTOR</a:t>
            </a:r>
            <a:r>
              <a:rPr lang="en-US" dirty="0">
                <a:latin typeface="Times New Roman" panose="02020603050405020304" pitchFamily="18" charset="0"/>
                <a:cs typeface="Times New Roman" panose="02020603050405020304" pitchFamily="18" charset="0"/>
              </a:rPr>
              <a:t>:</a:t>
            </a:r>
          </a:p>
          <a:p>
            <a:r>
              <a:rPr lang="en-US" b="0" i="0" dirty="0">
                <a:solidFill>
                  <a:srgbClr val="202124"/>
                </a:solidFill>
                <a:effectLst/>
                <a:latin typeface="Times New Roman" panose="02020603050405020304" pitchFamily="18" charset="0"/>
                <a:cs typeface="Times New Roman" panose="02020603050405020304" pitchFamily="18" charset="0"/>
              </a:rPr>
              <a:t>A </a:t>
            </a:r>
            <a:r>
              <a:rPr lang="en-US" b="1" i="0" dirty="0">
                <a:solidFill>
                  <a:srgbClr val="202124"/>
                </a:solidFill>
                <a:effectLst/>
                <a:latin typeface="Times New Roman" panose="02020603050405020304" pitchFamily="18" charset="0"/>
                <a:cs typeface="Times New Roman" panose="02020603050405020304" pitchFamily="18" charset="0"/>
              </a:rPr>
              <a:t>resistor</a:t>
            </a:r>
            <a:r>
              <a:rPr lang="en-US" b="0" i="0" dirty="0">
                <a:solidFill>
                  <a:srgbClr val="202124"/>
                </a:solidFill>
                <a:effectLst/>
                <a:latin typeface="Times New Roman" panose="02020603050405020304" pitchFamily="18" charset="0"/>
                <a:cs typeface="Times New Roman" panose="02020603050405020304" pitchFamily="18" charset="0"/>
              </a:rPr>
              <a:t> is a passive two-terminal electrical component that implements electrical resistance as a circuit element. In electronic circuits, </a:t>
            </a:r>
            <a:r>
              <a:rPr lang="en-US" b="1" i="0" dirty="0">
                <a:solidFill>
                  <a:srgbClr val="202124"/>
                </a:solidFill>
                <a:effectLst/>
                <a:latin typeface="Times New Roman" panose="02020603050405020304" pitchFamily="18" charset="0"/>
                <a:cs typeface="Times New Roman" panose="02020603050405020304" pitchFamily="18" charset="0"/>
              </a:rPr>
              <a:t>resistors</a:t>
            </a:r>
            <a:r>
              <a:rPr lang="en-US" b="0" i="0" dirty="0">
                <a:solidFill>
                  <a:srgbClr val="202124"/>
                </a:solidFill>
                <a:effectLst/>
                <a:latin typeface="Times New Roman" panose="02020603050405020304" pitchFamily="18" charset="0"/>
                <a:cs typeface="Times New Roman" panose="02020603050405020304" pitchFamily="18" charset="0"/>
              </a:rPr>
              <a:t> are used to reduce current flow, adjust signal levels, to divide voltages, bias active elements, and terminate transmission lines, among other uses.</a:t>
            </a:r>
            <a:endParaRPr lang="x-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9276B71D-FE7A-4141-B755-6F03FE23A22C}"/>
              </a:ext>
            </a:extLst>
          </p:cNvPr>
          <p:cNvPicPr>
            <a:picLocks noChangeAspect="1"/>
          </p:cNvPicPr>
          <p:nvPr/>
        </p:nvPicPr>
        <p:blipFill>
          <a:blip r:embed="rId2"/>
          <a:stretch>
            <a:fillRect/>
          </a:stretch>
        </p:blipFill>
        <p:spPr>
          <a:xfrm>
            <a:off x="3657600" y="2349795"/>
            <a:ext cx="5082363" cy="4263657"/>
          </a:xfrm>
          <a:prstGeom prst="rect">
            <a:avLst/>
          </a:prstGeom>
        </p:spPr>
      </p:pic>
    </p:spTree>
    <p:extLst>
      <p:ext uri="{BB962C8B-B14F-4D97-AF65-F5344CB8AC3E}">
        <p14:creationId xmlns:p14="http://schemas.microsoft.com/office/powerpoint/2010/main" val="2970964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104AE25-E5FC-4B6A-9FB8-9A860CB962B1}"/>
              </a:ext>
            </a:extLst>
          </p:cNvPr>
          <p:cNvSpPr txBox="1"/>
          <p:nvPr/>
        </p:nvSpPr>
        <p:spPr>
          <a:xfrm>
            <a:off x="256001" y="624920"/>
            <a:ext cx="11451265" cy="2592184"/>
          </a:xfrm>
          <a:prstGeom prst="rect">
            <a:avLst/>
          </a:prstGeom>
          <a:noFill/>
        </p:spPr>
        <p:txBody>
          <a:bodyPr wrap="square">
            <a:spAutoFit/>
          </a:bodyPr>
          <a:lstStyle/>
          <a:p>
            <a:pPr marL="0" marR="0" algn="just">
              <a:lnSpc>
                <a:spcPct val="150000"/>
              </a:lnSpc>
              <a:spcBef>
                <a:spcPts val="0"/>
              </a:spcBef>
              <a:spcAft>
                <a:spcPts val="360"/>
              </a:spcAft>
            </a:pPr>
            <a:r>
              <a:rPr lang="en-US" sz="1800" b="1" dirty="0">
                <a:effectLst/>
                <a:latin typeface="Times New Roman" panose="02020603050405020304" pitchFamily="18" charset="0"/>
                <a:ea typeface="Calibri" panose="020F0502020204030204" pitchFamily="34" charset="0"/>
                <a:cs typeface="SimSun" panose="02010600030101010101" pitchFamily="2" charset="-122"/>
              </a:rPr>
              <a:t>Bread board</a:t>
            </a:r>
            <a:endParaRPr lang="x-none" sz="1600" dirty="0">
              <a:effectLst/>
              <a:latin typeface="Calibri" panose="020F0502020204030204" pitchFamily="34" charset="0"/>
              <a:ea typeface="Calibri" panose="020F0502020204030204" pitchFamily="34" charset="0"/>
              <a:cs typeface="SimSun" panose="02010600030101010101" pitchFamily="2" charset="-122"/>
            </a:endParaRPr>
          </a:p>
          <a:p>
            <a:pPr marL="0" marR="0" algn="just">
              <a:lnSpc>
                <a:spcPct val="150000"/>
              </a:lnSpc>
              <a:spcBef>
                <a:spcPts val="0"/>
              </a:spcBef>
              <a:spcAft>
                <a:spcPts val="360"/>
              </a:spcAft>
            </a:pPr>
            <a:r>
              <a:rPr lang="en-US" sz="1800" dirty="0">
                <a:solidFill>
                  <a:srgbClr val="000000"/>
                </a:solidFill>
                <a:effectLst/>
                <a:latin typeface="Times New Roman" panose="02020603050405020304" pitchFamily="18" charset="0"/>
                <a:ea typeface="Calibri" panose="020F0502020204030204" pitchFamily="34" charset="0"/>
                <a:cs typeface="SimSun" panose="02010600030101010101" pitchFamily="2" charset="-122"/>
              </a:rPr>
              <a:t>A breadboard is a solder less device for temporary prototype with electronics and test circuit designs. Most electronic components in electronic circuits can be interconnected by inserting their leads or terminals into the holes and then making connections through wires where appropriate. The breadboard has strips of metal underneath the board and connect the holes on the top of the board. The metal strips are laid out as shown below. Note that the top and bottom rows of holes are connected horizontally and split in the middle while the remaining holes are connected vertically.</a:t>
            </a:r>
            <a:endParaRPr lang="x-none" sz="1600" dirty="0">
              <a:effectLst/>
              <a:latin typeface="Calibri" panose="020F0502020204030204" pitchFamily="34" charset="0"/>
              <a:ea typeface="Calibri" panose="020F0502020204030204" pitchFamily="34" charset="0"/>
              <a:cs typeface="SimSun" panose="02010600030101010101" pitchFamily="2" charset="-122"/>
            </a:endParaRPr>
          </a:p>
        </p:txBody>
      </p:sp>
      <p:pic>
        <p:nvPicPr>
          <p:cNvPr id="2" name="Picture 1">
            <a:extLst>
              <a:ext uri="{FF2B5EF4-FFF2-40B4-BE49-F238E27FC236}">
                <a16:creationId xmlns="" xmlns:a16="http://schemas.microsoft.com/office/drawing/2014/main" id="{1616423D-9049-4AF0-B036-B54BE6C7AD5D}"/>
              </a:ext>
            </a:extLst>
          </p:cNvPr>
          <p:cNvPicPr>
            <a:picLocks noChangeAspect="1"/>
          </p:cNvPicPr>
          <p:nvPr/>
        </p:nvPicPr>
        <p:blipFill>
          <a:blip r:embed="rId2"/>
          <a:stretch>
            <a:fillRect/>
          </a:stretch>
        </p:blipFill>
        <p:spPr>
          <a:xfrm>
            <a:off x="2690038" y="3640896"/>
            <a:ext cx="6804836" cy="2983187"/>
          </a:xfrm>
          <a:prstGeom prst="rect">
            <a:avLst/>
          </a:prstGeom>
        </p:spPr>
      </p:pic>
    </p:spTree>
    <p:extLst>
      <p:ext uri="{BB962C8B-B14F-4D97-AF65-F5344CB8AC3E}">
        <p14:creationId xmlns:p14="http://schemas.microsoft.com/office/powerpoint/2010/main" val="1758459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240</TotalTime>
  <Words>345</Words>
  <Application>Microsoft Office PowerPoint</Application>
  <PresentationFormat>Custom</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CHARLIPLEXING USING RASPBERRY PI</vt:lpstr>
      <vt:lpstr>CONTENTS:</vt:lpstr>
      <vt:lpstr>INTRODUCTION:</vt:lpstr>
      <vt:lpstr>Motivation for selecting project </vt:lpstr>
      <vt:lpstr>PowerPoint Presentation</vt:lpstr>
      <vt:lpstr>Components used :   </vt:lpstr>
      <vt:lpstr>PowerPoint Presentation</vt:lpstr>
      <vt:lpstr>PowerPoint Presentation</vt:lpstr>
      <vt:lpstr>PowerPoint Presentation</vt:lpstr>
      <vt:lpstr>CIRCUIT DIAGRAM:</vt:lpstr>
      <vt:lpstr>Plan of completion: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CHARLIPLEXING USING ARDUINO</dc:title>
  <dc:creator>mamillapalli divya</dc:creator>
  <cp:lastModifiedBy>LENOVO</cp:lastModifiedBy>
  <cp:revision>38</cp:revision>
  <dcterms:created xsi:type="dcterms:W3CDTF">2020-12-06T11:25:10Z</dcterms:created>
  <dcterms:modified xsi:type="dcterms:W3CDTF">2021-03-27T04:26:07Z</dcterms:modified>
</cp:coreProperties>
</file>