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114B7-14EF-4489-90D2-0A0279AF3AA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D4B58-FC66-4121-BBC4-CD864FC769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VIGNAN'S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438400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</a:t>
            </a:r>
            <a:r>
              <a:rPr lang="en-US" sz="4000" b="1" dirty="0">
                <a:solidFill>
                  <a:srgbClr val="7030A0"/>
                </a:solidFill>
              </a:rPr>
              <a:t>icro </a:t>
            </a:r>
            <a:r>
              <a:rPr lang="en-US" sz="4000" b="1" dirty="0">
                <a:solidFill>
                  <a:srgbClr val="FF0000"/>
                </a:solidFill>
              </a:rPr>
              <a:t>P</a:t>
            </a:r>
            <a:r>
              <a:rPr lang="en-US" sz="4000" b="1" dirty="0">
                <a:solidFill>
                  <a:srgbClr val="7030A0"/>
                </a:solidFill>
              </a:rPr>
              <a:t>rocessors  &amp;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3276600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16CS307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419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Mr. M Krishna </a:t>
            </a:r>
            <a:r>
              <a:rPr lang="en-US" b="1" dirty="0" err="1">
                <a:solidFill>
                  <a:srgbClr val="0070C0"/>
                </a:solidFill>
              </a:rPr>
              <a:t>Chennakesava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Rao</a:t>
            </a:r>
            <a:r>
              <a:rPr lang="en-US" b="1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VFSTR University</a:t>
            </a: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267200" cy="1981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FD4-86E1-4F1F-A02C-2FFCAA338F70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447800"/>
            <a:ext cx="81534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/>
              <a:t>UNIT - 1 </a:t>
            </a:r>
          </a:p>
          <a:p>
            <a:pPr algn="ctr">
              <a:lnSpc>
                <a:spcPct val="150000"/>
              </a:lnSpc>
            </a:pPr>
            <a:endParaRPr lang="en-US" b="1" dirty="0"/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7030A0"/>
                </a:solidFill>
              </a:rPr>
              <a:t>Introduction to 8086 </a:t>
            </a:r>
            <a:r>
              <a:rPr lang="en-US" sz="40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P</a:t>
            </a:r>
            <a:r>
              <a:rPr lang="en-US" sz="3600" b="1" dirty="0">
                <a:solidFill>
                  <a:srgbClr val="7030A0"/>
                </a:solidFill>
              </a:rPr>
              <a:t>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BB2-4498-4C09-8D94-3910C872E517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828800"/>
            <a:ext cx="7239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Evolution Of Microprocessors,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8086 Microprocessor, Architecture,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 Register Model,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Memory Segmentation,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Physical Address Generation,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Addressing Modes,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Instruction Set,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Interrupts Of 8086,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  Interrupt Vector Table.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609600"/>
            <a:ext cx="652095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7030A0"/>
                </a:solidFill>
              </a:rPr>
              <a:t>Introduction to 8086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icro </a:t>
            </a:r>
            <a:r>
              <a:rPr lang="en-US" sz="3200" b="1" dirty="0">
                <a:solidFill>
                  <a:srgbClr val="FF0000"/>
                </a:solidFill>
              </a:rPr>
              <a:t>P</a:t>
            </a:r>
            <a:r>
              <a:rPr lang="en-US" sz="3200" b="1" dirty="0">
                <a:solidFill>
                  <a:srgbClr val="7030A0"/>
                </a:solidFill>
              </a:rPr>
              <a:t>rocessor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15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Unit-1 Topics: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5-B028-4F11-9BE4-A64BF1B5E873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066800"/>
            <a:ext cx="887954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 </a:t>
            </a:r>
            <a:endParaRPr lang="en-US" sz="2200" dirty="0"/>
          </a:p>
          <a:p>
            <a:r>
              <a:rPr lang="en-US" sz="2200" dirty="0"/>
              <a:t>Microprocessors can be defined  based on 3 things. They are</a:t>
            </a:r>
          </a:p>
          <a:p>
            <a:endParaRPr lang="en-US" sz="2200" dirty="0"/>
          </a:p>
          <a:p>
            <a:pPr marL="514350" lvl="0" indent="-514350">
              <a:buFont typeface="+mj-lt"/>
              <a:buAutoNum type="romanLcPeriod"/>
            </a:pPr>
            <a:r>
              <a:rPr lang="en-US" sz="2200" dirty="0"/>
              <a:t> </a:t>
            </a:r>
            <a:r>
              <a:rPr lang="en-US" sz="2200" b="1" dirty="0"/>
              <a:t>Based on the application of the device.</a:t>
            </a:r>
          </a:p>
          <a:p>
            <a:pPr marL="514350" lvl="0" indent="-514350"/>
            <a:r>
              <a:rPr lang="en-US" sz="2200" dirty="0"/>
              <a:t>	</a:t>
            </a:r>
            <a:r>
              <a:rPr lang="en-US" sz="2000" dirty="0"/>
              <a:t>The CPU of any microcomputer is called microprocessor.</a:t>
            </a:r>
          </a:p>
          <a:p>
            <a:pPr marL="514350" lvl="0" indent="-514350"/>
            <a:endParaRPr lang="en-US" sz="2000" dirty="0"/>
          </a:p>
          <a:p>
            <a:pPr marL="514350" lvl="0" indent="-514350"/>
            <a:r>
              <a:rPr lang="en-US" sz="2200" b="1" dirty="0"/>
              <a:t>ii.</a:t>
            </a:r>
            <a:r>
              <a:rPr lang="en-US" sz="2200" dirty="0"/>
              <a:t>	</a:t>
            </a:r>
            <a:r>
              <a:rPr lang="en-US" sz="2200" b="1" dirty="0"/>
              <a:t>Based on the name of the device.</a:t>
            </a:r>
          </a:p>
          <a:p>
            <a:r>
              <a:rPr lang="en-US" sz="2200" dirty="0"/>
              <a:t>	</a:t>
            </a:r>
            <a:r>
              <a:rPr lang="en-US" sz="2000" dirty="0"/>
              <a:t>A small device which is able to do data processing is called microprocessor.</a:t>
            </a:r>
          </a:p>
          <a:p>
            <a:endParaRPr lang="en-US" sz="2000" dirty="0"/>
          </a:p>
          <a:p>
            <a:pPr marL="514350" lvl="0" indent="-514350">
              <a:buAutoNum type="romanLcPeriod" startAt="3"/>
            </a:pPr>
            <a:r>
              <a:rPr lang="en-US" sz="2200" b="1" dirty="0"/>
              <a:t>Based on the construction and operation of the device.</a:t>
            </a:r>
          </a:p>
          <a:p>
            <a:r>
              <a:rPr lang="en-US" sz="2200" dirty="0"/>
              <a:t>	</a:t>
            </a:r>
            <a:r>
              <a:rPr lang="en-US" sz="2000" dirty="0"/>
              <a:t>Microprocessor is a VLSI/ULSI chip.</a:t>
            </a:r>
          </a:p>
          <a:p>
            <a:pPr algn="just"/>
            <a:r>
              <a:rPr lang="en-US" sz="2000" dirty="0"/>
              <a:t> 	It accepts binary data from either an </a:t>
            </a:r>
            <a:r>
              <a:rPr lang="en-US" sz="2000" dirty="0" err="1"/>
              <a:t>i</a:t>
            </a:r>
            <a:r>
              <a:rPr lang="en-US" sz="2000" dirty="0"/>
              <a:t>/p device </a:t>
            </a:r>
            <a:r>
              <a:rPr lang="en-US" sz="2000" b="1" dirty="0"/>
              <a:t>or </a:t>
            </a:r>
            <a:r>
              <a:rPr lang="en-US" sz="2000" dirty="0"/>
              <a:t>from the memory and</a:t>
            </a:r>
          </a:p>
          <a:p>
            <a:pPr algn="just"/>
            <a:r>
              <a:rPr lang="en-US" sz="2000" dirty="0"/>
              <a:t> it access the instruction from the memory and it perform the operation of the </a:t>
            </a:r>
          </a:p>
          <a:p>
            <a:pPr algn="just"/>
            <a:r>
              <a:rPr lang="en-US" sz="2000" dirty="0"/>
              <a:t>received data according to the instruction &amp; produces the results those are sent to </a:t>
            </a:r>
          </a:p>
          <a:p>
            <a:pPr algn="just"/>
            <a:r>
              <a:rPr lang="en-US" sz="2000" dirty="0"/>
              <a:t>either an o/p device or memory.</a:t>
            </a:r>
          </a:p>
          <a:p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1000"/>
            <a:ext cx="453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Definition of microprocessor: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DD02-5CD7-4D01-A81C-9990CA53360A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5858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Evolution of Microprocessors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752600"/>
            <a:ext cx="8077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History of microprocessors: - </a:t>
            </a:r>
            <a:r>
              <a:rPr lang="en-US" sz="2000" dirty="0"/>
              <a:t>Main parameter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word length</a:t>
            </a:r>
          </a:p>
          <a:p>
            <a:endParaRPr lang="en-US" sz="2200" dirty="0"/>
          </a:p>
          <a:p>
            <a:r>
              <a:rPr lang="en-US" sz="2200" b="1" dirty="0"/>
              <a:t>Definitions of word length: - </a:t>
            </a:r>
          </a:p>
          <a:p>
            <a:endParaRPr lang="en-US" sz="2200" dirty="0"/>
          </a:p>
          <a:p>
            <a:pPr lvl="0"/>
            <a:r>
              <a:rPr lang="en-US" sz="2000" dirty="0"/>
              <a:t>The no. of bits processed by the CPU at a time are called word length.</a:t>
            </a:r>
          </a:p>
          <a:p>
            <a:pPr lvl="0"/>
            <a:endParaRPr lang="en-US" sz="2000" dirty="0"/>
          </a:p>
          <a:p>
            <a:pPr lvl="0" algn="ctr"/>
            <a:r>
              <a:rPr lang="en-US" sz="2000" b="1" dirty="0"/>
              <a:t>(or)</a:t>
            </a:r>
          </a:p>
          <a:p>
            <a:pPr lvl="0" algn="ctr"/>
            <a:endParaRPr lang="en-US" sz="2000" b="1" dirty="0"/>
          </a:p>
          <a:p>
            <a:pPr lvl="0"/>
            <a:r>
              <a:rPr lang="en-US" sz="2000" dirty="0"/>
              <a:t>The no. of bits transmitted or received by the CPU at a time.</a:t>
            </a:r>
          </a:p>
          <a:p>
            <a:pPr lvl="0"/>
            <a:endParaRPr lang="en-US" sz="2000" dirty="0"/>
          </a:p>
          <a:p>
            <a:pPr algn="ctr"/>
            <a:r>
              <a:rPr lang="en-US" sz="2000" b="1" dirty="0"/>
              <a:t>(or)</a:t>
            </a:r>
          </a:p>
          <a:p>
            <a:pPr algn="ctr"/>
            <a:endParaRPr lang="en-US" sz="2000" b="1" dirty="0"/>
          </a:p>
          <a:p>
            <a:r>
              <a:rPr lang="en-US" sz="2000" dirty="0"/>
              <a:t>The no. of bits identified by the CPU at a time are called word length.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00AC-FCCC-4385-A230-73EBBF4908F0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V="1">
            <a:off x="4495800" y="1020396"/>
            <a:ext cx="3412" cy="58376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212" y="42672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28600" y="4724400"/>
            <a:ext cx="42046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First Generation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Between 1971 – 1973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PMOS technology, non compatible with TTL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16 pins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8 and 16  bit processors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 pins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Due to limitations of pins, signals are multiplexed</a:t>
            </a:r>
          </a:p>
          <a:p>
            <a:pPr algn="r"/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4004,4040 </a:t>
            </a:r>
            <a:r>
              <a:rPr lang="en-US" sz="1400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(4 bit processors)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0" y="37338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Second Generation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1973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NMOS technology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Faster speed, Higher density, Compatible with TTL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 / 8/ 16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 pins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Ability to address large memory spaces and I/O ports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Greater number of levels of subroutine nesting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Better interrupt handling capabilities 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8085 </a:t>
            </a:r>
            <a:r>
              <a:rPr lang="en-US" sz="1400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(8 bit processor)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5437496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447800"/>
            <a:ext cx="3976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Third Generation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1978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HMOS technology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Faster speed, Higher packing density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16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40/ 48/ 64 pins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Easier to program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Dynamically  relatable programs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Processor has multiply/ divide arithmetic hardware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More powerful interrupt handling capabilities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Flexible I/O port addressing</a:t>
            </a:r>
          </a:p>
          <a:p>
            <a:pPr algn="r"/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algn="r"/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8086 </a:t>
            </a:r>
            <a:r>
              <a:rPr lang="en-US" sz="1400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(16 bit processor)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038600" y="20574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3000" y="838200"/>
            <a:ext cx="3976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Fourth Generation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1980s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Low power version of HMOS technology (HCMOS)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 bit processors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Physical memory space 2</a:t>
            </a:r>
            <a:r>
              <a:rPr lang="en-US" sz="1400" baseline="300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24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bytes = 16 MB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Virtual memory space 2</a:t>
            </a:r>
            <a:r>
              <a:rPr lang="en-US" sz="1400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40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bytes = 1 TB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Floating point hardware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Supports increased number of addressing modes</a:t>
            </a:r>
          </a:p>
          <a:p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80386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495800" y="1447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85564" y="288192"/>
            <a:ext cx="0" cy="73220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91752" y="225623"/>
            <a:ext cx="3976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Fifth Generation  </a:t>
            </a:r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Pentium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64 bit processors</a:t>
            </a:r>
          </a:p>
          <a:p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503761" y="379511"/>
            <a:ext cx="4572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7620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History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0484-B36B-44E0-8000-22A7B4A9247A}" type="datetime5">
              <a:rPr lang="en-US" smtClean="0"/>
              <a:pPr/>
              <a:t>13-Dec-18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9340955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Tx/>
              <a:buAutoNum type="arabicPeriod"/>
            </a:pPr>
            <a:r>
              <a:rPr lang="en-US" sz="2000" dirty="0"/>
              <a:t>It is a 16-bit Microprocessor. So that it has 16 bit ALU, 16 bit registers and internal</a:t>
            </a:r>
          </a:p>
          <a:p>
            <a:pPr marL="457200" lvl="0" indent="-457200"/>
            <a:r>
              <a:rPr lang="en-US" sz="2000" dirty="0"/>
              <a:t>data bus and 16 bit external data bus. i.e., It’s ALU, internal registers works  on 16-bit </a:t>
            </a:r>
          </a:p>
          <a:p>
            <a:pPr marL="457200" lvl="0" indent="-457200"/>
            <a:r>
              <a:rPr lang="en-US" sz="2000" dirty="0"/>
              <a:t>binary word. It make s faster processing.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It was implemented in the year 1978 by Intel corp. by using </a:t>
            </a:r>
            <a:r>
              <a:rPr lang="en-US" sz="2000" b="1" dirty="0">
                <a:solidFill>
                  <a:srgbClr val="FF0000"/>
                </a:solidFill>
              </a:rPr>
              <a:t>HMOS </a:t>
            </a:r>
          </a:p>
          <a:p>
            <a:r>
              <a:rPr lang="en-US" b="1" dirty="0">
                <a:solidFill>
                  <a:srgbClr val="0070C0"/>
                </a:solidFill>
              </a:rPr>
              <a:t>(hybrid metal oxide  semi-conductor or high speed MOS or high density MOS) technology.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3. 8086 processor has </a:t>
            </a:r>
            <a:r>
              <a:rPr lang="en-US" b="1" dirty="0"/>
              <a:t>20 address lines </a:t>
            </a:r>
            <a:r>
              <a:rPr lang="en-US" dirty="0"/>
              <a:t>A19-A0, and </a:t>
            </a:r>
            <a:r>
              <a:rPr lang="en-US" b="1" dirty="0"/>
              <a:t>16 data lines </a:t>
            </a:r>
            <a:r>
              <a:rPr lang="en-US" dirty="0"/>
              <a:t>D15-D0. 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8086 has 20 bit address lines to access memory. Hence it can access  2</a:t>
            </a:r>
            <a:r>
              <a:rPr lang="en-US" baseline="30000" dirty="0"/>
              <a:t>20</a:t>
            </a:r>
            <a:r>
              <a:rPr lang="en-US" dirty="0"/>
              <a:t> = 1 MB memory location.</a:t>
            </a:r>
          </a:p>
          <a:p>
            <a:pPr lvl="0" fontAlgn="base"/>
            <a:r>
              <a:rPr lang="en-US" dirty="0"/>
              <a:t>8086 has 16-bit address lines to access I/O devices, hence it can access   2</a:t>
            </a:r>
            <a:r>
              <a:rPr lang="en-US" baseline="30000" dirty="0"/>
              <a:t>16</a:t>
            </a:r>
            <a:r>
              <a:rPr lang="en-US" dirty="0"/>
              <a:t> = 64K I/O location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sz="2000" dirty="0"/>
              <a:t>3. 8086 processor has </a:t>
            </a:r>
            <a:r>
              <a:rPr lang="en-US" sz="2000" b="1" dirty="0"/>
              <a:t>20 address lines </a:t>
            </a:r>
            <a:r>
              <a:rPr lang="en-US" sz="2000" dirty="0"/>
              <a:t>A19-A0, and </a:t>
            </a:r>
            <a:r>
              <a:rPr lang="en-US" sz="2000" b="1" dirty="0"/>
              <a:t>16 data lines </a:t>
            </a:r>
            <a:r>
              <a:rPr lang="en-US" sz="2000" dirty="0"/>
              <a:t>D15-D0.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The data lines are multiplexed with lower order 16 address lines, and then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 the multiplexed address and data lines areAD15-AD0.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 The remaining higher order 4 address lines A16-A19 are multiplexing with the status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 Lines S3-S6.</a:t>
            </a:r>
          </a:p>
          <a:p>
            <a:pPr lvl="0" fontAlgn="base"/>
            <a:r>
              <a:rPr lang="en-US" sz="2000" dirty="0"/>
              <a:t>4. It has three versions based on the frequency of operation</a:t>
            </a:r>
          </a:p>
          <a:p>
            <a:pPr fontAlgn="base"/>
            <a:r>
              <a:rPr lang="en-US" sz="2000" dirty="0"/>
              <a:t>        a) 8086 :  5MHz	   b) 8086-2: 8MHz	   c) 8086-1: 10 MHz</a:t>
            </a:r>
          </a:p>
          <a:p>
            <a:r>
              <a:rPr lang="en-US" sz="2000" dirty="0"/>
              <a:t>5. 8086 processor is available in 40-pin DIP(Dual in line Package).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Features of 8086: -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A87-A45B-4C6B-83EB-3C45AD44E644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17912"/>
            <a:ext cx="872007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6. 8086 processor supports 256 interrupts.</a:t>
            </a:r>
          </a:p>
          <a:p>
            <a:endParaRPr lang="en-US" sz="2000" dirty="0"/>
          </a:p>
          <a:p>
            <a:r>
              <a:rPr lang="en-US" sz="2000" dirty="0"/>
              <a:t>7. It supports full duplex asynchronous serial communication and half duplex </a:t>
            </a:r>
          </a:p>
          <a:p>
            <a:r>
              <a:rPr lang="en-US" sz="2000" dirty="0"/>
              <a:t>Synchronous  serial communication.</a:t>
            </a:r>
          </a:p>
          <a:p>
            <a:endParaRPr lang="en-US" sz="2000" dirty="0"/>
          </a:p>
          <a:p>
            <a:r>
              <a:rPr lang="en-US" sz="2000" dirty="0"/>
              <a:t>8. 8086 processor have 4 general purpose registers, 4 segment registers, </a:t>
            </a:r>
          </a:p>
          <a:p>
            <a:r>
              <a:rPr lang="en-US" sz="2000" dirty="0"/>
              <a:t>     3 pointer registers,  2 index registers and 1 flag register. </a:t>
            </a:r>
            <a:r>
              <a:rPr lang="en-US" sz="2000" b="1" dirty="0">
                <a:solidFill>
                  <a:srgbClr val="0070C0"/>
                </a:solidFill>
              </a:rPr>
              <a:t>(Total : 14 registers)</a:t>
            </a:r>
          </a:p>
          <a:p>
            <a:r>
              <a:rPr lang="en-US" sz="2000" dirty="0"/>
              <a:t>     Size of all these registers is 16-bit.</a:t>
            </a:r>
          </a:p>
          <a:p>
            <a:endParaRPr lang="en-US" sz="2000" dirty="0"/>
          </a:p>
          <a:p>
            <a:r>
              <a:rPr lang="en-US" sz="2000" dirty="0"/>
              <a:t>9. 8086 processor supports </a:t>
            </a:r>
            <a:r>
              <a:rPr lang="en-US" sz="2000" b="1" dirty="0">
                <a:solidFill>
                  <a:srgbClr val="FF0000"/>
                </a:solidFill>
              </a:rPr>
              <a:t>segmented</a:t>
            </a:r>
            <a:r>
              <a:rPr lang="en-US" sz="2000" dirty="0"/>
              <a:t> version of </a:t>
            </a:r>
            <a:r>
              <a:rPr lang="en-US" sz="2000" b="1" dirty="0">
                <a:solidFill>
                  <a:srgbClr val="FF0000"/>
                </a:solidFill>
              </a:rPr>
              <a:t>memory</a:t>
            </a:r>
            <a:r>
              <a:rPr lang="en-US" sz="2000" dirty="0"/>
              <a:t> ( 2</a:t>
            </a:r>
            <a:r>
              <a:rPr lang="en-US" sz="2000" baseline="30000" dirty="0"/>
              <a:t>20</a:t>
            </a:r>
            <a:r>
              <a:rPr lang="en-US" sz="2000" dirty="0"/>
              <a:t> =1MB size). </a:t>
            </a:r>
          </a:p>
          <a:p>
            <a:r>
              <a:rPr lang="en-US" sz="2000" dirty="0"/>
              <a:t>     Size of each segment is 64KB. </a:t>
            </a:r>
            <a:r>
              <a:rPr lang="en-US" dirty="0"/>
              <a:t>(2</a:t>
            </a:r>
            <a:r>
              <a:rPr lang="en-US" baseline="30000" dirty="0"/>
              <a:t>20</a:t>
            </a:r>
            <a:r>
              <a:rPr lang="en-US" dirty="0"/>
              <a:t> = 2</a:t>
            </a:r>
            <a:r>
              <a:rPr lang="en-US" baseline="30000" dirty="0"/>
              <a:t>4 </a:t>
            </a:r>
            <a:r>
              <a:rPr lang="en-US" dirty="0"/>
              <a:t>2</a:t>
            </a:r>
            <a:r>
              <a:rPr lang="en-US" baseline="30000" dirty="0"/>
              <a:t>16 </a:t>
            </a:r>
            <a:r>
              <a:rPr lang="en-US" dirty="0"/>
              <a:t>= 2</a:t>
            </a:r>
            <a:r>
              <a:rPr lang="en-US" baseline="30000" dirty="0"/>
              <a:t>4</a:t>
            </a:r>
            <a:r>
              <a:rPr lang="en-US" dirty="0"/>
              <a:t>. 64KB= Sixteen 64KB </a:t>
            </a:r>
            <a:r>
              <a:rPr lang="en-US" b="1" dirty="0">
                <a:solidFill>
                  <a:schemeClr val="tx2"/>
                </a:solidFill>
              </a:rPr>
              <a:t>logical </a:t>
            </a:r>
            <a:r>
              <a:rPr lang="en-US" dirty="0"/>
              <a:t>segments)</a:t>
            </a:r>
          </a:p>
          <a:p>
            <a:endParaRPr lang="en-US" sz="2000" dirty="0"/>
          </a:p>
          <a:p>
            <a:r>
              <a:rPr lang="en-US" sz="2000" dirty="0"/>
              <a:t>10. 8086 operates in two different modes. </a:t>
            </a:r>
          </a:p>
          <a:p>
            <a:r>
              <a:rPr lang="en-US" sz="2000" dirty="0"/>
              <a:t>	(1) Minimum mode or Single-Processor mode and </a:t>
            </a:r>
          </a:p>
          <a:p>
            <a:r>
              <a:rPr lang="en-US" sz="2000" dirty="0"/>
              <a:t>	(2) Maximum mode or Multi-Processor mode.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240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Features of 8086: -                  	</a:t>
            </a:r>
            <a:r>
              <a:rPr lang="en-US" sz="2000" b="1" dirty="0">
                <a:solidFill>
                  <a:srgbClr val="0070C0"/>
                </a:solidFill>
              </a:rPr>
              <a:t>cont’d…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97A9-34F5-4061-859E-37E066EB889E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5"/>
          <p:cNvGrpSpPr/>
          <p:nvPr/>
        </p:nvGrpSpPr>
        <p:grpSpPr>
          <a:xfrm>
            <a:off x="685800" y="304800"/>
            <a:ext cx="8149994" cy="4725194"/>
            <a:chOff x="685800" y="304800"/>
            <a:chExt cx="8149994" cy="4725194"/>
          </a:xfrm>
        </p:grpSpPr>
        <p:sp>
          <p:nvSpPr>
            <p:cNvPr id="2" name="Rectangle 1"/>
            <p:cNvSpPr/>
            <p:nvPr/>
          </p:nvSpPr>
          <p:spPr>
            <a:xfrm>
              <a:off x="1074782" y="304800"/>
              <a:ext cx="72310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M</a:t>
              </a:r>
              <a:r>
                <a:rPr lang="en-US" sz="3600" b="1" dirty="0">
                  <a:solidFill>
                    <a:srgbClr val="7030A0"/>
                  </a:solidFill>
                </a:rPr>
                <a:t>icro </a:t>
              </a:r>
              <a:r>
                <a:rPr lang="en-US" sz="3600" b="1" dirty="0">
                  <a:solidFill>
                    <a:srgbClr val="FF0000"/>
                  </a:solidFill>
                </a:rPr>
                <a:t>P</a:t>
              </a:r>
              <a:r>
                <a:rPr lang="en-US" sz="3600" b="1" dirty="0">
                  <a:solidFill>
                    <a:srgbClr val="7030A0"/>
                  </a:solidFill>
                </a:rPr>
                <a:t>rocessor  &amp; </a:t>
              </a:r>
              <a:r>
                <a:rPr lang="en-US" sz="3600" b="1" dirty="0">
                  <a:solidFill>
                    <a:srgbClr val="FF0000"/>
                  </a:solidFill>
                </a:rPr>
                <a:t>M</a:t>
              </a:r>
              <a:r>
                <a:rPr lang="en-US" sz="3600" b="1" dirty="0">
                  <a:solidFill>
                    <a:srgbClr val="7030A0"/>
                  </a:solidFill>
                </a:rPr>
                <a:t>icro </a:t>
              </a:r>
              <a:r>
                <a:rPr lang="en-US" sz="3600" b="1" dirty="0">
                  <a:solidFill>
                    <a:srgbClr val="FF0000"/>
                  </a:solidFill>
                </a:rPr>
                <a:t>C</a:t>
              </a:r>
              <a:r>
                <a:rPr lang="en-US" sz="3600" b="1" dirty="0">
                  <a:solidFill>
                    <a:srgbClr val="7030A0"/>
                  </a:solidFill>
                </a:rPr>
                <a:t>ontrollers</a:t>
              </a:r>
              <a:endParaRPr lang="en-US" sz="36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14400" y="1676400"/>
              <a:ext cx="3657600" cy="2209800"/>
              <a:chOff x="914400" y="1676400"/>
              <a:chExt cx="3657600" cy="22098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14400" y="1944469"/>
                <a:ext cx="811889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  <a:p>
                <a:r>
                  <a:rPr lang="en-US" dirty="0"/>
                  <a:t>Device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33600" y="3516868"/>
                <a:ext cx="1077346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286000" y="1676400"/>
                <a:ext cx="838200" cy="12003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b="1" dirty="0"/>
                  <a:t>CPU</a:t>
                </a:r>
              </a:p>
              <a:p>
                <a:r>
                  <a:rPr lang="en-US" dirty="0"/>
                  <a:t> 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15675" y="1905000"/>
                <a:ext cx="856325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  <a:p>
                <a:r>
                  <a:rPr lang="en-US" dirty="0"/>
                  <a:t>Device</a:t>
                </a:r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1752600" y="2209800"/>
                <a:ext cx="533400" cy="45719"/>
              </a:xfrm>
              <a:prstGeom prst="rightArrow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3124200" y="2209800"/>
                <a:ext cx="533400" cy="45719"/>
              </a:xfrm>
              <a:prstGeom prst="rightArrow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Up-Down Arrow 9"/>
              <p:cNvSpPr/>
              <p:nvPr/>
            </p:nvSpPr>
            <p:spPr>
              <a:xfrm>
                <a:off x="2667000" y="2895600"/>
                <a:ext cx="76200" cy="609600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29200" y="1447800"/>
              <a:ext cx="3657600" cy="2362200"/>
              <a:chOff x="914400" y="1524000"/>
              <a:chExt cx="3657600" cy="2362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914400" y="1944469"/>
                <a:ext cx="811889" cy="646331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  <a:p>
                <a:r>
                  <a:rPr lang="en-US" dirty="0"/>
                  <a:t>Device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33600" y="3516868"/>
                <a:ext cx="1077346" cy="369332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33600" y="1524000"/>
                <a:ext cx="1219200" cy="147732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b="1" dirty="0"/>
                  <a:t>Micro Processor</a:t>
                </a:r>
              </a:p>
              <a:p>
                <a:r>
                  <a:rPr lang="en-US" dirty="0"/>
                  <a:t> 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15675" y="1905000"/>
                <a:ext cx="856325" cy="646331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  <a:p>
                <a:r>
                  <a:rPr lang="en-US" dirty="0"/>
                  <a:t>Device</a:t>
                </a: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1752600" y="2209800"/>
                <a:ext cx="381000" cy="45719"/>
              </a:xfrm>
              <a:prstGeom prst="rightArrow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3352800" y="2209800"/>
                <a:ext cx="304800" cy="45719"/>
              </a:xfrm>
              <a:prstGeom prst="rightArrow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Up-Down Arrow 18"/>
              <p:cNvSpPr/>
              <p:nvPr/>
            </p:nvSpPr>
            <p:spPr>
              <a:xfrm>
                <a:off x="2667000" y="3048000"/>
                <a:ext cx="76200" cy="457200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rot="5400000">
              <a:off x="2857500" y="3086100"/>
              <a:ext cx="3886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5800" y="4343400"/>
              <a:ext cx="394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Schematic Diagram of Digital Computer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3000" y="4343400"/>
              <a:ext cx="3882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Schematic Diagram of Micro Computer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57200" y="5334000"/>
            <a:ext cx="12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Ref: B Ram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FC85-D258-44E0-9C35-E9F09988AA97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/>
          <p:cNvGrpSpPr/>
          <p:nvPr/>
        </p:nvGrpSpPr>
        <p:grpSpPr>
          <a:xfrm>
            <a:off x="990600" y="1623536"/>
            <a:ext cx="7401946" cy="3939064"/>
            <a:chOff x="990600" y="773668"/>
            <a:chExt cx="7401946" cy="3939064"/>
          </a:xfrm>
        </p:grpSpPr>
        <p:grpSp>
          <p:nvGrpSpPr>
            <p:cNvPr id="6" name="Group 8"/>
            <p:cNvGrpSpPr/>
            <p:nvPr/>
          </p:nvGrpSpPr>
          <p:grpSpPr>
            <a:xfrm>
              <a:off x="2895600" y="1981200"/>
              <a:ext cx="5496946" cy="1219200"/>
              <a:chOff x="602021" y="1600200"/>
              <a:chExt cx="5496946" cy="12192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602021" y="1600200"/>
                <a:ext cx="667362" cy="12003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I / O</a:t>
                </a:r>
              </a:p>
              <a:p>
                <a:r>
                  <a:rPr lang="en-US" dirty="0"/>
                  <a:t>Ports</a:t>
                </a:r>
              </a:p>
              <a:p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735621" y="1619071"/>
                <a:ext cx="838200" cy="12003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b="1" dirty="0"/>
                  <a:t>CPU</a:t>
                </a:r>
              </a:p>
              <a:p>
                <a:r>
                  <a:rPr lang="en-US" dirty="0"/>
                  <a:t> 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021621" y="1600200"/>
                <a:ext cx="1077346" cy="12003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MEMORY</a:t>
                </a:r>
              </a:p>
              <a:p>
                <a:endParaRPr lang="en-US" dirty="0"/>
              </a:p>
            </p:txBody>
          </p:sp>
        </p:grpSp>
        <p:sp>
          <p:nvSpPr>
            <p:cNvPr id="11" name="Left-Right Arrow 10"/>
            <p:cNvSpPr/>
            <p:nvPr/>
          </p:nvSpPr>
          <p:spPr>
            <a:xfrm>
              <a:off x="5867400" y="2514600"/>
              <a:ext cx="1447800" cy="152400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0600" y="1524000"/>
              <a:ext cx="811889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  <a:p>
              <a:r>
                <a:rPr lang="en-US" dirty="0"/>
                <a:t>Device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3352800"/>
              <a:ext cx="856325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  <a:p>
              <a:r>
                <a:rPr lang="en-US" dirty="0"/>
                <a:t>Device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71730" y="2667000"/>
              <a:ext cx="1267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Bus</a:t>
              </a:r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3581400" y="2514600"/>
              <a:ext cx="1447800" cy="152400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2743200"/>
              <a:ext cx="1267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Bus</a:t>
              </a:r>
            </a:p>
          </p:txBody>
        </p:sp>
        <p:cxnSp>
          <p:nvCxnSpPr>
            <p:cNvPr id="18" name="Straight Arrow Connector 17"/>
            <p:cNvCxnSpPr>
              <a:stCxn id="2" idx="0"/>
            </p:cNvCxnSpPr>
            <p:nvPr/>
          </p:nvCxnSpPr>
          <p:spPr>
            <a:xfrm rot="16200000" flipV="1">
              <a:off x="2833842" y="1585761"/>
              <a:ext cx="762000" cy="288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V="1">
              <a:off x="7482039" y="1585761"/>
              <a:ext cx="762000" cy="288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V="1">
              <a:off x="5043639" y="1585761"/>
              <a:ext cx="762000" cy="288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00400" y="1219200"/>
              <a:ext cx="4648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52515" y="773668"/>
              <a:ext cx="1010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Bus</a:t>
              </a:r>
            </a:p>
          </p:txBody>
        </p:sp>
        <p:cxnSp>
          <p:nvCxnSpPr>
            <p:cNvPr id="31" name="Straight Arrow Connector 30"/>
            <p:cNvCxnSpPr>
              <a:stCxn id="12" idx="3"/>
            </p:cNvCxnSpPr>
            <p:nvPr/>
          </p:nvCxnSpPr>
          <p:spPr>
            <a:xfrm>
              <a:off x="1802489" y="1847166"/>
              <a:ext cx="1093111" cy="5150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3" idx="3"/>
            </p:cNvCxnSpPr>
            <p:nvPr/>
          </p:nvCxnSpPr>
          <p:spPr>
            <a:xfrm rot="10800000" flipV="1">
              <a:off x="1846926" y="2819400"/>
              <a:ext cx="1048675" cy="856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" idx="2"/>
            </p:cNvCxnSpPr>
            <p:nvPr/>
          </p:nvCxnSpPr>
          <p:spPr>
            <a:xfrm rot="5400000" flipH="1" flipV="1">
              <a:off x="2748205" y="3633725"/>
              <a:ext cx="933271" cy="288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039430" y="3647370"/>
              <a:ext cx="8955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7405842" y="3643162"/>
              <a:ext cx="914397" cy="288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200400" y="4114800"/>
              <a:ext cx="46482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572000" y="4343400"/>
              <a:ext cx="132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Bus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074782" y="304800"/>
            <a:ext cx="673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  <a:r>
              <a:rPr lang="en-US" sz="3600" b="1" dirty="0">
                <a:solidFill>
                  <a:srgbClr val="7030A0"/>
                </a:solidFill>
              </a:rPr>
              <a:t>lock diagram of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>
                <a:solidFill>
                  <a:srgbClr val="7030A0"/>
                </a:solidFill>
              </a:rPr>
              <a:t>omputer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5726668"/>
            <a:ext cx="19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Ref: Douglas V Hall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49C-3724-4F6B-9D8F-5C4F2F6E6D6C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9800" y="1752600"/>
            <a:ext cx="5105400" cy="2913712"/>
            <a:chOff x="685800" y="1447800"/>
            <a:chExt cx="3276600" cy="2339506"/>
          </a:xfrm>
        </p:grpSpPr>
        <p:sp>
          <p:nvSpPr>
            <p:cNvPr id="2" name="TextBox 1"/>
            <p:cNvSpPr txBox="1"/>
            <p:nvPr/>
          </p:nvSpPr>
          <p:spPr>
            <a:xfrm>
              <a:off x="685800" y="1447800"/>
              <a:ext cx="1015238" cy="155687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    ALU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76400" y="1447800"/>
              <a:ext cx="2286000" cy="32126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     Accumulator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76400" y="1792068"/>
              <a:ext cx="2286000" cy="13097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General &amp; Special Purpose Registers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2971800"/>
              <a:ext cx="3276600" cy="81550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Timing and Control Unit</a:t>
              </a:r>
            </a:p>
            <a:p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400" y="381000"/>
            <a:ext cx="824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rgbClr val="7030A0"/>
                </a:solidFill>
              </a:rPr>
              <a:t>chematic</a:t>
            </a:r>
            <a:r>
              <a:rPr lang="en-US" sz="2800" b="1" dirty="0">
                <a:solidFill>
                  <a:srgbClr val="FF0000"/>
                </a:solidFill>
              </a:rPr>
              <a:t> D</a:t>
            </a:r>
            <a:r>
              <a:rPr lang="en-US" sz="2800" b="1" dirty="0">
                <a:solidFill>
                  <a:srgbClr val="7030A0"/>
                </a:solidFill>
              </a:rPr>
              <a:t>iagram / 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nternal 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b="1" dirty="0">
                <a:solidFill>
                  <a:srgbClr val="7030A0"/>
                </a:solidFill>
              </a:rPr>
              <a:t>arts</a:t>
            </a:r>
            <a:r>
              <a:rPr lang="en-US" sz="2800" b="1" dirty="0">
                <a:solidFill>
                  <a:srgbClr val="FF0000"/>
                </a:solidFill>
              </a:rPr>
              <a:t> of </a:t>
            </a:r>
            <a:r>
              <a:rPr lang="en-US" sz="2800" b="1" dirty="0">
                <a:solidFill>
                  <a:srgbClr val="7030A0"/>
                </a:solidFill>
              </a:rPr>
              <a:t>M</a:t>
            </a:r>
            <a:r>
              <a:rPr lang="en-US" sz="2800" b="1" dirty="0">
                <a:solidFill>
                  <a:srgbClr val="FF0000"/>
                </a:solidFill>
              </a:rPr>
              <a:t>icro </a:t>
            </a:r>
            <a:r>
              <a:rPr lang="en-US" sz="2800" b="1" dirty="0">
                <a:solidFill>
                  <a:srgbClr val="7030A0"/>
                </a:solidFill>
              </a:rPr>
              <a:t>P</a:t>
            </a:r>
            <a:r>
              <a:rPr lang="en-US" sz="2800" b="1" dirty="0">
                <a:solidFill>
                  <a:srgbClr val="FF0000"/>
                </a:solidFill>
              </a:rPr>
              <a:t>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12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Ref: B Ram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F94-56B0-4FA7-9AEE-85D665E5541E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6073" y="1668304"/>
            <a:ext cx="6333272" cy="2970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UNIT </a:t>
            </a:r>
            <a:r>
              <a:rPr lang="en-US" sz="2200" b="1">
                <a:solidFill>
                  <a:srgbClr val="0070C0"/>
                </a:solidFill>
              </a:rPr>
              <a:t>1 -</a:t>
            </a: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/>
              <a:t>Introduction </a:t>
            </a:r>
            <a:r>
              <a:rPr lang="en-US" sz="2200" b="1" dirty="0"/>
              <a:t>to 8086 Microprocessor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UNIT 2 -</a:t>
            </a:r>
            <a:r>
              <a:rPr lang="en-US" sz="2200" b="1" dirty="0"/>
              <a:t>	Hardware features of 8086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UNIT 3 -</a:t>
            </a:r>
            <a:r>
              <a:rPr lang="en-US" sz="2200" b="1" dirty="0"/>
              <a:t>	Advanced Processors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UNIT 4 -	</a:t>
            </a:r>
            <a:r>
              <a:rPr lang="en-US" sz="2200" b="1" dirty="0"/>
              <a:t>Introduction to 8051Microcontroller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UNIT 5 -	</a:t>
            </a:r>
            <a:r>
              <a:rPr lang="en-US" sz="2200" b="1" dirty="0"/>
              <a:t>8051 Microcontroller Hardware </a:t>
            </a:r>
          </a:p>
          <a:p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7231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P</a:t>
            </a:r>
            <a:r>
              <a:rPr lang="en-US" sz="3600" b="1" dirty="0">
                <a:solidFill>
                  <a:srgbClr val="7030A0"/>
                </a:solidFill>
              </a:rPr>
              <a:t>rocessor  &amp; </a:t>
            </a:r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>
                <a:solidFill>
                  <a:srgbClr val="7030A0"/>
                </a:solidFill>
              </a:rPr>
              <a:t>ontrollers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1DF5-00EF-43FB-8DE3-D352710CF09C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52946" y="838200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Syllabus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65860"/>
            <a:ext cx="8181279" cy="5601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UNIT 1 -</a:t>
            </a:r>
            <a:r>
              <a:rPr lang="en-US" sz="2200" b="1" dirty="0"/>
              <a:t>	</a:t>
            </a:r>
            <a:r>
              <a:rPr lang="en-US" sz="2200" b="1" dirty="0">
                <a:solidFill>
                  <a:srgbClr val="C00000"/>
                </a:solidFill>
              </a:rPr>
              <a:t>Introduction to 8086microprocessor 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/>
              <a:t> </a:t>
            </a:r>
            <a:r>
              <a:rPr lang="en-US" b="1" dirty="0"/>
              <a:t>History</a:t>
            </a:r>
            <a:r>
              <a:rPr lang="en-US" dirty="0"/>
              <a:t> of Micro processors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Architecture</a:t>
            </a:r>
            <a:r>
              <a:rPr lang="en-US" dirty="0"/>
              <a:t> of 8086 </a:t>
            </a:r>
            <a:r>
              <a:rPr lang="en-US" dirty="0">
                <a:sym typeface="Wingdings" pitchFamily="2" charset="2"/>
              </a:rPr>
              <a:t> Register model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Memory Segmentation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Software Aspects</a:t>
            </a:r>
            <a:r>
              <a:rPr lang="en-US" dirty="0">
                <a:sym typeface="Wingdings" pitchFamily="2" charset="2"/>
              </a:rPr>
              <a:t> of 8086   Addressing modes</a:t>
            </a:r>
          </a:p>
          <a:p>
            <a:pPr lvl="4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		                Instruction set</a:t>
            </a:r>
          </a:p>
          <a:p>
            <a:pPr lvl="4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		               Interrupts   Hardware Interrupts </a:t>
            </a:r>
          </a:p>
          <a:p>
            <a:pPr lvl="4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				         Software Interrupts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UNIT 2 -</a:t>
            </a:r>
            <a:r>
              <a:rPr lang="en-US" b="1" dirty="0"/>
              <a:t>		</a:t>
            </a:r>
            <a:r>
              <a:rPr lang="en-US" b="1" dirty="0">
                <a:solidFill>
                  <a:srgbClr val="C00000"/>
                </a:solidFill>
              </a:rPr>
              <a:t>Hardware features of 8086 :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Pins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Max / Min modes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Memory Interfacing</a:t>
            </a:r>
          </a:p>
          <a:p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7231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P</a:t>
            </a:r>
            <a:r>
              <a:rPr lang="en-US" sz="3600" b="1" dirty="0">
                <a:solidFill>
                  <a:srgbClr val="7030A0"/>
                </a:solidFill>
              </a:rPr>
              <a:t>rocessor  &amp; </a:t>
            </a:r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>
                <a:solidFill>
                  <a:srgbClr val="7030A0"/>
                </a:solidFill>
              </a:rPr>
              <a:t>ontrollers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96B2-64B5-46C3-BF10-AC4603817893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05346" y="838200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Syllabus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082B-1D57-4BEC-ADCF-DE5C5DC6BAA7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283732"/>
            <a:ext cx="8153400" cy="5310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UNIT 3 -</a:t>
            </a:r>
            <a:r>
              <a:rPr lang="en-US" b="1" dirty="0"/>
              <a:t>	</a:t>
            </a:r>
            <a:r>
              <a:rPr lang="en-IN" b="1" dirty="0">
                <a:solidFill>
                  <a:srgbClr val="C00000"/>
                </a:solidFill>
              </a:rPr>
              <a:t>ADVANCED PROCESSORS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Real and Virtual Memory Addressing Modes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Memory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Memory Paging Mechanism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Cache Memory Techniques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Exception Handling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Comparison of  Microprocessors (8086 – 80186 – 80286 – 80386 – 80486)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Comparison of Pentium Processors.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	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UNIT 4 -	</a:t>
            </a:r>
            <a:r>
              <a:rPr lang="en-US" b="1" dirty="0">
                <a:solidFill>
                  <a:srgbClr val="C00000"/>
                </a:solidFill>
              </a:rPr>
              <a:t>Introduction to 8051Microcontroller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Comparison of Micro processor and micro controller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8051 Architecture, Pin Diagram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sym typeface="Wingdings" pitchFamily="2" charset="2"/>
              </a:rPr>
              <a:t> Software Aspects</a:t>
            </a:r>
            <a:r>
              <a:rPr lang="en-US" dirty="0">
                <a:sym typeface="Wingdings" pitchFamily="2" charset="2"/>
              </a:rPr>
              <a:t> of 8051  Addressing modes</a:t>
            </a:r>
          </a:p>
          <a:p>
            <a:pPr lvl="4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	                Instruction set</a:t>
            </a:r>
          </a:p>
          <a:p>
            <a:pPr lvl="4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	               Simple programs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0791" y="199290"/>
            <a:ext cx="7231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P</a:t>
            </a:r>
            <a:r>
              <a:rPr lang="en-US" sz="3600" b="1" dirty="0">
                <a:solidFill>
                  <a:srgbClr val="7030A0"/>
                </a:solidFill>
              </a:rPr>
              <a:t>rocessor  &amp; </a:t>
            </a:r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>
                <a:solidFill>
                  <a:srgbClr val="7030A0"/>
                </a:solidFill>
              </a:rPr>
              <a:t>ontrollers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681546" y="914400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Syllabus 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8DD-5A04-4879-A9B1-53C631EC6120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515000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UNIT 5 -		</a:t>
            </a:r>
            <a:r>
              <a:rPr lang="en-US" b="1" dirty="0">
                <a:solidFill>
                  <a:srgbClr val="C00000"/>
                </a:solidFill>
              </a:rPr>
              <a:t>8051 Microcontroller Hardware :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04800"/>
            <a:ext cx="7231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P</a:t>
            </a:r>
            <a:r>
              <a:rPr lang="en-US" sz="3600" b="1" dirty="0">
                <a:solidFill>
                  <a:srgbClr val="7030A0"/>
                </a:solidFill>
              </a:rPr>
              <a:t>rocessor  &amp; </a:t>
            </a:r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icro 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>
                <a:solidFill>
                  <a:srgbClr val="7030A0"/>
                </a:solidFill>
              </a:rPr>
              <a:t>ontrollers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681546" y="914400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Syllabus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5791200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 ParallelPortsin8051, 8051Serialports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ExternalMemoryinterfacingwith8051,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8051Timers,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8051 Interrupts.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IN" dirty="0"/>
              <a:t> LCD &amp; Keyboard Interfacing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 ADC &amp; DAC Interfacing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Stepper Motor Interfacing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External Memory interfacing.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TEXTBOOKS 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Douglas </a:t>
            </a:r>
            <a:r>
              <a:rPr lang="en-US" b="1" dirty="0" err="1"/>
              <a:t>V.Hall</a:t>
            </a:r>
            <a:r>
              <a:rPr lang="en-US" b="1" dirty="0"/>
              <a:t>, “Microprocessors &amp; Interfacing”, 2nd ed., TMH, 2003.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dirty="0"/>
              <a:t>2.  Kenneth J. Ayala, “8051 Microcontrollers”,  </a:t>
            </a:r>
            <a:r>
              <a:rPr lang="en-US" dirty="0" err="1"/>
              <a:t>Cengage</a:t>
            </a:r>
            <a:r>
              <a:rPr lang="en-US" dirty="0"/>
              <a:t> Learning, 2008.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REFERENCEBOOKS :</a:t>
            </a:r>
          </a:p>
          <a:p>
            <a:endParaRPr lang="en-US" b="1" dirty="0"/>
          </a:p>
          <a:p>
            <a:r>
              <a:rPr lang="en-US" b="1" dirty="0"/>
              <a:t>1. A K Ray and KM </a:t>
            </a:r>
            <a:r>
              <a:rPr lang="en-US" b="1" dirty="0" err="1"/>
              <a:t>Bhurchandi</a:t>
            </a:r>
            <a:r>
              <a:rPr lang="en-US" b="1" dirty="0"/>
              <a:t>, “Advanced Microprocessors &amp; Peripherals”, 2nd ed., TMH, 2006.</a:t>
            </a:r>
          </a:p>
          <a:p>
            <a:endParaRPr lang="en-US" b="1" dirty="0"/>
          </a:p>
          <a:p>
            <a:r>
              <a:rPr lang="en-US" dirty="0"/>
              <a:t>2. Raj </a:t>
            </a:r>
            <a:r>
              <a:rPr lang="en-US" dirty="0" err="1"/>
              <a:t>Kamal</a:t>
            </a:r>
            <a:r>
              <a:rPr lang="en-US" dirty="0"/>
              <a:t>, “Microcontroller architecture, programming, Interfacing and System Design”, Pearson Education, 2005</a:t>
            </a:r>
          </a:p>
          <a:p>
            <a:endParaRPr lang="en-US" dirty="0"/>
          </a:p>
          <a:p>
            <a:r>
              <a:rPr lang="en-US" dirty="0"/>
              <a:t>3. The 8051 Microcontroller and Embedded Systems using Assembly and C – Muhammad Ali </a:t>
            </a:r>
            <a:r>
              <a:rPr lang="en-US" dirty="0" err="1"/>
              <a:t>Mazidi</a:t>
            </a:r>
            <a:r>
              <a:rPr lang="en-US" dirty="0"/>
              <a:t>, J </a:t>
            </a:r>
            <a:r>
              <a:rPr lang="en-US" dirty="0" err="1"/>
              <a:t>anice</a:t>
            </a:r>
            <a:r>
              <a:rPr lang="en-US" dirty="0"/>
              <a:t> </a:t>
            </a:r>
            <a:r>
              <a:rPr lang="en-US" dirty="0" err="1"/>
              <a:t>Gillispie</a:t>
            </a:r>
            <a:r>
              <a:rPr lang="en-US" dirty="0"/>
              <a:t> </a:t>
            </a:r>
            <a:r>
              <a:rPr lang="en-US" dirty="0" err="1"/>
              <a:t>Mazidi</a:t>
            </a:r>
            <a:r>
              <a:rPr lang="en-US" dirty="0"/>
              <a:t>, </a:t>
            </a:r>
            <a:r>
              <a:rPr lang="en-US" dirty="0" err="1"/>
              <a:t>Rolin</a:t>
            </a:r>
            <a:r>
              <a:rPr lang="en-US" dirty="0"/>
              <a:t> D. </a:t>
            </a:r>
            <a:r>
              <a:rPr lang="en-US" dirty="0" err="1"/>
              <a:t>McKinlay</a:t>
            </a:r>
            <a:r>
              <a:rPr lang="en-US" dirty="0"/>
              <a:t>, 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Edn</a:t>
            </a:r>
            <a:r>
              <a:rPr lang="en-US" dirty="0"/>
              <a:t>, Pearson Education, 2008.</a:t>
            </a:r>
          </a:p>
          <a:p>
            <a:endParaRPr lang="en-US" dirty="0"/>
          </a:p>
          <a:p>
            <a:r>
              <a:rPr lang="en-US" dirty="0"/>
              <a:t>4. Barry </a:t>
            </a:r>
            <a:r>
              <a:rPr lang="en-US" dirty="0" err="1"/>
              <a:t>B.Brey</a:t>
            </a:r>
            <a:r>
              <a:rPr lang="en-US" dirty="0"/>
              <a:t>: Intel Microprocessor Architecture, Programming and Interfacing- 8086/8088, 80186, 80286, 80386 and 80486,PHI,1995.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003D-189E-46E0-BE18-242B1DB2F699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938</Words>
  <Application>Microsoft Office PowerPoint</Application>
  <PresentationFormat>On-screen Show (4:3)</PresentationFormat>
  <Paragraphs>277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admin</cp:lastModifiedBy>
  <cp:revision>5</cp:revision>
  <dcterms:created xsi:type="dcterms:W3CDTF">2006-08-16T00:00:00Z</dcterms:created>
  <dcterms:modified xsi:type="dcterms:W3CDTF">2018-12-13T00:49:37Z</dcterms:modified>
</cp:coreProperties>
</file>