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Users\Shiv\Desktop\MPI\791775650ab9e436b792cab61a904afa85c80d2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600199" cy="838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4419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Mr. M Krishna </a:t>
            </a:r>
            <a:r>
              <a:rPr lang="en-US" b="1" dirty="0" err="1">
                <a:solidFill>
                  <a:srgbClr val="0070C0"/>
                </a:solidFill>
              </a:rPr>
              <a:t>Chennakesava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Rao</a:t>
            </a:r>
            <a:r>
              <a:rPr lang="en-US" b="1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VFSTR University</a:t>
            </a: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267200" cy="1981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FD4-86E1-4F1F-A02C-2FFCAA338F70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0CA53-6750-4B2C-9A45-95EDCEAA1EAC}"/>
              </a:ext>
            </a:extLst>
          </p:cNvPr>
          <p:cNvSpPr/>
          <p:nvPr/>
        </p:nvSpPr>
        <p:spPr>
          <a:xfrm>
            <a:off x="1170908" y="2686734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M</a:t>
            </a:r>
            <a:r>
              <a:rPr lang="en-US" sz="4000" b="1" dirty="0">
                <a:solidFill>
                  <a:srgbClr val="7030A0"/>
                </a:solidFill>
              </a:rPr>
              <a:t>icro </a:t>
            </a:r>
            <a:r>
              <a:rPr lang="en-US" sz="4000" b="1" dirty="0">
                <a:solidFill>
                  <a:srgbClr val="FF0000"/>
                </a:solidFill>
              </a:rPr>
              <a:t>P</a:t>
            </a:r>
            <a:r>
              <a:rPr lang="en-US" sz="4000" b="1" dirty="0">
                <a:solidFill>
                  <a:srgbClr val="7030A0"/>
                </a:solidFill>
              </a:rPr>
              <a:t>rocessors  &amp;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1509C-6258-4DFA-9AFA-CACBF0E077B7}"/>
              </a:ext>
            </a:extLst>
          </p:cNvPr>
          <p:cNvSpPr/>
          <p:nvPr/>
        </p:nvSpPr>
        <p:spPr>
          <a:xfrm>
            <a:off x="4142708" y="3524934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16CS307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05000" y="76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Architecture of 8086 Microprocessor</a:t>
            </a:r>
          </a:p>
        </p:txBody>
      </p:sp>
      <p:sp>
        <p:nvSpPr>
          <p:cNvPr id="4" name="Oval 3"/>
          <p:cNvSpPr/>
          <p:nvPr/>
        </p:nvSpPr>
        <p:spPr>
          <a:xfrm>
            <a:off x="6248400" y="1828800"/>
            <a:ext cx="12192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447800" y="1828800"/>
            <a:ext cx="21336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371600" y="2971800"/>
            <a:ext cx="21336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22098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495800" y="4876800"/>
            <a:ext cx="2133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715000" y="3505200"/>
            <a:ext cx="2133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648200" y="5867400"/>
            <a:ext cx="1600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33400" y="762000"/>
            <a:ext cx="845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The 8086 CPU is divided into two independent functional units: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Bus Interface Unit (BIU)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Execution Unit (EU)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1219200"/>
            <a:ext cx="9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Ref: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Functions of 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en-US" sz="2800" b="1" dirty="0">
                <a:solidFill>
                  <a:srgbClr val="7030A0"/>
                </a:solidFill>
              </a:rPr>
              <a:t>us 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nterface </a:t>
            </a:r>
            <a:r>
              <a:rPr lang="en-US" sz="2800" b="1" dirty="0">
                <a:solidFill>
                  <a:srgbClr val="FF0000"/>
                </a:solidFill>
              </a:rPr>
              <a:t>U</a:t>
            </a:r>
            <a:r>
              <a:rPr lang="en-US" sz="2800" b="1" dirty="0">
                <a:solidFill>
                  <a:srgbClr val="7030A0"/>
                </a:solidFill>
              </a:rPr>
              <a:t>nit 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dirty="0"/>
              <a:t>1</a:t>
            </a:r>
            <a:r>
              <a:rPr lang="en-US" sz="2400" dirty="0"/>
              <a:t>. It sends address of the memory or I/O. </a:t>
            </a:r>
            <a:endParaRPr lang="en-IN" sz="2400" dirty="0"/>
          </a:p>
          <a:p>
            <a:pPr>
              <a:buNone/>
            </a:pPr>
            <a:r>
              <a:rPr lang="en-US" sz="2400" dirty="0"/>
              <a:t>2. It fetches instruction from memory. </a:t>
            </a:r>
            <a:endParaRPr lang="en-IN" sz="2400" dirty="0"/>
          </a:p>
          <a:p>
            <a:pPr>
              <a:buNone/>
            </a:pPr>
            <a:r>
              <a:rPr lang="en-US" sz="2400" dirty="0"/>
              <a:t>3. It reads data from port/memory. </a:t>
            </a:r>
            <a:endParaRPr lang="en-IN" sz="2400" dirty="0"/>
          </a:p>
          <a:p>
            <a:pPr>
              <a:buNone/>
            </a:pPr>
            <a:r>
              <a:rPr lang="en-US" sz="2400" dirty="0"/>
              <a:t>4. It writes data into port/memory. </a:t>
            </a:r>
            <a:endParaRPr lang="en-IN" sz="2400" dirty="0"/>
          </a:p>
          <a:p>
            <a:pPr>
              <a:buNone/>
            </a:pPr>
            <a:r>
              <a:rPr lang="en-US" sz="2400" dirty="0"/>
              <a:t>5. It supports instruction queuing. </a:t>
            </a:r>
            <a:endParaRPr lang="en-IN" sz="2400" dirty="0"/>
          </a:p>
          <a:p>
            <a:pPr>
              <a:buNone/>
            </a:pPr>
            <a:r>
              <a:rPr lang="en-US" sz="2400" dirty="0"/>
              <a:t>6. It provides the address relocation facility.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BIU contains the circuit for </a:t>
            </a:r>
            <a:r>
              <a:rPr lang="en-US" sz="2800" b="1" dirty="0">
                <a:solidFill>
                  <a:srgbClr val="7030A0"/>
                </a:solidFill>
              </a:rPr>
              <a:t>physical address calculations        </a:t>
            </a:r>
          </a:p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                               </a:t>
            </a:r>
            <a:r>
              <a:rPr lang="en-US" sz="2400" b="1" dirty="0"/>
              <a:t>and 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a pre-decoding instruction byte queue (6 Bytes long)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77225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Architecture of 8086 Microprocessor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E1D-9DF0-4653-86FF-E77247391C2A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0712-E753-4E7C-8868-88F52BB9A7C1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89353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To increase the execution speed,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BIU fetches as many as six instruction bytes ahead to time from memory.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All six bytes are then held in first in first out ( </a:t>
            </a:r>
            <a:r>
              <a:rPr lang="en-US" b="1" dirty="0"/>
              <a:t>FIFO</a:t>
            </a:r>
            <a:r>
              <a:rPr lang="en-US" dirty="0"/>
              <a:t>) 6 byte register called instruction queue.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Then all bytes have to be given to EU one by one.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This pre fetching operation of BIU may be in parallel with execution operation of EU, 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which improves the speed execution of the instruction.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7114" y="762000"/>
            <a:ext cx="28816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nstruction </a:t>
            </a:r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b="1" dirty="0">
                <a:solidFill>
                  <a:srgbClr val="7030A0"/>
                </a:solidFill>
              </a:rPr>
              <a:t>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177225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Architecture of 8086 Microprocessor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79438"/>
            <a:ext cx="44958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</a:t>
            </a:r>
            <a:r>
              <a:rPr lang="en-US" sz="3200" b="1" dirty="0">
                <a:solidFill>
                  <a:srgbClr val="7030A0"/>
                </a:solidFill>
              </a:rPr>
              <a:t>IPELINING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4864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increases the speed of operation of microprocessor 8086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1430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Fetching the next instruction while the current instruction executes is called pipelining. 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9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66667"/>
          <a:stretch>
            <a:fillRect/>
          </a:stretch>
        </p:blipFill>
        <p:spPr bwMode="auto">
          <a:xfrm>
            <a:off x="990600" y="21336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2" cstate="print"/>
          <a:srcRect b="64444"/>
          <a:stretch>
            <a:fillRect/>
          </a:stretch>
        </p:blipFill>
        <p:spPr bwMode="auto">
          <a:xfrm>
            <a:off x="990600" y="19050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B97-9DEC-4322-9E3D-FF6767714C70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Content Placeholder 3"/>
          <p:cNvPicPr>
            <a:picLocks/>
          </p:cNvPicPr>
          <p:nvPr/>
        </p:nvPicPr>
        <p:blipFill>
          <a:blip r:embed="rId2" cstate="print"/>
          <a:srcRect t="37778"/>
          <a:stretch>
            <a:fillRect/>
          </a:stretch>
        </p:blipFill>
        <p:spPr bwMode="auto">
          <a:xfrm>
            <a:off x="914400" y="3200400"/>
            <a:ext cx="7315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180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r>
              <a:rPr lang="en-US" sz="2000" b="1" dirty="0"/>
              <a:t>The functions of execution unit are: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To tell BIU where to fetch the instructions or data from.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To decode the instructions.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To execute the instructions.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The EU contains the control circuitry to perform various internal operations.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A decoder in EU decodes the instruction fetched memory to generate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different internal or external control signals required to perform the operation.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EU has 16-bit ALU, which can perform arithmetic and logical operations  on 8-bit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as well as 16-bit.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0" y="926068"/>
            <a:ext cx="2660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>
                <a:solidFill>
                  <a:srgbClr val="7030A0"/>
                </a:solidFill>
              </a:rPr>
              <a:t>xecution 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>
                <a:solidFill>
                  <a:srgbClr val="7030A0"/>
                </a:solidFill>
              </a:rPr>
              <a:t>nit (</a:t>
            </a:r>
            <a:r>
              <a:rPr lang="en-US" sz="2400" b="1" dirty="0">
                <a:solidFill>
                  <a:srgbClr val="FF0000"/>
                </a:solidFill>
              </a:rPr>
              <a:t>EU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77225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Architecture of 8086 Microprocessor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046744"/>
            <a:ext cx="61503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EU has the following functional parts these are</a:t>
            </a:r>
          </a:p>
          <a:p>
            <a:endParaRPr lang="en-US" sz="2400" dirty="0"/>
          </a:p>
          <a:p>
            <a:r>
              <a:rPr lang="en-US" sz="2400" dirty="0"/>
              <a:t>      a). 	ALU</a:t>
            </a:r>
          </a:p>
          <a:p>
            <a:r>
              <a:rPr lang="en-US" sz="2400" dirty="0"/>
              <a:t>      b).	Register Set.</a:t>
            </a:r>
          </a:p>
          <a:p>
            <a:r>
              <a:rPr lang="en-US" sz="2400" dirty="0"/>
              <a:t>      c).	Operand &amp; Flag Register.</a:t>
            </a:r>
          </a:p>
          <a:p>
            <a:r>
              <a:rPr lang="en-US" sz="2400" dirty="0"/>
              <a:t>      d).	Control System.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0" y="926068"/>
            <a:ext cx="2660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>
                <a:solidFill>
                  <a:srgbClr val="7030A0"/>
                </a:solidFill>
              </a:rPr>
              <a:t>xecution 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>
                <a:solidFill>
                  <a:srgbClr val="7030A0"/>
                </a:solidFill>
              </a:rPr>
              <a:t>nit (</a:t>
            </a:r>
            <a:r>
              <a:rPr lang="en-US" sz="2400" b="1" dirty="0">
                <a:solidFill>
                  <a:srgbClr val="FF0000"/>
                </a:solidFill>
              </a:rPr>
              <a:t>EU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177225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Architecture of 8086 Microprocessor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76842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a).</a:t>
            </a:r>
            <a:r>
              <a:rPr lang="en-US" sz="2000" b="1" dirty="0">
                <a:solidFill>
                  <a:srgbClr val="C00000"/>
                </a:solidFill>
              </a:rPr>
              <a:t>ALU (Arithmetic and Logical Unit):- </a:t>
            </a:r>
            <a:r>
              <a:rPr lang="en-US" dirty="0"/>
              <a:t>It performs Arithmetic and Logical operations on </a:t>
            </a:r>
          </a:p>
          <a:p>
            <a:r>
              <a:rPr lang="en-US" dirty="0"/>
              <a:t>8 bits/16bits. The Bit Capacity of ALU is 16bits.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It can do the following </a:t>
            </a:r>
            <a:r>
              <a:rPr lang="en-US" sz="2200" b="1" dirty="0">
                <a:solidFill>
                  <a:srgbClr val="7030A0"/>
                </a:solidFill>
              </a:rPr>
              <a:t>arithmetic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operations :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) Addition	ii) Subtraction	 iii) Multiplication	</a:t>
            </a:r>
          </a:p>
          <a:p>
            <a:r>
              <a:rPr lang="en-US" dirty="0"/>
              <a:t> iv) Division	v) Increment	vi) Decrement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7030A0"/>
                </a:solidFill>
              </a:rPr>
              <a:t>Arithmetic operations may be performed on four types of numbers</a:t>
            </a:r>
          </a:p>
          <a:p>
            <a:endParaRPr lang="en-US" dirty="0"/>
          </a:p>
          <a:p>
            <a:pPr lvl="0"/>
            <a:r>
              <a:rPr lang="en-US" dirty="0"/>
              <a:t>Unsigned binary numbers		Signed binary numbers (Integers)</a:t>
            </a:r>
          </a:p>
          <a:p>
            <a:pPr lvl="0"/>
            <a:r>
              <a:rPr lang="en-US" dirty="0"/>
              <a:t>Unsigned packed decimal numbers	Unsigned unpacked decimal numbers</a:t>
            </a:r>
          </a:p>
          <a:p>
            <a:pPr lvl="0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The ALU can also perform </a:t>
            </a:r>
            <a:r>
              <a:rPr lang="en-US" sz="2200" b="1" dirty="0">
                <a:solidFill>
                  <a:srgbClr val="7030A0"/>
                </a:solidFill>
              </a:rPr>
              <a:t>logical </a:t>
            </a:r>
            <a:r>
              <a:rPr lang="en-US" dirty="0">
                <a:solidFill>
                  <a:srgbClr val="7030A0"/>
                </a:solidFill>
              </a:rPr>
              <a:t>operations such as</a:t>
            </a:r>
          </a:p>
          <a:p>
            <a:endParaRPr lang="en-US" b="1" dirty="0"/>
          </a:p>
          <a:p>
            <a:pPr marL="400050" indent="-400050">
              <a:buAutoNum type="romanLcParenR"/>
            </a:pPr>
            <a:r>
              <a:rPr lang="en-US" dirty="0"/>
              <a:t>NOT		ii) AND	iii) OR	iv) EX-OR		v) TEST	vi) Logical Shift</a:t>
            </a:r>
          </a:p>
          <a:p>
            <a:pPr marL="400050" indent="-400050">
              <a:buAutoNum type="romanLcParenR"/>
            </a:pPr>
            <a:endParaRPr lang="en-US" dirty="0"/>
          </a:p>
          <a:p>
            <a:r>
              <a:rPr lang="en-US" dirty="0"/>
              <a:t> vii) Arithmetic Shift	viii) Circular Shift (or) Rotate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5368" y="685800"/>
            <a:ext cx="3608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ALU </a:t>
            </a:r>
            <a:r>
              <a:rPr lang="en-US" sz="2400" dirty="0"/>
              <a:t>in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>
                <a:solidFill>
                  <a:srgbClr val="7030A0"/>
                </a:solidFill>
              </a:rPr>
              <a:t>xecution 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>
                <a:solidFill>
                  <a:srgbClr val="7030A0"/>
                </a:solidFill>
              </a:rPr>
              <a:t>nit (</a:t>
            </a:r>
            <a:r>
              <a:rPr lang="en-US" sz="2400" b="1" dirty="0">
                <a:solidFill>
                  <a:srgbClr val="FF0000"/>
                </a:solidFill>
              </a:rPr>
              <a:t>EU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524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Architecture of 8086 Microprocessor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1371600"/>
            <a:ext cx="700262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b). Control System: -</a:t>
            </a:r>
            <a:r>
              <a:rPr lang="en-US" sz="2000" b="1" dirty="0"/>
              <a:t> </a:t>
            </a:r>
            <a:r>
              <a:rPr lang="en-US" sz="2000" dirty="0"/>
              <a:t>It is divided into 2 parts. They are</a:t>
            </a:r>
          </a:p>
          <a:p>
            <a:endParaRPr lang="en-US" sz="2000" dirty="0"/>
          </a:p>
          <a:p>
            <a:pPr lvl="0"/>
            <a:r>
              <a:rPr lang="en-US" sz="2000" b="1" dirty="0"/>
              <a:t>Decoding circuit-</a:t>
            </a:r>
            <a:r>
              <a:rPr lang="en-US" sz="2000" dirty="0"/>
              <a:t>---it decodes the instruction.</a:t>
            </a:r>
          </a:p>
          <a:p>
            <a:r>
              <a:rPr lang="en-US" sz="2000" b="1" dirty="0"/>
              <a:t>Timing circuit-</a:t>
            </a:r>
            <a:r>
              <a:rPr lang="en-US" sz="2000" dirty="0"/>
              <a:t>--- it generates control signals at appropriate times.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rgbClr val="7030A0"/>
                </a:solidFill>
              </a:rPr>
              <a:t>c). Register Set:</a:t>
            </a:r>
            <a:r>
              <a:rPr lang="en-US" sz="2000" dirty="0">
                <a:solidFill>
                  <a:srgbClr val="7030A0"/>
                </a:solidFill>
              </a:rPr>
              <a:t>- </a:t>
            </a:r>
            <a:r>
              <a:rPr lang="en-US" sz="2000" dirty="0"/>
              <a:t>It is used to hold the 16-bit information. </a:t>
            </a:r>
          </a:p>
          <a:p>
            <a:r>
              <a:rPr lang="en-US" sz="2000" dirty="0"/>
              <a:t>The information is address, data or result of some operation.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d). Operand &amp; Flag Register: -</a:t>
            </a:r>
          </a:p>
          <a:p>
            <a:r>
              <a:rPr lang="en-US" sz="2000" dirty="0"/>
              <a:t>Operand holds the result produced by ALU. </a:t>
            </a:r>
          </a:p>
          <a:p>
            <a:r>
              <a:rPr lang="en-US" sz="2000" dirty="0"/>
              <a:t>Flags are also called as PSW (program status word) of 8086. </a:t>
            </a:r>
          </a:p>
          <a:p>
            <a:r>
              <a:rPr lang="en-US" sz="2000" dirty="0"/>
              <a:t>Each single bit is called flag.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95400" y="685800"/>
            <a:ext cx="6167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Control Unit &amp; Registers </a:t>
            </a:r>
            <a:r>
              <a:rPr lang="en-US" sz="2400" dirty="0"/>
              <a:t>in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>
                <a:solidFill>
                  <a:srgbClr val="7030A0"/>
                </a:solidFill>
              </a:rPr>
              <a:t>xecution 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>
                <a:solidFill>
                  <a:srgbClr val="7030A0"/>
                </a:solidFill>
              </a:rPr>
              <a:t>nit (</a:t>
            </a:r>
            <a:r>
              <a:rPr lang="en-US" sz="2400" b="1" dirty="0">
                <a:solidFill>
                  <a:srgbClr val="FF0000"/>
                </a:solidFill>
              </a:rPr>
              <a:t>EU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524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Architecture of 8086 Microprocessor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Functions of Bus Interface Unit </vt:lpstr>
      <vt:lpstr>PowerPoint Presentation</vt:lpstr>
      <vt:lpstr>PIPELINING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admin</cp:lastModifiedBy>
  <cp:revision>2</cp:revision>
  <dcterms:created xsi:type="dcterms:W3CDTF">2006-08-16T00:00:00Z</dcterms:created>
  <dcterms:modified xsi:type="dcterms:W3CDTF">2018-12-13T00:23:45Z</dcterms:modified>
</cp:coreProperties>
</file>