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660E-408B-4598-B3A9-7CAA5AA3176D}" type="datetimeFigureOut">
              <a:rPr lang="en-US" smtClean="0"/>
              <a:t>12/13/2018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8E590-32AA-4637-A972-C10DD66CB0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
        <p:nvSpPr>
          <p:cNvPr id="5" name="Header Placeholder 4"/>
          <p:cNvSpPr>
            <a:spLocks noGrp="1"/>
          </p:cNvSpPr>
          <p:nvPr>
            <p:ph type="hdr" sz="quarter" idx="11"/>
          </p:nvPr>
        </p:nvSpPr>
        <p:spPr/>
        <p:txBody>
          <a:bodyPr/>
          <a:lstStyle/>
          <a:p>
            <a:r>
              <a:rPr lang="en-US"/>
              <a:t>VIGNAN'S UNIVERSITY</a:t>
            </a:r>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
        <p:nvSpPr>
          <p:cNvPr id="5" name="Header Placeholder 4"/>
          <p:cNvSpPr>
            <a:spLocks noGrp="1"/>
          </p:cNvSpPr>
          <p:nvPr>
            <p:ph type="hdr" sz="quarter" idx="11"/>
          </p:nvPr>
        </p:nvSpPr>
        <p:spPr/>
        <p:txBody>
          <a:bodyPr/>
          <a:lstStyle/>
          <a:p>
            <a:r>
              <a:rPr lang="en-US"/>
              <a:t>VIGNAN'S UNIVERSITY</a:t>
            </a:r>
            <a:endParaRPr lang="en-US" dirty="0"/>
          </a:p>
        </p:txBody>
      </p:sp>
    </p:spTree>
    <p:extLst>
      <p:ext uri="{BB962C8B-B14F-4D97-AF65-F5344CB8AC3E}">
        <p14:creationId xmlns:p14="http://schemas.microsoft.com/office/powerpoint/2010/main" val="351640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9200" y="4419600"/>
            <a:ext cx="3422091" cy="1295868"/>
          </a:xfrm>
          <a:prstGeom prst="rect">
            <a:avLst/>
          </a:prstGeom>
          <a:noFill/>
        </p:spPr>
        <p:txBody>
          <a:bodyPr wrap="none" rtlCol="0">
            <a:spAutoFit/>
          </a:bodyPr>
          <a:lstStyle/>
          <a:p>
            <a:pPr>
              <a:lnSpc>
                <a:spcPct val="150000"/>
              </a:lnSpc>
            </a:pPr>
            <a:r>
              <a:rPr lang="en-US" b="1" dirty="0">
                <a:solidFill>
                  <a:srgbClr val="0070C0"/>
                </a:solidFill>
              </a:rPr>
              <a:t>Mr. M Krishna </a:t>
            </a:r>
            <a:r>
              <a:rPr lang="en-US" b="1" dirty="0" err="1">
                <a:solidFill>
                  <a:srgbClr val="0070C0"/>
                </a:solidFill>
              </a:rPr>
              <a:t>Chennakesava</a:t>
            </a:r>
            <a:r>
              <a:rPr lang="en-US" b="1" dirty="0">
                <a:solidFill>
                  <a:srgbClr val="0070C0"/>
                </a:solidFill>
              </a:rPr>
              <a:t> </a:t>
            </a:r>
            <a:r>
              <a:rPr lang="en-US" b="1" dirty="0" err="1">
                <a:solidFill>
                  <a:srgbClr val="0070C0"/>
                </a:solidFill>
              </a:rPr>
              <a:t>Rao</a:t>
            </a:r>
            <a:r>
              <a:rPr lang="en-US" b="1" dirty="0">
                <a:solidFill>
                  <a:srgbClr val="0070C0"/>
                </a:solidFill>
              </a:rPr>
              <a:t>,</a:t>
            </a:r>
          </a:p>
          <a:p>
            <a:pPr>
              <a:lnSpc>
                <a:spcPct val="150000"/>
              </a:lnSpc>
            </a:pPr>
            <a:r>
              <a:rPr lang="en-US" b="1" dirty="0">
                <a:solidFill>
                  <a:srgbClr val="0070C0"/>
                </a:solidFill>
              </a:rPr>
              <a:t>Asst. Professor, Dept. of ECE,</a:t>
            </a:r>
          </a:p>
          <a:p>
            <a:pPr>
              <a:lnSpc>
                <a:spcPct val="150000"/>
              </a:lnSpc>
            </a:pPr>
            <a:r>
              <a:rPr lang="en-US" b="1" dirty="0">
                <a:solidFill>
                  <a:srgbClr val="0070C0"/>
                </a:solidFill>
              </a:rPr>
              <a:t>VFSTR University</a:t>
            </a:r>
          </a:p>
        </p:txBody>
      </p:sp>
      <p:pic>
        <p:nvPicPr>
          <p:cNvPr id="5" name="Picture 2" descr="http://www.vignanuniversity.org/images/vignan-logo.jpg"/>
          <p:cNvPicPr>
            <a:picLocks noChangeAspect="1" noChangeArrowheads="1"/>
          </p:cNvPicPr>
          <p:nvPr/>
        </p:nvPicPr>
        <p:blipFill>
          <a:blip r:embed="rId2" cstate="print"/>
          <a:srcRect/>
          <a:stretch>
            <a:fillRect/>
          </a:stretch>
        </p:blipFill>
        <p:spPr bwMode="auto">
          <a:xfrm>
            <a:off x="2514600" y="304800"/>
            <a:ext cx="4267200" cy="1981200"/>
          </a:xfrm>
          <a:prstGeom prst="rect">
            <a:avLst/>
          </a:prstGeom>
          <a:noFill/>
        </p:spPr>
      </p:pic>
      <p:sp>
        <p:nvSpPr>
          <p:cNvPr id="6" name="Date Placeholder 5"/>
          <p:cNvSpPr>
            <a:spLocks noGrp="1"/>
          </p:cNvSpPr>
          <p:nvPr>
            <p:ph type="dt" sz="half" idx="10"/>
          </p:nvPr>
        </p:nvSpPr>
        <p:spPr/>
        <p:txBody>
          <a:bodyPr/>
          <a:lstStyle/>
          <a:p>
            <a:fld id="{83B9AFD4-86E1-4F1F-A02C-2FFCAA338F70}" type="datetime5">
              <a:rPr lang="en-US" smtClean="0"/>
              <a:pPr/>
              <a:t>13-Dec-18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
        <p:nvSpPr>
          <p:cNvPr id="8" name="Rectangle 7">
            <a:extLst>
              <a:ext uri="{FF2B5EF4-FFF2-40B4-BE49-F238E27FC236}">
                <a16:creationId xmlns:a16="http://schemas.microsoft.com/office/drawing/2014/main" id="{5D8D4B0D-932C-4872-BB41-F020E9BA64A6}"/>
              </a:ext>
            </a:extLst>
          </p:cNvPr>
          <p:cNvSpPr/>
          <p:nvPr/>
        </p:nvSpPr>
        <p:spPr>
          <a:xfrm>
            <a:off x="1393369" y="2316668"/>
            <a:ext cx="6802183"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FF0000"/>
                </a:solidFill>
              </a:rPr>
              <a:t>M</a:t>
            </a:r>
            <a:r>
              <a:rPr lang="en-US" sz="4000" b="1" dirty="0">
                <a:solidFill>
                  <a:srgbClr val="7030A0"/>
                </a:solidFill>
              </a:rPr>
              <a:t>icro </a:t>
            </a:r>
            <a:r>
              <a:rPr lang="en-US" sz="4000" b="1" dirty="0">
                <a:solidFill>
                  <a:srgbClr val="FF0000"/>
                </a:solidFill>
              </a:rPr>
              <a:t>P</a:t>
            </a:r>
            <a:r>
              <a:rPr lang="en-US" sz="4000" b="1" dirty="0">
                <a:solidFill>
                  <a:srgbClr val="7030A0"/>
                </a:solidFill>
              </a:rPr>
              <a:t>rocessors  &amp; </a:t>
            </a:r>
            <a:r>
              <a:rPr lang="en-US" sz="4000" b="1" dirty="0">
                <a:solidFill>
                  <a:srgbClr val="FF0000"/>
                </a:solidFill>
              </a:rPr>
              <a:t>I</a:t>
            </a:r>
            <a:r>
              <a:rPr lang="en-US" sz="4000" b="1" dirty="0">
                <a:solidFill>
                  <a:srgbClr val="7030A0"/>
                </a:solidFill>
              </a:rPr>
              <a:t>nterfacing</a:t>
            </a:r>
            <a:endParaRPr lang="en-US" sz="4000" dirty="0">
              <a:solidFill>
                <a:srgbClr val="7030A0"/>
              </a:solidFill>
            </a:endParaRPr>
          </a:p>
        </p:txBody>
      </p:sp>
      <p:sp>
        <p:nvSpPr>
          <p:cNvPr id="9" name="Rectangle 8">
            <a:extLst>
              <a:ext uri="{FF2B5EF4-FFF2-40B4-BE49-F238E27FC236}">
                <a16:creationId xmlns:a16="http://schemas.microsoft.com/office/drawing/2014/main" id="{3E8052D4-4EC7-4CD4-B6A9-DD235743691D}"/>
              </a:ext>
            </a:extLst>
          </p:cNvPr>
          <p:cNvSpPr/>
          <p:nvPr/>
        </p:nvSpPr>
        <p:spPr>
          <a:xfrm>
            <a:off x="3581400" y="3352800"/>
            <a:ext cx="1816523" cy="64633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t>16CS307</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p:cNvSpPr txBox="1"/>
          <p:nvPr/>
        </p:nvSpPr>
        <p:spPr>
          <a:xfrm>
            <a:off x="1600200" y="786825"/>
            <a:ext cx="5481244" cy="584775"/>
          </a:xfrm>
          <a:prstGeom prst="rect">
            <a:avLst/>
          </a:prstGeom>
          <a:noFill/>
        </p:spPr>
        <p:txBody>
          <a:bodyPr wrap="none" rtlCol="0">
            <a:spAutoFit/>
          </a:bodyPr>
          <a:lstStyle/>
          <a:p>
            <a:r>
              <a:rPr lang="en-US" sz="3200" b="1" dirty="0">
                <a:solidFill>
                  <a:srgbClr val="FF0000"/>
                </a:solidFill>
              </a:rPr>
              <a:t>R</a:t>
            </a:r>
            <a:r>
              <a:rPr lang="en-US" sz="3200" b="1" dirty="0">
                <a:solidFill>
                  <a:srgbClr val="7030A0"/>
                </a:solidFill>
              </a:rPr>
              <a:t>egister </a:t>
            </a:r>
            <a:r>
              <a:rPr lang="en-US" sz="3200" b="1" dirty="0">
                <a:solidFill>
                  <a:srgbClr val="FF0000"/>
                </a:solidFill>
              </a:rPr>
              <a:t>o</a:t>
            </a:r>
            <a:r>
              <a:rPr lang="en-US" sz="3200" b="1" dirty="0">
                <a:solidFill>
                  <a:srgbClr val="7030A0"/>
                </a:solidFill>
              </a:rPr>
              <a:t>rganization of </a:t>
            </a:r>
            <a:r>
              <a:rPr lang="en-US" sz="3200" b="1" dirty="0">
                <a:solidFill>
                  <a:srgbClr val="C00000"/>
                </a:solidFill>
              </a:rPr>
              <a:t>8086</a:t>
            </a:r>
            <a:r>
              <a:rPr lang="en-US" sz="3200" b="1" dirty="0">
                <a:solidFill>
                  <a:srgbClr val="7030A0"/>
                </a:solidFill>
              </a:rPr>
              <a:t>  </a:t>
            </a:r>
          </a:p>
        </p:txBody>
      </p:sp>
      <p:sp>
        <p:nvSpPr>
          <p:cNvPr id="5" name="TextBox 4"/>
          <p:cNvSpPr txBox="1"/>
          <p:nvPr/>
        </p:nvSpPr>
        <p:spPr>
          <a:xfrm>
            <a:off x="1219200" y="177225"/>
            <a:ext cx="6553200" cy="584775"/>
          </a:xfrm>
          <a:prstGeom prst="rect">
            <a:avLst/>
          </a:prstGeom>
          <a:noFill/>
        </p:spPr>
        <p:txBody>
          <a:bodyPr wrap="square" rtlCol="0">
            <a:spAutoFit/>
          </a:bodyPr>
          <a:lstStyle/>
          <a:p>
            <a:r>
              <a:rPr lang="en-IN" sz="3200" b="1" dirty="0">
                <a:solidFill>
                  <a:srgbClr val="FF0000"/>
                </a:solidFill>
              </a:rPr>
              <a:t>Architecture of 8086 Microprocessor</a:t>
            </a:r>
          </a:p>
        </p:txBody>
      </p:sp>
      <p:sp>
        <p:nvSpPr>
          <p:cNvPr id="34" name="TextBox 33"/>
          <p:cNvSpPr txBox="1"/>
          <p:nvPr/>
        </p:nvSpPr>
        <p:spPr>
          <a:xfrm>
            <a:off x="1143000" y="2438400"/>
            <a:ext cx="184731" cy="369332"/>
          </a:xfrm>
          <a:prstGeom prst="rect">
            <a:avLst/>
          </a:prstGeom>
          <a:noFill/>
        </p:spPr>
        <p:txBody>
          <a:bodyPr wrap="none" rtlCol="0">
            <a:spAutoFit/>
          </a:bodyPr>
          <a:lstStyle/>
          <a:p>
            <a:endParaRPr lang="en-US" dirty="0"/>
          </a:p>
        </p:txBody>
      </p:sp>
      <p:sp>
        <p:nvSpPr>
          <p:cNvPr id="10" name="TextBox 9"/>
          <p:cNvSpPr txBox="1"/>
          <p:nvPr/>
        </p:nvSpPr>
        <p:spPr>
          <a:xfrm>
            <a:off x="762000" y="1676400"/>
            <a:ext cx="8153400" cy="1754326"/>
          </a:xfrm>
          <a:prstGeom prst="rect">
            <a:avLst/>
          </a:prstGeom>
          <a:noFill/>
        </p:spPr>
        <p:txBody>
          <a:bodyPr wrap="square" rtlCol="0">
            <a:spAutoFit/>
          </a:bodyPr>
          <a:lstStyle/>
          <a:p>
            <a:r>
              <a:rPr lang="en-US" sz="2400" b="1" dirty="0">
                <a:solidFill>
                  <a:srgbClr val="C00000"/>
                </a:solidFill>
              </a:rPr>
              <a:t>Why </a:t>
            </a:r>
            <a:r>
              <a:rPr lang="en-US" sz="2400" b="1" dirty="0"/>
              <a:t>Registers</a:t>
            </a:r>
            <a:r>
              <a:rPr lang="en-US" sz="2400" b="1" dirty="0">
                <a:solidFill>
                  <a:srgbClr val="C00000"/>
                </a:solidFill>
              </a:rPr>
              <a:t> ?</a:t>
            </a:r>
          </a:p>
          <a:p>
            <a:endParaRPr lang="en-US" sz="2400" b="1" dirty="0">
              <a:solidFill>
                <a:srgbClr val="C00000"/>
              </a:solidFill>
            </a:endParaRPr>
          </a:p>
          <a:p>
            <a:pPr>
              <a:buFont typeface="Wingdings" pitchFamily="2" charset="2"/>
              <a:buChar char="Ø"/>
            </a:pPr>
            <a:r>
              <a:rPr lang="en-US" sz="2000" dirty="0"/>
              <a:t> To hold data, variables, intermediate results temporarily</a:t>
            </a:r>
          </a:p>
          <a:p>
            <a:pPr>
              <a:buFont typeface="Wingdings" pitchFamily="2" charset="2"/>
              <a:buChar char="Ø"/>
            </a:pPr>
            <a:endParaRPr lang="en-US" sz="2000" dirty="0"/>
          </a:p>
          <a:p>
            <a:pPr>
              <a:buFont typeface="Wingdings" pitchFamily="2" charset="2"/>
              <a:buChar char="Ø"/>
            </a:pPr>
            <a:r>
              <a:rPr lang="en-US" sz="2000" dirty="0"/>
              <a:t> for counters (</a:t>
            </a:r>
            <a:r>
              <a:rPr lang="en-US" sz="2000" b="1" dirty="0">
                <a:solidFill>
                  <a:srgbClr val="C00000"/>
                </a:solidFill>
              </a:rPr>
              <a:t>CX</a:t>
            </a:r>
            <a:r>
              <a:rPr lang="en-US" sz="2000" dirty="0"/>
              <a:t> ), to store OFFSET address (</a:t>
            </a:r>
            <a:r>
              <a:rPr lang="en-US" sz="2000" b="1" dirty="0">
                <a:solidFill>
                  <a:srgbClr val="C00000"/>
                </a:solidFill>
              </a:rPr>
              <a:t>BX</a:t>
            </a:r>
            <a:r>
              <a:rPr lang="en-US" sz="2000" dirty="0"/>
              <a:t>)</a:t>
            </a:r>
          </a:p>
        </p:txBody>
      </p:sp>
      <p:sp>
        <p:nvSpPr>
          <p:cNvPr id="11" name="Rectangle 10"/>
          <p:cNvSpPr/>
          <p:nvPr/>
        </p:nvSpPr>
        <p:spPr>
          <a:xfrm>
            <a:off x="762000" y="3657600"/>
            <a:ext cx="2338012" cy="461665"/>
          </a:xfrm>
          <a:prstGeom prst="rect">
            <a:avLst/>
          </a:prstGeom>
        </p:spPr>
        <p:txBody>
          <a:bodyPr wrap="none">
            <a:spAutoFit/>
          </a:bodyPr>
          <a:lstStyle/>
          <a:p>
            <a:r>
              <a:rPr lang="en-US" sz="2400" b="1" dirty="0">
                <a:solidFill>
                  <a:srgbClr val="FF0000"/>
                </a:solidFill>
              </a:rPr>
              <a:t>R</a:t>
            </a:r>
            <a:r>
              <a:rPr lang="en-US" sz="2400" b="1" dirty="0">
                <a:solidFill>
                  <a:srgbClr val="7030A0"/>
                </a:solidFill>
              </a:rPr>
              <a:t>egisters in 8086</a:t>
            </a:r>
            <a:endParaRPr lang="en-US" sz="2400" dirty="0"/>
          </a:p>
        </p:txBody>
      </p:sp>
      <p:sp>
        <p:nvSpPr>
          <p:cNvPr id="12" name="TextBox 11"/>
          <p:cNvSpPr txBox="1"/>
          <p:nvPr/>
        </p:nvSpPr>
        <p:spPr>
          <a:xfrm>
            <a:off x="457200" y="4343400"/>
            <a:ext cx="8566256" cy="2246769"/>
          </a:xfrm>
          <a:prstGeom prst="rect">
            <a:avLst/>
          </a:prstGeom>
          <a:noFill/>
        </p:spPr>
        <p:txBody>
          <a:bodyPr wrap="none" rtlCol="0">
            <a:spAutoFit/>
          </a:bodyPr>
          <a:lstStyle/>
          <a:p>
            <a:pPr>
              <a:buFont typeface="Wingdings" pitchFamily="2" charset="2"/>
              <a:buChar char="Ø"/>
            </a:pPr>
            <a:r>
              <a:rPr lang="en-US" sz="2000" dirty="0"/>
              <a:t> 8086 has </a:t>
            </a:r>
            <a:r>
              <a:rPr lang="en-US" sz="2000" b="1" dirty="0">
                <a:solidFill>
                  <a:srgbClr val="7030A0"/>
                </a:solidFill>
              </a:rPr>
              <a:t>Fourteen</a:t>
            </a:r>
            <a:r>
              <a:rPr lang="en-US" sz="2000" dirty="0"/>
              <a:t>, 16-bit Registers.</a:t>
            </a:r>
          </a:p>
          <a:p>
            <a:pPr>
              <a:buFont typeface="Wingdings" pitchFamily="2" charset="2"/>
              <a:buChar char="Ø"/>
            </a:pPr>
            <a:endParaRPr lang="en-US" sz="2000" dirty="0"/>
          </a:p>
          <a:p>
            <a:pPr>
              <a:buFont typeface="Wingdings" pitchFamily="2" charset="2"/>
              <a:buChar char="Ø"/>
            </a:pPr>
            <a:r>
              <a:rPr lang="en-US" sz="2000" dirty="0"/>
              <a:t>In 8086, registers are categorized into </a:t>
            </a:r>
            <a:r>
              <a:rPr lang="en-US" sz="2000" b="1" dirty="0">
                <a:solidFill>
                  <a:srgbClr val="C00000"/>
                </a:solidFill>
              </a:rPr>
              <a:t>4 types</a:t>
            </a:r>
            <a:endParaRPr lang="en-US" sz="2000" dirty="0"/>
          </a:p>
          <a:p>
            <a:pPr>
              <a:buFont typeface="Wingdings" pitchFamily="2" charset="2"/>
              <a:buChar char="Ø"/>
            </a:pPr>
            <a:endParaRPr lang="en-US" sz="2000" dirty="0"/>
          </a:p>
          <a:p>
            <a:r>
              <a:rPr lang="en-US" sz="2000" dirty="0"/>
              <a:t>    1. General Data Registers (</a:t>
            </a:r>
            <a:r>
              <a:rPr lang="en-US" sz="2000" b="1" dirty="0">
                <a:solidFill>
                  <a:srgbClr val="7030A0"/>
                </a:solidFill>
              </a:rPr>
              <a:t>4</a:t>
            </a:r>
            <a:r>
              <a:rPr lang="en-US" sz="2000" dirty="0"/>
              <a:t>)	2. Segment Registers (</a:t>
            </a:r>
            <a:r>
              <a:rPr lang="en-US" sz="2000" b="1" dirty="0">
                <a:solidFill>
                  <a:srgbClr val="7030A0"/>
                </a:solidFill>
              </a:rPr>
              <a:t>4</a:t>
            </a:r>
            <a:r>
              <a:rPr lang="en-US" sz="2000" dirty="0"/>
              <a:t>) 	3. Flag Register (</a:t>
            </a:r>
            <a:r>
              <a:rPr lang="en-US" sz="2000" b="1" dirty="0">
                <a:solidFill>
                  <a:srgbClr val="7030A0"/>
                </a:solidFill>
              </a:rPr>
              <a:t>1</a:t>
            </a:r>
            <a:r>
              <a:rPr lang="en-US" sz="2000" dirty="0"/>
              <a:t>)</a:t>
            </a:r>
          </a:p>
          <a:p>
            <a:r>
              <a:rPr lang="en-US" sz="2000" dirty="0"/>
              <a:t>    4. Pointers and Index Registers (</a:t>
            </a:r>
            <a:r>
              <a:rPr lang="en-US" sz="2000" b="1" dirty="0">
                <a:solidFill>
                  <a:srgbClr val="7030A0"/>
                </a:solidFill>
              </a:rPr>
              <a:t>5</a:t>
            </a:r>
            <a:r>
              <a:rPr lang="en-US" sz="2000" dirty="0"/>
              <a:t>)</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grpId="0" nodeType="with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4" name="Table 3"/>
          <p:cNvGraphicFramePr>
            <a:graphicFrameLocks noGrp="1"/>
          </p:cNvGraphicFramePr>
          <p:nvPr/>
        </p:nvGraphicFramePr>
        <p:xfrm>
          <a:off x="609600" y="1676400"/>
          <a:ext cx="3581400" cy="2987040"/>
        </p:xfrm>
        <a:graphic>
          <a:graphicData uri="http://schemas.openxmlformats.org/drawingml/2006/table">
            <a:tbl>
              <a:tblPr firstRow="1" bandRow="1">
                <a:tableStyleId>{5940675A-B579-460E-94D1-54222C63F5DA}</a:tableStyleId>
              </a:tblPr>
              <a:tblGrid>
                <a:gridCol w="6095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0636">
                  <a:extLst>
                    <a:ext uri="{9D8B030D-6E8A-4147-A177-3AD203B41FA5}">
                      <a16:colId xmlns:a16="http://schemas.microsoft.com/office/drawing/2014/main" val="20002"/>
                    </a:ext>
                  </a:extLst>
                </a:gridCol>
                <a:gridCol w="1837765">
                  <a:extLst>
                    <a:ext uri="{9D8B030D-6E8A-4147-A177-3AD203B41FA5}">
                      <a16:colId xmlns:a16="http://schemas.microsoft.com/office/drawing/2014/main" val="20003"/>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Times New Roman"/>
                          <a:ea typeface="Times New Roman"/>
                          <a:cs typeface="Times New Roman"/>
                        </a:rPr>
                        <a:t>AX</a:t>
                      </a:r>
                      <a:endParaRPr lang="en-US" sz="1800" b="1" dirty="0">
                        <a:solidFill>
                          <a:srgbClr val="C00000"/>
                        </a:solidFill>
                        <a:latin typeface="+mn-lt"/>
                        <a:ea typeface="Times New Roman"/>
                        <a:cs typeface="Times New Roman"/>
                      </a:endParaRPr>
                    </a:p>
                    <a:p>
                      <a:endParaRPr lang="en-US" b="1" dirty="0"/>
                    </a:p>
                  </a:txBody>
                  <a:tcPr/>
                </a:tc>
                <a:tc>
                  <a:txBody>
                    <a:bodyPr/>
                    <a:lstStyle/>
                    <a:p>
                      <a:r>
                        <a:rPr lang="en-US" b="1" dirty="0"/>
                        <a:t>AH</a:t>
                      </a:r>
                    </a:p>
                  </a:txBody>
                  <a:tcPr/>
                </a:tc>
                <a:tc>
                  <a:txBody>
                    <a:bodyPr/>
                    <a:lstStyle/>
                    <a:p>
                      <a:r>
                        <a:rPr lang="en-US" b="1" dirty="0"/>
                        <a:t>AL</a:t>
                      </a:r>
                    </a:p>
                  </a:txBody>
                  <a:tcPr/>
                </a:tc>
                <a:tc>
                  <a:txBody>
                    <a:bodyPr/>
                    <a:lstStyle/>
                    <a:p>
                      <a:r>
                        <a:rPr lang="en-US" sz="1600" b="1" dirty="0">
                          <a:solidFill>
                            <a:srgbClr val="7030A0"/>
                          </a:solidFill>
                        </a:rPr>
                        <a:t>Accumulator</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C00000"/>
                        </a:solidFill>
                        <a:latin typeface="Times New Roman"/>
                        <a:ea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Times New Roman"/>
                          <a:ea typeface="Times New Roman"/>
                          <a:cs typeface="Times New Roman"/>
                        </a:rPr>
                        <a:t>BX</a:t>
                      </a:r>
                      <a:endParaRPr lang="en-US" sz="1800" b="1" dirty="0">
                        <a:solidFill>
                          <a:srgbClr val="C00000"/>
                        </a:solidFill>
                        <a:latin typeface="+mn-lt"/>
                        <a:ea typeface="Times New Roman"/>
                        <a:cs typeface="Times New Roman"/>
                      </a:endParaRPr>
                    </a:p>
                    <a:p>
                      <a:endParaRPr lang="en-US" b="1" dirty="0"/>
                    </a:p>
                  </a:txBody>
                  <a:tcPr/>
                </a:tc>
                <a:tc>
                  <a:txBody>
                    <a:bodyPr/>
                    <a:lstStyle/>
                    <a:p>
                      <a:endParaRPr lang="en-US" b="1" dirty="0"/>
                    </a:p>
                    <a:p>
                      <a:r>
                        <a:rPr lang="en-US" b="1" dirty="0"/>
                        <a:t>BH</a:t>
                      </a:r>
                    </a:p>
                  </a:txBody>
                  <a:tcPr/>
                </a:tc>
                <a:tc>
                  <a:txBody>
                    <a:bodyPr/>
                    <a:lstStyle/>
                    <a:p>
                      <a:endParaRPr lang="en-US" b="1" dirty="0"/>
                    </a:p>
                    <a:p>
                      <a:r>
                        <a:rPr lang="en-US" b="1" dirty="0"/>
                        <a:t>BL</a:t>
                      </a:r>
                    </a:p>
                  </a:txBody>
                  <a:tcPr/>
                </a:tc>
                <a:tc>
                  <a:txBody>
                    <a:bodyPr/>
                    <a:lstStyle/>
                    <a:p>
                      <a:r>
                        <a:rPr lang="en-US" sz="1600" b="1" dirty="0">
                          <a:solidFill>
                            <a:srgbClr val="7030A0"/>
                          </a:solidFill>
                        </a:rPr>
                        <a:t>Base </a:t>
                      </a:r>
                      <a:r>
                        <a:rPr lang="en-US" sz="1600" b="0" dirty="0">
                          <a:solidFill>
                            <a:schemeClr val="tx1"/>
                          </a:solidFill>
                          <a:sym typeface="Wingdings" pitchFamily="2" charset="2"/>
                        </a:rPr>
                        <a:t> used to store OFFSET for</a:t>
                      </a:r>
                      <a:r>
                        <a:rPr lang="en-US" sz="1600" b="0" baseline="0" dirty="0">
                          <a:solidFill>
                            <a:schemeClr val="tx1"/>
                          </a:solidFill>
                          <a:sym typeface="Wingdings" pitchFamily="2" charset="2"/>
                        </a:rPr>
                        <a:t> forming physical address</a:t>
                      </a:r>
                      <a:endParaRPr lang="en-US" sz="1600" b="0"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Times New Roman"/>
                          <a:ea typeface="Times New Roman"/>
                          <a:cs typeface="Times New Roman"/>
                        </a:rPr>
                        <a:t>CX</a:t>
                      </a:r>
                      <a:endParaRPr lang="en-US" sz="1800" b="1" dirty="0">
                        <a:solidFill>
                          <a:srgbClr val="C00000"/>
                        </a:solidFill>
                        <a:latin typeface="+mn-lt"/>
                        <a:ea typeface="Times New Roman"/>
                        <a:cs typeface="Times New Roman"/>
                      </a:endParaRPr>
                    </a:p>
                    <a:p>
                      <a:endParaRPr lang="en-US" b="1" dirty="0"/>
                    </a:p>
                  </a:txBody>
                  <a:tcPr/>
                </a:tc>
                <a:tc>
                  <a:txBody>
                    <a:bodyPr/>
                    <a:lstStyle/>
                    <a:p>
                      <a:r>
                        <a:rPr lang="en-US" b="1" dirty="0"/>
                        <a:t>CH</a:t>
                      </a:r>
                    </a:p>
                  </a:txBody>
                  <a:tcPr/>
                </a:tc>
                <a:tc>
                  <a:txBody>
                    <a:bodyPr/>
                    <a:lstStyle/>
                    <a:p>
                      <a:r>
                        <a:rPr lang="en-US" b="1" dirty="0"/>
                        <a:t>CL</a:t>
                      </a:r>
                    </a:p>
                  </a:txBody>
                  <a:tcPr/>
                </a:tc>
                <a:tc>
                  <a:txBody>
                    <a:bodyPr/>
                    <a:lstStyle/>
                    <a:p>
                      <a:r>
                        <a:rPr lang="en-US" sz="1600" b="1" dirty="0">
                          <a:solidFill>
                            <a:srgbClr val="7030A0"/>
                          </a:solidFill>
                        </a:rPr>
                        <a:t>Counter</a:t>
                      </a:r>
                      <a:r>
                        <a:rPr lang="en-US" sz="1600" b="1" dirty="0"/>
                        <a:t> </a:t>
                      </a:r>
                      <a:r>
                        <a:rPr lang="en-US" sz="1600" b="0" dirty="0"/>
                        <a:t>in string &amp; loop instructions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Times New Roman"/>
                          <a:ea typeface="Times New Roman"/>
                          <a:cs typeface="Times New Roman"/>
                        </a:rPr>
                        <a:t>DX</a:t>
                      </a:r>
                      <a:endParaRPr lang="en-US" sz="1800" b="1" dirty="0">
                        <a:solidFill>
                          <a:srgbClr val="C00000"/>
                        </a:solidFill>
                        <a:latin typeface="+mn-lt"/>
                        <a:ea typeface="Times New Roman"/>
                        <a:cs typeface="Times New Roman"/>
                      </a:endParaRPr>
                    </a:p>
                    <a:p>
                      <a:endParaRPr lang="en-US" b="1" dirty="0"/>
                    </a:p>
                  </a:txBody>
                  <a:tcPr/>
                </a:tc>
                <a:tc>
                  <a:txBody>
                    <a:bodyPr/>
                    <a:lstStyle/>
                    <a:p>
                      <a:r>
                        <a:rPr lang="en-US" b="1" dirty="0"/>
                        <a:t>DH</a:t>
                      </a:r>
                    </a:p>
                  </a:txBody>
                  <a:tcPr/>
                </a:tc>
                <a:tc>
                  <a:txBody>
                    <a:bodyPr/>
                    <a:lstStyle/>
                    <a:p>
                      <a:r>
                        <a:rPr lang="en-US" b="1" dirty="0"/>
                        <a:t>DL</a:t>
                      </a:r>
                    </a:p>
                  </a:txBody>
                  <a:tcPr/>
                </a:tc>
                <a:tc>
                  <a:txBody>
                    <a:bodyPr/>
                    <a:lstStyle/>
                    <a:p>
                      <a:r>
                        <a:rPr lang="en-US" sz="1600" b="1" dirty="0">
                          <a:solidFill>
                            <a:srgbClr val="7030A0"/>
                          </a:solidFill>
                        </a:rPr>
                        <a:t>Destination/</a:t>
                      </a:r>
                      <a:r>
                        <a:rPr lang="en-US" sz="1600" b="1" baseline="0" dirty="0">
                          <a:solidFill>
                            <a:srgbClr val="7030A0"/>
                          </a:solidFill>
                        </a:rPr>
                        <a:t> Implicit</a:t>
                      </a:r>
                      <a:endParaRPr lang="en-US" sz="1600" b="1" dirty="0">
                        <a:solidFill>
                          <a:srgbClr val="7030A0"/>
                        </a:solidFill>
                      </a:endParaRP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219200" y="4800600"/>
            <a:ext cx="2165978" cy="369332"/>
          </a:xfrm>
          <a:prstGeom prst="rect">
            <a:avLst/>
          </a:prstGeom>
        </p:spPr>
        <p:txBody>
          <a:bodyPr wrap="none">
            <a:spAutoFit/>
          </a:bodyPr>
          <a:lstStyle/>
          <a:p>
            <a:r>
              <a:rPr lang="en-US" dirty="0">
                <a:latin typeface="Times New Roman"/>
                <a:ea typeface="Times New Roman"/>
                <a:cs typeface="Times New Roman"/>
              </a:rPr>
              <a:t>General data register </a:t>
            </a:r>
            <a:endParaRPr lang="en-US" dirty="0"/>
          </a:p>
        </p:txBody>
      </p:sp>
      <p:graphicFrame>
        <p:nvGraphicFramePr>
          <p:cNvPr id="6" name="Table 5"/>
          <p:cNvGraphicFramePr>
            <a:graphicFrameLocks noGrp="1"/>
          </p:cNvGraphicFramePr>
          <p:nvPr/>
        </p:nvGraphicFramePr>
        <p:xfrm>
          <a:off x="4648200" y="1752600"/>
          <a:ext cx="990600" cy="25146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tblGrid>
              <a:tr h="628650">
                <a:tc>
                  <a:txBody>
                    <a:bodyPr/>
                    <a:lstStyle/>
                    <a:p>
                      <a:pPr algn="ctr"/>
                      <a:r>
                        <a:rPr lang="en-US" sz="2000" b="1" dirty="0">
                          <a:solidFill>
                            <a:srgbClr val="C00000"/>
                          </a:solidFill>
                        </a:rPr>
                        <a:t>CS</a:t>
                      </a:r>
                    </a:p>
                  </a:txBody>
                  <a:tcPr/>
                </a:tc>
                <a:extLst>
                  <a:ext uri="{0D108BD9-81ED-4DB2-BD59-A6C34878D82A}">
                    <a16:rowId xmlns:a16="http://schemas.microsoft.com/office/drawing/2014/main" val="10000"/>
                  </a:ext>
                </a:extLst>
              </a:tr>
              <a:tr h="628650">
                <a:tc>
                  <a:txBody>
                    <a:bodyPr/>
                    <a:lstStyle/>
                    <a:p>
                      <a:pPr algn="ctr"/>
                      <a:r>
                        <a:rPr lang="en-US" sz="2000" b="1" dirty="0">
                          <a:solidFill>
                            <a:srgbClr val="C00000"/>
                          </a:solidFill>
                        </a:rPr>
                        <a:t>SS</a:t>
                      </a:r>
                    </a:p>
                  </a:txBody>
                  <a:tcPr/>
                </a:tc>
                <a:extLst>
                  <a:ext uri="{0D108BD9-81ED-4DB2-BD59-A6C34878D82A}">
                    <a16:rowId xmlns:a16="http://schemas.microsoft.com/office/drawing/2014/main" val="10001"/>
                  </a:ext>
                </a:extLst>
              </a:tr>
              <a:tr h="628650">
                <a:tc>
                  <a:txBody>
                    <a:bodyPr/>
                    <a:lstStyle/>
                    <a:p>
                      <a:pPr algn="ctr"/>
                      <a:r>
                        <a:rPr lang="en-US" sz="2000" b="1" dirty="0">
                          <a:solidFill>
                            <a:srgbClr val="C00000"/>
                          </a:solidFill>
                        </a:rPr>
                        <a:t>DS</a:t>
                      </a:r>
                    </a:p>
                  </a:txBody>
                  <a:tcPr/>
                </a:tc>
                <a:extLst>
                  <a:ext uri="{0D108BD9-81ED-4DB2-BD59-A6C34878D82A}">
                    <a16:rowId xmlns:a16="http://schemas.microsoft.com/office/drawing/2014/main" val="10002"/>
                  </a:ext>
                </a:extLst>
              </a:tr>
              <a:tr h="628650">
                <a:tc>
                  <a:txBody>
                    <a:bodyPr/>
                    <a:lstStyle/>
                    <a:p>
                      <a:pPr algn="ctr"/>
                      <a:r>
                        <a:rPr lang="en-US" sz="2000" b="1" dirty="0">
                          <a:solidFill>
                            <a:srgbClr val="C00000"/>
                          </a:solidFill>
                        </a:rPr>
                        <a:t>ES</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4495800" y="4343400"/>
            <a:ext cx="1861663" cy="369332"/>
          </a:xfrm>
          <a:prstGeom prst="rect">
            <a:avLst/>
          </a:prstGeom>
        </p:spPr>
        <p:txBody>
          <a:bodyPr wrap="none">
            <a:spAutoFit/>
          </a:bodyPr>
          <a:lstStyle/>
          <a:p>
            <a:r>
              <a:rPr lang="en-US" dirty="0">
                <a:ea typeface="Times New Roman"/>
                <a:cs typeface="Times New Roman"/>
              </a:rPr>
              <a:t>Segment registers</a:t>
            </a:r>
            <a:endParaRPr lang="en-US" dirty="0"/>
          </a:p>
        </p:txBody>
      </p:sp>
      <p:graphicFrame>
        <p:nvGraphicFramePr>
          <p:cNvPr id="8" name="Table 7"/>
          <p:cNvGraphicFramePr>
            <a:graphicFrameLocks noGrp="1"/>
          </p:cNvGraphicFramePr>
          <p:nvPr/>
        </p:nvGraphicFramePr>
        <p:xfrm>
          <a:off x="6019800" y="2133600"/>
          <a:ext cx="990600" cy="118872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br>
                        <a:rPr lang="en-US" sz="1800" b="1" dirty="0">
                          <a:solidFill>
                            <a:srgbClr val="C00000"/>
                          </a:solidFill>
                          <a:latin typeface="Times New Roman"/>
                          <a:ea typeface="Times New Roman"/>
                          <a:cs typeface="Times New Roman"/>
                        </a:rPr>
                      </a:br>
                      <a:r>
                        <a:rPr lang="en-US" sz="1800" b="1" dirty="0">
                          <a:solidFill>
                            <a:srgbClr val="C00000"/>
                          </a:solidFill>
                          <a:latin typeface="Times New Roman"/>
                          <a:ea typeface="Times New Roman"/>
                          <a:cs typeface="Times New Roman"/>
                        </a:rPr>
                        <a:t>FLAGS/ PSW</a:t>
                      </a:r>
                      <a:endParaRPr lang="en-US" sz="1800" b="1" dirty="0">
                        <a:solidFill>
                          <a:srgbClr val="C00000"/>
                        </a:solidFill>
                        <a:latin typeface="+mn-lt"/>
                        <a:ea typeface="Times New Roman"/>
                        <a:cs typeface="Times New Roman"/>
                      </a:endParaRPr>
                    </a:p>
                    <a:p>
                      <a:endParaRPr lang="en-US" dirty="0"/>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7467600" y="1676400"/>
          <a:ext cx="990600" cy="314325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tblGrid>
              <a:tr h="628650">
                <a:tc>
                  <a:txBody>
                    <a:bodyPr/>
                    <a:lstStyle/>
                    <a:p>
                      <a:pPr algn="ctr"/>
                      <a:r>
                        <a:rPr lang="en-US" sz="2000" b="1" dirty="0">
                          <a:solidFill>
                            <a:srgbClr val="C00000"/>
                          </a:solidFill>
                        </a:rPr>
                        <a:t>SP</a:t>
                      </a:r>
                    </a:p>
                  </a:txBody>
                  <a:tcPr/>
                </a:tc>
                <a:extLst>
                  <a:ext uri="{0D108BD9-81ED-4DB2-BD59-A6C34878D82A}">
                    <a16:rowId xmlns:a16="http://schemas.microsoft.com/office/drawing/2014/main" val="10000"/>
                  </a:ext>
                </a:extLst>
              </a:tr>
              <a:tr h="628650">
                <a:tc>
                  <a:txBody>
                    <a:bodyPr/>
                    <a:lstStyle/>
                    <a:p>
                      <a:pPr algn="ctr"/>
                      <a:r>
                        <a:rPr lang="en-US" sz="2000" b="1" dirty="0">
                          <a:solidFill>
                            <a:srgbClr val="C00000"/>
                          </a:solidFill>
                        </a:rPr>
                        <a:t>BP</a:t>
                      </a:r>
                    </a:p>
                  </a:txBody>
                  <a:tcPr/>
                </a:tc>
                <a:extLst>
                  <a:ext uri="{0D108BD9-81ED-4DB2-BD59-A6C34878D82A}">
                    <a16:rowId xmlns:a16="http://schemas.microsoft.com/office/drawing/2014/main" val="10001"/>
                  </a:ext>
                </a:extLst>
              </a:tr>
              <a:tr h="628650">
                <a:tc>
                  <a:txBody>
                    <a:bodyPr/>
                    <a:lstStyle/>
                    <a:p>
                      <a:pPr algn="ctr"/>
                      <a:r>
                        <a:rPr lang="en-US" sz="2000" b="1" dirty="0">
                          <a:solidFill>
                            <a:srgbClr val="C00000"/>
                          </a:solidFill>
                        </a:rPr>
                        <a:t>SI</a:t>
                      </a:r>
                    </a:p>
                  </a:txBody>
                  <a:tcPr/>
                </a:tc>
                <a:extLst>
                  <a:ext uri="{0D108BD9-81ED-4DB2-BD59-A6C34878D82A}">
                    <a16:rowId xmlns:a16="http://schemas.microsoft.com/office/drawing/2014/main" val="10002"/>
                  </a:ext>
                </a:extLst>
              </a:tr>
              <a:tr h="628650">
                <a:tc>
                  <a:txBody>
                    <a:bodyPr/>
                    <a:lstStyle/>
                    <a:p>
                      <a:pPr algn="ctr"/>
                      <a:r>
                        <a:rPr lang="en-US" sz="2000" b="1" dirty="0">
                          <a:solidFill>
                            <a:srgbClr val="C00000"/>
                          </a:solidFill>
                        </a:rPr>
                        <a:t>DI</a:t>
                      </a:r>
                    </a:p>
                  </a:txBody>
                  <a:tcPr/>
                </a:tc>
                <a:extLst>
                  <a:ext uri="{0D108BD9-81ED-4DB2-BD59-A6C34878D82A}">
                    <a16:rowId xmlns:a16="http://schemas.microsoft.com/office/drawing/2014/main" val="10003"/>
                  </a:ext>
                </a:extLst>
              </a:tr>
              <a:tr h="628650">
                <a:tc>
                  <a:txBody>
                    <a:bodyPr/>
                    <a:lstStyle/>
                    <a:p>
                      <a:pPr algn="ctr"/>
                      <a:r>
                        <a:rPr lang="en-US" sz="2000" b="1" dirty="0">
                          <a:solidFill>
                            <a:srgbClr val="C00000"/>
                          </a:solidFill>
                        </a:rPr>
                        <a:t>IP</a:t>
                      </a:r>
                    </a:p>
                  </a:txBody>
                  <a:tcPr/>
                </a:tc>
                <a:extLst>
                  <a:ext uri="{0D108BD9-81ED-4DB2-BD59-A6C34878D82A}">
                    <a16:rowId xmlns:a16="http://schemas.microsoft.com/office/drawing/2014/main" val="10004"/>
                  </a:ext>
                </a:extLst>
              </a:tr>
            </a:tbl>
          </a:graphicData>
        </a:graphic>
      </p:graphicFrame>
      <p:sp>
        <p:nvSpPr>
          <p:cNvPr id="10" name="Rectangle 9"/>
          <p:cNvSpPr/>
          <p:nvPr/>
        </p:nvSpPr>
        <p:spPr>
          <a:xfrm>
            <a:off x="6349645" y="5029200"/>
            <a:ext cx="2794355" cy="410882"/>
          </a:xfrm>
          <a:prstGeom prst="rect">
            <a:avLst/>
          </a:prstGeom>
        </p:spPr>
        <p:txBody>
          <a:bodyPr wrap="none">
            <a:spAutoFit/>
          </a:bodyPr>
          <a:lstStyle/>
          <a:p>
            <a:pPr marL="50800" marR="0">
              <a:lnSpc>
                <a:spcPct val="115000"/>
              </a:lnSpc>
              <a:spcBef>
                <a:spcPts val="0"/>
              </a:spcBef>
              <a:spcAft>
                <a:spcPts val="0"/>
              </a:spcAft>
            </a:pPr>
            <a:r>
              <a:rPr lang="en-US" dirty="0">
                <a:latin typeface="Times New Roman"/>
                <a:ea typeface="Times New Roman"/>
                <a:cs typeface="Times New Roman"/>
              </a:rPr>
              <a:t>Pointers and index registers</a:t>
            </a:r>
            <a:endParaRPr lang="en-US" dirty="0">
              <a:ea typeface="Times New Roman"/>
              <a:cs typeface="Times New Roman"/>
            </a:endParaRPr>
          </a:p>
        </p:txBody>
      </p:sp>
      <p:sp>
        <p:nvSpPr>
          <p:cNvPr id="11" name="TextBox 10"/>
          <p:cNvSpPr txBox="1"/>
          <p:nvPr/>
        </p:nvSpPr>
        <p:spPr>
          <a:xfrm>
            <a:off x="1600200" y="786825"/>
            <a:ext cx="5481244" cy="584775"/>
          </a:xfrm>
          <a:prstGeom prst="rect">
            <a:avLst/>
          </a:prstGeom>
          <a:noFill/>
        </p:spPr>
        <p:txBody>
          <a:bodyPr wrap="none" rtlCol="0">
            <a:spAutoFit/>
          </a:bodyPr>
          <a:lstStyle/>
          <a:p>
            <a:r>
              <a:rPr lang="en-US" sz="3200" b="1" dirty="0">
                <a:solidFill>
                  <a:srgbClr val="FF0000"/>
                </a:solidFill>
              </a:rPr>
              <a:t>R</a:t>
            </a:r>
            <a:r>
              <a:rPr lang="en-US" sz="3200" b="1" dirty="0">
                <a:solidFill>
                  <a:srgbClr val="7030A0"/>
                </a:solidFill>
              </a:rPr>
              <a:t>egister </a:t>
            </a:r>
            <a:r>
              <a:rPr lang="en-US" sz="3200" b="1" dirty="0">
                <a:solidFill>
                  <a:srgbClr val="FF0000"/>
                </a:solidFill>
              </a:rPr>
              <a:t>o</a:t>
            </a:r>
            <a:r>
              <a:rPr lang="en-US" sz="3200" b="1" dirty="0">
                <a:solidFill>
                  <a:srgbClr val="7030A0"/>
                </a:solidFill>
              </a:rPr>
              <a:t>rganization of </a:t>
            </a:r>
            <a:r>
              <a:rPr lang="en-US" sz="3200" b="1" dirty="0">
                <a:solidFill>
                  <a:srgbClr val="C00000"/>
                </a:solidFill>
              </a:rPr>
              <a:t>8086</a:t>
            </a:r>
            <a:r>
              <a:rPr lang="en-US" sz="3200" b="1" dirty="0">
                <a:solidFill>
                  <a:srgbClr val="7030A0"/>
                </a:solidFill>
              </a:rPr>
              <a:t>  </a:t>
            </a:r>
          </a:p>
        </p:txBody>
      </p:sp>
      <p:sp>
        <p:nvSpPr>
          <p:cNvPr id="12" name="TextBox 11"/>
          <p:cNvSpPr txBox="1"/>
          <p:nvPr/>
        </p:nvSpPr>
        <p:spPr>
          <a:xfrm>
            <a:off x="1219200" y="177225"/>
            <a:ext cx="6553200" cy="584775"/>
          </a:xfrm>
          <a:prstGeom prst="rect">
            <a:avLst/>
          </a:prstGeom>
          <a:noFill/>
        </p:spPr>
        <p:txBody>
          <a:bodyPr wrap="square" rtlCol="0">
            <a:spAutoFit/>
          </a:bodyPr>
          <a:lstStyle/>
          <a:p>
            <a:r>
              <a:rPr lang="en-IN" sz="3200" b="1" dirty="0">
                <a:solidFill>
                  <a:srgbClr val="FF0000"/>
                </a:solidFill>
              </a:rPr>
              <a:t>Architecture of 8086 Microprocessor</a:t>
            </a:r>
          </a:p>
        </p:txBody>
      </p:sp>
      <p:sp>
        <p:nvSpPr>
          <p:cNvPr id="13" name="TextBox 12"/>
          <p:cNvSpPr txBox="1"/>
          <p:nvPr/>
        </p:nvSpPr>
        <p:spPr>
          <a:xfrm>
            <a:off x="457200" y="5380672"/>
            <a:ext cx="2456122" cy="923330"/>
          </a:xfrm>
          <a:prstGeom prst="rect">
            <a:avLst/>
          </a:prstGeom>
          <a:noFill/>
        </p:spPr>
        <p:txBody>
          <a:bodyPr wrap="none" rtlCol="0">
            <a:spAutoFit/>
          </a:bodyPr>
          <a:lstStyle/>
          <a:p>
            <a:r>
              <a:rPr lang="en-US" b="1" dirty="0">
                <a:solidFill>
                  <a:srgbClr val="C00000"/>
                </a:solidFill>
              </a:rPr>
              <a:t>X</a:t>
            </a:r>
            <a:r>
              <a:rPr lang="en-US" b="1" dirty="0"/>
              <a:t> specifies 16-bits</a:t>
            </a:r>
          </a:p>
          <a:p>
            <a:r>
              <a:rPr lang="en-US" b="1" dirty="0">
                <a:solidFill>
                  <a:srgbClr val="C00000"/>
                </a:solidFill>
              </a:rPr>
              <a:t>H</a:t>
            </a:r>
            <a:r>
              <a:rPr lang="en-US" b="1" dirty="0"/>
              <a:t> specifies higher 8-bits</a:t>
            </a:r>
          </a:p>
          <a:p>
            <a:r>
              <a:rPr lang="en-US" b="1" dirty="0">
                <a:solidFill>
                  <a:srgbClr val="C00000"/>
                </a:solidFill>
              </a:rPr>
              <a:t>L</a:t>
            </a:r>
            <a:r>
              <a:rPr lang="en-US" b="1" dirty="0"/>
              <a:t> specifies lower 8-bits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grpId="0" nodeType="withEffect">
                                  <p:stCondLst>
                                    <p:cond delay="0"/>
                                  </p:stCondLst>
                                  <p:childTnLst>
                                    <p:anim calcmode="lin" valueType="num">
                                      <p:cBhvr>
                                        <p:cTn id="6" dur="500"/>
                                        <p:tgtEl>
                                          <p:spTgt spid="12"/>
                                        </p:tgtEl>
                                        <p:attrNameLst>
                                          <p:attrName>ppt_w</p:attrName>
                                        </p:attrNameLst>
                                      </p:cBhvr>
                                      <p:tavLst>
                                        <p:tav tm="0">
                                          <p:val>
                                            <p:strVal val="ppt_w"/>
                                          </p:val>
                                        </p:tav>
                                        <p:tav tm="100000">
                                          <p:val>
                                            <p:fltVal val="0"/>
                                          </p:val>
                                        </p:tav>
                                      </p:tavLst>
                                    </p:anim>
                                    <p:anim calcmode="lin" valueType="num">
                                      <p:cBhvr>
                                        <p:cTn id="7" dur="500"/>
                                        <p:tgtEl>
                                          <p:spTgt spid="12"/>
                                        </p:tgtEl>
                                        <p:attrNameLst>
                                          <p:attrName>ppt_h</p:attrName>
                                        </p:attrNameLst>
                                      </p:cBhvr>
                                      <p:tavLst>
                                        <p:tav tm="0">
                                          <p:val>
                                            <p:strVal val="ppt_h"/>
                                          </p:val>
                                        </p:tav>
                                        <p:tav tm="100000">
                                          <p:val>
                                            <p:fltVal val="0"/>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04800" y="1246287"/>
            <a:ext cx="8534400" cy="5232202"/>
          </a:xfrm>
          <a:prstGeom prst="rect">
            <a:avLst/>
          </a:prstGeom>
          <a:noFill/>
        </p:spPr>
        <p:txBody>
          <a:bodyPr wrap="square" rtlCol="0">
            <a:spAutoFit/>
          </a:bodyPr>
          <a:lstStyle/>
          <a:p>
            <a:r>
              <a:rPr lang="en-US" dirty="0"/>
              <a:t>The registers AX, BX, CX, and DX are the </a:t>
            </a:r>
            <a:r>
              <a:rPr lang="en-US" sz="2400" b="1" dirty="0"/>
              <a:t>general  purpose </a:t>
            </a:r>
            <a:r>
              <a:rPr lang="en-US" dirty="0"/>
              <a:t>16-bit registers.</a:t>
            </a:r>
          </a:p>
          <a:p>
            <a:r>
              <a:rPr lang="en-US" dirty="0"/>
              <a:t> </a:t>
            </a:r>
          </a:p>
          <a:p>
            <a:pPr hangingPunct="0"/>
            <a:r>
              <a:rPr lang="en-US" b="1" dirty="0"/>
              <a:t>AX Register: Accumulator </a:t>
            </a:r>
            <a:r>
              <a:rPr lang="en-US" dirty="0"/>
              <a:t>register consists of two 8-bit registers AL and AH, which</a:t>
            </a:r>
            <a:r>
              <a:rPr lang="en-US" b="1" dirty="0"/>
              <a:t> </a:t>
            </a:r>
          </a:p>
          <a:p>
            <a:pPr hangingPunct="0"/>
            <a:r>
              <a:rPr lang="en-US" dirty="0"/>
              <a:t>can be combined together and used as a 16- bit register AX. AL in this case contains </a:t>
            </a:r>
          </a:p>
          <a:p>
            <a:pPr hangingPunct="0"/>
            <a:r>
              <a:rPr lang="en-US" dirty="0"/>
              <a:t>the </a:t>
            </a:r>
            <a:r>
              <a:rPr lang="en-US" b="1" dirty="0"/>
              <a:t>low-order byte </a:t>
            </a:r>
            <a:r>
              <a:rPr lang="en-US" dirty="0"/>
              <a:t>of the word, and AH contains the </a:t>
            </a:r>
            <a:r>
              <a:rPr lang="en-US" b="1" dirty="0"/>
              <a:t>high-order byte.</a:t>
            </a:r>
            <a:r>
              <a:rPr lang="en-US" dirty="0"/>
              <a:t> </a:t>
            </a:r>
          </a:p>
          <a:p>
            <a:pPr hangingPunct="0"/>
            <a:r>
              <a:rPr lang="en-US" dirty="0"/>
              <a:t>Accumulator  can be used for I/O operations, rotate and string manipulation.</a:t>
            </a:r>
          </a:p>
          <a:p>
            <a:pPr hangingPunct="0"/>
            <a:endParaRPr lang="en-US" dirty="0"/>
          </a:p>
          <a:p>
            <a:pPr hangingPunct="0"/>
            <a:r>
              <a:rPr lang="en-US" b="1" dirty="0"/>
              <a:t>BX Register: </a:t>
            </a:r>
            <a:r>
              <a:rPr lang="en-US" dirty="0"/>
              <a:t>This register is mainly used as a</a:t>
            </a:r>
            <a:r>
              <a:rPr lang="en-US" b="1" dirty="0"/>
              <a:t> base register</a:t>
            </a:r>
            <a:r>
              <a:rPr lang="en-US" dirty="0"/>
              <a:t>. </a:t>
            </a:r>
          </a:p>
          <a:p>
            <a:pPr hangingPunct="0"/>
            <a:r>
              <a:rPr lang="en-US" dirty="0"/>
              <a:t>It holds the </a:t>
            </a:r>
            <a:r>
              <a:rPr lang="en-US" b="1" dirty="0">
                <a:solidFill>
                  <a:srgbClr val="C00000"/>
                </a:solidFill>
              </a:rPr>
              <a:t>starting base location of a memory region </a:t>
            </a:r>
            <a:r>
              <a:rPr lang="en-US" dirty="0"/>
              <a:t>within a data segment.</a:t>
            </a:r>
          </a:p>
          <a:p>
            <a:pPr hangingPunct="0"/>
            <a:r>
              <a:rPr lang="en-US" dirty="0"/>
              <a:t> It is </a:t>
            </a:r>
            <a:r>
              <a:rPr lang="en-US" sz="2000" b="1" dirty="0">
                <a:solidFill>
                  <a:srgbClr val="7030A0"/>
                </a:solidFill>
              </a:rPr>
              <a:t>used as </a:t>
            </a:r>
            <a:r>
              <a:rPr lang="en-US" sz="2200" b="1" dirty="0">
                <a:solidFill>
                  <a:srgbClr val="FF0000"/>
                </a:solidFill>
              </a:rPr>
              <a:t>offset storage </a:t>
            </a:r>
            <a:r>
              <a:rPr lang="en-US" sz="2000" b="1" dirty="0">
                <a:solidFill>
                  <a:srgbClr val="7030A0"/>
                </a:solidFill>
              </a:rPr>
              <a:t>for forming physical address </a:t>
            </a:r>
            <a:r>
              <a:rPr lang="en-US" dirty="0"/>
              <a:t>in case of certain </a:t>
            </a:r>
          </a:p>
          <a:p>
            <a:pPr hangingPunct="0"/>
            <a:r>
              <a:rPr lang="en-US" dirty="0"/>
              <a:t>addressing mode.</a:t>
            </a:r>
          </a:p>
          <a:p>
            <a:r>
              <a:rPr lang="en-US" dirty="0"/>
              <a:t> </a:t>
            </a:r>
          </a:p>
          <a:p>
            <a:pPr hangingPunct="0"/>
            <a:r>
              <a:rPr lang="en-US" b="1" dirty="0"/>
              <a:t>CX Register: </a:t>
            </a:r>
            <a:r>
              <a:rPr lang="en-US" dirty="0"/>
              <a:t>It is used as default counter or</a:t>
            </a:r>
            <a:r>
              <a:rPr lang="en-US" b="1" dirty="0"/>
              <a:t> count register </a:t>
            </a:r>
            <a:r>
              <a:rPr lang="en-US" dirty="0"/>
              <a:t>in case of string and</a:t>
            </a:r>
          </a:p>
          <a:p>
            <a:pPr hangingPunct="0"/>
            <a:r>
              <a:rPr lang="en-US" dirty="0"/>
              <a:t> loop</a:t>
            </a:r>
            <a:r>
              <a:rPr lang="en-US" b="1" dirty="0"/>
              <a:t> </a:t>
            </a:r>
            <a:r>
              <a:rPr lang="en-US" dirty="0"/>
              <a:t>instructions.</a:t>
            </a:r>
          </a:p>
          <a:p>
            <a:r>
              <a:rPr lang="en-US" dirty="0"/>
              <a:t> </a:t>
            </a:r>
          </a:p>
          <a:p>
            <a:pPr hangingPunct="0"/>
            <a:r>
              <a:rPr lang="en-US" b="1" dirty="0"/>
              <a:t>DX Register: Data register </a:t>
            </a:r>
            <a:r>
              <a:rPr lang="en-US" dirty="0"/>
              <a:t>can be used as a port number in I/O operations and  implicit</a:t>
            </a:r>
            <a:r>
              <a:rPr lang="en-US" b="1" dirty="0"/>
              <a:t> </a:t>
            </a:r>
            <a:r>
              <a:rPr lang="en-US" dirty="0"/>
              <a:t>operand or destination in case of few instructions. In integer 32-bit  multiply and divide instruction the DX register contains high-order word of the initial  or resulting number.</a:t>
            </a:r>
          </a:p>
        </p:txBody>
      </p:sp>
      <p:sp>
        <p:nvSpPr>
          <p:cNvPr id="6" name="TextBox 5"/>
          <p:cNvSpPr txBox="1"/>
          <p:nvPr/>
        </p:nvSpPr>
        <p:spPr>
          <a:xfrm>
            <a:off x="1600200" y="710625"/>
            <a:ext cx="5481244" cy="584775"/>
          </a:xfrm>
          <a:prstGeom prst="rect">
            <a:avLst/>
          </a:prstGeom>
          <a:noFill/>
        </p:spPr>
        <p:txBody>
          <a:bodyPr wrap="none" rtlCol="0">
            <a:spAutoFit/>
          </a:bodyPr>
          <a:lstStyle/>
          <a:p>
            <a:r>
              <a:rPr lang="en-US" sz="3200" b="1" dirty="0">
                <a:solidFill>
                  <a:srgbClr val="FF0000"/>
                </a:solidFill>
              </a:rPr>
              <a:t>R</a:t>
            </a:r>
            <a:r>
              <a:rPr lang="en-US" sz="3200" b="1" dirty="0">
                <a:solidFill>
                  <a:srgbClr val="7030A0"/>
                </a:solidFill>
              </a:rPr>
              <a:t>egister </a:t>
            </a:r>
            <a:r>
              <a:rPr lang="en-US" sz="3200" b="1" dirty="0">
                <a:solidFill>
                  <a:srgbClr val="FF0000"/>
                </a:solidFill>
              </a:rPr>
              <a:t>o</a:t>
            </a:r>
            <a:r>
              <a:rPr lang="en-US" sz="3200" b="1" dirty="0">
                <a:solidFill>
                  <a:srgbClr val="7030A0"/>
                </a:solidFill>
              </a:rPr>
              <a:t>rganization of </a:t>
            </a:r>
            <a:r>
              <a:rPr lang="en-US" sz="3200" b="1" dirty="0">
                <a:solidFill>
                  <a:srgbClr val="C00000"/>
                </a:solidFill>
              </a:rPr>
              <a:t>8086</a:t>
            </a:r>
            <a:r>
              <a:rPr lang="en-US" sz="3200" b="1" dirty="0">
                <a:solidFill>
                  <a:srgbClr val="7030A0"/>
                </a:solidFill>
              </a:rPr>
              <a:t>  </a:t>
            </a:r>
          </a:p>
        </p:txBody>
      </p:sp>
      <p:sp>
        <p:nvSpPr>
          <p:cNvPr id="7" name="TextBox 6"/>
          <p:cNvSpPr txBox="1"/>
          <p:nvPr/>
        </p:nvSpPr>
        <p:spPr>
          <a:xfrm>
            <a:off x="1219200" y="177225"/>
            <a:ext cx="6553200" cy="584775"/>
          </a:xfrm>
          <a:prstGeom prst="rect">
            <a:avLst/>
          </a:prstGeom>
          <a:noFill/>
        </p:spPr>
        <p:txBody>
          <a:bodyPr wrap="square" rtlCol="0">
            <a:spAutoFit/>
          </a:bodyPr>
          <a:lstStyle/>
          <a:p>
            <a:r>
              <a:rPr lang="en-IN" sz="3200" b="1" dirty="0">
                <a:solidFill>
                  <a:srgbClr val="FF0000"/>
                </a:solidFill>
              </a:rPr>
              <a:t>Architecture of 8086 Microprocessor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grpId="0" nodeType="with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descr="Memory segment of Intel 8086"/>
          <p:cNvPicPr/>
          <p:nvPr/>
        </p:nvPicPr>
        <p:blipFill>
          <a:blip r:embed="rId2" cstate="print"/>
          <a:srcRect/>
          <a:stretch>
            <a:fillRect/>
          </a:stretch>
        </p:blipFill>
        <p:spPr bwMode="auto">
          <a:xfrm>
            <a:off x="609600" y="2438400"/>
            <a:ext cx="3581400" cy="3657600"/>
          </a:xfrm>
          <a:prstGeom prst="rect">
            <a:avLst/>
          </a:prstGeom>
          <a:noFill/>
          <a:ln w="9525">
            <a:noFill/>
            <a:miter lim="800000"/>
            <a:headEnd/>
            <a:tailEnd/>
          </a:ln>
        </p:spPr>
      </p:pic>
      <p:sp>
        <p:nvSpPr>
          <p:cNvPr id="45057" name="Rectangle 1"/>
          <p:cNvSpPr>
            <a:spLocks noChangeArrowheads="1"/>
          </p:cNvSpPr>
          <p:nvPr/>
        </p:nvSpPr>
        <p:spPr bwMode="auto">
          <a:xfrm>
            <a:off x="1838358" y="609600"/>
            <a:ext cx="4117922"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Calibri" pitchFamily="34" charset="0"/>
                <a:ea typeface="Times New Roman" pitchFamily="18" charset="0"/>
                <a:cs typeface="Times New Roman" pitchFamily="18" charset="0"/>
              </a:rPr>
              <a:t>S</a:t>
            </a:r>
            <a:r>
              <a:rPr kumimoji="0" lang="en-US" sz="2800" b="1" i="0" u="none" strike="noStrike" cap="none" normalizeH="0" baseline="0" dirty="0">
                <a:ln>
                  <a:noFill/>
                </a:ln>
                <a:solidFill>
                  <a:srgbClr val="7030A0"/>
                </a:solidFill>
                <a:effectLst/>
                <a:latin typeface="Calibri" pitchFamily="34" charset="0"/>
                <a:ea typeface="Times New Roman" pitchFamily="18" charset="0"/>
                <a:cs typeface="Times New Roman" pitchFamily="18" charset="0"/>
              </a:rPr>
              <a:t>egment </a:t>
            </a:r>
            <a:r>
              <a:rPr kumimoji="0" lang="en-US" sz="2800" b="1" i="0" u="none" strike="noStrike" cap="none" normalizeH="0" baseline="0" dirty="0">
                <a:ln>
                  <a:noFill/>
                </a:ln>
                <a:solidFill>
                  <a:srgbClr val="FF0000"/>
                </a:solidFill>
                <a:effectLst/>
                <a:latin typeface="Calibri" pitchFamily="34" charset="0"/>
                <a:ea typeface="Times New Roman" pitchFamily="18" charset="0"/>
                <a:cs typeface="Times New Roman" pitchFamily="18" charset="0"/>
              </a:rPr>
              <a:t>R</a:t>
            </a:r>
            <a:r>
              <a:rPr kumimoji="0" lang="en-US" sz="2800" b="1" i="0" u="none" strike="noStrike" cap="none" normalizeH="0" baseline="0" dirty="0">
                <a:ln>
                  <a:noFill/>
                </a:ln>
                <a:solidFill>
                  <a:srgbClr val="7030A0"/>
                </a:solidFill>
                <a:effectLst/>
                <a:latin typeface="Calibri" pitchFamily="34" charset="0"/>
                <a:ea typeface="Times New Roman" pitchFamily="18" charset="0"/>
                <a:cs typeface="Times New Roman" pitchFamily="18" charset="0"/>
              </a:rPr>
              <a:t>egisters of 8086</a:t>
            </a:r>
            <a:endParaRPr kumimoji="0" lang="en-US" sz="2800" b="0" i="0" u="none" strike="noStrike" cap="none" normalizeH="0" baseline="0" dirty="0">
              <a:ln>
                <a:noFill/>
              </a:ln>
              <a:solidFill>
                <a:srgbClr val="7030A0"/>
              </a:solidFill>
              <a:effectLst/>
              <a:latin typeface="Arial" pitchFamily="34" charset="0"/>
              <a:cs typeface="Arial" pitchFamily="34" charset="0"/>
            </a:endParaRPr>
          </a:p>
        </p:txBody>
      </p:sp>
      <p:pic>
        <p:nvPicPr>
          <p:cNvPr id="6" name="Picture 2"/>
          <p:cNvPicPr>
            <a:picLocks noChangeAspect="1" noChangeArrowheads="1"/>
          </p:cNvPicPr>
          <p:nvPr/>
        </p:nvPicPr>
        <p:blipFill>
          <a:blip r:embed="rId3"/>
          <a:srcRect l="27414" t="3390" r="8967"/>
          <a:stretch>
            <a:fillRect/>
          </a:stretch>
        </p:blipFill>
        <p:spPr bwMode="auto">
          <a:xfrm>
            <a:off x="4800600" y="2514600"/>
            <a:ext cx="3276600" cy="3505200"/>
          </a:xfrm>
          <a:prstGeom prst="rect">
            <a:avLst/>
          </a:prstGeom>
          <a:noFill/>
        </p:spPr>
      </p:pic>
      <p:sp>
        <p:nvSpPr>
          <p:cNvPr id="7" name="Rectangle 6"/>
          <p:cNvSpPr/>
          <p:nvPr/>
        </p:nvSpPr>
        <p:spPr>
          <a:xfrm>
            <a:off x="762000" y="6031468"/>
            <a:ext cx="2810898" cy="369332"/>
          </a:xfrm>
          <a:prstGeom prst="rect">
            <a:avLst/>
          </a:prstGeom>
        </p:spPr>
        <p:txBody>
          <a:bodyPr wrap="none">
            <a:spAutoFit/>
          </a:bodyPr>
          <a:lstStyle/>
          <a:p>
            <a:r>
              <a:rPr lang="en-US" b="1" dirty="0">
                <a:solidFill>
                  <a:srgbClr val="FF0000"/>
                </a:solidFill>
              </a:rPr>
              <a:t> Memory Segments of 8086</a:t>
            </a:r>
            <a:endParaRPr lang="en-US" dirty="0">
              <a:solidFill>
                <a:srgbClr val="FF0000"/>
              </a:solidFill>
            </a:endParaRPr>
          </a:p>
        </p:txBody>
      </p:sp>
      <p:sp>
        <p:nvSpPr>
          <p:cNvPr id="8" name="TextBox 7"/>
          <p:cNvSpPr txBox="1"/>
          <p:nvPr/>
        </p:nvSpPr>
        <p:spPr>
          <a:xfrm>
            <a:off x="5395710" y="5939135"/>
            <a:ext cx="2529090" cy="461665"/>
          </a:xfrm>
          <a:prstGeom prst="rect">
            <a:avLst/>
          </a:prstGeom>
          <a:noFill/>
        </p:spPr>
        <p:txBody>
          <a:bodyPr wrap="none" rtlCol="0">
            <a:spAutoFit/>
          </a:bodyPr>
          <a:lstStyle/>
          <a:p>
            <a:r>
              <a:rPr lang="en-US" sz="2400" b="1" dirty="0">
                <a:solidFill>
                  <a:srgbClr val="FF0000"/>
                </a:solidFill>
              </a:rPr>
              <a:t>S</a:t>
            </a:r>
            <a:r>
              <a:rPr lang="en-US" sz="2400" b="1" dirty="0">
                <a:solidFill>
                  <a:srgbClr val="7030A0"/>
                </a:solidFill>
              </a:rPr>
              <a:t>egment </a:t>
            </a:r>
            <a:r>
              <a:rPr lang="en-US" sz="2400" b="1" dirty="0">
                <a:solidFill>
                  <a:srgbClr val="FF0000"/>
                </a:solidFill>
              </a:rPr>
              <a:t>R</a:t>
            </a:r>
            <a:r>
              <a:rPr lang="en-US" sz="2400" b="1" dirty="0">
                <a:solidFill>
                  <a:srgbClr val="7030A0"/>
                </a:solidFill>
              </a:rPr>
              <a:t>egisters</a:t>
            </a:r>
            <a:endParaRPr lang="en-US" sz="2400" dirty="0">
              <a:solidFill>
                <a:srgbClr val="7030A0"/>
              </a:solidFill>
            </a:endParaRPr>
          </a:p>
        </p:txBody>
      </p:sp>
      <p:sp>
        <p:nvSpPr>
          <p:cNvPr id="10" name="TextBox 9"/>
          <p:cNvSpPr txBox="1"/>
          <p:nvPr/>
        </p:nvSpPr>
        <p:spPr>
          <a:xfrm>
            <a:off x="1295400" y="76200"/>
            <a:ext cx="6352573" cy="584775"/>
          </a:xfrm>
          <a:prstGeom prst="rect">
            <a:avLst/>
          </a:prstGeom>
          <a:noFill/>
        </p:spPr>
        <p:txBody>
          <a:bodyPr wrap="none" rtlCol="0">
            <a:spAutoFit/>
          </a:bodyPr>
          <a:lstStyle/>
          <a:p>
            <a:r>
              <a:rPr lang="en-US" sz="3200" b="1" dirty="0">
                <a:solidFill>
                  <a:srgbClr val="C00000"/>
                </a:solidFill>
              </a:rPr>
              <a:t>Register organization of 8086  </a:t>
            </a:r>
            <a:r>
              <a:rPr lang="en-US" sz="2000" b="1" dirty="0"/>
              <a:t>cont’d…</a:t>
            </a:r>
            <a:r>
              <a:rPr lang="en-US" sz="3200" b="1" dirty="0">
                <a:solidFill>
                  <a:srgbClr val="C00000"/>
                </a:solidFill>
              </a:rPr>
              <a:t>  </a:t>
            </a:r>
          </a:p>
        </p:txBody>
      </p:sp>
      <p:sp>
        <p:nvSpPr>
          <p:cNvPr id="11" name="TextBox 10"/>
          <p:cNvSpPr txBox="1"/>
          <p:nvPr/>
        </p:nvSpPr>
        <p:spPr>
          <a:xfrm>
            <a:off x="533400" y="1143000"/>
            <a:ext cx="8387489" cy="1292662"/>
          </a:xfrm>
          <a:prstGeom prst="rect">
            <a:avLst/>
          </a:prstGeom>
          <a:noFill/>
        </p:spPr>
        <p:txBody>
          <a:bodyPr wrap="square" rtlCol="0">
            <a:spAutoFit/>
          </a:bodyPr>
          <a:lstStyle/>
          <a:p>
            <a:pPr>
              <a:buFont typeface="Wingdings" pitchFamily="2" charset="2"/>
              <a:buChar char="q"/>
            </a:pPr>
            <a:r>
              <a:rPr lang="en-US" dirty="0"/>
              <a:t> 8086 processor addresses </a:t>
            </a:r>
            <a:r>
              <a:rPr lang="en-US" b="1" dirty="0">
                <a:solidFill>
                  <a:srgbClr val="FF0000"/>
                </a:solidFill>
              </a:rPr>
              <a:t>segmented</a:t>
            </a:r>
            <a:r>
              <a:rPr lang="en-US" dirty="0"/>
              <a:t> version of </a:t>
            </a:r>
            <a:r>
              <a:rPr lang="en-US" b="1" dirty="0">
                <a:solidFill>
                  <a:srgbClr val="FF0000"/>
                </a:solidFill>
              </a:rPr>
              <a:t>memory</a:t>
            </a:r>
            <a:r>
              <a:rPr lang="en-US" dirty="0"/>
              <a:t> ( 2</a:t>
            </a:r>
            <a:r>
              <a:rPr lang="en-US" baseline="30000" dirty="0"/>
              <a:t>20</a:t>
            </a:r>
            <a:r>
              <a:rPr lang="en-US" dirty="0"/>
              <a:t> =1MB size). </a:t>
            </a:r>
          </a:p>
          <a:p>
            <a:r>
              <a:rPr lang="en-US" dirty="0"/>
              <a:t>     Size of each segment is 64KB. (2</a:t>
            </a:r>
            <a:r>
              <a:rPr lang="en-US" baseline="30000" dirty="0"/>
              <a:t>20</a:t>
            </a:r>
            <a:r>
              <a:rPr lang="en-US" dirty="0"/>
              <a:t> = 2</a:t>
            </a:r>
            <a:r>
              <a:rPr lang="en-US" baseline="30000" dirty="0"/>
              <a:t>4 </a:t>
            </a:r>
            <a:r>
              <a:rPr lang="en-US" dirty="0"/>
              <a:t>2</a:t>
            </a:r>
            <a:r>
              <a:rPr lang="en-US" baseline="30000" dirty="0"/>
              <a:t>16 </a:t>
            </a:r>
            <a:r>
              <a:rPr lang="en-US" dirty="0"/>
              <a:t>= 2</a:t>
            </a:r>
            <a:r>
              <a:rPr lang="en-US" baseline="30000" dirty="0"/>
              <a:t>4</a:t>
            </a:r>
            <a:r>
              <a:rPr lang="en-US" dirty="0"/>
              <a:t>. 64KB= </a:t>
            </a:r>
            <a:r>
              <a:rPr lang="en-US" b="1" dirty="0"/>
              <a:t>Sixteen</a:t>
            </a:r>
            <a:r>
              <a:rPr lang="en-US" dirty="0"/>
              <a:t> 64KB </a:t>
            </a:r>
            <a:r>
              <a:rPr lang="en-US" b="1" dirty="0">
                <a:solidFill>
                  <a:schemeClr val="tx2"/>
                </a:solidFill>
              </a:rPr>
              <a:t>logical </a:t>
            </a:r>
            <a:r>
              <a:rPr lang="en-US" dirty="0"/>
              <a:t>segments)</a:t>
            </a:r>
          </a:p>
          <a:p>
            <a:pPr>
              <a:buFont typeface="Wingdings" pitchFamily="2" charset="2"/>
              <a:buChar char="q"/>
            </a:pPr>
            <a:r>
              <a:rPr lang="en-US" dirty="0"/>
              <a:t> </a:t>
            </a:r>
            <a:r>
              <a:rPr lang="en-US" sz="2400" b="1" dirty="0">
                <a:solidFill>
                  <a:srgbClr val="7030A0"/>
                </a:solidFill>
              </a:rPr>
              <a:t>Physical address =[ Base address x 10 ] + OFFSET address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Rectangle 1"/>
          <p:cNvSpPr>
            <a:spLocks noChangeArrowheads="1"/>
          </p:cNvSpPr>
          <p:nvPr/>
        </p:nvSpPr>
        <p:spPr bwMode="auto">
          <a:xfrm>
            <a:off x="1295400" y="609600"/>
            <a:ext cx="566231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Calibri" pitchFamily="34" charset="0"/>
                <a:ea typeface="Times New Roman" pitchFamily="18" charset="0"/>
                <a:cs typeface="Times New Roman" pitchFamily="18" charset="0"/>
              </a:rPr>
              <a:t>P</a:t>
            </a:r>
            <a:r>
              <a:rPr kumimoji="0" lang="en-US" sz="2800" b="1" i="0" u="none" strike="noStrike" cap="none" normalizeH="0" baseline="0" dirty="0">
                <a:ln>
                  <a:noFill/>
                </a:ln>
                <a:solidFill>
                  <a:srgbClr val="7030A0"/>
                </a:solidFill>
                <a:effectLst/>
                <a:latin typeface="Calibri" pitchFamily="34" charset="0"/>
                <a:ea typeface="Times New Roman" pitchFamily="18" charset="0"/>
                <a:cs typeface="Times New Roman" pitchFamily="18" charset="0"/>
              </a:rPr>
              <a:t>ointe</a:t>
            </a:r>
            <a:r>
              <a:rPr lang="en-US" sz="2800" b="1" dirty="0">
                <a:solidFill>
                  <a:srgbClr val="7030A0"/>
                </a:solidFill>
                <a:latin typeface="Calibri" pitchFamily="34" charset="0"/>
                <a:ea typeface="Times New Roman" pitchFamily="18" charset="0"/>
                <a:cs typeface="Times New Roman" pitchFamily="18" charset="0"/>
              </a:rPr>
              <a:t>rs  and </a:t>
            </a:r>
            <a:r>
              <a:rPr lang="en-US" sz="2800" b="1" dirty="0">
                <a:solidFill>
                  <a:srgbClr val="FF0000"/>
                </a:solidFill>
                <a:latin typeface="Calibri" pitchFamily="34" charset="0"/>
                <a:ea typeface="Times New Roman" pitchFamily="18" charset="0"/>
                <a:cs typeface="Times New Roman" pitchFamily="18" charset="0"/>
              </a:rPr>
              <a:t>I</a:t>
            </a:r>
            <a:r>
              <a:rPr lang="en-US" sz="2800" b="1" dirty="0">
                <a:solidFill>
                  <a:srgbClr val="7030A0"/>
                </a:solidFill>
                <a:latin typeface="Calibri" pitchFamily="34" charset="0"/>
                <a:ea typeface="Times New Roman" pitchFamily="18" charset="0"/>
                <a:cs typeface="Times New Roman" pitchFamily="18" charset="0"/>
              </a:rPr>
              <a:t>ndex </a:t>
            </a:r>
            <a:r>
              <a:rPr lang="en-US" sz="2800" b="1" dirty="0">
                <a:solidFill>
                  <a:srgbClr val="FF0000"/>
                </a:solidFill>
                <a:latin typeface="Calibri" pitchFamily="34" charset="0"/>
                <a:ea typeface="Times New Roman" pitchFamily="18" charset="0"/>
                <a:cs typeface="Times New Roman" pitchFamily="18" charset="0"/>
              </a:rPr>
              <a:t>R</a:t>
            </a:r>
            <a:r>
              <a:rPr kumimoji="0" lang="en-US" sz="2800" b="1" i="0" u="none" strike="noStrike" cap="none" normalizeH="0" baseline="0" dirty="0">
                <a:ln>
                  <a:noFill/>
                </a:ln>
                <a:solidFill>
                  <a:srgbClr val="7030A0"/>
                </a:solidFill>
                <a:effectLst/>
                <a:latin typeface="Calibri" pitchFamily="34" charset="0"/>
                <a:ea typeface="Times New Roman" pitchFamily="18" charset="0"/>
                <a:cs typeface="Times New Roman" pitchFamily="18" charset="0"/>
              </a:rPr>
              <a:t>egisters of 8086</a:t>
            </a:r>
            <a:endParaRPr kumimoji="0" lang="en-US" sz="2800" b="0" i="0" u="none" strike="noStrike" cap="none" normalizeH="0" baseline="0" dirty="0">
              <a:ln>
                <a:noFill/>
              </a:ln>
              <a:solidFill>
                <a:srgbClr val="7030A0"/>
              </a:solidFill>
              <a:effectLst/>
              <a:latin typeface="Arial" pitchFamily="34" charset="0"/>
              <a:cs typeface="Arial" pitchFamily="34" charset="0"/>
            </a:endParaRPr>
          </a:p>
        </p:txBody>
      </p:sp>
      <p:sp>
        <p:nvSpPr>
          <p:cNvPr id="5" name="TextBox 4"/>
          <p:cNvSpPr txBox="1"/>
          <p:nvPr/>
        </p:nvSpPr>
        <p:spPr>
          <a:xfrm>
            <a:off x="1295400" y="76200"/>
            <a:ext cx="6352573" cy="584775"/>
          </a:xfrm>
          <a:prstGeom prst="rect">
            <a:avLst/>
          </a:prstGeom>
          <a:noFill/>
        </p:spPr>
        <p:txBody>
          <a:bodyPr wrap="none" rtlCol="0">
            <a:spAutoFit/>
          </a:bodyPr>
          <a:lstStyle/>
          <a:p>
            <a:r>
              <a:rPr lang="en-US" sz="3200" b="1" dirty="0">
                <a:solidFill>
                  <a:srgbClr val="C00000"/>
                </a:solidFill>
              </a:rPr>
              <a:t>Register organization of 8086  </a:t>
            </a:r>
            <a:r>
              <a:rPr lang="en-US" sz="2000" b="1" dirty="0"/>
              <a:t>cont’d…</a:t>
            </a:r>
            <a:r>
              <a:rPr lang="en-US" sz="3200" b="1" dirty="0">
                <a:solidFill>
                  <a:srgbClr val="C00000"/>
                </a:solidFill>
              </a:rPr>
              <a:t>  </a:t>
            </a:r>
          </a:p>
        </p:txBody>
      </p:sp>
      <p:graphicFrame>
        <p:nvGraphicFramePr>
          <p:cNvPr id="6" name="Table 5"/>
          <p:cNvGraphicFramePr>
            <a:graphicFrameLocks noGrp="1"/>
          </p:cNvGraphicFramePr>
          <p:nvPr/>
        </p:nvGraphicFramePr>
        <p:xfrm>
          <a:off x="990600" y="1524000"/>
          <a:ext cx="7848600" cy="3288030"/>
        </p:xfrm>
        <a:graphic>
          <a:graphicData uri="http://schemas.openxmlformats.org/drawingml/2006/table">
            <a:tbl>
              <a:tblPr firstRow="1" bandRow="1">
                <a:tableStyleId>{5940675A-B579-460E-94D1-54222C63F5DA}</a:tableStyleId>
              </a:tblPr>
              <a:tblGrid>
                <a:gridCol w="1109903">
                  <a:extLst>
                    <a:ext uri="{9D8B030D-6E8A-4147-A177-3AD203B41FA5}">
                      <a16:colId xmlns:a16="http://schemas.microsoft.com/office/drawing/2014/main" val="20000"/>
                    </a:ext>
                  </a:extLst>
                </a:gridCol>
                <a:gridCol w="2219806">
                  <a:extLst>
                    <a:ext uri="{9D8B030D-6E8A-4147-A177-3AD203B41FA5}">
                      <a16:colId xmlns:a16="http://schemas.microsoft.com/office/drawing/2014/main" val="20001"/>
                    </a:ext>
                  </a:extLst>
                </a:gridCol>
                <a:gridCol w="4518891">
                  <a:extLst>
                    <a:ext uri="{9D8B030D-6E8A-4147-A177-3AD203B41FA5}">
                      <a16:colId xmlns:a16="http://schemas.microsoft.com/office/drawing/2014/main" val="20002"/>
                    </a:ext>
                  </a:extLst>
                </a:gridCol>
              </a:tblGrid>
              <a:tr h="628650">
                <a:tc>
                  <a:txBody>
                    <a:bodyPr/>
                    <a:lstStyle/>
                    <a:p>
                      <a:pPr algn="ctr"/>
                      <a:r>
                        <a:rPr lang="en-US" sz="2000" b="1" dirty="0">
                          <a:solidFill>
                            <a:srgbClr val="C00000"/>
                          </a:solidFill>
                        </a:rPr>
                        <a:t>SP</a:t>
                      </a:r>
                    </a:p>
                  </a:txBody>
                  <a:tcPr/>
                </a:tc>
                <a:tc>
                  <a:txBody>
                    <a:bodyPr/>
                    <a:lstStyle/>
                    <a:p>
                      <a:pPr algn="l"/>
                      <a:r>
                        <a:rPr lang="en-US" sz="2000" b="1" dirty="0">
                          <a:solidFill>
                            <a:schemeClr val="tx1"/>
                          </a:solidFill>
                        </a:rPr>
                        <a:t>Stack Pointer</a:t>
                      </a:r>
                    </a:p>
                  </a:txBody>
                  <a:tcPr/>
                </a:tc>
                <a:tc>
                  <a:txBody>
                    <a:bodyPr/>
                    <a:lstStyle/>
                    <a:p>
                      <a:pPr algn="l">
                        <a:buFont typeface="Wingdings" pitchFamily="2" charset="2"/>
                        <a:buChar char="Ø"/>
                      </a:pPr>
                      <a:r>
                        <a:rPr lang="en-US" sz="2000" b="0" dirty="0">
                          <a:solidFill>
                            <a:schemeClr val="tx1"/>
                          </a:solidFill>
                        </a:rPr>
                        <a:t> Holds address of the </a:t>
                      </a:r>
                      <a:r>
                        <a:rPr lang="en-US" sz="2000" b="1" dirty="0">
                          <a:solidFill>
                            <a:schemeClr val="tx1"/>
                          </a:solidFill>
                        </a:rPr>
                        <a:t>top of the stack</a:t>
                      </a:r>
                      <a:r>
                        <a:rPr lang="en-US" sz="2000" b="0" dirty="0">
                          <a:solidFill>
                            <a:schemeClr val="tx1"/>
                          </a:solidFill>
                        </a:rPr>
                        <a:t>.</a:t>
                      </a:r>
                    </a:p>
                    <a:p>
                      <a:pPr algn="l">
                        <a:buFont typeface="Wingdings" pitchFamily="2" charset="2"/>
                        <a:buChar char="Ø"/>
                      </a:pPr>
                      <a:r>
                        <a:rPr lang="en-US" sz="2000" b="0" dirty="0">
                          <a:solidFill>
                            <a:schemeClr val="tx1"/>
                          </a:solidFill>
                        </a:rPr>
                        <a:t> Stores </a:t>
                      </a:r>
                      <a:r>
                        <a:rPr lang="en-US" sz="2000" b="1" dirty="0">
                          <a:solidFill>
                            <a:schemeClr val="tx1"/>
                          </a:solidFill>
                        </a:rPr>
                        <a:t>OFFSET</a:t>
                      </a:r>
                      <a:r>
                        <a:rPr lang="en-US" sz="2000" b="0" dirty="0">
                          <a:solidFill>
                            <a:schemeClr val="tx1"/>
                          </a:solidFill>
                        </a:rPr>
                        <a:t> within a segment</a:t>
                      </a:r>
                    </a:p>
                  </a:txBody>
                  <a:tcPr/>
                </a:tc>
                <a:extLst>
                  <a:ext uri="{0D108BD9-81ED-4DB2-BD59-A6C34878D82A}">
                    <a16:rowId xmlns:a16="http://schemas.microsoft.com/office/drawing/2014/main" val="10000"/>
                  </a:ext>
                </a:extLst>
              </a:tr>
              <a:tr h="628650">
                <a:tc>
                  <a:txBody>
                    <a:bodyPr/>
                    <a:lstStyle/>
                    <a:p>
                      <a:pPr algn="ctr"/>
                      <a:r>
                        <a:rPr lang="en-US" sz="2000" b="1" dirty="0">
                          <a:solidFill>
                            <a:srgbClr val="C00000"/>
                          </a:solidFill>
                        </a:rPr>
                        <a:t>BP</a:t>
                      </a:r>
                    </a:p>
                  </a:txBody>
                  <a:tcPr/>
                </a:tc>
                <a:tc>
                  <a:txBody>
                    <a:bodyPr/>
                    <a:lstStyle/>
                    <a:p>
                      <a:pPr algn="l"/>
                      <a:r>
                        <a:rPr lang="en-US" sz="2000" b="1" dirty="0">
                          <a:solidFill>
                            <a:schemeClr val="tx1"/>
                          </a:solidFill>
                        </a:rPr>
                        <a:t>Base Pointer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 Stores </a:t>
                      </a:r>
                      <a:r>
                        <a:rPr lang="en-US" sz="2000" b="1" dirty="0">
                          <a:solidFill>
                            <a:schemeClr val="tx1"/>
                          </a:solidFill>
                        </a:rPr>
                        <a:t>OFFSET</a:t>
                      </a:r>
                      <a:r>
                        <a:rPr lang="en-US" sz="2000" b="0" dirty="0">
                          <a:solidFill>
                            <a:schemeClr val="tx1"/>
                          </a:solidFill>
                        </a:rPr>
                        <a:t> within a segment</a:t>
                      </a:r>
                    </a:p>
                  </a:txBody>
                  <a:tcPr/>
                </a:tc>
                <a:extLst>
                  <a:ext uri="{0D108BD9-81ED-4DB2-BD59-A6C34878D82A}">
                    <a16:rowId xmlns:a16="http://schemas.microsoft.com/office/drawing/2014/main" val="10001"/>
                  </a:ext>
                </a:extLst>
              </a:tr>
              <a:tr h="628650">
                <a:tc>
                  <a:txBody>
                    <a:bodyPr/>
                    <a:lstStyle/>
                    <a:p>
                      <a:pPr algn="ctr"/>
                      <a:r>
                        <a:rPr lang="en-US" sz="2000" b="1" dirty="0">
                          <a:solidFill>
                            <a:srgbClr val="C00000"/>
                          </a:solidFill>
                        </a:rPr>
                        <a:t>IP</a:t>
                      </a:r>
                    </a:p>
                  </a:txBody>
                  <a:tcPr/>
                </a:tc>
                <a:tc>
                  <a:txBody>
                    <a:bodyPr/>
                    <a:lstStyle/>
                    <a:p>
                      <a:pPr algn="l"/>
                      <a:r>
                        <a:rPr lang="en-US" sz="2000" b="1" dirty="0">
                          <a:solidFill>
                            <a:schemeClr val="tx1"/>
                          </a:solidFill>
                        </a:rPr>
                        <a:t>Instruction Pointer</a:t>
                      </a:r>
                    </a:p>
                  </a:txBody>
                  <a:tcPr/>
                </a:tc>
                <a:tc>
                  <a:txBody>
                    <a:bodyPr/>
                    <a:lstStyle/>
                    <a:p>
                      <a:pPr algn="l"/>
                      <a:r>
                        <a:rPr lang="en-US" sz="2000" b="0" dirty="0">
                          <a:solidFill>
                            <a:schemeClr val="tx1"/>
                          </a:solidFill>
                        </a:rPr>
                        <a:t>Stores the</a:t>
                      </a:r>
                      <a:r>
                        <a:rPr lang="en-US" sz="2000" b="1" dirty="0">
                          <a:solidFill>
                            <a:schemeClr val="tx1"/>
                          </a:solidFill>
                        </a:rPr>
                        <a:t> address of the next instruction  </a:t>
                      </a:r>
                      <a:r>
                        <a:rPr lang="en-US" sz="2000" b="0" dirty="0">
                          <a:solidFill>
                            <a:schemeClr val="tx1"/>
                          </a:solidFill>
                        </a:rPr>
                        <a:t>to be fetched</a:t>
                      </a:r>
                    </a:p>
                  </a:txBody>
                  <a:tcPr/>
                </a:tc>
                <a:extLst>
                  <a:ext uri="{0D108BD9-81ED-4DB2-BD59-A6C34878D82A}">
                    <a16:rowId xmlns:a16="http://schemas.microsoft.com/office/drawing/2014/main" val="10002"/>
                  </a:ext>
                </a:extLst>
              </a:tr>
              <a:tr h="628650">
                <a:tc>
                  <a:txBody>
                    <a:bodyPr/>
                    <a:lstStyle/>
                    <a:p>
                      <a:pPr algn="ctr"/>
                      <a:r>
                        <a:rPr lang="en-US" sz="2000" b="1" dirty="0">
                          <a:solidFill>
                            <a:srgbClr val="C00000"/>
                          </a:solidFill>
                        </a:rPr>
                        <a:t>SI</a:t>
                      </a:r>
                    </a:p>
                  </a:txBody>
                  <a:tcPr/>
                </a:tc>
                <a:tc>
                  <a:txBody>
                    <a:bodyPr/>
                    <a:lstStyle/>
                    <a:p>
                      <a:pPr algn="l"/>
                      <a:r>
                        <a:rPr lang="en-US" sz="2000" b="1" dirty="0">
                          <a:solidFill>
                            <a:schemeClr val="tx1"/>
                          </a:solidFill>
                        </a:rPr>
                        <a:t>Source Index</a:t>
                      </a:r>
                    </a:p>
                  </a:txBody>
                  <a:tcPr/>
                </a:tc>
                <a:tc rowSpan="2">
                  <a:txBody>
                    <a:bodyPr/>
                    <a:lstStyle/>
                    <a:p>
                      <a:pPr algn="l">
                        <a:buFont typeface="Wingdings" pitchFamily="2" charset="2"/>
                        <a:buChar char="Ø"/>
                      </a:pPr>
                      <a:r>
                        <a:rPr lang="en-US" sz="2000" b="0" dirty="0">
                          <a:solidFill>
                            <a:schemeClr val="tx1"/>
                          </a:solidFill>
                        </a:rPr>
                        <a:t> Stores </a:t>
                      </a:r>
                      <a:r>
                        <a:rPr lang="en-US" sz="2000" b="1" dirty="0">
                          <a:solidFill>
                            <a:schemeClr val="tx1"/>
                          </a:solidFill>
                        </a:rPr>
                        <a:t>OFFSET</a:t>
                      </a:r>
                      <a:r>
                        <a:rPr lang="en-US" sz="2000" b="0" dirty="0">
                          <a:solidFill>
                            <a:schemeClr val="tx1"/>
                          </a:solidFill>
                        </a:rPr>
                        <a:t> </a:t>
                      </a:r>
                    </a:p>
                    <a:p>
                      <a:pPr algn="l">
                        <a:buFont typeface="Wingdings" pitchFamily="2" charset="2"/>
                        <a:buChar char="Ø"/>
                      </a:pPr>
                      <a:r>
                        <a:rPr lang="en-US" sz="2000" b="0" dirty="0">
                          <a:solidFill>
                            <a:schemeClr val="tx1"/>
                          </a:solidFill>
                        </a:rPr>
                        <a:t> also used as general purpose registers</a:t>
                      </a:r>
                    </a:p>
                    <a:p>
                      <a:pPr algn="l">
                        <a:buFont typeface="Wingdings" pitchFamily="2" charset="2"/>
                        <a:buChar char="Ø"/>
                      </a:pPr>
                      <a:r>
                        <a:rPr lang="en-US" sz="2000" b="0" dirty="0">
                          <a:solidFill>
                            <a:schemeClr val="tx1"/>
                          </a:solidFill>
                        </a:rPr>
                        <a:t> used for string related operations</a:t>
                      </a:r>
                      <a:endParaRPr lang="en-US" sz="2000" b="1" dirty="0">
                        <a:solidFill>
                          <a:schemeClr val="tx1"/>
                        </a:solidFill>
                      </a:endParaRPr>
                    </a:p>
                  </a:txBody>
                  <a:tcPr/>
                </a:tc>
                <a:extLst>
                  <a:ext uri="{0D108BD9-81ED-4DB2-BD59-A6C34878D82A}">
                    <a16:rowId xmlns:a16="http://schemas.microsoft.com/office/drawing/2014/main" val="10003"/>
                  </a:ext>
                </a:extLst>
              </a:tr>
              <a:tr h="628650">
                <a:tc>
                  <a:txBody>
                    <a:bodyPr/>
                    <a:lstStyle/>
                    <a:p>
                      <a:pPr algn="ctr"/>
                      <a:r>
                        <a:rPr lang="en-US" sz="2000" b="1" dirty="0">
                          <a:solidFill>
                            <a:srgbClr val="C00000"/>
                          </a:solidFill>
                        </a:rPr>
                        <a:t>DI</a:t>
                      </a:r>
                    </a:p>
                  </a:txBody>
                  <a:tcPr/>
                </a:tc>
                <a:tc>
                  <a:txBody>
                    <a:bodyPr/>
                    <a:lstStyle/>
                    <a:p>
                      <a:pPr algn="l"/>
                      <a:r>
                        <a:rPr lang="en-US" sz="2000" b="1" dirty="0">
                          <a:solidFill>
                            <a:schemeClr val="tx1"/>
                          </a:solidFill>
                        </a:rPr>
                        <a:t>Destination index</a:t>
                      </a:r>
                    </a:p>
                  </a:txBody>
                  <a:tcPr/>
                </a:tc>
                <a:tc vMerge="1">
                  <a:txBody>
                    <a:bodyPr/>
                    <a:lstStyle/>
                    <a:p>
                      <a:pPr algn="l"/>
                      <a:endParaRPr lang="en-US" sz="2000" b="1" dirty="0">
                        <a:solidFill>
                          <a:schemeClr val="tx1"/>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7</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extLst>
                    <a:ext uri="{9D8B030D-6E8A-4147-A177-3AD203B41FA5}">
                      <a16:colId xmlns:a16="http://schemas.microsoft.com/office/drawing/2014/main" val="20000"/>
                    </a:ext>
                  </a:extLst>
                </a:gridCol>
                <a:gridCol w="2998237">
                  <a:extLst>
                    <a:ext uri="{9D8B030D-6E8A-4147-A177-3AD203B41FA5}">
                      <a16:colId xmlns:a16="http://schemas.microsoft.com/office/drawing/2014/main" val="20001"/>
                    </a:ext>
                  </a:extLst>
                </a:gridCol>
                <a:gridCol w="4545563">
                  <a:extLst>
                    <a:ext uri="{9D8B030D-6E8A-4147-A177-3AD203B41FA5}">
                      <a16:colId xmlns:a16="http://schemas.microsoft.com/office/drawing/2014/main" val="20002"/>
                    </a:ext>
                  </a:extLst>
                </a:gridCol>
              </a:tblGrid>
              <a:tr h="335310">
                <a:tc>
                  <a:txBody>
                    <a:bodyPr/>
                    <a:lstStyle/>
                    <a:p>
                      <a:pPr algn="ctr"/>
                      <a:r>
                        <a:rPr lang="en-US" sz="1200" b="1" dirty="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a:t>Name</a:t>
                      </a:r>
                      <a:r>
                        <a:rPr lang="en-US" sz="1200" b="1" baseline="0" dirty="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a:t>Special Function</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79090">
                <a:tc>
                  <a:txBody>
                    <a:bodyPr/>
                    <a:lstStyle/>
                    <a:p>
                      <a:pPr algn="ctr"/>
                      <a:r>
                        <a:rPr lang="en-US" sz="1400" b="1" dirty="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Stores the 16-bit results of</a:t>
                      </a:r>
                      <a:r>
                        <a:rPr lang="en-US" sz="1200" b="1" baseline="0" dirty="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33400">
                <a:tc>
                  <a:txBody>
                    <a:bodyPr/>
                    <a:lstStyle/>
                    <a:p>
                      <a:pPr algn="ctr"/>
                      <a:r>
                        <a:rPr lang="en-US" sz="1400" b="1" dirty="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Stores the 8-bit results of</a:t>
                      </a:r>
                      <a:r>
                        <a:rPr lang="en-US" sz="1200" b="1" baseline="0" dirty="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609600">
                <a:tc>
                  <a:txBody>
                    <a:bodyPr/>
                    <a:lstStyle/>
                    <a:p>
                      <a:pPr algn="ctr"/>
                      <a:r>
                        <a:rPr lang="en-US" sz="1400" b="1" dirty="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base value in base addressing</a:t>
                      </a:r>
                      <a:r>
                        <a:rPr lang="en-US" sz="1200" b="1" baseline="0" dirty="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609600">
                <a:tc>
                  <a:txBody>
                    <a:bodyPr/>
                    <a:lstStyle/>
                    <a:p>
                      <a:pPr algn="ctr"/>
                      <a:r>
                        <a:rPr lang="en-US" sz="1400" b="1" dirty="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count value in SHIFT,</a:t>
                      </a:r>
                      <a:r>
                        <a:rPr lang="en-US" sz="1200" b="1" baseline="0" dirty="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609600">
                <a:tc>
                  <a:txBody>
                    <a:bodyPr/>
                    <a:lstStyle/>
                    <a:p>
                      <a:pPr algn="ctr"/>
                      <a:r>
                        <a:rPr lang="en-US" sz="1400" b="1" dirty="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a:t>
                      </a:r>
                      <a:r>
                        <a:rPr lang="en-US" sz="1200" b="1" baseline="0" dirty="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609600">
                <a:tc>
                  <a:txBody>
                    <a:bodyPr/>
                    <a:lstStyle/>
                    <a:p>
                      <a:pPr algn="ctr"/>
                      <a:r>
                        <a:rPr lang="en-US" sz="1400" b="1" dirty="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offset address</a:t>
                      </a:r>
                      <a:r>
                        <a:rPr lang="en-US" sz="1200" b="1" baseline="0" dirty="0"/>
                        <a:t> of top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762000">
                <a:tc>
                  <a:txBody>
                    <a:bodyPr/>
                    <a:lstStyle/>
                    <a:p>
                      <a:pPr algn="ctr"/>
                      <a:r>
                        <a:rPr lang="en-US" sz="1400" b="1" dirty="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base value</a:t>
                      </a:r>
                      <a:r>
                        <a:rPr lang="en-US" sz="1200" b="1" baseline="0" dirty="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609600">
                <a:tc>
                  <a:txBody>
                    <a:bodyPr/>
                    <a:lstStyle/>
                    <a:p>
                      <a:pPr algn="ctr"/>
                      <a:r>
                        <a:rPr lang="en-US" sz="1400" b="1" dirty="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index value of source</a:t>
                      </a:r>
                      <a:r>
                        <a:rPr lang="en-US" sz="1200" b="1" baseline="0" dirty="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497045">
                <a:tc>
                  <a:txBody>
                    <a:bodyPr/>
                    <a:lstStyle/>
                    <a:p>
                      <a:pPr algn="ctr"/>
                      <a:r>
                        <a:rPr lang="en-US" sz="1400" b="1" dirty="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a:t>Used to hold the index value of destination operand (data) for</a:t>
                      </a:r>
                      <a:r>
                        <a:rPr lang="en-US" sz="1200" b="1" baseline="0" dirty="0"/>
                        <a:t> string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a:t>Registers and Special Functions</a:t>
            </a:r>
          </a:p>
        </p:txBody>
      </p:sp>
      <p:sp>
        <p:nvSpPr>
          <p:cNvPr id="7" name="Footer Placeholder 6"/>
          <p:cNvSpPr>
            <a:spLocks noGrp="1"/>
          </p:cNvSpPr>
          <p:nvPr>
            <p:ph type="ftr" sz="quarter" idx="11"/>
          </p:nvPr>
        </p:nvSpPr>
        <p:spPr/>
        <p:txBody>
          <a:bodyPr/>
          <a:lstStyle/>
          <a:p>
            <a:r>
              <a:rPr lang="en-US"/>
              <a:t>MPAC                      Dept. of EEE</a:t>
            </a:r>
            <a:endParaRPr lang="en-US" dirty="0"/>
          </a:p>
        </p:txBody>
      </p:sp>
    </p:spTree>
    <p:extLst>
      <p:ext uri="{BB962C8B-B14F-4D97-AF65-F5344CB8AC3E}">
        <p14:creationId xmlns:p14="http://schemas.microsoft.com/office/powerpoint/2010/main" val="223390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1624B-7839-4EE5-900A-2A184D082213}" type="datetime5">
              <a:rPr lang="en-US" smtClean="0"/>
              <a:pPr/>
              <a:t>13-Dec-18</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4" name="Table 3"/>
          <p:cNvGraphicFramePr>
            <a:graphicFrameLocks noGrp="1"/>
          </p:cNvGraphicFramePr>
          <p:nvPr/>
        </p:nvGraphicFramePr>
        <p:xfrm>
          <a:off x="5791200" y="990600"/>
          <a:ext cx="1828800" cy="41148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C00000"/>
                          </a:solidFill>
                          <a:latin typeface="Times New Roman"/>
                          <a:ea typeface="Times New Roman"/>
                          <a:cs typeface="Times New Roman"/>
                        </a:rPr>
                        <a:t>FLAGS/ PSW</a:t>
                      </a:r>
                      <a:endParaRPr lang="en-US" dirty="0"/>
                    </a:p>
                  </a:txBody>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2380073" y="838200"/>
            <a:ext cx="327281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Calibri" pitchFamily="34" charset="0"/>
                <a:ea typeface="Times New Roman" pitchFamily="18" charset="0"/>
                <a:cs typeface="Times New Roman" pitchFamily="18" charset="0"/>
              </a:rPr>
              <a:t>Flag</a:t>
            </a:r>
            <a:r>
              <a:rPr lang="en-US" sz="2800" b="1" dirty="0">
                <a:solidFill>
                  <a:srgbClr val="7030A0"/>
                </a:solidFill>
                <a:latin typeface="Calibri" pitchFamily="34" charset="0"/>
                <a:ea typeface="Times New Roman" pitchFamily="18" charset="0"/>
                <a:cs typeface="Times New Roman" pitchFamily="18" charset="0"/>
              </a:rPr>
              <a:t> </a:t>
            </a:r>
            <a:r>
              <a:rPr lang="en-US" sz="2800" b="1" dirty="0">
                <a:solidFill>
                  <a:srgbClr val="FF0000"/>
                </a:solidFill>
                <a:latin typeface="Calibri" pitchFamily="34" charset="0"/>
                <a:ea typeface="Times New Roman" pitchFamily="18" charset="0"/>
                <a:cs typeface="Times New Roman" pitchFamily="18" charset="0"/>
              </a:rPr>
              <a:t>R</a:t>
            </a:r>
            <a:r>
              <a:rPr kumimoji="0" lang="en-US" sz="2800" b="1" i="0" u="none" strike="noStrike" cap="none" normalizeH="0" baseline="0" dirty="0">
                <a:ln>
                  <a:noFill/>
                </a:ln>
                <a:solidFill>
                  <a:srgbClr val="7030A0"/>
                </a:solidFill>
                <a:effectLst/>
                <a:latin typeface="Calibri" pitchFamily="34" charset="0"/>
                <a:ea typeface="Times New Roman" pitchFamily="18" charset="0"/>
                <a:cs typeface="Times New Roman" pitchFamily="18" charset="0"/>
              </a:rPr>
              <a:t>egister of 8086</a:t>
            </a:r>
            <a:endParaRPr kumimoji="0" lang="en-US" sz="2800" b="0" i="0" u="none" strike="noStrike" cap="none" normalizeH="0" baseline="0" dirty="0">
              <a:ln>
                <a:noFill/>
              </a:ln>
              <a:solidFill>
                <a:srgbClr val="7030A0"/>
              </a:solidFill>
              <a:effectLst/>
              <a:latin typeface="Arial" pitchFamily="34" charset="0"/>
              <a:cs typeface="Arial" pitchFamily="34" charset="0"/>
            </a:endParaRPr>
          </a:p>
        </p:txBody>
      </p:sp>
      <p:sp>
        <p:nvSpPr>
          <p:cNvPr id="6" name="TextBox 5"/>
          <p:cNvSpPr txBox="1"/>
          <p:nvPr/>
        </p:nvSpPr>
        <p:spPr>
          <a:xfrm>
            <a:off x="1496027" y="253425"/>
            <a:ext cx="6352573" cy="584775"/>
          </a:xfrm>
          <a:prstGeom prst="rect">
            <a:avLst/>
          </a:prstGeom>
          <a:noFill/>
        </p:spPr>
        <p:txBody>
          <a:bodyPr wrap="none" rtlCol="0">
            <a:spAutoFit/>
          </a:bodyPr>
          <a:lstStyle/>
          <a:p>
            <a:r>
              <a:rPr lang="en-US" sz="3200" b="1" dirty="0">
                <a:solidFill>
                  <a:srgbClr val="C00000"/>
                </a:solidFill>
              </a:rPr>
              <a:t>Register organization of 8086  </a:t>
            </a:r>
            <a:r>
              <a:rPr lang="en-US" sz="2000" b="1" dirty="0"/>
              <a:t>cont’d…</a:t>
            </a:r>
            <a:r>
              <a:rPr lang="en-US" sz="3200" b="1" dirty="0">
                <a:solidFill>
                  <a:srgbClr val="C00000"/>
                </a:solidFill>
              </a:rPr>
              <a:t>  </a:t>
            </a:r>
          </a:p>
        </p:txBody>
      </p:sp>
      <p:graphicFrame>
        <p:nvGraphicFramePr>
          <p:cNvPr id="7" name="Table 6"/>
          <p:cNvGraphicFramePr>
            <a:graphicFrameLocks noGrp="1"/>
          </p:cNvGraphicFramePr>
          <p:nvPr/>
        </p:nvGraphicFramePr>
        <p:xfrm>
          <a:off x="838200" y="1600200"/>
          <a:ext cx="7086602" cy="609600"/>
        </p:xfrm>
        <a:graphic>
          <a:graphicData uri="http://schemas.openxmlformats.org/drawingml/2006/table">
            <a:tbl>
              <a:tblPr/>
              <a:tblGrid>
                <a:gridCol w="402814">
                  <a:extLst>
                    <a:ext uri="{9D8B030D-6E8A-4147-A177-3AD203B41FA5}">
                      <a16:colId xmlns:a16="http://schemas.microsoft.com/office/drawing/2014/main" val="20000"/>
                    </a:ext>
                  </a:extLst>
                </a:gridCol>
                <a:gridCol w="403725">
                  <a:extLst>
                    <a:ext uri="{9D8B030D-6E8A-4147-A177-3AD203B41FA5}">
                      <a16:colId xmlns:a16="http://schemas.microsoft.com/office/drawing/2014/main" val="20001"/>
                    </a:ext>
                  </a:extLst>
                </a:gridCol>
                <a:gridCol w="403725">
                  <a:extLst>
                    <a:ext uri="{9D8B030D-6E8A-4147-A177-3AD203B41FA5}">
                      <a16:colId xmlns:a16="http://schemas.microsoft.com/office/drawing/2014/main" val="20002"/>
                    </a:ext>
                  </a:extLst>
                </a:gridCol>
                <a:gridCol w="403725">
                  <a:extLst>
                    <a:ext uri="{9D8B030D-6E8A-4147-A177-3AD203B41FA5}">
                      <a16:colId xmlns:a16="http://schemas.microsoft.com/office/drawing/2014/main" val="20003"/>
                    </a:ext>
                  </a:extLst>
                </a:gridCol>
                <a:gridCol w="504884">
                  <a:extLst>
                    <a:ext uri="{9D8B030D-6E8A-4147-A177-3AD203B41FA5}">
                      <a16:colId xmlns:a16="http://schemas.microsoft.com/office/drawing/2014/main" val="20004"/>
                    </a:ext>
                  </a:extLst>
                </a:gridCol>
                <a:gridCol w="482100">
                  <a:extLst>
                    <a:ext uri="{9D8B030D-6E8A-4147-A177-3AD203B41FA5}">
                      <a16:colId xmlns:a16="http://schemas.microsoft.com/office/drawing/2014/main" val="20005"/>
                    </a:ext>
                  </a:extLst>
                </a:gridCol>
                <a:gridCol w="427421">
                  <a:extLst>
                    <a:ext uri="{9D8B030D-6E8A-4147-A177-3AD203B41FA5}">
                      <a16:colId xmlns:a16="http://schemas.microsoft.com/office/drawing/2014/main" val="20006"/>
                    </a:ext>
                  </a:extLst>
                </a:gridCol>
                <a:gridCol w="465695">
                  <a:extLst>
                    <a:ext uri="{9D8B030D-6E8A-4147-A177-3AD203B41FA5}">
                      <a16:colId xmlns:a16="http://schemas.microsoft.com/office/drawing/2014/main" val="20007"/>
                    </a:ext>
                  </a:extLst>
                </a:gridCol>
                <a:gridCol w="458404">
                  <a:extLst>
                    <a:ext uri="{9D8B030D-6E8A-4147-A177-3AD203B41FA5}">
                      <a16:colId xmlns:a16="http://schemas.microsoft.com/office/drawing/2014/main" val="20008"/>
                    </a:ext>
                  </a:extLst>
                </a:gridCol>
                <a:gridCol w="466608">
                  <a:extLst>
                    <a:ext uri="{9D8B030D-6E8A-4147-A177-3AD203B41FA5}">
                      <a16:colId xmlns:a16="http://schemas.microsoft.com/office/drawing/2014/main" val="20009"/>
                    </a:ext>
                  </a:extLst>
                </a:gridCol>
                <a:gridCol w="404637">
                  <a:extLst>
                    <a:ext uri="{9D8B030D-6E8A-4147-A177-3AD203B41FA5}">
                      <a16:colId xmlns:a16="http://schemas.microsoft.com/office/drawing/2014/main" val="20010"/>
                    </a:ext>
                  </a:extLst>
                </a:gridCol>
                <a:gridCol w="497593">
                  <a:extLst>
                    <a:ext uri="{9D8B030D-6E8A-4147-A177-3AD203B41FA5}">
                      <a16:colId xmlns:a16="http://schemas.microsoft.com/office/drawing/2014/main" val="20011"/>
                    </a:ext>
                  </a:extLst>
                </a:gridCol>
                <a:gridCol w="404637">
                  <a:extLst>
                    <a:ext uri="{9D8B030D-6E8A-4147-A177-3AD203B41FA5}">
                      <a16:colId xmlns:a16="http://schemas.microsoft.com/office/drawing/2014/main" val="20012"/>
                    </a:ext>
                  </a:extLst>
                </a:gridCol>
                <a:gridCol w="458404">
                  <a:extLst>
                    <a:ext uri="{9D8B030D-6E8A-4147-A177-3AD203B41FA5}">
                      <a16:colId xmlns:a16="http://schemas.microsoft.com/office/drawing/2014/main" val="20013"/>
                    </a:ext>
                  </a:extLst>
                </a:gridCol>
                <a:gridCol w="404637">
                  <a:extLst>
                    <a:ext uri="{9D8B030D-6E8A-4147-A177-3AD203B41FA5}">
                      <a16:colId xmlns:a16="http://schemas.microsoft.com/office/drawing/2014/main" val="20014"/>
                    </a:ext>
                  </a:extLst>
                </a:gridCol>
                <a:gridCol w="497593">
                  <a:extLst>
                    <a:ext uri="{9D8B030D-6E8A-4147-A177-3AD203B41FA5}">
                      <a16:colId xmlns:a16="http://schemas.microsoft.com/office/drawing/2014/main" val="20015"/>
                    </a:ext>
                  </a:extLst>
                </a:gridCol>
              </a:tblGrid>
              <a:tr h="609600">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OF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DF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IF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SF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ZF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AC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PF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Times New Roman"/>
                          <a:ea typeface="Calibri"/>
                        </a:rPr>
                        <a:t>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Box 7"/>
          <p:cNvSpPr txBox="1"/>
          <p:nvPr/>
        </p:nvSpPr>
        <p:spPr>
          <a:xfrm>
            <a:off x="304800" y="4106376"/>
            <a:ext cx="8350427" cy="1985159"/>
          </a:xfrm>
          <a:prstGeom prst="rect">
            <a:avLst/>
          </a:prstGeom>
          <a:noFill/>
        </p:spPr>
        <p:txBody>
          <a:bodyPr wrap="none" rtlCol="0">
            <a:spAutoFit/>
          </a:bodyPr>
          <a:lstStyle/>
          <a:p>
            <a:pPr>
              <a:lnSpc>
                <a:spcPct val="150000"/>
              </a:lnSpc>
              <a:buFont typeface="Wingdings" pitchFamily="2" charset="2"/>
              <a:buChar char="Ø"/>
            </a:pPr>
            <a:r>
              <a:rPr lang="en-US" sz="2000" b="1" dirty="0"/>
              <a:t> Flag Register </a:t>
            </a:r>
            <a:r>
              <a:rPr lang="en-US" sz="2000" dirty="0"/>
              <a:t>determines the </a:t>
            </a:r>
            <a:r>
              <a:rPr lang="en-US" sz="2200" b="1" dirty="0">
                <a:solidFill>
                  <a:srgbClr val="7030A0"/>
                </a:solidFill>
              </a:rPr>
              <a:t>current state </a:t>
            </a:r>
            <a:r>
              <a:rPr lang="en-US" sz="2000" dirty="0"/>
              <a:t>of the processor. </a:t>
            </a:r>
          </a:p>
          <a:p>
            <a:pPr>
              <a:lnSpc>
                <a:spcPct val="150000"/>
              </a:lnSpc>
              <a:buFont typeface="Wingdings" pitchFamily="2" charset="2"/>
              <a:buChar char="Ø"/>
            </a:pPr>
            <a:r>
              <a:rPr lang="en-US" sz="2000" dirty="0"/>
              <a:t> They are modified automatically by CPU after mathematical operations.</a:t>
            </a:r>
          </a:p>
          <a:p>
            <a:pPr>
              <a:lnSpc>
                <a:spcPct val="150000"/>
              </a:lnSpc>
              <a:buFont typeface="Wingdings" pitchFamily="2" charset="2"/>
              <a:buChar char="Ø"/>
            </a:pPr>
            <a:r>
              <a:rPr lang="en-US" sz="2000" dirty="0"/>
              <a:t> It allows to determine the type of the result.</a:t>
            </a:r>
          </a:p>
          <a:p>
            <a:pPr>
              <a:lnSpc>
                <a:spcPct val="150000"/>
              </a:lnSpc>
              <a:buFont typeface="Wingdings" pitchFamily="2" charset="2"/>
              <a:buChar char="Ø"/>
            </a:pPr>
            <a:r>
              <a:rPr lang="en-US" sz="2000" dirty="0"/>
              <a:t> Determines the conditions to transfer control to other parts of the program.</a:t>
            </a:r>
          </a:p>
        </p:txBody>
      </p:sp>
      <p:sp>
        <p:nvSpPr>
          <p:cNvPr id="9" name="TextBox 8"/>
          <p:cNvSpPr txBox="1"/>
          <p:nvPr/>
        </p:nvSpPr>
        <p:spPr>
          <a:xfrm>
            <a:off x="353580" y="2362200"/>
            <a:ext cx="8667757" cy="1754326"/>
          </a:xfrm>
          <a:prstGeom prst="rect">
            <a:avLst/>
          </a:prstGeom>
          <a:noFill/>
        </p:spPr>
        <p:txBody>
          <a:bodyPr wrap="none" rtlCol="0">
            <a:spAutoFit/>
          </a:bodyPr>
          <a:lstStyle/>
          <a:p>
            <a:r>
              <a:rPr lang="en-US" dirty="0"/>
              <a:t> </a:t>
            </a:r>
            <a:r>
              <a:rPr lang="en-US" b="1" dirty="0"/>
              <a:t>9 active flags can be divided into 2 groups.</a:t>
            </a:r>
            <a:endParaRPr lang="en-US" dirty="0"/>
          </a:p>
          <a:p>
            <a:pPr lvl="0"/>
            <a:r>
              <a:rPr lang="en-US" b="1" dirty="0"/>
              <a:t>Conditional flags----6   b)  Control flags----3 </a:t>
            </a:r>
            <a:endParaRPr lang="en-US" dirty="0"/>
          </a:p>
          <a:p>
            <a:endParaRPr lang="en-US" dirty="0"/>
          </a:p>
          <a:p>
            <a:pPr>
              <a:lnSpc>
                <a:spcPct val="150000"/>
              </a:lnSpc>
            </a:pPr>
            <a:r>
              <a:rPr lang="en-US" dirty="0"/>
              <a:t>OV=overflow flag	DF=direction flag	TF=trap flag	IF=interrupt flag	SF=sign flag</a:t>
            </a:r>
          </a:p>
          <a:p>
            <a:pPr>
              <a:lnSpc>
                <a:spcPct val="150000"/>
              </a:lnSpc>
            </a:pPr>
            <a:r>
              <a:rPr lang="en-US" dirty="0"/>
              <a:t>ZF=zero flag 	AC=auxiliary carry flag	PF=parity flag	CY=carry flag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48" name="Slide Number Placeholder 47"/>
          <p:cNvSpPr>
            <a:spLocks noGrp="1"/>
          </p:cNvSpPr>
          <p:nvPr>
            <p:ph type="sldNum" sz="quarter" idx="12"/>
          </p:nvPr>
        </p:nvSpPr>
        <p:spPr/>
        <p:txBody>
          <a:bodyPr/>
          <a:lstStyle/>
          <a:p>
            <a:fld id="{85E6815B-E59C-4D87-B1F6-ECBDD22AF1DC}" type="slidenum">
              <a:rPr lang="en-US" smtClean="0"/>
              <a:pPr/>
              <a:t>9</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a:solidFill>
                  <a:srgbClr val="0070C0"/>
                </a:solidFill>
                <a:latin typeface="Verdana" pitchFamily="34" charset="0"/>
                <a:ea typeface="Verdana" pitchFamily="34" charset="0"/>
                <a:cs typeface="Verdana" pitchFamily="34" charset="0"/>
              </a:rPr>
              <a:t>Flag Register</a:t>
            </a: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Parity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Auxiliary 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Flag</a:t>
            </a:r>
          </a:p>
          <a:p>
            <a:pPr algn="ctr"/>
            <a:endParaRPr lang="en-US" sz="1200"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Flag</a:t>
            </a:r>
          </a:p>
          <a:p>
            <a:pPr algn="just"/>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Flag</a:t>
            </a:r>
          </a:p>
          <a:p>
            <a:pPr algn="just"/>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Flag</a:t>
            </a:r>
          </a:p>
          <a:p>
            <a:pPr algn="ctr"/>
            <a:r>
              <a:rPr lang="en-US" sz="1100" dirty="0">
                <a:solidFill>
                  <a:schemeClr val="tx1"/>
                </a:solidFill>
                <a:latin typeface="Verdana" pitchFamily="34" charset="0"/>
                <a:ea typeface="Verdana" pitchFamily="34" charset="0"/>
                <a:cs typeface="Verdana" pitchFamily="34" charset="0"/>
              </a:rPr>
              <a:t>This 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sp>
        <p:nvSpPr>
          <p:cNvPr id="18" name="Footer Placeholder 17"/>
          <p:cNvSpPr>
            <a:spLocks noGrp="1"/>
          </p:cNvSpPr>
          <p:nvPr>
            <p:ph type="ftr" sz="quarter" idx="11"/>
          </p:nvPr>
        </p:nvSpPr>
        <p:spPr/>
        <p:txBody>
          <a:bodyPr/>
          <a:lstStyle/>
          <a:p>
            <a:r>
              <a:rPr lang="en-US"/>
              <a:t>MPAC                      Dept. of EEE</a:t>
            </a:r>
            <a:endParaRPr lang="en-US" dirty="0"/>
          </a:p>
        </p:txBody>
      </p:sp>
    </p:spTree>
    <p:extLst>
      <p:ext uri="{BB962C8B-B14F-4D97-AF65-F5344CB8AC3E}">
        <p14:creationId xmlns:p14="http://schemas.microsoft.com/office/powerpoint/2010/main"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952</Words>
  <Application>Microsoft Office PowerPoint</Application>
  <PresentationFormat>On-screen Show (4:3)</PresentationFormat>
  <Paragraphs>245</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Octapost NBP</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MKC-Administrator</dc:creator>
  <cp:lastModifiedBy>admin</cp:lastModifiedBy>
  <cp:revision>2</cp:revision>
  <dcterms:created xsi:type="dcterms:W3CDTF">2006-08-16T00:00:00Z</dcterms:created>
  <dcterms:modified xsi:type="dcterms:W3CDTF">2018-12-13T00:23:14Z</dcterms:modified>
</cp:coreProperties>
</file>