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9200" y="4419600"/>
            <a:ext cx="3422091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Mr. M Krishna </a:t>
            </a:r>
            <a:r>
              <a:rPr lang="en-US" b="1" dirty="0" err="1">
                <a:solidFill>
                  <a:srgbClr val="0070C0"/>
                </a:solidFill>
              </a:rPr>
              <a:t>Chennakesava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Rao</a:t>
            </a:r>
            <a:r>
              <a:rPr lang="en-US" b="1" dirty="0">
                <a:solidFill>
                  <a:srgbClr val="0070C0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Asst. Professor, Dept. of ECE,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VFSTR University</a:t>
            </a:r>
          </a:p>
        </p:txBody>
      </p:sp>
      <p:pic>
        <p:nvPicPr>
          <p:cNvPr id="5" name="Picture 2" descr="http://www.vignanuniversity.org/images/vignan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04800"/>
            <a:ext cx="4267200" cy="1981200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AFD4-86E1-4F1F-A02C-2FFCAA338F70}" type="datetime5">
              <a:rPr lang="en-US" smtClean="0"/>
              <a:pPr/>
              <a:t>21-Dec-18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F36CA4-ADD2-45C2-B445-794068842916}"/>
              </a:ext>
            </a:extLst>
          </p:cNvPr>
          <p:cNvSpPr/>
          <p:nvPr/>
        </p:nvSpPr>
        <p:spPr>
          <a:xfrm>
            <a:off x="1170908" y="2686734"/>
            <a:ext cx="6802183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FF0000"/>
                </a:solidFill>
              </a:rPr>
              <a:t>M</a:t>
            </a:r>
            <a:r>
              <a:rPr lang="en-US" sz="4000" b="1" dirty="0">
                <a:solidFill>
                  <a:srgbClr val="7030A0"/>
                </a:solidFill>
              </a:rPr>
              <a:t>icro </a:t>
            </a:r>
            <a:r>
              <a:rPr lang="en-US" sz="4000" b="1" dirty="0">
                <a:solidFill>
                  <a:srgbClr val="FF0000"/>
                </a:solidFill>
              </a:rPr>
              <a:t>P</a:t>
            </a:r>
            <a:r>
              <a:rPr lang="en-US" sz="4000" b="1" dirty="0">
                <a:solidFill>
                  <a:srgbClr val="7030A0"/>
                </a:solidFill>
              </a:rPr>
              <a:t>rocessors  &amp; </a:t>
            </a:r>
            <a:r>
              <a:rPr lang="en-US" sz="4000" b="1" dirty="0">
                <a:solidFill>
                  <a:srgbClr val="FF0000"/>
                </a:solidFill>
              </a:rPr>
              <a:t>I</a:t>
            </a:r>
            <a:r>
              <a:rPr lang="en-US" sz="4000" b="1" dirty="0">
                <a:solidFill>
                  <a:srgbClr val="7030A0"/>
                </a:solidFill>
              </a:rPr>
              <a:t>nterfacing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35E55E-30A5-4425-A561-349AE527ADA8}"/>
              </a:ext>
            </a:extLst>
          </p:cNvPr>
          <p:cNvSpPr/>
          <p:nvPr/>
        </p:nvSpPr>
        <p:spPr>
          <a:xfrm>
            <a:off x="4142708" y="3524934"/>
            <a:ext cx="1816523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16CS307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624B-7839-4EE5-900A-2A184D082213}" type="datetime5">
              <a:rPr lang="en-US" smtClean="0"/>
              <a:pPr/>
              <a:t>21-Dec-18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143000"/>
            <a:ext cx="8722837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rgbClr val="C00000"/>
                </a:solidFill>
              </a:rPr>
              <a:t>Immediate Addressing Mode: -</a:t>
            </a:r>
            <a:endParaRPr lang="en-US" sz="2200" dirty="0"/>
          </a:p>
          <a:p>
            <a:pPr lvl="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dirty="0"/>
              <a:t> The </a:t>
            </a:r>
            <a:r>
              <a:rPr lang="en-US" sz="2200" b="1" dirty="0"/>
              <a:t>data is directly placed</a:t>
            </a:r>
            <a:r>
              <a:rPr lang="en-US" sz="2200" dirty="0"/>
              <a:t> in the </a:t>
            </a:r>
            <a:r>
              <a:rPr lang="en-US" sz="2200" b="1" dirty="0">
                <a:solidFill>
                  <a:srgbClr val="7030A0"/>
                </a:solidFill>
              </a:rPr>
              <a:t>source operand </a:t>
            </a:r>
            <a:r>
              <a:rPr lang="en-US" sz="2200" dirty="0"/>
              <a:t>field of an instruction.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dirty="0"/>
              <a:t> The immediate data size is either 8bit or 16bit.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dirty="0"/>
              <a:t> The length of the instruction for this AM is either 3byte or 4byte, </a:t>
            </a:r>
          </a:p>
          <a:p>
            <a:pPr lvl="0">
              <a:lnSpc>
                <a:spcPct val="150000"/>
              </a:lnSpc>
            </a:pPr>
            <a:r>
              <a:rPr lang="en-US" sz="2200" dirty="0"/>
              <a:t>      if data is moved </a:t>
            </a:r>
            <a:r>
              <a:rPr lang="en-US" sz="2200" b="1" dirty="0"/>
              <a:t>to register</a:t>
            </a:r>
            <a:r>
              <a:rPr lang="en-US" sz="22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	Ex:  </a:t>
            </a:r>
            <a:r>
              <a:rPr lang="en-US" sz="2200" b="1" dirty="0">
                <a:solidFill>
                  <a:srgbClr val="7030A0"/>
                </a:solidFill>
              </a:rPr>
              <a:t>MOV BX, 2050H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dirty="0"/>
              <a:t> If data is </a:t>
            </a:r>
            <a:r>
              <a:rPr lang="en-US" sz="2200" b="1" dirty="0"/>
              <a:t>moved to a memory location</a:t>
            </a:r>
            <a:r>
              <a:rPr lang="en-US" sz="2200" dirty="0"/>
              <a:t>, then the length of instruction is</a:t>
            </a:r>
          </a:p>
          <a:p>
            <a:pPr lvl="0">
              <a:lnSpc>
                <a:spcPct val="150000"/>
              </a:lnSpc>
            </a:pPr>
            <a:r>
              <a:rPr lang="en-US" sz="2200" dirty="0"/>
              <a:t>     from 3bytes-6bytes.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	Ex:  </a:t>
            </a:r>
            <a:r>
              <a:rPr lang="en-US" sz="2200" b="1" dirty="0">
                <a:solidFill>
                  <a:srgbClr val="7030A0"/>
                </a:solidFill>
              </a:rPr>
              <a:t>MOV [BX], 2050H 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7030A0"/>
                </a:solidFill>
              </a:rPr>
              <a:t>The direct data 2050H will be copied to the Memory location for which </a:t>
            </a:r>
          </a:p>
          <a:p>
            <a:pPr>
              <a:lnSpc>
                <a:spcPct val="150000"/>
              </a:lnSpc>
            </a:pPr>
            <a:r>
              <a:rPr lang="en-US" sz="2200" b="1">
                <a:solidFill>
                  <a:srgbClr val="7030A0"/>
                </a:solidFill>
              </a:rPr>
              <a:t>BX gives EA.</a:t>
            </a:r>
            <a:endParaRPr lang="en-US" sz="2200" b="1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304800"/>
            <a:ext cx="5237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A</a:t>
            </a:r>
            <a:r>
              <a:rPr lang="en-US" sz="3200" b="1" dirty="0">
                <a:solidFill>
                  <a:srgbClr val="7030A0"/>
                </a:solidFill>
              </a:rPr>
              <a:t>ddressing </a:t>
            </a:r>
            <a:r>
              <a:rPr lang="en-US" sz="3200" b="1" dirty="0">
                <a:solidFill>
                  <a:srgbClr val="FF0000"/>
                </a:solidFill>
              </a:rPr>
              <a:t>M</a:t>
            </a:r>
            <a:r>
              <a:rPr lang="en-US" sz="3200" b="1" dirty="0">
                <a:solidFill>
                  <a:srgbClr val="7030A0"/>
                </a:solidFill>
              </a:rPr>
              <a:t>odes		</a:t>
            </a:r>
            <a:r>
              <a:rPr lang="en-US" sz="1600" b="1" dirty="0">
                <a:solidFill>
                  <a:srgbClr val="C00000"/>
                </a:solidFill>
              </a:rPr>
              <a:t>cont’d…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624B-7839-4EE5-900A-2A184D082213}" type="datetime5">
              <a:rPr lang="en-US" smtClean="0"/>
              <a:pPr/>
              <a:t>21-Dec-18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05000" y="304800"/>
            <a:ext cx="5237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A</a:t>
            </a:r>
            <a:r>
              <a:rPr lang="en-US" sz="3200" b="1" dirty="0">
                <a:solidFill>
                  <a:srgbClr val="7030A0"/>
                </a:solidFill>
              </a:rPr>
              <a:t>ddressing </a:t>
            </a:r>
            <a:r>
              <a:rPr lang="en-US" sz="3200" b="1" dirty="0">
                <a:solidFill>
                  <a:srgbClr val="FF0000"/>
                </a:solidFill>
              </a:rPr>
              <a:t>M</a:t>
            </a:r>
            <a:r>
              <a:rPr lang="en-US" sz="3200" b="1" dirty="0">
                <a:solidFill>
                  <a:srgbClr val="7030A0"/>
                </a:solidFill>
              </a:rPr>
              <a:t>odes		</a:t>
            </a:r>
            <a:r>
              <a:rPr lang="en-US" sz="1600" b="1" dirty="0">
                <a:solidFill>
                  <a:srgbClr val="C00000"/>
                </a:solidFill>
              </a:rPr>
              <a:t>cont’d…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90600"/>
            <a:ext cx="83820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sz="2400" b="1" dirty="0">
                <a:solidFill>
                  <a:srgbClr val="C00000"/>
                </a:solidFill>
              </a:rPr>
              <a:t>Register Addressing Mode: -</a:t>
            </a:r>
          </a:p>
          <a:p>
            <a:pPr marL="457200" indent="-457200">
              <a:lnSpc>
                <a:spcPct val="150000"/>
              </a:lnSpc>
            </a:pPr>
            <a:endParaRPr lang="en-US" sz="2400" b="1" dirty="0">
              <a:solidFill>
                <a:srgbClr val="C00000"/>
              </a:solidFill>
            </a:endParaRPr>
          </a:p>
          <a:p>
            <a:pPr lvl="0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Here data is represented in the </a:t>
            </a: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source operand field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 through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register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We can use any register except IP.</a:t>
            </a:r>
          </a:p>
          <a:p>
            <a:pPr lvl="0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Length of this AM instruction is 2bytes.</a:t>
            </a:r>
          </a:p>
          <a:p>
            <a:pPr lvl="0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Ex: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/>
              <a:t>MOV </a:t>
            </a:r>
            <a:r>
              <a:rPr lang="en-US" sz="2800" b="1" dirty="0">
                <a:solidFill>
                  <a:schemeClr val="hlink"/>
                </a:solidFill>
              </a:rPr>
              <a:t>AX</a:t>
            </a:r>
            <a:r>
              <a:rPr lang="en-US" sz="2800" b="1" dirty="0"/>
              <a:t>, </a:t>
            </a:r>
            <a:r>
              <a:rPr lang="en-US" sz="2800" b="1" dirty="0">
                <a:solidFill>
                  <a:schemeClr val="tx2"/>
                </a:solidFill>
              </a:rPr>
              <a:t>BX</a:t>
            </a:r>
            <a:r>
              <a:rPr lang="en-US" sz="2800" b="1" dirty="0"/>
              <a:t> </a:t>
            </a:r>
            <a:r>
              <a:rPr lang="en-US" sz="2800" dirty="0"/>
              <a:t>; 16-bit data transfer</a:t>
            </a:r>
          </a:p>
          <a:p>
            <a:endParaRPr lang="en-US" sz="2800" dirty="0"/>
          </a:p>
          <a:p>
            <a:r>
              <a:rPr lang="en-US" sz="2800" dirty="0"/>
              <a:t>	MOV </a:t>
            </a:r>
            <a:r>
              <a:rPr lang="en-US" sz="2800" b="1" dirty="0">
                <a:solidFill>
                  <a:schemeClr val="hlink"/>
                </a:solidFill>
              </a:rPr>
              <a:t>AL</a:t>
            </a:r>
            <a:r>
              <a:rPr lang="en-US" sz="2800" b="1" dirty="0"/>
              <a:t>, </a:t>
            </a:r>
            <a:r>
              <a:rPr lang="en-US" sz="2800" b="1" dirty="0">
                <a:solidFill>
                  <a:schemeClr val="tx2"/>
                </a:solidFill>
              </a:rPr>
              <a:t>BL</a:t>
            </a:r>
            <a:r>
              <a:rPr lang="en-US" sz="2800" b="1" dirty="0"/>
              <a:t>  </a:t>
            </a:r>
            <a:r>
              <a:rPr lang="en-US" sz="2800" dirty="0"/>
              <a:t>; 8-bit data transfer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624B-7839-4EE5-900A-2A184D082213}" type="datetime5">
              <a:rPr lang="en-US" smtClean="0"/>
              <a:pPr/>
              <a:t>21-Dec-18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838200"/>
            <a:ext cx="895302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3. Direct Addressing Mode: -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200" b="1" dirty="0"/>
              <a:t> </a:t>
            </a:r>
            <a:endParaRPr lang="en-US" sz="2200" dirty="0"/>
          </a:p>
          <a:p>
            <a:pPr lvl="0">
              <a:buFont typeface="Wingdings" pitchFamily="2" charset="2"/>
              <a:buChar char="q"/>
            </a:pPr>
            <a:r>
              <a:rPr lang="en-US" sz="2200" dirty="0"/>
              <a:t>  The </a:t>
            </a:r>
            <a:r>
              <a:rPr lang="en-US" sz="2200" b="1" dirty="0">
                <a:solidFill>
                  <a:srgbClr val="FF0000"/>
                </a:solidFill>
              </a:rPr>
              <a:t>address of the data </a:t>
            </a:r>
            <a:r>
              <a:rPr lang="en-US" sz="2200" dirty="0"/>
              <a:t>is </a:t>
            </a:r>
            <a:r>
              <a:rPr lang="en-US" sz="2200" b="1" dirty="0"/>
              <a:t>directly</a:t>
            </a:r>
            <a:r>
              <a:rPr lang="en-US" sz="2200" dirty="0"/>
              <a:t> placed </a:t>
            </a:r>
            <a:r>
              <a:rPr lang="en-US" sz="2200" b="1" dirty="0"/>
              <a:t>in</a:t>
            </a:r>
            <a:r>
              <a:rPr lang="en-US" sz="2200" dirty="0"/>
              <a:t> the </a:t>
            </a:r>
            <a:r>
              <a:rPr lang="en-US" sz="2200" b="1" dirty="0"/>
              <a:t>operand</a:t>
            </a:r>
            <a:r>
              <a:rPr lang="en-US" sz="2200" dirty="0"/>
              <a:t> fields </a:t>
            </a:r>
          </a:p>
          <a:p>
            <a:pPr lvl="0"/>
            <a:r>
              <a:rPr lang="en-US" sz="2200" dirty="0"/>
              <a:t>       of an instruction.</a:t>
            </a:r>
          </a:p>
          <a:p>
            <a:pPr lvl="0">
              <a:buFont typeface="Wingdings" pitchFamily="2" charset="2"/>
              <a:buChar char="q"/>
            </a:pPr>
            <a:r>
              <a:rPr lang="en-US" sz="2200" dirty="0"/>
              <a:t> Here the address of the data is nothing but the memory location address, </a:t>
            </a:r>
          </a:p>
          <a:p>
            <a:pPr lvl="0"/>
            <a:r>
              <a:rPr lang="en-US" sz="2200" dirty="0"/>
              <a:t>      </a:t>
            </a:r>
            <a:r>
              <a:rPr lang="en-US" sz="2200" dirty="0" err="1"/>
              <a:t>i.e</a:t>
            </a:r>
            <a:r>
              <a:rPr lang="en-US" sz="2200" dirty="0"/>
              <a:t>, OFFSET or </a:t>
            </a:r>
            <a:r>
              <a:rPr lang="en-US" sz="2200" b="1" dirty="0"/>
              <a:t>Effective Address</a:t>
            </a:r>
            <a:r>
              <a:rPr lang="en-US" sz="2200" dirty="0"/>
              <a:t>. </a:t>
            </a:r>
          </a:p>
          <a:p>
            <a:endParaRPr lang="en-US" sz="2200" dirty="0"/>
          </a:p>
          <a:p>
            <a:r>
              <a:rPr lang="en-US" sz="2200" dirty="0"/>
              <a:t>	Ex:  </a:t>
            </a:r>
            <a:r>
              <a:rPr lang="en-US" sz="2200" b="1" dirty="0"/>
              <a:t>MOV 	AX, [2050]</a:t>
            </a:r>
          </a:p>
          <a:p>
            <a:r>
              <a:rPr lang="en-US" sz="2200" b="1" dirty="0"/>
              <a:t> </a:t>
            </a:r>
            <a:endParaRPr lang="en-US" sz="2200" dirty="0"/>
          </a:p>
          <a:p>
            <a:r>
              <a:rPr lang="en-US" sz="2400" b="1" dirty="0">
                <a:solidFill>
                  <a:srgbClr val="C00000"/>
                </a:solidFill>
              </a:rPr>
              <a:t>4. Register Indirect Addressing Mode: -</a:t>
            </a:r>
          </a:p>
          <a:p>
            <a:endParaRPr lang="en-US" sz="2200" dirty="0"/>
          </a:p>
          <a:p>
            <a:pPr lvl="0">
              <a:buFont typeface="Wingdings" pitchFamily="2" charset="2"/>
              <a:buChar char="q"/>
            </a:pPr>
            <a:r>
              <a:rPr lang="en-US" sz="2200" dirty="0"/>
              <a:t> The </a:t>
            </a:r>
            <a:r>
              <a:rPr lang="en-US" sz="2200" b="1" dirty="0">
                <a:solidFill>
                  <a:srgbClr val="FF0000"/>
                </a:solidFill>
              </a:rPr>
              <a:t>address of the data</a:t>
            </a:r>
            <a:r>
              <a:rPr lang="en-US" sz="2200" dirty="0"/>
              <a:t> is indirectly </a:t>
            </a:r>
            <a:r>
              <a:rPr lang="en-US" sz="2200" b="1" dirty="0"/>
              <a:t>represented</a:t>
            </a:r>
            <a:r>
              <a:rPr lang="en-US" sz="2200" dirty="0"/>
              <a:t> in operand fields</a:t>
            </a:r>
          </a:p>
          <a:p>
            <a:pPr lvl="0"/>
            <a:r>
              <a:rPr lang="en-US" sz="2200" dirty="0"/>
              <a:t>     of the instruction  </a:t>
            </a:r>
            <a:r>
              <a:rPr lang="en-US" sz="2200" b="1" dirty="0"/>
              <a:t>by using registers</a:t>
            </a:r>
            <a:r>
              <a:rPr lang="en-US" sz="2200" dirty="0"/>
              <a:t>. </a:t>
            </a:r>
          </a:p>
          <a:p>
            <a:pPr lvl="0">
              <a:buFont typeface="Wingdings" pitchFamily="2" charset="2"/>
              <a:buChar char="q"/>
            </a:pPr>
            <a:r>
              <a:rPr lang="en-US" sz="2200" dirty="0"/>
              <a:t> The registers must be BX, BP registers.</a:t>
            </a:r>
          </a:p>
          <a:p>
            <a:r>
              <a:rPr lang="en-US" sz="2200" dirty="0"/>
              <a:t>	</a:t>
            </a:r>
          </a:p>
          <a:p>
            <a:r>
              <a:rPr lang="en-US" sz="2200" dirty="0"/>
              <a:t>	Ex:   </a:t>
            </a:r>
            <a:r>
              <a:rPr lang="en-US" sz="2200" b="1" dirty="0"/>
              <a:t>MOV	 AX, [BX]</a:t>
            </a:r>
            <a:r>
              <a:rPr lang="en-US" sz="2200" dirty="0"/>
              <a:t>.</a:t>
            </a:r>
          </a:p>
          <a:p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304800"/>
            <a:ext cx="5237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A</a:t>
            </a:r>
            <a:r>
              <a:rPr lang="en-US" sz="3200" b="1" dirty="0">
                <a:solidFill>
                  <a:srgbClr val="7030A0"/>
                </a:solidFill>
              </a:rPr>
              <a:t>ddressing </a:t>
            </a:r>
            <a:r>
              <a:rPr lang="en-US" sz="3200" b="1" dirty="0">
                <a:solidFill>
                  <a:srgbClr val="FF0000"/>
                </a:solidFill>
              </a:rPr>
              <a:t>M</a:t>
            </a:r>
            <a:r>
              <a:rPr lang="en-US" sz="3200" b="1" dirty="0">
                <a:solidFill>
                  <a:srgbClr val="7030A0"/>
                </a:solidFill>
              </a:rPr>
              <a:t>odes		</a:t>
            </a:r>
            <a:r>
              <a:rPr lang="en-US" sz="1600" b="1" dirty="0">
                <a:solidFill>
                  <a:srgbClr val="C00000"/>
                </a:solidFill>
              </a:rPr>
              <a:t>cont’d…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624B-7839-4EE5-900A-2A184D082213}" type="datetime5">
              <a:rPr lang="en-US" smtClean="0"/>
              <a:pPr/>
              <a:t>21-Dec-18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143000"/>
            <a:ext cx="859927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5. Register Relative Addressing Mode: -</a:t>
            </a:r>
          </a:p>
          <a:p>
            <a:endParaRPr lang="en-US" sz="2200" dirty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 The </a:t>
            </a:r>
            <a:r>
              <a:rPr lang="en-US" sz="2200" b="1" dirty="0">
                <a:solidFill>
                  <a:srgbClr val="FF0000"/>
                </a:solidFill>
              </a:rPr>
              <a:t>operand address </a:t>
            </a:r>
            <a:r>
              <a:rPr lang="en-US" sz="2200" dirty="0"/>
              <a:t>is provided by the </a:t>
            </a:r>
            <a:r>
              <a:rPr lang="en-US" sz="2200" b="1" dirty="0">
                <a:solidFill>
                  <a:srgbClr val="7030A0"/>
                </a:solidFill>
              </a:rPr>
              <a:t>combination of  base address 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     and displacement value.</a:t>
            </a:r>
          </a:p>
          <a:p>
            <a:endParaRPr lang="en-US" sz="2200" b="1" dirty="0">
              <a:solidFill>
                <a:srgbClr val="7030A0"/>
              </a:solidFill>
            </a:endParaRPr>
          </a:p>
          <a:p>
            <a:r>
              <a:rPr lang="en-US" sz="2200" dirty="0"/>
              <a:t>	Ex: 	 </a:t>
            </a:r>
            <a:r>
              <a:rPr lang="en-US" sz="2200" b="1" dirty="0"/>
              <a:t>MOV	 AX, 50H[BX]</a:t>
            </a:r>
          </a:p>
          <a:p>
            <a:r>
              <a:rPr lang="en-US" sz="2200" b="1" dirty="0"/>
              <a:t> </a:t>
            </a:r>
            <a:endParaRPr lang="en-US" sz="2200" dirty="0"/>
          </a:p>
          <a:p>
            <a:r>
              <a:rPr lang="en-US" sz="2400" b="1" dirty="0">
                <a:solidFill>
                  <a:srgbClr val="C00000"/>
                </a:solidFill>
              </a:rPr>
              <a:t>6. Based Indexed Addressing Mode: -</a:t>
            </a:r>
          </a:p>
          <a:p>
            <a:endParaRPr lang="en-US" sz="2200" dirty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 The </a:t>
            </a:r>
            <a:r>
              <a:rPr lang="en-US" sz="2200" b="1" dirty="0">
                <a:solidFill>
                  <a:srgbClr val="FF0000"/>
                </a:solidFill>
              </a:rPr>
              <a:t>operand address </a:t>
            </a:r>
            <a:r>
              <a:rPr lang="en-US" sz="2200" dirty="0"/>
              <a:t>is provided by </a:t>
            </a:r>
            <a:r>
              <a:rPr lang="en-US" sz="2200" b="1" dirty="0">
                <a:solidFill>
                  <a:srgbClr val="0070C0"/>
                </a:solidFill>
              </a:rPr>
              <a:t>combination of base register </a:t>
            </a:r>
          </a:p>
          <a:p>
            <a:r>
              <a:rPr lang="en-US" sz="2200" b="1" dirty="0">
                <a:solidFill>
                  <a:srgbClr val="0070C0"/>
                </a:solidFill>
              </a:rPr>
              <a:t>     and index register.</a:t>
            </a:r>
          </a:p>
          <a:p>
            <a:endParaRPr lang="en-US" sz="2200" dirty="0"/>
          </a:p>
          <a:p>
            <a:r>
              <a:rPr lang="en-US" sz="2200" dirty="0"/>
              <a:t>	Ex:  	</a:t>
            </a:r>
            <a:r>
              <a:rPr lang="en-US" sz="2200" b="1" dirty="0"/>
              <a:t>MOV 	AX,  [BX][SI]</a:t>
            </a:r>
            <a:endParaRPr lang="en-US" sz="2200" dirty="0"/>
          </a:p>
          <a:p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304800"/>
            <a:ext cx="5237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A</a:t>
            </a:r>
            <a:r>
              <a:rPr lang="en-US" sz="3200" b="1" dirty="0">
                <a:solidFill>
                  <a:srgbClr val="7030A0"/>
                </a:solidFill>
              </a:rPr>
              <a:t>ddressing </a:t>
            </a:r>
            <a:r>
              <a:rPr lang="en-US" sz="3200" b="1" dirty="0">
                <a:solidFill>
                  <a:srgbClr val="FF0000"/>
                </a:solidFill>
              </a:rPr>
              <a:t>M</a:t>
            </a:r>
            <a:r>
              <a:rPr lang="en-US" sz="3200" b="1" dirty="0">
                <a:solidFill>
                  <a:srgbClr val="7030A0"/>
                </a:solidFill>
              </a:rPr>
              <a:t>odes		</a:t>
            </a:r>
            <a:r>
              <a:rPr lang="en-US" sz="1600" b="1" dirty="0">
                <a:solidFill>
                  <a:srgbClr val="C00000"/>
                </a:solidFill>
              </a:rPr>
              <a:t>cont’d…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624B-7839-4EE5-900A-2A184D082213}" type="datetime5">
              <a:rPr lang="en-US" smtClean="0"/>
              <a:pPr/>
              <a:t>21-Dec-18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762000"/>
            <a:ext cx="8835367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7. Based Indexed Displacement Addressing Mode: -</a:t>
            </a:r>
          </a:p>
          <a:p>
            <a:endParaRPr lang="en-US" sz="2200" dirty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 The operand address is provided by the combination of base register and</a:t>
            </a:r>
          </a:p>
          <a:p>
            <a:r>
              <a:rPr lang="en-US" sz="2200" dirty="0"/>
              <a:t>      index register and displacement value.</a:t>
            </a:r>
          </a:p>
          <a:p>
            <a:endParaRPr lang="en-US" sz="2200" dirty="0"/>
          </a:p>
          <a:p>
            <a:r>
              <a:rPr lang="en-US" sz="2200" dirty="0"/>
              <a:t>	Ex:  	</a:t>
            </a:r>
            <a:r>
              <a:rPr lang="en-US" sz="2200" b="1" dirty="0"/>
              <a:t>MOV 	AX,  50H[BX][SI]</a:t>
            </a:r>
          </a:p>
          <a:p>
            <a:endParaRPr lang="en-US" sz="2200" b="1" dirty="0"/>
          </a:p>
          <a:p>
            <a:r>
              <a:rPr lang="en-US" sz="2400" b="1" dirty="0">
                <a:solidFill>
                  <a:srgbClr val="C00000"/>
                </a:solidFill>
              </a:rPr>
              <a:t>8. Implied Addressing Mode: -	</a:t>
            </a:r>
          </a:p>
          <a:p>
            <a:endParaRPr lang="en-US" sz="2200" dirty="0">
              <a:solidFill>
                <a:srgbClr val="C00000"/>
              </a:solidFill>
            </a:endParaRPr>
          </a:p>
          <a:p>
            <a:pPr lvl="0">
              <a:buFont typeface="Wingdings" pitchFamily="2" charset="2"/>
              <a:buChar char="q"/>
            </a:pPr>
            <a:r>
              <a:rPr lang="en-US" sz="2200" dirty="0"/>
              <a:t> The operand is implicitly represented in operation code of an instruction.</a:t>
            </a:r>
          </a:p>
          <a:p>
            <a:pPr lvl="0">
              <a:buFont typeface="Wingdings" pitchFamily="2" charset="2"/>
              <a:buChar char="q"/>
            </a:pPr>
            <a:r>
              <a:rPr lang="en-US" sz="2200" dirty="0"/>
              <a:t> Length of the instruction in this AM is 1byte.</a:t>
            </a:r>
          </a:p>
          <a:p>
            <a:pPr lvl="0"/>
            <a:endParaRPr lang="en-US" sz="2200" dirty="0"/>
          </a:p>
          <a:p>
            <a:pPr lvl="0"/>
            <a:r>
              <a:rPr lang="en-US" sz="2200" dirty="0"/>
              <a:t>	Ex:  	</a:t>
            </a:r>
            <a:r>
              <a:rPr lang="en-US" sz="2200" b="1" dirty="0"/>
              <a:t>STD   	(set DF)</a:t>
            </a:r>
          </a:p>
          <a:p>
            <a:pPr lvl="0"/>
            <a:r>
              <a:rPr lang="en-US" sz="2200" b="1" dirty="0"/>
              <a:t>		STC	(set CF)</a:t>
            </a:r>
          </a:p>
          <a:p>
            <a:r>
              <a:rPr lang="en-US" sz="2200" b="1" dirty="0"/>
              <a:t> </a:t>
            </a:r>
          </a:p>
          <a:p>
            <a:endParaRPr lang="en-US" sz="2200" b="1" dirty="0"/>
          </a:p>
          <a:p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152400"/>
            <a:ext cx="5237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A</a:t>
            </a:r>
            <a:r>
              <a:rPr lang="en-US" sz="3200" b="1" dirty="0">
                <a:solidFill>
                  <a:srgbClr val="7030A0"/>
                </a:solidFill>
              </a:rPr>
              <a:t>ddressing </a:t>
            </a:r>
            <a:r>
              <a:rPr lang="en-US" sz="3200" b="1" dirty="0">
                <a:solidFill>
                  <a:srgbClr val="FF0000"/>
                </a:solidFill>
              </a:rPr>
              <a:t>M</a:t>
            </a:r>
            <a:r>
              <a:rPr lang="en-US" sz="3200" b="1" dirty="0">
                <a:solidFill>
                  <a:srgbClr val="7030A0"/>
                </a:solidFill>
              </a:rPr>
              <a:t>odes		</a:t>
            </a:r>
            <a:r>
              <a:rPr lang="en-US" sz="1600" b="1" dirty="0">
                <a:solidFill>
                  <a:srgbClr val="C00000"/>
                </a:solidFill>
              </a:rPr>
              <a:t>cont’d…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624B-7839-4EE5-900A-2A184D082213}" type="datetime5">
              <a:rPr lang="en-US" smtClean="0"/>
              <a:pPr/>
              <a:t>21-Dec-18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1770" y="838200"/>
            <a:ext cx="7754495" cy="5601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9. I/O Direct Addressing Mode: -</a:t>
            </a:r>
          </a:p>
          <a:p>
            <a:endParaRPr lang="en-US" sz="2200" dirty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 The </a:t>
            </a:r>
            <a:r>
              <a:rPr lang="en-US" sz="2200" b="1" dirty="0">
                <a:solidFill>
                  <a:srgbClr val="FF0000"/>
                </a:solidFill>
              </a:rPr>
              <a:t>I/O device address </a:t>
            </a:r>
            <a:r>
              <a:rPr lang="en-US" sz="2200" dirty="0"/>
              <a:t>is directly placed in the operand field of</a:t>
            </a:r>
          </a:p>
          <a:p>
            <a:r>
              <a:rPr lang="en-US" sz="2200" dirty="0"/>
              <a:t> instruction.</a:t>
            </a:r>
          </a:p>
          <a:p>
            <a:endParaRPr lang="en-US" sz="2200" dirty="0"/>
          </a:p>
          <a:p>
            <a:r>
              <a:rPr lang="en-US" sz="2200" dirty="0"/>
              <a:t>Ex:  		</a:t>
            </a:r>
            <a:r>
              <a:rPr lang="en-US" sz="2200" b="1" dirty="0"/>
              <a:t>IN	 AX, 2050H  </a:t>
            </a:r>
          </a:p>
          <a:p>
            <a:r>
              <a:rPr lang="en-US" sz="2200" b="1"/>
              <a:t>		OUT</a:t>
            </a:r>
            <a:r>
              <a:rPr lang="en-US" sz="2200" b="1" dirty="0"/>
              <a:t>	 3050H, AL</a:t>
            </a:r>
          </a:p>
          <a:p>
            <a:r>
              <a:rPr lang="en-US" sz="2200" b="1" dirty="0"/>
              <a:t> </a:t>
            </a:r>
            <a:endParaRPr lang="en-US" sz="2200" dirty="0"/>
          </a:p>
          <a:p>
            <a:r>
              <a:rPr lang="en-US" sz="2200" b="1" dirty="0">
                <a:solidFill>
                  <a:srgbClr val="C00000"/>
                </a:solidFill>
              </a:rPr>
              <a:t>10. I/O Indirect Addressing Mode: -</a:t>
            </a:r>
          </a:p>
          <a:p>
            <a:endParaRPr lang="en-US" sz="2200" dirty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 The </a:t>
            </a:r>
            <a:r>
              <a:rPr lang="en-US" sz="2200" b="1" dirty="0">
                <a:solidFill>
                  <a:srgbClr val="FF0000"/>
                </a:solidFill>
              </a:rPr>
              <a:t>device address </a:t>
            </a:r>
            <a:r>
              <a:rPr lang="en-US" sz="2200" dirty="0"/>
              <a:t>placed in operand filed </a:t>
            </a:r>
            <a:r>
              <a:rPr lang="en-US" sz="2200" b="1" dirty="0">
                <a:solidFill>
                  <a:srgbClr val="FF0000"/>
                </a:solidFill>
              </a:rPr>
              <a:t>through a register </a:t>
            </a:r>
          </a:p>
          <a:p>
            <a:r>
              <a:rPr lang="en-US" sz="2200" dirty="0"/>
              <a:t>in the instruction.</a:t>
            </a:r>
          </a:p>
          <a:p>
            <a:endParaRPr lang="en-US" sz="2200" dirty="0"/>
          </a:p>
          <a:p>
            <a:r>
              <a:rPr lang="en-US" sz="2200" dirty="0"/>
              <a:t>	Ex:  	</a:t>
            </a:r>
            <a:r>
              <a:rPr lang="en-US" sz="2200" b="1" dirty="0"/>
              <a:t>IN 	AL, [DX]</a:t>
            </a:r>
          </a:p>
          <a:p>
            <a:endParaRPr lang="en-US" sz="2800" b="1" dirty="0"/>
          </a:p>
          <a:p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152400"/>
            <a:ext cx="5237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A</a:t>
            </a:r>
            <a:r>
              <a:rPr lang="en-US" sz="3200" b="1" dirty="0">
                <a:solidFill>
                  <a:srgbClr val="7030A0"/>
                </a:solidFill>
              </a:rPr>
              <a:t>ddressing </a:t>
            </a:r>
            <a:r>
              <a:rPr lang="en-US" sz="3200" b="1" dirty="0">
                <a:solidFill>
                  <a:srgbClr val="FF0000"/>
                </a:solidFill>
              </a:rPr>
              <a:t>M</a:t>
            </a:r>
            <a:r>
              <a:rPr lang="en-US" sz="3200" b="1" dirty="0">
                <a:solidFill>
                  <a:srgbClr val="7030A0"/>
                </a:solidFill>
              </a:rPr>
              <a:t>odes		</a:t>
            </a:r>
            <a:r>
              <a:rPr lang="en-US" sz="1600" b="1" dirty="0">
                <a:solidFill>
                  <a:srgbClr val="C00000"/>
                </a:solidFill>
              </a:rPr>
              <a:t>cont’d…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624B-7839-4EE5-900A-2A184D082213}" type="datetime5">
              <a:rPr lang="en-US" smtClean="0"/>
              <a:pPr/>
              <a:t>21-Dec-18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609600"/>
            <a:ext cx="822960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11. Indexed Addressing Mode: -</a:t>
            </a:r>
          </a:p>
          <a:p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Here the data address is represented in the operand field through an </a:t>
            </a:r>
            <a:r>
              <a:rPr lang="en-US" b="1" dirty="0"/>
              <a:t>index register </a:t>
            </a:r>
            <a:r>
              <a:rPr lang="en-US" dirty="0"/>
              <a:t>in an instruction.</a:t>
            </a:r>
          </a:p>
          <a:p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 It is useful when the processor executes string related operations.</a:t>
            </a:r>
          </a:p>
          <a:p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 It is similar to register indirect AM.</a:t>
            </a:r>
          </a:p>
          <a:p>
            <a:endParaRPr lang="en-US" dirty="0"/>
          </a:p>
          <a:p>
            <a:r>
              <a:rPr lang="en-US" dirty="0"/>
              <a:t>              Ex:  </a:t>
            </a:r>
            <a:r>
              <a:rPr lang="en-US" sz="2000" b="1" dirty="0"/>
              <a:t>MOV AX, [SI].</a:t>
            </a:r>
          </a:p>
          <a:p>
            <a:endParaRPr lang="en-US" sz="2000" b="1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152400"/>
            <a:ext cx="5237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A</a:t>
            </a:r>
            <a:r>
              <a:rPr lang="en-US" sz="3200" b="1" dirty="0">
                <a:solidFill>
                  <a:srgbClr val="7030A0"/>
                </a:solidFill>
              </a:rPr>
              <a:t>ddressing </a:t>
            </a:r>
            <a:r>
              <a:rPr lang="en-US" sz="3200" b="1" dirty="0">
                <a:solidFill>
                  <a:srgbClr val="FF0000"/>
                </a:solidFill>
              </a:rPr>
              <a:t>M</a:t>
            </a:r>
            <a:r>
              <a:rPr lang="en-US" sz="3200" b="1" dirty="0">
                <a:solidFill>
                  <a:srgbClr val="7030A0"/>
                </a:solidFill>
              </a:rPr>
              <a:t>odes		</a:t>
            </a:r>
            <a:r>
              <a:rPr lang="en-US" sz="1600" b="1" dirty="0">
                <a:solidFill>
                  <a:srgbClr val="C00000"/>
                </a:solidFill>
              </a:rPr>
              <a:t>cont’d…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624B-7839-4EE5-900A-2A184D082213}" type="datetime5">
              <a:rPr lang="en-US" smtClean="0"/>
              <a:pPr/>
              <a:t>21-Dec-18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762000"/>
            <a:ext cx="8857553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12. Intra Segment Direct Addressing Mode: -</a:t>
            </a:r>
          </a:p>
          <a:p>
            <a:endParaRPr lang="en-US" sz="2400" dirty="0"/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If the both source and destination appears in same segment then it is called </a:t>
            </a:r>
          </a:p>
          <a:p>
            <a:r>
              <a:rPr lang="en-US" sz="2000" b="1" dirty="0"/>
              <a:t>intra segment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The destination address is directly placed in the operand field  of the instruction.</a:t>
            </a:r>
          </a:p>
          <a:p>
            <a:endParaRPr lang="en-US" sz="2400" dirty="0"/>
          </a:p>
          <a:p>
            <a:r>
              <a:rPr lang="en-US" sz="2400" dirty="0"/>
              <a:t>	Ex:	 </a:t>
            </a:r>
            <a:r>
              <a:rPr lang="en-US" sz="2400" b="1" dirty="0">
                <a:solidFill>
                  <a:srgbClr val="7030A0"/>
                </a:solidFill>
              </a:rPr>
              <a:t>JMP 2050H </a:t>
            </a:r>
            <a:r>
              <a:rPr lang="en-US" sz="2400" dirty="0"/>
              <a:t> 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13. Inter Segment Direct Addressing Mode: -</a:t>
            </a:r>
          </a:p>
          <a:p>
            <a:endParaRPr lang="en-US" sz="2000" dirty="0"/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If the both source and destination appears in different segment then it is called</a:t>
            </a:r>
          </a:p>
          <a:p>
            <a:r>
              <a:rPr lang="en-US" sz="2000" dirty="0"/>
              <a:t> </a:t>
            </a:r>
            <a:r>
              <a:rPr lang="en-US" sz="2000" b="1" dirty="0"/>
              <a:t>inter segment.</a:t>
            </a:r>
          </a:p>
          <a:p>
            <a:endParaRPr lang="en-US" sz="2000" dirty="0"/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The destination address is directly placed in the operand field of the instruction.</a:t>
            </a:r>
          </a:p>
          <a:p>
            <a:endParaRPr lang="en-US" sz="2000" dirty="0"/>
          </a:p>
          <a:p>
            <a:r>
              <a:rPr lang="en-US" sz="2000" dirty="0"/>
              <a:t>		Ex:   </a:t>
            </a:r>
            <a:r>
              <a:rPr lang="en-US" sz="2400" b="1" dirty="0">
                <a:solidFill>
                  <a:srgbClr val="7030A0"/>
                </a:solidFill>
              </a:rPr>
              <a:t>JMP 3000:4050H</a:t>
            </a:r>
            <a:r>
              <a:rPr lang="en-US" sz="20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00" y="152400"/>
            <a:ext cx="5237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A</a:t>
            </a:r>
            <a:r>
              <a:rPr lang="en-US" sz="3200" b="1" dirty="0">
                <a:solidFill>
                  <a:srgbClr val="7030A0"/>
                </a:solidFill>
              </a:rPr>
              <a:t>ddressing </a:t>
            </a:r>
            <a:r>
              <a:rPr lang="en-US" sz="3200" b="1" dirty="0">
                <a:solidFill>
                  <a:srgbClr val="FF0000"/>
                </a:solidFill>
              </a:rPr>
              <a:t>M</a:t>
            </a:r>
            <a:r>
              <a:rPr lang="en-US" sz="3200" b="1" dirty="0">
                <a:solidFill>
                  <a:srgbClr val="7030A0"/>
                </a:solidFill>
              </a:rPr>
              <a:t>odes		</a:t>
            </a:r>
            <a:r>
              <a:rPr lang="en-US" sz="1600" b="1" dirty="0">
                <a:solidFill>
                  <a:srgbClr val="C00000"/>
                </a:solidFill>
              </a:rPr>
              <a:t>cont’d…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624B-7839-4EE5-900A-2A184D082213}" type="datetime5">
              <a:rPr lang="en-US" smtClean="0"/>
              <a:pPr/>
              <a:t>21-Dec-18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1066800"/>
            <a:ext cx="7537448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14. Intra Segment Indirect Addressing Mode: -</a:t>
            </a:r>
          </a:p>
          <a:p>
            <a:endParaRPr lang="en-US" sz="2000" dirty="0"/>
          </a:p>
          <a:p>
            <a:r>
              <a:rPr lang="en-US" sz="2000" dirty="0"/>
              <a:t>In this AM, the destination address is represented in the operand filed</a:t>
            </a:r>
          </a:p>
          <a:p>
            <a:r>
              <a:rPr lang="en-US" sz="2000" dirty="0"/>
              <a:t> through a register or a memory location in an instruction.</a:t>
            </a:r>
          </a:p>
          <a:p>
            <a:endParaRPr lang="en-US" sz="2000" dirty="0"/>
          </a:p>
          <a:p>
            <a:r>
              <a:rPr lang="en-US" sz="2000" dirty="0"/>
              <a:t>Ex:  </a:t>
            </a:r>
            <a:r>
              <a:rPr lang="en-US" sz="2400" b="1" dirty="0">
                <a:solidFill>
                  <a:srgbClr val="7030A0"/>
                </a:solidFill>
              </a:rPr>
              <a:t>JMP word </a:t>
            </a:r>
            <a:r>
              <a:rPr lang="en-US" sz="2400" b="1" dirty="0" err="1">
                <a:solidFill>
                  <a:srgbClr val="7030A0"/>
                </a:solidFill>
              </a:rPr>
              <a:t>ptr</a:t>
            </a:r>
            <a:r>
              <a:rPr lang="en-US" sz="2400" b="1" dirty="0">
                <a:solidFill>
                  <a:srgbClr val="7030A0"/>
                </a:solidFill>
              </a:rPr>
              <a:t> [2050H]</a:t>
            </a:r>
          </a:p>
          <a:p>
            <a:r>
              <a:rPr lang="en-US" sz="2000" b="1" dirty="0"/>
              <a:t> </a:t>
            </a:r>
            <a:endParaRPr lang="en-US" sz="2000" dirty="0"/>
          </a:p>
          <a:p>
            <a:r>
              <a:rPr lang="en-US" sz="2400" b="1" dirty="0">
                <a:solidFill>
                  <a:srgbClr val="C00000"/>
                </a:solidFill>
              </a:rPr>
              <a:t>15. Inter Segment Indirect Addressing Mode: -</a:t>
            </a:r>
          </a:p>
          <a:p>
            <a:endParaRPr lang="en-US" sz="2000" dirty="0"/>
          </a:p>
          <a:p>
            <a:r>
              <a:rPr lang="en-US" sz="2000" dirty="0"/>
              <a:t>In this AM, the destination address is represented in the operand filed </a:t>
            </a:r>
          </a:p>
          <a:p>
            <a:r>
              <a:rPr lang="en-US" sz="2000" dirty="0"/>
              <a:t>through a register or a memory location in an instruction.</a:t>
            </a:r>
          </a:p>
          <a:p>
            <a:endParaRPr lang="en-US" sz="2000" dirty="0"/>
          </a:p>
          <a:p>
            <a:r>
              <a:rPr lang="en-US" sz="2000" dirty="0"/>
              <a:t>Ex:  </a:t>
            </a:r>
            <a:r>
              <a:rPr lang="en-US" sz="2400" b="1" dirty="0">
                <a:solidFill>
                  <a:srgbClr val="7030A0"/>
                </a:solidFill>
              </a:rPr>
              <a:t>JMP </a:t>
            </a:r>
            <a:r>
              <a:rPr lang="en-US" sz="2400" b="1" dirty="0" err="1">
                <a:solidFill>
                  <a:srgbClr val="7030A0"/>
                </a:solidFill>
              </a:rPr>
              <a:t>dword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err="1">
                <a:solidFill>
                  <a:srgbClr val="7030A0"/>
                </a:solidFill>
              </a:rPr>
              <a:t>ptr</a:t>
            </a:r>
            <a:r>
              <a:rPr lang="en-US" sz="2400" b="1" dirty="0">
                <a:solidFill>
                  <a:srgbClr val="7030A0"/>
                </a:solidFill>
              </a:rPr>
              <a:t> [2000H]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0" y="152400"/>
            <a:ext cx="5237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A</a:t>
            </a:r>
            <a:r>
              <a:rPr lang="en-US" sz="3200" b="1" dirty="0">
                <a:solidFill>
                  <a:srgbClr val="7030A0"/>
                </a:solidFill>
              </a:rPr>
              <a:t>ddressing </a:t>
            </a:r>
            <a:r>
              <a:rPr lang="en-US" sz="3200" b="1" dirty="0">
                <a:solidFill>
                  <a:srgbClr val="FF0000"/>
                </a:solidFill>
              </a:rPr>
              <a:t>M</a:t>
            </a:r>
            <a:r>
              <a:rPr lang="en-US" sz="3200" b="1" dirty="0">
                <a:solidFill>
                  <a:srgbClr val="7030A0"/>
                </a:solidFill>
              </a:rPr>
              <a:t>odes		</a:t>
            </a:r>
            <a:r>
              <a:rPr lang="en-US" sz="1600" b="1" dirty="0">
                <a:solidFill>
                  <a:srgbClr val="C00000"/>
                </a:solidFill>
              </a:rPr>
              <a:t>cont’d…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624B-7839-4EE5-900A-2A184D082213}" type="datetime5">
              <a:rPr lang="en-US" smtClean="0"/>
              <a:pPr/>
              <a:t>21-Dec-18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90600" y="38100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I</a:t>
            </a:r>
            <a:r>
              <a:rPr lang="en-US" sz="3200" b="1" dirty="0">
                <a:solidFill>
                  <a:srgbClr val="7030A0"/>
                </a:solidFill>
              </a:rPr>
              <a:t>nstruction </a:t>
            </a:r>
            <a:r>
              <a:rPr lang="en-US" sz="3200" b="1" dirty="0">
                <a:solidFill>
                  <a:srgbClr val="FF0000"/>
                </a:solidFill>
              </a:rPr>
              <a:t>F</a:t>
            </a:r>
            <a:r>
              <a:rPr lang="en-US" sz="3200" b="1" dirty="0">
                <a:solidFill>
                  <a:srgbClr val="7030A0"/>
                </a:solidFill>
              </a:rPr>
              <a:t>ormat:</a:t>
            </a:r>
            <a:r>
              <a:rPr lang="en-US" sz="3200" dirty="0">
                <a:solidFill>
                  <a:srgbClr val="7030A0"/>
                </a:solidFill>
              </a:rPr>
              <a:t>	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752600"/>
          <a:ext cx="8000999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9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Label</a:t>
                      </a:r>
                      <a:r>
                        <a:rPr lang="en-US" b="1" baseline="0" dirty="0"/>
                        <a:t> Field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OPCODE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Operand </a:t>
                      </a:r>
                    </a:p>
                    <a:p>
                      <a:pPr algn="ctr"/>
                      <a:r>
                        <a:rPr lang="en-US" sz="2400" b="1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Comment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Destination Operand  ,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Source operand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 </a:t>
                      </a:r>
                    </a:p>
                    <a:p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Next: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AL, 07H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; Add 07h to content of AL 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533400"/>
            <a:ext cx="7772400" cy="6858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A</a:t>
            </a:r>
            <a:r>
              <a:rPr lang="en-US" sz="3600" b="1" dirty="0">
                <a:solidFill>
                  <a:srgbClr val="7030A0"/>
                </a:solidFill>
              </a:rPr>
              <a:t>ddressing </a:t>
            </a:r>
            <a:r>
              <a:rPr lang="en-US" sz="3600" b="1" dirty="0">
                <a:solidFill>
                  <a:srgbClr val="FF0000"/>
                </a:solidFill>
              </a:rPr>
              <a:t>M</a:t>
            </a:r>
            <a:r>
              <a:rPr lang="en-US" sz="3600" b="1" dirty="0">
                <a:solidFill>
                  <a:srgbClr val="7030A0"/>
                </a:solidFill>
              </a:rPr>
              <a:t>odes of </a:t>
            </a:r>
            <a:r>
              <a:rPr lang="en-US" sz="3600" b="1" dirty="0">
                <a:solidFill>
                  <a:srgbClr val="FF0000"/>
                </a:solidFill>
              </a:rPr>
              <a:t>8086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524000"/>
            <a:ext cx="8721490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 The different ways in which a processor can access data are called</a:t>
            </a:r>
          </a:p>
          <a:p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addressing modes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 8086 accesses </a:t>
            </a:r>
            <a:r>
              <a:rPr lang="en-US" sz="2800" b="1" dirty="0">
                <a:solidFill>
                  <a:srgbClr val="C00000"/>
                </a:solidFill>
              </a:rPr>
              <a:t>code bytes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using contents of </a:t>
            </a:r>
            <a:r>
              <a:rPr lang="en-US" sz="2800" b="1" dirty="0">
                <a:solidFill>
                  <a:srgbClr val="C00000"/>
                </a:solidFill>
              </a:rPr>
              <a:t>CS &amp; IP </a:t>
            </a:r>
            <a:r>
              <a:rPr lang="en-US" sz="2400" dirty="0"/>
              <a:t>register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dirty="0"/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 8086 accesses </a:t>
            </a:r>
            <a:r>
              <a:rPr lang="en-US" sz="2800" b="1" dirty="0">
                <a:solidFill>
                  <a:srgbClr val="C00000"/>
                </a:solidFill>
              </a:rPr>
              <a:t>stack</a:t>
            </a:r>
            <a:r>
              <a:rPr lang="en-US" sz="2400" dirty="0"/>
              <a:t> using contents of </a:t>
            </a:r>
            <a:r>
              <a:rPr lang="en-US" sz="2800" b="1" dirty="0">
                <a:solidFill>
                  <a:srgbClr val="C00000"/>
                </a:solidFill>
              </a:rPr>
              <a:t>SS &amp; SP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register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696200" cy="4800600"/>
          </a:xfrm>
        </p:spPr>
        <p:txBody>
          <a:bodyPr/>
          <a:lstStyle/>
          <a:p>
            <a:r>
              <a:rPr lang="en-US" dirty="0"/>
              <a:t>Source of data can be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Immediate</a:t>
            </a:r>
            <a:r>
              <a:rPr lang="en-US" sz="2400" dirty="0"/>
              <a:t> data</a:t>
            </a:r>
          </a:p>
          <a:p>
            <a:pPr lvl="1"/>
            <a:r>
              <a:rPr lang="en-US" sz="2400" dirty="0"/>
              <a:t>A specified </a:t>
            </a:r>
            <a:r>
              <a:rPr lang="en-US" sz="2400" b="1" dirty="0">
                <a:solidFill>
                  <a:srgbClr val="7030A0"/>
                </a:solidFill>
              </a:rPr>
              <a:t>register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A memory location </a:t>
            </a:r>
            <a:r>
              <a:rPr lang="en-US" sz="2400" dirty="0"/>
              <a:t>specified in 1 of many(24) different ways</a:t>
            </a:r>
          </a:p>
          <a:p>
            <a:pPr lvl="1">
              <a:buNone/>
            </a:pPr>
            <a:endParaRPr lang="en-US" sz="2400" dirty="0"/>
          </a:p>
          <a:p>
            <a:r>
              <a:rPr lang="en-US" dirty="0"/>
              <a:t>Destination of data can be</a:t>
            </a:r>
          </a:p>
          <a:p>
            <a:pPr lvl="1"/>
            <a:r>
              <a:rPr lang="en-US" sz="2400" dirty="0"/>
              <a:t>A specified </a:t>
            </a:r>
            <a:r>
              <a:rPr lang="en-US" sz="2400" dirty="0">
                <a:solidFill>
                  <a:schemeClr val="hlink"/>
                </a:solidFill>
              </a:rPr>
              <a:t>register</a:t>
            </a:r>
          </a:p>
          <a:p>
            <a:pPr lvl="1"/>
            <a:r>
              <a:rPr lang="en-US" sz="2400" dirty="0"/>
              <a:t>A </a:t>
            </a:r>
            <a:r>
              <a:rPr lang="en-US" sz="2400" dirty="0">
                <a:solidFill>
                  <a:schemeClr val="hlink"/>
                </a:solidFill>
              </a:rPr>
              <a:t>memory location</a:t>
            </a:r>
            <a:r>
              <a:rPr lang="en-US" sz="2400" dirty="0"/>
              <a:t> specified in 1 of many (24) different ways</a:t>
            </a:r>
          </a:p>
          <a:p>
            <a:endParaRPr 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09600" y="533400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ddressing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odes of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8086    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cont’d…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624B-7839-4EE5-900A-2A184D082213}" type="datetime5">
              <a:rPr lang="en-US" smtClean="0"/>
              <a:pPr/>
              <a:t>21-Dec-18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09429" y="194093"/>
            <a:ext cx="3325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A</a:t>
            </a:r>
            <a:r>
              <a:rPr lang="en-US" sz="3200" b="1" dirty="0">
                <a:solidFill>
                  <a:srgbClr val="7030A0"/>
                </a:solidFill>
              </a:rPr>
              <a:t>ddressing </a:t>
            </a:r>
            <a:r>
              <a:rPr lang="en-US" sz="3200" b="1" dirty="0">
                <a:solidFill>
                  <a:srgbClr val="FF0000"/>
                </a:solidFill>
              </a:rPr>
              <a:t>M</a:t>
            </a:r>
            <a:r>
              <a:rPr lang="en-US" sz="3200" b="1" dirty="0">
                <a:solidFill>
                  <a:srgbClr val="7030A0"/>
                </a:solidFill>
              </a:rPr>
              <a:t>odes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3572" y="778868"/>
            <a:ext cx="8991600" cy="548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/>
              <a:t> </a:t>
            </a:r>
            <a:r>
              <a:rPr lang="en-US" sz="2100" b="1" dirty="0">
                <a:solidFill>
                  <a:srgbClr val="C00000"/>
                </a:solidFill>
              </a:rPr>
              <a:t>An Addressing mode shows how the data is represented in the instruction.</a:t>
            </a:r>
          </a:p>
          <a:p>
            <a:pPr>
              <a:buFont typeface="Wingdings" pitchFamily="2" charset="2"/>
              <a:buChar char="q"/>
            </a:pPr>
            <a:endParaRPr lang="en-US" sz="2100" b="1" dirty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 8086 supports </a:t>
            </a:r>
            <a:r>
              <a:rPr lang="en-US" sz="2200" b="1" dirty="0">
                <a:solidFill>
                  <a:srgbClr val="7030A0"/>
                </a:solidFill>
              </a:rPr>
              <a:t>15</a:t>
            </a:r>
            <a:r>
              <a:rPr lang="en-US" sz="2200" dirty="0"/>
              <a:t> addressing modes. </a:t>
            </a:r>
          </a:p>
          <a:p>
            <a:endParaRPr lang="en-US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b="1" dirty="0"/>
              <a:t>Immediate AM			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b="1" dirty="0"/>
              <a:t>Register AM			</a:t>
            </a:r>
          </a:p>
          <a:p>
            <a:pPr marL="457200" indent="-457200">
              <a:lnSpc>
                <a:spcPct val="150000"/>
              </a:lnSpc>
            </a:pPr>
            <a:r>
              <a:rPr lang="en-US" b="1" dirty="0"/>
              <a:t>3. 	Memory Addressing Modes: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       </a:t>
            </a:r>
            <a:r>
              <a:rPr lang="en-US" b="1" dirty="0" err="1"/>
              <a:t>i</a:t>
            </a:r>
            <a:r>
              <a:rPr lang="en-US" b="1" dirty="0"/>
              <a:t>. Direct AM	ii. Register Indirect AM	iii. Register Relative AM	iv. Indexed AM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     v. Based Indexed AM	vi. Based Indexed Displacement AM	</a:t>
            </a:r>
          </a:p>
          <a:p>
            <a:pPr>
              <a:lnSpc>
                <a:spcPct val="150000"/>
              </a:lnSpc>
            </a:pPr>
            <a:r>
              <a:rPr lang="en-US" b="1" dirty="0"/>
              <a:t>4. Implied AM</a:t>
            </a:r>
          </a:p>
          <a:p>
            <a:pPr marL="342900" indent="-342900">
              <a:lnSpc>
                <a:spcPct val="150000"/>
              </a:lnSpc>
              <a:buAutoNum type="arabicPeriod" startAt="5"/>
            </a:pPr>
            <a:r>
              <a:rPr lang="en-US" b="1" dirty="0"/>
              <a:t>I/O AM :     a)  I/O Direct AM	b)  I/O Indirect AM</a:t>
            </a:r>
          </a:p>
          <a:p>
            <a:pPr marL="342900" indent="-342900">
              <a:lnSpc>
                <a:spcPct val="150000"/>
              </a:lnSpc>
              <a:buAutoNum type="arabicPeriod" startAt="5"/>
            </a:pPr>
            <a:r>
              <a:rPr lang="en-US" b="1" dirty="0"/>
              <a:t>Segment AM :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      </a:t>
            </a:r>
            <a:r>
              <a:rPr lang="en-US" b="1" dirty="0" err="1"/>
              <a:t>i</a:t>
            </a:r>
            <a:r>
              <a:rPr lang="en-US" b="1" dirty="0"/>
              <a:t>. Intra Segment Direct AM	ii. Inter Segment Direct AM		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    iii. Intra Segment Indirect AM	iv. Inter Segment Indirect 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51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624B-7839-4EE5-900A-2A184D082213}" type="datetime5">
              <a:rPr lang="en-US" smtClean="0"/>
              <a:pPr/>
              <a:t>21-Dec-18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95600" y="304800"/>
            <a:ext cx="3325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A</a:t>
            </a:r>
            <a:r>
              <a:rPr lang="en-US" sz="3200" b="1" dirty="0">
                <a:solidFill>
                  <a:srgbClr val="7030A0"/>
                </a:solidFill>
              </a:rPr>
              <a:t>ddressing </a:t>
            </a:r>
            <a:r>
              <a:rPr lang="en-US" sz="3200" b="1" dirty="0">
                <a:solidFill>
                  <a:srgbClr val="FF0000"/>
                </a:solidFill>
              </a:rPr>
              <a:t>M</a:t>
            </a:r>
            <a:r>
              <a:rPr lang="en-US" sz="3200" b="1" dirty="0">
                <a:solidFill>
                  <a:srgbClr val="7030A0"/>
                </a:solidFill>
              </a:rPr>
              <a:t>odes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1" y="990600"/>
            <a:ext cx="89916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/>
              <a:t> </a:t>
            </a:r>
            <a:r>
              <a:rPr lang="en-US" sz="2100" b="1" dirty="0">
                <a:solidFill>
                  <a:srgbClr val="C00000"/>
                </a:solidFill>
              </a:rPr>
              <a:t>An Addressing mode shows how the data is represented in the instruction.</a:t>
            </a:r>
          </a:p>
          <a:p>
            <a:pPr>
              <a:buFont typeface="Wingdings" pitchFamily="2" charset="2"/>
              <a:buChar char="q"/>
            </a:pPr>
            <a:endParaRPr lang="en-US" sz="2100" b="1" dirty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 8086 supports </a:t>
            </a:r>
            <a:r>
              <a:rPr lang="en-US" sz="2200" b="1" dirty="0">
                <a:solidFill>
                  <a:srgbClr val="7030A0"/>
                </a:solidFill>
              </a:rPr>
              <a:t>15</a:t>
            </a:r>
            <a:r>
              <a:rPr lang="en-US" sz="2200" dirty="0"/>
              <a:t> addressing modes. </a:t>
            </a:r>
          </a:p>
          <a:p>
            <a:endParaRPr lang="en-US" sz="22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 dirty="0"/>
              <a:t>Immediate AM			2. Register AM			</a:t>
            </a:r>
          </a:p>
          <a:p>
            <a:pPr marL="457200" indent="-457200">
              <a:lnSpc>
                <a:spcPct val="150000"/>
              </a:lnSpc>
            </a:pPr>
            <a:r>
              <a:rPr lang="en-US" sz="2200" b="1" dirty="0"/>
              <a:t>3. 	Direct AM				4. Register Indirect AM		</a:t>
            </a:r>
          </a:p>
          <a:p>
            <a:pPr marL="457200" indent="-457200">
              <a:lnSpc>
                <a:spcPct val="150000"/>
              </a:lnSpc>
            </a:pPr>
            <a:r>
              <a:rPr lang="en-US" sz="2200" b="1" dirty="0"/>
              <a:t>5.	Register Relative AM 		6. Based Indexed AM</a:t>
            </a:r>
          </a:p>
          <a:p>
            <a:pPr marL="457200" indent="-457200">
              <a:lnSpc>
                <a:spcPct val="150000"/>
              </a:lnSpc>
              <a:buAutoNum type="arabicPeriod" startAt="7"/>
            </a:pPr>
            <a:r>
              <a:rPr lang="en-US" sz="2200" b="1" dirty="0"/>
              <a:t>Based Indexed Displacement AM	8. Implied AM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9.    I/O Direct AM			10. I/O Indirect AM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b="1" dirty="0"/>
              <a:t>11. Indexed AM				12. Intra Segment Direct AM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13. Inter Segment Direct AM		14. Intra Segment Indirect AM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b="1" dirty="0"/>
              <a:t>15. Inter Segment Indirect AM</a:t>
            </a:r>
            <a:endParaRPr lang="en-US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624B-7839-4EE5-900A-2A184D082213}" type="datetime5">
              <a:rPr lang="en-US" smtClean="0"/>
              <a:pPr/>
              <a:t>21-Dec-18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09600" y="980440"/>
          <a:ext cx="8153400" cy="4719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8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5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Address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Destination</a:t>
                      </a:r>
                    </a:p>
                    <a:p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Immediate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MOV CH,3AH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Data 3AH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Register</a:t>
                      </a:r>
                      <a:r>
                        <a:rPr lang="en-US" sz="1600" b="1" baseline="0" dirty="0">
                          <a:solidFill>
                            <a:srgbClr val="7030A0"/>
                          </a:solidFill>
                        </a:rPr>
                        <a:t> CH</a:t>
                      </a:r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  <a:p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MOV AX,BX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Register</a:t>
                      </a:r>
                      <a:r>
                        <a:rPr lang="en-US" sz="1600" b="1" baseline="0" dirty="0">
                          <a:solidFill>
                            <a:srgbClr val="7030A0"/>
                          </a:solidFill>
                        </a:rPr>
                        <a:t> BX</a:t>
                      </a:r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Register</a:t>
                      </a:r>
                      <a:r>
                        <a:rPr lang="en-US" sz="1600" b="1" baseline="0" dirty="0">
                          <a:solidFill>
                            <a:srgbClr val="7030A0"/>
                          </a:solidFill>
                        </a:rPr>
                        <a:t> AX</a:t>
                      </a:r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MOV  [1234H],AX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Register</a:t>
                      </a:r>
                      <a:r>
                        <a:rPr lang="en-US" sz="1600" b="1" baseline="0" dirty="0">
                          <a:solidFill>
                            <a:srgbClr val="7030A0"/>
                          </a:solidFill>
                        </a:rPr>
                        <a:t> AX</a:t>
                      </a:r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DS*10H    +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</a:rPr>
                        <a:t>Disp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1000*10H+  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Memory Address 11234H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Register Indirect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MOV  [BX], 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Register</a:t>
                      </a:r>
                      <a:r>
                        <a:rPr lang="en-US" sz="1600" b="1" baseline="0" dirty="0">
                          <a:solidFill>
                            <a:srgbClr val="7030A0"/>
                          </a:solidFill>
                        </a:rPr>
                        <a:t> CL</a:t>
                      </a:r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DS*10H    + BX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1000*10H+  0300H</a:t>
                      </a:r>
                    </a:p>
                    <a:p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Memory Address 10300H</a:t>
                      </a:r>
                    </a:p>
                    <a:p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4724400" y="2133600"/>
            <a:ext cx="2133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724400" y="3048000"/>
            <a:ext cx="220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2000" y="381000"/>
            <a:ext cx="6700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BX=0300H, 	SI=0200H, 	ARRAY=1000H , 	DS=1000H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2400" y="228600"/>
            <a:ext cx="102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Ref: </a:t>
            </a:r>
            <a:r>
              <a:rPr lang="en-US" dirty="0" err="1">
                <a:solidFill>
                  <a:srgbClr val="FF0000"/>
                </a:solidFill>
              </a:rPr>
              <a:t>Brey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624B-7839-4EE5-900A-2A184D082213}" type="datetime5">
              <a:rPr lang="en-US" smtClean="0"/>
              <a:pPr/>
              <a:t>21-Dec-18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81000" y="980440"/>
          <a:ext cx="8534401" cy="500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Address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Destination</a:t>
                      </a:r>
                    </a:p>
                    <a:p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840">
                <a:tc>
                  <a:txBody>
                    <a:bodyPr/>
                    <a:lstStyle/>
                    <a:p>
                      <a:r>
                        <a:rPr lang="en-US" sz="1600" dirty="0"/>
                        <a:t>Base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MOV  [BX + SI], 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Register</a:t>
                      </a:r>
                      <a:r>
                        <a:rPr lang="en-US" sz="1600" b="1" baseline="0" dirty="0">
                          <a:solidFill>
                            <a:srgbClr val="7030A0"/>
                          </a:solidFill>
                        </a:rPr>
                        <a:t> BP</a:t>
                      </a:r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DS*10H    + BX+SI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1000*10H+  0300H+0200H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Memory Address 10500H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Register Relative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MOV CL, [BX+4]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Memory Address 10304H</a:t>
                      </a:r>
                    </a:p>
                    <a:p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DS*10H    + BX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1000*10H+  0300H+4</a:t>
                      </a:r>
                    </a:p>
                    <a:p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Register</a:t>
                      </a:r>
                      <a:r>
                        <a:rPr lang="en-US" sz="1600" b="1" baseline="0" dirty="0">
                          <a:solidFill>
                            <a:srgbClr val="7030A0"/>
                          </a:solidFill>
                        </a:rPr>
                        <a:t>  CL</a:t>
                      </a:r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Base Relative Index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MOV  Array[BX + SI],  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Register</a:t>
                      </a:r>
                      <a:r>
                        <a:rPr lang="en-US" sz="1600" b="1" baseline="0" dirty="0">
                          <a:solidFill>
                            <a:srgbClr val="7030A0"/>
                          </a:solidFill>
                        </a:rPr>
                        <a:t> DX</a:t>
                      </a:r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DS*10H    + Array+ BX+SI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1000*10H+ 1000H+ 0300H+0200H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Memory Address 11500H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62000" y="381000"/>
            <a:ext cx="6700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BX=0300H, 	SI=0200H, 	ARRAY=1000H , 	DS=1000H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624B-7839-4EE5-900A-2A184D082213}" type="datetime5">
              <a:rPr lang="en-US" smtClean="0"/>
              <a:pPr/>
              <a:t>21-Dec-18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81000" y="980440"/>
          <a:ext cx="8534401" cy="1762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Address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Destination</a:t>
                      </a:r>
                    </a:p>
                    <a:p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840">
                <a:tc>
                  <a:txBody>
                    <a:bodyPr/>
                    <a:lstStyle/>
                    <a:p>
                      <a:r>
                        <a:rPr lang="en-US" sz="1600" dirty="0"/>
                        <a:t>Scaled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MOV  [BX +2* SI], 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Register</a:t>
                      </a:r>
                      <a:r>
                        <a:rPr lang="en-US" sz="1600" b="1" baseline="0" dirty="0">
                          <a:solidFill>
                            <a:srgbClr val="7030A0"/>
                          </a:solidFill>
                        </a:rPr>
                        <a:t>  AX</a:t>
                      </a:r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DS*10H    + BX+ 2*SI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1000*10H+  0300H+0400H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Memory Address 10700H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62000" y="381000"/>
            <a:ext cx="6700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BX=0300H, 	SI=0200H, 	ARRAY=1000H , 	DS=1000H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777</Words>
  <Application>Microsoft Office PowerPoint</Application>
  <PresentationFormat>On-screen Show (4:3)</PresentationFormat>
  <Paragraphs>289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Addressing Modes of 8086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MKC-Administrator</dc:creator>
  <cp:lastModifiedBy>admin</cp:lastModifiedBy>
  <cp:revision>5</cp:revision>
  <dcterms:created xsi:type="dcterms:W3CDTF">2006-08-16T00:00:00Z</dcterms:created>
  <dcterms:modified xsi:type="dcterms:W3CDTF">2018-12-21T03:06:43Z</dcterms:modified>
</cp:coreProperties>
</file>