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3"/>
  </p:notesMasterIdLst>
  <p:handoutMasterIdLst>
    <p:handoutMasterId r:id="rId64"/>
  </p:handoutMasterIdLst>
  <p:sldIdLst>
    <p:sldId id="339" r:id="rId2"/>
    <p:sldId id="256" r:id="rId3"/>
    <p:sldId id="323" r:id="rId4"/>
    <p:sldId id="324" r:id="rId5"/>
    <p:sldId id="325" r:id="rId6"/>
    <p:sldId id="326" r:id="rId7"/>
    <p:sldId id="327" r:id="rId8"/>
    <p:sldId id="328" r:id="rId9"/>
    <p:sldId id="329" r:id="rId10"/>
    <p:sldId id="330" r:id="rId11"/>
    <p:sldId id="331" r:id="rId12"/>
    <p:sldId id="332" r:id="rId13"/>
    <p:sldId id="333" r:id="rId14"/>
    <p:sldId id="334" r:id="rId15"/>
    <p:sldId id="335" r:id="rId16"/>
    <p:sldId id="336" r:id="rId17"/>
    <p:sldId id="337" r:id="rId18"/>
    <p:sldId id="303" r:id="rId19"/>
    <p:sldId id="265" r:id="rId20"/>
    <p:sldId id="266" r:id="rId21"/>
    <p:sldId id="271" r:id="rId22"/>
    <p:sldId id="272" r:id="rId23"/>
    <p:sldId id="273" r:id="rId24"/>
    <p:sldId id="274" r:id="rId25"/>
    <p:sldId id="267" r:id="rId26"/>
    <p:sldId id="275" r:id="rId27"/>
    <p:sldId id="276" r:id="rId28"/>
    <p:sldId id="277" r:id="rId29"/>
    <p:sldId id="278" r:id="rId30"/>
    <p:sldId id="279" r:id="rId31"/>
    <p:sldId id="280" r:id="rId32"/>
    <p:sldId id="304" r:id="rId33"/>
    <p:sldId id="281" r:id="rId34"/>
    <p:sldId id="282" r:id="rId35"/>
    <p:sldId id="283" r:id="rId36"/>
    <p:sldId id="284" r:id="rId37"/>
    <p:sldId id="285" r:id="rId38"/>
    <p:sldId id="306" r:id="rId39"/>
    <p:sldId id="305" r:id="rId40"/>
    <p:sldId id="286" r:id="rId41"/>
    <p:sldId id="287" r:id="rId42"/>
    <p:sldId id="307" r:id="rId43"/>
    <p:sldId id="288" r:id="rId44"/>
    <p:sldId id="289" r:id="rId45"/>
    <p:sldId id="308" r:id="rId46"/>
    <p:sldId id="309" r:id="rId47"/>
    <p:sldId id="290" r:id="rId48"/>
    <p:sldId id="291" r:id="rId49"/>
    <p:sldId id="292" r:id="rId50"/>
    <p:sldId id="312" r:id="rId51"/>
    <p:sldId id="294" r:id="rId52"/>
    <p:sldId id="299" r:id="rId53"/>
    <p:sldId id="338" r:id="rId54"/>
    <p:sldId id="300" r:id="rId55"/>
    <p:sldId id="301" r:id="rId56"/>
    <p:sldId id="318" r:id="rId57"/>
    <p:sldId id="319" r:id="rId58"/>
    <p:sldId id="320" r:id="rId59"/>
    <p:sldId id="321" r:id="rId60"/>
    <p:sldId id="322" r:id="rId61"/>
    <p:sldId id="302" r:id="rId62"/>
  </p:sldIdLst>
  <p:sldSz cx="9144000" cy="6858000" type="screen4x3"/>
  <p:notesSz cx="7102475" cy="102314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pPr>
              <a:defRPr/>
            </a:pPr>
            <a:fld id="{D1B529FD-B6E6-4B49-9C18-291844EE9251}" type="datetimeFigureOut">
              <a:rPr lang="en-US"/>
              <a:pPr>
                <a:defRPr/>
              </a:pPr>
              <a:t>1/7/2019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18675"/>
            <a:ext cx="3078163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2725" y="9718675"/>
            <a:ext cx="3078163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pPr>
              <a:defRPr/>
            </a:pPr>
            <a:fld id="{61B45991-6AB6-4EB5-B043-40F7FCAD5DE5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120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28EE49C0-82E6-4486-8783-39D29BD1E00A}" type="datetimeFigureOut">
              <a:rPr lang="en-US"/>
              <a:pPr>
                <a:defRPr/>
              </a:pPr>
              <a:t>1/7/2019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3"/>
            <a:ext cx="5114925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en-I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59338"/>
            <a:ext cx="5683250" cy="4605337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8675"/>
            <a:ext cx="3078163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9718675"/>
            <a:ext cx="3078163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E69E3A08-0725-4B52-8E98-2C74DB72EA27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408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E63A41-C632-46E3-A58D-6745EC923AB9}" type="datetime5">
              <a:rPr lang="en-US"/>
              <a:pPr>
                <a:defRPr/>
              </a:pPr>
              <a:t>7-Jan-19</a:t>
            </a:fld>
            <a:endParaRPr lang="en-IN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www.eazynotes.com</a:t>
            </a:r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F68CB-8CF1-44B9-9DB7-CA6308505014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B4AEE8-EF73-449A-B645-696E22F76B14}" type="datetime5">
              <a:rPr lang="en-US"/>
              <a:pPr>
                <a:defRPr/>
              </a:pPr>
              <a:t>7-Jan-19</a:t>
            </a:fld>
            <a:endParaRPr lang="en-IN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www.eazynotes.com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EDA31-5843-4E7C-87C2-15BCC00CC2D2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0FD7B1-0902-4B86-BB01-C854C00C67D3}" type="datetime5">
              <a:rPr lang="en-US"/>
              <a:pPr>
                <a:defRPr/>
              </a:pPr>
              <a:t>7-Jan-19</a:t>
            </a:fld>
            <a:endParaRPr lang="en-IN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www.eazynotes.com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8A15C-42EE-4CEB-BA6E-615713E4A780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44FBF3-973D-4CC2-9C0C-D2E30B703EE9}" type="datetime5">
              <a:rPr lang="en-US"/>
              <a:pPr>
                <a:defRPr/>
              </a:pPr>
              <a:t>7-Jan-19</a:t>
            </a:fld>
            <a:endParaRPr lang="en-IN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www.eazynotes.com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ED6664-83AF-460D-9AC4-E0DA1619EA2F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B86A2A-D9AA-40DA-88DF-9DDC0903812F}" type="datetime5">
              <a:rPr lang="en-US"/>
              <a:pPr>
                <a:defRPr/>
              </a:pPr>
              <a:t>7-Jan-19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www.eazynotes.com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597F17-7AB6-40EF-B5FD-398F15B7FD7C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65538F-ABA0-4B07-8FFF-734C59542995}" type="datetime5">
              <a:rPr lang="en-US"/>
              <a:pPr>
                <a:defRPr/>
              </a:pPr>
              <a:t>7-Jan-19</a:t>
            </a:fld>
            <a:endParaRPr lang="en-IN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www.eazynotes.com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5B15FD-1478-4A02-8B87-972F61780625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24E78-8C94-4582-B980-99A7706CB435}" type="datetime5">
              <a:rPr lang="en-US"/>
              <a:pPr>
                <a:defRPr/>
              </a:pPr>
              <a:t>7-Jan-19</a:t>
            </a:fld>
            <a:endParaRPr lang="en-IN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www.eazynotes.com</a:t>
            </a:r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F9909D-CEB0-49D0-A8D7-C230C808810B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A9F23A-E05A-4EC3-8CFF-2AE99600121C}" type="datetime5">
              <a:rPr lang="en-US"/>
              <a:pPr>
                <a:defRPr/>
              </a:pPr>
              <a:t>7-Jan-19</a:t>
            </a:fld>
            <a:endParaRPr lang="en-IN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www.eazynotes.com</a:t>
            </a:r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23E1D8-4D73-4410-93A1-E5EFA1FA79A0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89DFDB-AE17-4283-B7EE-F54857506A33}" type="datetime5">
              <a:rPr lang="en-US"/>
              <a:pPr>
                <a:defRPr/>
              </a:pPr>
              <a:t>7-Jan-19</a:t>
            </a:fld>
            <a:endParaRPr lang="en-IN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www.eazynotes.com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B85CB5-681D-40D1-A2C4-A9138C49B0D6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F458EE-0763-41F8-884F-3A526788A056}" type="datetime5">
              <a:rPr lang="en-US"/>
              <a:pPr>
                <a:defRPr/>
              </a:pPr>
              <a:t>7-Jan-19</a:t>
            </a:fld>
            <a:endParaRPr lang="en-IN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www.eazynotes.com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D7522-D75B-4882-9A07-8396AA32DB78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7E5017-A47C-403E-AAD7-BF032B360AE4}" type="datetime5">
              <a:rPr lang="en-US"/>
              <a:pPr>
                <a:defRPr/>
              </a:pPr>
              <a:t>7-Jan-19</a:t>
            </a:fld>
            <a:endParaRPr lang="en-IN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www.eazynotes.com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DF6AAE-4AE8-48AC-823B-0230B2B19821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C327A6F-E90C-4689-B15E-71D0C1FF2F71}" type="datetime5">
              <a:rPr lang="en-US"/>
              <a:pPr>
                <a:defRPr/>
              </a:pPr>
              <a:t>7-Jan-19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IN"/>
              <a:t>www.eazynotes.com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CED5454-1E3A-4EF1-B5EF-4FB6F41AC1C3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73" r:id="rId2"/>
    <p:sldLayoutId id="2147483782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83" r:id="rId9"/>
    <p:sldLayoutId id="2147483779" r:id="rId10"/>
    <p:sldLayoutId id="2147483780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E7BC2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E7BC2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D092A7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29200" y="4419600"/>
            <a:ext cx="3422091" cy="1295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70C0"/>
                </a:solidFill>
              </a:rPr>
              <a:t>Mr. M Krishna </a:t>
            </a:r>
            <a:r>
              <a:rPr lang="en-US" b="1" dirty="0" err="1">
                <a:solidFill>
                  <a:srgbClr val="0070C0"/>
                </a:solidFill>
              </a:rPr>
              <a:t>Chennakesava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Rao</a:t>
            </a:r>
            <a:r>
              <a:rPr lang="en-US" b="1" dirty="0">
                <a:solidFill>
                  <a:srgbClr val="0070C0"/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70C0"/>
                </a:solidFill>
              </a:rPr>
              <a:t>Asst. Professor, Dept. of ECE,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70C0"/>
                </a:solidFill>
              </a:rPr>
              <a:t>VFSTR University</a:t>
            </a:r>
          </a:p>
        </p:txBody>
      </p:sp>
      <p:pic>
        <p:nvPicPr>
          <p:cNvPr id="5" name="Picture 2" descr="http://www.vignanuniversity.org/images/vignan-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304800"/>
            <a:ext cx="4267200" cy="1981200"/>
          </a:xfrm>
          <a:prstGeom prst="rect">
            <a:avLst/>
          </a:prstGeom>
          <a:noFill/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AFD4-86E1-4F1F-A02C-2FFCAA338F70}" type="datetime5">
              <a:rPr lang="en-US" smtClean="0"/>
              <a:pPr/>
              <a:t>7-Jan-19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029BE0B-F617-4353-BA74-E9A69642B81A}"/>
              </a:ext>
            </a:extLst>
          </p:cNvPr>
          <p:cNvSpPr/>
          <p:nvPr/>
        </p:nvSpPr>
        <p:spPr>
          <a:xfrm>
            <a:off x="1170908" y="2686734"/>
            <a:ext cx="6802183" cy="70788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FF0000"/>
                </a:solidFill>
              </a:rPr>
              <a:t>M</a:t>
            </a:r>
            <a:r>
              <a:rPr lang="en-US" sz="4000" b="1" dirty="0">
                <a:solidFill>
                  <a:srgbClr val="7030A0"/>
                </a:solidFill>
              </a:rPr>
              <a:t>icro </a:t>
            </a:r>
            <a:r>
              <a:rPr lang="en-US" sz="4000" b="1" dirty="0">
                <a:solidFill>
                  <a:srgbClr val="FF0000"/>
                </a:solidFill>
              </a:rPr>
              <a:t>P</a:t>
            </a:r>
            <a:r>
              <a:rPr lang="en-US" sz="4000" b="1" dirty="0">
                <a:solidFill>
                  <a:srgbClr val="7030A0"/>
                </a:solidFill>
              </a:rPr>
              <a:t>rocessors  &amp; </a:t>
            </a:r>
            <a:r>
              <a:rPr lang="en-US" sz="4000" b="1" dirty="0">
                <a:solidFill>
                  <a:srgbClr val="FF0000"/>
                </a:solidFill>
              </a:rPr>
              <a:t>I</a:t>
            </a:r>
            <a:r>
              <a:rPr lang="en-US" sz="4000" b="1" dirty="0">
                <a:solidFill>
                  <a:srgbClr val="7030A0"/>
                </a:solidFill>
              </a:rPr>
              <a:t>nterfacing</a:t>
            </a:r>
            <a:endParaRPr lang="en-US" sz="4000" dirty="0">
              <a:solidFill>
                <a:srgbClr val="7030A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C6A7D3E-648F-4FF8-B3CD-158746FEE539}"/>
              </a:ext>
            </a:extLst>
          </p:cNvPr>
          <p:cNvSpPr/>
          <p:nvPr/>
        </p:nvSpPr>
        <p:spPr>
          <a:xfrm>
            <a:off x="4142708" y="3524934"/>
            <a:ext cx="1816523" cy="64633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/>
              <a:t>16CS307</a:t>
            </a:r>
            <a:endParaRPr 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1624B-7839-4EE5-900A-2A184D082213}" type="datetime5">
              <a:rPr lang="en-US" smtClean="0"/>
              <a:pPr/>
              <a:t>7-Jan-19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97695" y="1371600"/>
            <a:ext cx="8990603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MOV: -</a:t>
            </a:r>
            <a:r>
              <a:rPr lang="en-US" b="1" dirty="0"/>
              <a:t> </a:t>
            </a:r>
            <a:r>
              <a:rPr lang="en-US" b="1" dirty="0">
                <a:solidFill>
                  <a:srgbClr val="C00000"/>
                </a:solidFill>
              </a:rPr>
              <a:t>Copy byte or word from specified source to specified destination. </a:t>
            </a:r>
          </a:p>
          <a:p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 The source operand is either an immediate data or a register or a memory location. 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The destination is either a register or a memory location. </a:t>
            </a:r>
          </a:p>
          <a:p>
            <a:pPr>
              <a:lnSpc>
                <a:spcPct val="150000"/>
              </a:lnSpc>
            </a:pPr>
            <a:r>
              <a:rPr lang="en-US" dirty="0"/>
              <a:t>Ex: -   		</a:t>
            </a:r>
            <a:r>
              <a:rPr lang="en-US" b="1" dirty="0">
                <a:solidFill>
                  <a:srgbClr val="7030A0"/>
                </a:solidFill>
              </a:rPr>
              <a:t>MOV CX, 037A H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7030A0"/>
                </a:solidFill>
              </a:rPr>
              <a:t>		MOV AL, BL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7030A0"/>
                </a:solidFill>
              </a:rPr>
              <a:t>		MOVBX, [0301H]</a:t>
            </a:r>
          </a:p>
          <a:p>
            <a:pPr>
              <a:lnSpc>
                <a:spcPct val="150000"/>
              </a:lnSpc>
            </a:pPr>
            <a:r>
              <a:rPr lang="en-US" b="1" dirty="0"/>
              <a:t>Note:  </a:t>
            </a:r>
            <a:r>
              <a:rPr lang="en-US" dirty="0"/>
              <a:t>Both source and Destination can’t be memory locations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360455"/>
            <a:ext cx="8218468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PUSH: - </a:t>
            </a:r>
            <a:r>
              <a:rPr lang="en-US" sz="2200" b="1" dirty="0">
                <a:solidFill>
                  <a:srgbClr val="C00000"/>
                </a:solidFill>
              </a:rPr>
              <a:t>Copy specified word to top of stack. </a:t>
            </a:r>
          </a:p>
          <a:p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 The specified word is any 16-bit register content or any memory location contents. 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For this instruction execution the content of </a:t>
            </a:r>
            <a:r>
              <a:rPr lang="en-US" b="1" dirty="0">
                <a:solidFill>
                  <a:srgbClr val="FF0000"/>
                </a:solidFill>
              </a:rPr>
              <a:t>SP is decrement by ‘2’.</a:t>
            </a:r>
          </a:p>
          <a:p>
            <a:endParaRPr lang="en-US" dirty="0"/>
          </a:p>
          <a:p>
            <a:r>
              <a:rPr lang="en-US" dirty="0"/>
              <a:t>	Ex: -   	</a:t>
            </a:r>
            <a:r>
              <a:rPr lang="en-US" b="1" dirty="0">
                <a:solidFill>
                  <a:srgbClr val="7030A0"/>
                </a:solidFill>
              </a:rPr>
              <a:t>PUSH BX</a:t>
            </a:r>
          </a:p>
          <a:p>
            <a:r>
              <a:rPr lang="en-US" dirty="0"/>
              <a:t>		</a:t>
            </a:r>
            <a:r>
              <a:rPr lang="en-US" b="1" dirty="0">
                <a:solidFill>
                  <a:srgbClr val="7030A0"/>
                </a:solidFill>
              </a:rPr>
              <a:t>PUSH [1250H]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228600"/>
            <a:ext cx="74918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1. </a:t>
            </a:r>
            <a:r>
              <a:rPr lang="en-US" sz="3200" b="1" dirty="0">
                <a:solidFill>
                  <a:srgbClr val="FF0000"/>
                </a:solidFill>
              </a:rPr>
              <a:t>D</a:t>
            </a:r>
            <a:r>
              <a:rPr lang="en-US" sz="3200" b="1" dirty="0">
                <a:solidFill>
                  <a:srgbClr val="7030A0"/>
                </a:solidFill>
              </a:rPr>
              <a:t>ata </a:t>
            </a:r>
            <a:r>
              <a:rPr lang="en-US" sz="3200" b="1" dirty="0">
                <a:solidFill>
                  <a:srgbClr val="FF0000"/>
                </a:solidFill>
              </a:rPr>
              <a:t>T</a:t>
            </a:r>
            <a:r>
              <a:rPr lang="en-US" sz="3200" b="1" dirty="0">
                <a:solidFill>
                  <a:srgbClr val="7030A0"/>
                </a:solidFill>
              </a:rPr>
              <a:t>ransfer </a:t>
            </a:r>
            <a:r>
              <a:rPr lang="en-US" sz="3200" b="1" dirty="0">
                <a:solidFill>
                  <a:srgbClr val="FF0000"/>
                </a:solidFill>
              </a:rPr>
              <a:t>I</a:t>
            </a:r>
            <a:r>
              <a:rPr lang="en-US" sz="3200" b="1" dirty="0">
                <a:solidFill>
                  <a:srgbClr val="7030A0"/>
                </a:solidFill>
              </a:rPr>
              <a:t>nstructions		</a:t>
            </a:r>
            <a:r>
              <a:rPr lang="en-US" sz="2000" b="1" dirty="0"/>
              <a:t>cont’d…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381000" y="838200"/>
            <a:ext cx="8305800" cy="4830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2400" b="1" dirty="0">
                <a:solidFill>
                  <a:srgbClr val="006600"/>
                </a:solidFill>
                <a:latin typeface="Times New Roman"/>
                <a:ea typeface="Times New Roman"/>
                <a:cs typeface="Times New Roman"/>
              </a:rPr>
              <a:t>1.1. General – Purpose Byte or Word Transfer Instructions</a:t>
            </a:r>
            <a:endParaRPr lang="en-US" sz="2400" b="1" dirty="0">
              <a:solidFill>
                <a:srgbClr val="006600"/>
              </a:solidFill>
              <a:latin typeface="Times New Roman"/>
              <a:ea typeface="Calibri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1624B-7839-4EE5-900A-2A184D082213}" type="datetime5">
              <a:rPr lang="en-US" smtClean="0"/>
              <a:pPr/>
              <a:t>7-Jan-19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9600" y="1371600"/>
            <a:ext cx="7765139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POP: - </a:t>
            </a:r>
            <a:r>
              <a:rPr lang="en-US" sz="2200" b="1" dirty="0">
                <a:solidFill>
                  <a:srgbClr val="C00000"/>
                </a:solidFill>
              </a:rPr>
              <a:t>Copy word form top of stack to specified destination. </a:t>
            </a:r>
          </a:p>
          <a:p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 Destination can be a general purpose register, segment register (except CS) or </a:t>
            </a:r>
          </a:p>
          <a:p>
            <a:r>
              <a:rPr lang="en-US" dirty="0"/>
              <a:t>     memory location. 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 For this instruction execution the content of </a:t>
            </a:r>
            <a:r>
              <a:rPr lang="en-US" b="1" dirty="0">
                <a:solidFill>
                  <a:srgbClr val="FF0000"/>
                </a:solidFill>
              </a:rPr>
              <a:t>SP is increment by ‘2’.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	Ex: - 	</a:t>
            </a:r>
            <a:r>
              <a:rPr lang="en-US" sz="2000" b="1" dirty="0">
                <a:solidFill>
                  <a:srgbClr val="7030A0"/>
                </a:solidFill>
              </a:rPr>
              <a:t>POP CX</a:t>
            </a:r>
          </a:p>
          <a:p>
            <a:r>
              <a:rPr lang="en-US" dirty="0"/>
              <a:t>		</a:t>
            </a:r>
            <a:r>
              <a:rPr lang="en-US" sz="2000" b="1" dirty="0">
                <a:solidFill>
                  <a:srgbClr val="7030A0"/>
                </a:solidFill>
              </a:rPr>
              <a:t>POP [2050H]</a:t>
            </a:r>
          </a:p>
          <a:p>
            <a:r>
              <a:rPr lang="en-US" dirty="0"/>
              <a:t> </a:t>
            </a:r>
          </a:p>
          <a:p>
            <a:r>
              <a:rPr lang="en-US" sz="2200" b="1" dirty="0"/>
              <a:t>XCHG: - </a:t>
            </a:r>
            <a:r>
              <a:rPr lang="en-US" sz="2200" b="1" dirty="0">
                <a:solidFill>
                  <a:srgbClr val="C00000"/>
                </a:solidFill>
              </a:rPr>
              <a:t>This instruction exchanges Source with Destination</a:t>
            </a:r>
            <a:r>
              <a:rPr lang="en-US" sz="2200" b="1" dirty="0"/>
              <a:t>. </a:t>
            </a:r>
          </a:p>
          <a:p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  It cannot exchange two memory locations directly. 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 Exchange bytes or exchange words.</a:t>
            </a:r>
          </a:p>
          <a:p>
            <a:endParaRPr lang="en-US" dirty="0"/>
          </a:p>
          <a:p>
            <a:r>
              <a:rPr lang="en-US" dirty="0"/>
              <a:t>	Ex: -	</a:t>
            </a:r>
            <a:r>
              <a:rPr lang="en-US" sz="2000" b="1" dirty="0">
                <a:solidFill>
                  <a:srgbClr val="7030A0"/>
                </a:solidFill>
              </a:rPr>
              <a:t>XCHG DX, AX</a:t>
            </a:r>
          </a:p>
          <a:p>
            <a:r>
              <a:rPr lang="en-US" dirty="0"/>
              <a:t>		</a:t>
            </a:r>
            <a:r>
              <a:rPr lang="en-US" sz="2000" b="1" dirty="0">
                <a:solidFill>
                  <a:srgbClr val="7030A0"/>
                </a:solidFill>
              </a:rPr>
              <a:t>XCHG DX, [5040H]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228600"/>
            <a:ext cx="74918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1. </a:t>
            </a:r>
            <a:r>
              <a:rPr lang="en-US" sz="3200" b="1" dirty="0">
                <a:solidFill>
                  <a:srgbClr val="FF0000"/>
                </a:solidFill>
              </a:rPr>
              <a:t>D</a:t>
            </a:r>
            <a:r>
              <a:rPr lang="en-US" sz="3200" b="1" dirty="0">
                <a:solidFill>
                  <a:srgbClr val="7030A0"/>
                </a:solidFill>
              </a:rPr>
              <a:t>ata </a:t>
            </a:r>
            <a:r>
              <a:rPr lang="en-US" sz="3200" b="1" dirty="0">
                <a:solidFill>
                  <a:srgbClr val="FF0000"/>
                </a:solidFill>
              </a:rPr>
              <a:t>T</a:t>
            </a:r>
            <a:r>
              <a:rPr lang="en-US" sz="3200" b="1" dirty="0">
                <a:solidFill>
                  <a:srgbClr val="7030A0"/>
                </a:solidFill>
              </a:rPr>
              <a:t>ransfer </a:t>
            </a:r>
            <a:r>
              <a:rPr lang="en-US" sz="3200" b="1" dirty="0">
                <a:solidFill>
                  <a:srgbClr val="FF0000"/>
                </a:solidFill>
              </a:rPr>
              <a:t>I</a:t>
            </a:r>
            <a:r>
              <a:rPr lang="en-US" sz="3200" b="1" dirty="0">
                <a:solidFill>
                  <a:srgbClr val="7030A0"/>
                </a:solidFill>
              </a:rPr>
              <a:t>nstructions		</a:t>
            </a:r>
            <a:r>
              <a:rPr lang="en-US" sz="2000" b="1" dirty="0"/>
              <a:t>cont’d…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381000" y="838200"/>
            <a:ext cx="8305800" cy="4830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2400" b="1" dirty="0">
                <a:solidFill>
                  <a:srgbClr val="006600"/>
                </a:solidFill>
                <a:latin typeface="Times New Roman"/>
                <a:ea typeface="Times New Roman"/>
                <a:cs typeface="Times New Roman"/>
              </a:rPr>
              <a:t>1.1. General – Purpose Byte or Word Transfer Instructions</a:t>
            </a:r>
            <a:endParaRPr lang="en-US" sz="2400" b="1" dirty="0">
              <a:solidFill>
                <a:srgbClr val="006600"/>
              </a:solidFill>
              <a:latin typeface="Times New Roman"/>
              <a:ea typeface="Calibri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1624B-7839-4EE5-900A-2A184D082213}" type="datetime5">
              <a:rPr lang="en-US" smtClean="0"/>
              <a:pPr/>
              <a:t>7-Jan-19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86697" y="1752600"/>
            <a:ext cx="81001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XLAT:-</a:t>
            </a:r>
            <a:r>
              <a:rPr lang="en-US" sz="2200" b="1" dirty="0">
                <a:solidFill>
                  <a:srgbClr val="C00000"/>
                </a:solidFill>
              </a:rPr>
              <a:t>Translate a byte using table in the Memory</a:t>
            </a:r>
          </a:p>
          <a:p>
            <a:endParaRPr lang="en-US" sz="2200" b="1" dirty="0">
              <a:solidFill>
                <a:srgbClr val="C00000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2000" b="1" dirty="0"/>
              <a:t> </a:t>
            </a:r>
            <a:r>
              <a:rPr lang="en-US" sz="2000" dirty="0"/>
              <a:t>Replaces a byte </a:t>
            </a:r>
            <a:r>
              <a:rPr lang="en-US" sz="2200" dirty="0">
                <a:solidFill>
                  <a:srgbClr val="7030A0"/>
                </a:solidFill>
              </a:rPr>
              <a:t>AL </a:t>
            </a:r>
            <a:r>
              <a:rPr lang="en-US" sz="2000" dirty="0"/>
              <a:t>with a byte in a memory look up table.</a:t>
            </a:r>
          </a:p>
          <a:p>
            <a:pPr>
              <a:buFont typeface="Wingdings" pitchFamily="2" charset="2"/>
              <a:buChar char="q"/>
            </a:pPr>
            <a:endParaRPr lang="en-US" sz="2000" dirty="0"/>
          </a:p>
          <a:p>
            <a:pPr>
              <a:buFont typeface="Wingdings" pitchFamily="2" charset="2"/>
              <a:buChar char="q"/>
            </a:pPr>
            <a:r>
              <a:rPr lang="en-US" sz="2000" dirty="0">
                <a:solidFill>
                  <a:srgbClr val="FF0000"/>
                </a:solidFill>
              </a:rPr>
              <a:t> BX </a:t>
            </a:r>
            <a:r>
              <a:rPr lang="en-US" sz="2000" dirty="0"/>
              <a:t>register stores the </a:t>
            </a:r>
            <a:r>
              <a:rPr lang="en-US" sz="2000" dirty="0">
                <a:solidFill>
                  <a:srgbClr val="FF0000"/>
                </a:solidFill>
              </a:rPr>
              <a:t>starting address </a:t>
            </a:r>
            <a:r>
              <a:rPr lang="en-US" sz="2000" dirty="0"/>
              <a:t>of lookup table and </a:t>
            </a:r>
          </a:p>
          <a:p>
            <a:r>
              <a:rPr lang="en-US" sz="2000" dirty="0"/>
              <a:t>     </a:t>
            </a:r>
            <a:r>
              <a:rPr lang="en-US" sz="2000" dirty="0">
                <a:solidFill>
                  <a:srgbClr val="FF0000"/>
                </a:solidFill>
              </a:rPr>
              <a:t>AL</a:t>
            </a:r>
            <a:r>
              <a:rPr lang="en-US" sz="2000" dirty="0"/>
              <a:t> register stores </a:t>
            </a:r>
            <a:r>
              <a:rPr lang="en-US" sz="2000" dirty="0">
                <a:solidFill>
                  <a:srgbClr val="FF0000"/>
                </a:solidFill>
              </a:rPr>
              <a:t>OFFSET</a:t>
            </a:r>
            <a:r>
              <a:rPr lang="en-US" sz="2000" dirty="0"/>
              <a:t> address</a:t>
            </a:r>
          </a:p>
          <a:p>
            <a:pPr>
              <a:buFont typeface="Wingdings" pitchFamily="2" charset="2"/>
              <a:buChar char="q"/>
            </a:pPr>
            <a:endParaRPr lang="en-US" sz="2200" dirty="0">
              <a:solidFill>
                <a:srgbClr val="C00000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This instruction copies the byte from address pointed by [BX+AL],  to AL</a:t>
            </a:r>
          </a:p>
          <a:p>
            <a:endParaRPr lang="en-US" sz="2200" dirty="0"/>
          </a:p>
        </p:txBody>
      </p:sp>
      <p:sp>
        <p:nvSpPr>
          <p:cNvPr id="6" name="Rectangle 5"/>
          <p:cNvSpPr/>
          <p:nvPr/>
        </p:nvSpPr>
        <p:spPr>
          <a:xfrm>
            <a:off x="685800" y="228600"/>
            <a:ext cx="74918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1. </a:t>
            </a:r>
            <a:r>
              <a:rPr lang="en-US" sz="3200" b="1" dirty="0">
                <a:solidFill>
                  <a:srgbClr val="FF0000"/>
                </a:solidFill>
              </a:rPr>
              <a:t>D</a:t>
            </a:r>
            <a:r>
              <a:rPr lang="en-US" sz="3200" b="1" dirty="0">
                <a:solidFill>
                  <a:srgbClr val="7030A0"/>
                </a:solidFill>
              </a:rPr>
              <a:t>ata </a:t>
            </a:r>
            <a:r>
              <a:rPr lang="en-US" sz="3200" b="1" dirty="0">
                <a:solidFill>
                  <a:srgbClr val="FF0000"/>
                </a:solidFill>
              </a:rPr>
              <a:t>T</a:t>
            </a:r>
            <a:r>
              <a:rPr lang="en-US" sz="3200" b="1" dirty="0">
                <a:solidFill>
                  <a:srgbClr val="7030A0"/>
                </a:solidFill>
              </a:rPr>
              <a:t>ransfer </a:t>
            </a:r>
            <a:r>
              <a:rPr lang="en-US" sz="3200" b="1" dirty="0">
                <a:solidFill>
                  <a:srgbClr val="FF0000"/>
                </a:solidFill>
              </a:rPr>
              <a:t>I</a:t>
            </a:r>
            <a:r>
              <a:rPr lang="en-US" sz="3200" b="1" dirty="0">
                <a:solidFill>
                  <a:srgbClr val="7030A0"/>
                </a:solidFill>
              </a:rPr>
              <a:t>nstructions		</a:t>
            </a:r>
            <a:r>
              <a:rPr lang="en-US" sz="2000" b="1" dirty="0"/>
              <a:t>cont’d…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381000" y="838200"/>
            <a:ext cx="8305800" cy="4830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2400" b="1" dirty="0">
                <a:solidFill>
                  <a:srgbClr val="006600"/>
                </a:solidFill>
                <a:latin typeface="Times New Roman"/>
                <a:ea typeface="Times New Roman"/>
                <a:cs typeface="Times New Roman"/>
              </a:rPr>
              <a:t>1.1. General – Purpose Byte or Word Transfer Instructions</a:t>
            </a:r>
            <a:endParaRPr lang="en-US" sz="2400" b="1" dirty="0">
              <a:solidFill>
                <a:srgbClr val="006600"/>
              </a:solidFill>
              <a:latin typeface="Times New Roman"/>
              <a:ea typeface="Calibri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1624B-7839-4EE5-900A-2A184D082213}" type="datetime5">
              <a:rPr lang="en-US" smtClean="0"/>
              <a:pPr/>
              <a:t>7-Jan-19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890500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IN</a:t>
            </a:r>
            <a:r>
              <a:rPr lang="en-US" sz="2200" b="1" dirty="0"/>
              <a:t>: - </a:t>
            </a:r>
            <a:r>
              <a:rPr lang="en-US" sz="2200" dirty="0"/>
              <a:t>Copy a byte or word from specific Input Port to Accumulator.</a:t>
            </a:r>
          </a:p>
          <a:p>
            <a:endParaRPr lang="en-US" sz="2200" dirty="0"/>
          </a:p>
          <a:p>
            <a:r>
              <a:rPr lang="en-US" sz="2200" dirty="0"/>
              <a:t>Ex: -	IN AX, 0050H		</a:t>
            </a:r>
            <a:r>
              <a:rPr lang="en-US" sz="2200" b="1" dirty="0">
                <a:solidFill>
                  <a:srgbClr val="FF0000"/>
                </a:solidFill>
              </a:rPr>
              <a:t>IN	Accumulator, I/P Port address</a:t>
            </a:r>
          </a:p>
          <a:p>
            <a:r>
              <a:rPr lang="en-US" sz="2200" dirty="0"/>
              <a:t>	IN AL</a:t>
            </a:r>
          </a:p>
          <a:p>
            <a:r>
              <a:rPr lang="en-US" sz="2200" b="1" dirty="0"/>
              <a:t> </a:t>
            </a:r>
            <a:endParaRPr lang="en-US" sz="2200" dirty="0"/>
          </a:p>
          <a:p>
            <a:r>
              <a:rPr lang="en-US" sz="2400" b="1" dirty="0">
                <a:solidFill>
                  <a:srgbClr val="C00000"/>
                </a:solidFill>
              </a:rPr>
              <a:t>OUT</a:t>
            </a:r>
            <a:r>
              <a:rPr lang="en-US" sz="2200" b="1" dirty="0"/>
              <a:t>: - </a:t>
            </a:r>
            <a:r>
              <a:rPr lang="en-US" sz="2200" dirty="0"/>
              <a:t>Copy a byte or word from accumulator to specific Output Port.</a:t>
            </a:r>
          </a:p>
          <a:p>
            <a:endParaRPr lang="en-US" sz="2200" dirty="0"/>
          </a:p>
          <a:p>
            <a:r>
              <a:rPr lang="en-US" sz="2200" dirty="0"/>
              <a:t>	Ex: -	OUT 0050H, AX     </a:t>
            </a:r>
            <a:r>
              <a:rPr lang="en-US" b="1" dirty="0">
                <a:solidFill>
                  <a:srgbClr val="FF0000"/>
                </a:solidFill>
              </a:rPr>
              <a:t>OUT     O/P Port address, Accumulator 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sz="2200" dirty="0"/>
              <a:t>		OUT AL</a:t>
            </a:r>
          </a:p>
          <a:p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1143000"/>
            <a:ext cx="6678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6600"/>
                </a:solidFill>
                <a:latin typeface="Times New Roman"/>
                <a:ea typeface="Times New Roman"/>
                <a:cs typeface="Times New Roman"/>
              </a:rPr>
              <a:t>1.2.  Input and Output Port Transfer Instructions</a:t>
            </a:r>
            <a:endParaRPr lang="en-US" sz="2400" dirty="0">
              <a:solidFill>
                <a:srgbClr val="0066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" y="228600"/>
            <a:ext cx="74918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1. </a:t>
            </a:r>
            <a:r>
              <a:rPr lang="en-US" sz="3200" b="1" dirty="0">
                <a:solidFill>
                  <a:srgbClr val="FF0000"/>
                </a:solidFill>
              </a:rPr>
              <a:t>D</a:t>
            </a:r>
            <a:r>
              <a:rPr lang="en-US" sz="3200" b="1" dirty="0">
                <a:solidFill>
                  <a:srgbClr val="7030A0"/>
                </a:solidFill>
              </a:rPr>
              <a:t>ata </a:t>
            </a:r>
            <a:r>
              <a:rPr lang="en-US" sz="3200" b="1" dirty="0">
                <a:solidFill>
                  <a:srgbClr val="FF0000"/>
                </a:solidFill>
              </a:rPr>
              <a:t>T</a:t>
            </a:r>
            <a:r>
              <a:rPr lang="en-US" sz="3200" b="1" dirty="0">
                <a:solidFill>
                  <a:srgbClr val="7030A0"/>
                </a:solidFill>
              </a:rPr>
              <a:t>ransfer </a:t>
            </a:r>
            <a:r>
              <a:rPr lang="en-US" sz="3200" b="1" dirty="0">
                <a:solidFill>
                  <a:srgbClr val="FF0000"/>
                </a:solidFill>
              </a:rPr>
              <a:t>I</a:t>
            </a:r>
            <a:r>
              <a:rPr lang="en-US" sz="3200" b="1" dirty="0">
                <a:solidFill>
                  <a:srgbClr val="7030A0"/>
                </a:solidFill>
              </a:rPr>
              <a:t>nstructions		</a:t>
            </a:r>
            <a:r>
              <a:rPr lang="en-US" sz="2000" b="1" dirty="0"/>
              <a:t>cont’d…</a:t>
            </a:r>
            <a:endParaRPr lang="en-US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1624B-7839-4EE5-900A-2A184D082213}" type="datetime5">
              <a:rPr lang="en-US" smtClean="0"/>
              <a:pPr/>
              <a:t>7-Jan-19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981200" y="609600"/>
            <a:ext cx="4436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6600"/>
                </a:solidFill>
              </a:rPr>
              <a:t>1.3. Address Transfer Instructions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990600"/>
            <a:ext cx="891540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romanLcParenR"/>
            </a:pPr>
            <a:r>
              <a:rPr lang="en-US" sz="2200" b="1" dirty="0"/>
              <a:t>LEA: - </a:t>
            </a:r>
            <a:r>
              <a:rPr lang="en-US" sz="2400" b="1" dirty="0">
                <a:solidFill>
                  <a:srgbClr val="C00000"/>
                </a:solidFill>
              </a:rPr>
              <a:t>Load Effective Address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000" dirty="0">
                <a:solidFill>
                  <a:srgbClr val="C00000"/>
                </a:solidFill>
              </a:rPr>
              <a:t>of operand into specified register (16-bit)</a:t>
            </a:r>
          </a:p>
          <a:p>
            <a:pPr marL="514350" indent="-514350"/>
            <a:r>
              <a:rPr lang="en-US" sz="2000" dirty="0">
                <a:solidFill>
                  <a:srgbClr val="C00000"/>
                </a:solidFill>
              </a:rPr>
              <a:t>  </a:t>
            </a:r>
          </a:p>
          <a:p>
            <a:pPr marL="514350" indent="-514350" algn="ctr"/>
            <a:r>
              <a:rPr lang="en-US" sz="2000" dirty="0">
                <a:solidFill>
                  <a:srgbClr val="C00000"/>
                </a:solidFill>
              </a:rPr>
              <a:t>	</a:t>
            </a:r>
            <a:r>
              <a:rPr lang="en-US" sz="2200" b="1" dirty="0"/>
              <a:t>LEA   Register</a:t>
            </a:r>
            <a:r>
              <a:rPr lang="en-US" sz="2200" b="1"/>
              <a:t>,  source LOCATION</a:t>
            </a:r>
            <a:endParaRPr lang="en-US" sz="2000" dirty="0"/>
          </a:p>
          <a:p>
            <a:r>
              <a:rPr lang="en-US" sz="2000" dirty="0"/>
              <a:t>Ex: -	</a:t>
            </a:r>
            <a:r>
              <a:rPr lang="en-US" sz="2000" b="1" dirty="0">
                <a:solidFill>
                  <a:srgbClr val="7030A0"/>
                </a:solidFill>
              </a:rPr>
              <a:t>LEA BX, [SI]</a:t>
            </a:r>
          </a:p>
          <a:p>
            <a:endParaRPr lang="en-US" sz="2000" b="1" dirty="0">
              <a:solidFill>
                <a:srgbClr val="7030A0"/>
              </a:solidFill>
            </a:endParaRPr>
          </a:p>
          <a:p>
            <a:r>
              <a:rPr lang="en-US" sz="2000" b="1" dirty="0"/>
              <a:t> </a:t>
            </a:r>
            <a:endParaRPr lang="en-US" sz="2000" dirty="0"/>
          </a:p>
          <a:p>
            <a:r>
              <a:rPr lang="en-US" sz="2000" b="1" dirty="0"/>
              <a:t>ii) LDS</a:t>
            </a:r>
            <a:r>
              <a:rPr lang="en-US" sz="2000" dirty="0"/>
              <a:t>: - </a:t>
            </a:r>
            <a:r>
              <a:rPr lang="en-US" sz="2000" dirty="0">
                <a:solidFill>
                  <a:srgbClr val="C00000"/>
                </a:solidFill>
              </a:rPr>
              <a:t>It </a:t>
            </a:r>
            <a:r>
              <a:rPr lang="en-US" sz="2400" b="1" dirty="0">
                <a:solidFill>
                  <a:srgbClr val="C00000"/>
                </a:solidFill>
              </a:rPr>
              <a:t>loads destination register and DS</a:t>
            </a:r>
            <a:r>
              <a:rPr lang="en-US" sz="2000" dirty="0">
                <a:solidFill>
                  <a:srgbClr val="C00000"/>
                </a:solidFill>
              </a:rPr>
              <a:t>, from memory source.</a:t>
            </a:r>
          </a:p>
          <a:p>
            <a:r>
              <a:rPr lang="en-US" sz="2000" dirty="0">
                <a:solidFill>
                  <a:srgbClr val="C00000"/>
                </a:solidFill>
              </a:rPr>
              <a:t>	</a:t>
            </a:r>
          </a:p>
          <a:p>
            <a:pPr marL="514350" indent="-514350" algn="ctr"/>
            <a:r>
              <a:rPr lang="en-US" sz="2000" b="1" dirty="0"/>
              <a:t>LDS   Register,  memory address of first word</a:t>
            </a:r>
          </a:p>
          <a:p>
            <a:endParaRPr lang="en-US" sz="2000" dirty="0"/>
          </a:p>
          <a:p>
            <a:pPr>
              <a:buFont typeface="Wingdings" pitchFamily="2" charset="2"/>
              <a:buChar char="q"/>
            </a:pPr>
            <a:r>
              <a:rPr lang="en-US" sz="2000" dirty="0"/>
              <a:t> The offset is placed in the destination register and the segment base is placed in DS. 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/>
              <a:t> To use this instruction the word at the </a:t>
            </a:r>
            <a:r>
              <a:rPr lang="en-US" sz="2000" b="1" dirty="0"/>
              <a:t>lower order memory address </a:t>
            </a:r>
            <a:r>
              <a:rPr lang="en-US" sz="2000" dirty="0"/>
              <a:t>must contain </a:t>
            </a:r>
            <a:r>
              <a:rPr lang="en-US" sz="2000" b="1" dirty="0"/>
              <a:t>the offset </a:t>
            </a:r>
            <a:r>
              <a:rPr lang="en-US" sz="2000" dirty="0"/>
              <a:t>and the word at the </a:t>
            </a:r>
            <a:r>
              <a:rPr lang="en-US" sz="2000" b="1" dirty="0">
                <a:solidFill>
                  <a:srgbClr val="C00000"/>
                </a:solidFill>
              </a:rPr>
              <a:t>higher order address</a:t>
            </a:r>
            <a:r>
              <a:rPr lang="en-US" sz="2000" dirty="0"/>
              <a:t> must contain the </a:t>
            </a:r>
            <a:r>
              <a:rPr lang="en-US" sz="2000" b="1" dirty="0">
                <a:solidFill>
                  <a:srgbClr val="C00000"/>
                </a:solidFill>
              </a:rPr>
              <a:t>segment  base address.</a:t>
            </a:r>
          </a:p>
          <a:p>
            <a:endParaRPr lang="en-US" sz="2000" dirty="0"/>
          </a:p>
          <a:p>
            <a:r>
              <a:rPr lang="en-US" sz="2000" dirty="0"/>
              <a:t> Ex: -	</a:t>
            </a:r>
            <a:r>
              <a:rPr lang="en-US" sz="2000" b="1" dirty="0">
                <a:solidFill>
                  <a:srgbClr val="7030A0"/>
                </a:solidFill>
              </a:rPr>
              <a:t> LDS BX, [0302 H]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1423541" y="76200"/>
            <a:ext cx="74918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1. </a:t>
            </a:r>
            <a:r>
              <a:rPr lang="en-US" sz="3200" b="1" dirty="0">
                <a:solidFill>
                  <a:srgbClr val="FF0000"/>
                </a:solidFill>
              </a:rPr>
              <a:t>D</a:t>
            </a:r>
            <a:r>
              <a:rPr lang="en-US" sz="3200" b="1" dirty="0">
                <a:solidFill>
                  <a:srgbClr val="7030A0"/>
                </a:solidFill>
              </a:rPr>
              <a:t>ata </a:t>
            </a:r>
            <a:r>
              <a:rPr lang="en-US" sz="3200" b="1" dirty="0">
                <a:solidFill>
                  <a:srgbClr val="FF0000"/>
                </a:solidFill>
              </a:rPr>
              <a:t>T</a:t>
            </a:r>
            <a:r>
              <a:rPr lang="en-US" sz="3200" b="1" dirty="0">
                <a:solidFill>
                  <a:srgbClr val="7030A0"/>
                </a:solidFill>
              </a:rPr>
              <a:t>ransfer </a:t>
            </a:r>
            <a:r>
              <a:rPr lang="en-US" sz="3200" b="1" dirty="0">
                <a:solidFill>
                  <a:srgbClr val="FF0000"/>
                </a:solidFill>
              </a:rPr>
              <a:t>I</a:t>
            </a:r>
            <a:r>
              <a:rPr lang="en-US" sz="3200" b="1" dirty="0">
                <a:solidFill>
                  <a:srgbClr val="7030A0"/>
                </a:solidFill>
              </a:rPr>
              <a:t>nstructions		</a:t>
            </a:r>
            <a:r>
              <a:rPr lang="en-US" sz="2000" b="1" dirty="0"/>
              <a:t>cont’d…</a:t>
            </a:r>
            <a:endParaRPr lang="en-US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1624B-7839-4EE5-900A-2A184D082213}" type="datetime5">
              <a:rPr lang="en-US" smtClean="0"/>
              <a:pPr/>
              <a:t>7-Jan-19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7504" y="2407146"/>
            <a:ext cx="8432565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LES</a:t>
            </a:r>
            <a:r>
              <a:rPr lang="en-US" dirty="0"/>
              <a:t>: - </a:t>
            </a:r>
            <a:r>
              <a:rPr lang="en-US" dirty="0">
                <a:solidFill>
                  <a:srgbClr val="C00000"/>
                </a:solidFill>
              </a:rPr>
              <a:t>It loads destination </a:t>
            </a:r>
            <a:r>
              <a:rPr lang="en-US" sz="2400" b="1" dirty="0">
                <a:solidFill>
                  <a:srgbClr val="C00000"/>
                </a:solidFill>
              </a:rPr>
              <a:t>register and ES</a:t>
            </a:r>
            <a:r>
              <a:rPr lang="en-US" dirty="0">
                <a:solidFill>
                  <a:srgbClr val="C00000"/>
                </a:solidFill>
              </a:rPr>
              <a:t>, from memory source.</a:t>
            </a:r>
          </a:p>
          <a:p>
            <a:endParaRPr lang="en-US" b="1" dirty="0"/>
          </a:p>
          <a:p>
            <a:r>
              <a:rPr lang="en-US" b="1" dirty="0"/>
              <a:t>	LES   Register,  memory address of first word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  The offset is placed in the destination register and the segment  base is placed in ES. </a:t>
            </a:r>
          </a:p>
          <a:p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  This instruction is very similar to LDS except that it initializes ES instead of DS.</a:t>
            </a:r>
          </a:p>
          <a:p>
            <a:endParaRPr lang="en-US" dirty="0"/>
          </a:p>
          <a:p>
            <a:r>
              <a:rPr lang="en-US" dirty="0"/>
              <a:t>Ex: -	 </a:t>
            </a:r>
            <a:r>
              <a:rPr lang="en-US" b="1" dirty="0">
                <a:solidFill>
                  <a:srgbClr val="7030A0"/>
                </a:solidFill>
              </a:rPr>
              <a:t>LES DX, [1030 H]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29259" y="1062335"/>
            <a:ext cx="4436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6600"/>
                </a:solidFill>
              </a:rPr>
              <a:t>1.3. Address Transfer Instructions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1371600" y="528935"/>
            <a:ext cx="74918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1. </a:t>
            </a:r>
            <a:r>
              <a:rPr lang="en-US" sz="3200" b="1" dirty="0">
                <a:solidFill>
                  <a:srgbClr val="FF0000"/>
                </a:solidFill>
              </a:rPr>
              <a:t>D</a:t>
            </a:r>
            <a:r>
              <a:rPr lang="en-US" sz="3200" b="1" dirty="0">
                <a:solidFill>
                  <a:srgbClr val="7030A0"/>
                </a:solidFill>
              </a:rPr>
              <a:t>ata </a:t>
            </a:r>
            <a:r>
              <a:rPr lang="en-US" sz="3200" b="1" dirty="0">
                <a:solidFill>
                  <a:srgbClr val="FF0000"/>
                </a:solidFill>
              </a:rPr>
              <a:t>T</a:t>
            </a:r>
            <a:r>
              <a:rPr lang="en-US" sz="3200" b="1" dirty="0">
                <a:solidFill>
                  <a:srgbClr val="7030A0"/>
                </a:solidFill>
              </a:rPr>
              <a:t>ransfer </a:t>
            </a:r>
            <a:r>
              <a:rPr lang="en-US" sz="3200" b="1" dirty="0">
                <a:solidFill>
                  <a:srgbClr val="FF0000"/>
                </a:solidFill>
              </a:rPr>
              <a:t>I</a:t>
            </a:r>
            <a:r>
              <a:rPr lang="en-US" sz="3200" b="1" dirty="0">
                <a:solidFill>
                  <a:srgbClr val="7030A0"/>
                </a:solidFill>
              </a:rPr>
              <a:t>nstructions		</a:t>
            </a:r>
            <a:r>
              <a:rPr lang="en-US" sz="2000" b="1" dirty="0"/>
              <a:t>cont’d…</a:t>
            </a:r>
            <a:endParaRPr lang="en-US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1624B-7839-4EE5-900A-2A184D082213}" type="datetime5">
              <a:rPr lang="en-US" smtClean="0"/>
              <a:pPr/>
              <a:t>7-Jan-19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90600" y="2362200"/>
            <a:ext cx="667150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LAHF: - </a:t>
            </a:r>
            <a:r>
              <a:rPr lang="en-US" sz="2400" dirty="0"/>
              <a:t>Load AH with the low byte of flag register.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/>
              <a:t>SAHF: - </a:t>
            </a:r>
            <a:r>
              <a:rPr lang="en-US" sz="2400" dirty="0"/>
              <a:t>Store AH register to low byte of flag register.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/>
              <a:t>PUSHF: - </a:t>
            </a:r>
            <a:r>
              <a:rPr lang="en-US" sz="2400" dirty="0"/>
              <a:t>Copy flag register to top of stack.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/>
              <a:t>POPF: - </a:t>
            </a:r>
            <a:r>
              <a:rPr lang="en-US" sz="2400" dirty="0"/>
              <a:t>Copy word to top of stack to flag register.</a:t>
            </a:r>
          </a:p>
          <a:p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676400" y="1219200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6600"/>
                </a:solidFill>
                <a:latin typeface="Times New Roman"/>
                <a:ea typeface="Times New Roman"/>
                <a:cs typeface="Times New Roman"/>
              </a:rPr>
              <a:t>1.4. Flag Transfer Instructions</a:t>
            </a:r>
            <a:endParaRPr lang="en-US" sz="2400" dirty="0">
              <a:solidFill>
                <a:srgbClr val="0066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90600" y="558225"/>
            <a:ext cx="74918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1. </a:t>
            </a:r>
            <a:r>
              <a:rPr lang="en-US" sz="3200" b="1" dirty="0">
                <a:solidFill>
                  <a:srgbClr val="FF0000"/>
                </a:solidFill>
              </a:rPr>
              <a:t>D</a:t>
            </a:r>
            <a:r>
              <a:rPr lang="en-US" sz="3200" b="1" dirty="0">
                <a:solidFill>
                  <a:srgbClr val="7030A0"/>
                </a:solidFill>
              </a:rPr>
              <a:t>ata </a:t>
            </a:r>
            <a:r>
              <a:rPr lang="en-US" sz="3200" b="1" dirty="0">
                <a:solidFill>
                  <a:srgbClr val="FF0000"/>
                </a:solidFill>
              </a:rPr>
              <a:t>T</a:t>
            </a:r>
            <a:r>
              <a:rPr lang="en-US" sz="3200" b="1" dirty="0">
                <a:solidFill>
                  <a:srgbClr val="7030A0"/>
                </a:solidFill>
              </a:rPr>
              <a:t>ransfer </a:t>
            </a:r>
            <a:r>
              <a:rPr lang="en-US" sz="3200" b="1" dirty="0">
                <a:solidFill>
                  <a:srgbClr val="FF0000"/>
                </a:solidFill>
              </a:rPr>
              <a:t>I</a:t>
            </a:r>
            <a:r>
              <a:rPr lang="en-US" sz="3200" b="1" dirty="0">
                <a:solidFill>
                  <a:srgbClr val="7030A0"/>
                </a:solidFill>
              </a:rPr>
              <a:t>nstructions		</a:t>
            </a:r>
            <a:r>
              <a:rPr lang="en-US" sz="2000" b="1" dirty="0"/>
              <a:t>cont’d…</a:t>
            </a:r>
            <a:endParaRPr lang="en-US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1790700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sz="2100" b="1" dirty="0"/>
              <a:t>LAHF: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1900" dirty="0"/>
              <a:t>It copies the lower byte of flag register to AH.</a:t>
            </a:r>
            <a:endParaRPr lang="en-US" sz="2100" dirty="0"/>
          </a:p>
          <a:p>
            <a:pPr eaLnBrk="1" hangingPunct="1">
              <a:spcAft>
                <a:spcPts val="1200"/>
              </a:spcAft>
            </a:pPr>
            <a:r>
              <a:rPr lang="en-US" sz="2100" b="1" dirty="0"/>
              <a:t>SAHF: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1900" dirty="0"/>
              <a:t>It copies the contents of AH to lower byte of flag register.</a:t>
            </a:r>
            <a:endParaRPr lang="en-US" sz="2100" dirty="0"/>
          </a:p>
          <a:p>
            <a:pPr eaLnBrk="1" hangingPunct="1">
              <a:spcAft>
                <a:spcPts val="1200"/>
              </a:spcAft>
            </a:pPr>
            <a:r>
              <a:rPr lang="en-US" sz="2100" b="1" dirty="0"/>
              <a:t>PUSHF: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1900" dirty="0"/>
              <a:t>Pushes flag register to top of stack.</a:t>
            </a:r>
            <a:endParaRPr lang="en-US" sz="2100" dirty="0"/>
          </a:p>
          <a:p>
            <a:pPr eaLnBrk="1" hangingPunct="1">
              <a:spcAft>
                <a:spcPts val="1200"/>
              </a:spcAft>
            </a:pPr>
            <a:r>
              <a:rPr lang="en-US" sz="2100" b="1" dirty="0"/>
              <a:t>POPF: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1900" dirty="0"/>
              <a:t>Pops the stack top to flag register.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21-Nov-2010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0D3533-A931-44C8-9DBE-FCCFE72C8460}" type="slidenum">
              <a:rPr lang="en-IN"/>
              <a:pPr>
                <a:defRPr/>
              </a:pPr>
              <a:t>17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676400" y="1219200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6600"/>
                </a:solidFill>
                <a:latin typeface="Times New Roman"/>
                <a:ea typeface="Times New Roman"/>
                <a:cs typeface="Times New Roman"/>
              </a:rPr>
              <a:t>1.4. Flag Transfer Instructions</a:t>
            </a:r>
            <a:endParaRPr lang="en-US" sz="2400" dirty="0">
              <a:solidFill>
                <a:srgbClr val="0066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90600" y="558225"/>
            <a:ext cx="74918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1. </a:t>
            </a:r>
            <a:r>
              <a:rPr lang="en-US" sz="3200" b="1" dirty="0">
                <a:solidFill>
                  <a:srgbClr val="FF0000"/>
                </a:solidFill>
              </a:rPr>
              <a:t>D</a:t>
            </a:r>
            <a:r>
              <a:rPr lang="en-US" sz="3200" b="1" dirty="0">
                <a:solidFill>
                  <a:srgbClr val="7030A0"/>
                </a:solidFill>
              </a:rPr>
              <a:t>ata </a:t>
            </a:r>
            <a:r>
              <a:rPr lang="en-US" sz="3200" b="1" dirty="0">
                <a:solidFill>
                  <a:srgbClr val="FF0000"/>
                </a:solidFill>
              </a:rPr>
              <a:t>T</a:t>
            </a:r>
            <a:r>
              <a:rPr lang="en-US" sz="3200" b="1" dirty="0">
                <a:solidFill>
                  <a:srgbClr val="7030A0"/>
                </a:solidFill>
              </a:rPr>
              <a:t>ransfer </a:t>
            </a:r>
            <a:r>
              <a:rPr lang="en-US" sz="3200" b="1" dirty="0">
                <a:solidFill>
                  <a:srgbClr val="FF0000"/>
                </a:solidFill>
              </a:rPr>
              <a:t>I</a:t>
            </a:r>
            <a:r>
              <a:rPr lang="en-US" sz="3200" b="1" dirty="0">
                <a:solidFill>
                  <a:srgbClr val="7030A0"/>
                </a:solidFill>
              </a:rPr>
              <a:t>nstructions		</a:t>
            </a:r>
            <a:r>
              <a:rPr lang="en-US" sz="2000" b="1" dirty="0"/>
              <a:t>cont’d…</a:t>
            </a:r>
            <a:endParaRPr lang="en-US"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14BC5C1-D55C-452B-AEC5-207349010BC0}" type="datetime5">
              <a:rPr lang="en-US" smtClean="0"/>
              <a:pPr>
                <a:defRPr/>
              </a:pPr>
              <a:t>7-Jan-19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B23681-26EC-42B8-97A7-C19936A6C8DE}" type="slidenum">
              <a:rPr lang="en-IN" smtClean="0"/>
              <a:pPr>
                <a:defRPr/>
              </a:pPr>
              <a:t>18</a:t>
            </a:fld>
            <a:endParaRPr lang="en-IN"/>
          </a:p>
        </p:txBody>
      </p:sp>
      <p:sp>
        <p:nvSpPr>
          <p:cNvPr id="17412" name="Title 1"/>
          <p:cNvSpPr>
            <a:spLocks noGrp="1"/>
          </p:cNvSpPr>
          <p:nvPr>
            <p:ph type="title"/>
          </p:nvPr>
        </p:nvSpPr>
        <p:spPr>
          <a:xfrm>
            <a:off x="457200" y="500063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b="1"/>
              <a:t>Arithmetic Instructions</a:t>
            </a:r>
            <a:endParaRPr lang="en-IN" b="1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85813" y="2786063"/>
          <a:ext cx="7429551" cy="3230880"/>
        </p:xfrm>
        <a:graphic>
          <a:graphicData uri="http://schemas.openxmlformats.org/drawingml/2006/table">
            <a:tbl>
              <a:tblPr/>
              <a:tblGrid>
                <a:gridCol w="14546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6642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4458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638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Addition Instructions</a:t>
                      </a:r>
                      <a:endParaRPr lang="en-US" sz="1800" b="1" dirty="0">
                        <a:solidFill>
                          <a:srgbClr val="C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Subtraction Instructions</a:t>
                      </a:r>
                      <a:endParaRPr lang="en-US" sz="1800" b="1" dirty="0">
                        <a:solidFill>
                          <a:srgbClr val="C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Multiplication, Increment, &amp; Decrement Instructions</a:t>
                      </a:r>
                      <a:endParaRPr lang="en-US" sz="1800" b="1" dirty="0">
                        <a:solidFill>
                          <a:srgbClr val="C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Division Instructions</a:t>
                      </a:r>
                      <a:endParaRPr lang="en-US" sz="1800" b="1" dirty="0">
                        <a:solidFill>
                          <a:srgbClr val="C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401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ADD </a:t>
                      </a:r>
                      <a:b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ADC </a:t>
                      </a:r>
                      <a:b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INC </a:t>
                      </a:r>
                      <a:b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AAA </a:t>
                      </a:r>
                      <a:b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DAA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SUB </a:t>
                      </a:r>
                      <a:b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SBB </a:t>
                      </a:r>
                      <a:b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DEC </a:t>
                      </a:r>
                      <a:b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NEG </a:t>
                      </a:r>
                      <a:b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CMP </a:t>
                      </a:r>
                      <a:b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AAS </a:t>
                      </a:r>
                      <a:b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DAS</a:t>
                      </a:r>
                      <a:endParaRPr lang="en-US" sz="18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MUL </a:t>
                      </a:r>
                      <a:b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IMUL </a:t>
                      </a:r>
                      <a:b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AAM</a:t>
                      </a:r>
                      <a:endParaRPr lang="en-US" sz="1800" dirty="0"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INC</a:t>
                      </a:r>
                      <a:endParaRPr lang="en-US" sz="1800" dirty="0"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DEC</a:t>
                      </a:r>
                      <a:endParaRPr lang="en-US" sz="18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DIV </a:t>
                      </a:r>
                      <a:b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IDIV </a:t>
                      </a:r>
                      <a:b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AAD </a:t>
                      </a:r>
                      <a:b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CBW </a:t>
                      </a:r>
                      <a:b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CWD</a:t>
                      </a:r>
                      <a:endParaRPr lang="en-US" sz="18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7430" name="TextBox 8"/>
          <p:cNvSpPr txBox="1">
            <a:spLocks noChangeArrowheads="1"/>
          </p:cNvSpPr>
          <p:nvPr/>
        </p:nvSpPr>
        <p:spPr bwMode="auto">
          <a:xfrm>
            <a:off x="1000125" y="1428750"/>
            <a:ext cx="69294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/>
              <a:t> To perform Arithmetic calculations</a:t>
            </a:r>
          </a:p>
          <a:p>
            <a:endParaRPr lang="en-US"/>
          </a:p>
          <a:p>
            <a:pPr>
              <a:buFont typeface="Wingdings" pitchFamily="2" charset="2"/>
              <a:buChar char="q"/>
            </a:pPr>
            <a:r>
              <a:rPr lang="en-US"/>
              <a:t>They are classified into four groups.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b="1"/>
              <a:t>Arithmetic Instructions</a:t>
            </a:r>
            <a:endParaRPr lang="en-IN" b="1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sz="3200" b="1" dirty="0"/>
              <a:t>ADD Des, </a:t>
            </a:r>
            <a:r>
              <a:rPr lang="en-US" sz="3200" b="1" dirty="0" err="1"/>
              <a:t>Src</a:t>
            </a:r>
            <a:r>
              <a:rPr lang="en-US" sz="3200" b="1" dirty="0"/>
              <a:t>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2800" dirty="0"/>
              <a:t>It adds a byte to byte or a word to word.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2800" dirty="0"/>
              <a:t>It effects AF, CF, OF, PF, SF, ZF flags.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b="1" dirty="0">
                <a:solidFill>
                  <a:srgbClr val="FF0000"/>
                </a:solidFill>
              </a:rPr>
              <a:t>i.e., All conditional flags will be effected.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2800" dirty="0"/>
              <a:t>E.g.:</a:t>
            </a:r>
          </a:p>
          <a:p>
            <a:pPr lvl="2" eaLnBrk="1" hangingPunct="1">
              <a:spcAft>
                <a:spcPts val="1200"/>
              </a:spcAft>
            </a:pPr>
            <a:r>
              <a:rPr lang="en-US" sz="2400" dirty="0"/>
              <a:t>ADD AL, 74H</a:t>
            </a:r>
          </a:p>
          <a:p>
            <a:pPr lvl="2" eaLnBrk="1" hangingPunct="1">
              <a:spcAft>
                <a:spcPts val="1200"/>
              </a:spcAft>
            </a:pPr>
            <a:r>
              <a:rPr lang="en-US" sz="2400" dirty="0"/>
              <a:t>ADD DX, AX</a:t>
            </a:r>
          </a:p>
          <a:p>
            <a:pPr lvl="2" eaLnBrk="1" hangingPunct="1">
              <a:spcAft>
                <a:spcPts val="1200"/>
              </a:spcAft>
            </a:pPr>
            <a:r>
              <a:rPr lang="en-US" sz="2400" dirty="0"/>
              <a:t>ADD AX, [BX]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4E0CA67-4B63-4CCF-B78A-19DA79AA66DC}" type="datetime5">
              <a:rPr lang="en-US"/>
              <a:pPr>
                <a:defRPr/>
              </a:pPr>
              <a:t>7-Jan-19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8A46FB-7832-4FFC-BBC2-9609C55A4F6C}" type="slidenum">
              <a:rPr lang="en-IN"/>
              <a:pPr>
                <a:defRPr/>
              </a:pPr>
              <a:t>19</a:t>
            </a:fld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6176" y="2569989"/>
            <a:ext cx="7851648" cy="995536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Instruction Set of 8086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C1416C-F7FF-4E66-8BD5-3717C68781E6}" type="slidenum">
              <a:rPr lang="en-IN"/>
              <a:pPr>
                <a:defRPr/>
              </a:pPr>
              <a:t>2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4BCFCAD-D1A3-4AFE-9C93-EB758C3777F4}" type="datetime5">
              <a:rPr lang="en-US"/>
              <a:pPr>
                <a:defRPr/>
              </a:pPr>
              <a:t>7-Jan-19</a:t>
            </a:fld>
            <a:endParaRPr lang="en-IN"/>
          </a:p>
        </p:txBody>
      </p:sp>
      <p:pic>
        <p:nvPicPr>
          <p:cNvPr id="5126" name="Picture 2" descr="http://www.vignanuniversity.org/images/vignan-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75" y="0"/>
            <a:ext cx="2714625" cy="135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b="1"/>
              <a:t>Arithmetic Instructions</a:t>
            </a:r>
            <a:endParaRPr lang="en-IN" b="1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sz="3200" b="1" dirty="0"/>
              <a:t>ADC Des, </a:t>
            </a:r>
            <a:r>
              <a:rPr lang="en-US" sz="3200" b="1" dirty="0" err="1"/>
              <a:t>Src</a:t>
            </a:r>
            <a:r>
              <a:rPr lang="en-US" sz="3200" b="1" dirty="0"/>
              <a:t>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2800" dirty="0"/>
              <a:t>It adds the two operands with CF.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2800" dirty="0"/>
              <a:t>It effects AF, CF, OF, PF, SF, ZF flags.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2800" b="1" dirty="0">
                <a:solidFill>
                  <a:srgbClr val="FF0000"/>
                </a:solidFill>
              </a:rPr>
              <a:t>i.e., All conditional flags will be effected.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2800" dirty="0"/>
              <a:t>E.g.:</a:t>
            </a:r>
          </a:p>
          <a:p>
            <a:pPr lvl="2" eaLnBrk="1" hangingPunct="1">
              <a:spcAft>
                <a:spcPts val="1200"/>
              </a:spcAft>
            </a:pPr>
            <a:r>
              <a:rPr lang="en-US" sz="2400" dirty="0"/>
              <a:t>ADC AL, 74H</a:t>
            </a:r>
          </a:p>
          <a:p>
            <a:pPr lvl="2" eaLnBrk="1" hangingPunct="1">
              <a:spcAft>
                <a:spcPts val="1200"/>
              </a:spcAft>
            </a:pPr>
            <a:r>
              <a:rPr lang="en-US" sz="2400" dirty="0"/>
              <a:t>ADC DX, AX</a:t>
            </a:r>
          </a:p>
          <a:p>
            <a:pPr lvl="2" eaLnBrk="1" hangingPunct="1">
              <a:spcAft>
                <a:spcPts val="1200"/>
              </a:spcAft>
            </a:pPr>
            <a:r>
              <a:rPr lang="en-US" sz="2400" dirty="0"/>
              <a:t>ADC AX, [BX]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71E3E9F-40B1-4813-BA84-44A12C303D25}" type="datetime5">
              <a:rPr lang="en-US"/>
              <a:pPr>
                <a:defRPr/>
              </a:pPr>
              <a:t>7-Jan-19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4A28BB-6F12-4A33-95E3-EBE7BAD7026D}" type="slidenum">
              <a:rPr lang="en-IN"/>
              <a:pPr>
                <a:defRPr/>
              </a:pPr>
              <a:t>20</a:t>
            </a:fld>
            <a:endParaRPr lang="en-I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b="1"/>
              <a:t>Arithmetic Instructions</a:t>
            </a:r>
            <a:endParaRPr lang="en-IN" b="1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spcAft>
                <a:spcPts val="1200"/>
              </a:spcAft>
              <a:defRPr/>
            </a:pPr>
            <a:r>
              <a:rPr lang="en-US" sz="3500" b="1" dirty="0"/>
              <a:t>SUB Des, </a:t>
            </a:r>
            <a:r>
              <a:rPr lang="en-US" sz="3500" b="1" dirty="0" err="1"/>
              <a:t>Src</a:t>
            </a:r>
            <a:r>
              <a:rPr lang="en-US" sz="3500" b="1" dirty="0"/>
              <a:t>: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800" dirty="0"/>
              <a:t>It subtracts a byte from byte or a word from word.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800" dirty="0"/>
              <a:t>It effects AF, CF, OF, PF, SF, ZF flags.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b="1" dirty="0">
                <a:solidFill>
                  <a:srgbClr val="FF0000"/>
                </a:solidFill>
              </a:rPr>
              <a:t>i.e., All conditional flags will be effected.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800" dirty="0"/>
              <a:t>For subtraction, CF acts as borrow flag.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800" dirty="0"/>
              <a:t>E.g.:</a:t>
            </a:r>
          </a:p>
          <a:p>
            <a:pPr lvl="2" eaLnBrk="1" hangingPunct="1">
              <a:spcAft>
                <a:spcPts val="1200"/>
              </a:spcAft>
              <a:defRPr/>
            </a:pPr>
            <a:r>
              <a:rPr lang="en-US" sz="2400" dirty="0"/>
              <a:t>SUB AL, 74H</a:t>
            </a:r>
          </a:p>
          <a:p>
            <a:pPr lvl="2" eaLnBrk="1" hangingPunct="1">
              <a:spcAft>
                <a:spcPts val="1200"/>
              </a:spcAft>
              <a:defRPr/>
            </a:pPr>
            <a:r>
              <a:rPr lang="en-US" sz="2400" dirty="0"/>
              <a:t>SUB DX, AX</a:t>
            </a:r>
          </a:p>
          <a:p>
            <a:pPr lvl="2" eaLnBrk="1" hangingPunct="1">
              <a:spcAft>
                <a:spcPts val="1200"/>
              </a:spcAft>
              <a:defRPr/>
            </a:pPr>
            <a:r>
              <a:rPr lang="en-US" sz="2400" dirty="0"/>
              <a:t>SUB AX, [BX]</a:t>
            </a:r>
          </a:p>
          <a:p>
            <a:pPr eaLnBrk="1" hangingPunct="1">
              <a:spcAft>
                <a:spcPts val="1200"/>
              </a:spcAft>
              <a:defRPr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7F98621-3C4C-468B-9AD3-6C78ACCA1EF7}" type="datetime5">
              <a:rPr lang="en-US"/>
              <a:pPr>
                <a:defRPr/>
              </a:pPr>
              <a:t>7-Jan-19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88CAEC-2EDD-422A-95E9-913E3FE7DF90}" type="slidenum">
              <a:rPr lang="en-IN"/>
              <a:pPr>
                <a:defRPr/>
              </a:pPr>
              <a:t>21</a:t>
            </a:fld>
            <a:endParaRPr lang="en-I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b="1"/>
              <a:t>Arithmetic Instructions</a:t>
            </a:r>
            <a:endParaRPr lang="en-IN" b="1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spcAft>
                <a:spcPts val="1200"/>
              </a:spcAft>
              <a:defRPr/>
            </a:pPr>
            <a:r>
              <a:rPr lang="en-US" sz="3200" b="1" dirty="0"/>
              <a:t>SBB Des, </a:t>
            </a:r>
            <a:r>
              <a:rPr lang="en-US" sz="3200" b="1" dirty="0" err="1"/>
              <a:t>Src</a:t>
            </a:r>
            <a:r>
              <a:rPr lang="en-US" sz="3200" b="1" dirty="0"/>
              <a:t>: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800" dirty="0"/>
              <a:t>It subtracts the two operands and also the borrow from the result.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800" dirty="0"/>
              <a:t>It effects AF, CF, OF, PF, SF, ZF flags.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800" b="1" dirty="0">
                <a:solidFill>
                  <a:srgbClr val="FF0000"/>
                </a:solidFill>
              </a:rPr>
              <a:t>i.e., All conditional flags will be effected.</a:t>
            </a:r>
            <a:endParaRPr lang="en-US" sz="2800" dirty="0"/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800" dirty="0"/>
              <a:t>E.g.:</a:t>
            </a:r>
          </a:p>
          <a:p>
            <a:pPr lvl="2" eaLnBrk="1" hangingPunct="1">
              <a:spcAft>
                <a:spcPts val="1200"/>
              </a:spcAft>
              <a:defRPr/>
            </a:pPr>
            <a:r>
              <a:rPr lang="en-US" sz="2400" dirty="0"/>
              <a:t>SBB AL, 74H</a:t>
            </a:r>
          </a:p>
          <a:p>
            <a:pPr lvl="2" eaLnBrk="1" hangingPunct="1">
              <a:spcAft>
                <a:spcPts val="1200"/>
              </a:spcAft>
              <a:defRPr/>
            </a:pPr>
            <a:r>
              <a:rPr lang="en-US" sz="2400" dirty="0"/>
              <a:t>SBB DX, AX</a:t>
            </a:r>
          </a:p>
          <a:p>
            <a:pPr lvl="2" eaLnBrk="1" hangingPunct="1">
              <a:spcAft>
                <a:spcPts val="1200"/>
              </a:spcAft>
              <a:defRPr/>
            </a:pPr>
            <a:r>
              <a:rPr lang="en-US" sz="2400" dirty="0"/>
              <a:t>SBB AX, [BX]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710E22E-C7D0-4F61-93DB-CC3A4B66DC82}" type="datetime5">
              <a:rPr lang="en-US"/>
              <a:pPr>
                <a:defRPr/>
              </a:pPr>
              <a:t>7-Jan-19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5EF8E1-68C3-4701-A988-82289DD7C1BD}" type="slidenum">
              <a:rPr lang="en-IN"/>
              <a:pPr>
                <a:defRPr/>
              </a:pPr>
              <a:t>22</a:t>
            </a:fld>
            <a:endParaRPr lang="en-I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b="1" dirty="0"/>
              <a:t>Arithmetic Instructions</a:t>
            </a:r>
            <a:endParaRPr lang="en-IN" b="1" dirty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572125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sz="2400" b="1" dirty="0">
                <a:solidFill>
                  <a:srgbClr val="C00000"/>
                </a:solidFill>
              </a:rPr>
              <a:t>INC </a:t>
            </a:r>
            <a:r>
              <a:rPr lang="en-US" sz="2400" b="1" dirty="0" err="1">
                <a:solidFill>
                  <a:srgbClr val="C00000"/>
                </a:solidFill>
              </a:rPr>
              <a:t>Src</a:t>
            </a:r>
            <a:r>
              <a:rPr lang="en-US" sz="2400" b="1" dirty="0"/>
              <a:t>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dirty="0"/>
              <a:t>It increments the byte or word by one.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dirty="0"/>
              <a:t>The operand can be a register or memory location.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dirty="0"/>
              <a:t>It effects AF, OF, PF, SF, ZF flags.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b="1" dirty="0">
                <a:solidFill>
                  <a:srgbClr val="FF0000"/>
                </a:solidFill>
              </a:rPr>
              <a:t>CF  is not effected</a:t>
            </a:r>
            <a:r>
              <a:rPr lang="en-US" dirty="0"/>
              <a:t>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b="1" dirty="0">
                <a:solidFill>
                  <a:srgbClr val="FF0000"/>
                </a:solidFill>
              </a:rPr>
              <a:t>i.e., All conditional flags except CF will be effected.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dirty="0"/>
              <a:t>Destination operand must not be an immediate number.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dirty="0"/>
              <a:t>E.g.:   </a:t>
            </a:r>
            <a:r>
              <a:rPr lang="en-US" sz="2000" dirty="0"/>
              <a:t>INC  AX</a:t>
            </a:r>
          </a:p>
          <a:p>
            <a:pPr lvl="4" eaLnBrk="1" hangingPunct="1">
              <a:spcAft>
                <a:spcPts val="1200"/>
              </a:spcAft>
            </a:pPr>
            <a:r>
              <a:rPr lang="en-US" dirty="0"/>
              <a:t>INC   [BX]</a:t>
            </a:r>
          </a:p>
          <a:p>
            <a:pPr lvl="4" eaLnBrk="1" hangingPunct="1">
              <a:spcAft>
                <a:spcPts val="1200"/>
              </a:spcAft>
            </a:pPr>
            <a:r>
              <a:rPr lang="en-US" dirty="0"/>
              <a:t>INC   [2050H]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CDE7C62-3BA5-4042-96A5-238CD1D0A271}" type="datetime5">
              <a:rPr lang="en-US"/>
              <a:pPr>
                <a:defRPr/>
              </a:pPr>
              <a:t>7-Jan-19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48A769-DDF3-4C13-AAF6-824DD88F37EB}" type="slidenum">
              <a:rPr lang="en-IN"/>
              <a:pPr>
                <a:defRPr/>
              </a:pPr>
              <a:t>23</a:t>
            </a:fld>
            <a:endParaRPr lang="en-I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b="1" dirty="0"/>
              <a:t>Arithmetic Instructions</a:t>
            </a:r>
            <a:endParaRPr lang="en-IN" b="1" dirty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sz="2400" b="1" dirty="0">
                <a:solidFill>
                  <a:srgbClr val="C00000"/>
                </a:solidFill>
              </a:rPr>
              <a:t>DEC </a:t>
            </a:r>
            <a:r>
              <a:rPr lang="en-US" sz="2400" b="1" dirty="0" err="1">
                <a:solidFill>
                  <a:srgbClr val="C00000"/>
                </a:solidFill>
              </a:rPr>
              <a:t>Src</a:t>
            </a:r>
            <a:r>
              <a:rPr lang="en-US" sz="2400" b="1" dirty="0"/>
              <a:t>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dirty="0"/>
              <a:t>It decrements the byte or word by one.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dirty="0"/>
              <a:t>The operand can be a register or memory location.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dirty="0"/>
              <a:t>It effects AF, OF, PF, SF, ZF flags.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b="1" dirty="0">
                <a:solidFill>
                  <a:srgbClr val="FF0000"/>
                </a:solidFill>
              </a:rPr>
              <a:t>CF is not effected.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b="1" dirty="0">
                <a:solidFill>
                  <a:srgbClr val="FF0000"/>
                </a:solidFill>
              </a:rPr>
              <a:t>i.e., All conditional flags except CF will be effected.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dirty="0"/>
              <a:t>E.g.:   DEC AX</a:t>
            </a:r>
          </a:p>
          <a:p>
            <a:pPr lvl="4" eaLnBrk="1" hangingPunct="1">
              <a:spcAft>
                <a:spcPts val="1200"/>
              </a:spcAft>
            </a:pPr>
            <a:r>
              <a:rPr lang="en-US" dirty="0"/>
              <a:t>DEC   [BX]</a:t>
            </a:r>
          </a:p>
          <a:p>
            <a:pPr lvl="4" eaLnBrk="1" hangingPunct="1">
              <a:spcAft>
                <a:spcPts val="1200"/>
              </a:spcAft>
            </a:pPr>
            <a:r>
              <a:rPr lang="en-US" dirty="0"/>
              <a:t>DEC   [2050H]</a:t>
            </a:r>
          </a:p>
          <a:p>
            <a:pPr lvl="4" eaLnBrk="1" hangingPunct="1">
              <a:spcAft>
                <a:spcPts val="1200"/>
              </a:spcAft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12CF096-381D-45AE-BB9A-CE30C67A683C}" type="datetime5">
              <a:rPr lang="en-US"/>
              <a:pPr>
                <a:defRPr/>
              </a:pPr>
              <a:t>7-Jan-19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EAE7AA-4783-4A44-9443-7A8D76DA5009}" type="slidenum">
              <a:rPr lang="en-IN"/>
              <a:pPr>
                <a:defRPr/>
              </a:pPr>
              <a:t>24</a:t>
            </a:fld>
            <a:endParaRPr lang="en-I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b="1"/>
              <a:t>Arithmetic Instructions</a:t>
            </a:r>
            <a:endParaRPr lang="en-IN" b="1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spcAft>
                <a:spcPts val="1200"/>
              </a:spcAft>
              <a:defRPr/>
            </a:pPr>
            <a:r>
              <a:rPr lang="en-US" sz="3000" b="1" dirty="0"/>
              <a:t>AAA (ASCII Adjust after Addition):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600" dirty="0"/>
              <a:t>The data entered from the terminal is in ASCII format.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600" dirty="0"/>
              <a:t>In ASCII, 0 – 9 are represented by 30H – 39H.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600" dirty="0"/>
              <a:t>This instruction allows us to add the ASCII codes.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600" dirty="0"/>
              <a:t>This instruction does not have any operand.</a:t>
            </a:r>
          </a:p>
          <a:p>
            <a:pPr eaLnBrk="1" hangingPunct="1">
              <a:spcAft>
                <a:spcPts val="1200"/>
              </a:spcAft>
              <a:defRPr/>
            </a:pPr>
            <a:r>
              <a:rPr lang="en-US" sz="3000" b="1" dirty="0"/>
              <a:t>Other ASCII Instructions: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600" b="1" dirty="0"/>
              <a:t>AAS</a:t>
            </a:r>
            <a:r>
              <a:rPr lang="en-US" sz="2600" dirty="0"/>
              <a:t> (ASCII Adjust after Subtraction)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600" b="1" dirty="0"/>
              <a:t>AAM</a:t>
            </a:r>
            <a:r>
              <a:rPr lang="en-US" sz="2600" dirty="0"/>
              <a:t> (ASCII Adjust after Multiplication)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600" b="1" dirty="0"/>
              <a:t>AAD</a:t>
            </a:r>
            <a:r>
              <a:rPr lang="en-US" sz="2600" dirty="0"/>
              <a:t> (ASCII Adjust Before Division)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40D16F1-2159-48C8-9317-34C0B5B364A3}" type="datetime5">
              <a:rPr lang="en-US"/>
              <a:pPr>
                <a:defRPr/>
              </a:pPr>
              <a:t>7-Jan-19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7B041B-2E8A-40BC-84CB-EA1FF2931A19}" type="slidenum">
              <a:rPr lang="en-IN"/>
              <a:pPr>
                <a:defRPr/>
              </a:pPr>
              <a:t>25</a:t>
            </a:fld>
            <a:endParaRPr lang="en-I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b="1"/>
              <a:t>Arithmetic Instructions</a:t>
            </a:r>
            <a:endParaRPr lang="en-IN" b="1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sz="2800" b="1"/>
              <a:t>DAA (Decimal Adjust after Addition)</a:t>
            </a:r>
          </a:p>
          <a:p>
            <a:pPr lvl="1" eaLnBrk="1" hangingPunct="1">
              <a:spcAft>
                <a:spcPts val="1200"/>
              </a:spcAft>
            </a:pPr>
            <a:r>
              <a:rPr lang="en-US"/>
              <a:t>It is used to make sure that the result of adding two BCD numbers is adjusted to be a correct BCD number.</a:t>
            </a:r>
          </a:p>
          <a:p>
            <a:pPr lvl="1" eaLnBrk="1" hangingPunct="1">
              <a:spcAft>
                <a:spcPts val="1200"/>
              </a:spcAft>
            </a:pPr>
            <a:r>
              <a:rPr lang="en-US"/>
              <a:t>It only works on AL register.</a:t>
            </a:r>
          </a:p>
          <a:p>
            <a:pPr eaLnBrk="1" hangingPunct="1">
              <a:spcAft>
                <a:spcPts val="1200"/>
              </a:spcAft>
            </a:pPr>
            <a:r>
              <a:rPr lang="en-US" b="1"/>
              <a:t>DAS (Decimal Adjust after Subtraction)</a:t>
            </a:r>
          </a:p>
          <a:p>
            <a:pPr lvl="1" eaLnBrk="1" hangingPunct="1">
              <a:spcAft>
                <a:spcPts val="1200"/>
              </a:spcAft>
            </a:pPr>
            <a:r>
              <a:rPr lang="en-US"/>
              <a:t>It is used to make sure that the result of subtracting two BCD numbers is adjusted to be a correct BCD number.</a:t>
            </a:r>
          </a:p>
          <a:p>
            <a:pPr lvl="1" eaLnBrk="1" hangingPunct="1">
              <a:spcAft>
                <a:spcPts val="1200"/>
              </a:spcAft>
            </a:pPr>
            <a:r>
              <a:rPr lang="en-US"/>
              <a:t>It only works on AL register.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6B41A44-C380-4614-AFE0-F57A81064327}" type="datetime5">
              <a:rPr lang="en-US"/>
              <a:pPr>
                <a:defRPr/>
              </a:pPr>
              <a:t>7-Jan-19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B8B144-CA95-4E3B-AC3C-AC1B4FF15454}" type="slidenum">
              <a:rPr lang="en-IN"/>
              <a:pPr>
                <a:defRPr/>
              </a:pPr>
              <a:t>26</a:t>
            </a:fld>
            <a:endParaRPr lang="en-I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b="1"/>
              <a:t>Arithmetic Instructions</a:t>
            </a:r>
            <a:endParaRPr lang="en-IN" b="1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sz="3200" b="1"/>
              <a:t>NEG Src:</a:t>
            </a:r>
          </a:p>
          <a:p>
            <a:pPr lvl="1" eaLnBrk="1" hangingPunct="1">
              <a:spcAft>
                <a:spcPts val="1200"/>
              </a:spcAft>
            </a:pPr>
            <a:r>
              <a:rPr lang="en-US"/>
              <a:t>It creates 2’s complement of a given number.</a:t>
            </a:r>
          </a:p>
          <a:p>
            <a:pPr lvl="1" eaLnBrk="1" hangingPunct="1">
              <a:spcAft>
                <a:spcPts val="1200"/>
              </a:spcAft>
            </a:pPr>
            <a:r>
              <a:rPr lang="en-US"/>
              <a:t>That means, it changes the sign of a number.</a:t>
            </a:r>
          </a:p>
          <a:p>
            <a:pPr lvl="1" eaLnBrk="1" hangingPunct="1">
              <a:spcAft>
                <a:spcPts val="1200"/>
              </a:spcAft>
            </a:pPr>
            <a:r>
              <a:rPr lang="en-US"/>
              <a:t>Ex: </a:t>
            </a:r>
          </a:p>
          <a:p>
            <a:pPr lvl="4" eaLnBrk="1" hangingPunct="1">
              <a:spcAft>
                <a:spcPts val="1200"/>
              </a:spcAft>
            </a:pPr>
            <a:r>
              <a:rPr lang="en-US"/>
              <a:t>NEG   AX</a:t>
            </a:r>
          </a:p>
          <a:p>
            <a:pPr lvl="4" eaLnBrk="1" hangingPunct="1">
              <a:spcAft>
                <a:spcPts val="1200"/>
              </a:spcAft>
            </a:pPr>
            <a:r>
              <a:rPr lang="en-US"/>
              <a:t>NEG   [1250H]</a:t>
            </a:r>
          </a:p>
          <a:p>
            <a:pPr lvl="4" eaLnBrk="1" hangingPunct="1">
              <a:spcAft>
                <a:spcPts val="1200"/>
              </a:spcAft>
            </a:pPr>
            <a:r>
              <a:rPr lang="en-US"/>
              <a:t>NEG   [BX]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0E89C8C-29DF-4FD4-AA3C-65CA4FBA27E5}" type="datetime5">
              <a:rPr lang="en-US"/>
              <a:pPr>
                <a:defRPr/>
              </a:pPr>
              <a:t>7-Jan-19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25F565-E93E-456E-B54D-1A958FAF6AF5}" type="slidenum">
              <a:rPr lang="en-IN"/>
              <a:pPr>
                <a:defRPr/>
              </a:pPr>
              <a:t>27</a:t>
            </a:fld>
            <a:endParaRPr lang="en-I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457200" y="500063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b="1"/>
              <a:t>Arithmetic Instructions</a:t>
            </a:r>
            <a:endParaRPr lang="en-IN" b="1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28625" y="1357313"/>
            <a:ext cx="8572500" cy="51435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spcAft>
                <a:spcPts val="1200"/>
              </a:spcAft>
              <a:defRPr/>
            </a:pPr>
            <a:r>
              <a:rPr lang="en-US" sz="3200" b="1" dirty="0">
                <a:solidFill>
                  <a:srgbClr val="C00000"/>
                </a:solidFill>
              </a:rPr>
              <a:t>CMP Des, </a:t>
            </a:r>
            <a:r>
              <a:rPr lang="en-US" sz="3200" b="1" dirty="0" err="1">
                <a:solidFill>
                  <a:srgbClr val="C00000"/>
                </a:solidFill>
              </a:rPr>
              <a:t>Src</a:t>
            </a:r>
            <a:r>
              <a:rPr lang="en-US" sz="3200" b="1" dirty="0"/>
              <a:t>: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000" dirty="0"/>
              <a:t>It compares two specified bytes or words.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000" dirty="0"/>
              <a:t>The </a:t>
            </a:r>
            <a:r>
              <a:rPr lang="en-US" sz="2000" dirty="0" err="1"/>
              <a:t>Src</a:t>
            </a:r>
            <a:r>
              <a:rPr lang="en-US" sz="2000" dirty="0"/>
              <a:t> and Des can be a constant, register or memory location.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000" dirty="0"/>
              <a:t>Both operands cannot be a memory location at the same time.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000" b="1" dirty="0"/>
              <a:t>The comparison is done simply by internally subtracting the source from destination.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000" b="1" dirty="0">
                <a:solidFill>
                  <a:srgbClr val="FF0000"/>
                </a:solidFill>
              </a:rPr>
              <a:t>The </a:t>
            </a:r>
            <a:r>
              <a:rPr lang="en-US" sz="2000" b="1" dirty="0">
                <a:solidFill>
                  <a:srgbClr val="00B050"/>
                </a:solidFill>
              </a:rPr>
              <a:t>value of source and destination </a:t>
            </a:r>
            <a:r>
              <a:rPr lang="en-US" sz="2000" b="1" dirty="0">
                <a:solidFill>
                  <a:srgbClr val="FF0000"/>
                </a:solidFill>
              </a:rPr>
              <a:t>does not change, </a:t>
            </a:r>
            <a:r>
              <a:rPr lang="en-US" sz="2000" b="1" dirty="0">
                <a:solidFill>
                  <a:srgbClr val="0070C0"/>
                </a:solidFill>
              </a:rPr>
              <a:t>but the flags are modified to indicate the result.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000" dirty="0"/>
              <a:t>Ex:        </a:t>
            </a:r>
          </a:p>
          <a:p>
            <a:pPr lvl="4" eaLnBrk="1" hangingPunct="1">
              <a:spcAft>
                <a:spcPts val="1200"/>
              </a:spcAft>
              <a:defRPr/>
            </a:pPr>
            <a:r>
              <a:rPr lang="en-US" sz="2200" dirty="0"/>
              <a:t>CMP	AX, BX</a:t>
            </a:r>
          </a:p>
          <a:p>
            <a:pPr lvl="4" eaLnBrk="1" hangingPunct="1">
              <a:spcAft>
                <a:spcPts val="1200"/>
              </a:spcAft>
              <a:defRPr/>
            </a:pPr>
            <a:r>
              <a:rPr lang="en-US" dirty="0"/>
              <a:t>CMP	AX, [2050H]</a:t>
            </a:r>
          </a:p>
          <a:p>
            <a:pPr lvl="4" eaLnBrk="1" hangingPunct="1">
              <a:spcAft>
                <a:spcPts val="1200"/>
              </a:spcAft>
              <a:defRPr/>
            </a:pPr>
            <a:r>
              <a:rPr lang="en-US" dirty="0"/>
              <a:t>CMP	BX,, 3050H</a:t>
            </a:r>
          </a:p>
          <a:p>
            <a:pPr lvl="4" eaLnBrk="1" hangingPunct="1">
              <a:spcAft>
                <a:spcPts val="1200"/>
              </a:spcAft>
              <a:defRPr/>
            </a:pP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7BB95B7-35B8-4776-BFFC-BF6C7B414D5A}" type="datetime5">
              <a:rPr lang="en-US"/>
              <a:pPr>
                <a:defRPr/>
              </a:pPr>
              <a:t>7-Jan-19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8EE462-F578-4215-849B-03A6A8A77AEC}" type="slidenum">
              <a:rPr lang="en-IN"/>
              <a:pPr>
                <a:defRPr/>
              </a:pPr>
              <a:t>28</a:t>
            </a:fld>
            <a:endParaRPr lang="en-I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457200" y="428625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b="1"/>
              <a:t>Arithmetic Instructions</a:t>
            </a:r>
            <a:endParaRPr lang="en-IN" b="1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357188" y="1357313"/>
            <a:ext cx="8786812" cy="4610100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spcAft>
                <a:spcPts val="1200"/>
              </a:spcAft>
              <a:defRPr/>
            </a:pPr>
            <a:r>
              <a:rPr lang="en-US" sz="3000" b="1" dirty="0"/>
              <a:t>MUL </a:t>
            </a:r>
            <a:r>
              <a:rPr lang="en-US" sz="3000" b="1" dirty="0" err="1"/>
              <a:t>Src</a:t>
            </a:r>
            <a:r>
              <a:rPr lang="en-US" sz="3000" b="1" dirty="0"/>
              <a:t>: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300" dirty="0"/>
              <a:t>It is an unsigned multiplication instruction.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300" dirty="0"/>
              <a:t>It multiplies two bytes to produce a word or two words to produce a double word.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300" dirty="0"/>
              <a:t>AX = AL * </a:t>
            </a:r>
            <a:r>
              <a:rPr lang="en-US" sz="2300" dirty="0" err="1"/>
              <a:t>Src</a:t>
            </a:r>
            <a:endParaRPr lang="en-US" sz="2300" dirty="0"/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300" dirty="0"/>
              <a:t>DX : AX = AX * </a:t>
            </a:r>
            <a:r>
              <a:rPr lang="en-US" sz="2300" dirty="0" err="1"/>
              <a:t>Src</a:t>
            </a:r>
            <a:endParaRPr lang="en-US" sz="2300" dirty="0"/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300" dirty="0"/>
              <a:t>This instruction assumes one of the operand in AL or AX.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300" dirty="0" err="1"/>
              <a:t>Src</a:t>
            </a:r>
            <a:r>
              <a:rPr lang="en-US" sz="2300" dirty="0"/>
              <a:t> can be a register or memory location.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300" dirty="0"/>
              <a:t>Ex: 	</a:t>
            </a:r>
            <a:r>
              <a:rPr lang="en-US" sz="2300" b="1" dirty="0"/>
              <a:t>MUL   BL; 	MUL   [2050H];		MUL   CX</a:t>
            </a:r>
          </a:p>
          <a:p>
            <a:pPr eaLnBrk="1" hangingPunct="1">
              <a:spcAft>
                <a:spcPts val="1200"/>
              </a:spcAft>
              <a:defRPr/>
            </a:pPr>
            <a:r>
              <a:rPr lang="en-US" sz="3000" b="1" dirty="0"/>
              <a:t>IMUL </a:t>
            </a:r>
            <a:r>
              <a:rPr lang="en-US" sz="3000" b="1" dirty="0" err="1"/>
              <a:t>Src</a:t>
            </a:r>
            <a:r>
              <a:rPr lang="en-US" sz="3000" b="1" dirty="0"/>
              <a:t>: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800" dirty="0"/>
              <a:t>It is a signed multiplication instruction.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BF2564E-124F-4BF0-ADA5-724A317AF646}" type="datetime5">
              <a:rPr lang="en-US"/>
              <a:pPr>
                <a:defRPr/>
              </a:pPr>
              <a:t>7-Jan-19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D0206-9235-4A7D-B61D-8FD807A70CCD}" type="slidenum">
              <a:rPr lang="en-IN"/>
              <a:pPr>
                <a:defRPr/>
              </a:pPr>
              <a:t>29</a:t>
            </a:fld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1624B-7839-4EE5-900A-2A184D082213}" type="datetime5">
              <a:rPr lang="en-US" smtClean="0"/>
              <a:pPr/>
              <a:t>7-Jan-19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2400" y="1686342"/>
            <a:ext cx="886351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/>
              <a:t> Instructions in the instruction set of 8086 are classified into different types,</a:t>
            </a:r>
          </a:p>
          <a:p>
            <a:r>
              <a:rPr lang="en-US" sz="2000" dirty="0"/>
              <a:t>     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/>
              <a:t>Based on </a:t>
            </a:r>
            <a:r>
              <a:rPr lang="en-US" sz="2000" b="1" dirty="0">
                <a:solidFill>
                  <a:srgbClr val="7030A0"/>
                </a:solidFill>
              </a:rPr>
              <a:t>number of operand address fields</a:t>
            </a:r>
            <a:r>
              <a:rPr lang="en-US" sz="2000" b="1" dirty="0"/>
              <a:t> </a:t>
            </a:r>
            <a:r>
              <a:rPr lang="en-US" sz="2000" dirty="0"/>
              <a:t>in the instruction.</a:t>
            </a:r>
          </a:p>
          <a:p>
            <a:pPr lvl="1">
              <a:buFont typeface="Wingdings" pitchFamily="2" charset="2"/>
              <a:buChar char="Ø"/>
            </a:pPr>
            <a:endParaRPr lang="en-US" sz="2000" dirty="0"/>
          </a:p>
          <a:p>
            <a:pPr lvl="1">
              <a:buFont typeface="Wingdings" pitchFamily="2" charset="2"/>
              <a:buChar char="Ø"/>
            </a:pPr>
            <a:r>
              <a:rPr lang="en-US" sz="2000" dirty="0"/>
              <a:t>Based on </a:t>
            </a:r>
            <a:r>
              <a:rPr lang="en-US" sz="2000" b="1" dirty="0">
                <a:solidFill>
                  <a:srgbClr val="7030A0"/>
                </a:solidFill>
              </a:rPr>
              <a:t>type of operation</a:t>
            </a:r>
            <a:r>
              <a:rPr lang="en-US" sz="2000" dirty="0"/>
              <a:t>.</a:t>
            </a:r>
          </a:p>
          <a:p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905000" y="533400"/>
            <a:ext cx="42793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I</a:t>
            </a:r>
            <a:r>
              <a:rPr lang="en-US" sz="3200" b="1" dirty="0">
                <a:solidFill>
                  <a:srgbClr val="7030A0"/>
                </a:solidFill>
              </a:rPr>
              <a:t>nstruction </a:t>
            </a:r>
            <a:r>
              <a:rPr lang="en-US" sz="3200" b="1" dirty="0">
                <a:solidFill>
                  <a:srgbClr val="FF0000"/>
                </a:solidFill>
              </a:rPr>
              <a:t>S</a:t>
            </a:r>
            <a:r>
              <a:rPr lang="en-US" sz="3200" b="1" dirty="0">
                <a:solidFill>
                  <a:srgbClr val="7030A0"/>
                </a:solidFill>
              </a:rPr>
              <a:t>et of 8086:-</a:t>
            </a:r>
            <a:endParaRPr lang="en-US" sz="32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457200" y="561975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b="1"/>
              <a:t>Arithmetic Instructions</a:t>
            </a:r>
            <a:endParaRPr lang="en-IN" b="1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spcAft>
                <a:spcPts val="1200"/>
              </a:spcAft>
              <a:defRPr/>
            </a:pPr>
            <a:r>
              <a:rPr lang="en-US" sz="3000" b="1" dirty="0">
                <a:solidFill>
                  <a:srgbClr val="C00000"/>
                </a:solidFill>
              </a:rPr>
              <a:t>DIV </a:t>
            </a:r>
            <a:r>
              <a:rPr lang="en-US" sz="3000" b="1" dirty="0" err="1">
                <a:solidFill>
                  <a:srgbClr val="C00000"/>
                </a:solidFill>
              </a:rPr>
              <a:t>Src</a:t>
            </a:r>
            <a:r>
              <a:rPr lang="en-US" sz="3000" b="1" dirty="0"/>
              <a:t>: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800" dirty="0"/>
              <a:t>It is an unsigned division instruction.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800" dirty="0"/>
              <a:t>It divides word by byte or double word by word.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800" dirty="0"/>
              <a:t>The operand is stored in AX, divisor is </a:t>
            </a:r>
            <a:r>
              <a:rPr lang="en-US" sz="2800" dirty="0" err="1"/>
              <a:t>Src</a:t>
            </a:r>
            <a:r>
              <a:rPr lang="en-US" sz="2800" dirty="0"/>
              <a:t> and the result is stored as:</a:t>
            </a:r>
          </a:p>
          <a:p>
            <a:pPr lvl="2" eaLnBrk="1" hangingPunct="1">
              <a:spcAft>
                <a:spcPts val="1200"/>
              </a:spcAft>
              <a:defRPr/>
            </a:pPr>
            <a:r>
              <a:rPr lang="en-US" sz="2500" dirty="0"/>
              <a:t>AH = remainder	AL = quotient</a:t>
            </a:r>
          </a:p>
          <a:p>
            <a:pPr lvl="2" eaLnBrk="1" hangingPunct="1">
              <a:spcAft>
                <a:spcPts val="1200"/>
              </a:spcAft>
              <a:defRPr/>
            </a:pPr>
            <a:r>
              <a:rPr lang="en-US" sz="3100" dirty="0">
                <a:solidFill>
                  <a:srgbClr val="C00000"/>
                </a:solidFill>
              </a:rPr>
              <a:t>Ex:</a:t>
            </a:r>
            <a:r>
              <a:rPr lang="en-US" sz="2800" dirty="0"/>
              <a:t> 	</a:t>
            </a:r>
            <a:r>
              <a:rPr lang="en-US" sz="2800" b="1" dirty="0"/>
              <a:t>DIV   BL; 	DIV  [2050H];		DIV   CX</a:t>
            </a:r>
          </a:p>
          <a:p>
            <a:pPr lvl="2" eaLnBrk="1" hangingPunct="1">
              <a:spcAft>
                <a:spcPts val="1200"/>
              </a:spcAft>
              <a:buFont typeface="Wingdings 2" pitchFamily="18" charset="2"/>
              <a:buNone/>
              <a:defRPr/>
            </a:pPr>
            <a:endParaRPr lang="en-US" sz="2500" dirty="0"/>
          </a:p>
          <a:p>
            <a:pPr eaLnBrk="1" hangingPunct="1">
              <a:spcAft>
                <a:spcPts val="1200"/>
              </a:spcAft>
              <a:defRPr/>
            </a:pPr>
            <a:r>
              <a:rPr lang="en-US" sz="3000" b="1" dirty="0">
                <a:solidFill>
                  <a:srgbClr val="C00000"/>
                </a:solidFill>
              </a:rPr>
              <a:t>IDIV </a:t>
            </a:r>
            <a:r>
              <a:rPr lang="en-US" sz="3000" b="1" dirty="0" err="1">
                <a:solidFill>
                  <a:srgbClr val="C00000"/>
                </a:solidFill>
              </a:rPr>
              <a:t>Src</a:t>
            </a:r>
            <a:r>
              <a:rPr lang="en-US" sz="3000" b="1" dirty="0"/>
              <a:t>: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800" dirty="0"/>
              <a:t>It is a signed division instruction.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744DAF7-F5F1-41AE-B1CC-50AA65C8025E}" type="datetime5">
              <a:rPr lang="en-US"/>
              <a:pPr>
                <a:defRPr/>
              </a:pPr>
              <a:t>7-Jan-19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72BA4F-AD71-4638-8A3C-D0149276DF2B}" type="slidenum">
              <a:rPr lang="en-IN"/>
              <a:pPr>
                <a:defRPr/>
              </a:pPr>
              <a:t>30</a:t>
            </a:fld>
            <a:endParaRPr lang="en-I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457200" y="357188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b="1"/>
              <a:t>Arithmetic Instructions</a:t>
            </a:r>
            <a:endParaRPr lang="en-IN" b="1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107504" y="1071563"/>
            <a:ext cx="9036496" cy="5500687"/>
          </a:xfrm>
        </p:spPr>
        <p:txBody>
          <a:bodyPr/>
          <a:lstStyle/>
          <a:p>
            <a:pPr eaLnBrk="1" hangingPunct="1">
              <a:spcAft>
                <a:spcPts val="1200"/>
              </a:spcAft>
              <a:defRPr/>
            </a:pPr>
            <a:r>
              <a:rPr lang="en-US" sz="2800" b="1" dirty="0"/>
              <a:t>CBW (Convert Byte to Word):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000" dirty="0"/>
              <a:t>This instruction converts byte in AL to word in AX.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000" dirty="0"/>
              <a:t>The conversion is done </a:t>
            </a:r>
            <a:r>
              <a:rPr lang="en-US" sz="2000" b="1" dirty="0"/>
              <a:t>by extending the sign bit of AL throughout AH</a:t>
            </a:r>
            <a:r>
              <a:rPr lang="en-US" sz="2000" dirty="0"/>
              <a:t>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200" dirty="0"/>
              <a:t>AX = </a:t>
            </a:r>
            <a:r>
              <a:rPr lang="en-US" sz="2000" dirty="0">
                <a:latin typeface="+mj-lt"/>
              </a:rPr>
              <a:t>0000 0000 </a:t>
            </a:r>
            <a:r>
              <a:rPr lang="en-US" sz="2000" b="1" dirty="0">
                <a:solidFill>
                  <a:srgbClr val="FF0000"/>
                </a:solidFill>
                <a:latin typeface="+mj-lt"/>
              </a:rPr>
              <a:t>1</a:t>
            </a:r>
            <a:r>
              <a:rPr lang="en-US" sz="2000" dirty="0">
                <a:latin typeface="+mj-lt"/>
              </a:rPr>
              <a:t>001 1000 </a:t>
            </a:r>
            <a:r>
              <a:rPr lang="en-US" sz="2200" dirty="0"/>
              <a:t> </a:t>
            </a:r>
            <a:r>
              <a:rPr lang="en-US" sz="2000" dirty="0"/>
              <a:t>  Convert signed byte in AL signed word in AX</a:t>
            </a:r>
            <a:br>
              <a:rPr lang="en-US" sz="2000" dirty="0"/>
            </a:br>
            <a:r>
              <a:rPr lang="en-US" sz="2000" dirty="0"/>
              <a:t>Result in AX = </a:t>
            </a:r>
            <a:r>
              <a:rPr lang="en-US" sz="2000" b="1" dirty="0">
                <a:latin typeface="+mj-lt"/>
              </a:rPr>
              <a:t>1111 1111 </a:t>
            </a:r>
            <a:r>
              <a:rPr lang="en-US" sz="2000" b="1" dirty="0">
                <a:solidFill>
                  <a:srgbClr val="FF0000"/>
                </a:solidFill>
                <a:latin typeface="+mj-lt"/>
              </a:rPr>
              <a:t>1</a:t>
            </a:r>
            <a:r>
              <a:rPr lang="en-US" sz="2000" dirty="0">
                <a:latin typeface="+mj-lt"/>
              </a:rPr>
              <a:t>001 1000</a:t>
            </a:r>
            <a:br>
              <a:rPr lang="en-US" sz="2000" dirty="0">
                <a:latin typeface="+mj-lt"/>
              </a:rPr>
            </a:br>
            <a:endParaRPr lang="en-US" sz="2000" dirty="0">
              <a:latin typeface="+mj-lt"/>
            </a:endParaRPr>
          </a:p>
          <a:p>
            <a:pPr eaLnBrk="1" hangingPunct="1">
              <a:spcAft>
                <a:spcPts val="1200"/>
              </a:spcAft>
              <a:defRPr/>
            </a:pPr>
            <a:r>
              <a:rPr lang="en-US" b="1" dirty="0"/>
              <a:t>CWD (Convert Word to Double Word):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000" dirty="0"/>
              <a:t>This instruction converts word in AX to double word in DX : AX.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000" dirty="0"/>
              <a:t>The conversion is done by extending the sign bit of AX throughout DX.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000" dirty="0"/>
              <a:t>DX = 1111 1111 1111 1111</a:t>
            </a:r>
            <a:br>
              <a:rPr lang="en-US" sz="2000" dirty="0"/>
            </a:br>
            <a:r>
              <a:rPr lang="en-US" sz="2000" dirty="0"/>
              <a:t>Result in AX = 1111 0000 1100 0001</a:t>
            </a:r>
            <a:br>
              <a:rPr lang="en-US" sz="2000" dirty="0"/>
            </a:br>
            <a:endParaRPr lang="en-US" sz="2000" dirty="0"/>
          </a:p>
          <a:p>
            <a:pPr lvl="1" eaLnBrk="1" hangingPunct="1">
              <a:spcAft>
                <a:spcPts val="1200"/>
              </a:spcAft>
              <a:defRPr/>
            </a:pP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7C3C928-A763-451B-ACF7-2FAAC8BA3FB2}" type="datetime5">
              <a:rPr lang="en-US"/>
              <a:pPr>
                <a:defRPr/>
              </a:pPr>
              <a:t>7-Jan-19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5CE6B2-7690-475C-BBF2-F57634AF63D7}" type="slidenum">
              <a:rPr lang="en-IN"/>
              <a:pPr>
                <a:defRPr/>
              </a:pPr>
              <a:t>31</a:t>
            </a:fld>
            <a:endParaRPr lang="en-I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89DFDB-AE17-4283-B7EE-F54857506A33}" type="datetime5">
              <a:rPr lang="en-US" smtClean="0"/>
              <a:pPr>
                <a:defRPr/>
              </a:pPr>
              <a:t>7-Jan-19</a:t>
            </a:fld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B85CB5-681D-40D1-A2C4-A9138C49B0D6}" type="slidenum">
              <a:rPr lang="en-IN" smtClean="0"/>
              <a:pPr>
                <a:defRPr/>
              </a:pPr>
              <a:t>32</a:t>
            </a:fld>
            <a:endParaRPr lang="en-IN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5984" y="2071678"/>
          <a:ext cx="4143404" cy="3638296"/>
        </p:xfrm>
        <a:graphic>
          <a:graphicData uri="http://schemas.openxmlformats.org/drawingml/2006/table">
            <a:tbl>
              <a:tblPr/>
              <a:tblGrid>
                <a:gridCol w="41434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 b="1" dirty="0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Logical Instructions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2800" b="1" dirty="0">
                        <a:solidFill>
                          <a:srgbClr val="7030A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 dirty="0">
                          <a:latin typeface="Times New Roman"/>
                          <a:ea typeface="Times New Roman"/>
                          <a:cs typeface="Times New Roman"/>
                        </a:rPr>
                        <a:t>NOT </a:t>
                      </a:r>
                      <a:br>
                        <a:rPr lang="en-US" sz="2800" dirty="0"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en-US" sz="2800" dirty="0">
                          <a:latin typeface="Times New Roman"/>
                          <a:ea typeface="Times New Roman"/>
                          <a:cs typeface="Times New Roman"/>
                        </a:rPr>
                        <a:t>AND </a:t>
                      </a:r>
                      <a:br>
                        <a:rPr lang="en-US" sz="2800" dirty="0"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en-US" sz="2800" dirty="0">
                          <a:latin typeface="Times New Roman"/>
                          <a:ea typeface="Times New Roman"/>
                          <a:cs typeface="Times New Roman"/>
                        </a:rPr>
                        <a:t>OR </a:t>
                      </a:r>
                      <a:br>
                        <a:rPr lang="en-US" sz="2800" dirty="0"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en-US" sz="2800" dirty="0">
                          <a:latin typeface="Times New Roman"/>
                          <a:ea typeface="Times New Roman"/>
                          <a:cs typeface="Times New Roman"/>
                        </a:rPr>
                        <a:t>XOR </a:t>
                      </a:r>
                      <a:br>
                        <a:rPr lang="en-US" sz="2800" dirty="0"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en-US" sz="2800" dirty="0">
                          <a:latin typeface="Times New Roman"/>
                          <a:ea typeface="Times New Roman"/>
                          <a:cs typeface="Times New Roman"/>
                        </a:rPr>
                        <a:t>TEST</a:t>
                      </a:r>
                      <a:endParaRPr lang="en-US" sz="28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00034" y="928670"/>
            <a:ext cx="84673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3. Logical or Bit Manipulation  Instructions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b="1" dirty="0"/>
              <a:t>Bit Manipulation Instructions</a:t>
            </a:r>
            <a:endParaRPr lang="en-IN" b="1" dirty="0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dirty="0"/>
              <a:t>These instructions are used at the bit level.</a:t>
            </a:r>
          </a:p>
          <a:p>
            <a:pPr eaLnBrk="1" hangingPunct="1">
              <a:spcAft>
                <a:spcPts val="1200"/>
              </a:spcAft>
            </a:pPr>
            <a:r>
              <a:rPr lang="en-US" dirty="0"/>
              <a:t>These instructions can be used for: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dirty="0"/>
              <a:t>Testing a zero bit</a:t>
            </a:r>
          </a:p>
          <a:p>
            <a:pPr lvl="1" eaLnBrk="1" hangingPunct="1">
              <a:spcAft>
                <a:spcPts val="1200"/>
              </a:spcAft>
            </a:pPr>
            <a:r>
              <a:rPr lang="en-US" dirty="0"/>
              <a:t>Set or reset a bit</a:t>
            </a:r>
          </a:p>
          <a:p>
            <a:pPr lvl="1" eaLnBrk="1" hangingPunct="1">
              <a:spcAft>
                <a:spcPts val="1200"/>
              </a:spcAft>
            </a:pPr>
            <a:r>
              <a:rPr lang="en-US" dirty="0"/>
              <a:t>Shift bits across registers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2ABF5E9-5B95-4CDF-8D6F-5D2BC1BCE632}" type="datetime5">
              <a:rPr lang="en-US"/>
              <a:pPr>
                <a:defRPr/>
              </a:pPr>
              <a:t>7-Jan-19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671E23-BADF-40E8-823E-CAB4B896E5D2}" type="slidenum">
              <a:rPr lang="en-IN"/>
              <a:pPr>
                <a:defRPr/>
              </a:pPr>
              <a:t>33</a:t>
            </a:fld>
            <a:endParaRPr lang="en-IN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sz="3600" b="1" dirty="0"/>
              <a:t>Logical or Bit Manipulation Instructions</a:t>
            </a:r>
            <a:endParaRPr lang="en-IN" sz="3600" b="1" dirty="0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b="1" dirty="0"/>
              <a:t>NOT </a:t>
            </a:r>
            <a:r>
              <a:rPr lang="en-US" b="1" dirty="0" err="1"/>
              <a:t>Src</a:t>
            </a:r>
            <a:r>
              <a:rPr lang="en-US" b="1" dirty="0"/>
              <a:t>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dirty="0"/>
              <a:t>It complements each bit of </a:t>
            </a:r>
            <a:r>
              <a:rPr lang="en-US" dirty="0" err="1"/>
              <a:t>Src</a:t>
            </a:r>
            <a:r>
              <a:rPr lang="en-US" dirty="0"/>
              <a:t> to </a:t>
            </a:r>
            <a:r>
              <a:rPr lang="en-US" b="1" dirty="0">
                <a:solidFill>
                  <a:srgbClr val="FF0000"/>
                </a:solidFill>
              </a:rPr>
              <a:t>produce 1’s complement </a:t>
            </a:r>
            <a:r>
              <a:rPr lang="en-US" dirty="0"/>
              <a:t>of the specified operand.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dirty="0"/>
              <a:t>The operand can be a register or memory location.</a:t>
            </a:r>
          </a:p>
          <a:p>
            <a:pPr>
              <a:buNone/>
            </a:pPr>
            <a:r>
              <a:rPr lang="en-US" sz="2800" dirty="0"/>
              <a:t>Ex: -	NOT   AX</a:t>
            </a:r>
          </a:p>
          <a:p>
            <a:pPr>
              <a:buNone/>
            </a:pPr>
            <a:r>
              <a:rPr lang="en-US" sz="2800" dirty="0"/>
              <a:t>		NOT   [2050H]</a:t>
            </a:r>
          </a:p>
          <a:p>
            <a:pPr lvl="1" eaLnBrk="1" hangingPunct="1">
              <a:spcAft>
                <a:spcPts val="1200"/>
              </a:spcAft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615304A-96DD-484B-90FE-7EE0A3A61BE5}" type="datetime5">
              <a:rPr lang="en-US"/>
              <a:pPr>
                <a:defRPr/>
              </a:pPr>
              <a:t>7-Jan-19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9C7B7E-89C3-403C-AE14-0FEB8880BFA9}" type="slidenum">
              <a:rPr lang="en-IN"/>
              <a:pPr>
                <a:defRPr/>
              </a:pPr>
              <a:t>34</a:t>
            </a:fld>
            <a:endParaRPr lang="en-I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457200" y="204771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b="1" dirty="0"/>
              <a:t>Bit Manipulation Instructions</a:t>
            </a:r>
            <a:endParaRPr lang="en-IN" b="1" dirty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610100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spcAft>
                <a:spcPts val="1200"/>
              </a:spcAft>
              <a:defRPr/>
            </a:pPr>
            <a:r>
              <a:rPr lang="en-US" b="1" dirty="0">
                <a:solidFill>
                  <a:srgbClr val="7030A0"/>
                </a:solidFill>
              </a:rPr>
              <a:t>AND  Des, </a:t>
            </a:r>
            <a:r>
              <a:rPr lang="en-US" b="1" dirty="0" err="1">
                <a:solidFill>
                  <a:srgbClr val="7030A0"/>
                </a:solidFill>
              </a:rPr>
              <a:t>Src</a:t>
            </a:r>
            <a:r>
              <a:rPr lang="en-US" b="1" dirty="0">
                <a:solidFill>
                  <a:srgbClr val="7030A0"/>
                </a:solidFill>
              </a:rPr>
              <a:t>: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200" dirty="0"/>
              <a:t>It performs AND operation of Des and </a:t>
            </a:r>
            <a:r>
              <a:rPr lang="en-US" sz="2200" dirty="0" err="1"/>
              <a:t>Src</a:t>
            </a:r>
            <a:r>
              <a:rPr lang="en-US" sz="2200" dirty="0"/>
              <a:t>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200" b="1" dirty="0" err="1">
                <a:solidFill>
                  <a:srgbClr val="7030A0"/>
                </a:solidFill>
              </a:rPr>
              <a:t>Src</a:t>
            </a:r>
            <a:r>
              <a:rPr lang="en-US" sz="2200" dirty="0"/>
              <a:t> can be immediate number, register or memory location.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200" b="1" dirty="0">
                <a:solidFill>
                  <a:srgbClr val="7030A0"/>
                </a:solidFill>
              </a:rPr>
              <a:t>Des</a:t>
            </a:r>
            <a:r>
              <a:rPr lang="en-US" sz="2200" dirty="0"/>
              <a:t>  can be register or memory location.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200" dirty="0"/>
              <a:t>Both operands cannot be memory locations at the same time.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200" b="1" dirty="0"/>
              <a:t>CF and OF become zero after the operation</a:t>
            </a:r>
            <a:r>
              <a:rPr lang="en-US" sz="2200" dirty="0"/>
              <a:t>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200" b="1" dirty="0"/>
              <a:t>PF, SF and ZF are updated.</a:t>
            </a:r>
          </a:p>
          <a:p>
            <a:r>
              <a:rPr lang="en-US" sz="2800" dirty="0"/>
              <a:t>Ex: -	AND AX, BX</a:t>
            </a:r>
          </a:p>
          <a:p>
            <a:pPr>
              <a:buNone/>
            </a:pPr>
            <a:r>
              <a:rPr lang="en-US" sz="2800" dirty="0"/>
              <a:t>		AND AX, [3050H]</a:t>
            </a:r>
          </a:p>
          <a:p>
            <a:pPr>
              <a:buNone/>
            </a:pPr>
            <a:r>
              <a:rPr lang="en-US" sz="2800" dirty="0"/>
              <a:t>		AND AX, 1200H</a:t>
            </a:r>
          </a:p>
          <a:p>
            <a:pPr>
              <a:buNone/>
            </a:pPr>
            <a:r>
              <a:rPr lang="en-US" sz="2800" dirty="0"/>
              <a:t>		AND [3040H], 1250H</a:t>
            </a:r>
          </a:p>
          <a:p>
            <a:pPr lvl="1" eaLnBrk="1" hangingPunct="1">
              <a:spcAft>
                <a:spcPts val="1200"/>
              </a:spcAft>
              <a:defRPr/>
            </a:pP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AC10163-A4F0-4BD8-A07E-9BE20096E693}" type="datetime5">
              <a:rPr lang="en-US"/>
              <a:pPr>
                <a:defRPr/>
              </a:pPr>
              <a:t>7-Jan-19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42AF0-AEB3-4682-A4B5-CF6B46968CED}" type="slidenum">
              <a:rPr lang="en-IN"/>
              <a:pPr>
                <a:defRPr/>
              </a:pPr>
              <a:t>35</a:t>
            </a:fld>
            <a:endParaRPr lang="en-I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b="1" dirty="0"/>
              <a:t>Bit Manipulation Instructions</a:t>
            </a:r>
            <a:endParaRPr lang="en-IN" b="1" dirty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533544"/>
            <a:ext cx="8229600" cy="46101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spcAft>
                <a:spcPts val="1200"/>
              </a:spcAft>
              <a:defRPr/>
            </a:pPr>
            <a:r>
              <a:rPr lang="en-US" b="1" dirty="0"/>
              <a:t>OR Des, </a:t>
            </a:r>
            <a:r>
              <a:rPr lang="en-US" b="1" dirty="0" err="1"/>
              <a:t>Src</a:t>
            </a:r>
            <a:r>
              <a:rPr lang="en-US" b="1" dirty="0"/>
              <a:t>: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000" dirty="0"/>
              <a:t>It performs OR operation of Des and </a:t>
            </a:r>
            <a:r>
              <a:rPr lang="en-US" sz="2000" dirty="0" err="1"/>
              <a:t>Src</a:t>
            </a:r>
            <a:r>
              <a:rPr lang="en-US" sz="2000" dirty="0"/>
              <a:t>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000" dirty="0" err="1"/>
              <a:t>Src</a:t>
            </a:r>
            <a:r>
              <a:rPr lang="en-US" sz="2000" dirty="0"/>
              <a:t> can be immediate number, register or memory location.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000" dirty="0"/>
              <a:t>Des can be register or memory location.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000" dirty="0"/>
              <a:t>Both operands cannot be memory locations at the same time.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000" b="1" dirty="0"/>
              <a:t>CF and OF become zero after the operation.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000" b="1" dirty="0"/>
              <a:t>PF, SF and ZF are updated.</a:t>
            </a:r>
          </a:p>
          <a:p>
            <a:r>
              <a:rPr lang="en-US" sz="2800" dirty="0"/>
              <a:t>Ex: -	OR  AX, BX</a:t>
            </a:r>
          </a:p>
          <a:p>
            <a:pPr>
              <a:buNone/>
            </a:pPr>
            <a:r>
              <a:rPr lang="en-US" sz="2800" dirty="0"/>
              <a:t>		OR AX, [3050H]</a:t>
            </a:r>
          </a:p>
          <a:p>
            <a:pPr>
              <a:buNone/>
            </a:pPr>
            <a:r>
              <a:rPr lang="en-US" sz="2800" dirty="0"/>
              <a:t>		OR  AX, 1200H</a:t>
            </a:r>
          </a:p>
          <a:p>
            <a:pPr>
              <a:buNone/>
            </a:pPr>
            <a:r>
              <a:rPr lang="en-US" sz="2800" dirty="0"/>
              <a:t>		OR [3040H], 1250H</a:t>
            </a:r>
          </a:p>
          <a:p>
            <a:pPr lvl="1" eaLnBrk="1" hangingPunct="1">
              <a:spcAft>
                <a:spcPts val="1200"/>
              </a:spcAft>
              <a:defRPr/>
            </a:pP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28E7C11-E134-40BF-992B-57CC3A68446A}" type="datetime5">
              <a:rPr lang="en-US"/>
              <a:pPr>
                <a:defRPr/>
              </a:pPr>
              <a:t>7-Jan-19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99C470-565F-47C6-9CD0-81D851187275}" type="slidenum">
              <a:rPr lang="en-IN"/>
              <a:pPr>
                <a:defRPr/>
              </a:pPr>
              <a:t>36</a:t>
            </a:fld>
            <a:endParaRPr lang="en-IN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b="1" dirty="0"/>
              <a:t>Bit Manipulation Instructions</a:t>
            </a:r>
            <a:endParaRPr lang="en-IN" b="1" dirty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6101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spcAft>
                <a:spcPts val="1200"/>
              </a:spcAft>
              <a:defRPr/>
            </a:pPr>
            <a:r>
              <a:rPr lang="en-US" b="1" dirty="0"/>
              <a:t>XOR Des, </a:t>
            </a:r>
            <a:r>
              <a:rPr lang="en-US" b="1" dirty="0" err="1"/>
              <a:t>Src</a:t>
            </a:r>
            <a:r>
              <a:rPr lang="en-US" b="1" dirty="0"/>
              <a:t>: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000" dirty="0"/>
              <a:t>It performs XOR operation of Des and </a:t>
            </a:r>
            <a:r>
              <a:rPr lang="en-US" sz="2000" dirty="0" err="1"/>
              <a:t>Src</a:t>
            </a:r>
            <a:r>
              <a:rPr lang="en-US" sz="2000" dirty="0"/>
              <a:t>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000" dirty="0" err="1"/>
              <a:t>Src</a:t>
            </a:r>
            <a:r>
              <a:rPr lang="en-US" sz="2000" dirty="0"/>
              <a:t> can be immediate number, register or memory location.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000" dirty="0"/>
              <a:t>Des can be register or memory location.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000" dirty="0"/>
              <a:t>Both operands cannot be memory locations at the same time.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000" dirty="0"/>
              <a:t>CF and OF become zero after the operation.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000" dirty="0"/>
              <a:t>PF, SF and ZF are updated.</a:t>
            </a:r>
          </a:p>
          <a:p>
            <a:r>
              <a:rPr lang="en-US" sz="2800" dirty="0"/>
              <a:t>Ex: -	XOR 	AX, BX</a:t>
            </a:r>
          </a:p>
          <a:p>
            <a:pPr>
              <a:buNone/>
            </a:pPr>
            <a:r>
              <a:rPr lang="en-US" sz="2800" dirty="0"/>
              <a:t>		XOR 	AX, [3050H]</a:t>
            </a:r>
          </a:p>
          <a:p>
            <a:pPr>
              <a:buNone/>
            </a:pPr>
            <a:r>
              <a:rPr lang="en-US" sz="2800" dirty="0"/>
              <a:t>		XOR 	AX, 1200H</a:t>
            </a:r>
          </a:p>
          <a:p>
            <a:pPr>
              <a:buNone/>
            </a:pPr>
            <a:r>
              <a:rPr lang="en-US" sz="2800" dirty="0"/>
              <a:t>		XOR 	[3040H], 1250H</a:t>
            </a:r>
          </a:p>
          <a:p>
            <a:pPr lvl="1" eaLnBrk="1" hangingPunct="1">
              <a:spcAft>
                <a:spcPts val="1200"/>
              </a:spcAft>
              <a:defRPr/>
            </a:pP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915F629-66DD-4EB8-B75A-E0555DF63206}" type="datetime5">
              <a:rPr lang="en-US"/>
              <a:pPr>
                <a:defRPr/>
              </a:pPr>
              <a:t>7-Jan-19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A50521-9883-43DE-B4D3-B1502E80BF96}" type="slidenum">
              <a:rPr lang="en-IN"/>
              <a:pPr>
                <a:defRPr/>
              </a:pPr>
              <a:t>37</a:t>
            </a:fld>
            <a:endParaRPr lang="en-IN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500174"/>
            <a:ext cx="8572560" cy="4786346"/>
          </a:xfrm>
        </p:spPr>
        <p:txBody>
          <a:bodyPr/>
          <a:lstStyle/>
          <a:p>
            <a:r>
              <a:rPr lang="en-US" b="1" dirty="0"/>
              <a:t>TEST  Des, </a:t>
            </a:r>
            <a:r>
              <a:rPr lang="en-US" b="1" dirty="0" err="1"/>
              <a:t>Src</a:t>
            </a:r>
            <a:r>
              <a:rPr lang="en-US" b="1" dirty="0"/>
              <a:t>: </a:t>
            </a:r>
          </a:p>
          <a:p>
            <a:r>
              <a:rPr lang="en-US" sz="2400" dirty="0"/>
              <a:t>This instruction </a:t>
            </a:r>
            <a:r>
              <a:rPr lang="en-US" sz="2800" b="1" dirty="0">
                <a:solidFill>
                  <a:srgbClr val="7030A0"/>
                </a:solidFill>
              </a:rPr>
              <a:t>ANDs </a:t>
            </a:r>
            <a:r>
              <a:rPr lang="en-US" sz="2400" dirty="0"/>
              <a:t>the contents of a source byte or word with the contents of specified destination byte or word. </a:t>
            </a:r>
          </a:p>
          <a:p>
            <a:r>
              <a:rPr lang="en-US" sz="2400" dirty="0"/>
              <a:t>Flags are updated but </a:t>
            </a:r>
            <a:r>
              <a:rPr lang="en-US" sz="2400" b="1" dirty="0"/>
              <a:t>neither operand is changed </a:t>
            </a:r>
            <a:r>
              <a:rPr lang="en-US" sz="2400" dirty="0"/>
              <a:t>.</a:t>
            </a:r>
          </a:p>
          <a:p>
            <a:r>
              <a:rPr lang="en-US" sz="2400" dirty="0"/>
              <a:t>TEST instruction is often used to set flags before a condition jump instruction.</a:t>
            </a:r>
          </a:p>
          <a:p>
            <a:endParaRPr lang="en-US" sz="2400" dirty="0"/>
          </a:p>
          <a:p>
            <a:r>
              <a:rPr lang="en-US" dirty="0"/>
              <a:t>Ex: -	</a:t>
            </a:r>
            <a:r>
              <a:rPr lang="en-US" sz="2400" b="1" dirty="0"/>
              <a:t>TEST  AL, BH</a:t>
            </a:r>
            <a:r>
              <a:rPr lang="en-US" sz="1800" dirty="0"/>
              <a:t>;  </a:t>
            </a:r>
            <a:r>
              <a:rPr lang="en-US" sz="1800" dirty="0">
                <a:solidFill>
                  <a:srgbClr val="C00000"/>
                </a:solidFill>
              </a:rPr>
              <a:t>AND BH with AL, updates flags but </a:t>
            </a:r>
            <a:r>
              <a:rPr lang="en-US" sz="1800" b="1" dirty="0">
                <a:solidFill>
                  <a:srgbClr val="7030A0"/>
                </a:solidFill>
              </a:rPr>
              <a:t>result not stored</a:t>
            </a:r>
            <a:r>
              <a:rPr lang="en-US" sz="1800" dirty="0">
                <a:solidFill>
                  <a:srgbClr val="C00000"/>
                </a:solidFill>
              </a:rPr>
              <a:t>.</a:t>
            </a:r>
          </a:p>
          <a:p>
            <a:pPr>
              <a:buNone/>
            </a:pPr>
            <a:r>
              <a:rPr lang="en-US" dirty="0"/>
              <a:t>		TEST CX, 0001H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44FBF3-973D-4CC2-9C0C-D2E30B703EE9}" type="datetime5">
              <a:rPr lang="en-US" smtClean="0"/>
              <a:pPr>
                <a:defRPr/>
              </a:pPr>
              <a:t>7-Jan-19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ED6664-83AF-460D-9AC4-E0DA1619EA2F}" type="slidenum">
              <a:rPr lang="en-IN" smtClean="0"/>
              <a:pPr>
                <a:defRPr/>
              </a:pPr>
              <a:t>38</a:t>
            </a:fld>
            <a:endParaRPr lang="en-IN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795324"/>
          </a:xfrm>
        </p:spPr>
        <p:txBody>
          <a:bodyPr/>
          <a:lstStyle/>
          <a:p>
            <a:pPr algn="ctr" eaLnBrk="1" hangingPunct="1"/>
            <a:r>
              <a:rPr lang="en-US" b="1" dirty="0"/>
              <a:t>Bit Manipulation Instructions</a:t>
            </a:r>
            <a:endParaRPr lang="en-IN" b="1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89DFDB-AE17-4283-B7EE-F54857506A33}" type="datetime5">
              <a:rPr lang="en-US" smtClean="0"/>
              <a:pPr>
                <a:defRPr/>
              </a:pPr>
              <a:t>7-Jan-19</a:t>
            </a:fld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B85CB5-681D-40D1-A2C4-A9138C49B0D6}" type="slidenum">
              <a:rPr lang="en-IN" smtClean="0"/>
              <a:pPr>
                <a:defRPr/>
              </a:pPr>
              <a:t>39</a:t>
            </a:fld>
            <a:endParaRPr lang="en-IN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143108" y="1857364"/>
          <a:ext cx="4412663" cy="2599944"/>
        </p:xfrm>
        <a:graphic>
          <a:graphicData uri="http://schemas.openxmlformats.org/drawingml/2006/table">
            <a:tbl>
              <a:tblPr/>
              <a:tblGrid>
                <a:gridCol w="20134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992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Shift Instructions</a:t>
                      </a:r>
                      <a:endParaRPr lang="en-US" sz="2400" b="1" dirty="0">
                        <a:solidFill>
                          <a:srgbClr val="7030A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Rotate Instructions</a:t>
                      </a:r>
                      <a:endParaRPr lang="en-US" sz="2400" b="1" dirty="0">
                        <a:solidFill>
                          <a:srgbClr val="7030A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SHL / SAL </a:t>
                      </a:r>
                      <a:b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SHR </a:t>
                      </a:r>
                      <a:b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SAR</a:t>
                      </a:r>
                      <a:endParaRPr lang="en-US" sz="2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ROL </a:t>
                      </a:r>
                      <a:b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ROR </a:t>
                      </a:r>
                      <a:b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RCL </a:t>
                      </a:r>
                      <a:b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RCR</a:t>
                      </a:r>
                      <a:endParaRPr lang="en-US" sz="2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357290" y="857232"/>
            <a:ext cx="68788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4. Shift and Rotate  Instruction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2910" y="4572008"/>
            <a:ext cx="8379217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SAL : Shift Arithmetic Left		 ROL : Rotate Left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SHL: Shift Logical Left 			 RCL: Rotate Left through carry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SAR : Shift Arithmetic  Right		 ROR : Rotate Right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SHR: Shift Logical Right 			 RCR: Rotate Right through carry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			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1624B-7839-4EE5-900A-2A184D082213}" type="datetime5">
              <a:rPr lang="en-US" smtClean="0"/>
              <a:pPr/>
              <a:t>7-Jan-19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43000" y="2964792"/>
            <a:ext cx="6393930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00" dirty="0"/>
          </a:p>
          <a:p>
            <a:r>
              <a:rPr lang="en-US" sz="2200" dirty="0"/>
              <a:t>In this type , instructions can be divided into </a:t>
            </a:r>
            <a:r>
              <a:rPr lang="en-US" sz="2800" b="1" dirty="0">
                <a:solidFill>
                  <a:srgbClr val="C00000"/>
                </a:solidFill>
              </a:rPr>
              <a:t>3</a:t>
            </a:r>
            <a:r>
              <a:rPr lang="en-US" sz="2200" dirty="0"/>
              <a:t> groups.</a:t>
            </a:r>
          </a:p>
          <a:p>
            <a:endParaRPr lang="en-US" sz="2200" dirty="0"/>
          </a:p>
          <a:p>
            <a:r>
              <a:rPr lang="en-US" sz="2200" b="1" dirty="0">
                <a:solidFill>
                  <a:srgbClr val="C00000"/>
                </a:solidFill>
              </a:rPr>
              <a:t>1. Zero operand address field Instructions	</a:t>
            </a:r>
          </a:p>
          <a:p>
            <a:endParaRPr lang="en-US" sz="2200" b="1" dirty="0">
              <a:solidFill>
                <a:srgbClr val="C00000"/>
              </a:solidFill>
            </a:endParaRPr>
          </a:p>
          <a:p>
            <a:r>
              <a:rPr lang="en-US" sz="2200" b="1" dirty="0">
                <a:solidFill>
                  <a:srgbClr val="C00000"/>
                </a:solidFill>
              </a:rPr>
              <a:t>2. One operand address field Instructions</a:t>
            </a:r>
          </a:p>
          <a:p>
            <a:endParaRPr lang="en-US" sz="2200" b="1" dirty="0">
              <a:solidFill>
                <a:srgbClr val="C00000"/>
              </a:solidFill>
            </a:endParaRPr>
          </a:p>
          <a:p>
            <a:pPr lvl="0"/>
            <a:r>
              <a:rPr lang="en-US" sz="2200" b="1" dirty="0">
                <a:solidFill>
                  <a:srgbClr val="C00000"/>
                </a:solidFill>
              </a:rPr>
              <a:t>3. Two operand address field Instructions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2038641"/>
            <a:ext cx="8458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B</a:t>
            </a:r>
            <a:r>
              <a:rPr lang="en-US" sz="2400" b="1" dirty="0">
                <a:solidFill>
                  <a:srgbClr val="7030A0"/>
                </a:solidFill>
              </a:rPr>
              <a:t>ased on </a:t>
            </a:r>
            <a:r>
              <a:rPr lang="en-US" sz="2400" b="1" dirty="0">
                <a:solidFill>
                  <a:srgbClr val="FF0000"/>
                </a:solidFill>
              </a:rPr>
              <a:t>N</a:t>
            </a:r>
            <a:r>
              <a:rPr lang="en-US" sz="2400" b="1" dirty="0">
                <a:solidFill>
                  <a:srgbClr val="7030A0"/>
                </a:solidFill>
              </a:rPr>
              <a:t>umber of </a:t>
            </a:r>
            <a:r>
              <a:rPr lang="en-US" sz="2400" b="1" dirty="0">
                <a:solidFill>
                  <a:srgbClr val="FF0000"/>
                </a:solidFill>
              </a:rPr>
              <a:t>O</a:t>
            </a:r>
            <a:r>
              <a:rPr lang="en-US" sz="2400" b="1" dirty="0">
                <a:solidFill>
                  <a:srgbClr val="7030A0"/>
                </a:solidFill>
              </a:rPr>
              <a:t>perand </a:t>
            </a:r>
            <a:r>
              <a:rPr lang="en-US" sz="2400" b="1" dirty="0">
                <a:solidFill>
                  <a:srgbClr val="FF0000"/>
                </a:solidFill>
              </a:rPr>
              <a:t>F</a:t>
            </a:r>
            <a:r>
              <a:rPr lang="en-US" sz="2400" b="1" dirty="0">
                <a:solidFill>
                  <a:srgbClr val="7030A0"/>
                </a:solidFill>
              </a:rPr>
              <a:t>ields in the </a:t>
            </a:r>
            <a:r>
              <a:rPr lang="en-US" sz="2400" b="1" dirty="0">
                <a:solidFill>
                  <a:srgbClr val="FF0000"/>
                </a:solidFill>
              </a:rPr>
              <a:t>I</a:t>
            </a:r>
            <a:r>
              <a:rPr lang="en-US" sz="2400" b="1" dirty="0">
                <a:solidFill>
                  <a:srgbClr val="7030A0"/>
                </a:solidFill>
              </a:rPr>
              <a:t>nstruction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19200" y="853843"/>
            <a:ext cx="64818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I</a:t>
            </a:r>
            <a:r>
              <a:rPr lang="en-US" sz="3600" b="1" dirty="0">
                <a:solidFill>
                  <a:srgbClr val="7030A0"/>
                </a:solidFill>
              </a:rPr>
              <a:t>nstruction </a:t>
            </a:r>
            <a:r>
              <a:rPr lang="en-US" sz="3600" b="1" dirty="0">
                <a:solidFill>
                  <a:srgbClr val="FF0000"/>
                </a:solidFill>
              </a:rPr>
              <a:t>S</a:t>
            </a:r>
            <a:r>
              <a:rPr lang="en-US" sz="3600" b="1" dirty="0">
                <a:solidFill>
                  <a:srgbClr val="7030A0"/>
                </a:solidFill>
              </a:rPr>
              <a:t>et of 8086:-  	</a:t>
            </a:r>
            <a:r>
              <a:rPr lang="en-US" b="1" dirty="0">
                <a:solidFill>
                  <a:srgbClr val="C00000"/>
                </a:solidFill>
              </a:rPr>
              <a:t>cont’d…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866775"/>
          </a:xfrm>
        </p:spPr>
        <p:txBody>
          <a:bodyPr/>
          <a:lstStyle/>
          <a:p>
            <a:pPr eaLnBrk="1" hangingPunct="1"/>
            <a:r>
              <a:rPr lang="en-US" sz="3200" b="1" dirty="0"/>
              <a:t>Bit Manipulation Instructions : </a:t>
            </a:r>
            <a:r>
              <a:rPr lang="en-US" sz="3200" b="1" dirty="0">
                <a:solidFill>
                  <a:srgbClr val="7030A0"/>
                </a:solidFill>
              </a:rPr>
              <a:t>Shift Instructions</a:t>
            </a:r>
            <a:endParaRPr lang="en-IN" sz="3200" b="1" dirty="0">
              <a:solidFill>
                <a:srgbClr val="7030A0"/>
              </a:solidFill>
            </a:endParaRP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214282" y="1428736"/>
            <a:ext cx="8715436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b="1" dirty="0"/>
              <a:t>SAL/ SHL  Des, Count: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1800" dirty="0">
                <a:latin typeface="+mj-lt"/>
              </a:rPr>
              <a:t>It shift bits of byte or word  to left, by count.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1800" b="1" dirty="0">
                <a:latin typeface="+mj-lt"/>
              </a:rPr>
              <a:t>It puts zero(s) in LSBs.		</a:t>
            </a:r>
            <a:r>
              <a:rPr lang="en-US" sz="1800" b="1" dirty="0">
                <a:solidFill>
                  <a:srgbClr val="FF0000"/>
                </a:solidFill>
                <a:latin typeface="+mj-lt"/>
              </a:rPr>
              <a:t>LSB= 0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1800" b="1" dirty="0">
                <a:latin typeface="+mj-lt"/>
              </a:rPr>
              <a:t>MSB is shifted into carry flag.	</a:t>
            </a:r>
            <a:r>
              <a:rPr lang="en-US" sz="1800" b="1" dirty="0">
                <a:solidFill>
                  <a:srgbClr val="FF0000"/>
                </a:solidFill>
                <a:latin typeface="+mj-lt"/>
              </a:rPr>
              <a:t>C</a:t>
            </a:r>
            <a:r>
              <a:rPr lang="en-US" sz="1800" b="1" baseline="-25000" dirty="0">
                <a:solidFill>
                  <a:srgbClr val="FF0000"/>
                </a:solidFill>
                <a:latin typeface="+mj-lt"/>
              </a:rPr>
              <a:t>N</a:t>
            </a:r>
            <a:r>
              <a:rPr lang="en-US" sz="1800" b="1" dirty="0">
                <a:solidFill>
                  <a:srgbClr val="FF0000"/>
                </a:solidFill>
                <a:latin typeface="+mj-lt"/>
              </a:rPr>
              <a:t>=MSB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1800" dirty="0">
                <a:latin typeface="+mj-lt"/>
              </a:rPr>
              <a:t>If the number of bits desired to be shifted is 1, then the immediate number 1 can be written in Count.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1800" dirty="0">
                <a:latin typeface="+mj-lt"/>
              </a:rPr>
              <a:t>However, if the number of bits to be shifted is more than 1, then the count is put in CL register.       </a:t>
            </a:r>
            <a:r>
              <a:rPr lang="en-US" sz="1800" b="1" dirty="0">
                <a:solidFill>
                  <a:srgbClr val="7030A0"/>
                </a:solidFill>
                <a:latin typeface="+mj-lt"/>
              </a:rPr>
              <a:t>SAL  AX,1</a:t>
            </a:r>
            <a:r>
              <a:rPr lang="en-US" sz="1800" dirty="0">
                <a:latin typeface="+mj-lt"/>
              </a:rPr>
              <a:t>; 	</a:t>
            </a:r>
            <a:r>
              <a:rPr lang="en-US" sz="1800" b="1" dirty="0">
                <a:solidFill>
                  <a:srgbClr val="7030A0"/>
                </a:solidFill>
                <a:latin typeface="+mj-lt"/>
              </a:rPr>
              <a:t>MOV  CL, 05H;  SAL  AX, CL</a:t>
            </a:r>
          </a:p>
          <a:p>
            <a:pPr lvl="1" eaLnBrk="1" hangingPunct="1">
              <a:spcAft>
                <a:spcPts val="1200"/>
              </a:spcAft>
            </a:pPr>
            <a:endParaRPr lang="en-US" sz="1800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A4F8BFC-285A-4B1D-BA01-02607F4A686D}" type="datetime5">
              <a:rPr lang="en-US"/>
              <a:pPr>
                <a:defRPr/>
              </a:pPr>
              <a:t>7-Jan-19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5BFC4F-6A22-417C-8871-39A54D8754DD}" type="slidenum">
              <a:rPr lang="en-IN"/>
              <a:pPr>
                <a:defRPr/>
              </a:pPr>
              <a:t>40</a:t>
            </a:fld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833586" y="5143512"/>
          <a:ext cx="60960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57158" y="5143512"/>
          <a:ext cx="10715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57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Cy=</a:t>
                      </a:r>
                      <a:r>
                        <a:rPr lang="en-US" baseline="0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0</a:t>
                      </a:r>
                      <a:endParaRPr lang="en-US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8501090" y="5143512"/>
          <a:ext cx="4286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55" name="Group 54"/>
          <p:cNvGrpSpPr/>
          <p:nvPr/>
        </p:nvGrpSpPr>
        <p:grpSpPr>
          <a:xfrm>
            <a:off x="1357290" y="5357826"/>
            <a:ext cx="7072362" cy="428629"/>
            <a:chOff x="1357290" y="5357826"/>
            <a:chExt cx="7072362" cy="428629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1357290" y="5357826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rot="10800000">
              <a:off x="8001024" y="5357826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Curved Left Arrow 44"/>
            <p:cNvSpPr/>
            <p:nvPr/>
          </p:nvSpPr>
          <p:spPr>
            <a:xfrm rot="5400000">
              <a:off x="7161627" y="5268529"/>
              <a:ext cx="214313" cy="821537"/>
            </a:xfrm>
            <a:prstGeom prst="curvedLeftArrow">
              <a:avLst>
                <a:gd name="adj1" fmla="val 782"/>
                <a:gd name="adj2" fmla="val 50705"/>
                <a:gd name="adj3" fmla="val 24983"/>
              </a:avLst>
            </a:prstGeom>
            <a:ln w="381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" name="Curved Left Arrow 45"/>
            <p:cNvSpPr/>
            <p:nvPr/>
          </p:nvSpPr>
          <p:spPr>
            <a:xfrm rot="5400000">
              <a:off x="6304370" y="5339967"/>
              <a:ext cx="214314" cy="678661"/>
            </a:xfrm>
            <a:prstGeom prst="curvedLeftArrow">
              <a:avLst>
                <a:gd name="adj1" fmla="val 782"/>
                <a:gd name="adj2" fmla="val 50705"/>
                <a:gd name="adj3" fmla="val 24983"/>
              </a:avLst>
            </a:prstGeom>
            <a:ln w="381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7" name="Curved Left Arrow 46"/>
            <p:cNvSpPr/>
            <p:nvPr/>
          </p:nvSpPr>
          <p:spPr>
            <a:xfrm rot="5400000">
              <a:off x="2375281" y="5339967"/>
              <a:ext cx="214314" cy="678661"/>
            </a:xfrm>
            <a:prstGeom prst="curvedLeftArrow">
              <a:avLst>
                <a:gd name="adj1" fmla="val 782"/>
                <a:gd name="adj2" fmla="val 50705"/>
                <a:gd name="adj3" fmla="val 24983"/>
              </a:avLst>
            </a:prstGeom>
            <a:ln w="381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" name="Curved Left Arrow 47"/>
            <p:cNvSpPr/>
            <p:nvPr/>
          </p:nvSpPr>
          <p:spPr>
            <a:xfrm rot="5400000">
              <a:off x="3161099" y="5339967"/>
              <a:ext cx="214314" cy="678661"/>
            </a:xfrm>
            <a:prstGeom prst="curvedLeftArrow">
              <a:avLst>
                <a:gd name="adj1" fmla="val 782"/>
                <a:gd name="adj2" fmla="val 50705"/>
                <a:gd name="adj3" fmla="val 24983"/>
              </a:avLst>
            </a:prstGeom>
            <a:ln w="381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Curved Left Arrow 48"/>
            <p:cNvSpPr/>
            <p:nvPr/>
          </p:nvSpPr>
          <p:spPr>
            <a:xfrm rot="5400000">
              <a:off x="3946917" y="5268529"/>
              <a:ext cx="214314" cy="678661"/>
            </a:xfrm>
            <a:prstGeom prst="curvedLeftArrow">
              <a:avLst>
                <a:gd name="adj1" fmla="val 782"/>
                <a:gd name="adj2" fmla="val 50705"/>
                <a:gd name="adj3" fmla="val 24983"/>
              </a:avLst>
            </a:prstGeom>
            <a:ln w="381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Curved Left Arrow 49"/>
            <p:cNvSpPr/>
            <p:nvPr/>
          </p:nvSpPr>
          <p:spPr>
            <a:xfrm rot="5400000">
              <a:off x="4732735" y="5268529"/>
              <a:ext cx="214314" cy="678661"/>
            </a:xfrm>
            <a:prstGeom prst="curvedLeftArrow">
              <a:avLst>
                <a:gd name="adj1" fmla="val 782"/>
                <a:gd name="adj2" fmla="val 50705"/>
                <a:gd name="adj3" fmla="val 24983"/>
              </a:avLst>
            </a:prstGeom>
            <a:ln w="381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Curved Left Arrow 50"/>
            <p:cNvSpPr/>
            <p:nvPr/>
          </p:nvSpPr>
          <p:spPr>
            <a:xfrm rot="5400000">
              <a:off x="5518553" y="5268529"/>
              <a:ext cx="214314" cy="678661"/>
            </a:xfrm>
            <a:prstGeom prst="curvedLeftArrow">
              <a:avLst>
                <a:gd name="adj1" fmla="val 782"/>
                <a:gd name="adj2" fmla="val 50705"/>
                <a:gd name="adj3" fmla="val 24983"/>
              </a:avLst>
            </a:prstGeom>
            <a:ln w="381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2" name="Table 51"/>
          <p:cNvGraphicFramePr>
            <a:graphicFrameLocks noGrp="1"/>
          </p:cNvGraphicFramePr>
          <p:nvPr/>
        </p:nvGraphicFramePr>
        <p:xfrm>
          <a:off x="1928794" y="6072206"/>
          <a:ext cx="60960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/>
        </p:nvGraphicFramePr>
        <p:xfrm>
          <a:off x="666744" y="6058556"/>
          <a:ext cx="9762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2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Cy=</a:t>
                      </a:r>
                      <a:r>
                        <a:rPr lang="en-US" baseline="0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>
                          <a:solidFill>
                            <a:srgbClr val="FFFF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rgbClr val="FFFF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b="1" dirty="0"/>
              <a:t>SHR Des, Count: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1800" dirty="0"/>
              <a:t>It shift bits of byte or word right, by count.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1800" dirty="0"/>
              <a:t>It puts zero(s) in MSBs.	</a:t>
            </a:r>
            <a:r>
              <a:rPr lang="en-US" sz="1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MSB = 0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1800" dirty="0"/>
              <a:t>LSB is shifted into carry flag.	</a:t>
            </a:r>
            <a:r>
              <a:rPr lang="en-US" sz="1800" b="1" dirty="0">
                <a:solidFill>
                  <a:srgbClr val="FF0000"/>
                </a:solidFill>
              </a:rPr>
              <a:t>C</a:t>
            </a:r>
            <a:r>
              <a:rPr lang="en-US" sz="1800" b="1" baseline="-25000" dirty="0">
                <a:solidFill>
                  <a:srgbClr val="FF0000"/>
                </a:solidFill>
              </a:rPr>
              <a:t>N</a:t>
            </a:r>
            <a:r>
              <a:rPr lang="en-US" sz="1800" b="1" dirty="0">
                <a:solidFill>
                  <a:srgbClr val="FF0000"/>
                </a:solidFill>
              </a:rPr>
              <a:t>= LSB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1800" dirty="0"/>
              <a:t>If the number of bits desired to be shifted is 1, then the immediate number 1 can be written in Count.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1800" dirty="0"/>
              <a:t>However, if the number of bits to be shifted is more than 1, then the count is put in CL register.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E5C611B-3E49-4EF5-9CDD-61C270E83C2E}" type="datetime5">
              <a:rPr lang="en-US"/>
              <a:pPr>
                <a:defRPr/>
              </a:pPr>
              <a:t>7-Jan-19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7F009C-0EB7-44C9-A651-9E0FE30DC33E}" type="slidenum">
              <a:rPr lang="en-IN"/>
              <a:pPr>
                <a:defRPr/>
              </a:pPr>
              <a:t>41</a:t>
            </a:fld>
            <a:endParaRPr lang="en-IN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071538" y="4572008"/>
          <a:ext cx="60960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715272" y="4572008"/>
          <a:ext cx="10715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57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Cy=</a:t>
                      </a:r>
                      <a:r>
                        <a:rPr lang="en-US" baseline="0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0</a:t>
                      </a:r>
                      <a:endParaRPr lang="en-US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1071538" y="5701366"/>
          <a:ext cx="60960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7786710" y="5643578"/>
          <a:ext cx="9762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2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Cy=</a:t>
                      </a:r>
                      <a:r>
                        <a:rPr lang="en-US" baseline="0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27" name="Group 26"/>
          <p:cNvGrpSpPr/>
          <p:nvPr/>
        </p:nvGrpSpPr>
        <p:grpSpPr>
          <a:xfrm>
            <a:off x="1285852" y="4929198"/>
            <a:ext cx="5572164" cy="285752"/>
            <a:chOff x="2214546" y="5143512"/>
            <a:chExt cx="5572164" cy="285752"/>
          </a:xfrm>
        </p:grpSpPr>
        <p:sp>
          <p:nvSpPr>
            <p:cNvPr id="20" name="Curved Up Arrow 19"/>
            <p:cNvSpPr/>
            <p:nvPr/>
          </p:nvSpPr>
          <p:spPr>
            <a:xfrm>
              <a:off x="2214546" y="5143512"/>
              <a:ext cx="714380" cy="285752"/>
            </a:xfrm>
            <a:prstGeom prst="curvedUpArrow">
              <a:avLst>
                <a:gd name="adj1" fmla="val 25000"/>
                <a:gd name="adj2" fmla="val 73109"/>
                <a:gd name="adj3" fmla="val 2117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Curved Up Arrow 20"/>
            <p:cNvSpPr/>
            <p:nvPr/>
          </p:nvSpPr>
          <p:spPr>
            <a:xfrm>
              <a:off x="3857620" y="5143512"/>
              <a:ext cx="714380" cy="285752"/>
            </a:xfrm>
            <a:prstGeom prst="curvedUpArrow">
              <a:avLst>
                <a:gd name="adj1" fmla="val 25000"/>
                <a:gd name="adj2" fmla="val 73109"/>
                <a:gd name="adj3" fmla="val 2117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Curved Up Arrow 21"/>
            <p:cNvSpPr/>
            <p:nvPr/>
          </p:nvSpPr>
          <p:spPr>
            <a:xfrm>
              <a:off x="3071802" y="5143512"/>
              <a:ext cx="714380" cy="285752"/>
            </a:xfrm>
            <a:prstGeom prst="curvedUpArrow">
              <a:avLst>
                <a:gd name="adj1" fmla="val 25000"/>
                <a:gd name="adj2" fmla="val 73109"/>
                <a:gd name="adj3" fmla="val 2117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Curved Up Arrow 22"/>
            <p:cNvSpPr/>
            <p:nvPr/>
          </p:nvSpPr>
          <p:spPr>
            <a:xfrm>
              <a:off x="6215074" y="5143512"/>
              <a:ext cx="714380" cy="285752"/>
            </a:xfrm>
            <a:prstGeom prst="curvedUpArrow">
              <a:avLst>
                <a:gd name="adj1" fmla="val 25000"/>
                <a:gd name="adj2" fmla="val 73109"/>
                <a:gd name="adj3" fmla="val 2117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Curved Up Arrow 23"/>
            <p:cNvSpPr/>
            <p:nvPr/>
          </p:nvSpPr>
          <p:spPr>
            <a:xfrm>
              <a:off x="7072330" y="5143512"/>
              <a:ext cx="714380" cy="285752"/>
            </a:xfrm>
            <a:prstGeom prst="curvedUpArrow">
              <a:avLst>
                <a:gd name="adj1" fmla="val 25000"/>
                <a:gd name="adj2" fmla="val 73109"/>
                <a:gd name="adj3" fmla="val 2117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Curved Up Arrow 24"/>
            <p:cNvSpPr/>
            <p:nvPr/>
          </p:nvSpPr>
          <p:spPr>
            <a:xfrm>
              <a:off x="5429256" y="5143512"/>
              <a:ext cx="714380" cy="285752"/>
            </a:xfrm>
            <a:prstGeom prst="curvedUpArrow">
              <a:avLst>
                <a:gd name="adj1" fmla="val 25000"/>
                <a:gd name="adj2" fmla="val 73109"/>
                <a:gd name="adj3" fmla="val 2117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Curved Up Arrow 25"/>
            <p:cNvSpPr/>
            <p:nvPr/>
          </p:nvSpPr>
          <p:spPr>
            <a:xfrm>
              <a:off x="4643438" y="5143512"/>
              <a:ext cx="714380" cy="285752"/>
            </a:xfrm>
            <a:prstGeom prst="curvedUpArrow">
              <a:avLst>
                <a:gd name="adj1" fmla="val 25000"/>
                <a:gd name="adj2" fmla="val 73109"/>
                <a:gd name="adj3" fmla="val 2117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9" name="Straight Arrow Connector 28"/>
          <p:cNvCxnSpPr/>
          <p:nvPr/>
        </p:nvCxnSpPr>
        <p:spPr>
          <a:xfrm>
            <a:off x="7143768" y="4714884"/>
            <a:ext cx="571504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357158" y="4572008"/>
          <a:ext cx="4286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714348" y="4786322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itle 1"/>
          <p:cNvSpPr txBox="1">
            <a:spLocks/>
          </p:cNvSpPr>
          <p:nvPr/>
        </p:nvSpPr>
        <p:spPr bwMode="auto">
          <a:xfrm>
            <a:off x="428596" y="214290"/>
            <a:ext cx="8229600" cy="652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Bit Manipulation Instructions :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Shift Instructions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b="1" dirty="0"/>
              <a:t>SAR Des, Count: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1800" dirty="0"/>
              <a:t>It shift bits of byte or word right, by count.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1800" dirty="0"/>
              <a:t>It puts </a:t>
            </a:r>
            <a:r>
              <a:rPr lang="en-US" sz="1800" b="1" dirty="0"/>
              <a:t>OLD MSB </a:t>
            </a:r>
            <a:r>
              <a:rPr lang="en-US" sz="1800" dirty="0"/>
              <a:t>in  the new MSB.	</a:t>
            </a:r>
            <a:r>
              <a:rPr lang="en-US" sz="1800" b="1" dirty="0">
                <a:solidFill>
                  <a:srgbClr val="FF0000"/>
                </a:solidFill>
              </a:rPr>
              <a:t>MSB = OLD MSB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1800" dirty="0"/>
              <a:t>LSB is shifted into carry flag.		</a:t>
            </a:r>
            <a:r>
              <a:rPr lang="en-US" sz="1800" b="1" dirty="0">
                <a:solidFill>
                  <a:srgbClr val="FF0000"/>
                </a:solidFill>
              </a:rPr>
              <a:t> C</a:t>
            </a:r>
            <a:r>
              <a:rPr lang="en-US" sz="1800" b="1" baseline="-25000" dirty="0">
                <a:solidFill>
                  <a:srgbClr val="FF0000"/>
                </a:solidFill>
              </a:rPr>
              <a:t>N</a:t>
            </a:r>
            <a:r>
              <a:rPr lang="en-US" sz="1800" b="1" dirty="0">
                <a:solidFill>
                  <a:srgbClr val="FF0000"/>
                </a:solidFill>
              </a:rPr>
              <a:t>= LSB</a:t>
            </a:r>
            <a:endParaRPr lang="en-US" sz="1800" dirty="0"/>
          </a:p>
          <a:p>
            <a:pPr lvl="1" eaLnBrk="1" hangingPunct="1">
              <a:spcAft>
                <a:spcPts val="1200"/>
              </a:spcAft>
            </a:pPr>
            <a:r>
              <a:rPr lang="en-US" sz="1800" dirty="0"/>
              <a:t>If the number of bits desired to be shifted is 1, then the immediate number 1 can be written in Count.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1800" dirty="0"/>
              <a:t>However, if the number of bits to be shifted is more than 1, then the count is put in CL register.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E5C611B-3E49-4EF5-9CDD-61C270E83C2E}" type="datetime5">
              <a:rPr lang="en-US"/>
              <a:pPr>
                <a:defRPr/>
              </a:pPr>
              <a:t>7-Jan-19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7F009C-0EB7-44C9-A651-9E0FE30DC33E}" type="slidenum">
              <a:rPr lang="en-IN"/>
              <a:pPr>
                <a:defRPr/>
              </a:pPr>
              <a:t>42</a:t>
            </a:fld>
            <a:endParaRPr lang="en-IN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071538" y="4572008"/>
          <a:ext cx="6096000" cy="457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715272" y="4572008"/>
          <a:ext cx="10715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57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Cy=</a:t>
                      </a:r>
                      <a:r>
                        <a:rPr lang="en-US" baseline="0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0</a:t>
                      </a:r>
                      <a:endParaRPr lang="en-US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1071538" y="5701366"/>
          <a:ext cx="60960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7786710" y="5643578"/>
          <a:ext cx="9762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2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Cy=</a:t>
                      </a:r>
                      <a:r>
                        <a:rPr lang="en-US" baseline="0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2" name="Group 26"/>
          <p:cNvGrpSpPr/>
          <p:nvPr/>
        </p:nvGrpSpPr>
        <p:grpSpPr>
          <a:xfrm>
            <a:off x="1285852" y="5072074"/>
            <a:ext cx="5572164" cy="285752"/>
            <a:chOff x="2214546" y="5143512"/>
            <a:chExt cx="5572164" cy="285752"/>
          </a:xfrm>
        </p:grpSpPr>
        <p:sp>
          <p:nvSpPr>
            <p:cNvPr id="20" name="Curved Up Arrow 19"/>
            <p:cNvSpPr/>
            <p:nvPr/>
          </p:nvSpPr>
          <p:spPr>
            <a:xfrm>
              <a:off x="2214546" y="5143512"/>
              <a:ext cx="714380" cy="285752"/>
            </a:xfrm>
            <a:prstGeom prst="curvedUpArrow">
              <a:avLst>
                <a:gd name="adj1" fmla="val 25000"/>
                <a:gd name="adj2" fmla="val 73109"/>
                <a:gd name="adj3" fmla="val 2117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Curved Up Arrow 20"/>
            <p:cNvSpPr/>
            <p:nvPr/>
          </p:nvSpPr>
          <p:spPr>
            <a:xfrm>
              <a:off x="3857620" y="5143512"/>
              <a:ext cx="714380" cy="285752"/>
            </a:xfrm>
            <a:prstGeom prst="curvedUpArrow">
              <a:avLst>
                <a:gd name="adj1" fmla="val 25000"/>
                <a:gd name="adj2" fmla="val 73109"/>
                <a:gd name="adj3" fmla="val 2117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Curved Up Arrow 21"/>
            <p:cNvSpPr/>
            <p:nvPr/>
          </p:nvSpPr>
          <p:spPr>
            <a:xfrm>
              <a:off x="3071802" y="5143512"/>
              <a:ext cx="714380" cy="285752"/>
            </a:xfrm>
            <a:prstGeom prst="curvedUpArrow">
              <a:avLst>
                <a:gd name="adj1" fmla="val 25000"/>
                <a:gd name="adj2" fmla="val 73109"/>
                <a:gd name="adj3" fmla="val 2117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Curved Up Arrow 22"/>
            <p:cNvSpPr/>
            <p:nvPr/>
          </p:nvSpPr>
          <p:spPr>
            <a:xfrm>
              <a:off x="6215074" y="5143512"/>
              <a:ext cx="714380" cy="285752"/>
            </a:xfrm>
            <a:prstGeom prst="curvedUpArrow">
              <a:avLst>
                <a:gd name="adj1" fmla="val 25000"/>
                <a:gd name="adj2" fmla="val 73109"/>
                <a:gd name="adj3" fmla="val 2117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Curved Up Arrow 23"/>
            <p:cNvSpPr/>
            <p:nvPr/>
          </p:nvSpPr>
          <p:spPr>
            <a:xfrm>
              <a:off x="7072330" y="5143512"/>
              <a:ext cx="714380" cy="285752"/>
            </a:xfrm>
            <a:prstGeom prst="curvedUpArrow">
              <a:avLst>
                <a:gd name="adj1" fmla="val 25000"/>
                <a:gd name="adj2" fmla="val 73109"/>
                <a:gd name="adj3" fmla="val 2117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Curved Up Arrow 24"/>
            <p:cNvSpPr/>
            <p:nvPr/>
          </p:nvSpPr>
          <p:spPr>
            <a:xfrm>
              <a:off x="5429256" y="5143512"/>
              <a:ext cx="714380" cy="285752"/>
            </a:xfrm>
            <a:prstGeom prst="curvedUpArrow">
              <a:avLst>
                <a:gd name="adj1" fmla="val 25000"/>
                <a:gd name="adj2" fmla="val 73109"/>
                <a:gd name="adj3" fmla="val 2117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Curved Up Arrow 25"/>
            <p:cNvSpPr/>
            <p:nvPr/>
          </p:nvSpPr>
          <p:spPr>
            <a:xfrm>
              <a:off x="4643438" y="5143512"/>
              <a:ext cx="714380" cy="285752"/>
            </a:xfrm>
            <a:prstGeom prst="curvedUpArrow">
              <a:avLst>
                <a:gd name="adj1" fmla="val 25000"/>
                <a:gd name="adj2" fmla="val 73109"/>
                <a:gd name="adj3" fmla="val 2117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9" name="Straight Arrow Connector 28"/>
          <p:cNvCxnSpPr/>
          <p:nvPr/>
        </p:nvCxnSpPr>
        <p:spPr>
          <a:xfrm>
            <a:off x="7143768" y="4714884"/>
            <a:ext cx="571504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rved Right Arrow 26"/>
          <p:cNvSpPr/>
          <p:nvPr/>
        </p:nvSpPr>
        <p:spPr>
          <a:xfrm rot="20019542">
            <a:off x="430276" y="4936380"/>
            <a:ext cx="815600" cy="594964"/>
          </a:xfrm>
          <a:prstGeom prst="curvedRightArrow">
            <a:avLst>
              <a:gd name="adj1" fmla="val 0"/>
              <a:gd name="adj2" fmla="val 50000"/>
              <a:gd name="adj3" fmla="val 292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itle 1"/>
          <p:cNvSpPr txBox="1">
            <a:spLocks/>
          </p:cNvSpPr>
          <p:nvPr/>
        </p:nvSpPr>
        <p:spPr bwMode="auto">
          <a:xfrm>
            <a:off x="428596" y="142852"/>
            <a:ext cx="8229600" cy="652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Bit Manipulation Instructions :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Shift Instructions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b="1" dirty="0"/>
              <a:t>ROL Des, Count: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2000" dirty="0"/>
              <a:t>It rotates bits of byte or word left, by count.	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2000" b="1" dirty="0"/>
              <a:t>MSB is transferred to LSB and </a:t>
            </a:r>
            <a:r>
              <a:rPr lang="en-US" sz="2000" b="1" dirty="0">
                <a:solidFill>
                  <a:srgbClr val="7030A0"/>
                </a:solidFill>
              </a:rPr>
              <a:t>also to CF</a:t>
            </a:r>
            <a:r>
              <a:rPr lang="en-US" sz="2000" b="1" dirty="0"/>
              <a:t>.</a:t>
            </a:r>
            <a:r>
              <a:rPr lang="en-US" sz="2000" b="1" dirty="0">
                <a:solidFill>
                  <a:srgbClr val="FF0000"/>
                </a:solidFill>
              </a:rPr>
              <a:t>    LSB = OLD MSB</a:t>
            </a:r>
          </a:p>
          <a:p>
            <a:pPr lvl="1" eaLnBrk="1" hangingPunct="1">
              <a:spcAft>
                <a:spcPts val="1200"/>
              </a:spcAft>
              <a:buNone/>
            </a:pPr>
            <a:r>
              <a:rPr lang="en-US" sz="2000" b="1" dirty="0">
                <a:solidFill>
                  <a:srgbClr val="FF0000"/>
                </a:solidFill>
              </a:rPr>
              <a:t>							    C</a:t>
            </a:r>
            <a:r>
              <a:rPr lang="en-US" sz="2000" b="1" baseline="-25000" dirty="0">
                <a:solidFill>
                  <a:srgbClr val="FF0000"/>
                </a:solidFill>
              </a:rPr>
              <a:t>N</a:t>
            </a:r>
            <a:r>
              <a:rPr lang="en-US" sz="2000" b="1" dirty="0">
                <a:solidFill>
                  <a:srgbClr val="FF0000"/>
                </a:solidFill>
              </a:rPr>
              <a:t>= OLD MSB</a:t>
            </a:r>
            <a:endParaRPr lang="en-US" sz="2000" b="1" dirty="0"/>
          </a:p>
          <a:p>
            <a:pPr lvl="1" eaLnBrk="1" hangingPunct="1">
              <a:spcAft>
                <a:spcPts val="1200"/>
              </a:spcAft>
            </a:pPr>
            <a:r>
              <a:rPr lang="en-US" sz="2000" dirty="0"/>
              <a:t>If the number of bits desired to be shifted is 1, then the immediate number 1 can be written in Count.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2000" dirty="0"/>
              <a:t>However, if the number of bits to be shifted is more than 1, then the count is put in CL register.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251AD05-5159-45C2-A0C5-77F002B3642F}" type="datetime5">
              <a:rPr lang="en-US"/>
              <a:pPr>
                <a:defRPr/>
              </a:pPr>
              <a:t>7-Jan-19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54A518-A187-4F96-9C8A-4252E22998AE}" type="slidenum">
              <a:rPr lang="en-IN"/>
              <a:pPr>
                <a:defRPr/>
              </a:pPr>
              <a:t>43</a:t>
            </a:fld>
            <a:endParaRPr lang="en-IN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833586" y="5143512"/>
          <a:ext cx="6096000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57158" y="5143512"/>
          <a:ext cx="10715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57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Cy=</a:t>
                      </a:r>
                      <a:r>
                        <a:rPr lang="en-US" baseline="0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1</a:t>
                      </a:r>
                      <a:endParaRPr lang="en-US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1357290" y="5357826"/>
            <a:ext cx="7286676" cy="428629"/>
            <a:chOff x="1357290" y="5357826"/>
            <a:chExt cx="7286676" cy="428629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1357290" y="5357826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rot="10800000">
              <a:off x="8001024" y="5357826"/>
              <a:ext cx="64294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Curved Left Arrow 10"/>
            <p:cNvSpPr/>
            <p:nvPr/>
          </p:nvSpPr>
          <p:spPr>
            <a:xfrm rot="5400000">
              <a:off x="7161627" y="5268529"/>
              <a:ext cx="214313" cy="821537"/>
            </a:xfrm>
            <a:prstGeom prst="curvedLeftArrow">
              <a:avLst>
                <a:gd name="adj1" fmla="val 782"/>
                <a:gd name="adj2" fmla="val 50705"/>
                <a:gd name="adj3" fmla="val 24983"/>
              </a:avLst>
            </a:prstGeom>
            <a:ln w="381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Curved Left Arrow 11"/>
            <p:cNvSpPr/>
            <p:nvPr/>
          </p:nvSpPr>
          <p:spPr>
            <a:xfrm rot="5400000">
              <a:off x="6304370" y="5339967"/>
              <a:ext cx="214314" cy="678661"/>
            </a:xfrm>
            <a:prstGeom prst="curvedLeftArrow">
              <a:avLst>
                <a:gd name="adj1" fmla="val 782"/>
                <a:gd name="adj2" fmla="val 50705"/>
                <a:gd name="adj3" fmla="val 24983"/>
              </a:avLst>
            </a:prstGeom>
            <a:ln w="381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Curved Left Arrow 12"/>
            <p:cNvSpPr/>
            <p:nvPr/>
          </p:nvSpPr>
          <p:spPr>
            <a:xfrm rot="5400000">
              <a:off x="2375281" y="5339967"/>
              <a:ext cx="214314" cy="678661"/>
            </a:xfrm>
            <a:prstGeom prst="curvedLeftArrow">
              <a:avLst>
                <a:gd name="adj1" fmla="val 782"/>
                <a:gd name="adj2" fmla="val 50705"/>
                <a:gd name="adj3" fmla="val 24983"/>
              </a:avLst>
            </a:prstGeom>
            <a:ln w="381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urved Left Arrow 13"/>
            <p:cNvSpPr/>
            <p:nvPr/>
          </p:nvSpPr>
          <p:spPr>
            <a:xfrm rot="5400000">
              <a:off x="3161099" y="5339967"/>
              <a:ext cx="214314" cy="678661"/>
            </a:xfrm>
            <a:prstGeom prst="curvedLeftArrow">
              <a:avLst>
                <a:gd name="adj1" fmla="val 782"/>
                <a:gd name="adj2" fmla="val 50705"/>
                <a:gd name="adj3" fmla="val 24983"/>
              </a:avLst>
            </a:prstGeom>
            <a:ln w="381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Curved Left Arrow 14"/>
            <p:cNvSpPr/>
            <p:nvPr/>
          </p:nvSpPr>
          <p:spPr>
            <a:xfrm rot="5400000">
              <a:off x="3946917" y="5268529"/>
              <a:ext cx="214314" cy="678661"/>
            </a:xfrm>
            <a:prstGeom prst="curvedLeftArrow">
              <a:avLst>
                <a:gd name="adj1" fmla="val 782"/>
                <a:gd name="adj2" fmla="val 50705"/>
                <a:gd name="adj3" fmla="val 24983"/>
              </a:avLst>
            </a:prstGeom>
            <a:ln w="381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Curved Left Arrow 15"/>
            <p:cNvSpPr/>
            <p:nvPr/>
          </p:nvSpPr>
          <p:spPr>
            <a:xfrm rot="5400000">
              <a:off x="4732735" y="5268529"/>
              <a:ext cx="214314" cy="678661"/>
            </a:xfrm>
            <a:prstGeom prst="curvedLeftArrow">
              <a:avLst>
                <a:gd name="adj1" fmla="val 782"/>
                <a:gd name="adj2" fmla="val 50705"/>
                <a:gd name="adj3" fmla="val 24983"/>
              </a:avLst>
            </a:prstGeom>
            <a:ln w="381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Curved Left Arrow 16"/>
            <p:cNvSpPr/>
            <p:nvPr/>
          </p:nvSpPr>
          <p:spPr>
            <a:xfrm rot="5400000">
              <a:off x="5518553" y="5268529"/>
              <a:ext cx="214314" cy="678661"/>
            </a:xfrm>
            <a:prstGeom prst="curvedLeftArrow">
              <a:avLst>
                <a:gd name="adj1" fmla="val 782"/>
                <a:gd name="adj2" fmla="val 50705"/>
                <a:gd name="adj3" fmla="val 24983"/>
              </a:avLst>
            </a:prstGeom>
            <a:ln w="381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1928794" y="6072206"/>
          <a:ext cx="6096000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666744" y="6058556"/>
          <a:ext cx="97629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2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Cy=</a:t>
                      </a:r>
                      <a:r>
                        <a:rPr lang="en-US" baseline="0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>
                          <a:solidFill>
                            <a:srgbClr val="00B0F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000" dirty="0">
                        <a:solidFill>
                          <a:srgbClr val="00B0F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21" name="Elbow Connector 20"/>
          <p:cNvCxnSpPr/>
          <p:nvPr/>
        </p:nvCxnSpPr>
        <p:spPr>
          <a:xfrm>
            <a:off x="1500166" y="5357826"/>
            <a:ext cx="7215238" cy="500066"/>
          </a:xfrm>
          <a:prstGeom prst="bentConnector3">
            <a:avLst>
              <a:gd name="adj1" fmla="val 2333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 flipH="1" flipV="1">
            <a:off x="8393933" y="5607859"/>
            <a:ext cx="500066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le 1"/>
          <p:cNvSpPr txBox="1">
            <a:spLocks/>
          </p:cNvSpPr>
          <p:nvPr/>
        </p:nvSpPr>
        <p:spPr bwMode="auto">
          <a:xfrm>
            <a:off x="357158" y="357166"/>
            <a:ext cx="8572560" cy="652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Bit Manipulation Instructions :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Rotate Instructions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sz="2000" b="1" dirty="0"/>
              <a:t>ROR Des, Count: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1800" dirty="0"/>
              <a:t>It rotates bits of byte or word right, by count.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1800" b="1" dirty="0"/>
              <a:t>LSB is transferred to MSB and </a:t>
            </a:r>
            <a:r>
              <a:rPr lang="en-US" sz="1800" b="1" dirty="0">
                <a:solidFill>
                  <a:srgbClr val="FF0000"/>
                </a:solidFill>
              </a:rPr>
              <a:t>also to CF</a:t>
            </a:r>
            <a:r>
              <a:rPr lang="en-US" sz="1800" b="1" dirty="0"/>
              <a:t>.	</a:t>
            </a:r>
            <a:r>
              <a:rPr lang="en-US" sz="1800" b="1" dirty="0">
                <a:solidFill>
                  <a:srgbClr val="FF0000"/>
                </a:solidFill>
              </a:rPr>
              <a:t>     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>
                <a:solidFill>
                  <a:srgbClr val="7030A0"/>
                </a:solidFill>
              </a:rPr>
              <a:t>MSB=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>
                <a:solidFill>
                  <a:srgbClr val="7030A0"/>
                </a:solidFill>
              </a:rPr>
              <a:t>C</a:t>
            </a:r>
            <a:r>
              <a:rPr lang="en-US" sz="1800" b="1" baseline="-25000" dirty="0">
                <a:solidFill>
                  <a:srgbClr val="7030A0"/>
                </a:solidFill>
              </a:rPr>
              <a:t>N</a:t>
            </a:r>
            <a:r>
              <a:rPr lang="en-US" sz="1800" b="1" dirty="0">
                <a:solidFill>
                  <a:srgbClr val="7030A0"/>
                </a:solidFill>
              </a:rPr>
              <a:t>= OLD LSB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1800" dirty="0"/>
              <a:t>If the number of bits desired to be shifted is 1, then the immediate number 1 can be written in Count.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1800" dirty="0"/>
              <a:t>However, if the number of bits to be shifted is more than 1, then the count is put in CL register.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457200" y="6215082"/>
            <a:ext cx="2133600" cy="365125"/>
          </a:xfrm>
        </p:spPr>
        <p:txBody>
          <a:bodyPr/>
          <a:lstStyle/>
          <a:p>
            <a:pPr>
              <a:defRPr/>
            </a:pPr>
            <a:fld id="{FB256B60-8397-434B-9D4A-3E6CA6283083}" type="datetime5">
              <a:rPr lang="en-US"/>
              <a:pPr>
                <a:defRPr/>
              </a:pPr>
              <a:t>7-Jan-19</a:t>
            </a:fld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90E93B-4E68-40F0-A3EB-86496905BC1E}" type="slidenum">
              <a:rPr lang="en-IN"/>
              <a:pPr>
                <a:defRPr/>
              </a:pPr>
              <a:t>44</a:t>
            </a:fld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71538" y="4572008"/>
          <a:ext cx="6096000" cy="457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715272" y="4572008"/>
          <a:ext cx="10715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57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Cy=</a:t>
                      </a:r>
                      <a:r>
                        <a:rPr lang="en-US" baseline="0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0</a:t>
                      </a:r>
                      <a:endParaRPr lang="en-US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071538" y="5915680"/>
          <a:ext cx="6096000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739106" y="5915680"/>
          <a:ext cx="9762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2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Cy=</a:t>
                      </a:r>
                      <a:r>
                        <a:rPr lang="en-US" baseline="0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11" name="Group 26"/>
          <p:cNvGrpSpPr/>
          <p:nvPr/>
        </p:nvGrpSpPr>
        <p:grpSpPr>
          <a:xfrm>
            <a:off x="1285852" y="5072074"/>
            <a:ext cx="5572164" cy="285752"/>
            <a:chOff x="2214546" y="5143512"/>
            <a:chExt cx="5572164" cy="285752"/>
          </a:xfrm>
        </p:grpSpPr>
        <p:sp>
          <p:nvSpPr>
            <p:cNvPr id="12" name="Curved Up Arrow 11"/>
            <p:cNvSpPr/>
            <p:nvPr/>
          </p:nvSpPr>
          <p:spPr>
            <a:xfrm>
              <a:off x="2214546" y="5143512"/>
              <a:ext cx="714380" cy="285752"/>
            </a:xfrm>
            <a:prstGeom prst="curvedUpArrow">
              <a:avLst>
                <a:gd name="adj1" fmla="val 25000"/>
                <a:gd name="adj2" fmla="val 73109"/>
                <a:gd name="adj3" fmla="val 2117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Curved Up Arrow 12"/>
            <p:cNvSpPr/>
            <p:nvPr/>
          </p:nvSpPr>
          <p:spPr>
            <a:xfrm>
              <a:off x="3857620" y="5143512"/>
              <a:ext cx="714380" cy="285752"/>
            </a:xfrm>
            <a:prstGeom prst="curvedUpArrow">
              <a:avLst>
                <a:gd name="adj1" fmla="val 25000"/>
                <a:gd name="adj2" fmla="val 73109"/>
                <a:gd name="adj3" fmla="val 2117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urved Up Arrow 13"/>
            <p:cNvSpPr/>
            <p:nvPr/>
          </p:nvSpPr>
          <p:spPr>
            <a:xfrm>
              <a:off x="3071802" y="5143512"/>
              <a:ext cx="714380" cy="285752"/>
            </a:xfrm>
            <a:prstGeom prst="curvedUpArrow">
              <a:avLst>
                <a:gd name="adj1" fmla="val 25000"/>
                <a:gd name="adj2" fmla="val 73109"/>
                <a:gd name="adj3" fmla="val 2117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Curved Up Arrow 14"/>
            <p:cNvSpPr/>
            <p:nvPr/>
          </p:nvSpPr>
          <p:spPr>
            <a:xfrm>
              <a:off x="6215074" y="5143512"/>
              <a:ext cx="714380" cy="285752"/>
            </a:xfrm>
            <a:prstGeom prst="curvedUpArrow">
              <a:avLst>
                <a:gd name="adj1" fmla="val 25000"/>
                <a:gd name="adj2" fmla="val 73109"/>
                <a:gd name="adj3" fmla="val 2117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Curved Up Arrow 15"/>
            <p:cNvSpPr/>
            <p:nvPr/>
          </p:nvSpPr>
          <p:spPr>
            <a:xfrm>
              <a:off x="7072330" y="5143512"/>
              <a:ext cx="714380" cy="285752"/>
            </a:xfrm>
            <a:prstGeom prst="curvedUpArrow">
              <a:avLst>
                <a:gd name="adj1" fmla="val 25000"/>
                <a:gd name="adj2" fmla="val 73109"/>
                <a:gd name="adj3" fmla="val 2117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Curved Up Arrow 16"/>
            <p:cNvSpPr/>
            <p:nvPr/>
          </p:nvSpPr>
          <p:spPr>
            <a:xfrm>
              <a:off x="5429256" y="5143512"/>
              <a:ext cx="714380" cy="285752"/>
            </a:xfrm>
            <a:prstGeom prst="curvedUpArrow">
              <a:avLst>
                <a:gd name="adj1" fmla="val 25000"/>
                <a:gd name="adj2" fmla="val 73109"/>
                <a:gd name="adj3" fmla="val 2117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Curved Up Arrow 17"/>
            <p:cNvSpPr/>
            <p:nvPr/>
          </p:nvSpPr>
          <p:spPr>
            <a:xfrm>
              <a:off x="4643438" y="5143512"/>
              <a:ext cx="714380" cy="285752"/>
            </a:xfrm>
            <a:prstGeom prst="curvedUpArrow">
              <a:avLst>
                <a:gd name="adj1" fmla="val 25000"/>
                <a:gd name="adj2" fmla="val 73109"/>
                <a:gd name="adj3" fmla="val 2117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>
            <a:off x="7143768" y="4714884"/>
            <a:ext cx="571504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rot="10800000" flipV="1">
            <a:off x="571472" y="4714884"/>
            <a:ext cx="6786610" cy="857256"/>
          </a:xfrm>
          <a:prstGeom prst="bentConnector3">
            <a:avLst>
              <a:gd name="adj1" fmla="val -73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42910" y="4857760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285720" y="5214950"/>
            <a:ext cx="714380" cy="158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4" name="Title 1"/>
          <p:cNvSpPr txBox="1">
            <a:spLocks/>
          </p:cNvSpPr>
          <p:nvPr/>
        </p:nvSpPr>
        <p:spPr bwMode="auto">
          <a:xfrm>
            <a:off x="357158" y="214290"/>
            <a:ext cx="8572560" cy="652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Bit Manipulation Instructions :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Rotate Instructions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sz="1800" b="1" dirty="0"/>
              <a:t>RCL Des, Count: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1800" dirty="0"/>
              <a:t>RCL instruction : RCL destination, count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1800" dirty="0"/>
              <a:t>This instruction rotates all the bits in a specified byte or word some number of bits position </a:t>
            </a:r>
            <a:r>
              <a:rPr lang="en-US" sz="1800" b="1" dirty="0">
                <a:solidFill>
                  <a:srgbClr val="FF0000"/>
                </a:solidFill>
              </a:rPr>
              <a:t>to the left along with the carry </a:t>
            </a:r>
            <a:r>
              <a:rPr lang="en-US" sz="1800" dirty="0"/>
              <a:t>flags.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1800" dirty="0"/>
              <a:t> </a:t>
            </a:r>
            <a:r>
              <a:rPr lang="en-US" sz="1800" b="1" dirty="0">
                <a:solidFill>
                  <a:srgbClr val="7030A0"/>
                </a:solidFill>
              </a:rPr>
              <a:t>MSB is placed as a new carry and previous carry in place as new LSB.</a:t>
            </a:r>
            <a:br>
              <a:rPr lang="en-US" sz="1800" b="1" dirty="0">
                <a:solidFill>
                  <a:srgbClr val="7030A0"/>
                </a:solidFill>
              </a:rPr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err="1"/>
              <a:t>Eg</a:t>
            </a:r>
            <a:r>
              <a:rPr lang="en-US" sz="1800" dirty="0"/>
              <a:t>.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RCL CX, 1</a:t>
            </a:r>
            <a:br>
              <a:rPr lang="en-US" sz="1800" dirty="0"/>
            </a:br>
            <a:r>
              <a:rPr lang="en-US" sz="1800" dirty="0"/>
              <a:t>MOV CL, 04H</a:t>
            </a:r>
            <a:br>
              <a:rPr lang="en-US" sz="1800" dirty="0"/>
            </a:br>
            <a:r>
              <a:rPr lang="en-US" sz="1800" dirty="0"/>
              <a:t>RCL AL, CL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251AD05-5159-45C2-A0C5-77F002B3642F}" type="datetime5">
              <a:rPr lang="en-US"/>
              <a:pPr>
                <a:defRPr/>
              </a:pPr>
              <a:t>7-Jan-19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54A518-A187-4F96-9C8A-4252E22998AE}" type="slidenum">
              <a:rPr lang="en-IN"/>
              <a:pPr>
                <a:defRPr/>
              </a:pPr>
              <a:t>45</a:t>
            </a:fld>
            <a:endParaRPr lang="en-IN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833586" y="5143512"/>
          <a:ext cx="6096000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57158" y="5143512"/>
          <a:ext cx="10715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57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Cy=</a:t>
                      </a:r>
                      <a:r>
                        <a:rPr lang="en-US" baseline="0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1</a:t>
                      </a:r>
                      <a:endParaRPr lang="en-US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2" name="Group 7"/>
          <p:cNvGrpSpPr/>
          <p:nvPr/>
        </p:nvGrpSpPr>
        <p:grpSpPr>
          <a:xfrm>
            <a:off x="1357290" y="5357826"/>
            <a:ext cx="7286676" cy="428629"/>
            <a:chOff x="1357290" y="5357826"/>
            <a:chExt cx="7286676" cy="428629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1357290" y="5357826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rot="10800000">
              <a:off x="8001024" y="5357826"/>
              <a:ext cx="64294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Curved Left Arrow 10"/>
            <p:cNvSpPr/>
            <p:nvPr/>
          </p:nvSpPr>
          <p:spPr>
            <a:xfrm rot="5400000">
              <a:off x="7161627" y="5268529"/>
              <a:ext cx="214313" cy="821537"/>
            </a:xfrm>
            <a:prstGeom prst="curvedLeftArrow">
              <a:avLst>
                <a:gd name="adj1" fmla="val 782"/>
                <a:gd name="adj2" fmla="val 50705"/>
                <a:gd name="adj3" fmla="val 24983"/>
              </a:avLst>
            </a:prstGeom>
            <a:ln w="381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Curved Left Arrow 11"/>
            <p:cNvSpPr/>
            <p:nvPr/>
          </p:nvSpPr>
          <p:spPr>
            <a:xfrm rot="5400000">
              <a:off x="6304370" y="5339967"/>
              <a:ext cx="214314" cy="678661"/>
            </a:xfrm>
            <a:prstGeom prst="curvedLeftArrow">
              <a:avLst>
                <a:gd name="adj1" fmla="val 782"/>
                <a:gd name="adj2" fmla="val 50705"/>
                <a:gd name="adj3" fmla="val 24983"/>
              </a:avLst>
            </a:prstGeom>
            <a:ln w="381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Curved Left Arrow 12"/>
            <p:cNvSpPr/>
            <p:nvPr/>
          </p:nvSpPr>
          <p:spPr>
            <a:xfrm rot="5400000">
              <a:off x="2375281" y="5339967"/>
              <a:ext cx="214314" cy="678661"/>
            </a:xfrm>
            <a:prstGeom prst="curvedLeftArrow">
              <a:avLst>
                <a:gd name="adj1" fmla="val 782"/>
                <a:gd name="adj2" fmla="val 50705"/>
                <a:gd name="adj3" fmla="val 24983"/>
              </a:avLst>
            </a:prstGeom>
            <a:ln w="381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urved Left Arrow 13"/>
            <p:cNvSpPr/>
            <p:nvPr/>
          </p:nvSpPr>
          <p:spPr>
            <a:xfrm rot="5400000">
              <a:off x="3161099" y="5339967"/>
              <a:ext cx="214314" cy="678661"/>
            </a:xfrm>
            <a:prstGeom prst="curvedLeftArrow">
              <a:avLst>
                <a:gd name="adj1" fmla="val 782"/>
                <a:gd name="adj2" fmla="val 50705"/>
                <a:gd name="adj3" fmla="val 24983"/>
              </a:avLst>
            </a:prstGeom>
            <a:ln w="381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Curved Left Arrow 14"/>
            <p:cNvSpPr/>
            <p:nvPr/>
          </p:nvSpPr>
          <p:spPr>
            <a:xfrm rot="5400000">
              <a:off x="3946917" y="5268529"/>
              <a:ext cx="214314" cy="678661"/>
            </a:xfrm>
            <a:prstGeom prst="curvedLeftArrow">
              <a:avLst>
                <a:gd name="adj1" fmla="val 782"/>
                <a:gd name="adj2" fmla="val 50705"/>
                <a:gd name="adj3" fmla="val 24983"/>
              </a:avLst>
            </a:prstGeom>
            <a:ln w="381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Curved Left Arrow 15"/>
            <p:cNvSpPr/>
            <p:nvPr/>
          </p:nvSpPr>
          <p:spPr>
            <a:xfrm rot="5400000">
              <a:off x="4732735" y="5268529"/>
              <a:ext cx="214314" cy="678661"/>
            </a:xfrm>
            <a:prstGeom prst="curvedLeftArrow">
              <a:avLst>
                <a:gd name="adj1" fmla="val 782"/>
                <a:gd name="adj2" fmla="val 50705"/>
                <a:gd name="adj3" fmla="val 24983"/>
              </a:avLst>
            </a:prstGeom>
            <a:ln w="381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Curved Left Arrow 16"/>
            <p:cNvSpPr/>
            <p:nvPr/>
          </p:nvSpPr>
          <p:spPr>
            <a:xfrm rot="5400000">
              <a:off x="5518553" y="5268529"/>
              <a:ext cx="214314" cy="678661"/>
            </a:xfrm>
            <a:prstGeom prst="curvedLeftArrow">
              <a:avLst>
                <a:gd name="adj1" fmla="val 782"/>
                <a:gd name="adj2" fmla="val 50705"/>
                <a:gd name="adj3" fmla="val 24983"/>
              </a:avLst>
            </a:prstGeom>
            <a:ln w="3810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1928794" y="6072206"/>
          <a:ext cx="6096000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666744" y="6058556"/>
          <a:ext cx="97629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2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Cy=</a:t>
                      </a:r>
                      <a:r>
                        <a:rPr lang="en-US" baseline="0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>
                          <a:solidFill>
                            <a:srgbClr val="00B0F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000" dirty="0">
                        <a:solidFill>
                          <a:srgbClr val="00B0F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21" name="Elbow Connector 20"/>
          <p:cNvCxnSpPr/>
          <p:nvPr/>
        </p:nvCxnSpPr>
        <p:spPr>
          <a:xfrm>
            <a:off x="142844" y="5357826"/>
            <a:ext cx="8501122" cy="500066"/>
          </a:xfrm>
          <a:prstGeom prst="bentConnector3">
            <a:avLst>
              <a:gd name="adj1" fmla="val 232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 flipH="1" flipV="1">
            <a:off x="8393933" y="5607859"/>
            <a:ext cx="500066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le 1"/>
          <p:cNvSpPr txBox="1">
            <a:spLocks/>
          </p:cNvSpPr>
          <p:nvPr/>
        </p:nvSpPr>
        <p:spPr bwMode="auto">
          <a:xfrm>
            <a:off x="357158" y="214290"/>
            <a:ext cx="8572560" cy="652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Bit Manipulation Instructions :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Rotate Instructions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rot="10800000">
            <a:off x="142844" y="5357826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b="1" dirty="0"/>
              <a:t>RCR Des, Count: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1800" dirty="0"/>
              <a:t>RCR instruction : RCR destination , count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1800" dirty="0"/>
              <a:t>This instruction rotates all bits in a specified byte or word some number of bit positions to the right along with the carry flag. 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1800" dirty="0"/>
              <a:t>LSB is placed as a new carry and previous carry is in place as a new MSB.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err="1"/>
              <a:t>Eg</a:t>
            </a:r>
            <a:r>
              <a:rPr lang="en-US" sz="1800" dirty="0"/>
              <a:t>. 		RCR CX, 1</a:t>
            </a:r>
            <a:br>
              <a:rPr lang="en-US" sz="1800" dirty="0"/>
            </a:br>
            <a:r>
              <a:rPr lang="en-US" sz="1800" dirty="0"/>
              <a:t>			MOV CL, 04H</a:t>
            </a:r>
            <a:br>
              <a:rPr lang="en-US" sz="1800" dirty="0"/>
            </a:br>
            <a:r>
              <a:rPr lang="en-US" sz="1800" dirty="0"/>
              <a:t>			RCR AL, CL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457200" y="6215082"/>
            <a:ext cx="2133600" cy="365125"/>
          </a:xfrm>
        </p:spPr>
        <p:txBody>
          <a:bodyPr/>
          <a:lstStyle/>
          <a:p>
            <a:pPr>
              <a:defRPr/>
            </a:pPr>
            <a:fld id="{FB256B60-8397-434B-9D4A-3E6CA6283083}" type="datetime5">
              <a:rPr lang="en-US"/>
              <a:pPr>
                <a:defRPr/>
              </a:pPr>
              <a:t>7-Jan-19</a:t>
            </a:fld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90E93B-4E68-40F0-A3EB-86496905BC1E}" type="slidenum">
              <a:rPr lang="en-IN"/>
              <a:pPr>
                <a:defRPr/>
              </a:pPr>
              <a:t>46</a:t>
            </a:fld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71538" y="4572008"/>
          <a:ext cx="6096000" cy="457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715272" y="4572008"/>
          <a:ext cx="10715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57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Cy=</a:t>
                      </a:r>
                      <a:r>
                        <a:rPr lang="en-US" baseline="0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0</a:t>
                      </a:r>
                      <a:endParaRPr lang="en-US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071538" y="5915680"/>
          <a:ext cx="6096000" cy="39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739106" y="5915680"/>
          <a:ext cx="97629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2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Cy=</a:t>
                      </a:r>
                      <a:r>
                        <a:rPr lang="en-US" baseline="0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aseline="0" dirty="0">
                          <a:solidFill>
                            <a:srgbClr val="00B0F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000" dirty="0">
                        <a:solidFill>
                          <a:srgbClr val="00B0F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2" name="Group 26"/>
          <p:cNvGrpSpPr/>
          <p:nvPr/>
        </p:nvGrpSpPr>
        <p:grpSpPr>
          <a:xfrm>
            <a:off x="1285852" y="5072074"/>
            <a:ext cx="5572164" cy="285752"/>
            <a:chOff x="2214546" y="5143512"/>
            <a:chExt cx="5572164" cy="285752"/>
          </a:xfrm>
        </p:grpSpPr>
        <p:sp>
          <p:nvSpPr>
            <p:cNvPr id="12" name="Curved Up Arrow 11"/>
            <p:cNvSpPr/>
            <p:nvPr/>
          </p:nvSpPr>
          <p:spPr>
            <a:xfrm>
              <a:off x="2214546" y="5143512"/>
              <a:ext cx="714380" cy="285752"/>
            </a:xfrm>
            <a:prstGeom prst="curvedUpArrow">
              <a:avLst>
                <a:gd name="adj1" fmla="val 25000"/>
                <a:gd name="adj2" fmla="val 73109"/>
                <a:gd name="adj3" fmla="val 2117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Curved Up Arrow 12"/>
            <p:cNvSpPr/>
            <p:nvPr/>
          </p:nvSpPr>
          <p:spPr>
            <a:xfrm>
              <a:off x="3857620" y="5143512"/>
              <a:ext cx="714380" cy="285752"/>
            </a:xfrm>
            <a:prstGeom prst="curvedUpArrow">
              <a:avLst>
                <a:gd name="adj1" fmla="val 25000"/>
                <a:gd name="adj2" fmla="val 73109"/>
                <a:gd name="adj3" fmla="val 2117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urved Up Arrow 13"/>
            <p:cNvSpPr/>
            <p:nvPr/>
          </p:nvSpPr>
          <p:spPr>
            <a:xfrm>
              <a:off x="3071802" y="5143512"/>
              <a:ext cx="714380" cy="285752"/>
            </a:xfrm>
            <a:prstGeom prst="curvedUpArrow">
              <a:avLst>
                <a:gd name="adj1" fmla="val 25000"/>
                <a:gd name="adj2" fmla="val 73109"/>
                <a:gd name="adj3" fmla="val 2117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Curved Up Arrow 14"/>
            <p:cNvSpPr/>
            <p:nvPr/>
          </p:nvSpPr>
          <p:spPr>
            <a:xfrm>
              <a:off x="6215074" y="5143512"/>
              <a:ext cx="714380" cy="285752"/>
            </a:xfrm>
            <a:prstGeom prst="curvedUpArrow">
              <a:avLst>
                <a:gd name="adj1" fmla="val 25000"/>
                <a:gd name="adj2" fmla="val 73109"/>
                <a:gd name="adj3" fmla="val 2117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Curved Up Arrow 15"/>
            <p:cNvSpPr/>
            <p:nvPr/>
          </p:nvSpPr>
          <p:spPr>
            <a:xfrm>
              <a:off x="7072330" y="5143512"/>
              <a:ext cx="714380" cy="285752"/>
            </a:xfrm>
            <a:prstGeom prst="curvedUpArrow">
              <a:avLst>
                <a:gd name="adj1" fmla="val 25000"/>
                <a:gd name="adj2" fmla="val 73109"/>
                <a:gd name="adj3" fmla="val 2117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Curved Up Arrow 16"/>
            <p:cNvSpPr/>
            <p:nvPr/>
          </p:nvSpPr>
          <p:spPr>
            <a:xfrm>
              <a:off x="5429256" y="5143512"/>
              <a:ext cx="714380" cy="285752"/>
            </a:xfrm>
            <a:prstGeom prst="curvedUpArrow">
              <a:avLst>
                <a:gd name="adj1" fmla="val 25000"/>
                <a:gd name="adj2" fmla="val 73109"/>
                <a:gd name="adj3" fmla="val 2117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Curved Up Arrow 17"/>
            <p:cNvSpPr/>
            <p:nvPr/>
          </p:nvSpPr>
          <p:spPr>
            <a:xfrm>
              <a:off x="4643438" y="5143512"/>
              <a:ext cx="714380" cy="285752"/>
            </a:xfrm>
            <a:prstGeom prst="curvedUpArrow">
              <a:avLst>
                <a:gd name="adj1" fmla="val 25000"/>
                <a:gd name="adj2" fmla="val 73109"/>
                <a:gd name="adj3" fmla="val 2117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>
            <a:off x="7143768" y="4714884"/>
            <a:ext cx="571504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rot="10800000" flipV="1">
            <a:off x="571472" y="4714884"/>
            <a:ext cx="8215370" cy="857256"/>
          </a:xfrm>
          <a:prstGeom prst="bentConnector3">
            <a:avLst>
              <a:gd name="adj1" fmla="val -2329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42910" y="4857760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285720" y="5214950"/>
            <a:ext cx="714380" cy="158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4" name="Title 1"/>
          <p:cNvSpPr txBox="1">
            <a:spLocks/>
          </p:cNvSpPr>
          <p:nvPr/>
        </p:nvSpPr>
        <p:spPr bwMode="auto">
          <a:xfrm>
            <a:off x="357158" y="71414"/>
            <a:ext cx="8572560" cy="652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Bit Manipulation Instructions :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Rotate Instructions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457200" y="704851"/>
            <a:ext cx="8229600" cy="581010"/>
          </a:xfrm>
        </p:spPr>
        <p:txBody>
          <a:bodyPr/>
          <a:lstStyle/>
          <a:p>
            <a:pPr algn="ctr" eaLnBrk="1" hangingPunct="1"/>
            <a:r>
              <a:rPr lang="en-US" sz="3600" b="1" dirty="0"/>
              <a:t>5. Program Flow control Instructions</a:t>
            </a:r>
            <a:endParaRPr lang="en-IN" sz="3600" b="1" dirty="0"/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285720" y="1714500"/>
            <a:ext cx="8715436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sz="2000" dirty="0"/>
              <a:t>These instructions </a:t>
            </a:r>
            <a:r>
              <a:rPr lang="en-US" sz="2000" b="1" dirty="0"/>
              <a:t>cause change in the sequence of the execution</a:t>
            </a:r>
            <a:r>
              <a:rPr lang="en-US" sz="2000" dirty="0"/>
              <a:t> of instruction.</a:t>
            </a:r>
          </a:p>
          <a:p>
            <a:pPr eaLnBrk="1" hangingPunct="1">
              <a:spcAft>
                <a:spcPts val="1200"/>
              </a:spcAft>
            </a:pPr>
            <a:r>
              <a:rPr lang="en-US" sz="2000" dirty="0"/>
              <a:t>This change can be through a </a:t>
            </a:r>
            <a:r>
              <a:rPr lang="en-US" sz="2000" b="1" dirty="0"/>
              <a:t>condition</a:t>
            </a:r>
            <a:r>
              <a:rPr lang="en-US" sz="2000" dirty="0"/>
              <a:t> or sometimes </a:t>
            </a:r>
            <a:r>
              <a:rPr lang="en-US" sz="2000" b="1" dirty="0"/>
              <a:t>unconditional</a:t>
            </a:r>
            <a:r>
              <a:rPr lang="en-US" sz="2000" dirty="0"/>
              <a:t>.</a:t>
            </a:r>
          </a:p>
          <a:p>
            <a:pPr eaLnBrk="1" hangingPunct="1">
              <a:spcAft>
                <a:spcPts val="1200"/>
              </a:spcAft>
            </a:pPr>
            <a:r>
              <a:rPr lang="en-US" sz="2000" dirty="0"/>
              <a:t>The conditions are represented by flags.</a:t>
            </a:r>
          </a:p>
          <a:p>
            <a:pPr eaLnBrk="1" hangingPunct="1">
              <a:spcAft>
                <a:spcPts val="1200"/>
              </a:spcAft>
            </a:pPr>
            <a:r>
              <a:rPr lang="en-US" sz="2000" dirty="0"/>
              <a:t>These are also called as </a:t>
            </a:r>
            <a:r>
              <a:rPr lang="en-US" sz="2000" b="1" dirty="0"/>
              <a:t>Branching Instructions </a:t>
            </a:r>
            <a:r>
              <a:rPr lang="en-US" sz="2000" dirty="0"/>
              <a:t>or  </a:t>
            </a:r>
            <a:r>
              <a:rPr lang="en-US" sz="2000" b="1" dirty="0"/>
              <a:t>Transfer of control </a:t>
            </a:r>
            <a:r>
              <a:rPr lang="en-US" sz="2000" dirty="0"/>
              <a:t>Instructions.</a:t>
            </a:r>
          </a:p>
          <a:p>
            <a:pPr eaLnBrk="1" hangingPunct="1">
              <a:spcAft>
                <a:spcPts val="1200"/>
              </a:spcAft>
            </a:pPr>
            <a:r>
              <a:rPr lang="en-US" sz="2400" dirty="0"/>
              <a:t>2</a:t>
            </a:r>
            <a:r>
              <a:rPr lang="en-US" sz="2000" dirty="0"/>
              <a:t> types.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1800" dirty="0" err="1"/>
              <a:t>i</a:t>
            </a:r>
            <a:r>
              <a:rPr lang="en-US" sz="1800" dirty="0"/>
              <a:t>. </a:t>
            </a:r>
            <a:r>
              <a:rPr lang="en-US" sz="1800" dirty="0" err="1"/>
              <a:t>Uncondtional</a:t>
            </a:r>
            <a:r>
              <a:rPr lang="en-US" sz="1800" dirty="0"/>
              <a:t> Branching Instructions :  </a:t>
            </a:r>
            <a:r>
              <a:rPr lang="en-US" sz="2000" b="1" dirty="0">
                <a:solidFill>
                  <a:srgbClr val="7030A0"/>
                </a:solidFill>
              </a:rPr>
              <a:t>CALL	RET	JMP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1800" dirty="0"/>
              <a:t>ii. </a:t>
            </a:r>
            <a:r>
              <a:rPr lang="en-US" sz="1800" dirty="0" err="1"/>
              <a:t>Condtional</a:t>
            </a:r>
            <a:r>
              <a:rPr lang="en-US" sz="1800" dirty="0"/>
              <a:t> Branching Instructions : 	Set of </a:t>
            </a:r>
            <a:r>
              <a:rPr lang="en-US" sz="2000" b="1" dirty="0">
                <a:solidFill>
                  <a:srgbClr val="7030A0"/>
                </a:solidFill>
              </a:rPr>
              <a:t>J </a:t>
            </a:r>
            <a:r>
              <a:rPr lang="en-US" sz="2000" b="1" dirty="0" err="1">
                <a:solidFill>
                  <a:srgbClr val="7030A0"/>
                </a:solidFill>
              </a:rPr>
              <a:t>Cond</a:t>
            </a:r>
            <a:endParaRPr lang="en-US" sz="2000" b="1" dirty="0">
              <a:solidFill>
                <a:srgbClr val="7030A0"/>
              </a:solidFill>
            </a:endParaRPr>
          </a:p>
          <a:p>
            <a:pPr eaLnBrk="1" hangingPunct="1">
              <a:spcAft>
                <a:spcPts val="1200"/>
              </a:spcAft>
              <a:buNone/>
            </a:pP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601DB27-07F1-4BA7-9761-386AB06644A7}" type="datetime5">
              <a:rPr lang="en-US"/>
              <a:pPr>
                <a:defRPr/>
              </a:pPr>
              <a:t>7-Jan-19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FEFC3B-678A-478F-B7D2-DB80776CB2D6}" type="slidenum">
              <a:rPr lang="en-IN"/>
              <a:pPr>
                <a:defRPr/>
              </a:pPr>
              <a:t>47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229600" cy="581023"/>
          </a:xfrm>
        </p:spPr>
        <p:txBody>
          <a:bodyPr/>
          <a:lstStyle/>
          <a:p>
            <a:pPr algn="ctr" eaLnBrk="1" hangingPunct="1"/>
            <a:r>
              <a:rPr lang="en-US" sz="3000" b="1" dirty="0">
                <a:solidFill>
                  <a:srgbClr val="C00000"/>
                </a:solidFill>
              </a:rPr>
              <a:t>5.1:  </a:t>
            </a:r>
            <a:r>
              <a:rPr lang="en-US" sz="3200" b="1" dirty="0">
                <a:solidFill>
                  <a:srgbClr val="C00000"/>
                </a:solidFill>
              </a:rPr>
              <a:t>Unconditional Branching Instructions 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357158" y="642918"/>
            <a:ext cx="8572560" cy="5786478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sz="2800" b="1" dirty="0">
                <a:solidFill>
                  <a:srgbClr val="7030A0"/>
                </a:solidFill>
              </a:rPr>
              <a:t>CALL Des</a:t>
            </a:r>
            <a:r>
              <a:rPr lang="en-US" sz="2800" b="1" dirty="0"/>
              <a:t>:	</a:t>
            </a:r>
            <a:r>
              <a:rPr lang="en-US" sz="2800" b="1" dirty="0">
                <a:solidFill>
                  <a:srgbClr val="FF0000"/>
                </a:solidFill>
              </a:rPr>
              <a:t>Main </a:t>
            </a:r>
            <a:r>
              <a:rPr lang="en-US" sz="2800" b="1" dirty="0">
                <a:solidFill>
                  <a:srgbClr val="FF0000"/>
                </a:solidFill>
                <a:sym typeface="Wingdings" pitchFamily="2" charset="2"/>
              </a:rPr>
              <a:t> ISR</a:t>
            </a:r>
            <a:endParaRPr lang="en-US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spcAft>
                <a:spcPts val="1200"/>
              </a:spcAft>
            </a:pPr>
            <a:r>
              <a:rPr lang="en-US" sz="2000" dirty="0"/>
              <a:t>This instruction is used </a:t>
            </a:r>
            <a:r>
              <a:rPr lang="en-US" sz="2000" b="1" dirty="0">
                <a:solidFill>
                  <a:srgbClr val="7030A0"/>
                </a:solidFill>
              </a:rPr>
              <a:t>to call </a:t>
            </a:r>
            <a:r>
              <a:rPr lang="en-US" sz="2000" b="1" dirty="0">
                <a:solidFill>
                  <a:srgbClr val="FF0000"/>
                </a:solidFill>
              </a:rPr>
              <a:t>a subroutine </a:t>
            </a:r>
            <a:r>
              <a:rPr lang="en-US" sz="2000" b="1" dirty="0">
                <a:solidFill>
                  <a:srgbClr val="7030A0"/>
                </a:solidFill>
              </a:rPr>
              <a:t>or</a:t>
            </a:r>
            <a:r>
              <a:rPr lang="en-US" sz="2000" b="1" dirty="0">
                <a:solidFill>
                  <a:srgbClr val="FF0000"/>
                </a:solidFill>
              </a:rPr>
              <a:t> function </a:t>
            </a:r>
            <a:r>
              <a:rPr lang="en-US" sz="2000" dirty="0">
                <a:solidFill>
                  <a:srgbClr val="7030A0"/>
                </a:solidFill>
              </a:rPr>
              <a:t>or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procedure</a:t>
            </a:r>
            <a:r>
              <a:rPr lang="en-US" sz="2000" dirty="0"/>
              <a:t>, </a:t>
            </a:r>
            <a:r>
              <a:rPr lang="en-US" sz="2000" b="1" dirty="0"/>
              <a:t>from a main program</a:t>
            </a:r>
            <a:r>
              <a:rPr lang="en-US" sz="2000" dirty="0"/>
              <a:t>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 	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CALL	</a:t>
            </a: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[CX] ;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	 CALL  DWORD PTR [BX]</a:t>
            </a:r>
            <a:endParaRPr lang="en-US" sz="2000" b="1" dirty="0"/>
          </a:p>
          <a:p>
            <a:pPr lvl="1" eaLnBrk="1" hangingPunct="1">
              <a:spcAft>
                <a:spcPts val="1200"/>
              </a:spcAft>
            </a:pPr>
            <a:r>
              <a:rPr lang="en-US" sz="2000" dirty="0"/>
              <a:t>The address of next instruction after CALL is saved onto stack.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2000" b="1" dirty="0">
                <a:latin typeface="+mj-lt"/>
              </a:rPr>
              <a:t>1. NEAR CALL </a:t>
            </a:r>
            <a:r>
              <a:rPr lang="en-US" sz="2000" dirty="0">
                <a:latin typeface="+mj-lt"/>
              </a:rPr>
              <a:t>: is used when t</a:t>
            </a:r>
            <a:r>
              <a:rPr lang="en-US" sz="2000" dirty="0"/>
              <a:t>he subprogram and main program both appears in same segment  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2000" dirty="0"/>
              <a:t>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2. FAR CALL: </a:t>
            </a:r>
            <a:r>
              <a:rPr lang="en-US" sz="2000" dirty="0"/>
              <a:t>is used when the subprogram and main program appears in different segments.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2800" b="1" dirty="0">
                <a:solidFill>
                  <a:srgbClr val="7030A0"/>
                </a:solidFill>
              </a:rPr>
              <a:t>RET</a:t>
            </a:r>
            <a:r>
              <a:rPr lang="en-US" sz="2800" b="1" dirty="0"/>
              <a:t>:	</a:t>
            </a:r>
            <a:r>
              <a:rPr lang="en-US" sz="2200" b="1" dirty="0"/>
              <a:t>Return from the procedure	</a:t>
            </a:r>
            <a:r>
              <a:rPr lang="en-US" sz="2200" b="1" dirty="0">
                <a:solidFill>
                  <a:srgbClr val="FF0000"/>
                </a:solidFill>
              </a:rPr>
              <a:t>ISR </a:t>
            </a:r>
            <a:r>
              <a:rPr lang="en-US" sz="2200" b="1" dirty="0">
                <a:solidFill>
                  <a:srgbClr val="FF0000"/>
                </a:solidFill>
                <a:sym typeface="Wingdings" pitchFamily="2" charset="2"/>
              </a:rPr>
              <a:t> Main</a:t>
            </a:r>
            <a:endParaRPr lang="en-US" sz="2200" b="1" dirty="0">
              <a:solidFill>
                <a:srgbClr val="FF0000"/>
              </a:solidFill>
            </a:endParaRPr>
          </a:p>
          <a:p>
            <a:pPr lvl="1" eaLnBrk="1" hangingPunct="1">
              <a:spcAft>
                <a:spcPts val="1200"/>
              </a:spcAft>
            </a:pPr>
            <a:r>
              <a:rPr lang="en-US" sz="2000" dirty="0"/>
              <a:t>It </a:t>
            </a:r>
            <a:r>
              <a:rPr lang="en-US" sz="2000" b="1" dirty="0">
                <a:solidFill>
                  <a:srgbClr val="FF0000"/>
                </a:solidFill>
              </a:rPr>
              <a:t>returns the control </a:t>
            </a:r>
            <a:r>
              <a:rPr lang="en-US" sz="2000" dirty="0"/>
              <a:t>from </a:t>
            </a:r>
            <a:r>
              <a:rPr lang="en-US" sz="2000" b="1" dirty="0"/>
              <a:t>subroutine</a:t>
            </a:r>
            <a:r>
              <a:rPr lang="en-US" sz="2000" dirty="0"/>
              <a:t> procedure to calling </a:t>
            </a:r>
            <a:r>
              <a:rPr lang="en-US" sz="2000" b="1" dirty="0"/>
              <a:t>main program.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2000" dirty="0"/>
              <a:t>Every CALL instruction should have a RET. It affects no flag.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887E278-A5B9-4463-8621-AEB4B8B02442}" type="datetime5">
              <a:rPr lang="en-US"/>
              <a:pPr>
                <a:defRPr/>
              </a:pPr>
              <a:t>7-Jan-19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F92ABD-1D4E-433B-9B41-238443791DD7}" type="slidenum">
              <a:rPr lang="en-IN"/>
              <a:pPr>
                <a:defRPr/>
              </a:pPr>
              <a:t>48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500034" y="1357298"/>
            <a:ext cx="8286808" cy="4857784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b="1" dirty="0"/>
              <a:t>JMP Des: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dirty="0"/>
              <a:t>This instruction is used for unconditional jump from one place to another.  i.e.,  without taking any condition from conditional flags of 8086.</a:t>
            </a:r>
          </a:p>
          <a:p>
            <a:r>
              <a:rPr lang="en-US" dirty="0"/>
              <a:t>Ex: - JMP 2000H</a:t>
            </a:r>
          </a:p>
          <a:p>
            <a:r>
              <a:rPr lang="en-US" dirty="0"/>
              <a:t>         JMP [SI]</a:t>
            </a:r>
          </a:p>
          <a:p>
            <a:endParaRPr lang="en-US" dirty="0"/>
          </a:p>
          <a:p>
            <a:pPr eaLnBrk="1" hangingPunct="1">
              <a:spcAft>
                <a:spcPts val="1200"/>
              </a:spcAft>
            </a:pPr>
            <a:r>
              <a:rPr lang="en-US" b="1" dirty="0" err="1">
                <a:solidFill>
                  <a:srgbClr val="7030A0"/>
                </a:solidFill>
              </a:rPr>
              <a:t>Jxx</a:t>
            </a:r>
            <a:r>
              <a:rPr lang="en-US" b="1" dirty="0">
                <a:solidFill>
                  <a:srgbClr val="7030A0"/>
                </a:solidFill>
              </a:rPr>
              <a:t> Des (Conditional Jump):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dirty="0">
                <a:solidFill>
                  <a:srgbClr val="7030A0"/>
                </a:solidFill>
              </a:rPr>
              <a:t>All the conditional jumps follow some conditional statements or any instruction that affects the flag.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F463D16-718E-4BA5-8C7F-209913ECD4ED}" type="datetime5">
              <a:rPr lang="en-US"/>
              <a:pPr>
                <a:defRPr/>
              </a:pPr>
              <a:t>7-Jan-19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137EF7-4C60-48D1-9262-CF3A257F55A9}" type="slidenum">
              <a:rPr lang="en-IN"/>
              <a:pPr>
                <a:defRPr/>
              </a:pPr>
              <a:t>49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571480"/>
            <a:ext cx="9501254" cy="642942"/>
          </a:xfrm>
        </p:spPr>
        <p:txBody>
          <a:bodyPr/>
          <a:lstStyle/>
          <a:p>
            <a:pPr algn="ctr" eaLnBrk="1" hangingPunct="1"/>
            <a:r>
              <a:rPr lang="en-US" sz="3000" b="1" dirty="0">
                <a:solidFill>
                  <a:srgbClr val="C00000"/>
                </a:solidFill>
              </a:rPr>
              <a:t>5.1:  </a:t>
            </a:r>
            <a:r>
              <a:rPr lang="en-US" sz="3200" b="1" dirty="0">
                <a:solidFill>
                  <a:srgbClr val="C00000"/>
                </a:solidFill>
              </a:rPr>
              <a:t>Unconditional Branching Instructions </a:t>
            </a:r>
            <a:r>
              <a:rPr lang="en-US" sz="2000" dirty="0">
                <a:solidFill>
                  <a:srgbClr val="7030A0"/>
                </a:solidFill>
              </a:rPr>
              <a:t>cont’d..  .</a:t>
            </a:r>
            <a:endParaRPr lang="en-IN" sz="20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1624B-7839-4EE5-900A-2A184D082213}" type="datetime5">
              <a:rPr lang="en-US" smtClean="0"/>
              <a:pPr/>
              <a:t>7-Jan-19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2400" y="1412638"/>
            <a:ext cx="9147248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b="1" dirty="0">
                <a:solidFill>
                  <a:srgbClr val="C00000"/>
                </a:solidFill>
              </a:rPr>
              <a:t>Zero operand address field instructions </a:t>
            </a:r>
          </a:p>
          <a:p>
            <a:pPr marL="457200" indent="-457200"/>
            <a:endParaRPr lang="en-US" sz="2000" b="1" dirty="0">
              <a:solidFill>
                <a:srgbClr val="C00000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2000" dirty="0"/>
              <a:t> There is no operand fields in the instruction.</a:t>
            </a:r>
          </a:p>
          <a:p>
            <a:pPr>
              <a:buFont typeface="Wingdings" pitchFamily="2" charset="2"/>
              <a:buChar char="q"/>
            </a:pPr>
            <a:endParaRPr lang="en-US" sz="2000" dirty="0"/>
          </a:p>
          <a:p>
            <a:pPr>
              <a:buFont typeface="Wingdings" pitchFamily="2" charset="2"/>
              <a:buChar char="q"/>
            </a:pPr>
            <a:r>
              <a:rPr lang="en-US" sz="2000" dirty="0"/>
              <a:t> Op-code part  only exists in the instruction. </a:t>
            </a:r>
          </a:p>
          <a:p>
            <a:pPr>
              <a:buFont typeface="Wingdings" pitchFamily="2" charset="2"/>
              <a:buChar char="q"/>
            </a:pPr>
            <a:endParaRPr lang="en-US" sz="2000" dirty="0"/>
          </a:p>
          <a:p>
            <a:r>
              <a:rPr lang="en-US" sz="2000" dirty="0"/>
              <a:t>	Ex:- 	</a:t>
            </a:r>
            <a:r>
              <a:rPr lang="en-US" sz="2000" b="1" dirty="0"/>
              <a:t>NOP,  HLT,  STC,  WAIT	 </a:t>
            </a:r>
            <a:r>
              <a:rPr lang="en-US" sz="2000" dirty="0"/>
              <a:t>etc.</a:t>
            </a:r>
          </a:p>
          <a:p>
            <a:endParaRPr lang="en-US" sz="2000" dirty="0"/>
          </a:p>
          <a:p>
            <a:r>
              <a:rPr lang="en-US" sz="2000" b="1" dirty="0">
                <a:solidFill>
                  <a:srgbClr val="C00000"/>
                </a:solidFill>
              </a:rPr>
              <a:t>2. One operand address field instructions</a:t>
            </a:r>
          </a:p>
          <a:p>
            <a:endParaRPr lang="en-US" sz="2000" b="1" dirty="0">
              <a:solidFill>
                <a:srgbClr val="C00000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2000" dirty="0"/>
              <a:t> Only one operand  exists in the instruction.</a:t>
            </a:r>
          </a:p>
          <a:p>
            <a:pPr>
              <a:buFont typeface="Wingdings" pitchFamily="2" charset="2"/>
              <a:buChar char="q"/>
            </a:pPr>
            <a:endParaRPr lang="en-US" sz="2000" dirty="0"/>
          </a:p>
          <a:p>
            <a:pPr>
              <a:buFont typeface="Wingdings" pitchFamily="2" charset="2"/>
              <a:buChar char="q"/>
            </a:pPr>
            <a:r>
              <a:rPr lang="en-US" sz="2000" dirty="0"/>
              <a:t> The another operand for the instruction are the default </a:t>
            </a:r>
            <a:r>
              <a:rPr lang="en-US" sz="2000" b="1" dirty="0">
                <a:solidFill>
                  <a:srgbClr val="7030A0"/>
                </a:solidFill>
              </a:rPr>
              <a:t>registers</a:t>
            </a:r>
            <a:r>
              <a:rPr lang="en-US" sz="2000" dirty="0"/>
              <a:t> (AX or DX) </a:t>
            </a:r>
          </a:p>
          <a:p>
            <a:r>
              <a:rPr lang="en-US" sz="2000" dirty="0"/>
              <a:t>      and these are not represented in the operand field of the instruction. </a:t>
            </a:r>
          </a:p>
          <a:p>
            <a:endParaRPr lang="en-US" sz="2000" dirty="0"/>
          </a:p>
          <a:p>
            <a:r>
              <a:rPr lang="en-US" sz="2000" dirty="0"/>
              <a:t>	Ex:- 	</a:t>
            </a:r>
            <a:r>
              <a:rPr lang="en-US" sz="2000" b="1" dirty="0"/>
              <a:t>IN AL, OUT AX, DIV BX, and MUL CL</a:t>
            </a:r>
            <a:r>
              <a:rPr lang="en-US" sz="2000" dirty="0"/>
              <a:t>	 etc.</a:t>
            </a:r>
          </a:p>
        </p:txBody>
      </p:sp>
      <p:sp>
        <p:nvSpPr>
          <p:cNvPr id="5" name="Rectangle 4"/>
          <p:cNvSpPr/>
          <p:nvPr/>
        </p:nvSpPr>
        <p:spPr>
          <a:xfrm>
            <a:off x="1219200" y="571480"/>
            <a:ext cx="64818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I</a:t>
            </a:r>
            <a:r>
              <a:rPr lang="en-US" sz="3600" b="1" dirty="0">
                <a:solidFill>
                  <a:srgbClr val="7030A0"/>
                </a:solidFill>
              </a:rPr>
              <a:t>nstruction </a:t>
            </a:r>
            <a:r>
              <a:rPr lang="en-US" sz="3600" b="1" dirty="0">
                <a:solidFill>
                  <a:srgbClr val="FF0000"/>
                </a:solidFill>
              </a:rPr>
              <a:t>S</a:t>
            </a:r>
            <a:r>
              <a:rPr lang="en-US" sz="3600" b="1" dirty="0">
                <a:solidFill>
                  <a:srgbClr val="7030A0"/>
                </a:solidFill>
              </a:rPr>
              <a:t>et of 8086:-  	</a:t>
            </a:r>
            <a:r>
              <a:rPr lang="en-US" b="1" dirty="0">
                <a:solidFill>
                  <a:srgbClr val="C00000"/>
                </a:solidFill>
              </a:rPr>
              <a:t>cont’d…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428596" y="785794"/>
            <a:ext cx="8229600" cy="571517"/>
          </a:xfrm>
        </p:spPr>
        <p:txBody>
          <a:bodyPr/>
          <a:lstStyle/>
          <a:p>
            <a:pPr algn="ctr" eaLnBrk="1" hangingPunct="1"/>
            <a:r>
              <a:rPr lang="en-US" sz="3600" b="1" dirty="0"/>
              <a:t>Conditional Jump Table</a:t>
            </a:r>
            <a:endParaRPr lang="en-IN" sz="3600" b="1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1500166" y="1500174"/>
          <a:ext cx="6286544" cy="4754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6220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526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7170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5718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Mnemonic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Meaning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Jump Condition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7189">
                <a:tc>
                  <a:txBody>
                    <a:bodyPr/>
                    <a:lstStyle/>
                    <a:p>
                      <a:r>
                        <a:rPr lang="en-US" dirty="0"/>
                        <a:t>JA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Jump if Above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CF = 0 and ZF = 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7189">
                <a:tc>
                  <a:txBody>
                    <a:bodyPr/>
                    <a:lstStyle/>
                    <a:p>
                      <a:r>
                        <a:rPr lang="en-US" dirty="0"/>
                        <a:t>JAE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Jump if Above or Equal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CF = 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7189">
                <a:tc>
                  <a:txBody>
                    <a:bodyPr/>
                    <a:lstStyle/>
                    <a:p>
                      <a:r>
                        <a:rPr lang="en-US" dirty="0"/>
                        <a:t>JB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Jump if Below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CF = 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7189">
                <a:tc>
                  <a:txBody>
                    <a:bodyPr/>
                    <a:lstStyle/>
                    <a:p>
                      <a:r>
                        <a:rPr lang="en-US" dirty="0"/>
                        <a:t>JBE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Jump if Below or Equal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CF = 1 or ZF = 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57189">
                <a:tc>
                  <a:txBody>
                    <a:bodyPr/>
                    <a:lstStyle/>
                    <a:p>
                      <a:r>
                        <a:rPr lang="en-US" dirty="0"/>
                        <a:t>JC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Jump if Carry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CF = 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57189">
                <a:tc>
                  <a:txBody>
                    <a:bodyPr/>
                    <a:lstStyle/>
                    <a:p>
                      <a:r>
                        <a:rPr lang="en-US" dirty="0"/>
                        <a:t>JE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Jump if Equal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ZF =</a:t>
                      </a:r>
                      <a:r>
                        <a:rPr lang="en-US" baseline="0" dirty="0"/>
                        <a:t> 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57189">
                <a:tc>
                  <a:txBody>
                    <a:bodyPr/>
                    <a:lstStyle/>
                    <a:p>
                      <a:r>
                        <a:rPr lang="en-US" dirty="0"/>
                        <a:t>JNC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Jump if  No</a:t>
                      </a:r>
                      <a:r>
                        <a:rPr lang="en-US" baseline="0" dirty="0"/>
                        <a:t> Carry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CF = 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57189">
                <a:tc>
                  <a:txBody>
                    <a:bodyPr/>
                    <a:lstStyle/>
                    <a:p>
                      <a:r>
                        <a:rPr lang="en-US" dirty="0"/>
                        <a:t>JNE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Jump if Not</a:t>
                      </a:r>
                      <a:r>
                        <a:rPr lang="en-US" baseline="0" dirty="0"/>
                        <a:t> Equal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ZF = 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57189">
                <a:tc>
                  <a:txBody>
                    <a:bodyPr/>
                    <a:lstStyle/>
                    <a:p>
                      <a:r>
                        <a:rPr lang="en-US" dirty="0"/>
                        <a:t>JNZ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Jump if Not</a:t>
                      </a:r>
                      <a:r>
                        <a:rPr lang="en-US" baseline="0" dirty="0"/>
                        <a:t> Zero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ZF = 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57189">
                <a:tc>
                  <a:txBody>
                    <a:bodyPr/>
                    <a:lstStyle/>
                    <a:p>
                      <a:r>
                        <a:rPr lang="en-US" dirty="0"/>
                        <a:t>JPE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Jump if Parity is Even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PF = 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57189">
                <a:tc>
                  <a:txBody>
                    <a:bodyPr/>
                    <a:lstStyle/>
                    <a:p>
                      <a:r>
                        <a:rPr lang="en-US" dirty="0"/>
                        <a:t>JPO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Jump if Parity  is Odd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PF = 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57189">
                <a:tc>
                  <a:txBody>
                    <a:bodyPr/>
                    <a:lstStyle/>
                    <a:p>
                      <a:r>
                        <a:rPr lang="en-US" dirty="0"/>
                        <a:t>JZ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Jump if</a:t>
                      </a:r>
                      <a:r>
                        <a:rPr lang="en-US" baseline="0" dirty="0"/>
                        <a:t> Zero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ZF = 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925F76E-90A8-4B00-B579-03D5D1359E77}" type="datetime5">
              <a:rPr lang="en-US"/>
              <a:pPr>
                <a:defRPr/>
              </a:pPr>
              <a:t>7-Jan-19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896071-C96B-439F-8D5D-74F0E52639FE}" type="slidenum">
              <a:rPr lang="en-IN"/>
              <a:pPr>
                <a:defRPr/>
              </a:pPr>
              <a:t>50</a:t>
            </a:fld>
            <a:endParaRPr lang="en-IN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0" y="71414"/>
            <a:ext cx="9501254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5.2: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Conditional Branching Instructions 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500034" y="714356"/>
            <a:ext cx="8229600" cy="642955"/>
          </a:xfrm>
        </p:spPr>
        <p:txBody>
          <a:bodyPr/>
          <a:lstStyle/>
          <a:p>
            <a:pPr algn="ctr" eaLnBrk="1" hangingPunct="1"/>
            <a:r>
              <a:rPr lang="en-US" sz="3600" b="1" dirty="0">
                <a:solidFill>
                  <a:srgbClr val="C00000"/>
                </a:solidFill>
              </a:rPr>
              <a:t>6. Loop related Instructions</a:t>
            </a:r>
            <a:endParaRPr lang="en-IN" sz="3600" b="1" dirty="0">
              <a:solidFill>
                <a:srgbClr val="C00000"/>
              </a:solidFill>
            </a:endParaRP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214282" y="1714500"/>
            <a:ext cx="8786842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b="1" dirty="0"/>
              <a:t>Loop Des: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2000" dirty="0"/>
              <a:t>This is a looping instruction.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2000" dirty="0"/>
              <a:t>The </a:t>
            </a:r>
            <a:r>
              <a:rPr lang="en-US" sz="2000" b="1" dirty="0"/>
              <a:t>number of times looping is required </a:t>
            </a:r>
            <a:r>
              <a:rPr lang="en-US" sz="2000" dirty="0">
                <a:solidFill>
                  <a:srgbClr val="FF0000"/>
                </a:solidFill>
              </a:rPr>
              <a:t>is placed in the </a:t>
            </a:r>
            <a:r>
              <a:rPr lang="en-US" sz="2000" b="1" dirty="0">
                <a:solidFill>
                  <a:srgbClr val="7030A0"/>
                </a:solidFill>
              </a:rPr>
              <a:t>CX </a:t>
            </a:r>
            <a:r>
              <a:rPr lang="en-US" sz="2000" dirty="0">
                <a:solidFill>
                  <a:srgbClr val="FF0000"/>
                </a:solidFill>
              </a:rPr>
              <a:t>register.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2000" dirty="0"/>
              <a:t>With each iteration, the contents of CX are decremented.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2000" dirty="0"/>
              <a:t>ZF is checked whether to loop again or not.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2000" dirty="0"/>
              <a:t>Ex: 	Loop	          Unconditional Loop.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2000" dirty="0" err="1"/>
              <a:t>LoopZ</a:t>
            </a:r>
            <a:r>
              <a:rPr lang="en-US" sz="2000" dirty="0"/>
              <a:t> / LOOPE	          Loop through sequence while  </a:t>
            </a:r>
            <a:r>
              <a:rPr lang="en-US" sz="2000" b="1" dirty="0">
                <a:latin typeface="+mj-lt"/>
              </a:rPr>
              <a:t>ZF=1  &amp;  CX=0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2000" dirty="0" err="1"/>
              <a:t>LoopNZ</a:t>
            </a:r>
            <a:r>
              <a:rPr lang="en-US" sz="2000" dirty="0"/>
              <a:t> / LOOPNE         Loop through sequence while  </a:t>
            </a:r>
            <a:r>
              <a:rPr lang="en-US" sz="2000" b="1" dirty="0">
                <a:latin typeface="+mj-lt"/>
              </a:rPr>
              <a:t>ZF=0  &amp;  CX=0</a:t>
            </a:r>
          </a:p>
          <a:p>
            <a:pPr lvl="3" eaLnBrk="1" hangingPunct="1">
              <a:spcAft>
                <a:spcPts val="1200"/>
              </a:spcAft>
            </a:pP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47684EC-4B36-4073-949C-526FA1E20984}" type="datetime5">
              <a:rPr lang="en-US"/>
              <a:pPr>
                <a:defRPr/>
              </a:pPr>
              <a:t>7-Jan-19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2E88F7-3E14-4ABE-A1D9-C3B47236D9C8}" type="slidenum">
              <a:rPr lang="en-IN"/>
              <a:pPr>
                <a:defRPr/>
              </a:pPr>
              <a:t>51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543956" cy="571517"/>
          </a:xfrm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rgbClr val="C00000"/>
                </a:solidFill>
              </a:rPr>
              <a:t>7. </a:t>
            </a:r>
            <a:r>
              <a:rPr lang="en-US" sz="2800" b="1" dirty="0">
                <a:solidFill>
                  <a:srgbClr val="C00000"/>
                </a:solidFill>
              </a:rPr>
              <a:t>Machine control / Processor Control Instructions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457200" y="1500174"/>
            <a:ext cx="8472518" cy="4929222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sz="2200" dirty="0"/>
              <a:t>These instructions are used </a:t>
            </a:r>
            <a:r>
              <a:rPr lang="en-US" sz="2200" b="1" dirty="0"/>
              <a:t>to control the machine operation</a:t>
            </a:r>
            <a:r>
              <a:rPr lang="en-US" sz="2200" dirty="0"/>
              <a:t>.</a:t>
            </a:r>
          </a:p>
          <a:p>
            <a:pPr eaLnBrk="1" hangingPunct="1">
              <a:spcAft>
                <a:spcPts val="1200"/>
              </a:spcAft>
            </a:pPr>
            <a:r>
              <a:rPr lang="en-US" sz="2200" dirty="0"/>
              <a:t>These instructions are also called ‘</a:t>
            </a:r>
            <a:r>
              <a:rPr lang="en-US" sz="2200" dirty="0">
                <a:solidFill>
                  <a:srgbClr val="7030A0"/>
                </a:solidFill>
              </a:rPr>
              <a:t>Processor Control Instructions</a:t>
            </a:r>
            <a:r>
              <a:rPr lang="en-US" sz="2200" dirty="0"/>
              <a:t>’.</a:t>
            </a:r>
          </a:p>
          <a:p>
            <a:pPr eaLnBrk="1" hangingPunct="1">
              <a:spcAft>
                <a:spcPts val="1200"/>
              </a:spcAft>
            </a:pPr>
            <a:r>
              <a:rPr lang="en-US" sz="2200" dirty="0"/>
              <a:t>These instructions </a:t>
            </a:r>
            <a:r>
              <a:rPr lang="en-US" sz="2200" b="1" dirty="0"/>
              <a:t>control the processor </a:t>
            </a:r>
            <a:r>
              <a:rPr lang="en-US" sz="2200" dirty="0"/>
              <a:t>itself.</a:t>
            </a:r>
          </a:p>
          <a:p>
            <a:pPr eaLnBrk="1" hangingPunct="1">
              <a:spcAft>
                <a:spcPts val="1200"/>
              </a:spcAft>
            </a:pPr>
            <a:r>
              <a:rPr lang="en-US" sz="2200" dirty="0"/>
              <a:t>8086 allows to control certain control flags that: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2200" dirty="0"/>
              <a:t>causes the processing in a certain direction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2200" dirty="0"/>
              <a:t>processor synchronization if more than one microprocessor attached.</a:t>
            </a:r>
          </a:p>
          <a:p>
            <a:pPr lvl="1" eaLnBrk="1" hangingPunct="1">
              <a:spcAft>
                <a:spcPts val="1200"/>
              </a:spcAft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ED2A67A-B2ED-4D67-93F1-A9603515ACCB}" type="datetime5">
              <a:rPr lang="en-US"/>
              <a:pPr>
                <a:defRPr/>
              </a:pPr>
              <a:t>7-Jan-19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2578E0-0089-47C4-8545-0E54B36896B3}" type="slidenum">
              <a:rPr lang="en-IN"/>
              <a:pPr>
                <a:defRPr/>
              </a:pPr>
              <a:t>52</a:t>
            </a:fld>
            <a:endParaRPr lang="en-IN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786346"/>
          </a:xfrm>
        </p:spPr>
        <p:txBody>
          <a:bodyPr>
            <a:normAutofit fontScale="77500" lnSpcReduction="20000"/>
          </a:bodyPr>
          <a:lstStyle/>
          <a:p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b="1" dirty="0">
                <a:solidFill>
                  <a:srgbClr val="FF0000"/>
                </a:solidFill>
              </a:rPr>
              <a:t>HLT</a:t>
            </a:r>
            <a:r>
              <a:rPr lang="en-US" sz="2400" dirty="0"/>
              <a:t>: - To stop the execution of any ongoing program.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rgbClr val="FF0000"/>
                </a:solidFill>
              </a:rPr>
              <a:t>Wait</a:t>
            </a:r>
            <a:r>
              <a:rPr lang="en-US" sz="2400" dirty="0"/>
              <a:t>: - To Enter the processor in wait state. </a:t>
            </a:r>
          </a:p>
          <a:p>
            <a:pPr>
              <a:buNone/>
            </a:pPr>
            <a:r>
              <a:rPr lang="en-US" sz="2400" dirty="0"/>
              <a:t>		    Wait for TEST </a:t>
            </a:r>
            <a:r>
              <a:rPr lang="en-US" sz="2400" dirty="0" err="1"/>
              <a:t>i</a:t>
            </a:r>
            <a:r>
              <a:rPr lang="en-US" sz="2400" dirty="0"/>
              <a:t>/p to go LOW</a:t>
            </a:r>
          </a:p>
          <a:p>
            <a:endParaRPr lang="en-US" sz="2400" dirty="0"/>
          </a:p>
          <a:p>
            <a:r>
              <a:rPr lang="en-US" sz="2400" dirty="0"/>
              <a:t> </a:t>
            </a:r>
            <a:r>
              <a:rPr lang="en-IN" sz="2400" b="1" dirty="0">
                <a:solidFill>
                  <a:srgbClr val="FF0000"/>
                </a:solidFill>
              </a:rPr>
              <a:t>ESC</a:t>
            </a:r>
            <a:r>
              <a:rPr lang="en-IN" sz="2400" b="1" dirty="0"/>
              <a:t>: </a:t>
            </a:r>
            <a:r>
              <a:rPr lang="en-IN" sz="2400" dirty="0"/>
              <a:t>Escape</a:t>
            </a:r>
          </a:p>
          <a:p>
            <a:pPr>
              <a:buNone/>
            </a:pPr>
            <a:r>
              <a:rPr lang="en-IN" sz="2400" b="1" dirty="0"/>
              <a:t> </a:t>
            </a:r>
          </a:p>
          <a:p>
            <a:r>
              <a:rPr lang="en-IN" sz="2400" b="1" dirty="0"/>
              <a:t> </a:t>
            </a:r>
            <a:r>
              <a:rPr lang="en-IN" sz="2400" b="1" dirty="0">
                <a:solidFill>
                  <a:srgbClr val="FF0000"/>
                </a:solidFill>
              </a:rPr>
              <a:t>NOP</a:t>
            </a:r>
            <a:r>
              <a:rPr lang="en-IN" sz="2400" b="1" dirty="0"/>
              <a:t> : </a:t>
            </a:r>
            <a:r>
              <a:rPr lang="en-IN" sz="2400" dirty="0"/>
              <a:t>No Operation</a:t>
            </a:r>
          </a:p>
          <a:p>
            <a:endParaRPr lang="en-IN" sz="2400" dirty="0"/>
          </a:p>
          <a:p>
            <a:pPr marL="273050" lvl="1" indent="-273050">
              <a:buClr>
                <a:srgbClr val="E7BC29"/>
              </a:buClr>
              <a:buSzPct val="95000"/>
            </a:pPr>
            <a:r>
              <a:rPr lang="en-IN" sz="2200" b="1" dirty="0">
                <a:solidFill>
                  <a:srgbClr val="FF0000"/>
                </a:solidFill>
              </a:rPr>
              <a:t>LOCK : </a:t>
            </a:r>
            <a:r>
              <a:rPr lang="en-IN" sz="2200" dirty="0"/>
              <a:t>Bus lock prefix</a:t>
            </a:r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 marL="273050" lvl="1" indent="-273050">
              <a:buClr>
                <a:srgbClr val="E7BC29"/>
              </a:buClr>
              <a:buSzPct val="95000"/>
              <a:buNone/>
            </a:pPr>
            <a:r>
              <a:rPr lang="en-IN" sz="2200" b="1" dirty="0"/>
              <a:t>	</a:t>
            </a:r>
          </a:p>
          <a:p>
            <a:pPr marL="273050" lvl="1" indent="-273050">
              <a:buClr>
                <a:srgbClr val="E7BC29"/>
              </a:buClr>
              <a:buSzPct val="95000"/>
              <a:buNone/>
            </a:pPr>
            <a:r>
              <a:rPr lang="en-IN" sz="2200" b="1" dirty="0"/>
              <a:t>	</a:t>
            </a:r>
          </a:p>
          <a:p>
            <a:pPr>
              <a:buNone/>
            </a:pPr>
            <a:endParaRPr lang="en-US" sz="2400" dirty="0"/>
          </a:p>
          <a:p>
            <a:pPr lvl="1" eaLnBrk="1" hangingPunct="1">
              <a:spcAft>
                <a:spcPts val="1200"/>
              </a:spcAft>
              <a:buNone/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4D3B6B3-49A2-49C9-BAC0-32CFDB8A6061}" type="datetime5">
              <a:rPr lang="en-US"/>
              <a:pPr>
                <a:defRPr/>
              </a:pPr>
              <a:t>7-Jan-19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D95205-ECAE-4D39-97F8-0DE225765151}" type="slidenum">
              <a:rPr lang="en-IN"/>
              <a:pPr>
                <a:defRPr/>
              </a:pPr>
              <a:t>53</a:t>
            </a:fld>
            <a:endParaRPr lang="en-IN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2844" y="285728"/>
            <a:ext cx="8858312" cy="1000145"/>
          </a:xfrm>
        </p:spPr>
        <p:txBody>
          <a:bodyPr/>
          <a:lstStyle/>
          <a:p>
            <a:pPr eaLnBrk="1" hangingPunct="1"/>
            <a:r>
              <a:rPr lang="en-US" sz="2800" b="1" dirty="0">
                <a:solidFill>
                  <a:srgbClr val="C00000"/>
                </a:solidFill>
              </a:rPr>
              <a:t>7.  Machine control / Processor Control Instructions </a:t>
            </a:r>
            <a:r>
              <a:rPr lang="en-US" sz="1800" dirty="0">
                <a:solidFill>
                  <a:srgbClr val="7030A0"/>
                </a:solidFill>
              </a:rPr>
              <a:t>cont’d…</a:t>
            </a:r>
            <a:endParaRPr lang="en-IN" sz="18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>
            <a:normAutofit/>
          </a:bodyPr>
          <a:lstStyle/>
          <a:p>
            <a:pPr eaLnBrk="1" hangingPunct="1">
              <a:spcAft>
                <a:spcPts val="1200"/>
              </a:spcAft>
              <a:defRPr/>
            </a:pPr>
            <a:r>
              <a:rPr lang="en-US" b="1" dirty="0">
                <a:solidFill>
                  <a:srgbClr val="FF0000"/>
                </a:solidFill>
              </a:rPr>
              <a:t>STC</a:t>
            </a:r>
            <a:r>
              <a:rPr lang="en-US" b="1" dirty="0"/>
              <a:t>:						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dirty="0"/>
              <a:t>It</a:t>
            </a:r>
            <a:r>
              <a:rPr lang="en-US" b="1" dirty="0"/>
              <a:t> </a:t>
            </a:r>
            <a:r>
              <a:rPr lang="en-US" b="1" dirty="0">
                <a:solidFill>
                  <a:srgbClr val="7030A0"/>
                </a:solidFill>
              </a:rPr>
              <a:t>Sets</a:t>
            </a:r>
            <a:r>
              <a:rPr lang="en-US" dirty="0"/>
              <a:t> the </a:t>
            </a:r>
            <a:r>
              <a:rPr lang="en-US" b="1" dirty="0">
                <a:solidFill>
                  <a:srgbClr val="7030A0"/>
                </a:solidFill>
              </a:rPr>
              <a:t>carry flag </a:t>
            </a:r>
            <a:r>
              <a:rPr lang="en-US" dirty="0"/>
              <a:t>to 1.		</a:t>
            </a:r>
          </a:p>
          <a:p>
            <a:pPr eaLnBrk="1" hangingPunct="1">
              <a:spcAft>
                <a:spcPts val="1200"/>
              </a:spcAft>
              <a:defRPr/>
            </a:pPr>
            <a:r>
              <a:rPr lang="en-US" b="1" dirty="0">
                <a:solidFill>
                  <a:srgbClr val="FF0000"/>
                </a:solidFill>
              </a:rPr>
              <a:t>CLC</a:t>
            </a:r>
            <a:r>
              <a:rPr lang="en-US" b="1" dirty="0"/>
              <a:t>: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dirty="0"/>
              <a:t>It </a:t>
            </a:r>
            <a:r>
              <a:rPr lang="en-US" b="1" dirty="0">
                <a:solidFill>
                  <a:srgbClr val="7030A0"/>
                </a:solidFill>
              </a:rPr>
              <a:t>clears</a:t>
            </a:r>
            <a:r>
              <a:rPr lang="en-US" dirty="0"/>
              <a:t> the </a:t>
            </a:r>
            <a:r>
              <a:rPr lang="en-US" b="1" dirty="0">
                <a:solidFill>
                  <a:srgbClr val="7030A0"/>
                </a:solidFill>
              </a:rPr>
              <a:t>carry flag </a:t>
            </a:r>
            <a:r>
              <a:rPr lang="en-US" dirty="0"/>
              <a:t>to 0.</a:t>
            </a:r>
          </a:p>
          <a:p>
            <a:pPr eaLnBrk="1" hangingPunct="1">
              <a:spcAft>
                <a:spcPts val="1200"/>
              </a:spcAft>
              <a:defRPr/>
            </a:pPr>
            <a:r>
              <a:rPr lang="en-US" b="1" dirty="0">
                <a:solidFill>
                  <a:srgbClr val="FF0000"/>
                </a:solidFill>
              </a:rPr>
              <a:t>CMC</a:t>
            </a:r>
            <a:r>
              <a:rPr lang="en-US" b="1" dirty="0"/>
              <a:t>: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dirty="0"/>
              <a:t>It </a:t>
            </a:r>
            <a:r>
              <a:rPr lang="en-US" b="1" dirty="0">
                <a:solidFill>
                  <a:srgbClr val="7030A0"/>
                </a:solidFill>
              </a:rPr>
              <a:t>complements</a:t>
            </a:r>
            <a:r>
              <a:rPr lang="en-US" dirty="0"/>
              <a:t> the </a:t>
            </a:r>
            <a:r>
              <a:rPr lang="en-US" b="1" dirty="0">
                <a:solidFill>
                  <a:srgbClr val="7030A0"/>
                </a:solidFill>
              </a:rPr>
              <a:t>carry </a:t>
            </a:r>
            <a:r>
              <a:rPr lang="en-US" dirty="0"/>
              <a:t>flag.</a:t>
            </a:r>
          </a:p>
          <a:p>
            <a:endParaRPr lang="en-US" sz="2400" dirty="0"/>
          </a:p>
          <a:p>
            <a:pPr lvl="1" eaLnBrk="1" hangingPunct="1">
              <a:spcAft>
                <a:spcPts val="1200"/>
              </a:spcAft>
              <a:buNone/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4D3B6B3-49A2-49C9-BAC0-32CFDB8A6061}" type="datetime5">
              <a:rPr lang="en-US"/>
              <a:pPr>
                <a:defRPr/>
              </a:pPr>
              <a:t>7-Jan-19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D95205-ECAE-4D39-97F8-0DE225765151}" type="slidenum">
              <a:rPr lang="en-IN"/>
              <a:pPr>
                <a:defRPr/>
              </a:pPr>
              <a:t>54</a:t>
            </a:fld>
            <a:endParaRPr lang="en-IN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14282" y="428604"/>
            <a:ext cx="8543956" cy="714393"/>
          </a:xfrm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rgbClr val="C00000"/>
                </a:solidFill>
              </a:rPr>
              <a:t>      8. Flag Manipulation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rgbClr val="C00000"/>
                </a:solidFill>
              </a:rPr>
              <a:t>Instructions     </a:t>
            </a:r>
            <a:endParaRPr lang="en-IN" sz="18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319230"/>
            <a:ext cx="8229600" cy="5181604"/>
          </a:xfrm>
        </p:spPr>
        <p:txBody>
          <a:bodyPr>
            <a:normAutofit lnSpcReduction="10000"/>
          </a:bodyPr>
          <a:lstStyle/>
          <a:p>
            <a:pPr eaLnBrk="1" hangingPunct="1">
              <a:spcAft>
                <a:spcPts val="1200"/>
              </a:spcAft>
              <a:defRPr/>
            </a:pPr>
            <a:r>
              <a:rPr lang="en-US" b="1" dirty="0">
                <a:solidFill>
                  <a:srgbClr val="FF0000"/>
                </a:solidFill>
              </a:rPr>
              <a:t>STD</a:t>
            </a:r>
            <a:r>
              <a:rPr lang="en-US" b="1" dirty="0">
                <a:solidFill>
                  <a:srgbClr val="7030A0"/>
                </a:solidFill>
              </a:rPr>
              <a:t>: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200" dirty="0"/>
              <a:t>It sets the direction flag to 1.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IN" sz="2200" dirty="0"/>
              <a:t>If it is set, string bytes are accessed </a:t>
            </a:r>
            <a:r>
              <a:rPr lang="en-IN" sz="2200" b="1" dirty="0"/>
              <a:t>from higher memory</a:t>
            </a:r>
            <a:r>
              <a:rPr lang="en-IN" sz="2200" dirty="0"/>
              <a:t> address </a:t>
            </a:r>
            <a:r>
              <a:rPr lang="en-IN" sz="2200" b="1" dirty="0">
                <a:solidFill>
                  <a:srgbClr val="00B050"/>
                </a:solidFill>
              </a:rPr>
              <a:t>to</a:t>
            </a:r>
            <a:r>
              <a:rPr lang="en-IN" sz="2200" dirty="0"/>
              <a:t> </a:t>
            </a:r>
            <a:r>
              <a:rPr lang="en-IN" sz="2200" b="1" dirty="0"/>
              <a:t>lower memory address</a:t>
            </a:r>
            <a:r>
              <a:rPr lang="en-IN" sz="2200" dirty="0"/>
              <a:t>. </a:t>
            </a:r>
            <a:r>
              <a:rPr lang="en-IN" sz="2200" b="1" dirty="0">
                <a:solidFill>
                  <a:srgbClr val="0070C0"/>
                </a:solidFill>
              </a:rPr>
              <a:t>Auto Decrement</a:t>
            </a:r>
          </a:p>
          <a:p>
            <a:pPr eaLnBrk="1" hangingPunct="1">
              <a:spcAft>
                <a:spcPts val="1200"/>
              </a:spcAft>
              <a:defRPr/>
            </a:pPr>
            <a:r>
              <a:rPr lang="en-US" b="1" dirty="0">
                <a:solidFill>
                  <a:srgbClr val="FF0000"/>
                </a:solidFill>
              </a:rPr>
              <a:t>CLD</a:t>
            </a:r>
            <a:r>
              <a:rPr lang="en-US" b="1" dirty="0">
                <a:solidFill>
                  <a:srgbClr val="7030A0"/>
                </a:solidFill>
              </a:rPr>
              <a:t>: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200" dirty="0"/>
              <a:t>It clears the direction flag to </a:t>
            </a:r>
            <a:r>
              <a:rPr lang="en-US" sz="2600" b="1" dirty="0"/>
              <a:t>0</a:t>
            </a:r>
            <a:r>
              <a:rPr lang="en-US" sz="2200" dirty="0"/>
              <a:t>.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IN" sz="2200" dirty="0"/>
              <a:t>If it is reset, the string bytes are accessed from lower memory address to higher memory address. </a:t>
            </a:r>
            <a:r>
              <a:rPr lang="en-IN" sz="2200" b="1" dirty="0">
                <a:solidFill>
                  <a:srgbClr val="0070C0"/>
                </a:solidFill>
              </a:rPr>
              <a:t>Auto Increment</a:t>
            </a:r>
            <a:endParaRPr lang="en-IN" sz="2200" dirty="0"/>
          </a:p>
          <a:p>
            <a:pPr lvl="1" eaLnBrk="1" hangingPunct="1">
              <a:spcAft>
                <a:spcPts val="1200"/>
              </a:spcAft>
              <a:defRPr/>
            </a:pPr>
            <a:r>
              <a:rPr lang="en-IN" sz="2200" b="1" dirty="0">
                <a:solidFill>
                  <a:srgbClr val="FF0000"/>
                </a:solidFill>
              </a:rPr>
              <a:t>STI</a:t>
            </a:r>
            <a:r>
              <a:rPr lang="en-IN" sz="2200" b="1" dirty="0"/>
              <a:t> </a:t>
            </a:r>
            <a:r>
              <a:rPr lang="en-IN" sz="2200" dirty="0"/>
              <a:t>: Set the Interrupt Flag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IN" sz="2200" b="1" dirty="0">
                <a:solidFill>
                  <a:srgbClr val="FF0000"/>
                </a:solidFill>
              </a:rPr>
              <a:t>CLI</a:t>
            </a:r>
            <a:r>
              <a:rPr lang="en-IN" sz="2200" b="1" dirty="0"/>
              <a:t> :</a:t>
            </a:r>
            <a:r>
              <a:rPr lang="en-IN" sz="2200" dirty="0"/>
              <a:t> Clear the Interrupt Flag </a:t>
            </a:r>
          </a:p>
          <a:p>
            <a:pPr lvl="1" eaLnBrk="1" hangingPunct="1">
              <a:spcAft>
                <a:spcPts val="1200"/>
              </a:spcAft>
              <a:defRPr/>
            </a:pP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9194B77-73FC-483F-A765-02B67F0DD095}" type="datetime5">
              <a:rPr lang="en-US"/>
              <a:pPr>
                <a:defRPr/>
              </a:pPr>
              <a:t>7-Jan-19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37DCBA-9E97-421D-B491-511A14688559}" type="slidenum">
              <a:rPr lang="en-IN"/>
              <a:pPr>
                <a:defRPr/>
              </a:pPr>
              <a:t>55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14282" y="428604"/>
            <a:ext cx="8543956" cy="714393"/>
          </a:xfrm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rgbClr val="C00000"/>
                </a:solidFill>
              </a:rPr>
              <a:t>      8. Flag Manipulation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rgbClr val="C00000"/>
                </a:solidFill>
              </a:rPr>
              <a:t>Instructions     </a:t>
            </a:r>
            <a:r>
              <a:rPr lang="en-US" sz="1800" dirty="0">
                <a:solidFill>
                  <a:srgbClr val="7030A0"/>
                </a:solidFill>
              </a:rPr>
              <a:t>cont’d…</a:t>
            </a:r>
            <a:endParaRPr lang="en-IN" sz="18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b="1" dirty="0"/>
              <a:t>9. String Instructions</a:t>
            </a:r>
            <a:endParaRPr lang="en-IN" b="1" dirty="0"/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143536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sz="2400" dirty="0"/>
              <a:t>String in assembly language is just a </a:t>
            </a:r>
            <a:r>
              <a:rPr lang="en-US" sz="2400" b="1" dirty="0">
                <a:solidFill>
                  <a:srgbClr val="FF0000"/>
                </a:solidFill>
              </a:rPr>
              <a:t>sequentially stored bytes or words.</a:t>
            </a:r>
          </a:p>
          <a:p>
            <a:pPr eaLnBrk="1" hangingPunct="1">
              <a:spcAft>
                <a:spcPts val="1200"/>
              </a:spcAft>
            </a:pPr>
            <a:r>
              <a:rPr lang="en-US" sz="2400" dirty="0"/>
              <a:t>There are very strong set of string instructions in 8086.</a:t>
            </a:r>
          </a:p>
          <a:p>
            <a:pPr eaLnBrk="1" hangingPunct="1">
              <a:spcAft>
                <a:spcPts val="1200"/>
              </a:spcAft>
            </a:pPr>
            <a:r>
              <a:rPr lang="en-US" sz="2400" dirty="0"/>
              <a:t>By using these string instructions, the size of the program is considerably reduced.</a:t>
            </a:r>
          </a:p>
          <a:p>
            <a:pPr marL="273050" lvl="1" indent="-273050" eaLnBrk="1" hangingPunct="1">
              <a:spcAft>
                <a:spcPts val="1200"/>
              </a:spcAft>
              <a:buClr>
                <a:srgbClr val="E7BC29"/>
              </a:buClr>
              <a:buSzPct val="95000"/>
            </a:pPr>
            <a:r>
              <a:rPr lang="en-US" sz="2200" b="1" dirty="0">
                <a:solidFill>
                  <a:srgbClr val="FF0000"/>
                </a:solidFill>
              </a:rPr>
              <a:t>The length of the string byte must be stored in </a:t>
            </a:r>
            <a:r>
              <a:rPr lang="en-US" sz="2200" b="1" dirty="0">
                <a:solidFill>
                  <a:srgbClr val="00B050"/>
                </a:solidFill>
              </a:rPr>
              <a:t>CX</a:t>
            </a:r>
            <a:r>
              <a:rPr lang="en-US" sz="2200" dirty="0">
                <a:solidFill>
                  <a:srgbClr val="FF0000"/>
                </a:solidFill>
              </a:rPr>
              <a:t>.</a:t>
            </a:r>
          </a:p>
          <a:p>
            <a:pPr eaLnBrk="1" hangingPunct="1">
              <a:spcAft>
                <a:spcPts val="1200"/>
              </a:spcAft>
            </a:pPr>
            <a:r>
              <a:rPr lang="en-US" sz="2400" dirty="0"/>
              <a:t>The direction flag controls the string instruction execution.</a:t>
            </a:r>
          </a:p>
          <a:p>
            <a:pPr eaLnBrk="1" hangingPunct="1">
              <a:spcAft>
                <a:spcPts val="1200"/>
              </a:spcAft>
            </a:pPr>
            <a:r>
              <a:rPr lang="en-US" sz="2400" dirty="0"/>
              <a:t>1. If DF=0, execution follows auto increment.	 (1. </a:t>
            </a:r>
            <a:r>
              <a:rPr lang="en-US" sz="2400" b="1" dirty="0">
                <a:solidFill>
                  <a:srgbClr val="FF0000"/>
                </a:solidFill>
              </a:rPr>
              <a:t>CLD</a:t>
            </a:r>
            <a:r>
              <a:rPr lang="en-US" sz="2400" b="1" dirty="0"/>
              <a:t>)</a:t>
            </a:r>
            <a:endParaRPr lang="en-US" sz="2400" dirty="0"/>
          </a:p>
          <a:p>
            <a:pPr eaLnBrk="1" hangingPunct="1">
              <a:spcAft>
                <a:spcPts val="1200"/>
              </a:spcAft>
            </a:pPr>
            <a:r>
              <a:rPr lang="en-US" sz="2400" dirty="0"/>
              <a:t>2. If DF=1, execution follows auto decrement. 	 (2.</a:t>
            </a:r>
            <a:r>
              <a:rPr lang="en-US" sz="2400" b="1" dirty="0">
                <a:solidFill>
                  <a:srgbClr val="FF0000"/>
                </a:solidFill>
              </a:rPr>
              <a:t>STD</a:t>
            </a:r>
            <a:r>
              <a:rPr lang="en-US" sz="2400" b="1" dirty="0"/>
              <a:t>)</a:t>
            </a:r>
          </a:p>
          <a:p>
            <a:pPr eaLnBrk="1" hangingPunct="1">
              <a:spcAft>
                <a:spcPts val="1200"/>
              </a:spcAft>
            </a:pPr>
            <a:endParaRPr lang="en-US" sz="2400" dirty="0"/>
          </a:p>
          <a:p>
            <a:pPr eaLnBrk="1" hangingPunct="1">
              <a:spcAft>
                <a:spcPts val="1200"/>
              </a:spcAft>
            </a:pPr>
            <a:endParaRPr lang="en-US" sz="2400" dirty="0"/>
          </a:p>
          <a:p>
            <a:pPr eaLnBrk="1" hangingPunct="1"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8BBEF2-2934-4960-AED6-D7ABACD95066}" type="datetime5">
              <a:rPr lang="en-US"/>
              <a:pPr>
                <a:defRPr/>
              </a:pPr>
              <a:t>7-Jan-19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956A24-8959-4859-846E-D1411FFC9AEF}" type="slidenum">
              <a:rPr lang="en-IN"/>
              <a:pPr>
                <a:defRPr/>
              </a:pPr>
              <a:t>56</a:t>
            </a:fld>
            <a:endParaRPr lang="en-IN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sz="3600" b="1" dirty="0"/>
              <a:t>9. String Instructions    </a:t>
            </a:r>
            <a:r>
              <a:rPr lang="en-US" sz="2000" b="1" dirty="0"/>
              <a:t>cont’d…</a:t>
            </a:r>
            <a:endParaRPr lang="en-IN" sz="2000" b="1" dirty="0"/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500726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b="1" dirty="0">
                <a:solidFill>
                  <a:srgbClr val="FF0000"/>
                </a:solidFill>
              </a:rPr>
              <a:t>3.	CMPS Des, </a:t>
            </a:r>
            <a:r>
              <a:rPr lang="en-US" b="1" dirty="0" err="1">
                <a:solidFill>
                  <a:srgbClr val="FF0000"/>
                </a:solidFill>
              </a:rPr>
              <a:t>Src</a:t>
            </a:r>
            <a:r>
              <a:rPr lang="en-US" b="1" dirty="0">
                <a:solidFill>
                  <a:srgbClr val="FF0000"/>
                </a:solidFill>
              </a:rPr>
              <a:t>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2200" dirty="0"/>
              <a:t>It compares the string bytes or words.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2200" b="1" dirty="0"/>
              <a:t>The length of the string byte must be stored in </a:t>
            </a:r>
            <a:r>
              <a:rPr lang="en-US" sz="2200" b="1" dirty="0">
                <a:solidFill>
                  <a:srgbClr val="7030A0"/>
                </a:solidFill>
              </a:rPr>
              <a:t>CX</a:t>
            </a:r>
            <a:r>
              <a:rPr lang="en-US" sz="2200" dirty="0"/>
              <a:t>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2200" dirty="0"/>
              <a:t>If both byte or word strings are equal; ZF will SET.</a:t>
            </a:r>
          </a:p>
          <a:p>
            <a:pPr eaLnBrk="1" hangingPunct="1">
              <a:spcAft>
                <a:spcPts val="1200"/>
              </a:spcAft>
            </a:pPr>
            <a:r>
              <a:rPr lang="en-US" b="1" dirty="0">
                <a:solidFill>
                  <a:srgbClr val="FF0000"/>
                </a:solidFill>
              </a:rPr>
              <a:t>4.	SCAS String: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2200" dirty="0"/>
              <a:t>It scans a string.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2200" dirty="0"/>
              <a:t>It compares the String with byte in AL or with word in AX.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2200" dirty="0"/>
              <a:t>Whenever a match to the specified operand, is found in the string, </a:t>
            </a:r>
            <a:r>
              <a:rPr lang="en-US" sz="2200" b="1" dirty="0">
                <a:solidFill>
                  <a:srgbClr val="7030A0"/>
                </a:solidFill>
              </a:rPr>
              <a:t>Execution stops and ZF will SET</a:t>
            </a:r>
            <a:r>
              <a:rPr lang="en-US" sz="2200" dirty="0"/>
              <a:t>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2200" dirty="0"/>
              <a:t>If no match, ZF is RESET.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AC2C8A4-355E-47C5-92D7-711B08754543}" type="datetime5">
              <a:rPr lang="en-US"/>
              <a:pPr>
                <a:defRPr/>
              </a:pPr>
              <a:t>7-Jan-19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943515-AFCD-4312-BA7F-7D33F78A0B35}" type="slidenum">
              <a:rPr lang="en-IN"/>
              <a:pPr>
                <a:defRPr/>
              </a:pPr>
              <a:t>57</a:t>
            </a:fld>
            <a:endParaRPr lang="en-IN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b="1" dirty="0"/>
              <a:t>5.	</a:t>
            </a:r>
            <a:r>
              <a:rPr lang="en-US" b="1" dirty="0">
                <a:solidFill>
                  <a:srgbClr val="FF0000"/>
                </a:solidFill>
              </a:rPr>
              <a:t>MOVS / MOVSB / MOVSW</a:t>
            </a:r>
            <a:r>
              <a:rPr lang="en-US" b="1" dirty="0"/>
              <a:t>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2200" dirty="0"/>
              <a:t>It causes moving of byte or word from one string to another.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2200" b="1" dirty="0"/>
              <a:t>The length of the string byte must be stored in </a:t>
            </a:r>
            <a:r>
              <a:rPr lang="en-US" sz="2200" b="1" dirty="0">
                <a:solidFill>
                  <a:srgbClr val="7030A0"/>
                </a:solidFill>
              </a:rPr>
              <a:t>CX</a:t>
            </a:r>
            <a:r>
              <a:rPr lang="en-US" sz="2200" dirty="0"/>
              <a:t>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2200" dirty="0"/>
              <a:t>In this instruction, the source string is in Data Segment and destination string is in Extra Segment.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2200" dirty="0"/>
              <a:t>SI and DI store the offset values for source and destination index.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2200" b="1" dirty="0"/>
              <a:t>String copies  as following.</a:t>
            </a:r>
          </a:p>
          <a:p>
            <a:pPr lvl="1" eaLnBrk="1" hangingPunct="1">
              <a:spcAft>
                <a:spcPts val="1200"/>
              </a:spcAft>
              <a:buNone/>
            </a:pPr>
            <a:r>
              <a:rPr lang="en-US" sz="2200" b="1" dirty="0"/>
              <a:t>	</a:t>
            </a:r>
            <a:r>
              <a:rPr lang="en-US" sz="2200" b="1" dirty="0">
                <a:solidFill>
                  <a:srgbClr val="FF0000"/>
                </a:solidFill>
              </a:rPr>
              <a:t>DS : SI  </a:t>
            </a:r>
            <a:r>
              <a:rPr lang="en-US" sz="2200" b="1" dirty="0">
                <a:solidFill>
                  <a:srgbClr val="FF0000"/>
                </a:solidFill>
                <a:sym typeface="Wingdings" pitchFamily="2" charset="2"/>
              </a:rPr>
              <a:t> ES : DI 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D70BB02-53C9-4878-80C9-78F5BAA72C69}" type="datetime5">
              <a:rPr lang="en-US"/>
              <a:pPr>
                <a:defRPr/>
              </a:pPr>
              <a:t>7-Jan-19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8F97F0-2E9B-42D1-8833-8A81FF5DF557}" type="slidenum">
              <a:rPr lang="en-IN"/>
              <a:pPr>
                <a:defRPr/>
              </a:pPr>
              <a:t>58</a:t>
            </a:fld>
            <a:endParaRPr lang="en-IN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47647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sz="3600" b="1" dirty="0"/>
              <a:t>9. String Instructions    </a:t>
            </a:r>
            <a:r>
              <a:rPr lang="en-US" sz="2000" b="1" dirty="0"/>
              <a:t>cont’d…</a:t>
            </a:r>
            <a:endParaRPr lang="en-IN" sz="2000" b="1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457200" y="1247792"/>
            <a:ext cx="8229600" cy="46101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b="1" dirty="0"/>
              <a:t>6.	</a:t>
            </a:r>
            <a:r>
              <a:rPr lang="en-US" b="1" dirty="0">
                <a:solidFill>
                  <a:srgbClr val="FF0000"/>
                </a:solidFill>
              </a:rPr>
              <a:t>REP (Repeat)</a:t>
            </a:r>
            <a:r>
              <a:rPr lang="en-US" b="1" dirty="0"/>
              <a:t>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dirty="0"/>
              <a:t>This is an </a:t>
            </a:r>
            <a:r>
              <a:rPr lang="en-US" b="1" dirty="0"/>
              <a:t>instruction </a:t>
            </a:r>
            <a:r>
              <a:rPr lang="en-US" b="1" dirty="0">
                <a:solidFill>
                  <a:srgbClr val="7030A0"/>
                </a:solidFill>
              </a:rPr>
              <a:t>prefix</a:t>
            </a:r>
            <a:r>
              <a:rPr lang="en-US" dirty="0"/>
              <a:t>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dirty="0"/>
              <a:t>It causes the repetition of the instruction until CX becomes zero.</a:t>
            </a:r>
          </a:p>
          <a:p>
            <a:pPr lvl="1" eaLnBrk="1" hangingPunct="1">
              <a:spcAft>
                <a:spcPts val="1200"/>
              </a:spcAft>
            </a:pPr>
            <a:r>
              <a:rPr lang="en-US" dirty="0"/>
              <a:t>E.g.: </a:t>
            </a:r>
            <a:r>
              <a:rPr lang="en-US" b="1" dirty="0">
                <a:solidFill>
                  <a:srgbClr val="C00000"/>
                </a:solidFill>
              </a:rPr>
              <a:t>REP</a:t>
            </a:r>
            <a:r>
              <a:rPr lang="en-US" dirty="0">
                <a:solidFill>
                  <a:srgbClr val="C00000"/>
                </a:solidFill>
              </a:rPr>
              <a:t> MOVSB STR1, STR2</a:t>
            </a:r>
          </a:p>
          <a:p>
            <a:pPr lvl="2" eaLnBrk="1" hangingPunct="1">
              <a:spcAft>
                <a:spcPts val="1200"/>
              </a:spcAft>
            </a:pPr>
            <a:r>
              <a:rPr lang="en-US" dirty="0"/>
              <a:t>It copies byte by byte contents.</a:t>
            </a:r>
          </a:p>
          <a:p>
            <a:pPr lvl="2" eaLnBrk="1" hangingPunct="1">
              <a:spcAft>
                <a:spcPts val="1200"/>
              </a:spcAft>
            </a:pPr>
            <a:r>
              <a:rPr lang="en-US" b="1" dirty="0">
                <a:solidFill>
                  <a:srgbClr val="FF0000"/>
                </a:solidFill>
              </a:rPr>
              <a:t>REP</a:t>
            </a:r>
            <a:r>
              <a:rPr lang="en-US" dirty="0"/>
              <a:t> repeats the operation  MOVSB until CX becomes zero.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3F7D04E-B7D5-4E30-A0FD-1A178E886419}" type="datetime5">
              <a:rPr lang="en-US"/>
              <a:pPr>
                <a:defRPr/>
              </a:pPr>
              <a:t>7-Jan-19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EFA43A-84B9-4CC6-B584-AD58271E4401}" type="slidenum">
              <a:rPr lang="en-IN"/>
              <a:pPr>
                <a:defRPr/>
              </a:pPr>
              <a:t>59</a:t>
            </a:fld>
            <a:endParaRPr lang="en-IN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47647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sz="3600" b="1" dirty="0"/>
              <a:t>9. String Instructions    </a:t>
            </a:r>
            <a:r>
              <a:rPr lang="en-US" sz="2000" b="1" dirty="0"/>
              <a:t>cont’d…</a:t>
            </a:r>
            <a:endParaRPr lang="en-IN" sz="20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1624B-7839-4EE5-900A-2A184D082213}" type="datetime5">
              <a:rPr lang="en-US" smtClean="0"/>
              <a:pPr/>
              <a:t>7-Jan-19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2400" y="1584335"/>
            <a:ext cx="9143913" cy="321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3. Two operand address field instructions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</a:p>
          <a:p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sz="2200" dirty="0"/>
              <a:t> </a:t>
            </a:r>
            <a:r>
              <a:rPr lang="en-US" sz="2000" dirty="0"/>
              <a:t>Both operands are directly represented in the operand fields of instruction. </a:t>
            </a:r>
          </a:p>
          <a:p>
            <a:endParaRPr lang="en-US" sz="2200" dirty="0"/>
          </a:p>
          <a:p>
            <a:pPr>
              <a:lnSpc>
                <a:spcPct val="150000"/>
              </a:lnSpc>
            </a:pPr>
            <a:r>
              <a:rPr lang="en-US" sz="2200" dirty="0"/>
              <a:t> Ex:- 	</a:t>
            </a:r>
            <a:r>
              <a:rPr lang="en-US" sz="2200" b="1" dirty="0"/>
              <a:t>MOV AX,BX</a:t>
            </a:r>
          </a:p>
          <a:p>
            <a:pPr>
              <a:lnSpc>
                <a:spcPct val="150000"/>
              </a:lnSpc>
            </a:pPr>
            <a:r>
              <a:rPr lang="en-US" sz="2200" b="1" dirty="0"/>
              <a:t>	ADD AX, DX</a:t>
            </a:r>
          </a:p>
          <a:p>
            <a:pPr>
              <a:lnSpc>
                <a:spcPct val="150000"/>
              </a:lnSpc>
            </a:pPr>
            <a:r>
              <a:rPr lang="en-US" sz="2200" b="1" dirty="0"/>
              <a:t>	SUB AX, [BP] </a:t>
            </a:r>
            <a:r>
              <a:rPr lang="en-US" sz="2200" dirty="0"/>
              <a:t>etc.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19200" y="420469"/>
            <a:ext cx="64818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I</a:t>
            </a:r>
            <a:r>
              <a:rPr lang="en-US" sz="3600" b="1" dirty="0">
                <a:solidFill>
                  <a:srgbClr val="7030A0"/>
                </a:solidFill>
              </a:rPr>
              <a:t>nstruction </a:t>
            </a:r>
            <a:r>
              <a:rPr lang="en-US" sz="3600" b="1" dirty="0">
                <a:solidFill>
                  <a:srgbClr val="FF0000"/>
                </a:solidFill>
              </a:rPr>
              <a:t>S</a:t>
            </a:r>
            <a:r>
              <a:rPr lang="en-US" sz="3600" b="1" dirty="0">
                <a:solidFill>
                  <a:srgbClr val="7030A0"/>
                </a:solidFill>
              </a:rPr>
              <a:t>et of 8086:-  	</a:t>
            </a:r>
            <a:r>
              <a:rPr lang="en-US" b="1" dirty="0">
                <a:solidFill>
                  <a:srgbClr val="C00000"/>
                </a:solidFill>
              </a:rPr>
              <a:t>cont’d…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4389437"/>
          </a:xfrm>
        </p:spPr>
        <p:txBody>
          <a:bodyPr/>
          <a:lstStyle/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7.		LODS</a:t>
            </a:r>
            <a:r>
              <a:rPr lang="en-US" b="1" dirty="0"/>
              <a:t> : Load String byte or word:</a:t>
            </a:r>
          </a:p>
          <a:p>
            <a:endParaRPr lang="en-US" dirty="0"/>
          </a:p>
          <a:p>
            <a:r>
              <a:rPr lang="en-US" dirty="0"/>
              <a:t>It </a:t>
            </a:r>
            <a:r>
              <a:rPr lang="en-US" b="1" dirty="0"/>
              <a:t>loads </a:t>
            </a:r>
            <a:r>
              <a:rPr lang="en-US" b="1" dirty="0">
                <a:solidFill>
                  <a:srgbClr val="7030A0"/>
                </a:solidFill>
              </a:rPr>
              <a:t>AL/ AX </a:t>
            </a:r>
            <a:r>
              <a:rPr lang="en-US" dirty="0"/>
              <a:t>register by a string pointed by </a:t>
            </a:r>
            <a:r>
              <a:rPr lang="en-US" b="1" dirty="0"/>
              <a:t>DS: SI</a:t>
            </a:r>
          </a:p>
          <a:p>
            <a:r>
              <a:rPr lang="en-US" b="1" dirty="0">
                <a:solidFill>
                  <a:srgbClr val="00B050"/>
                </a:solidFill>
              </a:rPr>
              <a:t>DS </a:t>
            </a:r>
            <a:r>
              <a:rPr lang="en-US" b="1" dirty="0">
                <a:solidFill>
                  <a:srgbClr val="00B050"/>
                </a:solidFill>
                <a:sym typeface="Wingdings" pitchFamily="2" charset="2"/>
              </a:rPr>
              <a:t> AL</a:t>
            </a:r>
          </a:p>
          <a:p>
            <a:endParaRPr lang="en-US" b="1" dirty="0"/>
          </a:p>
          <a:p>
            <a:pPr>
              <a:buNone/>
            </a:pPr>
            <a:r>
              <a:rPr lang="en-US" b="1">
                <a:solidFill>
                  <a:srgbClr val="FF0000"/>
                </a:solidFill>
              </a:rPr>
              <a:t>8.	</a:t>
            </a:r>
            <a:r>
              <a:rPr lang="en-US" b="1" dirty="0">
                <a:solidFill>
                  <a:srgbClr val="FF0000"/>
                </a:solidFill>
              </a:rPr>
              <a:t>	STOS</a:t>
            </a:r>
            <a:r>
              <a:rPr lang="en-US" b="1" dirty="0"/>
              <a:t>: Store string byte or word:</a:t>
            </a:r>
          </a:p>
          <a:p>
            <a:r>
              <a:rPr lang="en-US" dirty="0"/>
              <a:t>It </a:t>
            </a:r>
            <a:r>
              <a:rPr lang="en-US" b="1" dirty="0"/>
              <a:t>stores </a:t>
            </a:r>
            <a:r>
              <a:rPr lang="en-US" b="1" dirty="0">
                <a:solidFill>
                  <a:srgbClr val="7030A0"/>
                </a:solidFill>
              </a:rPr>
              <a:t>AL/ AX </a:t>
            </a:r>
            <a:r>
              <a:rPr lang="en-US" dirty="0"/>
              <a:t>register content to a string pointed by </a:t>
            </a:r>
            <a:r>
              <a:rPr lang="en-US" b="1" dirty="0"/>
              <a:t>ES: DI</a:t>
            </a:r>
          </a:p>
          <a:p>
            <a:r>
              <a:rPr lang="en-US" b="1" dirty="0">
                <a:solidFill>
                  <a:srgbClr val="00B050"/>
                </a:solidFill>
              </a:rPr>
              <a:t>AL </a:t>
            </a:r>
            <a:r>
              <a:rPr lang="en-US" b="1" dirty="0">
                <a:solidFill>
                  <a:srgbClr val="00B050"/>
                </a:solidFill>
                <a:sym typeface="Wingdings" pitchFamily="2" charset="2"/>
              </a:rPr>
              <a:t> DS</a:t>
            </a:r>
            <a:endParaRPr lang="en-US" b="1" dirty="0">
              <a:solidFill>
                <a:srgbClr val="00B050"/>
              </a:solidFill>
            </a:endParaRPr>
          </a:p>
          <a:p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44FBF3-973D-4CC2-9C0C-D2E30B703EE9}" type="datetime5">
              <a:rPr lang="en-US" smtClean="0"/>
              <a:pPr>
                <a:defRPr/>
              </a:pPr>
              <a:t>7-Jan-19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ED6664-83AF-460D-9AC4-E0DA1619EA2F}" type="slidenum">
              <a:rPr lang="en-IN" smtClean="0"/>
              <a:pPr>
                <a:defRPr/>
              </a:pPr>
              <a:t>60</a:t>
            </a:fld>
            <a:endParaRPr lang="en-IN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47647"/>
            <a:ext cx="8229600" cy="866775"/>
          </a:xfrm>
        </p:spPr>
        <p:txBody>
          <a:bodyPr/>
          <a:lstStyle/>
          <a:p>
            <a:pPr algn="ctr" eaLnBrk="1" hangingPunct="1"/>
            <a:r>
              <a:rPr lang="en-US" sz="3600" b="1" dirty="0"/>
              <a:t>9. String Instructions    </a:t>
            </a:r>
            <a:r>
              <a:rPr lang="en-US" sz="2000" b="1" dirty="0"/>
              <a:t>cont’d…</a:t>
            </a:r>
            <a:endParaRPr lang="en-IN" sz="2000" b="1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Content Placeholder 7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81763" y="1903413"/>
            <a:ext cx="161925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593682" y="2564358"/>
            <a:ext cx="3248583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+mn-lt"/>
              </a:rPr>
              <a:t>Queries ?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689195-BBD2-40C3-91BE-4E9F22127979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>
          <a:xfrm>
            <a:off x="2667000" y="6356350"/>
            <a:ext cx="3352800" cy="365125"/>
          </a:xfrm>
        </p:spPr>
        <p:txBody>
          <a:bodyPr/>
          <a:lstStyle/>
          <a:p>
            <a:pPr>
              <a:defRPr/>
            </a:pPr>
            <a:fld id="{07F0D86D-4E30-4100-BFE8-9C2747163F78}" type="datetime5">
              <a:rPr lang="en-US"/>
              <a:pPr>
                <a:defRPr/>
              </a:pPr>
              <a:t>7-Jan-19</a:t>
            </a:fld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1624B-7839-4EE5-900A-2A184D082213}" type="datetime5">
              <a:rPr lang="en-US" smtClean="0"/>
              <a:pPr/>
              <a:t>7-Jan-19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4282" y="1752600"/>
            <a:ext cx="874630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100" dirty="0"/>
              <a:t>In this type of classification instructions can be divided into </a:t>
            </a:r>
            <a:r>
              <a:rPr lang="en-US" sz="2100" b="1" dirty="0">
                <a:solidFill>
                  <a:srgbClr val="C00000"/>
                </a:solidFill>
              </a:rPr>
              <a:t>9</a:t>
            </a:r>
            <a:r>
              <a:rPr lang="en-US" sz="2100" dirty="0"/>
              <a:t> groups. </a:t>
            </a:r>
          </a:p>
          <a:p>
            <a:pPr>
              <a:lnSpc>
                <a:spcPct val="150000"/>
              </a:lnSpc>
            </a:pPr>
            <a:endParaRPr lang="en-US" sz="2100" dirty="0"/>
          </a:p>
          <a:p>
            <a:pPr lvl="0">
              <a:lnSpc>
                <a:spcPct val="150000"/>
              </a:lnSpc>
            </a:pPr>
            <a:r>
              <a:rPr lang="en-US" sz="2100" dirty="0"/>
              <a:t>1. Data Transfer instructions		2.  Arithmetic Instructions</a:t>
            </a:r>
          </a:p>
          <a:p>
            <a:pPr>
              <a:lnSpc>
                <a:spcPct val="150000"/>
              </a:lnSpc>
            </a:pPr>
            <a:r>
              <a:rPr lang="en-US" sz="2100" dirty="0"/>
              <a:t>3. Logical Instructions			4. Shift and Rotate Instructions</a:t>
            </a:r>
          </a:p>
          <a:p>
            <a:pPr>
              <a:lnSpc>
                <a:spcPct val="150000"/>
              </a:lnSpc>
            </a:pPr>
            <a:r>
              <a:rPr lang="en-US" sz="2100" dirty="0"/>
              <a:t>5. Branching Instruction		6.  Flag Manipulation Instructions</a:t>
            </a:r>
          </a:p>
          <a:p>
            <a:pPr>
              <a:lnSpc>
                <a:spcPct val="150000"/>
              </a:lnSpc>
            </a:pPr>
            <a:r>
              <a:rPr lang="en-US" sz="2100" dirty="0"/>
              <a:t>7. Loop Related Instructions		8. Machine Control Instructions</a:t>
            </a:r>
          </a:p>
          <a:p>
            <a:pPr>
              <a:lnSpc>
                <a:spcPct val="150000"/>
              </a:lnSpc>
            </a:pPr>
            <a:r>
              <a:rPr lang="en-US" sz="2100" dirty="0"/>
              <a:t>9. String Related Instructions</a:t>
            </a:r>
          </a:p>
          <a:p>
            <a:pPr>
              <a:lnSpc>
                <a:spcPct val="150000"/>
              </a:lnSpc>
            </a:pPr>
            <a:endParaRPr lang="en-US" sz="2100" dirty="0"/>
          </a:p>
        </p:txBody>
      </p:sp>
      <p:sp>
        <p:nvSpPr>
          <p:cNvPr id="6" name="Rectangle 5"/>
          <p:cNvSpPr/>
          <p:nvPr/>
        </p:nvSpPr>
        <p:spPr>
          <a:xfrm>
            <a:off x="1219200" y="420469"/>
            <a:ext cx="64818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I</a:t>
            </a:r>
            <a:r>
              <a:rPr lang="en-US" sz="3600" b="1" dirty="0">
                <a:solidFill>
                  <a:srgbClr val="7030A0"/>
                </a:solidFill>
              </a:rPr>
              <a:t>nstruction </a:t>
            </a:r>
            <a:r>
              <a:rPr lang="en-US" sz="3600" b="1" dirty="0">
                <a:solidFill>
                  <a:srgbClr val="FF0000"/>
                </a:solidFill>
              </a:rPr>
              <a:t>S</a:t>
            </a:r>
            <a:r>
              <a:rPr lang="en-US" sz="3600" b="1" dirty="0">
                <a:solidFill>
                  <a:srgbClr val="7030A0"/>
                </a:solidFill>
              </a:rPr>
              <a:t>et of 8086:-  	</a:t>
            </a:r>
            <a:r>
              <a:rPr lang="en-US" b="1" dirty="0">
                <a:solidFill>
                  <a:srgbClr val="C00000"/>
                </a:solidFill>
              </a:rPr>
              <a:t>cont’d…</a:t>
            </a:r>
          </a:p>
        </p:txBody>
      </p:sp>
      <p:sp>
        <p:nvSpPr>
          <p:cNvPr id="7" name="Rectangle 6"/>
          <p:cNvSpPr/>
          <p:nvPr/>
        </p:nvSpPr>
        <p:spPr>
          <a:xfrm>
            <a:off x="1371600" y="1219200"/>
            <a:ext cx="46089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Based on Type of Operation: -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1624B-7839-4EE5-900A-2A184D082213}" type="datetime5">
              <a:rPr lang="en-US" smtClean="0"/>
              <a:pPr/>
              <a:t>7-Jan-19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55861" y="1905000"/>
            <a:ext cx="8686993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/>
              <a:t> Data Transfer instructions are also called as </a:t>
            </a:r>
          </a:p>
          <a:p>
            <a:r>
              <a:rPr lang="en-US" b="1" dirty="0"/>
              <a:t>		</a:t>
            </a:r>
            <a:r>
              <a:rPr lang="en-US" b="1" dirty="0">
                <a:solidFill>
                  <a:srgbClr val="0070C0"/>
                </a:solidFill>
              </a:rPr>
              <a:t>Data Movement</a:t>
            </a:r>
            <a:r>
              <a:rPr lang="en-US" b="1" dirty="0"/>
              <a:t> </a:t>
            </a:r>
            <a:r>
              <a:rPr lang="en-US" dirty="0"/>
              <a:t>Instructions or </a:t>
            </a:r>
          </a:p>
          <a:p>
            <a:r>
              <a:rPr lang="en-US" dirty="0"/>
              <a:t>		</a:t>
            </a:r>
            <a:r>
              <a:rPr lang="en-US" b="1" dirty="0">
                <a:solidFill>
                  <a:srgbClr val="0070C0"/>
                </a:solidFill>
              </a:rPr>
              <a:t>Data Copying </a:t>
            </a:r>
            <a:r>
              <a:rPr lang="en-US" dirty="0"/>
              <a:t>Instructions.  </a:t>
            </a:r>
          </a:p>
          <a:p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 If the processor executes any </a:t>
            </a:r>
            <a:r>
              <a:rPr lang="en-US" b="1" dirty="0"/>
              <a:t>Data Transfer Instruction there is</a:t>
            </a:r>
          </a:p>
          <a:p>
            <a:r>
              <a:rPr lang="en-US" b="1" dirty="0"/>
              <a:t>	</a:t>
            </a:r>
            <a:r>
              <a:rPr lang="en-US" sz="2000" b="1" dirty="0">
                <a:solidFill>
                  <a:srgbClr val="FF0000"/>
                </a:solidFill>
              </a:rPr>
              <a:t> no effect on the Flag Register Status</a:t>
            </a:r>
            <a:r>
              <a:rPr lang="en-US" sz="2000" dirty="0">
                <a:solidFill>
                  <a:srgbClr val="FF0000"/>
                </a:solidFill>
              </a:rPr>
              <a:t>. 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Data Transfer Instructions</a:t>
            </a:r>
            <a:r>
              <a:rPr lang="en-US" dirty="0"/>
              <a:t> are those, which transfers the DATA </a:t>
            </a:r>
          </a:p>
          <a:p>
            <a:r>
              <a:rPr lang="en-US" dirty="0"/>
              <a:t>(means copy of data) from any one source to any one destination.</a:t>
            </a:r>
          </a:p>
          <a:p>
            <a:endParaRPr lang="en-US" dirty="0"/>
          </a:p>
          <a:p>
            <a:r>
              <a:rPr lang="en-US" dirty="0"/>
              <a:t>The 8086 processor doesn’t support the following types of Data transfer Operations</a:t>
            </a:r>
          </a:p>
          <a:p>
            <a:pPr lvl="0"/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  </a:t>
            </a:r>
            <a:r>
              <a:rPr lang="en-US" b="1" dirty="0">
                <a:solidFill>
                  <a:srgbClr val="FF0000"/>
                </a:solidFill>
              </a:rPr>
              <a:t>Memory to Memory data transfer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  Immediate data to any Segment Register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914400"/>
            <a:ext cx="39551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1. Data Transfer Instructions:-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19200" y="76200"/>
            <a:ext cx="64818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I</a:t>
            </a:r>
            <a:r>
              <a:rPr lang="en-US" sz="3600" b="1" dirty="0">
                <a:solidFill>
                  <a:srgbClr val="7030A0"/>
                </a:solidFill>
              </a:rPr>
              <a:t>nstruction </a:t>
            </a:r>
            <a:r>
              <a:rPr lang="en-US" sz="3600" b="1" dirty="0">
                <a:solidFill>
                  <a:srgbClr val="FF0000"/>
                </a:solidFill>
              </a:rPr>
              <a:t>S</a:t>
            </a:r>
            <a:r>
              <a:rPr lang="en-US" sz="3600" b="1" dirty="0">
                <a:solidFill>
                  <a:srgbClr val="7030A0"/>
                </a:solidFill>
              </a:rPr>
              <a:t>et of 8086:-  	</a:t>
            </a:r>
            <a:r>
              <a:rPr lang="en-US" b="1" dirty="0">
                <a:solidFill>
                  <a:srgbClr val="C00000"/>
                </a:solidFill>
              </a:rPr>
              <a:t>cont’d…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1624B-7839-4EE5-900A-2A184D082213}" type="datetime5">
              <a:rPr lang="en-US" smtClean="0"/>
              <a:pPr/>
              <a:t>7-Jan-19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19200" y="2133600"/>
          <a:ext cx="6153467" cy="4114800"/>
        </p:xfrm>
        <a:graphic>
          <a:graphicData uri="http://schemas.openxmlformats.org/drawingml/2006/table">
            <a:tbl>
              <a:tblPr/>
              <a:tblGrid>
                <a:gridCol w="16923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62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0680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9218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5672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General – Purpose Byte or Word Transfer Instructions</a:t>
                      </a:r>
                      <a:endParaRPr lang="en-US" sz="1600" b="1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Simple Input and Output Port Transfer Instructions</a:t>
                      </a:r>
                      <a:endParaRPr lang="en-US" sz="1600" b="1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Special Address Transfer Instructions</a:t>
                      </a:r>
                      <a:endParaRPr lang="en-US" sz="1600" b="1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Flag Transfer Instructions</a:t>
                      </a:r>
                      <a:endParaRPr lang="en-US" sz="1600" b="1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475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MOV </a:t>
                      </a:r>
                      <a:br>
                        <a:rPr lang="en-US" sz="1800" b="1" dirty="0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en-US" sz="1800" b="1" dirty="0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PUSH </a:t>
                      </a:r>
                      <a:br>
                        <a:rPr lang="en-US" sz="1800" b="1" dirty="0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en-US" sz="1800" b="1" dirty="0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POP </a:t>
                      </a:r>
                      <a:br>
                        <a:rPr lang="en-US" sz="1800" b="1" dirty="0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en-US" sz="1800" b="1" dirty="0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XCHG </a:t>
                      </a:r>
                      <a:br>
                        <a:rPr lang="en-US" sz="1800" b="1" dirty="0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en-US" sz="1800" b="1" dirty="0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XLAT</a:t>
                      </a:r>
                      <a:endParaRPr lang="en-US" sz="1800" b="1" dirty="0">
                        <a:solidFill>
                          <a:srgbClr val="7030A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 </a:t>
                      </a:r>
                      <a:br>
                        <a:rPr lang="en-US" sz="1800" b="1" dirty="0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en-US" sz="1800" b="1" dirty="0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OUT</a:t>
                      </a:r>
                      <a:endParaRPr lang="en-US" sz="1800" b="1" dirty="0">
                        <a:solidFill>
                          <a:srgbClr val="7030A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LEA </a:t>
                      </a:r>
                      <a:br>
                        <a:rPr lang="en-US" sz="1800" b="1" dirty="0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en-US" sz="1800" b="1" dirty="0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LDS </a:t>
                      </a:r>
                      <a:br>
                        <a:rPr lang="en-US" sz="1800" b="1" dirty="0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en-US" sz="1800" b="1" dirty="0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LES</a:t>
                      </a:r>
                      <a:endParaRPr lang="en-US" sz="1800" b="1" dirty="0">
                        <a:solidFill>
                          <a:srgbClr val="7030A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LAHF </a:t>
                      </a:r>
                      <a:br>
                        <a:rPr lang="en-US" sz="1800" b="1" dirty="0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en-US" sz="1800" b="1" dirty="0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SAHF </a:t>
                      </a:r>
                      <a:br>
                        <a:rPr lang="en-US" sz="1800" b="1" dirty="0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en-US" sz="1800" b="1" dirty="0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PUSHF </a:t>
                      </a:r>
                      <a:br>
                        <a:rPr lang="en-US" sz="1800" b="1" dirty="0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en-US" sz="1800" b="1" dirty="0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POPF</a:t>
                      </a:r>
                      <a:endParaRPr lang="en-US" sz="1800" b="1" dirty="0">
                        <a:solidFill>
                          <a:srgbClr val="7030A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990600" y="1219200"/>
            <a:ext cx="39551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1. Data Transfer Instructions:-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19200" y="457200"/>
            <a:ext cx="64818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I</a:t>
            </a:r>
            <a:r>
              <a:rPr lang="en-US" sz="3600" b="1" dirty="0">
                <a:solidFill>
                  <a:srgbClr val="7030A0"/>
                </a:solidFill>
              </a:rPr>
              <a:t>nstruction </a:t>
            </a:r>
            <a:r>
              <a:rPr lang="en-US" sz="3600" b="1" dirty="0">
                <a:solidFill>
                  <a:srgbClr val="FF0000"/>
                </a:solidFill>
              </a:rPr>
              <a:t>S</a:t>
            </a:r>
            <a:r>
              <a:rPr lang="en-US" sz="3600" b="1" dirty="0">
                <a:solidFill>
                  <a:srgbClr val="7030A0"/>
                </a:solidFill>
              </a:rPr>
              <a:t>et of 8086:-  	</a:t>
            </a:r>
            <a:r>
              <a:rPr lang="en-US" b="1" dirty="0">
                <a:solidFill>
                  <a:srgbClr val="C00000"/>
                </a:solidFill>
              </a:rPr>
              <a:t>cont’d…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Paper">
    <a:dk1>
      <a:sysClr val="windowText" lastClr="000000"/>
    </a:dk1>
    <a:lt1>
      <a:sysClr val="window" lastClr="FFFFFF"/>
    </a:lt1>
    <a:dk2>
      <a:srgbClr val="444D26"/>
    </a:dk2>
    <a:lt2>
      <a:srgbClr val="FEFAC9"/>
    </a:lt2>
    <a:accent1>
      <a:srgbClr val="A5B592"/>
    </a:accent1>
    <a:accent2>
      <a:srgbClr val="F3A447"/>
    </a:accent2>
    <a:accent3>
      <a:srgbClr val="E7BC29"/>
    </a:accent3>
    <a:accent4>
      <a:srgbClr val="D092A7"/>
    </a:accent4>
    <a:accent5>
      <a:srgbClr val="9C85C0"/>
    </a:accent5>
    <a:accent6>
      <a:srgbClr val="809EC2"/>
    </a:accent6>
    <a:hlink>
      <a:srgbClr val="8E58B6"/>
    </a:hlink>
    <a:folHlink>
      <a:srgbClr val="7F6F6F"/>
    </a:folHlink>
  </a:clrScheme>
</a:themeOverride>
</file>

<file path=ppt/theme/themeOverride2.xml><?xml version="1.0" encoding="utf-8"?>
<a:themeOverride xmlns:a="http://schemas.openxmlformats.org/drawingml/2006/main">
  <a:clrScheme name="Paper">
    <a:dk1>
      <a:sysClr val="windowText" lastClr="000000"/>
    </a:dk1>
    <a:lt1>
      <a:sysClr val="window" lastClr="FFFFFF"/>
    </a:lt1>
    <a:dk2>
      <a:srgbClr val="444D26"/>
    </a:dk2>
    <a:lt2>
      <a:srgbClr val="FEFAC9"/>
    </a:lt2>
    <a:accent1>
      <a:srgbClr val="A5B592"/>
    </a:accent1>
    <a:accent2>
      <a:srgbClr val="F3A447"/>
    </a:accent2>
    <a:accent3>
      <a:srgbClr val="E7BC29"/>
    </a:accent3>
    <a:accent4>
      <a:srgbClr val="D092A7"/>
    </a:accent4>
    <a:accent5>
      <a:srgbClr val="9C85C0"/>
    </a:accent5>
    <a:accent6>
      <a:srgbClr val="809EC2"/>
    </a:accent6>
    <a:hlink>
      <a:srgbClr val="8E58B6"/>
    </a:hlink>
    <a:folHlink>
      <a:srgbClr val="7F6F6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1196</TotalTime>
  <Words>2872</Words>
  <Application>Microsoft Office PowerPoint</Application>
  <PresentationFormat>On-screen Show (4:3)</PresentationFormat>
  <Paragraphs>842</Paragraphs>
  <Slides>61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2" baseType="lpstr">
      <vt:lpstr>Flow</vt:lpstr>
      <vt:lpstr>PowerPoint Presentation</vt:lpstr>
      <vt:lpstr>Instruction Set of 8086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Arithmetic Instructions</vt:lpstr>
      <vt:lpstr>Arithmetic Instructions</vt:lpstr>
      <vt:lpstr>Arithmetic Instructions</vt:lpstr>
      <vt:lpstr>Arithmetic Instructions</vt:lpstr>
      <vt:lpstr>Arithmetic Instructions</vt:lpstr>
      <vt:lpstr>Arithmetic Instructions</vt:lpstr>
      <vt:lpstr>Arithmetic Instructions</vt:lpstr>
      <vt:lpstr>Arithmetic Instructions</vt:lpstr>
      <vt:lpstr>Arithmetic Instructions</vt:lpstr>
      <vt:lpstr>Arithmetic Instructions</vt:lpstr>
      <vt:lpstr>Arithmetic Instructions</vt:lpstr>
      <vt:lpstr>Arithmetic Instructions</vt:lpstr>
      <vt:lpstr>Arithmetic Instructions</vt:lpstr>
      <vt:lpstr>Arithmetic Instructions</vt:lpstr>
      <vt:lpstr>PowerPoint Presentation</vt:lpstr>
      <vt:lpstr>Bit Manipulation Instructions</vt:lpstr>
      <vt:lpstr>Logical or Bit Manipulation Instructions</vt:lpstr>
      <vt:lpstr>Bit Manipulation Instructions</vt:lpstr>
      <vt:lpstr>Bit Manipulation Instructions</vt:lpstr>
      <vt:lpstr>Bit Manipulation Instructions</vt:lpstr>
      <vt:lpstr>Bit Manipulation Instructions</vt:lpstr>
      <vt:lpstr>PowerPoint Presentation</vt:lpstr>
      <vt:lpstr>Bit Manipulation Instructions : Shift Instructions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5. Program Flow control Instructions</vt:lpstr>
      <vt:lpstr>5.1:  Unconditional Branching Instructions </vt:lpstr>
      <vt:lpstr>5.1:  Unconditional Branching Instructions cont’d..  .</vt:lpstr>
      <vt:lpstr>Conditional Jump Table</vt:lpstr>
      <vt:lpstr>6. Loop related Instructions</vt:lpstr>
      <vt:lpstr>7. Machine control / Processor Control Instructions</vt:lpstr>
      <vt:lpstr>7.  Machine control / Processor Control Instructions cont’d…</vt:lpstr>
      <vt:lpstr>      8. Flag Manipulation Instructions     </vt:lpstr>
      <vt:lpstr>      8. Flag Manipulation Instructions     cont’d…</vt:lpstr>
      <vt:lpstr>9. String Instructions</vt:lpstr>
      <vt:lpstr>9. String Instructions    cont’d…</vt:lpstr>
      <vt:lpstr>9. String Instructions    cont’d…</vt:lpstr>
      <vt:lpstr>9. String Instructions    cont’d…</vt:lpstr>
      <vt:lpstr>9. String Instructions    cont’d…</vt:lpstr>
      <vt:lpstr>PowerPoint Presentation</vt:lpstr>
    </vt:vector>
  </TitlesOfParts>
  <Company>PCTE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 Set of 8086</dc:title>
  <dc:creator>Gursharan Singh Tatla</dc:creator>
  <cp:lastModifiedBy>USER</cp:lastModifiedBy>
  <cp:revision>186</cp:revision>
  <dcterms:created xsi:type="dcterms:W3CDTF">2010-11-21T15:39:25Z</dcterms:created>
  <dcterms:modified xsi:type="dcterms:W3CDTF">2019-01-07T06:11:40Z</dcterms:modified>
</cp:coreProperties>
</file>