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64" r:id="rId4"/>
    <p:sldId id="257" r:id="rId5"/>
    <p:sldId id="266" r:id="rId6"/>
    <p:sldId id="258" r:id="rId7"/>
    <p:sldId id="259" r:id="rId8"/>
    <p:sldId id="260" r:id="rId9"/>
    <p:sldId id="261" r:id="rId10"/>
    <p:sldId id="262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5157B-9EDB-4CEC-950B-84666AACF8C8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F8238-3C8E-4AB9-BA32-3F3BDC0BC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F8238-3C8E-4AB9-BA32-3F3BDC0BCB9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8085projects.info/image.asp?picture=Hardware%20Interrupts%20of%208086.gif" TargetMode="External"/><Relationship Id="rId2" Type="http://schemas.openxmlformats.org/officeDocument/2006/relationships/hyperlink" Target="http://www.8085projects.info/post/Performance-of-Hardware-Interrupts.aspx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hyperlink" Target="http://www.8085projects.info/image.asp?picture=Interrupt%20Priority%20Structure%20of%208086.gif" TargetMode="External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4.gif"/><Relationship Id="rId2" Type="http://schemas.openxmlformats.org/officeDocument/2006/relationships/hyperlink" Target="http://www.8085projects.info/image.asp?picture=Vector%20Table%20of%208086.gi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8085projects.info/image.axd?picture=2009/10/Vector+Table+of+8086-2.GIF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://www.8085projects.info/image.asp?picture=Interrupt%20Vector%20Table%20of%208086.gi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0" y="4419600"/>
            <a:ext cx="3422091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Mr. M Krishna </a:t>
            </a:r>
            <a:r>
              <a:rPr lang="en-US" b="1" dirty="0" err="1">
                <a:solidFill>
                  <a:srgbClr val="0070C0"/>
                </a:solidFill>
              </a:rPr>
              <a:t>Chennakesava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Rao</a:t>
            </a:r>
            <a:r>
              <a:rPr lang="en-US" b="1" dirty="0">
                <a:solidFill>
                  <a:srgbClr val="0070C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Asst. Professor, Dept. of ECE,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VFSTR University</a:t>
            </a:r>
          </a:p>
        </p:txBody>
      </p:sp>
      <p:pic>
        <p:nvPicPr>
          <p:cNvPr id="5" name="Picture 2" descr="http://www.vignanuniversity.org/images/vignan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04800"/>
            <a:ext cx="4267200" cy="19812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AFD4-86E1-4F1F-A02C-2FFCAA338F70}" type="datetime5">
              <a:rPr lang="en-US" smtClean="0"/>
              <a:pPr/>
              <a:t>13-Dec-18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29BE0B-F617-4353-BA74-E9A69642B81A}"/>
              </a:ext>
            </a:extLst>
          </p:cNvPr>
          <p:cNvSpPr/>
          <p:nvPr/>
        </p:nvSpPr>
        <p:spPr>
          <a:xfrm>
            <a:off x="1170908" y="2686734"/>
            <a:ext cx="6802183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FF0000"/>
                </a:solidFill>
              </a:rPr>
              <a:t>M</a:t>
            </a:r>
            <a:r>
              <a:rPr lang="en-US" sz="4000" b="1" dirty="0">
                <a:solidFill>
                  <a:srgbClr val="7030A0"/>
                </a:solidFill>
              </a:rPr>
              <a:t>icro </a:t>
            </a:r>
            <a:r>
              <a:rPr lang="en-US" sz="4000" b="1" dirty="0">
                <a:solidFill>
                  <a:srgbClr val="FF0000"/>
                </a:solidFill>
              </a:rPr>
              <a:t>P</a:t>
            </a:r>
            <a:r>
              <a:rPr lang="en-US" sz="4000" b="1" dirty="0">
                <a:solidFill>
                  <a:srgbClr val="7030A0"/>
                </a:solidFill>
              </a:rPr>
              <a:t>rocessors  &amp; </a:t>
            </a:r>
            <a:r>
              <a:rPr lang="en-US" sz="4000" b="1" dirty="0">
                <a:solidFill>
                  <a:srgbClr val="FF0000"/>
                </a:solidFill>
              </a:rPr>
              <a:t>I</a:t>
            </a:r>
            <a:r>
              <a:rPr lang="en-US" sz="4000" b="1" dirty="0">
                <a:solidFill>
                  <a:srgbClr val="7030A0"/>
                </a:solidFill>
              </a:rPr>
              <a:t>nterfacing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6A7D3E-648F-4FF8-B3CD-158746FEE539}"/>
              </a:ext>
            </a:extLst>
          </p:cNvPr>
          <p:cNvSpPr/>
          <p:nvPr/>
        </p:nvSpPr>
        <p:spPr>
          <a:xfrm>
            <a:off x="4142708" y="3524934"/>
            <a:ext cx="1816523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16CS307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224439"/>
            <a:ext cx="8874545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INT 00 (divide by zero error): -</a:t>
            </a:r>
          </a:p>
          <a:p>
            <a:endParaRPr lang="en-US" sz="1900" dirty="0"/>
          </a:p>
          <a:p>
            <a:pPr lvl="1">
              <a:buFont typeface="Wingdings" pitchFamily="2" charset="2"/>
              <a:buChar char="ü"/>
            </a:pPr>
            <a:r>
              <a:rPr lang="en-US" sz="1900" dirty="0"/>
              <a:t> INT 00 is invoked by the microprocessor whenever there is an attempt  to </a:t>
            </a:r>
          </a:p>
          <a:p>
            <a:pPr lvl="1"/>
            <a:r>
              <a:rPr lang="en-US" sz="1900" dirty="0"/>
              <a:t>    divide a number by zero.</a:t>
            </a:r>
          </a:p>
          <a:p>
            <a:pPr lvl="1">
              <a:buFont typeface="Wingdings" pitchFamily="2" charset="2"/>
              <a:buChar char="ü"/>
            </a:pPr>
            <a:r>
              <a:rPr lang="en-US" sz="1900" dirty="0"/>
              <a:t> ISR is responsible for displaying the message “Divide Error” on the screen</a:t>
            </a:r>
          </a:p>
          <a:p>
            <a:pPr lvl="1">
              <a:buFont typeface="Wingdings" pitchFamily="2" charset="2"/>
              <a:buChar char="ü"/>
            </a:pPr>
            <a:endParaRPr lang="en-US" sz="1900" dirty="0"/>
          </a:p>
          <a:p>
            <a:r>
              <a:rPr lang="en-US" sz="2200" b="1" dirty="0"/>
              <a:t>INT 01 (Single-step Interrupt): -</a:t>
            </a:r>
          </a:p>
          <a:p>
            <a:endParaRPr lang="en-US" sz="2200" dirty="0"/>
          </a:p>
          <a:p>
            <a:pPr lvl="1">
              <a:buFont typeface="Wingdings" pitchFamily="2" charset="2"/>
              <a:buChar char="ü"/>
            </a:pPr>
            <a:r>
              <a:rPr lang="en-US" sz="1900" dirty="0"/>
              <a:t> For single stepping the trap flag must be 1 </a:t>
            </a:r>
          </a:p>
          <a:p>
            <a:pPr lvl="1">
              <a:buFont typeface="Wingdings" pitchFamily="2" charset="2"/>
              <a:buChar char="ü"/>
            </a:pPr>
            <a:r>
              <a:rPr lang="en-US" sz="1900" dirty="0"/>
              <a:t> After execution of each instruction, 8086 automatically jumps to 00004H to fetch</a:t>
            </a:r>
          </a:p>
          <a:p>
            <a:pPr lvl="0"/>
            <a:r>
              <a:rPr lang="en-US" sz="1900" dirty="0"/>
              <a:t>             4 bytes for CS: IP of the ISR.</a:t>
            </a:r>
          </a:p>
          <a:p>
            <a:pPr lvl="0"/>
            <a:endParaRPr lang="en-US" sz="1900" dirty="0"/>
          </a:p>
          <a:p>
            <a:r>
              <a:rPr lang="en-US" sz="2200" b="1" dirty="0"/>
              <a:t>INT 02 (Non-Maskable Interrupt): -</a:t>
            </a:r>
          </a:p>
          <a:p>
            <a:r>
              <a:rPr lang="en-US" sz="1900" dirty="0"/>
              <a:t>	</a:t>
            </a:r>
          </a:p>
          <a:p>
            <a:pPr lvl="1">
              <a:buFont typeface="Wingdings" pitchFamily="2" charset="2"/>
              <a:buChar char="ü"/>
            </a:pPr>
            <a:r>
              <a:rPr lang="en-US" sz="1900" dirty="0"/>
              <a:t> Whenever NMI pin of the 8086 is activated by a high signal (5v),</a:t>
            </a:r>
          </a:p>
          <a:p>
            <a:pPr lvl="1">
              <a:buFont typeface="Wingdings" pitchFamily="2" charset="2"/>
              <a:buChar char="ü"/>
            </a:pPr>
            <a:r>
              <a:rPr lang="en-US" sz="1900" dirty="0"/>
              <a:t> The CPU Jumps to physical memory location 00008 to fetch CS: IP of the</a:t>
            </a:r>
          </a:p>
          <a:p>
            <a:pPr lvl="1"/>
            <a:r>
              <a:rPr lang="en-US" sz="1900" dirty="0"/>
              <a:t>      ISR associated with NMI.</a:t>
            </a:r>
          </a:p>
          <a:p>
            <a:endParaRPr lang="en-US" sz="1900" dirty="0"/>
          </a:p>
        </p:txBody>
      </p:sp>
      <p:sp>
        <p:nvSpPr>
          <p:cNvPr id="3" name="Rectangle 2"/>
          <p:cNvSpPr/>
          <p:nvPr/>
        </p:nvSpPr>
        <p:spPr>
          <a:xfrm>
            <a:off x="685800" y="381000"/>
            <a:ext cx="3673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(ii) Software Interrupts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066800"/>
            <a:ext cx="8624540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INT 03 (break point Interrupt): -</a:t>
            </a:r>
          </a:p>
          <a:p>
            <a:endParaRPr lang="en-US" sz="2200" dirty="0"/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 A break point is used to examine the CPU and memory after the execution</a:t>
            </a:r>
          </a:p>
          <a:p>
            <a:pPr lvl="1"/>
            <a:r>
              <a:rPr lang="en-US" sz="2000" dirty="0"/>
              <a:t>     of a group of Instructions.</a:t>
            </a:r>
          </a:p>
          <a:p>
            <a:pPr lvl="1"/>
            <a:endParaRPr lang="en-US" sz="2000" dirty="0"/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 It is one byte instruction </a:t>
            </a:r>
          </a:p>
          <a:p>
            <a:pPr lvl="1">
              <a:buFont typeface="Wingdings" pitchFamily="2" charset="2"/>
              <a:buChar char="ü"/>
            </a:pPr>
            <a:endParaRPr lang="en-US" sz="2000" dirty="0"/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whereas other instructions of the form “INT </a:t>
            </a:r>
            <a:r>
              <a:rPr lang="en-US" sz="2000" dirty="0" err="1"/>
              <a:t>nn</a:t>
            </a:r>
            <a:r>
              <a:rPr lang="en-US" sz="2000" dirty="0"/>
              <a:t>” are 2 byte instructions.</a:t>
            </a:r>
          </a:p>
          <a:p>
            <a:pPr lvl="1">
              <a:buFont typeface="Wingdings" pitchFamily="2" charset="2"/>
              <a:buChar char="ü"/>
            </a:pPr>
            <a:endParaRPr lang="en-US" sz="2000" dirty="0"/>
          </a:p>
          <a:p>
            <a:r>
              <a:rPr lang="en-US" sz="2200" b="1" dirty="0">
                <a:solidFill>
                  <a:srgbClr val="7030A0"/>
                </a:solidFill>
              </a:rPr>
              <a:t>INT 04 (Signed number overflow Interrupt): -</a:t>
            </a:r>
          </a:p>
          <a:p>
            <a:endParaRPr lang="en-US" sz="2000" dirty="0"/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 There is an instruction associated with this INT 04 (interrupt on overflow).</a:t>
            </a:r>
          </a:p>
          <a:p>
            <a:pPr lvl="1">
              <a:buFont typeface="Wingdings" pitchFamily="2" charset="2"/>
              <a:buChar char="ü"/>
            </a:pPr>
            <a:endParaRPr lang="en-US" sz="2000" dirty="0"/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 If </a:t>
            </a:r>
            <a:r>
              <a:rPr lang="en-US" sz="2000" b="1" dirty="0"/>
              <a:t>INT 04 </a:t>
            </a:r>
            <a:r>
              <a:rPr lang="en-US" sz="2000" dirty="0"/>
              <a:t>is placed after a signed number arithmetic as </a:t>
            </a:r>
            <a:r>
              <a:rPr lang="en-US" sz="2000" b="1" dirty="0"/>
              <a:t>IMUL or ADD </a:t>
            </a:r>
          </a:p>
          <a:p>
            <a:pPr lvl="1"/>
            <a:r>
              <a:rPr lang="en-US" sz="2000" dirty="0"/>
              <a:t>     the CPU will activate  INT 04  if  </a:t>
            </a:r>
            <a:r>
              <a:rPr lang="en-US" sz="2000" b="1" dirty="0"/>
              <a:t>0F = 1.</a:t>
            </a:r>
          </a:p>
          <a:p>
            <a:pPr lvl="1"/>
            <a:endParaRPr lang="en-US" sz="2000" b="1" dirty="0"/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  In case where </a:t>
            </a:r>
            <a:r>
              <a:rPr lang="en-US" sz="2000" b="1" dirty="0"/>
              <a:t>0F = 0</a:t>
            </a:r>
            <a:r>
              <a:rPr lang="en-US" sz="2000" dirty="0"/>
              <a:t>, the INT 04 is not executed but is bypassed and </a:t>
            </a:r>
          </a:p>
          <a:p>
            <a:pPr lvl="1"/>
            <a:r>
              <a:rPr lang="en-US" sz="2000" dirty="0"/>
              <a:t>     acts as a </a:t>
            </a:r>
            <a:r>
              <a:rPr lang="en-US" sz="2000" b="1" dirty="0"/>
              <a:t>NOP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685800" y="381000"/>
            <a:ext cx="3673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(ii) Software Interrupts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609600"/>
            <a:ext cx="59068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hlinkClick r:id="rId2"/>
              </a:rPr>
              <a:t>Performance of Hardware Interrupts</a:t>
            </a:r>
            <a:r>
              <a:rPr lang="en-US" sz="2800" b="1" u="sng" dirty="0"/>
              <a:t>: -</a:t>
            </a:r>
            <a:endParaRPr lang="en-US" sz="2800" u="sng" dirty="0"/>
          </a:p>
          <a:p>
            <a:endParaRPr lang="en-US" sz="2800" u="sng" dirty="0"/>
          </a:p>
        </p:txBody>
      </p:sp>
      <p:pic>
        <p:nvPicPr>
          <p:cNvPr id="4" name="Picture 3" descr="Hardware Interrupts of 8086">
            <a:hlinkClick r:id="rId3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32766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nterrupt Priority Structure of 8086">
            <a:hlinkClick r:id="rId5"/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28800"/>
            <a:ext cx="35814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0"/>
            <a:ext cx="9250225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/>
              <a:t> </a:t>
            </a:r>
            <a:r>
              <a:rPr lang="en-US" sz="2000" dirty="0"/>
              <a:t>The meaning of ‘interrupts’ is to </a:t>
            </a:r>
            <a:r>
              <a:rPr lang="en-US" sz="2000" b="1" dirty="0"/>
              <a:t>break the sequence </a:t>
            </a:r>
            <a:r>
              <a:rPr lang="en-US" sz="2000" dirty="0"/>
              <a:t>of operation.</a:t>
            </a:r>
          </a:p>
          <a:p>
            <a:r>
              <a:rPr lang="en-US" sz="2000" dirty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While the CPU is executing a program,  </a:t>
            </a:r>
            <a:r>
              <a:rPr lang="en-US" sz="2000" b="1" dirty="0"/>
              <a:t>on ‘interrupt’ , </a:t>
            </a:r>
            <a:r>
              <a:rPr lang="en-US" sz="2000" dirty="0"/>
              <a:t>breaks the normal </a:t>
            </a:r>
          </a:p>
          <a:p>
            <a:r>
              <a:rPr lang="en-US" sz="2000" dirty="0"/>
              <a:t>     sequence of execution of instructions, diverts its execution to some other</a:t>
            </a:r>
          </a:p>
          <a:p>
            <a:r>
              <a:rPr lang="en-US" sz="2000" dirty="0"/>
              <a:t>     program called  </a:t>
            </a:r>
            <a:r>
              <a:rPr lang="en-US" sz="2000" b="1" dirty="0">
                <a:solidFill>
                  <a:srgbClr val="FF0000"/>
                </a:solidFill>
              </a:rPr>
              <a:t>Interrupt Service Routine (ISR).</a:t>
            </a:r>
          </a:p>
          <a:p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After executing </a:t>
            </a:r>
            <a:r>
              <a:rPr lang="en-US" sz="2000" b="1" dirty="0"/>
              <a:t>ISR</a:t>
            </a:r>
            <a:r>
              <a:rPr lang="en-US" sz="2000" dirty="0"/>
              <a:t> , the control is transferred back again to the main program. </a:t>
            </a:r>
          </a:p>
          <a:p>
            <a:pPr>
              <a:buFont typeface="Wingdings" pitchFamily="2" charset="2"/>
              <a:buChar char="q"/>
            </a:pP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An 8086 interrupt  can come from any of the </a:t>
            </a:r>
            <a:r>
              <a:rPr lang="en-US" sz="2000" b="1" dirty="0">
                <a:solidFill>
                  <a:srgbClr val="FF0000"/>
                </a:solidFill>
              </a:rPr>
              <a:t>3</a:t>
            </a:r>
            <a:r>
              <a:rPr lang="en-US" sz="2000" dirty="0"/>
              <a:t> sources.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External signal applied from INTR / NMI  ( </a:t>
            </a:r>
            <a:r>
              <a:rPr lang="en-US" sz="2000" b="1" dirty="0"/>
              <a:t>Hardware Interrupts</a:t>
            </a:r>
            <a:r>
              <a:rPr lang="en-US" sz="20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Interrupt Instruction ( INT N)	          ( </a:t>
            </a:r>
            <a:r>
              <a:rPr lang="en-US" sz="2000" b="1" dirty="0"/>
              <a:t>Software Interrupts</a:t>
            </a:r>
            <a:r>
              <a:rPr lang="en-US" sz="20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Some error condition produced in 8086  by the execution of an instruction. </a:t>
            </a:r>
          </a:p>
          <a:p>
            <a:pPr marL="914400" lvl="1" indent="-457200"/>
            <a:r>
              <a:rPr lang="en-US" sz="2000" dirty="0"/>
              <a:t>        ( </a:t>
            </a:r>
            <a:r>
              <a:rPr lang="en-US" sz="2000" b="1" dirty="0"/>
              <a:t>Divide an operand by </a:t>
            </a:r>
            <a:r>
              <a:rPr lang="en-US" sz="2000" b="1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)</a:t>
            </a:r>
          </a:p>
          <a:p>
            <a:pPr marL="914400" lvl="1" indent="-457200"/>
            <a:endParaRPr lang="en-US" sz="2000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000" dirty="0"/>
              <a:t>In 8086 system,  the 1</a:t>
            </a:r>
            <a:r>
              <a:rPr lang="en-US" sz="2000" baseline="30000" dirty="0"/>
              <a:t>st</a:t>
            </a:r>
            <a:r>
              <a:rPr lang="en-US" sz="2000" dirty="0"/>
              <a:t>  1KB of memory </a:t>
            </a:r>
            <a:r>
              <a:rPr lang="en-US" sz="2000" b="1" dirty="0">
                <a:solidFill>
                  <a:srgbClr val="7030A0"/>
                </a:solidFill>
              </a:rPr>
              <a:t>00000H to 003FC H </a:t>
            </a:r>
            <a:r>
              <a:rPr lang="en-US" sz="2000" dirty="0"/>
              <a:t>is set as table</a:t>
            </a:r>
          </a:p>
          <a:p>
            <a:pPr marL="457200" indent="-457200"/>
            <a:r>
              <a:rPr lang="en-US" sz="2000" dirty="0"/>
              <a:t>        for storing the starting address of ISR.</a:t>
            </a:r>
          </a:p>
          <a:p>
            <a:pPr marL="457200" indent="-457200"/>
            <a:endParaRPr lang="en-US" sz="2000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000" dirty="0"/>
              <a:t>Starting address of ISR, is called as Interrupt vector or interrupt pointer. Hence the </a:t>
            </a:r>
          </a:p>
          <a:p>
            <a:pPr marL="457200" indent="-457200"/>
            <a:r>
              <a:rPr lang="en-US" sz="2000" dirty="0"/>
              <a:t>         table is called as </a:t>
            </a:r>
            <a:r>
              <a:rPr lang="en-US" sz="2000" b="1" dirty="0"/>
              <a:t>Interrupt vector table</a:t>
            </a:r>
            <a:r>
              <a:rPr lang="en-US" sz="2000" dirty="0"/>
              <a:t> or </a:t>
            </a:r>
            <a:r>
              <a:rPr lang="en-US" sz="2000" b="1" dirty="0"/>
              <a:t>interrupt pointer table .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514600" y="152400"/>
            <a:ext cx="3645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I</a:t>
            </a:r>
            <a:r>
              <a:rPr lang="en-US" sz="3600" b="1" dirty="0">
                <a:solidFill>
                  <a:srgbClr val="7030A0"/>
                </a:solidFill>
              </a:rPr>
              <a:t>nterrupts of 8086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ector Table of 8086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38100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Interrupt Vector Table of 8086">
            <a:hlinkClick r:id="rId4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33528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http://www.8085projects.info/image.axd?picture=2009%2f10%2fVector+Table+of+8086-2.GIF">
            <a:hlinkClick r:id="rId6"/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67200"/>
            <a:ext cx="30480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286000" y="304800"/>
            <a:ext cx="3947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Interrupt vector table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420469"/>
            <a:ext cx="47148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I</a:t>
            </a:r>
            <a:r>
              <a:rPr lang="en-US" sz="3600" b="1" dirty="0">
                <a:solidFill>
                  <a:srgbClr val="7030A0"/>
                </a:solidFill>
              </a:rPr>
              <a:t>nterrupts of 8086   </a:t>
            </a:r>
            <a:r>
              <a:rPr lang="en-US" b="1" dirty="0"/>
              <a:t>cont’d…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524000"/>
            <a:ext cx="9052799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Types of Interrupts:</a:t>
            </a:r>
            <a:r>
              <a:rPr lang="en-US" sz="2200" dirty="0"/>
              <a:t> There are two types of Interrupts in 8086. </a:t>
            </a:r>
          </a:p>
          <a:p>
            <a:endParaRPr lang="en-US" sz="2200" dirty="0"/>
          </a:p>
          <a:p>
            <a:pPr marL="514350" indent="-514350">
              <a:buAutoNum type="romanLcParenBoth"/>
            </a:pPr>
            <a:r>
              <a:rPr lang="en-US" sz="2400" b="1" dirty="0">
                <a:solidFill>
                  <a:srgbClr val="7030A0"/>
                </a:solidFill>
              </a:rPr>
              <a:t>Hardware Interrupts</a:t>
            </a:r>
            <a:r>
              <a:rPr lang="en-US" sz="2400" dirty="0">
                <a:solidFill>
                  <a:srgbClr val="7030A0"/>
                </a:solidFill>
              </a:rPr>
              <a:t>  		(ii) </a:t>
            </a:r>
            <a:r>
              <a:rPr lang="en-US" sz="2400" b="1" dirty="0">
                <a:solidFill>
                  <a:srgbClr val="7030A0"/>
                </a:solidFill>
              </a:rPr>
              <a:t>Software Interrupts</a:t>
            </a:r>
          </a:p>
          <a:p>
            <a:pPr marL="514350" indent="-514350">
              <a:buAutoNum type="romanLcParenBoth"/>
            </a:pPr>
            <a:endParaRPr lang="en-US" sz="2200" b="1" dirty="0"/>
          </a:p>
          <a:p>
            <a:pPr marL="514350" indent="-514350"/>
            <a:r>
              <a:rPr lang="en-US" sz="2400" b="1" dirty="0" err="1">
                <a:solidFill>
                  <a:srgbClr val="C00000"/>
                </a:solidFill>
              </a:rPr>
              <a:t>i</a:t>
            </a:r>
            <a:r>
              <a:rPr lang="en-US" sz="2400" b="1" dirty="0">
                <a:solidFill>
                  <a:srgbClr val="C00000"/>
                </a:solidFill>
              </a:rPr>
              <a:t>. Hardware Interrupts</a:t>
            </a:r>
            <a:r>
              <a:rPr lang="en-US" sz="2400" dirty="0">
                <a:solidFill>
                  <a:srgbClr val="C00000"/>
                </a:solidFill>
              </a:rPr>
              <a:t>  ( </a:t>
            </a:r>
            <a:r>
              <a:rPr lang="en-US" sz="2400" dirty="0">
                <a:solidFill>
                  <a:srgbClr val="FF0000"/>
                </a:solidFill>
              </a:rPr>
              <a:t>External Interrupts </a:t>
            </a:r>
            <a:r>
              <a:rPr lang="en-US" sz="2400" dirty="0">
                <a:solidFill>
                  <a:srgbClr val="C00000"/>
                </a:solidFill>
              </a:rPr>
              <a:t>). </a:t>
            </a:r>
          </a:p>
          <a:p>
            <a:pPr marL="514350" indent="-514350"/>
            <a:endParaRPr lang="en-US" sz="2400" dirty="0"/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/>
              <a:t>The Intel microprocessors </a:t>
            </a:r>
            <a:r>
              <a:rPr lang="en-US" sz="2400" b="1" dirty="0"/>
              <a:t>support hardware interrupts</a:t>
            </a:r>
            <a:r>
              <a:rPr lang="en-US" sz="2400" dirty="0"/>
              <a:t> through:</a:t>
            </a:r>
          </a:p>
          <a:p>
            <a:pPr lvl="0"/>
            <a:r>
              <a:rPr lang="en-US" sz="2400" dirty="0"/>
              <a:t>        </a:t>
            </a:r>
            <a:r>
              <a:rPr lang="en-US" sz="2400" b="1" dirty="0"/>
              <a:t>two pins </a:t>
            </a:r>
            <a:r>
              <a:rPr lang="en-US" sz="2400" dirty="0"/>
              <a:t>that allow </a:t>
            </a:r>
            <a:r>
              <a:rPr lang="en-US" sz="2400" dirty="0">
                <a:solidFill>
                  <a:srgbClr val="FF0000"/>
                </a:solidFill>
              </a:rPr>
              <a:t>interrupt requests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7030A0"/>
                </a:solidFill>
              </a:rPr>
              <a:t>INTR </a:t>
            </a:r>
            <a:r>
              <a:rPr lang="en-US" sz="2400" b="1" dirty="0">
                <a:solidFill>
                  <a:srgbClr val="FF0000"/>
                </a:solidFill>
              </a:rPr>
              <a:t>(pin 18)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and </a:t>
            </a:r>
          </a:p>
          <a:p>
            <a:pPr lvl="0"/>
            <a:r>
              <a:rPr lang="en-US" sz="2400" b="1" dirty="0">
                <a:solidFill>
                  <a:srgbClr val="7030A0"/>
                </a:solidFill>
              </a:rPr>
              <a:t>         NMI </a:t>
            </a:r>
            <a:r>
              <a:rPr lang="en-US" sz="2400" b="1" dirty="0">
                <a:solidFill>
                  <a:srgbClr val="FF0000"/>
                </a:solidFill>
              </a:rPr>
              <a:t>(pin 17)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.</a:t>
            </a:r>
          </a:p>
          <a:p>
            <a:pPr lvl="0"/>
            <a:endParaRPr lang="en-US" sz="2400" b="1" dirty="0">
              <a:solidFill>
                <a:srgbClr val="7030A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sz="2400" b="1" dirty="0">
                <a:solidFill>
                  <a:srgbClr val="7030A0"/>
                </a:solidFill>
              </a:rPr>
              <a:t>   </a:t>
            </a:r>
            <a:r>
              <a:rPr lang="en-US" sz="2400" dirty="0"/>
              <a:t>One pin that </a:t>
            </a:r>
            <a:r>
              <a:rPr lang="en-US" sz="2400" b="1" dirty="0"/>
              <a:t>acknowledges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7030A0"/>
                </a:solidFill>
              </a:rPr>
              <a:t>INTA </a:t>
            </a:r>
            <a:r>
              <a:rPr lang="en-US" sz="2400" b="1" dirty="0">
                <a:solidFill>
                  <a:srgbClr val="FF0000"/>
                </a:solidFill>
              </a:rPr>
              <a:t>(pin 24)</a:t>
            </a:r>
            <a:r>
              <a:rPr lang="en-US" sz="2400" dirty="0"/>
              <a:t>,  the interrupt requested</a:t>
            </a:r>
          </a:p>
          <a:p>
            <a:pPr lvl="0"/>
            <a:r>
              <a:rPr lang="en-US" sz="2400" dirty="0"/>
              <a:t>       on INTR.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8000"/>
                </a:solidFill>
              </a:rPr>
              <a:t> Hardware</a:t>
            </a:r>
            <a:r>
              <a:rPr lang="en-US" sz="3200" b="1" dirty="0">
                <a:solidFill>
                  <a:schemeClr val="tx2"/>
                </a:solidFill>
              </a:rPr>
              <a:t> and </a:t>
            </a:r>
            <a:r>
              <a:rPr lang="en-US" sz="3200" b="1" dirty="0">
                <a:solidFill>
                  <a:schemeClr val="accent2"/>
                </a:solidFill>
              </a:rPr>
              <a:t>Software</a:t>
            </a:r>
            <a:r>
              <a:rPr lang="en-US" sz="3200" b="1" dirty="0">
                <a:solidFill>
                  <a:schemeClr val="tx2"/>
                </a:solidFill>
              </a:rPr>
              <a:t> Interrupts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130300" y="914400"/>
            <a:ext cx="3822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The nonmaskable interrupt</a:t>
            </a:r>
            <a:r>
              <a:rPr lang="en-US" b="1"/>
              <a:t> is generated by en </a:t>
            </a:r>
            <a:r>
              <a:rPr lang="en-US" b="1">
                <a:solidFill>
                  <a:srgbClr val="008000"/>
                </a:solidFill>
              </a:rPr>
              <a:t>external device</a:t>
            </a:r>
            <a:r>
              <a:rPr lang="en-US" b="1"/>
              <a:t>, trough a </a:t>
            </a:r>
            <a:r>
              <a:rPr lang="en-US" b="1">
                <a:solidFill>
                  <a:srgbClr val="990033"/>
                </a:solidFill>
              </a:rPr>
              <a:t>rising edge</a:t>
            </a:r>
            <a:r>
              <a:rPr lang="en-US" b="1"/>
              <a:t> on the </a:t>
            </a:r>
            <a:r>
              <a:rPr lang="en-US" b="1">
                <a:solidFill>
                  <a:srgbClr val="FF0000"/>
                </a:solidFill>
              </a:rPr>
              <a:t>NMI</a:t>
            </a:r>
            <a:r>
              <a:rPr lang="en-US" b="1"/>
              <a:t> pin.</a:t>
            </a:r>
            <a:endParaRPr lang="en-US" b="1">
              <a:solidFill>
                <a:srgbClr val="9900CC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155700" y="1898650"/>
            <a:ext cx="4025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maskable interrupts</a:t>
            </a:r>
            <a:r>
              <a:rPr lang="en-US" b="1" dirty="0"/>
              <a:t>  (</a:t>
            </a:r>
            <a:r>
              <a:rPr lang="en-US" b="1" dirty="0">
                <a:solidFill>
                  <a:schemeClr val="accent2"/>
                </a:solidFill>
              </a:rPr>
              <a:t>00…FFH</a:t>
            </a:r>
            <a:r>
              <a:rPr lang="en-US" b="1" dirty="0"/>
              <a:t>) can be generated by: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092700" y="1866900"/>
            <a:ext cx="40513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/>
              <a:t> an external device, trough a </a:t>
            </a:r>
            <a:r>
              <a:rPr lang="en-US" b="1">
                <a:solidFill>
                  <a:srgbClr val="990033"/>
                </a:solidFill>
              </a:rPr>
              <a:t>high logic level</a:t>
            </a:r>
            <a:r>
              <a:rPr lang="en-US" b="1"/>
              <a:t> on the </a:t>
            </a:r>
            <a:r>
              <a:rPr lang="en-US" b="1">
                <a:solidFill>
                  <a:srgbClr val="FF0000"/>
                </a:solidFill>
              </a:rPr>
              <a:t>INTR</a:t>
            </a:r>
            <a:r>
              <a:rPr lang="en-US" b="1"/>
              <a:t> pin (</a:t>
            </a:r>
            <a:r>
              <a:rPr lang="en-US" b="1">
                <a:solidFill>
                  <a:srgbClr val="008000"/>
                </a:solidFill>
              </a:rPr>
              <a:t>the</a:t>
            </a:r>
            <a:r>
              <a:rPr lang="en-US" b="1"/>
              <a:t> </a:t>
            </a:r>
            <a:r>
              <a:rPr lang="en-US" b="1">
                <a:solidFill>
                  <a:srgbClr val="008000"/>
                </a:solidFill>
              </a:rPr>
              <a:t>external device</a:t>
            </a:r>
            <a:r>
              <a:rPr lang="en-US" b="1"/>
              <a:t> has to specify the </a:t>
            </a:r>
            <a:r>
              <a:rPr lang="en-US" b="1">
                <a:solidFill>
                  <a:schemeClr val="accent2"/>
                </a:solidFill>
              </a:rPr>
              <a:t>interrupt number</a:t>
            </a:r>
            <a:r>
              <a:rPr lang="en-US" b="1"/>
              <a:t>).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06500" y="2451100"/>
            <a:ext cx="38989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9900CC"/>
                </a:solidFill>
              </a:rPr>
              <a:t>(IF (interrupt flag) in FLAGS register enables or disables (masks) the </a:t>
            </a:r>
            <a:r>
              <a:rPr lang="en-US" b="1">
                <a:solidFill>
                  <a:srgbClr val="9900CC"/>
                </a:solidFill>
                <a:sym typeface="Symbol" pitchFamily="18" charset="2"/>
              </a:rPr>
              <a:t>P to accept maskable interrupts</a:t>
            </a:r>
            <a:r>
              <a:rPr lang="en-US" b="1">
                <a:solidFill>
                  <a:srgbClr val="9900CC"/>
                </a:solidFill>
              </a:rPr>
              <a:t>.)</a:t>
            </a:r>
            <a:endParaRPr lang="en-US" b="1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5092700" y="2970213"/>
            <a:ext cx="40513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/>
              <a:t> microprocessor itself (i.e. when trying to divide by 0), (the </a:t>
            </a:r>
            <a:r>
              <a:rPr lang="en-US" b="1">
                <a:solidFill>
                  <a:schemeClr val="accent2"/>
                </a:solidFill>
              </a:rPr>
              <a:t>interrupt number</a:t>
            </a:r>
            <a:r>
              <a:rPr lang="en-US" b="1"/>
              <a:t> is </a:t>
            </a:r>
            <a:r>
              <a:rPr lang="en-US" b="1">
                <a:solidFill>
                  <a:srgbClr val="008000"/>
                </a:solidFill>
              </a:rPr>
              <a:t>hardware defined</a:t>
            </a:r>
            <a:r>
              <a:rPr lang="en-US" b="1"/>
              <a:t>).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0" y="3854450"/>
            <a:ext cx="601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Software interrupts (exceptions)</a:t>
            </a:r>
            <a:r>
              <a:rPr lang="en-US" b="1"/>
              <a:t> using the </a:t>
            </a:r>
            <a:r>
              <a:rPr lang="en-US" b="1">
                <a:solidFill>
                  <a:srgbClr val="FF0000"/>
                </a:solidFill>
              </a:rPr>
              <a:t>INT</a:t>
            </a:r>
            <a:r>
              <a:rPr lang="en-US" b="1"/>
              <a:t> instruction (followed by the </a:t>
            </a:r>
            <a:r>
              <a:rPr lang="en-US" b="1">
                <a:solidFill>
                  <a:schemeClr val="accent2"/>
                </a:solidFill>
              </a:rPr>
              <a:t>interrupt number (type)</a:t>
            </a:r>
            <a:r>
              <a:rPr lang="en-US" b="1"/>
              <a:t>).</a:t>
            </a: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5105400" y="1981200"/>
            <a:ext cx="0" cy="1828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1143000" y="990600"/>
            <a:ext cx="0" cy="2514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9525" y="2151063"/>
            <a:ext cx="1187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Hardware</a:t>
            </a:r>
          </a:p>
          <a:p>
            <a:r>
              <a:rPr lang="en-US" b="1">
                <a:solidFill>
                  <a:srgbClr val="008000"/>
                </a:solidFill>
              </a:rPr>
              <a:t>interrupts</a:t>
            </a:r>
            <a:endParaRPr lang="en-US" b="1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4876800" y="118745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/>
              <a:t>Generates a Type 2 interrupt (address 0008H in the Interrupt vector table)</a:t>
            </a: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4876800" y="92868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9900CC"/>
                </a:solidFill>
              </a:rPr>
              <a:t>Cannot be ignored by the microprocessor.</a:t>
            </a:r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4876800" y="990600"/>
            <a:ext cx="0" cy="838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3108325" y="4648200"/>
            <a:ext cx="2835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Interrupt		 priority</a:t>
            </a:r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>
            <a:off x="3124200" y="5014913"/>
            <a:ext cx="274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auto">
          <a:xfrm>
            <a:off x="3143250" y="4976813"/>
            <a:ext cx="27241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Divide-error	Highest</a:t>
            </a:r>
          </a:p>
          <a:p>
            <a:r>
              <a:rPr lang="en-US"/>
              <a:t>INT, INTO</a:t>
            </a:r>
          </a:p>
          <a:p>
            <a:r>
              <a:rPr lang="en-US"/>
              <a:t>NMI</a:t>
            </a:r>
          </a:p>
          <a:p>
            <a:r>
              <a:rPr lang="en-US"/>
              <a:t>INTR</a:t>
            </a:r>
          </a:p>
          <a:p>
            <a:r>
              <a:rPr lang="en-US"/>
              <a:t>Single-step	Lowest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  <p:bldP spid="4102" grpId="0" autoUpdateAnimBg="0"/>
      <p:bldP spid="4103" grpId="0" autoUpdateAnimBg="0"/>
      <p:bldP spid="4104" grpId="0" autoUpdateAnimBg="0"/>
      <p:bldP spid="4105" grpId="0" autoUpdateAnimBg="0"/>
      <p:bldP spid="4106" grpId="0" animBg="1"/>
      <p:bldP spid="4118" grpId="0" animBg="1"/>
      <p:bldP spid="4119" grpId="0" autoUpdateAnimBg="0"/>
      <p:bldP spid="4120" grpId="0" autoUpdateAnimBg="0"/>
      <p:bldP spid="4121" grpId="0" autoUpdateAnimBg="0"/>
      <p:bldP spid="4122" grpId="0" animBg="1"/>
      <p:bldP spid="4123" grpId="0" autoUpdateAnimBg="0"/>
      <p:bldP spid="4124" grpId="0" animBg="1"/>
      <p:bldP spid="412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304800"/>
            <a:ext cx="6659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</a:t>
            </a:r>
            <a:r>
              <a:rPr lang="en-US" sz="3600" b="1" dirty="0">
                <a:solidFill>
                  <a:srgbClr val="7030A0"/>
                </a:solidFill>
              </a:rPr>
              <a:t>ardware</a:t>
            </a:r>
            <a:r>
              <a:rPr lang="en-US" sz="3600" b="1" dirty="0">
                <a:solidFill>
                  <a:srgbClr val="FF0000"/>
                </a:solidFill>
              </a:rPr>
              <a:t> I</a:t>
            </a:r>
            <a:r>
              <a:rPr lang="en-US" sz="3600" b="1" dirty="0">
                <a:solidFill>
                  <a:srgbClr val="7030A0"/>
                </a:solidFill>
              </a:rPr>
              <a:t>nterrupts of 8086   </a:t>
            </a:r>
            <a:r>
              <a:rPr lang="en-US" b="1" dirty="0"/>
              <a:t>cont’d…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853148"/>
            <a:ext cx="822565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000" b="1" dirty="0"/>
              <a:t>   INTR</a:t>
            </a:r>
            <a:r>
              <a:rPr lang="en-US" sz="2000" dirty="0"/>
              <a:t> is a maskable hardware interrupt.</a:t>
            </a:r>
          </a:p>
          <a:p>
            <a:pPr lvl="0">
              <a:buFont typeface="Wingdings" pitchFamily="2" charset="2"/>
              <a:buChar char="q"/>
            </a:pPr>
            <a:r>
              <a:rPr lang="en-US" sz="2000" dirty="0"/>
              <a:t>   The interrupt can be </a:t>
            </a:r>
            <a:r>
              <a:rPr lang="en-US" sz="2000" b="1" dirty="0"/>
              <a:t>enabled/disabled</a:t>
            </a:r>
            <a:r>
              <a:rPr lang="en-US" sz="2000" dirty="0"/>
              <a:t> using </a:t>
            </a:r>
            <a:r>
              <a:rPr lang="en-US" sz="2000" b="1" dirty="0"/>
              <a:t>STI/CLI </a:t>
            </a:r>
            <a:r>
              <a:rPr lang="en-US" sz="2000" dirty="0"/>
              <a:t>instructions </a:t>
            </a:r>
          </a:p>
          <a:p>
            <a:pPr lvl="0" algn="ctr"/>
            <a:r>
              <a:rPr lang="en-US" sz="2000" b="1" dirty="0">
                <a:solidFill>
                  <a:srgbClr val="7030A0"/>
                </a:solidFill>
              </a:rPr>
              <a:t>    (or) </a:t>
            </a:r>
          </a:p>
          <a:p>
            <a:pPr lvl="0">
              <a:buFont typeface="Wingdings" pitchFamily="2" charset="2"/>
              <a:buChar char="q"/>
            </a:pPr>
            <a:r>
              <a:rPr lang="en-US" sz="2000" dirty="0"/>
              <a:t>   using more complicated method of </a:t>
            </a:r>
            <a:r>
              <a:rPr lang="en-US" sz="2000" b="1" dirty="0"/>
              <a:t>updating the FLAGS register </a:t>
            </a:r>
            <a:r>
              <a:rPr lang="en-US" sz="2000" dirty="0"/>
              <a:t>with the </a:t>
            </a:r>
          </a:p>
          <a:p>
            <a:pPr lvl="0"/>
            <a:r>
              <a:rPr lang="en-US" sz="2000" dirty="0"/>
              <a:t>        help of the </a:t>
            </a:r>
            <a:r>
              <a:rPr lang="en-US" sz="2000" b="1" dirty="0">
                <a:solidFill>
                  <a:srgbClr val="7030A0"/>
                </a:solidFill>
              </a:rPr>
              <a:t>POPF</a:t>
            </a:r>
            <a:r>
              <a:rPr lang="en-US" sz="2000" dirty="0"/>
              <a:t> instruction.</a:t>
            </a:r>
          </a:p>
          <a:p>
            <a:pPr lvl="0"/>
            <a:endParaRPr lang="en-US" sz="2000" dirty="0"/>
          </a:p>
          <a:p>
            <a:pPr lvl="0">
              <a:buFont typeface="Wingdings" pitchFamily="2" charset="2"/>
              <a:buChar char="q"/>
            </a:pPr>
            <a:r>
              <a:rPr lang="en-US" sz="2200" dirty="0"/>
              <a:t>   When an interrupt occurs, the processor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 stores FLAGS register into stack,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 disables further interrupts,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fetches </a:t>
            </a:r>
            <a:r>
              <a:rPr lang="en-US" sz="2000" b="1" dirty="0"/>
              <a:t>one byte (00 H  to  FF H) </a:t>
            </a:r>
            <a:r>
              <a:rPr lang="en-US" sz="2000" dirty="0"/>
              <a:t>representing </a:t>
            </a:r>
            <a:r>
              <a:rPr lang="en-US" sz="2000" b="1" dirty="0"/>
              <a:t>interrupt type</a:t>
            </a:r>
            <a:r>
              <a:rPr lang="en-US" sz="2000" dirty="0"/>
              <a:t>,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and jumps to interrupt processing routine address of which is stored in</a:t>
            </a:r>
          </a:p>
          <a:p>
            <a:pPr lvl="1"/>
            <a:r>
              <a:rPr lang="en-US" sz="2000" dirty="0"/>
              <a:t>    location 4 * &lt;interrupt type&gt;.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 Interrupt processing routine should return with the </a:t>
            </a:r>
            <a:r>
              <a:rPr lang="en-US" sz="2000" b="1" dirty="0"/>
              <a:t>IRET</a:t>
            </a:r>
            <a:r>
              <a:rPr lang="en-US" sz="2000" dirty="0"/>
              <a:t> instruction.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219200"/>
            <a:ext cx="793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+mj-lt"/>
              </a:rPr>
              <a:t>INTR</a:t>
            </a:r>
            <a:endParaRPr lang="en-US" sz="2400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862078"/>
            <a:ext cx="761529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b="1" dirty="0"/>
              <a:t>  NMI</a:t>
            </a:r>
            <a:r>
              <a:rPr lang="en-US" sz="2200" dirty="0"/>
              <a:t> is a non-maskable interrupt. 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/>
              <a:t> This interrupt has higher priority than the maskable interrupt. 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/>
              <a:t>  Interrupt is processed in the same way as the INTR interrupt.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/>
              <a:t> Interrupt type  of the NMI is </a:t>
            </a:r>
            <a:r>
              <a:rPr lang="en-US" sz="2200" b="1" dirty="0"/>
              <a:t>2</a:t>
            </a:r>
            <a:r>
              <a:rPr lang="en-US" sz="2200" dirty="0"/>
              <a:t>,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/>
              <a:t> i.e. the address of the NMI processing routine is stored in </a:t>
            </a:r>
          </a:p>
          <a:p>
            <a:pPr lvl="0">
              <a:lnSpc>
                <a:spcPct val="150000"/>
              </a:lnSpc>
            </a:pPr>
            <a:r>
              <a:rPr lang="en-US" sz="2200" dirty="0"/>
              <a:t>     location </a:t>
            </a:r>
            <a:r>
              <a:rPr lang="en-US" sz="2200" b="1" dirty="0"/>
              <a:t>0008 H 	Type N* 4</a:t>
            </a:r>
            <a:r>
              <a:rPr lang="en-US" sz="2200" dirty="0"/>
              <a:t>.		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295400"/>
            <a:ext cx="813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NMI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381000"/>
            <a:ext cx="6659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</a:t>
            </a:r>
            <a:r>
              <a:rPr lang="en-US" sz="3600" b="1" dirty="0">
                <a:solidFill>
                  <a:srgbClr val="7030A0"/>
                </a:solidFill>
              </a:rPr>
              <a:t>ardware</a:t>
            </a:r>
            <a:r>
              <a:rPr lang="en-US" sz="3600" b="1" dirty="0">
                <a:solidFill>
                  <a:srgbClr val="FF0000"/>
                </a:solidFill>
              </a:rPr>
              <a:t> I</a:t>
            </a:r>
            <a:r>
              <a:rPr lang="en-US" sz="3600" b="1" dirty="0">
                <a:solidFill>
                  <a:srgbClr val="7030A0"/>
                </a:solidFill>
              </a:rPr>
              <a:t>nterrupts of 8086   </a:t>
            </a:r>
            <a:r>
              <a:rPr lang="en-US" b="1" dirty="0"/>
              <a:t>cont’d…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624548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="1" dirty="0"/>
              <a:t>oftware interrupts</a:t>
            </a:r>
            <a:r>
              <a:rPr lang="en-US" sz="2000" dirty="0"/>
              <a:t> can be caused by: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1.	INT  03H instruction </a:t>
            </a:r>
            <a:r>
              <a:rPr lang="en-US" sz="2000" dirty="0"/>
              <a:t>- </a:t>
            </a:r>
            <a:r>
              <a:rPr lang="en-US" sz="2000" b="1" dirty="0">
                <a:solidFill>
                  <a:srgbClr val="7030A0"/>
                </a:solidFill>
              </a:rPr>
              <a:t>breakpoint interrupt</a:t>
            </a:r>
            <a:r>
              <a:rPr lang="en-US" sz="2000" dirty="0"/>
              <a:t>. This is a type 3 interrupt.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2.	INT  &lt;interrupt  </a:t>
            </a:r>
            <a:r>
              <a:rPr lang="en-US" sz="2000" b="1" dirty="0">
                <a:solidFill>
                  <a:srgbClr val="7030A0"/>
                </a:solidFill>
              </a:rPr>
              <a:t>Type N</a:t>
            </a:r>
            <a:r>
              <a:rPr lang="en-US" sz="2000" b="1" dirty="0">
                <a:solidFill>
                  <a:srgbClr val="FF0000"/>
                </a:solidFill>
              </a:rPr>
              <a:t> &gt;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instruction : - </a:t>
            </a:r>
          </a:p>
          <a:p>
            <a:r>
              <a:rPr lang="en-US" sz="2000" dirty="0"/>
              <a:t>any one interrupt from available 256 interrupts. </a:t>
            </a:r>
            <a:r>
              <a:rPr lang="en-US" sz="2000" b="1" dirty="0"/>
              <a:t>( 00 H to FF H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When an </a:t>
            </a:r>
            <a:r>
              <a:rPr lang="en-US" sz="2000" b="1" dirty="0"/>
              <a:t>INT N</a:t>
            </a:r>
            <a:r>
              <a:rPr lang="en-US" sz="2000" dirty="0"/>
              <a:t> instruction is executed, Type byte </a:t>
            </a:r>
            <a:r>
              <a:rPr lang="en-US" sz="2000" b="1" dirty="0"/>
              <a:t>N is multiplied with 4; </a:t>
            </a:r>
          </a:p>
          <a:p>
            <a:pPr>
              <a:buFont typeface="Wingdings" pitchFamily="2" charset="2"/>
              <a:buChar char="q"/>
            </a:pPr>
            <a:endParaRPr lang="en-US" sz="2000" b="1" dirty="0"/>
          </a:p>
          <a:p>
            <a:pPr>
              <a:buFont typeface="Wingdings" pitchFamily="2" charset="2"/>
              <a:buChar char="q"/>
            </a:pPr>
            <a:r>
              <a:rPr lang="en-US" sz="2000" b="1" dirty="0"/>
              <a:t> </a:t>
            </a:r>
            <a:r>
              <a:rPr lang="en-US" sz="2000" dirty="0"/>
              <a:t>The content of</a:t>
            </a:r>
            <a:r>
              <a:rPr lang="en-US" sz="2000" b="1" dirty="0">
                <a:solidFill>
                  <a:srgbClr val="7030A0"/>
                </a:solidFill>
              </a:rPr>
              <a:t> IP </a:t>
            </a:r>
            <a:r>
              <a:rPr lang="en-US" sz="2000" dirty="0"/>
              <a:t>&amp; </a:t>
            </a:r>
            <a:r>
              <a:rPr lang="en-US" sz="2000" b="1" dirty="0"/>
              <a:t>CS</a:t>
            </a:r>
            <a:r>
              <a:rPr lang="en-US" sz="2000" dirty="0"/>
              <a:t> of ISR will be taken from the  </a:t>
            </a:r>
            <a:r>
              <a:rPr lang="en-US" sz="2000" b="1" dirty="0">
                <a:solidFill>
                  <a:srgbClr val="7030A0"/>
                </a:solidFill>
              </a:rPr>
              <a:t>N*4</a:t>
            </a:r>
            <a:r>
              <a:rPr lang="en-US" sz="2000" dirty="0"/>
              <a:t> as OFFSET address and </a:t>
            </a:r>
            <a:r>
              <a:rPr lang="en-US" sz="2000" b="1" dirty="0"/>
              <a:t>0000</a:t>
            </a:r>
            <a:r>
              <a:rPr lang="en-US" sz="2000" dirty="0"/>
              <a:t> as segment address.</a:t>
            </a:r>
          </a:p>
          <a:p>
            <a:pPr>
              <a:buFont typeface="Wingdings" pitchFamily="2" charset="2"/>
              <a:buChar char="q"/>
            </a:pP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Ex:  INT   20H;</a:t>
            </a:r>
          </a:p>
          <a:p>
            <a:r>
              <a:rPr lang="en-US" sz="2000" dirty="0"/>
              <a:t>            Type N * 4 = 20H*4= 80H</a:t>
            </a:r>
          </a:p>
          <a:p>
            <a:endParaRPr lang="en-US" sz="2000" dirty="0"/>
          </a:p>
          <a:p>
            <a:r>
              <a:rPr lang="en-US" sz="2000" dirty="0"/>
              <a:t>         So, </a:t>
            </a:r>
            <a:r>
              <a:rPr lang="en-US" sz="2000" b="1" dirty="0"/>
              <a:t>ISR</a:t>
            </a:r>
            <a:r>
              <a:rPr lang="en-US" sz="2000" dirty="0"/>
              <a:t> address is specified by </a:t>
            </a:r>
            <a:r>
              <a:rPr lang="en-US" sz="2000" b="1" dirty="0"/>
              <a:t>0000: 0080 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990600"/>
            <a:ext cx="89154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rgbClr val="C00000"/>
                </a:solidFill>
              </a:rPr>
              <a:t>(ii) Software Interrupts</a:t>
            </a:r>
            <a:r>
              <a:rPr lang="en-US" sz="2500" dirty="0">
                <a:solidFill>
                  <a:srgbClr val="C00000"/>
                </a:solidFill>
              </a:rPr>
              <a:t> (</a:t>
            </a:r>
            <a:r>
              <a:rPr lang="en-US" sz="2500" dirty="0">
                <a:solidFill>
                  <a:srgbClr val="FF0000"/>
                </a:solidFill>
              </a:rPr>
              <a:t>Internal Interrupts and Instructions</a:t>
            </a:r>
            <a:r>
              <a:rPr lang="en-US" sz="2500" dirty="0">
                <a:solidFill>
                  <a:srgbClr val="C00000"/>
                </a:solidFill>
              </a:rPr>
              <a:t>) 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304800"/>
            <a:ext cx="47148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I</a:t>
            </a:r>
            <a:r>
              <a:rPr lang="en-US" sz="3600" b="1" dirty="0">
                <a:solidFill>
                  <a:srgbClr val="7030A0"/>
                </a:solidFill>
              </a:rPr>
              <a:t>nterrupts of 8086   </a:t>
            </a:r>
            <a:r>
              <a:rPr lang="en-US" b="1" dirty="0"/>
              <a:t>cont’d…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458754"/>
            <a:ext cx="8930393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3.	INTO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instruction - </a:t>
            </a:r>
            <a:r>
              <a:rPr lang="en-US" sz="2200" b="1" dirty="0"/>
              <a:t>interrupt on overflow</a:t>
            </a:r>
          </a:p>
          <a:p>
            <a:endParaRPr lang="en-US" sz="2200" dirty="0"/>
          </a:p>
          <a:p>
            <a:r>
              <a:rPr lang="en-US" sz="2200" b="1" dirty="0">
                <a:solidFill>
                  <a:srgbClr val="FF0000"/>
                </a:solidFill>
              </a:rPr>
              <a:t>4.	Single-step interrupt </a:t>
            </a:r>
            <a:r>
              <a:rPr lang="en-US" sz="2200" dirty="0"/>
              <a:t>–  </a:t>
            </a:r>
            <a:r>
              <a:rPr lang="en-US" sz="2200" b="1" dirty="0">
                <a:solidFill>
                  <a:srgbClr val="7030A0"/>
                </a:solidFill>
              </a:rPr>
              <a:t>( It executes one instruction &amp; stop</a:t>
            </a:r>
            <a:r>
              <a:rPr lang="en-US" sz="2200" dirty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/>
              <a:t> generated if the TF flag is set.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/>
              <a:t> This is a </a:t>
            </a:r>
            <a:r>
              <a:rPr lang="en-US" sz="2200" b="1" dirty="0"/>
              <a:t>type 1</a:t>
            </a:r>
            <a:r>
              <a:rPr lang="en-US" sz="2200" dirty="0"/>
              <a:t> interrupt. 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/>
              <a:t> When the CPU processes this interrupt it clears TF flag , before calling </a:t>
            </a:r>
          </a:p>
          <a:p>
            <a:r>
              <a:rPr lang="en-US" sz="2200" dirty="0"/>
              <a:t>            the interrupt processing routine.</a:t>
            </a:r>
          </a:p>
          <a:p>
            <a:endParaRPr lang="en-US" sz="2200" dirty="0"/>
          </a:p>
          <a:p>
            <a:pPr marL="457200" indent="-457200">
              <a:buAutoNum type="arabicPeriod" startAt="5"/>
            </a:pPr>
            <a:r>
              <a:rPr lang="en-US" sz="2200" b="1" dirty="0">
                <a:solidFill>
                  <a:srgbClr val="FF0000"/>
                </a:solidFill>
              </a:rPr>
              <a:t>Processor exceptions</a:t>
            </a:r>
            <a:r>
              <a:rPr lang="en-US" sz="2200" dirty="0"/>
              <a:t>: </a:t>
            </a:r>
            <a:r>
              <a:rPr lang="en-US" sz="2200" b="1" dirty="0"/>
              <a:t>Divide Error 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FF0000"/>
                </a:solidFill>
              </a:rPr>
              <a:t>Type  0</a:t>
            </a:r>
            <a:r>
              <a:rPr lang="en-US" sz="2200" dirty="0"/>
              <a:t>), </a:t>
            </a:r>
          </a:p>
          <a:p>
            <a:pPr marL="457200" indent="-457200"/>
            <a:r>
              <a:rPr lang="en-US" sz="2200" b="1" dirty="0">
                <a:solidFill>
                  <a:srgbClr val="7030A0"/>
                </a:solidFill>
              </a:rPr>
              <a:t>                                               Unused </a:t>
            </a:r>
            <a:r>
              <a:rPr lang="en-US" sz="2200" b="1" dirty="0" err="1">
                <a:solidFill>
                  <a:srgbClr val="7030A0"/>
                </a:solidFill>
              </a:rPr>
              <a:t>Opcode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FF0000"/>
                </a:solidFill>
              </a:rPr>
              <a:t>Type  6</a:t>
            </a:r>
            <a:r>
              <a:rPr lang="en-US" sz="2200" dirty="0"/>
              <a:t>)  and 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                                               Escape </a:t>
            </a:r>
            <a:r>
              <a:rPr lang="en-US" sz="2200" b="1" dirty="0" err="1">
                <a:solidFill>
                  <a:srgbClr val="002060"/>
                </a:solidFill>
              </a:rPr>
              <a:t>Opcode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FF0000"/>
                </a:solidFill>
              </a:rPr>
              <a:t>Type  7</a:t>
            </a:r>
            <a:r>
              <a:rPr lang="en-US" sz="2200" dirty="0"/>
              <a:t>).</a:t>
            </a:r>
          </a:p>
          <a:p>
            <a:endParaRPr lang="en-US" sz="2200" dirty="0"/>
          </a:p>
          <a:p>
            <a:r>
              <a:rPr lang="en-US" sz="2200" dirty="0"/>
              <a:t>Software interrupt processing is the same as for the hardware interrupts.</a:t>
            </a:r>
          </a:p>
          <a:p>
            <a:endParaRPr lang="en-US" sz="2200" dirty="0"/>
          </a:p>
          <a:p>
            <a:r>
              <a:rPr lang="en-US" sz="2200" b="1" dirty="0"/>
              <a:t>Ex: INT n </a:t>
            </a:r>
            <a:r>
              <a:rPr lang="en-US" sz="2200" dirty="0"/>
              <a:t>(Software Instructions)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838200"/>
            <a:ext cx="89154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rgbClr val="C00000"/>
                </a:solidFill>
              </a:rPr>
              <a:t>(ii) Software Interrupts</a:t>
            </a:r>
            <a:r>
              <a:rPr lang="en-US" sz="2500" dirty="0">
                <a:solidFill>
                  <a:srgbClr val="C00000"/>
                </a:solidFill>
              </a:rPr>
              <a:t> (</a:t>
            </a:r>
            <a:r>
              <a:rPr lang="en-US" sz="2500" dirty="0">
                <a:solidFill>
                  <a:srgbClr val="FF0000"/>
                </a:solidFill>
              </a:rPr>
              <a:t>Internal Interrupts and Instructions</a:t>
            </a:r>
            <a:r>
              <a:rPr lang="en-US" sz="2500" dirty="0">
                <a:solidFill>
                  <a:srgbClr val="C00000"/>
                </a:solidFill>
              </a:rPr>
              <a:t>) 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2400"/>
            <a:ext cx="47148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I</a:t>
            </a:r>
            <a:r>
              <a:rPr lang="en-US" sz="3600" b="1" dirty="0">
                <a:solidFill>
                  <a:srgbClr val="7030A0"/>
                </a:solidFill>
              </a:rPr>
              <a:t>nterrupts of 8086   </a:t>
            </a:r>
            <a:r>
              <a:rPr lang="en-US" b="1" dirty="0"/>
              <a:t>cont’d…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767</Words>
  <Application>Microsoft Office PowerPoint</Application>
  <PresentationFormat>On-screen Show (4:3)</PresentationFormat>
  <Paragraphs>154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MKC-Administrator</dc:creator>
  <cp:lastModifiedBy>admin</cp:lastModifiedBy>
  <cp:revision>44</cp:revision>
  <dcterms:created xsi:type="dcterms:W3CDTF">2006-08-16T00:00:00Z</dcterms:created>
  <dcterms:modified xsi:type="dcterms:W3CDTF">2018-12-13T00:32:15Z</dcterms:modified>
</cp:coreProperties>
</file>