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70" r:id="rId5"/>
    <p:sldId id="268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11-Jan-19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29BE0B-F617-4353-BA74-E9A69642B81A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6A7D3E-648F-4FF8-B3CD-158746FEE539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47086"/>
            <a:ext cx="1895519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lain" startAt="16"/>
            </a:pPr>
            <a:r>
              <a:rPr lang="en-US" b="1" u="sng" dirty="0"/>
              <a:t>Bit Addition </a:t>
            </a:r>
          </a:p>
          <a:p>
            <a:pPr marL="342900" indent="-342900"/>
            <a:endParaRPr lang="en-US" dirty="0"/>
          </a:p>
          <a:p>
            <a:r>
              <a:rPr lang="en-US" dirty="0"/>
              <a:t>MOV AX,[</a:t>
            </a:r>
            <a:r>
              <a:rPr lang="en-US" dirty="0" smtClean="0"/>
              <a:t>2100</a:t>
            </a:r>
            <a:r>
              <a:rPr lang="en-US" dirty="0"/>
              <a:t>]</a:t>
            </a:r>
          </a:p>
          <a:p>
            <a:r>
              <a:rPr lang="en-US" dirty="0"/>
              <a:t>MOV BX,[2102]</a:t>
            </a:r>
          </a:p>
          <a:p>
            <a:r>
              <a:rPr lang="en-US" dirty="0"/>
              <a:t>ADD AX,BX</a:t>
            </a:r>
          </a:p>
          <a:p>
            <a:r>
              <a:rPr lang="en-US" dirty="0"/>
              <a:t>MOV [2140],AX</a:t>
            </a:r>
          </a:p>
          <a:p>
            <a:r>
              <a:rPr lang="en-US" dirty="0"/>
              <a:t>INT 03</a:t>
            </a:r>
          </a:p>
          <a:p>
            <a:r>
              <a:rPr lang="en-US" dirty="0"/>
              <a:t>HLT</a:t>
            </a:r>
          </a:p>
          <a:p>
            <a:endParaRPr lang="en-US" dirty="0"/>
          </a:p>
          <a:p>
            <a:r>
              <a:rPr lang="en-US" b="1" u="sng" dirty="0"/>
              <a:t>16 Bit Subtraction</a:t>
            </a:r>
          </a:p>
          <a:p>
            <a:endParaRPr lang="en-US" dirty="0"/>
          </a:p>
          <a:p>
            <a:r>
              <a:rPr lang="en-US" dirty="0"/>
              <a:t>MOV AX,[2100]</a:t>
            </a:r>
          </a:p>
          <a:p>
            <a:r>
              <a:rPr lang="en-US" dirty="0"/>
              <a:t>MOV BX,[2102]</a:t>
            </a:r>
          </a:p>
          <a:p>
            <a:r>
              <a:rPr lang="en-US" dirty="0"/>
              <a:t>SUB AX,BX</a:t>
            </a:r>
          </a:p>
          <a:p>
            <a:r>
              <a:rPr lang="en-US" dirty="0"/>
              <a:t>MOV [2140],AX</a:t>
            </a:r>
          </a:p>
          <a:p>
            <a:r>
              <a:rPr lang="en-US" dirty="0"/>
              <a:t>INT 03</a:t>
            </a:r>
          </a:p>
          <a:p>
            <a:r>
              <a:rPr lang="en-US" dirty="0"/>
              <a:t>HLT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447800"/>
            <a:ext cx="2186561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16 Bit  Multiplication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MOV AX,[0500]</a:t>
            </a:r>
          </a:p>
          <a:p>
            <a:r>
              <a:rPr lang="en-US" dirty="0"/>
              <a:t>MOV BX,[0502]</a:t>
            </a:r>
          </a:p>
          <a:p>
            <a:r>
              <a:rPr lang="en-US" dirty="0"/>
              <a:t>MUL BX</a:t>
            </a:r>
          </a:p>
          <a:p>
            <a:r>
              <a:rPr lang="en-US" dirty="0"/>
              <a:t>INT 03</a:t>
            </a:r>
          </a:p>
          <a:p>
            <a:r>
              <a:rPr lang="en-US" dirty="0"/>
              <a:t>HLT</a:t>
            </a:r>
          </a:p>
          <a:p>
            <a:endParaRPr lang="en-US" dirty="0"/>
          </a:p>
          <a:p>
            <a:r>
              <a:rPr lang="en-US" b="1" u="sng" dirty="0"/>
              <a:t>16BIT DIVISION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MOV </a:t>
            </a:r>
            <a:r>
              <a:rPr lang="en-US" dirty="0" smtClean="0"/>
              <a:t>AX,000CH</a:t>
            </a:r>
            <a:endParaRPr lang="en-US" dirty="0"/>
          </a:p>
          <a:p>
            <a:r>
              <a:rPr lang="en-US" dirty="0"/>
              <a:t>MOV </a:t>
            </a:r>
            <a:r>
              <a:rPr lang="en-US" dirty="0" smtClean="0"/>
              <a:t>BL,04H</a:t>
            </a:r>
            <a:endParaRPr lang="en-US" dirty="0"/>
          </a:p>
          <a:p>
            <a:r>
              <a:rPr lang="en-US" dirty="0"/>
              <a:t>DIV BL</a:t>
            </a:r>
          </a:p>
          <a:p>
            <a:r>
              <a:rPr lang="en-US" dirty="0"/>
              <a:t>INT 03	</a:t>
            </a:r>
          </a:p>
          <a:p>
            <a:r>
              <a:rPr lang="en-US" dirty="0"/>
              <a:t>HLT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1371600"/>
            <a:ext cx="2424446" cy="4801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Multi Byte ADDITION </a:t>
            </a:r>
            <a:endParaRPr lang="en-US" u="sng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	MOV CX,000A</a:t>
            </a:r>
          </a:p>
          <a:p>
            <a:r>
              <a:rPr lang="en-US" dirty="0"/>
              <a:t>	MOV BX,0500</a:t>
            </a:r>
          </a:p>
          <a:p>
            <a:r>
              <a:rPr lang="en-US" dirty="0"/>
              <a:t>	MOV SI,0600</a:t>
            </a:r>
          </a:p>
          <a:p>
            <a:r>
              <a:rPr lang="en-US" dirty="0"/>
              <a:t>	MOV DI,0700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L1:</a:t>
            </a:r>
            <a:r>
              <a:rPr lang="en-US" dirty="0"/>
              <a:t>	</a:t>
            </a:r>
            <a:r>
              <a:rPr lang="en-US" dirty="0" smtClean="0"/>
              <a:t>MOV </a:t>
            </a:r>
            <a:r>
              <a:rPr lang="en-US" dirty="0"/>
              <a:t>AX,[BX]</a:t>
            </a:r>
          </a:p>
          <a:p>
            <a:r>
              <a:rPr lang="en-US" dirty="0"/>
              <a:t>	ADC AX,[SI]</a:t>
            </a:r>
          </a:p>
          <a:p>
            <a:r>
              <a:rPr lang="en-US" dirty="0"/>
              <a:t>	MOV [DI],AX</a:t>
            </a:r>
          </a:p>
          <a:p>
            <a:r>
              <a:rPr lang="en-US" dirty="0"/>
              <a:t>	INC BX</a:t>
            </a:r>
          </a:p>
          <a:p>
            <a:r>
              <a:rPr lang="en-US" dirty="0"/>
              <a:t>	INC SI</a:t>
            </a:r>
          </a:p>
          <a:p>
            <a:r>
              <a:rPr lang="en-US" dirty="0"/>
              <a:t>	INC DI</a:t>
            </a:r>
          </a:p>
          <a:p>
            <a:r>
              <a:rPr lang="en-US" dirty="0"/>
              <a:t>	</a:t>
            </a:r>
            <a:r>
              <a:rPr lang="en-US" b="1" dirty="0"/>
              <a:t>LOOP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L1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1739" y="228600"/>
            <a:ext cx="5353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Simple Programs using 8086 Microprocessor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2954655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LARGEST NO IN AN ARRAY</a:t>
            </a:r>
          </a:p>
          <a:p>
            <a:endParaRPr lang="en-US" b="1" dirty="0"/>
          </a:p>
          <a:p>
            <a:r>
              <a:rPr lang="en-US" dirty="0"/>
              <a:t>	MOV SI,0300</a:t>
            </a:r>
          </a:p>
          <a:p>
            <a:r>
              <a:rPr lang="en-US" dirty="0"/>
              <a:t>	MOV </a:t>
            </a:r>
            <a:r>
              <a:rPr lang="en-US" dirty="0" smtClean="0"/>
              <a:t>CL, 06</a:t>
            </a:r>
            <a:r>
              <a:rPr lang="en-US" dirty="0"/>
              <a:t>	</a:t>
            </a:r>
          </a:p>
          <a:p>
            <a:r>
              <a:rPr lang="en-US" dirty="0"/>
              <a:t>	MOV </a:t>
            </a:r>
            <a:r>
              <a:rPr lang="en-US" dirty="0" smtClean="0"/>
              <a:t>AL,00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L1</a:t>
            </a:r>
            <a:r>
              <a:rPr lang="en-US" dirty="0" smtClean="0"/>
              <a:t>: 	CMP AL,[SI]</a:t>
            </a:r>
          </a:p>
          <a:p>
            <a:r>
              <a:rPr lang="en-US" dirty="0"/>
              <a:t>	JAE </a:t>
            </a:r>
            <a:r>
              <a:rPr lang="en-US" b="1" dirty="0">
                <a:solidFill>
                  <a:srgbClr val="FF0000"/>
                </a:solidFill>
              </a:rPr>
              <a:t>L2 </a:t>
            </a:r>
          </a:p>
          <a:p>
            <a:r>
              <a:rPr lang="en-US" dirty="0"/>
              <a:t>	MOV </a:t>
            </a:r>
            <a:r>
              <a:rPr lang="en-US" dirty="0" smtClean="0"/>
              <a:t>AL,[</a:t>
            </a:r>
            <a:r>
              <a:rPr lang="en-US" dirty="0"/>
              <a:t>SI]</a:t>
            </a:r>
          </a:p>
          <a:p>
            <a:r>
              <a:rPr lang="en-US" b="1" dirty="0">
                <a:solidFill>
                  <a:srgbClr val="FF0000"/>
                </a:solidFill>
              </a:rPr>
              <a:t>L2</a:t>
            </a:r>
            <a:r>
              <a:rPr lang="en-US" dirty="0"/>
              <a:t>: 	INC SI</a:t>
            </a:r>
          </a:p>
          <a:p>
            <a:r>
              <a:rPr lang="en-US" dirty="0"/>
              <a:t>	</a:t>
            </a:r>
            <a:r>
              <a:rPr lang="en-US" dirty="0" smtClean="0"/>
              <a:t>LOOP </a:t>
            </a:r>
            <a:r>
              <a:rPr lang="en-US" b="1" dirty="0" smtClean="0">
                <a:solidFill>
                  <a:srgbClr val="00B050"/>
                </a:solidFill>
              </a:rPr>
              <a:t>L1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	MOV [SI],AX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82721"/>
              </p:ext>
            </p:extLst>
          </p:nvPr>
        </p:nvGraphicFramePr>
        <p:xfrm>
          <a:off x="3962401" y="838200"/>
          <a:ext cx="4648199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599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CL=</a:t>
                      </a:r>
                    </a:p>
                    <a:p>
                      <a:r>
                        <a:rPr lang="en-IN" sz="1400" dirty="0" smtClean="0"/>
                        <a:t>00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SI </a:t>
                      </a:r>
                      <a:r>
                        <a:rPr lang="en-IN" sz="1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IN" sz="1400" dirty="0" smtClean="0"/>
                        <a:t>0300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00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35</a:t>
                      </a:r>
                      <a:endParaRPr lang="en-IN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2954655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LARGEST NO IN AN ARRAY</a:t>
            </a:r>
          </a:p>
          <a:p>
            <a:endParaRPr lang="en-US" b="1" dirty="0"/>
          </a:p>
          <a:p>
            <a:r>
              <a:rPr lang="en-US" dirty="0"/>
              <a:t>	MOV SI,0300</a:t>
            </a:r>
          </a:p>
          <a:p>
            <a:r>
              <a:rPr lang="en-US" dirty="0"/>
              <a:t>	MOV </a:t>
            </a:r>
            <a:r>
              <a:rPr lang="en-US" dirty="0" smtClean="0"/>
              <a:t>CX,0006</a:t>
            </a:r>
            <a:r>
              <a:rPr lang="en-US" dirty="0"/>
              <a:t>	</a:t>
            </a:r>
          </a:p>
          <a:p>
            <a:r>
              <a:rPr lang="en-US" dirty="0"/>
              <a:t>	MOV AX,0000</a:t>
            </a:r>
          </a:p>
          <a:p>
            <a:r>
              <a:rPr lang="en-US" b="1" dirty="0">
                <a:solidFill>
                  <a:srgbClr val="00B050"/>
                </a:solidFill>
              </a:rPr>
              <a:t>L1</a:t>
            </a:r>
            <a:r>
              <a:rPr lang="en-US" dirty="0"/>
              <a:t>: 	CMP </a:t>
            </a:r>
            <a:r>
              <a:rPr lang="en-US" dirty="0" smtClean="0"/>
              <a:t>AX,[</a:t>
            </a:r>
            <a:r>
              <a:rPr lang="en-US" dirty="0"/>
              <a:t>SI]</a:t>
            </a:r>
          </a:p>
          <a:p>
            <a:r>
              <a:rPr lang="en-US" dirty="0"/>
              <a:t>	JAE </a:t>
            </a:r>
            <a:r>
              <a:rPr lang="en-US" b="1" dirty="0">
                <a:solidFill>
                  <a:srgbClr val="FF0000"/>
                </a:solidFill>
              </a:rPr>
              <a:t>L2 </a:t>
            </a:r>
          </a:p>
          <a:p>
            <a:r>
              <a:rPr lang="en-US" dirty="0"/>
              <a:t>	MOV AX,[SI]</a:t>
            </a:r>
          </a:p>
          <a:p>
            <a:r>
              <a:rPr lang="en-US" b="1" dirty="0">
                <a:solidFill>
                  <a:srgbClr val="FF0000"/>
                </a:solidFill>
              </a:rPr>
              <a:t>L2</a:t>
            </a:r>
            <a:r>
              <a:rPr lang="en-US" dirty="0"/>
              <a:t>: 	INC SI</a:t>
            </a:r>
          </a:p>
          <a:p>
            <a:r>
              <a:rPr lang="en-US" dirty="0"/>
              <a:t>	INC SI</a:t>
            </a:r>
          </a:p>
          <a:p>
            <a:r>
              <a:rPr lang="en-US" dirty="0"/>
              <a:t>	LOOP NE </a:t>
            </a:r>
            <a:r>
              <a:rPr lang="en-US" b="1" dirty="0">
                <a:solidFill>
                  <a:srgbClr val="00B050"/>
                </a:solidFill>
              </a:rPr>
              <a:t>L1</a:t>
            </a:r>
          </a:p>
          <a:p>
            <a:r>
              <a:rPr lang="en-US" dirty="0"/>
              <a:t>	MOV [SI],AX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41241"/>
              </p:ext>
            </p:extLst>
          </p:nvPr>
        </p:nvGraphicFramePr>
        <p:xfrm>
          <a:off x="3962401" y="838200"/>
          <a:ext cx="48767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60"/>
                <a:gridCol w="939139"/>
                <a:gridCol w="6858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CX=06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4A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SI </a:t>
                      </a:r>
                      <a:r>
                        <a:rPr lang="en-IN" sz="1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IN" sz="1400" dirty="0" smtClean="0"/>
                        <a:t>0301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SI </a:t>
                      </a:r>
                      <a:r>
                        <a:rPr lang="en-IN" sz="1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IN" sz="1400" dirty="0" smtClean="0"/>
                        <a:t>0300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95400"/>
            <a:ext cx="339458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SMALLEST NUMBER IN AN ARRAY</a:t>
            </a:r>
          </a:p>
          <a:p>
            <a:endParaRPr lang="en-US" u="sng" dirty="0"/>
          </a:p>
          <a:p>
            <a:r>
              <a:rPr lang="en-US" dirty="0"/>
              <a:t>	MOV SI,0300</a:t>
            </a:r>
          </a:p>
          <a:p>
            <a:r>
              <a:rPr lang="en-US" dirty="0"/>
              <a:t>	MOV CX,0003</a:t>
            </a:r>
          </a:p>
          <a:p>
            <a:r>
              <a:rPr lang="en-US" dirty="0"/>
              <a:t>	MOV AX,FFFF</a:t>
            </a:r>
          </a:p>
          <a:p>
            <a:r>
              <a:rPr lang="en-US" b="1" dirty="0">
                <a:solidFill>
                  <a:srgbClr val="00B050"/>
                </a:solidFill>
              </a:rPr>
              <a:t>L1</a:t>
            </a:r>
            <a:r>
              <a:rPr lang="en-US" dirty="0"/>
              <a:t> :	CMP AX,[SI]</a:t>
            </a:r>
          </a:p>
          <a:p>
            <a:r>
              <a:rPr lang="en-US" dirty="0"/>
              <a:t>	JB </a:t>
            </a:r>
            <a:r>
              <a:rPr lang="en-US" b="1" dirty="0">
                <a:solidFill>
                  <a:srgbClr val="FF0000"/>
                </a:solidFill>
              </a:rPr>
              <a:t>L2</a:t>
            </a:r>
            <a:r>
              <a:rPr lang="en-US" dirty="0"/>
              <a:t> </a:t>
            </a:r>
          </a:p>
          <a:p>
            <a:r>
              <a:rPr lang="en-US" dirty="0"/>
              <a:t>	MOV AX,[SI]</a:t>
            </a:r>
          </a:p>
          <a:p>
            <a:r>
              <a:rPr lang="en-US" b="1" dirty="0">
                <a:solidFill>
                  <a:srgbClr val="FF0000"/>
                </a:solidFill>
              </a:rPr>
              <a:t>L2</a:t>
            </a:r>
            <a:r>
              <a:rPr lang="en-US" dirty="0"/>
              <a:t> : 	INC SI</a:t>
            </a:r>
          </a:p>
          <a:p>
            <a:r>
              <a:rPr lang="en-US" dirty="0"/>
              <a:t>	INC SI</a:t>
            </a:r>
          </a:p>
          <a:p>
            <a:r>
              <a:rPr lang="en-US" dirty="0"/>
              <a:t>	LOOP NE </a:t>
            </a:r>
            <a:r>
              <a:rPr lang="en-US" b="1" dirty="0">
                <a:solidFill>
                  <a:srgbClr val="00B050"/>
                </a:solidFill>
              </a:rPr>
              <a:t>L1</a:t>
            </a:r>
          </a:p>
          <a:p>
            <a:r>
              <a:rPr lang="en-US" dirty="0"/>
              <a:t>	MOV [SI],AX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AM OF N NO’S</a:t>
            </a:r>
          </a:p>
          <a:p>
            <a:endParaRPr lang="en-US" u="sng" dirty="0"/>
          </a:p>
          <a:p>
            <a:r>
              <a:rPr lang="en-US" dirty="0"/>
              <a:t>	MOV BX,0500</a:t>
            </a:r>
          </a:p>
          <a:p>
            <a:r>
              <a:rPr lang="en-US" dirty="0"/>
              <a:t>	MOV CL,[BX]</a:t>
            </a:r>
          </a:p>
          <a:p>
            <a:r>
              <a:rPr lang="en-US" dirty="0"/>
              <a:t>	MOV DI,0000</a:t>
            </a:r>
          </a:p>
          <a:p>
            <a:r>
              <a:rPr lang="en-US" dirty="0"/>
              <a:t>	INC BX</a:t>
            </a:r>
          </a:p>
          <a:p>
            <a:r>
              <a:rPr lang="en-US" b="1" dirty="0">
                <a:solidFill>
                  <a:srgbClr val="FF0000"/>
                </a:solidFill>
              </a:rPr>
              <a:t>L1</a:t>
            </a:r>
            <a:r>
              <a:rPr lang="en-US" dirty="0"/>
              <a:t>: 	MOV AL,[BX]</a:t>
            </a:r>
          </a:p>
          <a:p>
            <a:r>
              <a:rPr lang="en-US" dirty="0"/>
              <a:t>	MOV AH,00</a:t>
            </a:r>
          </a:p>
          <a:p>
            <a:r>
              <a:rPr lang="en-US" dirty="0"/>
              <a:t>	ADD DI, AX</a:t>
            </a:r>
          </a:p>
          <a:p>
            <a:r>
              <a:rPr lang="en-US" dirty="0"/>
              <a:t>	INC BX</a:t>
            </a:r>
          </a:p>
          <a:p>
            <a:r>
              <a:rPr lang="en-US" dirty="0"/>
              <a:t>	LOOP </a:t>
            </a:r>
            <a:r>
              <a:rPr lang="en-US" b="1" dirty="0">
                <a:solidFill>
                  <a:srgbClr val="FF0000"/>
                </a:solidFill>
              </a:rPr>
              <a:t>L1</a:t>
            </a:r>
          </a:p>
          <a:p>
            <a:r>
              <a:rPr lang="en-US" dirty="0"/>
              <a:t>	MOV DL,[0500]</a:t>
            </a:r>
          </a:p>
          <a:p>
            <a:r>
              <a:rPr lang="en-US" dirty="0"/>
              <a:t>	MOV AX,DI</a:t>
            </a:r>
          </a:p>
          <a:p>
            <a:r>
              <a:rPr lang="en-US" dirty="0"/>
              <a:t>	DIV DL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9" y="838200"/>
            <a:ext cx="2657651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SUM OF SQUARES OF ‘N’  </a:t>
            </a:r>
          </a:p>
          <a:p>
            <a:r>
              <a:rPr lang="en-US" b="1" u="sng" dirty="0"/>
              <a:t>NATURAL NUMBERS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	MOV CX,[3000]</a:t>
            </a:r>
          </a:p>
          <a:p>
            <a:r>
              <a:rPr lang="en-US" dirty="0"/>
              <a:t>	MOV BX,0001</a:t>
            </a:r>
          </a:p>
          <a:p>
            <a:r>
              <a:rPr lang="en-US" dirty="0"/>
              <a:t>L1: 	MOV AX,BX</a:t>
            </a:r>
          </a:p>
          <a:p>
            <a:r>
              <a:rPr lang="en-US" dirty="0"/>
              <a:t>	MUL AX</a:t>
            </a:r>
          </a:p>
          <a:p>
            <a:r>
              <a:rPr lang="en-US" dirty="0"/>
              <a:t>	ADD [3002],AX</a:t>
            </a:r>
          </a:p>
          <a:p>
            <a:r>
              <a:rPr lang="en-US" dirty="0"/>
              <a:t>	INC BX </a:t>
            </a:r>
          </a:p>
          <a:p>
            <a:r>
              <a:rPr lang="en-US" dirty="0"/>
              <a:t>	DEC CX</a:t>
            </a:r>
          </a:p>
          <a:p>
            <a:r>
              <a:rPr lang="en-US" dirty="0"/>
              <a:t>	JNZ L1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84920" y="802481"/>
            <a:ext cx="254948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SUM OF CUBES OF N</a:t>
            </a:r>
          </a:p>
          <a:p>
            <a:r>
              <a:rPr lang="en-US" b="1" u="sng" dirty="0"/>
              <a:t>NATURAL NO’S</a:t>
            </a:r>
          </a:p>
          <a:p>
            <a:endParaRPr lang="en-US" dirty="0"/>
          </a:p>
          <a:p>
            <a:r>
              <a:rPr lang="en-US" dirty="0"/>
              <a:t>	MOV CX,[3000]</a:t>
            </a:r>
          </a:p>
          <a:p>
            <a:r>
              <a:rPr lang="en-US" dirty="0"/>
              <a:t>	MOV BX,0001</a:t>
            </a:r>
          </a:p>
          <a:p>
            <a:r>
              <a:rPr lang="en-US" dirty="0"/>
              <a:t>L1:	MOV AX,BX</a:t>
            </a:r>
          </a:p>
          <a:p>
            <a:r>
              <a:rPr lang="en-US" dirty="0"/>
              <a:t>	MUL AX</a:t>
            </a:r>
          </a:p>
          <a:p>
            <a:r>
              <a:rPr lang="en-US" dirty="0"/>
              <a:t>	MUL BX</a:t>
            </a:r>
          </a:p>
          <a:p>
            <a:r>
              <a:rPr lang="en-US" dirty="0"/>
              <a:t>	ADD [3002],AX</a:t>
            </a:r>
          </a:p>
          <a:p>
            <a:r>
              <a:rPr lang="en-US" dirty="0"/>
              <a:t>	INC BX</a:t>
            </a:r>
          </a:p>
          <a:p>
            <a:r>
              <a:rPr lang="en-US" dirty="0"/>
              <a:t>	DEC CX</a:t>
            </a:r>
          </a:p>
          <a:p>
            <a:r>
              <a:rPr lang="en-US" dirty="0"/>
              <a:t>	JNZ L1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227" y="838200"/>
            <a:ext cx="26545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 OF N NATURAL NO’S</a:t>
            </a:r>
            <a:endParaRPr lang="en-US" dirty="0"/>
          </a:p>
          <a:p>
            <a:r>
              <a:rPr lang="en-US" dirty="0"/>
              <a:t>MOV AX,0005</a:t>
            </a:r>
          </a:p>
          <a:p>
            <a:r>
              <a:rPr lang="en-US" dirty="0"/>
              <a:t>MOV BX,AX</a:t>
            </a:r>
          </a:p>
          <a:p>
            <a:r>
              <a:rPr lang="en-US" dirty="0"/>
              <a:t>INC BX</a:t>
            </a:r>
          </a:p>
          <a:p>
            <a:r>
              <a:rPr lang="en-US" dirty="0"/>
              <a:t>MUL BX</a:t>
            </a:r>
          </a:p>
          <a:p>
            <a:r>
              <a:rPr lang="en-US" dirty="0"/>
              <a:t>MOV CL,02</a:t>
            </a:r>
          </a:p>
          <a:p>
            <a:r>
              <a:rPr lang="en-US" dirty="0"/>
              <a:t>DIV CL</a:t>
            </a:r>
          </a:p>
          <a:p>
            <a:r>
              <a:rPr lang="en-US" dirty="0"/>
              <a:t>INT 03</a:t>
            </a:r>
          </a:p>
          <a:p>
            <a:r>
              <a:rPr lang="en-US" dirty="0"/>
              <a:t>HLT</a:t>
            </a:r>
          </a:p>
          <a:p>
            <a:endParaRPr lang="en-US" dirty="0"/>
          </a:p>
          <a:p>
            <a:r>
              <a:rPr lang="en-US" dirty="0"/>
              <a:t>Hint: n(n+1)/2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240841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ASCENDING ORDER</a:t>
            </a:r>
          </a:p>
          <a:p>
            <a:endParaRPr lang="en-US" u="sng" dirty="0"/>
          </a:p>
          <a:p>
            <a:r>
              <a:rPr lang="en-US" dirty="0"/>
              <a:t>	MOV CX,0000</a:t>
            </a:r>
          </a:p>
          <a:p>
            <a:r>
              <a:rPr lang="en-US" dirty="0"/>
              <a:t>	MOV DL,04</a:t>
            </a:r>
          </a:p>
          <a:p>
            <a:r>
              <a:rPr lang="en-US" dirty="0"/>
              <a:t>L3: 	MOV DI,0500</a:t>
            </a:r>
          </a:p>
          <a:p>
            <a:r>
              <a:rPr lang="en-US" dirty="0"/>
              <a:t>	MOV CL,DL</a:t>
            </a:r>
          </a:p>
          <a:p>
            <a:r>
              <a:rPr lang="en-US" dirty="0"/>
              <a:t>	MOV BX,0500</a:t>
            </a:r>
          </a:p>
          <a:p>
            <a:r>
              <a:rPr lang="en-US" dirty="0"/>
              <a:t>	MOV AL,[BX]</a:t>
            </a:r>
          </a:p>
          <a:p>
            <a:r>
              <a:rPr lang="en-US" dirty="0"/>
              <a:t>L2: 	INC BX</a:t>
            </a:r>
          </a:p>
          <a:p>
            <a:r>
              <a:rPr lang="en-US" dirty="0"/>
              <a:t>	CMP AL,[BX]</a:t>
            </a:r>
          </a:p>
          <a:p>
            <a:r>
              <a:rPr lang="en-US" dirty="0"/>
              <a:t>	JNC L1</a:t>
            </a:r>
          </a:p>
          <a:p>
            <a:r>
              <a:rPr lang="en-US" dirty="0"/>
              <a:t>	MOV AL,[BX]</a:t>
            </a:r>
          </a:p>
          <a:p>
            <a:r>
              <a:rPr lang="en-US" dirty="0"/>
              <a:t>	MOV DI,BX</a:t>
            </a:r>
          </a:p>
          <a:p>
            <a:r>
              <a:rPr lang="en-US" dirty="0"/>
              <a:t>L1: 	DEC CX</a:t>
            </a:r>
          </a:p>
          <a:p>
            <a:r>
              <a:rPr lang="en-US" dirty="0"/>
              <a:t>	JNZ L2</a:t>
            </a:r>
          </a:p>
          <a:p>
            <a:r>
              <a:rPr lang="en-US" dirty="0"/>
              <a:t>	MOV AH,[BX]</a:t>
            </a:r>
          </a:p>
          <a:p>
            <a:r>
              <a:rPr lang="en-US" dirty="0"/>
              <a:t>	MOV [BX],AL</a:t>
            </a:r>
          </a:p>
          <a:p>
            <a:r>
              <a:rPr lang="en-US" dirty="0"/>
              <a:t>	MOV [DI],AH</a:t>
            </a:r>
          </a:p>
          <a:p>
            <a:r>
              <a:rPr lang="en-US" dirty="0"/>
              <a:t>	DEC DL</a:t>
            </a:r>
          </a:p>
          <a:p>
            <a:r>
              <a:rPr lang="en-US" dirty="0"/>
              <a:t>	JNZ L3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28600"/>
            <a:ext cx="240841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DESCENDING ORDER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	MOV CX,0000</a:t>
            </a:r>
          </a:p>
          <a:p>
            <a:r>
              <a:rPr lang="en-US" dirty="0"/>
              <a:t>	MOV DL,04</a:t>
            </a:r>
          </a:p>
          <a:p>
            <a:r>
              <a:rPr lang="en-US" dirty="0"/>
              <a:t>L3:	MOV DI,0500</a:t>
            </a:r>
          </a:p>
          <a:p>
            <a:r>
              <a:rPr lang="en-US" dirty="0"/>
              <a:t>	MOV CL,DL</a:t>
            </a:r>
          </a:p>
          <a:p>
            <a:r>
              <a:rPr lang="en-US" dirty="0"/>
              <a:t>	MOV BX.0500</a:t>
            </a:r>
          </a:p>
          <a:p>
            <a:r>
              <a:rPr lang="en-US" dirty="0"/>
              <a:t>	MOV AL,[BX]</a:t>
            </a:r>
          </a:p>
          <a:p>
            <a:r>
              <a:rPr lang="en-US" dirty="0"/>
              <a:t>L2: 	INC BX</a:t>
            </a:r>
          </a:p>
          <a:p>
            <a:r>
              <a:rPr lang="en-US" dirty="0"/>
              <a:t>	CMP AL,[BX]</a:t>
            </a:r>
          </a:p>
          <a:p>
            <a:r>
              <a:rPr lang="en-US" dirty="0"/>
              <a:t>	JC L1</a:t>
            </a:r>
          </a:p>
          <a:p>
            <a:r>
              <a:rPr lang="en-US" dirty="0"/>
              <a:t>	MOV AL,[BX]</a:t>
            </a:r>
          </a:p>
          <a:p>
            <a:r>
              <a:rPr lang="en-US" dirty="0"/>
              <a:t>	MOV DI,BX</a:t>
            </a:r>
          </a:p>
          <a:p>
            <a:r>
              <a:rPr lang="en-US" dirty="0"/>
              <a:t>L1: 	DEC CX</a:t>
            </a:r>
          </a:p>
          <a:p>
            <a:r>
              <a:rPr lang="en-US" dirty="0"/>
              <a:t>	JNZ L2</a:t>
            </a:r>
          </a:p>
          <a:p>
            <a:r>
              <a:rPr lang="en-US" dirty="0"/>
              <a:t>	MOV AH,[BX]</a:t>
            </a:r>
          </a:p>
          <a:p>
            <a:r>
              <a:rPr lang="en-US" dirty="0"/>
              <a:t>	MOV [BX],AL</a:t>
            </a:r>
          </a:p>
          <a:p>
            <a:r>
              <a:rPr lang="en-US" dirty="0"/>
              <a:t>	MOV [DI],AH</a:t>
            </a:r>
          </a:p>
          <a:p>
            <a:r>
              <a:rPr lang="en-US" dirty="0"/>
              <a:t>	DEC DL</a:t>
            </a:r>
          </a:p>
          <a:p>
            <a:r>
              <a:rPr lang="en-US" dirty="0"/>
              <a:t>	JNZ L3</a:t>
            </a:r>
          </a:p>
          <a:p>
            <a:r>
              <a:rPr lang="en-US" dirty="0"/>
              <a:t>	INT 03</a:t>
            </a:r>
          </a:p>
          <a:p>
            <a:r>
              <a:rPr lang="en-US" dirty="0"/>
              <a:t>	HLT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33137"/>
            <a:ext cx="2971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 Byte Addition</a:t>
            </a:r>
          </a:p>
          <a:p>
            <a:endParaRPr lang="en-US" sz="2000" b="1" dirty="0"/>
          </a:p>
          <a:p>
            <a:r>
              <a:rPr lang="en-US" b="1" dirty="0">
                <a:solidFill>
                  <a:srgbClr val="00B050"/>
                </a:solidFill>
              </a:rPr>
              <a:t>Assume 	CS:CODE,DS:DATA</a:t>
            </a:r>
          </a:p>
          <a:p>
            <a:r>
              <a:rPr lang="en-US" b="1" dirty="0">
                <a:solidFill>
                  <a:srgbClr val="0070C0"/>
                </a:solidFill>
              </a:rPr>
              <a:t>CODE	SEGMENT</a:t>
            </a:r>
          </a:p>
          <a:p>
            <a:r>
              <a:rPr lang="en-US" dirty="0"/>
              <a:t>MOV	AX,DATA</a:t>
            </a:r>
          </a:p>
          <a:p>
            <a:r>
              <a:rPr lang="en-US" dirty="0"/>
              <a:t>MOV	DS,AX</a:t>
            </a:r>
          </a:p>
          <a:p>
            <a:endParaRPr lang="en-US" dirty="0"/>
          </a:p>
          <a:p>
            <a:r>
              <a:rPr lang="en-US" dirty="0"/>
              <a:t>LEA	SI,NUM1</a:t>
            </a:r>
          </a:p>
          <a:p>
            <a:r>
              <a:rPr lang="en-US" dirty="0"/>
              <a:t>LEA 	DI,NUM2</a:t>
            </a:r>
          </a:p>
          <a:p>
            <a:r>
              <a:rPr lang="en-US" dirty="0"/>
              <a:t>LEA	BX,RESULT</a:t>
            </a:r>
          </a:p>
          <a:p>
            <a:r>
              <a:rPr lang="en-US" dirty="0"/>
              <a:t>MOV 	CX,0004 H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L1:</a:t>
            </a:r>
            <a:r>
              <a:rPr lang="en-US" dirty="0"/>
              <a:t> MOV	AL,[SI]</a:t>
            </a:r>
          </a:p>
          <a:p>
            <a:r>
              <a:rPr lang="en-US" dirty="0"/>
              <a:t>       ADC 	AL,[DI]</a:t>
            </a:r>
          </a:p>
          <a:p>
            <a:r>
              <a:rPr lang="en-US" dirty="0"/>
              <a:t>       MOV	 [BX],AL</a:t>
            </a:r>
          </a:p>
          <a:p>
            <a:r>
              <a:rPr lang="en-US" dirty="0"/>
              <a:t>       INC 	SI</a:t>
            </a:r>
          </a:p>
          <a:p>
            <a:r>
              <a:rPr lang="en-US" dirty="0"/>
              <a:t>       INC	 DI</a:t>
            </a:r>
          </a:p>
          <a:p>
            <a:r>
              <a:rPr lang="en-US" dirty="0"/>
              <a:t>       INC	 BX</a:t>
            </a:r>
          </a:p>
          <a:p>
            <a:r>
              <a:rPr lang="en-US" dirty="0"/>
              <a:t>       </a:t>
            </a:r>
            <a:r>
              <a:rPr lang="en-US" b="1" dirty="0"/>
              <a:t>LOOP	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L1</a:t>
            </a:r>
          </a:p>
          <a:p>
            <a:r>
              <a:rPr lang="en-US" dirty="0"/>
              <a:t>       INT	 03</a:t>
            </a:r>
          </a:p>
          <a:p>
            <a:r>
              <a:rPr lang="en-US" b="1" dirty="0">
                <a:solidFill>
                  <a:srgbClr val="0070C0"/>
                </a:solidFill>
              </a:rPr>
              <a:t>CODE	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1066800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	SEGMENT</a:t>
            </a:r>
          </a:p>
          <a:p>
            <a:r>
              <a:rPr lang="en-US" dirty="0"/>
              <a:t>NUM1 	DB	04H	DUP(0)</a:t>
            </a:r>
          </a:p>
          <a:p>
            <a:r>
              <a:rPr lang="en-US" dirty="0"/>
              <a:t>NUM2 	DB	04H	DUP(0)</a:t>
            </a:r>
          </a:p>
          <a:p>
            <a:r>
              <a:rPr lang="en-US" dirty="0"/>
              <a:t>RESULT 	DB	04H	DUP(0)</a:t>
            </a:r>
          </a:p>
          <a:p>
            <a:r>
              <a:rPr lang="en-US" b="1" dirty="0">
                <a:solidFill>
                  <a:srgbClr val="0070C0"/>
                </a:solidFill>
              </a:rPr>
              <a:t>DATA	ENDS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306</Words>
  <Application>Microsoft Office PowerPoint</Application>
  <PresentationFormat>On-screen Show (4:3)</PresentationFormat>
  <Paragraphs>342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USER</cp:lastModifiedBy>
  <cp:revision>29</cp:revision>
  <dcterms:created xsi:type="dcterms:W3CDTF">2006-08-16T00:00:00Z</dcterms:created>
  <dcterms:modified xsi:type="dcterms:W3CDTF">2019-01-11T03:24:03Z</dcterms:modified>
</cp:coreProperties>
</file>