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BABE0D-D6BC-4DFD-B0E2-B3FC41FECC0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BE0D-D6BC-4DFD-B0E2-B3FC41FECC0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BE0D-D6BC-4DFD-B0E2-B3FC41FECC0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BABE0D-D6BC-4DFD-B0E2-B3FC41FECC0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3BABE0D-D6BC-4DFD-B0E2-B3FC41FECC09}" type="datetimeFigureOut">
              <a:rPr lang="en-US" smtClean="0"/>
              <a:t>4/5/2021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BABE0D-D6BC-4DFD-B0E2-B3FC41FECC0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BABE0D-D6BC-4DFD-B0E2-B3FC41FECC09}" type="datetimeFigureOut">
              <a:rPr lang="en-US" smtClean="0"/>
              <a:t>4/5/2021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BABE0D-D6BC-4DFD-B0E2-B3FC41FECC09}" type="datetimeFigureOut">
              <a:rPr lang="en-US" smtClean="0"/>
              <a:t>4/5/2021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BABE0D-D6BC-4DFD-B0E2-B3FC41FECC09}" type="datetimeFigureOut">
              <a:rPr lang="en-US" smtClean="0"/>
              <a:t>4/5/2021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ABE0D-D6BC-4DFD-B0E2-B3FC41FECC0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3BABE0D-D6BC-4DFD-B0E2-B3FC41FECC09}" type="datetimeFigureOut">
              <a:rPr lang="en-US" smtClean="0"/>
              <a:t>4/5/2021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BAB2C-006F-4DCF-8070-23351BCC6C8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BABE0D-D6BC-4DFD-B0E2-B3FC41FECC09}" type="datetimeFigureOut">
              <a:rPr lang="en-US" smtClean="0"/>
              <a:t>4/5/2021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BAB2C-006F-4DCF-8070-23351BCC6C8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4.bin"/><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62200" y="152400"/>
            <a:ext cx="4876800" cy="838199"/>
          </a:xfrm>
        </p:spPr>
        <p:txBody>
          <a:bodyPr>
            <a:noAutofit/>
          </a:bodyPr>
          <a:lstStyle/>
          <a:p>
            <a:r>
              <a:rPr lang="en-US" dirty="0" smtClean="0"/>
              <a:t>Game Theory</a:t>
            </a:r>
            <a:endParaRPr lang="en-US" dirty="0"/>
          </a:p>
        </p:txBody>
      </p:sp>
      <p:sp>
        <p:nvSpPr>
          <p:cNvPr id="3" name="Subtitle 2"/>
          <p:cNvSpPr>
            <a:spLocks noGrp="1"/>
          </p:cNvSpPr>
          <p:nvPr>
            <p:ph type="subTitle" idx="1"/>
          </p:nvPr>
        </p:nvSpPr>
        <p:spPr>
          <a:xfrm>
            <a:off x="304800" y="1219200"/>
            <a:ext cx="8610600" cy="5410200"/>
          </a:xfrm>
        </p:spPr>
        <p:txBody>
          <a:bodyPr>
            <a:normAutofit lnSpcReduction="10000"/>
          </a:bodyPr>
          <a:lstStyle/>
          <a:p>
            <a:pPr lvl="0" algn="l"/>
            <a:r>
              <a:rPr lang="en-US" sz="2800" dirty="0">
                <a:solidFill>
                  <a:schemeClr val="tx1"/>
                </a:solidFill>
              </a:rPr>
              <a:t>A competitive situation will be called as </a:t>
            </a:r>
            <a:r>
              <a:rPr lang="en-US" sz="2800" dirty="0" smtClean="0">
                <a:solidFill>
                  <a:schemeClr val="tx1"/>
                </a:solidFill>
              </a:rPr>
              <a:t>game, </a:t>
            </a:r>
            <a:r>
              <a:rPr lang="en-US" sz="2800" dirty="0">
                <a:solidFill>
                  <a:schemeClr val="tx1"/>
                </a:solidFill>
              </a:rPr>
              <a:t>If it has the following </a:t>
            </a:r>
            <a:r>
              <a:rPr lang="en-US" sz="2800" dirty="0" smtClean="0">
                <a:solidFill>
                  <a:schemeClr val="tx1"/>
                </a:solidFill>
              </a:rPr>
              <a:t>properties</a:t>
            </a:r>
          </a:p>
          <a:p>
            <a:pPr lvl="0" algn="l"/>
            <a:endParaRPr lang="en-US" sz="2800" dirty="0">
              <a:solidFill>
                <a:schemeClr val="tx1"/>
              </a:solidFill>
            </a:endParaRPr>
          </a:p>
          <a:p>
            <a:pPr lvl="0" algn="l">
              <a:buFont typeface="Arial" pitchFamily="34" charset="0"/>
              <a:buChar char="•"/>
            </a:pPr>
            <a:r>
              <a:rPr lang="en-US" sz="2800" dirty="0" smtClean="0">
                <a:solidFill>
                  <a:schemeClr val="tx1"/>
                </a:solidFill>
              </a:rPr>
              <a:t> There </a:t>
            </a:r>
            <a:r>
              <a:rPr lang="en-US" sz="2800" dirty="0">
                <a:solidFill>
                  <a:schemeClr val="tx1"/>
                </a:solidFill>
              </a:rPr>
              <a:t>are a finite number of competitors (participant) </a:t>
            </a:r>
            <a:r>
              <a:rPr lang="en-US" sz="2800" dirty="0" smtClean="0">
                <a:solidFill>
                  <a:schemeClr val="tx1"/>
                </a:solidFill>
              </a:rPr>
              <a:t> 	called </a:t>
            </a:r>
            <a:r>
              <a:rPr lang="en-US" sz="2800" dirty="0">
                <a:solidFill>
                  <a:schemeClr val="tx1"/>
                </a:solidFill>
              </a:rPr>
              <a:t>players.</a:t>
            </a:r>
          </a:p>
          <a:p>
            <a:pPr lvl="0" algn="l">
              <a:buFont typeface="Arial" pitchFamily="34" charset="0"/>
              <a:buChar char="•"/>
            </a:pPr>
            <a:r>
              <a:rPr lang="en-US" sz="2800" dirty="0" smtClean="0">
                <a:solidFill>
                  <a:schemeClr val="tx1"/>
                </a:solidFill>
              </a:rPr>
              <a:t> Each </a:t>
            </a:r>
            <a:r>
              <a:rPr lang="en-US" sz="2800" dirty="0">
                <a:solidFill>
                  <a:schemeClr val="tx1"/>
                </a:solidFill>
              </a:rPr>
              <a:t>player has a finite number of strategies </a:t>
            </a:r>
            <a:r>
              <a:rPr lang="en-US" sz="2800" dirty="0" smtClean="0">
                <a:solidFill>
                  <a:schemeClr val="tx1"/>
                </a:solidFill>
              </a:rPr>
              <a:t>	(</a:t>
            </a:r>
            <a:r>
              <a:rPr lang="en-US" sz="2800" dirty="0">
                <a:solidFill>
                  <a:schemeClr val="tx1"/>
                </a:solidFill>
              </a:rPr>
              <a:t>alternatives) available to him.</a:t>
            </a:r>
          </a:p>
          <a:p>
            <a:pPr lvl="0" algn="l">
              <a:buFont typeface="Arial" pitchFamily="34" charset="0"/>
              <a:buChar char="•"/>
            </a:pPr>
            <a:r>
              <a:rPr lang="en-US" sz="2800" dirty="0">
                <a:solidFill>
                  <a:schemeClr val="tx1"/>
                </a:solidFill>
              </a:rPr>
              <a:t>A playoff game takes place when each player employs his </a:t>
            </a:r>
            <a:r>
              <a:rPr lang="en-US" sz="2800" dirty="0" smtClean="0">
                <a:solidFill>
                  <a:schemeClr val="tx1"/>
                </a:solidFill>
              </a:rPr>
              <a:t>	strategy</a:t>
            </a:r>
            <a:r>
              <a:rPr lang="en-US" sz="2800" dirty="0">
                <a:solidFill>
                  <a:schemeClr val="tx1"/>
                </a:solidFill>
              </a:rPr>
              <a:t>.</a:t>
            </a:r>
          </a:p>
          <a:p>
            <a:pPr lvl="0" algn="l"/>
            <a:endParaRPr lang="en-US" sz="2400" dirty="0" smtClean="0">
              <a:solidFill>
                <a:schemeClr val="tx1"/>
              </a:solidFill>
            </a:endParaRPr>
          </a:p>
          <a:p>
            <a:pPr lvl="0" algn="l"/>
            <a:r>
              <a:rPr lang="en-US" sz="2800" dirty="0" smtClean="0">
                <a:solidFill>
                  <a:schemeClr val="tx1"/>
                </a:solidFill>
              </a:rPr>
              <a:t>Every </a:t>
            </a:r>
            <a:r>
              <a:rPr lang="en-US" sz="2800" dirty="0">
                <a:solidFill>
                  <a:schemeClr val="tx1"/>
                </a:solidFill>
              </a:rPr>
              <a:t>game results in an outcome that is loss or gain or a draw usually called payoff to some player.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563562"/>
          </a:xfrm>
        </p:spPr>
        <p:txBody>
          <a:bodyPr>
            <a:normAutofit/>
          </a:bodyPr>
          <a:lstStyle/>
          <a:p>
            <a:pPr algn="l"/>
            <a:r>
              <a:rPr lang="en-US" sz="2800" dirty="0" smtClean="0">
                <a:latin typeface="Times New Roman" pitchFamily="18" charset="0"/>
                <a:cs typeface="Times New Roman" pitchFamily="18" charset="0"/>
              </a:rPr>
              <a:t>Graphical solution method</a:t>
            </a:r>
            <a:endParaRPr lang="en-US" sz="2800" dirty="0"/>
          </a:p>
        </p:txBody>
      </p:sp>
      <p:sp>
        <p:nvSpPr>
          <p:cNvPr id="3" name="Content Placeholder 2"/>
          <p:cNvSpPr>
            <a:spLocks noGrp="1"/>
          </p:cNvSpPr>
          <p:nvPr>
            <p:ph idx="1"/>
          </p:nvPr>
        </p:nvSpPr>
        <p:spPr>
          <a:xfrm>
            <a:off x="152400" y="838200"/>
            <a:ext cx="8763000" cy="5867400"/>
          </a:xfrm>
        </p:spPr>
        <p:txBody>
          <a:bodyPr>
            <a:normAutofit/>
          </a:bodyPr>
          <a:lstStyle/>
          <a:p>
            <a:pPr>
              <a:buNone/>
            </a:pPr>
            <a:r>
              <a:rPr lang="en-US" sz="2800" b="1" dirty="0" smtClean="0">
                <a:latin typeface="Times New Roman" pitchFamily="18" charset="0"/>
                <a:cs typeface="Times New Roman" pitchFamily="18" charset="0"/>
              </a:rPr>
              <a:t>For </a:t>
            </a:r>
            <a:r>
              <a:rPr lang="en-US" sz="2800" b="1" dirty="0">
                <a:latin typeface="Times New Roman" pitchFamily="18" charset="0"/>
                <a:cs typeface="Times New Roman" pitchFamily="18" charset="0"/>
              </a:rPr>
              <a:t>m*2 matrix: </a:t>
            </a:r>
            <a:r>
              <a:rPr lang="en-US" sz="2800" dirty="0">
                <a:latin typeface="Times New Roman" pitchFamily="18" charset="0"/>
                <a:cs typeface="Times New Roman" pitchFamily="18" charset="0"/>
              </a:rPr>
              <a:t>the player B wishes to minimize his maximum expected payoff we consider the lowest point of intersection H on upper envelope.</a:t>
            </a:r>
          </a:p>
          <a:p>
            <a:r>
              <a:rPr lang="en-US" sz="2800" dirty="0">
                <a:latin typeface="Times New Roman" pitchFamily="18" charset="0"/>
                <a:cs typeface="Times New Roman" pitchFamily="18" charset="0"/>
              </a:rPr>
              <a:t>If the saddle point exists for the reduced payoff matrix we can obtain the value of the game and the corresponding optimum strategies.</a:t>
            </a:r>
          </a:p>
          <a:p>
            <a:r>
              <a:rPr lang="en-US" sz="2800" dirty="0">
                <a:latin typeface="Times New Roman" pitchFamily="18" charset="0"/>
                <a:cs typeface="Times New Roman" pitchFamily="18" charset="0"/>
              </a:rPr>
              <a:t>If the saddle point doesn’t exist for the reduced matrix we can apply optimum mixed strategies for the player B.  </a:t>
            </a:r>
          </a:p>
          <a:p>
            <a:r>
              <a:rPr lang="en-US" sz="2800" dirty="0">
                <a:latin typeface="Times New Roman" pitchFamily="18" charset="0"/>
                <a:cs typeface="Times New Roman" pitchFamily="18" charset="0"/>
              </a:rPr>
              <a:t>The optimum mixed strategies for the player A and B</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can </a:t>
            </a:r>
            <a:r>
              <a:rPr lang="en-US" sz="2800" dirty="0" smtClean="0">
                <a:latin typeface="Times New Roman" pitchFamily="18" charset="0"/>
                <a:cs typeface="Times New Roman" pitchFamily="18" charset="0"/>
              </a:rPr>
              <a:t>be obtained for the reduced 2 X 2 payoff matrix</a:t>
            </a:r>
            <a:endParaRPr lang="en-US" sz="2800" dirty="0">
              <a:latin typeface="Times New Roman" pitchFamily="18" charset="0"/>
              <a:cs typeface="Times New Roman" pitchFamily="18" charset="0"/>
            </a:endParaRP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sz="2800" dirty="0" smtClean="0">
                <a:latin typeface="Times New Roman" pitchFamily="18" charset="0"/>
                <a:cs typeface="Times New Roman" pitchFamily="18" charset="0"/>
              </a:rPr>
              <a:t>Dominance Property</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90600"/>
            <a:ext cx="8229600" cy="5135563"/>
          </a:xfrm>
        </p:spPr>
        <p:txBody>
          <a:bodyPr>
            <a:normAutofit/>
          </a:bodyPr>
          <a:lstStyle/>
          <a:p>
            <a:r>
              <a:rPr lang="en-US" sz="2800" dirty="0">
                <a:latin typeface="Times New Roman" pitchFamily="18" charset="0"/>
                <a:cs typeface="Times New Roman" pitchFamily="18" charset="0"/>
              </a:rPr>
              <a:t>Sometimes it is observed that one of the pure strategies of either players is always inferior to </a:t>
            </a:r>
            <a:r>
              <a:rPr lang="en-US" sz="2800" dirty="0" err="1">
                <a:latin typeface="Times New Roman" pitchFamily="18" charset="0"/>
                <a:cs typeface="Times New Roman" pitchFamily="18" charset="0"/>
              </a:rPr>
              <a:t>atleast</a:t>
            </a:r>
            <a:r>
              <a:rPr lang="en-US" sz="2800" dirty="0">
                <a:latin typeface="Times New Roman" pitchFamily="18" charset="0"/>
                <a:cs typeface="Times New Roman" pitchFamily="18" charset="0"/>
              </a:rPr>
              <a:t> one of the remaining ones. The superior rows are said to dominate the inferior rows.</a:t>
            </a:r>
          </a:p>
          <a:p>
            <a:r>
              <a:rPr lang="en-US" sz="2800" dirty="0">
                <a:latin typeface="Times New Roman" pitchFamily="18" charset="0"/>
                <a:cs typeface="Times New Roman" pitchFamily="18" charset="0"/>
              </a:rPr>
              <a:t>A player would have no incentive to use inferior strategies, which are dominated by the superior strategies. In such case of dominance we can reduce the size of the payoff matrix by deleting those strategies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639762"/>
          </a:xfrm>
        </p:spPr>
        <p:txBody>
          <a:bodyPr>
            <a:normAutofit/>
          </a:bodyPr>
          <a:lstStyle/>
          <a:p>
            <a:pPr algn="l"/>
            <a:r>
              <a:rPr lang="en-US" sz="2800" dirty="0" smtClean="0">
                <a:latin typeface="Times New Roman" pitchFamily="18" charset="0"/>
                <a:cs typeface="Times New Roman" pitchFamily="18" charset="0"/>
              </a:rPr>
              <a:t>Dominance Property</a:t>
            </a:r>
            <a:endParaRPr lang="en-US" sz="2800" dirty="0"/>
          </a:p>
        </p:txBody>
      </p:sp>
      <p:sp>
        <p:nvSpPr>
          <p:cNvPr id="3" name="Content Placeholder 2"/>
          <p:cNvSpPr>
            <a:spLocks noGrp="1"/>
          </p:cNvSpPr>
          <p:nvPr>
            <p:ph idx="1"/>
          </p:nvPr>
        </p:nvSpPr>
        <p:spPr>
          <a:xfrm>
            <a:off x="152400" y="914400"/>
            <a:ext cx="8763000" cy="5791200"/>
          </a:xfrm>
        </p:spPr>
        <p:txBody>
          <a:bodyPr/>
          <a:lstStyle/>
          <a:p>
            <a:pPr>
              <a:buNone/>
            </a:pPr>
            <a:r>
              <a:rPr lang="en-US" dirty="0">
                <a:latin typeface="Times New Roman" pitchFamily="18" charset="0"/>
                <a:cs typeface="Times New Roman" pitchFamily="18" charset="0"/>
              </a:rPr>
              <a:t>General </a:t>
            </a:r>
            <a:r>
              <a:rPr lang="en-US" dirty="0" smtClean="0">
                <a:latin typeface="Times New Roman" pitchFamily="18" charset="0"/>
                <a:cs typeface="Times New Roman" pitchFamily="18" charset="0"/>
              </a:rPr>
              <a:t>rules</a:t>
            </a: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0"/>
            <a:r>
              <a:rPr lang="en-US" sz="2800" dirty="0">
                <a:latin typeface="Times New Roman" pitchFamily="18" charset="0"/>
                <a:cs typeface="Times New Roman" pitchFamily="18" charset="0"/>
              </a:rPr>
              <a:t>If all the elements of a row say </a:t>
            </a:r>
            <a:r>
              <a:rPr lang="en-US" sz="2800" dirty="0" err="1">
                <a:latin typeface="Times New Roman" pitchFamily="18" charset="0"/>
                <a:cs typeface="Times New Roman" pitchFamily="18" charset="0"/>
              </a:rPr>
              <a:t>Kth</a:t>
            </a:r>
            <a:r>
              <a:rPr lang="en-US" sz="2800" dirty="0">
                <a:latin typeface="Times New Roman" pitchFamily="18" charset="0"/>
                <a:cs typeface="Times New Roman" pitchFamily="18" charset="0"/>
              </a:rPr>
              <a:t> row are less than or equal to the corresponding elements of any other row say R </a:t>
            </a:r>
            <a:r>
              <a:rPr lang="en-US" sz="2800" dirty="0" err="1">
                <a:latin typeface="Times New Roman" pitchFamily="18" charset="0"/>
                <a:cs typeface="Times New Roman" pitchFamily="18" charset="0"/>
              </a:rPr>
              <a:t>th</a:t>
            </a:r>
            <a:r>
              <a:rPr lang="en-US" sz="2800" dirty="0">
                <a:latin typeface="Times New Roman" pitchFamily="18" charset="0"/>
                <a:cs typeface="Times New Roman" pitchFamily="18" charset="0"/>
              </a:rPr>
              <a:t> row then K </a:t>
            </a:r>
            <a:r>
              <a:rPr lang="en-US" sz="2800" dirty="0" err="1">
                <a:latin typeface="Times New Roman" pitchFamily="18" charset="0"/>
                <a:cs typeface="Times New Roman" pitchFamily="18" charset="0"/>
              </a:rPr>
              <a:t>th</a:t>
            </a:r>
            <a:r>
              <a:rPr lang="en-US" sz="2800" dirty="0">
                <a:latin typeface="Times New Roman" pitchFamily="18" charset="0"/>
                <a:cs typeface="Times New Roman" pitchFamily="18" charset="0"/>
              </a:rPr>
              <a:t> row is dominated by R </a:t>
            </a:r>
            <a:r>
              <a:rPr lang="en-US" sz="2800" dirty="0" err="1">
                <a:latin typeface="Times New Roman" pitchFamily="18" charset="0"/>
                <a:cs typeface="Times New Roman" pitchFamily="18" charset="0"/>
              </a:rPr>
              <a:t>th</a:t>
            </a:r>
            <a:r>
              <a:rPr lang="en-US" sz="2800" dirty="0">
                <a:latin typeface="Times New Roman" pitchFamily="18" charset="0"/>
                <a:cs typeface="Times New Roman" pitchFamily="18" charset="0"/>
              </a:rPr>
              <a:t> row.</a:t>
            </a:r>
          </a:p>
          <a:p>
            <a:pPr lvl="0"/>
            <a:r>
              <a:rPr lang="en-US" sz="2800" dirty="0">
                <a:latin typeface="Times New Roman" pitchFamily="18" charset="0"/>
                <a:cs typeface="Times New Roman" pitchFamily="18" charset="0"/>
              </a:rPr>
              <a:t>If all the elements of a column say K </a:t>
            </a:r>
            <a:r>
              <a:rPr lang="en-US" sz="2800" dirty="0" err="1">
                <a:latin typeface="Times New Roman" pitchFamily="18" charset="0"/>
                <a:cs typeface="Times New Roman" pitchFamily="18" charset="0"/>
              </a:rPr>
              <a:t>th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columnare</a:t>
            </a:r>
            <a:r>
              <a:rPr lang="en-US" sz="2800" dirty="0">
                <a:latin typeface="Times New Roman" pitchFamily="18" charset="0"/>
                <a:cs typeface="Times New Roman" pitchFamily="18" charset="0"/>
              </a:rPr>
              <a:t> greater than or equal to the corresponding elements of any other column say </a:t>
            </a:r>
            <a:r>
              <a:rPr lang="en-US" sz="2800" dirty="0" err="1">
                <a:latin typeface="Times New Roman" pitchFamily="18" charset="0"/>
                <a:cs typeface="Times New Roman" pitchFamily="18" charset="0"/>
              </a:rPr>
              <a:t>Rth</a:t>
            </a:r>
            <a:r>
              <a:rPr lang="en-US" sz="2800" dirty="0">
                <a:latin typeface="Times New Roman" pitchFamily="18" charset="0"/>
                <a:cs typeface="Times New Roman" pitchFamily="18" charset="0"/>
              </a:rPr>
              <a:t> column then K </a:t>
            </a:r>
            <a:r>
              <a:rPr lang="en-US" sz="2800" dirty="0" err="1">
                <a:latin typeface="Times New Roman" pitchFamily="18" charset="0"/>
                <a:cs typeface="Times New Roman" pitchFamily="18" charset="0"/>
              </a:rPr>
              <a:t>th</a:t>
            </a:r>
            <a:r>
              <a:rPr lang="en-US" sz="2800" dirty="0">
                <a:latin typeface="Times New Roman" pitchFamily="18" charset="0"/>
                <a:cs typeface="Times New Roman" pitchFamily="18" charset="0"/>
              </a:rPr>
              <a:t> column is dominated by R </a:t>
            </a:r>
            <a:r>
              <a:rPr lang="en-US" sz="2800" dirty="0" err="1">
                <a:latin typeface="Times New Roman" pitchFamily="18" charset="0"/>
                <a:cs typeface="Times New Roman" pitchFamily="18" charset="0"/>
              </a:rPr>
              <a:t>th</a:t>
            </a:r>
            <a:r>
              <a:rPr lang="en-US" sz="2800" dirty="0">
                <a:latin typeface="Times New Roman" pitchFamily="18" charset="0"/>
                <a:cs typeface="Times New Roman" pitchFamily="18" charset="0"/>
              </a:rPr>
              <a:t> column.</a:t>
            </a:r>
          </a:p>
          <a:p>
            <a:pPr lvl="0">
              <a:buNone/>
            </a:pPr>
            <a:r>
              <a:rPr lang="en-US" sz="2800" dirty="0" smtClean="0">
                <a:latin typeface="Times New Roman" pitchFamily="18" charset="0"/>
                <a:cs typeface="Times New Roman" pitchFamily="18" charset="0"/>
              </a:rPr>
              <a:t>   The </a:t>
            </a:r>
            <a:r>
              <a:rPr lang="en-US" sz="2800" dirty="0">
                <a:latin typeface="Times New Roman" pitchFamily="18" charset="0"/>
                <a:cs typeface="Times New Roman" pitchFamily="18" charset="0"/>
              </a:rPr>
              <a:t>dominated rows, columns may be deleted to reduce the size of the payoff matrix.</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715962"/>
          </a:xfrm>
        </p:spPr>
        <p:txBody>
          <a:bodyPr/>
          <a:lstStyle/>
          <a:p>
            <a:pPr algn="l"/>
            <a:r>
              <a:rPr lang="en-US" sz="2800" dirty="0" smtClean="0">
                <a:latin typeface="Times New Roman" pitchFamily="18" charset="0"/>
                <a:cs typeface="Times New Roman" pitchFamily="18" charset="0"/>
              </a:rPr>
              <a:t>Algebraic method</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839200" cy="5867400"/>
          </a:xfrm>
        </p:spPr>
        <p:txBody>
          <a:bodyPr/>
          <a:lstStyle/>
          <a:p>
            <a:pPr>
              <a:buNone/>
            </a:pPr>
            <a:r>
              <a:rPr lang="en-US" dirty="0" smtClean="0"/>
              <a:t>  </a:t>
            </a:r>
            <a:r>
              <a:rPr lang="en-US" sz="2800" dirty="0" smtClean="0">
                <a:latin typeface="Times New Roman" pitchFamily="18" charset="0"/>
                <a:cs typeface="Times New Roman" pitchFamily="18" charset="0"/>
              </a:rPr>
              <a:t>It is a direct method of determining the optimal strategies of the two players. It is generally applied when the matrix can not be reduced in </a:t>
            </a:r>
            <a:r>
              <a:rPr lang="en-US" sz="2800" smtClean="0">
                <a:latin typeface="Times New Roman" pitchFamily="18" charset="0"/>
                <a:cs typeface="Times New Roman" pitchFamily="18" charset="0"/>
              </a:rPr>
              <a:t>size by </a:t>
            </a:r>
            <a:r>
              <a:rPr lang="en-US" sz="2800" dirty="0" smtClean="0">
                <a:latin typeface="Times New Roman" pitchFamily="18" charset="0"/>
                <a:cs typeface="Times New Roman" pitchFamily="18" charset="0"/>
              </a:rPr>
              <a:t>graphical method or by the principle of dominance</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2800" dirty="0"/>
              <a:t>Two Person Zero Sum Game</a:t>
            </a:r>
          </a:p>
        </p:txBody>
      </p:sp>
      <p:sp>
        <p:nvSpPr>
          <p:cNvPr id="3" name="Content Placeholder 2"/>
          <p:cNvSpPr>
            <a:spLocks noGrp="1"/>
          </p:cNvSpPr>
          <p:nvPr>
            <p:ph idx="1"/>
          </p:nvPr>
        </p:nvSpPr>
        <p:spPr>
          <a:xfrm>
            <a:off x="457200" y="1143000"/>
            <a:ext cx="8229600" cy="4983163"/>
          </a:xfrm>
        </p:spPr>
        <p:txBody>
          <a:bodyPr>
            <a:normAutofit/>
          </a:bodyPr>
          <a:lstStyle/>
          <a:p>
            <a:endParaRPr lang="en-US" sz="2400" dirty="0" smtClean="0"/>
          </a:p>
          <a:p>
            <a:r>
              <a:rPr lang="en-US" sz="2400" dirty="0" smtClean="0"/>
              <a:t>Games </a:t>
            </a:r>
            <a:r>
              <a:rPr lang="en-US" sz="2400" dirty="0"/>
              <a:t>having the zero sum character that the algebraic sum of gains and losses of all the players is zero are called </a:t>
            </a:r>
            <a:r>
              <a:rPr lang="en-US" sz="2400" b="1" dirty="0"/>
              <a:t>zero sum </a:t>
            </a:r>
            <a:r>
              <a:rPr lang="en-US" sz="2400" b="1" dirty="0" smtClean="0"/>
              <a:t>games</a:t>
            </a:r>
          </a:p>
          <a:p>
            <a:r>
              <a:rPr lang="en-US" sz="2400" dirty="0"/>
              <a:t>Zero sum games with two players are two person zero </a:t>
            </a:r>
            <a:r>
              <a:rPr lang="en-US" sz="2400" dirty="0" smtClean="0"/>
              <a:t>sum </a:t>
            </a:r>
            <a:r>
              <a:rPr lang="en-US" sz="2400" dirty="0"/>
              <a:t>are rectangular </a:t>
            </a:r>
            <a:r>
              <a:rPr lang="en-US" sz="2400" dirty="0" smtClean="0"/>
              <a:t>games</a:t>
            </a:r>
          </a:p>
          <a:p>
            <a:r>
              <a:rPr lang="en-US" sz="2400" dirty="0" smtClean="0"/>
              <a:t>A </a:t>
            </a:r>
            <a:r>
              <a:rPr lang="en-US" sz="2400" dirty="0"/>
              <a:t>loss (gain) of one player is exactly equal to gain(loss) of the </a:t>
            </a:r>
            <a:r>
              <a:rPr lang="en-US" sz="2400" dirty="0" smtClean="0"/>
              <a:t>other</a:t>
            </a:r>
          </a:p>
          <a:p>
            <a:pPr>
              <a:buNone/>
            </a:pPr>
            <a:r>
              <a:rPr lang="en-US" dirty="0" smtClean="0"/>
              <a:t>    </a:t>
            </a:r>
          </a:p>
          <a:p>
            <a:pPr>
              <a:buNone/>
            </a:pPr>
            <a:r>
              <a:rPr lang="en-US" sz="2400" dirty="0"/>
              <a:t> </a:t>
            </a:r>
            <a:r>
              <a:rPr lang="en-US" sz="2400" dirty="0" smtClean="0"/>
              <a:t>    The </a:t>
            </a:r>
            <a:r>
              <a:rPr lang="en-US" sz="2400" dirty="0"/>
              <a:t>gains result in from a two person zero sum game can be represented in the matrix form usually called a </a:t>
            </a:r>
            <a:r>
              <a:rPr lang="en-US" sz="2400" b="1" dirty="0"/>
              <a:t>payoff </a:t>
            </a:r>
            <a:r>
              <a:rPr lang="en-US" sz="2400" dirty="0" smtClean="0"/>
              <a:t>matrix</a:t>
            </a:r>
            <a:endParaRPr lang="en-US" sz="2400" dirty="0"/>
          </a:p>
          <a:p>
            <a:pPr>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4876800" cy="792162"/>
          </a:xfrm>
        </p:spPr>
        <p:txBody>
          <a:bodyPr/>
          <a:lstStyle/>
          <a:p>
            <a:pPr algn="l"/>
            <a:r>
              <a:rPr lang="en-US" dirty="0" smtClean="0"/>
              <a:t>Example</a:t>
            </a:r>
            <a:endParaRPr lang="en-US" dirty="0"/>
          </a:p>
        </p:txBody>
      </p:sp>
      <p:sp>
        <p:nvSpPr>
          <p:cNvPr id="3" name="Content Placeholder 2"/>
          <p:cNvSpPr>
            <a:spLocks noGrp="1"/>
          </p:cNvSpPr>
          <p:nvPr>
            <p:ph idx="1"/>
          </p:nvPr>
        </p:nvSpPr>
        <p:spPr>
          <a:xfrm>
            <a:off x="152400" y="1143000"/>
            <a:ext cx="8763000" cy="5486400"/>
          </a:xfrm>
        </p:spPr>
        <p:txBody>
          <a:bodyPr>
            <a:normAutofit/>
          </a:bodyPr>
          <a:lstStyle/>
          <a:p>
            <a:r>
              <a:rPr lang="en-US" sz="2800" dirty="0" smtClean="0"/>
              <a:t>Let player B pays Rs.7 to A in a toss coin game if {H, H} occurs and Rs.4 if {T, T} occurs. Otherwise player A pays Rs.3</a:t>
            </a:r>
            <a:endParaRPr lang="en-US" sz="2800" dirty="0" smtClean="0"/>
          </a:p>
          <a:p>
            <a:pPr>
              <a:buNone/>
            </a:pPr>
            <a:r>
              <a:rPr lang="en-US" dirty="0"/>
              <a:t> </a:t>
            </a:r>
            <a:r>
              <a:rPr lang="en-US" dirty="0" smtClean="0"/>
              <a:t>      </a:t>
            </a:r>
          </a:p>
          <a:p>
            <a:pPr>
              <a:buNone/>
            </a:pPr>
            <a:r>
              <a:rPr lang="en-US" dirty="0"/>
              <a:t> </a:t>
            </a:r>
            <a:r>
              <a:rPr lang="en-US" dirty="0" smtClean="0"/>
              <a:t>                         </a:t>
            </a:r>
            <a:r>
              <a:rPr lang="en-US" dirty="0" smtClean="0"/>
              <a:t>Player B                                    Player A  </a:t>
            </a:r>
          </a:p>
          <a:p>
            <a:pPr>
              <a:buNone/>
            </a:pPr>
            <a:r>
              <a:rPr lang="en-US" dirty="0"/>
              <a:t> </a:t>
            </a:r>
            <a:r>
              <a:rPr lang="en-US" dirty="0" smtClean="0"/>
              <a:t>                         </a:t>
            </a:r>
            <a:r>
              <a:rPr lang="en-US" dirty="0" smtClean="0"/>
              <a:t>H          T                                  H          T</a:t>
            </a:r>
          </a:p>
          <a:p>
            <a:pPr>
              <a:buNone/>
            </a:pPr>
            <a:r>
              <a:rPr lang="en-US" dirty="0" smtClean="0"/>
              <a:t>Player B     H </a:t>
            </a:r>
            <a:endParaRPr lang="en-US" dirty="0"/>
          </a:p>
        </p:txBody>
      </p:sp>
      <p:sp>
        <p:nvSpPr>
          <p:cNvPr id="4" name="TextBox 3"/>
          <p:cNvSpPr txBox="1"/>
          <p:nvPr/>
        </p:nvSpPr>
        <p:spPr>
          <a:xfrm>
            <a:off x="4648200" y="4419600"/>
            <a:ext cx="2438400" cy="1569660"/>
          </a:xfrm>
          <a:prstGeom prst="rect">
            <a:avLst/>
          </a:prstGeom>
          <a:noFill/>
        </p:spPr>
        <p:txBody>
          <a:bodyPr wrap="square" rtlCol="0">
            <a:spAutoFit/>
          </a:bodyPr>
          <a:lstStyle/>
          <a:p>
            <a:r>
              <a:rPr lang="en-US" sz="3200" dirty="0" smtClean="0"/>
              <a:t> Player B     H</a:t>
            </a:r>
          </a:p>
          <a:p>
            <a:r>
              <a:rPr lang="en-US" sz="3200" dirty="0" smtClean="0"/>
              <a:t> </a:t>
            </a:r>
          </a:p>
          <a:p>
            <a:r>
              <a:rPr lang="en-US" sz="3200" dirty="0"/>
              <a:t> </a:t>
            </a:r>
            <a:r>
              <a:rPr lang="en-US" sz="3200" dirty="0" smtClean="0"/>
              <a:t>                    T</a:t>
            </a:r>
            <a:r>
              <a:rPr lang="en-US" sz="3200" dirty="0" smtClean="0"/>
              <a:t> </a:t>
            </a:r>
            <a:r>
              <a:rPr lang="en-US" sz="3200" dirty="0" smtClean="0"/>
              <a:t>    </a:t>
            </a:r>
            <a:endParaRPr lang="en-US" sz="3200" dirty="0"/>
          </a:p>
        </p:txBody>
      </p:sp>
      <p:sp>
        <p:nvSpPr>
          <p:cNvPr id="5" name="TextBox 4"/>
          <p:cNvSpPr txBox="1"/>
          <p:nvPr/>
        </p:nvSpPr>
        <p:spPr>
          <a:xfrm>
            <a:off x="3733800" y="5410200"/>
            <a:ext cx="304800" cy="523220"/>
          </a:xfrm>
          <a:prstGeom prst="rect">
            <a:avLst/>
          </a:prstGeom>
          <a:noFill/>
        </p:spPr>
        <p:txBody>
          <a:bodyPr wrap="square" rtlCol="0">
            <a:spAutoFit/>
          </a:bodyPr>
          <a:lstStyle/>
          <a:p>
            <a:r>
              <a:rPr lang="en-US" sz="2800" dirty="0" smtClean="0"/>
              <a:t>7</a:t>
            </a:r>
            <a:endParaRPr lang="en-US" sz="2800" dirty="0"/>
          </a:p>
        </p:txBody>
      </p:sp>
      <p:sp>
        <p:nvSpPr>
          <p:cNvPr id="6" name="TextBox 5"/>
          <p:cNvSpPr txBox="1"/>
          <p:nvPr/>
        </p:nvSpPr>
        <p:spPr>
          <a:xfrm>
            <a:off x="2590800" y="4495800"/>
            <a:ext cx="381000" cy="523220"/>
          </a:xfrm>
          <a:prstGeom prst="rect">
            <a:avLst/>
          </a:prstGeom>
          <a:noFill/>
        </p:spPr>
        <p:txBody>
          <a:bodyPr wrap="square" rtlCol="0">
            <a:spAutoFit/>
          </a:bodyPr>
          <a:lstStyle/>
          <a:p>
            <a:r>
              <a:rPr lang="en-US" sz="2800" dirty="0" smtClean="0"/>
              <a:t>7</a:t>
            </a:r>
            <a:endParaRPr lang="en-US" sz="2800" dirty="0"/>
          </a:p>
        </p:txBody>
      </p:sp>
      <p:sp>
        <p:nvSpPr>
          <p:cNvPr id="7" name="TextBox 6"/>
          <p:cNvSpPr txBox="1"/>
          <p:nvPr/>
        </p:nvSpPr>
        <p:spPr>
          <a:xfrm>
            <a:off x="3657600" y="4495800"/>
            <a:ext cx="533400" cy="523220"/>
          </a:xfrm>
          <a:prstGeom prst="rect">
            <a:avLst/>
          </a:prstGeom>
          <a:noFill/>
        </p:spPr>
        <p:txBody>
          <a:bodyPr wrap="square" rtlCol="0">
            <a:spAutoFit/>
          </a:bodyPr>
          <a:lstStyle/>
          <a:p>
            <a:r>
              <a:rPr lang="en-US" sz="2800" dirty="0" smtClean="0"/>
              <a:t>-3</a:t>
            </a:r>
            <a:endParaRPr lang="en-US" sz="2800" dirty="0"/>
          </a:p>
        </p:txBody>
      </p:sp>
      <p:sp>
        <p:nvSpPr>
          <p:cNvPr id="8" name="TextBox 7"/>
          <p:cNvSpPr txBox="1"/>
          <p:nvPr/>
        </p:nvSpPr>
        <p:spPr>
          <a:xfrm>
            <a:off x="2514600" y="5410200"/>
            <a:ext cx="533400" cy="523220"/>
          </a:xfrm>
          <a:prstGeom prst="rect">
            <a:avLst/>
          </a:prstGeom>
          <a:noFill/>
        </p:spPr>
        <p:txBody>
          <a:bodyPr wrap="square" rtlCol="0">
            <a:spAutoFit/>
          </a:bodyPr>
          <a:lstStyle/>
          <a:p>
            <a:r>
              <a:rPr lang="en-US" sz="2800" dirty="0" smtClean="0"/>
              <a:t>-3</a:t>
            </a:r>
            <a:endParaRPr lang="en-US" sz="2800" dirty="0"/>
          </a:p>
        </p:txBody>
      </p:sp>
      <p:sp>
        <p:nvSpPr>
          <p:cNvPr id="9" name="TextBox 8"/>
          <p:cNvSpPr txBox="1"/>
          <p:nvPr/>
        </p:nvSpPr>
        <p:spPr>
          <a:xfrm>
            <a:off x="7086600" y="4495800"/>
            <a:ext cx="533400" cy="523220"/>
          </a:xfrm>
          <a:prstGeom prst="rect">
            <a:avLst/>
          </a:prstGeom>
          <a:noFill/>
        </p:spPr>
        <p:txBody>
          <a:bodyPr wrap="square" rtlCol="0">
            <a:spAutoFit/>
          </a:bodyPr>
          <a:lstStyle/>
          <a:p>
            <a:r>
              <a:rPr lang="en-US" sz="2800" dirty="0" smtClean="0"/>
              <a:t>-7</a:t>
            </a:r>
            <a:endParaRPr lang="en-US" sz="2800" dirty="0"/>
          </a:p>
        </p:txBody>
      </p:sp>
      <p:sp>
        <p:nvSpPr>
          <p:cNvPr id="10" name="TextBox 9"/>
          <p:cNvSpPr txBox="1"/>
          <p:nvPr/>
        </p:nvSpPr>
        <p:spPr>
          <a:xfrm>
            <a:off x="8153400" y="5410200"/>
            <a:ext cx="533400" cy="523220"/>
          </a:xfrm>
          <a:prstGeom prst="rect">
            <a:avLst/>
          </a:prstGeom>
          <a:noFill/>
        </p:spPr>
        <p:txBody>
          <a:bodyPr wrap="square" rtlCol="0">
            <a:spAutoFit/>
          </a:bodyPr>
          <a:lstStyle/>
          <a:p>
            <a:r>
              <a:rPr lang="en-US" sz="2800" dirty="0" smtClean="0"/>
              <a:t>-7</a:t>
            </a:r>
            <a:endParaRPr lang="en-US" sz="2800" dirty="0"/>
          </a:p>
        </p:txBody>
      </p:sp>
      <p:sp>
        <p:nvSpPr>
          <p:cNvPr id="11" name="TextBox 10"/>
          <p:cNvSpPr txBox="1"/>
          <p:nvPr/>
        </p:nvSpPr>
        <p:spPr>
          <a:xfrm>
            <a:off x="1981200" y="5334000"/>
            <a:ext cx="373076" cy="584775"/>
          </a:xfrm>
          <a:prstGeom prst="rect">
            <a:avLst/>
          </a:prstGeom>
          <a:noFill/>
        </p:spPr>
        <p:txBody>
          <a:bodyPr wrap="square" rtlCol="0">
            <a:spAutoFit/>
          </a:bodyPr>
          <a:lstStyle/>
          <a:p>
            <a:r>
              <a:rPr lang="en-US" sz="3200" dirty="0" smtClean="0"/>
              <a:t>T</a:t>
            </a:r>
            <a:endParaRPr lang="en-US" sz="3200" dirty="0"/>
          </a:p>
        </p:txBody>
      </p:sp>
      <p:sp>
        <p:nvSpPr>
          <p:cNvPr id="12" name="TextBox 11"/>
          <p:cNvSpPr txBox="1"/>
          <p:nvPr/>
        </p:nvSpPr>
        <p:spPr>
          <a:xfrm>
            <a:off x="8153400" y="4495800"/>
            <a:ext cx="457200" cy="523220"/>
          </a:xfrm>
          <a:prstGeom prst="rect">
            <a:avLst/>
          </a:prstGeom>
          <a:noFill/>
        </p:spPr>
        <p:txBody>
          <a:bodyPr wrap="square" rtlCol="0">
            <a:spAutoFit/>
          </a:bodyPr>
          <a:lstStyle/>
          <a:p>
            <a:r>
              <a:rPr lang="en-US" sz="2800" dirty="0" smtClean="0"/>
              <a:t> 3</a:t>
            </a:r>
            <a:endParaRPr lang="en-US" sz="2800" dirty="0"/>
          </a:p>
        </p:txBody>
      </p:sp>
      <p:sp>
        <p:nvSpPr>
          <p:cNvPr id="13" name="TextBox 12"/>
          <p:cNvSpPr txBox="1"/>
          <p:nvPr/>
        </p:nvSpPr>
        <p:spPr>
          <a:xfrm>
            <a:off x="7086600" y="5410200"/>
            <a:ext cx="457200" cy="523220"/>
          </a:xfrm>
          <a:prstGeom prst="rect">
            <a:avLst/>
          </a:prstGeom>
          <a:noFill/>
        </p:spPr>
        <p:txBody>
          <a:bodyPr wrap="square" rtlCol="0">
            <a:spAutoFit/>
          </a:bodyPr>
          <a:lstStyle/>
          <a:p>
            <a:r>
              <a:rPr lang="en-US" sz="2800" dirty="0" smtClean="0"/>
              <a:t> 3</a:t>
            </a:r>
            <a:endParaRPr lang="en-US" sz="2800" dirty="0"/>
          </a:p>
        </p:txBody>
      </p:sp>
      <p:sp>
        <p:nvSpPr>
          <p:cNvPr id="14" name="TextBox 13"/>
          <p:cNvSpPr txBox="1"/>
          <p:nvPr/>
        </p:nvSpPr>
        <p:spPr>
          <a:xfrm>
            <a:off x="609600" y="6019800"/>
            <a:ext cx="7848600" cy="800219"/>
          </a:xfrm>
          <a:prstGeom prst="rect">
            <a:avLst/>
          </a:prstGeom>
          <a:noFill/>
        </p:spPr>
        <p:txBody>
          <a:bodyPr wrap="square" rtlCol="0">
            <a:spAutoFit/>
          </a:bodyPr>
          <a:lstStyle/>
          <a:p>
            <a:r>
              <a:rPr lang="en-US" sz="2800" dirty="0" smtClean="0"/>
              <a:t>Sum of the payoff matrices results a null matrix</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305800" cy="685800"/>
          </a:xfrm>
        </p:spPr>
        <p:txBody>
          <a:bodyPr>
            <a:normAutofit/>
          </a:bodyPr>
          <a:lstStyle/>
          <a:p>
            <a:pPr algn="l"/>
            <a:r>
              <a:rPr lang="en-US" sz="2800" dirty="0" err="1" smtClean="0"/>
              <a:t>Maxmin</a:t>
            </a:r>
            <a:r>
              <a:rPr lang="en-US" sz="2800" dirty="0" smtClean="0"/>
              <a:t> – </a:t>
            </a:r>
            <a:r>
              <a:rPr lang="en-US" sz="2800" dirty="0" err="1" smtClean="0"/>
              <a:t>Minmax</a:t>
            </a:r>
            <a:r>
              <a:rPr lang="en-US" sz="2800" dirty="0" smtClean="0"/>
              <a:t> Principle</a:t>
            </a:r>
            <a:endParaRPr lang="en-US" sz="2800" dirty="0"/>
          </a:p>
        </p:txBody>
      </p:sp>
      <p:graphicFrame>
        <p:nvGraphicFramePr>
          <p:cNvPr id="4" name="Content Placeholder 3"/>
          <p:cNvGraphicFramePr>
            <a:graphicFrameLocks noChangeAspect="1"/>
          </p:cNvGraphicFramePr>
          <p:nvPr>
            <p:ph idx="1"/>
          </p:nvPr>
        </p:nvGraphicFramePr>
        <p:xfrm>
          <a:off x="2438401" y="1981200"/>
          <a:ext cx="1828799" cy="2209800"/>
        </p:xfrm>
        <a:graphic>
          <a:graphicData uri="http://schemas.openxmlformats.org/presentationml/2006/ole">
            <p:oleObj spid="_x0000_s1026" name="Equation" r:id="rId3" imgW="685800" imgH="711000" progId="Equation.3">
              <p:embed/>
            </p:oleObj>
          </a:graphicData>
        </a:graphic>
      </p:graphicFrame>
      <p:sp>
        <p:nvSpPr>
          <p:cNvPr id="5" name="TextBox 4"/>
          <p:cNvSpPr txBox="1"/>
          <p:nvPr/>
        </p:nvSpPr>
        <p:spPr>
          <a:xfrm>
            <a:off x="2590800" y="1676400"/>
            <a:ext cx="533400" cy="461665"/>
          </a:xfrm>
          <a:prstGeom prst="rect">
            <a:avLst/>
          </a:prstGeom>
          <a:noFill/>
        </p:spPr>
        <p:txBody>
          <a:bodyPr wrap="square" rtlCol="0">
            <a:spAutoFit/>
          </a:bodyPr>
          <a:lstStyle/>
          <a:p>
            <a:r>
              <a:rPr lang="en-US" sz="2400" dirty="0" smtClean="0"/>
              <a:t>B1</a:t>
            </a:r>
            <a:endParaRPr lang="en-US" sz="2400" dirty="0"/>
          </a:p>
        </p:txBody>
      </p:sp>
      <p:sp>
        <p:nvSpPr>
          <p:cNvPr id="6" name="TextBox 5"/>
          <p:cNvSpPr txBox="1"/>
          <p:nvPr/>
        </p:nvSpPr>
        <p:spPr>
          <a:xfrm>
            <a:off x="3276600" y="1676400"/>
            <a:ext cx="533400" cy="461665"/>
          </a:xfrm>
          <a:prstGeom prst="rect">
            <a:avLst/>
          </a:prstGeom>
          <a:noFill/>
        </p:spPr>
        <p:txBody>
          <a:bodyPr wrap="square" rtlCol="0">
            <a:spAutoFit/>
          </a:bodyPr>
          <a:lstStyle/>
          <a:p>
            <a:r>
              <a:rPr lang="en-US" sz="2400" dirty="0" smtClean="0"/>
              <a:t>B2</a:t>
            </a:r>
            <a:endParaRPr lang="en-US" sz="2400" dirty="0"/>
          </a:p>
        </p:txBody>
      </p:sp>
      <p:sp>
        <p:nvSpPr>
          <p:cNvPr id="7" name="TextBox 6"/>
          <p:cNvSpPr txBox="1"/>
          <p:nvPr/>
        </p:nvSpPr>
        <p:spPr>
          <a:xfrm>
            <a:off x="2590800" y="1295400"/>
            <a:ext cx="1600200" cy="523220"/>
          </a:xfrm>
          <a:prstGeom prst="rect">
            <a:avLst/>
          </a:prstGeom>
          <a:noFill/>
        </p:spPr>
        <p:txBody>
          <a:bodyPr wrap="square" rtlCol="0">
            <a:spAutoFit/>
          </a:bodyPr>
          <a:lstStyle/>
          <a:p>
            <a:r>
              <a:rPr lang="en-US" sz="2800" dirty="0" smtClean="0"/>
              <a:t>Player B</a:t>
            </a:r>
            <a:endParaRPr lang="en-US" sz="2800" dirty="0"/>
          </a:p>
        </p:txBody>
      </p:sp>
      <p:sp>
        <p:nvSpPr>
          <p:cNvPr id="8" name="TextBox 7"/>
          <p:cNvSpPr txBox="1"/>
          <p:nvPr/>
        </p:nvSpPr>
        <p:spPr>
          <a:xfrm>
            <a:off x="1828800" y="1981200"/>
            <a:ext cx="685800" cy="461665"/>
          </a:xfrm>
          <a:prstGeom prst="rect">
            <a:avLst/>
          </a:prstGeom>
          <a:noFill/>
        </p:spPr>
        <p:txBody>
          <a:bodyPr wrap="square" rtlCol="0">
            <a:spAutoFit/>
          </a:bodyPr>
          <a:lstStyle/>
          <a:p>
            <a:r>
              <a:rPr lang="en-US" sz="2400" dirty="0" smtClean="0"/>
              <a:t>A1</a:t>
            </a:r>
            <a:endParaRPr lang="en-US" sz="2400" dirty="0"/>
          </a:p>
        </p:txBody>
      </p:sp>
      <p:sp>
        <p:nvSpPr>
          <p:cNvPr id="9" name="TextBox 8"/>
          <p:cNvSpPr txBox="1"/>
          <p:nvPr/>
        </p:nvSpPr>
        <p:spPr>
          <a:xfrm>
            <a:off x="1828800" y="2667000"/>
            <a:ext cx="685800" cy="461665"/>
          </a:xfrm>
          <a:prstGeom prst="rect">
            <a:avLst/>
          </a:prstGeom>
          <a:noFill/>
        </p:spPr>
        <p:txBody>
          <a:bodyPr wrap="square" rtlCol="0">
            <a:spAutoFit/>
          </a:bodyPr>
          <a:lstStyle/>
          <a:p>
            <a:r>
              <a:rPr lang="en-US" sz="2400" dirty="0" smtClean="0"/>
              <a:t>A2</a:t>
            </a:r>
            <a:endParaRPr lang="en-US" sz="2400" dirty="0"/>
          </a:p>
        </p:txBody>
      </p:sp>
      <p:sp>
        <p:nvSpPr>
          <p:cNvPr id="10" name="TextBox 9"/>
          <p:cNvSpPr txBox="1"/>
          <p:nvPr/>
        </p:nvSpPr>
        <p:spPr>
          <a:xfrm>
            <a:off x="1828800" y="3429000"/>
            <a:ext cx="685800" cy="461665"/>
          </a:xfrm>
          <a:prstGeom prst="rect">
            <a:avLst/>
          </a:prstGeom>
          <a:noFill/>
        </p:spPr>
        <p:txBody>
          <a:bodyPr wrap="square" rtlCol="0">
            <a:spAutoFit/>
          </a:bodyPr>
          <a:lstStyle/>
          <a:p>
            <a:r>
              <a:rPr lang="en-US" sz="2400" dirty="0" smtClean="0"/>
              <a:t>A3</a:t>
            </a:r>
            <a:endParaRPr lang="en-US" sz="2400" dirty="0"/>
          </a:p>
        </p:txBody>
      </p:sp>
      <p:sp>
        <p:nvSpPr>
          <p:cNvPr id="11" name="TextBox 10"/>
          <p:cNvSpPr txBox="1"/>
          <p:nvPr/>
        </p:nvSpPr>
        <p:spPr>
          <a:xfrm>
            <a:off x="381000" y="2667000"/>
            <a:ext cx="1447800" cy="523220"/>
          </a:xfrm>
          <a:prstGeom prst="rect">
            <a:avLst/>
          </a:prstGeom>
          <a:noFill/>
        </p:spPr>
        <p:txBody>
          <a:bodyPr wrap="square" rtlCol="0">
            <a:spAutoFit/>
          </a:bodyPr>
          <a:lstStyle/>
          <a:p>
            <a:r>
              <a:rPr lang="en-US" sz="2800" dirty="0" smtClean="0"/>
              <a:t>Player A</a:t>
            </a:r>
            <a:endParaRPr lang="en-US" sz="2800" dirty="0"/>
          </a:p>
        </p:txBody>
      </p:sp>
      <p:sp>
        <p:nvSpPr>
          <p:cNvPr id="12" name="TextBox 11"/>
          <p:cNvSpPr txBox="1"/>
          <p:nvPr/>
        </p:nvSpPr>
        <p:spPr>
          <a:xfrm>
            <a:off x="381000" y="838200"/>
            <a:ext cx="6705600" cy="954107"/>
          </a:xfrm>
          <a:prstGeom prst="rect">
            <a:avLst/>
          </a:prstGeom>
          <a:noFill/>
        </p:spPr>
        <p:txBody>
          <a:bodyPr wrap="square" rtlCol="0">
            <a:spAutoFit/>
          </a:bodyPr>
          <a:lstStyle/>
          <a:p>
            <a:r>
              <a:rPr lang="en-US" sz="2800" dirty="0"/>
              <a:t>Consider the following matrix for player A</a:t>
            </a:r>
          </a:p>
          <a:p>
            <a:endParaRPr lang="en-US" sz="2800" dirty="0"/>
          </a:p>
        </p:txBody>
      </p:sp>
      <p:sp>
        <p:nvSpPr>
          <p:cNvPr id="1027" name="Rectangle 3"/>
          <p:cNvSpPr>
            <a:spLocks noChangeArrowheads="1"/>
          </p:cNvSpPr>
          <p:nvPr/>
        </p:nvSpPr>
        <p:spPr bwMode="auto">
          <a:xfrm>
            <a:off x="152400" y="4343400"/>
            <a:ext cx="8839200" cy="23083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The player A applies A1 whatever be the strategy the player B applies, The player A will get min payoff equal to 2.</a:t>
            </a:r>
          </a:p>
          <a:p>
            <a:pPr marL="0" marR="0" lvl="0" indent="0" algn="l" defTabSz="914400" rtl="0" eaLnBrk="1" fontAlgn="base" latinLnBrk="0" hangingPunct="1">
              <a:lnSpc>
                <a:spcPct val="100000"/>
              </a:lnSpc>
              <a:spcBef>
                <a:spcPct val="0"/>
              </a:spcBef>
              <a:spcAft>
                <a:spcPct val="0"/>
              </a:spcAft>
              <a:buClrTx/>
              <a:buSzTx/>
              <a:buFontTx/>
              <a:buChar char="•"/>
              <a:tabLst/>
            </a:pP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If player A applies A2 whatever be the strategy the player B applies, the player A will get min payoff equal to 6.</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sz="24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pPr algn="l"/>
            <a:r>
              <a:rPr lang="en-US" sz="2800" dirty="0" err="1" smtClean="0"/>
              <a:t>Maximin</a:t>
            </a:r>
            <a:r>
              <a:rPr lang="en-US" sz="2800" dirty="0" smtClean="0"/>
              <a:t> – </a:t>
            </a:r>
            <a:r>
              <a:rPr lang="en-US" sz="2800" dirty="0" err="1" smtClean="0"/>
              <a:t>Minimax</a:t>
            </a:r>
            <a:r>
              <a:rPr lang="en-US" sz="2800" dirty="0" smtClean="0"/>
              <a:t> Principle</a:t>
            </a:r>
            <a:endParaRPr lang="en-US" sz="2800" dirty="0"/>
          </a:p>
        </p:txBody>
      </p:sp>
      <p:sp>
        <p:nvSpPr>
          <p:cNvPr id="3" name="Content Placeholder 2"/>
          <p:cNvSpPr>
            <a:spLocks noGrp="1"/>
          </p:cNvSpPr>
          <p:nvPr>
            <p:ph idx="1"/>
          </p:nvPr>
        </p:nvSpPr>
        <p:spPr>
          <a:xfrm>
            <a:off x="152400" y="838200"/>
            <a:ext cx="8839200" cy="5791200"/>
          </a:xfrm>
        </p:spPr>
        <p:txBody>
          <a:bodyPr/>
          <a:lstStyle/>
          <a:p>
            <a:pPr>
              <a:buNone/>
            </a:pPr>
            <a:r>
              <a:rPr kumimoji="0" lang="en-US"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In the case of A3, Irrespective of strategy of player</a:t>
            </a:r>
            <a:r>
              <a:rPr kumimoji="0" lang="en-US" sz="2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B, A will have min payoff of 4</a:t>
            </a:r>
          </a:p>
          <a:p>
            <a:pPr lvl="0">
              <a:buNone/>
            </a:pP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Therefore player A always try to maximize his min payoff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i.e</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max{min}=max{2,4,6}=6.Which is called </a:t>
            </a:r>
            <a:r>
              <a:rPr kumimoji="0" lang="en-US" sz="2000" b="0" i="0" u="none" strike="noStrike" cap="none" normalizeH="0" baseline="0" dirty="0" err="1" smtClean="0">
                <a:ln>
                  <a:noFill/>
                </a:ln>
                <a:solidFill>
                  <a:schemeClr val="tx1"/>
                </a:solidFill>
                <a:effectLst/>
                <a:latin typeface="Times New Roman" pitchFamily="18" charset="0"/>
                <a:ea typeface="Calibri" pitchFamily="34" charset="0"/>
                <a:cs typeface="Times New Roman" pitchFamily="18" charset="0"/>
              </a:rPr>
              <a:t>maximin</a:t>
            </a:r>
            <a:r>
              <a:rPr kumimoji="0" lang="en-US" sz="2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strategy</a:t>
            </a:r>
            <a:r>
              <a:rPr kumimoji="0" lang="en-US" sz="2000" b="0" i="0" u="none" strike="noStrike" cap="none" normalizeH="0" baseline="0" dirty="0" smtClean="0">
                <a:ln>
                  <a:noFill/>
                </a:ln>
                <a:solidFill>
                  <a:schemeClr val="tx1"/>
                </a:solidFill>
                <a:effectLst/>
                <a:latin typeface="Arial" pitchFamily="34" charset="0"/>
                <a:cs typeface="Arial" pitchFamily="34" charset="0"/>
              </a:rPr>
              <a:t> </a:t>
            </a:r>
          </a:p>
          <a:p>
            <a:pPr lvl="0">
              <a:buNone/>
            </a:pP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a:p>
            <a:pPr lvl="0"/>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the case of player B whatever be the strategy played by the player A, the player B losses max 9, if he applies B1</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Irrespective of strategy by player A, </a:t>
            </a:r>
            <a:r>
              <a:rPr lang="en-US" sz="2000" dirty="0" smtClean="0">
                <a:latin typeface="Times New Roman" pitchFamily="18" charset="0"/>
                <a:cs typeface="Times New Roman" pitchFamily="18" charset="0"/>
              </a:rPr>
              <a:t>If </a:t>
            </a:r>
            <a:r>
              <a:rPr lang="en-US" sz="2000" dirty="0">
                <a:latin typeface="Times New Roman" pitchFamily="18" charset="0"/>
                <a:cs typeface="Times New Roman" pitchFamily="18" charset="0"/>
              </a:rPr>
              <a:t>B applies strategy B2, his max loss is 6</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Therefore player B tries to minimize the max loss.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min{max}=min{9,6}=6.which is called </a:t>
            </a:r>
            <a:r>
              <a:rPr lang="en-US" sz="2000" dirty="0" err="1">
                <a:latin typeface="Times New Roman" pitchFamily="18" charset="0"/>
                <a:cs typeface="Times New Roman" pitchFamily="18" charset="0"/>
              </a:rPr>
              <a:t>minimax</a:t>
            </a:r>
            <a:r>
              <a:rPr lang="en-US" sz="2000" dirty="0">
                <a:latin typeface="Times New Roman" pitchFamily="18" charset="0"/>
                <a:cs typeface="Times New Roman" pitchFamily="18" charset="0"/>
              </a:rPr>
              <a:t> strategy</a:t>
            </a:r>
            <a:r>
              <a:rPr lang="en-US" sz="2000" dirty="0" smtClean="0">
                <a:latin typeface="Times New Roman" pitchFamily="18" charset="0"/>
                <a:cs typeface="Times New Roman" pitchFamily="18" charset="0"/>
              </a:rPr>
              <a:t>.</a:t>
            </a:r>
          </a:p>
          <a:p>
            <a:pPr lvl="0"/>
            <a:endParaRPr lang="en-US" sz="2000" dirty="0">
              <a:latin typeface="Times New Roman" pitchFamily="18" charset="0"/>
              <a:cs typeface="Times New Roman" pitchFamily="18" charset="0"/>
            </a:endParaRPr>
          </a:p>
          <a:p>
            <a:pPr lvl="0"/>
            <a:r>
              <a:rPr lang="en-US" sz="2000" dirty="0">
                <a:latin typeface="Times New Roman" pitchFamily="18" charset="0"/>
                <a:cs typeface="Times New Roman" pitchFamily="18" charset="0"/>
              </a:rPr>
              <a:t>By the principle of </a:t>
            </a:r>
            <a:r>
              <a:rPr lang="en-US" sz="2000" dirty="0" err="1">
                <a:latin typeface="Times New Roman" pitchFamily="18" charset="0"/>
                <a:cs typeface="Times New Roman" pitchFamily="18" charset="0"/>
              </a:rPr>
              <a:t>maximin-minimax</a:t>
            </a:r>
            <a:r>
              <a:rPr lang="en-US" sz="2000" dirty="0">
                <a:latin typeface="Times New Roman" pitchFamily="18" charset="0"/>
                <a:cs typeface="Times New Roman" pitchFamily="18" charset="0"/>
              </a:rPr>
              <a:t> the values are equal which can be called as </a:t>
            </a:r>
            <a:r>
              <a:rPr lang="en-US" sz="2000" b="1" dirty="0">
                <a:latin typeface="Times New Roman" pitchFamily="18" charset="0"/>
                <a:cs typeface="Times New Roman" pitchFamily="18" charset="0"/>
              </a:rPr>
              <a:t>value of game.</a:t>
            </a:r>
            <a:r>
              <a:rPr lang="en-US" sz="2000" dirty="0">
                <a:latin typeface="Times New Roman" pitchFamily="18" charset="0"/>
                <a:cs typeface="Times New Roman" pitchFamily="18" charset="0"/>
              </a:rPr>
              <a:t> And the strategies are </a:t>
            </a:r>
            <a:r>
              <a:rPr lang="en-US" sz="2000" b="1" dirty="0" smtClean="0">
                <a:latin typeface="Times New Roman" pitchFamily="18" charset="0"/>
                <a:cs typeface="Times New Roman" pitchFamily="18" charset="0"/>
              </a:rPr>
              <a:t>pure </a:t>
            </a:r>
            <a:r>
              <a:rPr lang="en-US" sz="2000" b="1" dirty="0">
                <a:latin typeface="Times New Roman" pitchFamily="18" charset="0"/>
                <a:cs typeface="Times New Roman" pitchFamily="18" charset="0"/>
              </a:rPr>
              <a:t>strategies </a:t>
            </a:r>
            <a:r>
              <a:rPr lang="en-US" sz="2000" dirty="0" smtClean="0">
                <a:latin typeface="Times New Roman" pitchFamily="18" charset="0"/>
                <a:cs typeface="Times New Roman" pitchFamily="18" charset="0"/>
              </a:rPr>
              <a:t>and are</a:t>
            </a:r>
            <a:r>
              <a:rPr lang="en-US" sz="2000" b="1"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called </a:t>
            </a:r>
            <a:r>
              <a:rPr lang="en-US" sz="2000" b="1" dirty="0">
                <a:latin typeface="Times New Roman" pitchFamily="18" charset="0"/>
                <a:cs typeface="Times New Roman" pitchFamily="18" charset="0"/>
              </a:rPr>
              <a:t>optimum strategies.</a:t>
            </a:r>
            <a:endParaRPr lang="en-US" sz="2000" dirty="0">
              <a:latin typeface="Times New Roman" pitchFamily="18" charset="0"/>
              <a:cs typeface="Times New Roman" pitchFamily="18" charset="0"/>
            </a:endParaRPr>
          </a:p>
          <a:p>
            <a:pPr lvl="0">
              <a:buNone/>
            </a:pPr>
            <a:endParaRPr kumimoji="0" lang="en-US" sz="1400" b="0" i="0" u="none" strike="noStrike" cap="none" normalizeH="0" baseline="0" dirty="0" smtClean="0">
              <a:ln>
                <a:noFill/>
              </a:ln>
              <a:solidFill>
                <a:schemeClr val="tx1"/>
              </a:solidFill>
              <a:effectLst/>
              <a:latin typeface="Arial" pitchFamily="34" charset="0"/>
              <a:cs typeface="Arial" pitchFamily="34" charset="0"/>
            </a:endParaRPr>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400" dirty="0">
                <a:latin typeface="Times New Roman" pitchFamily="18" charset="0"/>
                <a:cs typeface="Times New Roman" pitchFamily="18" charset="0"/>
              </a:rPr>
              <a:t>Saddle point and Value of Game</a:t>
            </a:r>
          </a:p>
        </p:txBody>
      </p:sp>
      <p:sp>
        <p:nvSpPr>
          <p:cNvPr id="3" name="Content Placeholder 2"/>
          <p:cNvSpPr>
            <a:spLocks noGrp="1"/>
          </p:cNvSpPr>
          <p:nvPr>
            <p:ph idx="1"/>
          </p:nvPr>
        </p:nvSpPr>
        <p:spPr>
          <a:xfrm>
            <a:off x="152400" y="838200"/>
            <a:ext cx="8839200" cy="5867400"/>
          </a:xfrm>
        </p:spPr>
        <p:txBody>
          <a:bodyPr/>
          <a:lstStyle/>
          <a:p>
            <a:pPr>
              <a:buNone/>
            </a:pPr>
            <a:r>
              <a:rPr lang="en-US" dirty="0" smtClean="0"/>
              <a:t>    </a:t>
            </a: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saddle point and payoff matrix is that position in the payoff matrix where the max of row minimum coincides with min of column maximum. The payoff at that saddle point is called the value of the game and it is obviously equal to </a:t>
            </a:r>
            <a:r>
              <a:rPr lang="en-US" sz="2400" dirty="0" err="1">
                <a:latin typeface="Times New Roman" pitchFamily="18" charset="0"/>
                <a:cs typeface="Times New Roman" pitchFamily="18" charset="0"/>
              </a:rPr>
              <a:t>maximin-minimax</a:t>
            </a:r>
            <a:r>
              <a:rPr lang="en-US" sz="2400" dirty="0">
                <a:latin typeface="Times New Roman" pitchFamily="18" charset="0"/>
                <a:cs typeface="Times New Roman" pitchFamily="18" charset="0"/>
              </a:rPr>
              <a:t> value of the game.</a:t>
            </a:r>
          </a:p>
          <a:p>
            <a:pPr>
              <a:buNone/>
            </a:pPr>
            <a:endParaRPr lang="en-US" sz="24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a:bodyPr>
          <a:lstStyle/>
          <a:p>
            <a:pPr algn="l"/>
            <a:r>
              <a:rPr lang="en-US" sz="2800" dirty="0" smtClean="0">
                <a:latin typeface="Times New Roman" pitchFamily="18" charset="0"/>
                <a:cs typeface="Times New Roman" pitchFamily="18" charset="0"/>
              </a:rPr>
              <a:t>Mixed Strategies</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838200"/>
            <a:ext cx="8839200" cy="5791200"/>
          </a:xfrm>
        </p:spPr>
        <p:txBody>
          <a:bodyPr/>
          <a:lstStyle/>
          <a:p>
            <a:r>
              <a:rPr lang="en-US" sz="2800" dirty="0">
                <a:latin typeface="Times New Roman" pitchFamily="18" charset="0"/>
                <a:cs typeface="Times New Roman" pitchFamily="18" charset="0"/>
              </a:rPr>
              <a:t>A game without saddle point can be solved through different methods for any 2*2 matrix. 2 person zero sum game without any saddle point having the payoff matrix for player A </a:t>
            </a:r>
            <a:r>
              <a:rPr lang="en-US" sz="2800" dirty="0" smtClean="0">
                <a:latin typeface="Times New Roman" pitchFamily="18" charset="0"/>
                <a:cs typeface="Times New Roman" pitchFamily="18" charset="0"/>
              </a:rPr>
              <a:t>                     Player B</a:t>
            </a:r>
            <a:endParaRPr lang="en-US" sz="2800" dirty="0">
              <a:latin typeface="Times New Roman" pitchFamily="18" charset="0"/>
              <a:cs typeface="Times New Roman" pitchFamily="18" charset="0"/>
            </a:endParaRPr>
          </a:p>
          <a:p>
            <a:pPr>
              <a:buNone/>
            </a:pPr>
            <a:r>
              <a:rPr lang="en-US" sz="2800" dirty="0" smtClean="0">
                <a:latin typeface="Times New Roman" pitchFamily="18" charset="0"/>
                <a:cs typeface="Times New Roman" pitchFamily="18" charset="0"/>
              </a:rPr>
              <a:t>                                           B1         B2 </a:t>
            </a:r>
          </a:p>
          <a:p>
            <a:pPr>
              <a:buNone/>
            </a:pPr>
            <a:r>
              <a:rPr lang="en-US" sz="2800" dirty="0" smtClean="0">
                <a:latin typeface="Times New Roman" pitchFamily="18" charset="0"/>
                <a:cs typeface="Times New Roman" pitchFamily="18" charset="0"/>
              </a:rPr>
              <a:t>                               A1</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Player A</a:t>
            </a:r>
            <a:r>
              <a:rPr lang="en-US" sz="2800" dirty="0" smtClean="0">
                <a:latin typeface="Times New Roman" pitchFamily="18" charset="0"/>
                <a:cs typeface="Times New Roman" pitchFamily="18" charset="0"/>
              </a:rPr>
              <a:t>    </a:t>
            </a:r>
          </a:p>
          <a:p>
            <a:pPr>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A2</a:t>
            </a:r>
          </a:p>
          <a:p>
            <a:pPr>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Optimum mixed strategies for players A and B are</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graphicFrame>
        <p:nvGraphicFramePr>
          <p:cNvPr id="5" name="Object 4"/>
          <p:cNvGraphicFramePr>
            <a:graphicFrameLocks noChangeAspect="1"/>
          </p:cNvGraphicFramePr>
          <p:nvPr/>
        </p:nvGraphicFramePr>
        <p:xfrm>
          <a:off x="3352800" y="3048000"/>
          <a:ext cx="2743200" cy="1676400"/>
        </p:xfrm>
        <a:graphic>
          <a:graphicData uri="http://schemas.openxmlformats.org/presentationml/2006/ole">
            <p:oleObj spid="_x0000_s17411" name="Equation" r:id="rId3" imgW="774360" imgH="457200" progId="Equation.3">
              <p:embed/>
            </p:oleObj>
          </a:graphicData>
        </a:graphic>
      </p:graphicFrame>
      <p:graphicFrame>
        <p:nvGraphicFramePr>
          <p:cNvPr id="6" name="Object 5"/>
          <p:cNvGraphicFramePr>
            <a:graphicFrameLocks noChangeAspect="1"/>
          </p:cNvGraphicFramePr>
          <p:nvPr/>
        </p:nvGraphicFramePr>
        <p:xfrm>
          <a:off x="1752600" y="5486400"/>
          <a:ext cx="1752600" cy="990600"/>
        </p:xfrm>
        <a:graphic>
          <a:graphicData uri="http://schemas.openxmlformats.org/presentationml/2006/ole">
            <p:oleObj spid="_x0000_s17412" name="Equation" r:id="rId4" imgW="660240" imgH="457200" progId="Equation.3">
              <p:embed/>
            </p:oleObj>
          </a:graphicData>
        </a:graphic>
      </p:graphicFrame>
      <p:sp>
        <p:nvSpPr>
          <p:cNvPr id="7" name="TextBox 6"/>
          <p:cNvSpPr txBox="1"/>
          <p:nvPr/>
        </p:nvSpPr>
        <p:spPr>
          <a:xfrm>
            <a:off x="914400" y="5791200"/>
            <a:ext cx="1066800" cy="523220"/>
          </a:xfrm>
          <a:prstGeom prst="rect">
            <a:avLst/>
          </a:prstGeom>
          <a:noFill/>
        </p:spPr>
        <p:txBody>
          <a:bodyPr wrap="square" rtlCol="0">
            <a:spAutoFit/>
          </a:bodyPr>
          <a:lstStyle/>
          <a:p>
            <a:r>
              <a:rPr lang="en-US" sz="2800" dirty="0" smtClean="0"/>
              <a:t>S</a:t>
            </a:r>
            <a:r>
              <a:rPr lang="en-US" dirty="0" smtClean="0"/>
              <a:t>A    = </a:t>
            </a:r>
            <a:endParaRPr lang="en-US" dirty="0"/>
          </a:p>
        </p:txBody>
      </p:sp>
      <p:sp>
        <p:nvSpPr>
          <p:cNvPr id="9" name="Rectangle 8"/>
          <p:cNvSpPr/>
          <p:nvPr/>
        </p:nvSpPr>
        <p:spPr>
          <a:xfrm>
            <a:off x="4267200" y="5715000"/>
            <a:ext cx="816249" cy="523220"/>
          </a:xfrm>
          <a:prstGeom prst="rect">
            <a:avLst/>
          </a:prstGeom>
        </p:spPr>
        <p:txBody>
          <a:bodyPr wrap="none">
            <a:spAutoFit/>
          </a:bodyPr>
          <a:lstStyle/>
          <a:p>
            <a:r>
              <a:rPr lang="en-US" sz="2800" dirty="0" smtClean="0"/>
              <a:t>S</a:t>
            </a:r>
            <a:r>
              <a:rPr lang="en-US" sz="2000" dirty="0" smtClean="0"/>
              <a:t>B</a:t>
            </a:r>
            <a:r>
              <a:rPr lang="en-US" dirty="0" smtClean="0"/>
              <a:t>    =</a:t>
            </a:r>
            <a:endParaRPr lang="en-US" dirty="0"/>
          </a:p>
        </p:txBody>
      </p:sp>
      <p:graphicFrame>
        <p:nvGraphicFramePr>
          <p:cNvPr id="10" name="Object 9"/>
          <p:cNvGraphicFramePr>
            <a:graphicFrameLocks noChangeAspect="1"/>
          </p:cNvGraphicFramePr>
          <p:nvPr/>
        </p:nvGraphicFramePr>
        <p:xfrm>
          <a:off x="5181600" y="5486400"/>
          <a:ext cx="1371600" cy="914400"/>
        </p:xfrm>
        <a:graphic>
          <a:graphicData uri="http://schemas.openxmlformats.org/presentationml/2006/ole">
            <p:oleObj spid="_x0000_s17413" name="Equation" r:id="rId5" imgW="660240" imgH="457200" progId="Equation.3">
              <p:embed/>
            </p:oleObj>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400" dirty="0" smtClean="0">
                <a:latin typeface="Times New Roman" pitchFamily="18" charset="0"/>
                <a:cs typeface="Times New Roman" pitchFamily="18" charset="0"/>
              </a:rPr>
              <a:t>Mixed strategies are can be obtained as </a:t>
            </a:r>
            <a:endParaRPr lang="en-US" sz="2400" dirty="0">
              <a:latin typeface="Times New Roman" pitchFamily="18" charset="0"/>
              <a:cs typeface="Times New Roman" pitchFamily="18" charset="0"/>
            </a:endParaRPr>
          </a:p>
        </p:txBody>
      </p:sp>
      <p:graphicFrame>
        <p:nvGraphicFramePr>
          <p:cNvPr id="6" name="Content Placeholder 5"/>
          <p:cNvGraphicFramePr>
            <a:graphicFrameLocks noChangeAspect="1"/>
          </p:cNvGraphicFramePr>
          <p:nvPr>
            <p:ph idx="1"/>
          </p:nvPr>
        </p:nvGraphicFramePr>
        <p:xfrm>
          <a:off x="914400" y="1066800"/>
          <a:ext cx="7467600" cy="3200400"/>
        </p:xfrm>
        <a:graphic>
          <a:graphicData uri="http://schemas.openxmlformats.org/presentationml/2006/ole">
            <p:oleObj spid="_x0000_s18435" name="Equation" r:id="rId3" imgW="1777680" imgH="1307880" progId="Equation.3">
              <p:embed/>
            </p:oleObj>
          </a:graphicData>
        </a:graphic>
      </p:graphicFrame>
      <p:sp>
        <p:nvSpPr>
          <p:cNvPr id="7" name="TextBox 6"/>
          <p:cNvSpPr txBox="1"/>
          <p:nvPr/>
        </p:nvSpPr>
        <p:spPr>
          <a:xfrm>
            <a:off x="838200" y="4800600"/>
            <a:ext cx="3581400" cy="461665"/>
          </a:xfrm>
          <a:prstGeom prst="rect">
            <a:avLst/>
          </a:prstGeom>
          <a:noFill/>
        </p:spPr>
        <p:txBody>
          <a:bodyPr wrap="square" rtlCol="0">
            <a:spAutoFit/>
          </a:bodyPr>
          <a:lstStyle/>
          <a:p>
            <a:r>
              <a:rPr lang="en-US" sz="2400" dirty="0" smtClean="0">
                <a:latin typeface="Times New Roman" pitchFamily="18" charset="0"/>
                <a:cs typeface="Times New Roman" pitchFamily="18" charset="0"/>
              </a:rPr>
              <a:t>P1 + q1 = 1 ;    q1 + q2 =1</a:t>
            </a:r>
            <a:endParaRPr lang="en-US" sz="24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458200" cy="639762"/>
          </a:xfrm>
        </p:spPr>
        <p:txBody>
          <a:bodyPr>
            <a:normAutofit/>
          </a:bodyPr>
          <a:lstStyle/>
          <a:p>
            <a:pPr algn="l"/>
            <a:r>
              <a:rPr lang="en-US" sz="2400" dirty="0">
                <a:latin typeface="Times New Roman" pitchFamily="18" charset="0"/>
                <a:cs typeface="Times New Roman" pitchFamily="18" charset="0"/>
              </a:rPr>
              <a:t>Graphical solution method</a:t>
            </a:r>
          </a:p>
        </p:txBody>
      </p:sp>
      <p:sp>
        <p:nvSpPr>
          <p:cNvPr id="3" name="Content Placeholder 2"/>
          <p:cNvSpPr>
            <a:spLocks noGrp="1"/>
          </p:cNvSpPr>
          <p:nvPr>
            <p:ph idx="1"/>
          </p:nvPr>
        </p:nvSpPr>
        <p:spPr>
          <a:xfrm>
            <a:off x="152400" y="838200"/>
            <a:ext cx="8763000" cy="5867400"/>
          </a:xfrm>
        </p:spPr>
        <p:txBody>
          <a:bodyPr>
            <a:normAutofit lnSpcReduction="10000"/>
          </a:bodyPr>
          <a:lstStyle/>
          <a:p>
            <a:pPr>
              <a:buNone/>
            </a:pPr>
            <a:r>
              <a:rPr lang="en-US" sz="2400" dirty="0" smtClean="0">
                <a:latin typeface="Times New Roman" pitchFamily="18" charset="0"/>
                <a:cs typeface="Times New Roman" pitchFamily="18" charset="0"/>
              </a:rPr>
              <a:t>    Solution </a:t>
            </a:r>
            <a:r>
              <a:rPr lang="en-US" sz="2400" dirty="0">
                <a:latin typeface="Times New Roman" pitchFamily="18" charset="0"/>
                <a:cs typeface="Times New Roman" pitchFamily="18" charset="0"/>
              </a:rPr>
              <a:t>of </a:t>
            </a:r>
            <a:r>
              <a:rPr lang="en-US" sz="2400" dirty="0" smtClean="0">
                <a:latin typeface="Times New Roman" pitchFamily="18" charset="0"/>
                <a:cs typeface="Times New Roman" pitchFamily="18" charset="0"/>
              </a:rPr>
              <a:t>2 X 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m X 2 </a:t>
            </a:r>
            <a:r>
              <a:rPr lang="en-US" sz="2400" dirty="0">
                <a:latin typeface="Times New Roman" pitchFamily="18" charset="0"/>
                <a:cs typeface="Times New Roman" pitchFamily="18" charset="0"/>
              </a:rPr>
              <a:t>payoff matrices </a:t>
            </a:r>
          </a:p>
          <a:p>
            <a:pPr>
              <a:buNone/>
            </a:pPr>
            <a:r>
              <a:rPr lang="en-US" sz="2400" dirty="0" smtClean="0">
                <a:latin typeface="Times New Roman" pitchFamily="18" charset="0"/>
                <a:cs typeface="Times New Roman" pitchFamily="18" charset="0"/>
              </a:rPr>
              <a:t>     when </a:t>
            </a:r>
            <a:r>
              <a:rPr lang="en-US" sz="2400" dirty="0">
                <a:latin typeface="Times New Roman" pitchFamily="18" charset="0"/>
                <a:cs typeface="Times New Roman" pitchFamily="18" charset="0"/>
              </a:rPr>
              <a:t>the saddle point doesn’t exist in the payoff matrices of type 2*n, </a:t>
            </a:r>
            <a:r>
              <a:rPr lang="en-US" sz="2400" dirty="0" smtClean="0">
                <a:latin typeface="Times New Roman" pitchFamily="18" charset="0"/>
                <a:cs typeface="Times New Roman" pitchFamily="18" charset="0"/>
              </a:rPr>
              <a:t>m*2,  </a:t>
            </a:r>
            <a:r>
              <a:rPr lang="en-US" sz="2400" dirty="0">
                <a:latin typeface="Times New Roman" pitchFamily="18" charset="0"/>
                <a:cs typeface="Times New Roman" pitchFamily="18" charset="0"/>
              </a:rPr>
              <a:t>one has to reduce the given payoff matrices to 2*2 payoff matrices. To reduce to 2*2 payoff matrices we have graphical solution </a:t>
            </a:r>
            <a:r>
              <a:rPr lang="en-US" sz="2400" dirty="0" smtClean="0">
                <a:latin typeface="Times New Roman" pitchFamily="18" charset="0"/>
                <a:cs typeface="Times New Roman" pitchFamily="18" charset="0"/>
              </a:rPr>
              <a:t>method</a:t>
            </a:r>
          </a:p>
          <a:p>
            <a:pPr>
              <a:buNone/>
            </a:pPr>
            <a:endParaRPr lang="en-US" sz="2400" dirty="0">
              <a:latin typeface="Times New Roman" pitchFamily="18" charset="0"/>
              <a:cs typeface="Times New Roman" pitchFamily="18" charset="0"/>
            </a:endParaRPr>
          </a:p>
          <a:p>
            <a:pPr>
              <a:buNone/>
            </a:pPr>
            <a:r>
              <a:rPr lang="en-US" sz="2400" dirty="0" smtClean="0">
                <a:latin typeface="Times New Roman" pitchFamily="18" charset="0"/>
                <a:cs typeface="Times New Roman" pitchFamily="18" charset="0"/>
              </a:rPr>
              <a:t>     </a:t>
            </a:r>
            <a:r>
              <a:rPr lang="en-US" sz="2400" b="1" dirty="0">
                <a:latin typeface="Times New Roman" pitchFamily="18" charset="0"/>
                <a:cs typeface="Times New Roman" pitchFamily="18" charset="0"/>
              </a:rPr>
              <a:t>For </a:t>
            </a:r>
            <a:r>
              <a:rPr lang="en-US" sz="2400" b="1" dirty="0" smtClean="0">
                <a:latin typeface="Times New Roman" pitchFamily="18" charset="0"/>
                <a:cs typeface="Times New Roman" pitchFamily="18" charset="0"/>
              </a:rPr>
              <a:t>2X n </a:t>
            </a:r>
            <a:r>
              <a:rPr lang="en-US" sz="2400" b="1" dirty="0">
                <a:latin typeface="Times New Roman" pitchFamily="18" charset="0"/>
                <a:cs typeface="Times New Roman" pitchFamily="18" charset="0"/>
              </a:rPr>
              <a:t>matrix: </a:t>
            </a:r>
            <a:r>
              <a:rPr lang="en-US" sz="2400" dirty="0">
                <a:latin typeface="Times New Roman" pitchFamily="18" charset="0"/>
                <a:cs typeface="Times New Roman" pitchFamily="18" charset="0"/>
              </a:rPr>
              <a:t>the player A wishes to maximize his minimum expected payoff we consider the higher intersection H of the lower envelope. The point H represents the </a:t>
            </a:r>
            <a:r>
              <a:rPr lang="en-US" sz="2400" dirty="0" err="1">
                <a:latin typeface="Times New Roman" pitchFamily="18" charset="0"/>
                <a:cs typeface="Times New Roman" pitchFamily="18" charset="0"/>
              </a:rPr>
              <a:t>maximin</a:t>
            </a:r>
            <a:r>
              <a:rPr lang="en-US" sz="2400" dirty="0">
                <a:latin typeface="Times New Roman" pitchFamily="18" charset="0"/>
                <a:cs typeface="Times New Roman" pitchFamily="18" charset="0"/>
              </a:rPr>
              <a:t> and expected value of the game for </a:t>
            </a:r>
            <a:r>
              <a:rPr lang="en-US" sz="2400" dirty="0" smtClean="0">
                <a:latin typeface="Times New Roman" pitchFamily="18" charset="0"/>
                <a:cs typeface="Times New Roman" pitchFamily="18" charset="0"/>
              </a:rPr>
              <a:t>A</a:t>
            </a:r>
          </a:p>
          <a:p>
            <a:pPr>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If the saddle point exists for the reduced payoff matrix we can obtain the value of the game and the corresponding optimum strategies</a:t>
            </a:r>
            <a:r>
              <a:rPr lang="en-US" sz="2400" dirty="0"/>
              <a:t>.</a:t>
            </a:r>
          </a:p>
          <a:p>
            <a:pPr>
              <a:buNone/>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The optimum mixed strategies for the player A and B </a:t>
            </a:r>
            <a:r>
              <a:rPr lang="en-US" sz="2400" dirty="0" smtClean="0">
                <a:latin typeface="Times New Roman" pitchFamily="18" charset="0"/>
                <a:cs typeface="Times New Roman" pitchFamily="18" charset="0"/>
              </a:rPr>
              <a:t>can be obtained</a:t>
            </a:r>
            <a:endParaRPr lang="en-US" sz="2400"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988</Words>
  <Application>Microsoft Office PowerPoint</Application>
  <PresentationFormat>On-screen Show (4:3)</PresentationFormat>
  <Paragraphs>93</Paragraphs>
  <Slides>13</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15" baseType="lpstr">
      <vt:lpstr>Office Theme</vt:lpstr>
      <vt:lpstr>Microsoft Equation 3.0</vt:lpstr>
      <vt:lpstr>Game Theory</vt:lpstr>
      <vt:lpstr>Two Person Zero Sum Game</vt:lpstr>
      <vt:lpstr>Example</vt:lpstr>
      <vt:lpstr>Maxmin – Minmax Principle</vt:lpstr>
      <vt:lpstr>Maximin – Minimax Principle</vt:lpstr>
      <vt:lpstr>Saddle point and Value of Game</vt:lpstr>
      <vt:lpstr>Mixed Strategies</vt:lpstr>
      <vt:lpstr>Mixed strategies are can be obtained as </vt:lpstr>
      <vt:lpstr>Graphical solution method</vt:lpstr>
      <vt:lpstr>Graphical solution method</vt:lpstr>
      <vt:lpstr>Dominance Property</vt:lpstr>
      <vt:lpstr>Dominance Property</vt:lpstr>
      <vt:lpstr>Algebraic method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Game Theory</dc:title>
  <dc:creator>DELL</dc:creator>
  <cp:lastModifiedBy>DELL</cp:lastModifiedBy>
  <cp:revision>35</cp:revision>
  <dcterms:created xsi:type="dcterms:W3CDTF">2021-04-05T06:31:29Z</dcterms:created>
  <dcterms:modified xsi:type="dcterms:W3CDTF">2021-04-05T10:05:49Z</dcterms:modified>
</cp:coreProperties>
</file>