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eGIRMEZ5hkYsrSrz/P9YEPvRH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512fc6d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512fc6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  <a:defRPr sz="2000">
                <a:solidFill>
                  <a:srgbClr val="36337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70326" y="1994104"/>
            <a:ext cx="1025134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청년 AI Bigdata 교육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okenizer, Embedding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7986319" y="6463501"/>
            <a:ext cx="41301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포항공대 NLP연구실 박연수, 이지현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Local representation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838200" y="1213658"/>
            <a:ext cx="10515600" cy="5279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N-gram 언어 모델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“An adorable little boy is spreading smiles“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ko-KR"/>
              <a:t>uni</a:t>
            </a:r>
            <a:r>
              <a:rPr lang="ko-KR"/>
              <a:t>grams : an, adorable, little, boy, is, spreading, smiles</a:t>
            </a:r>
            <a:br>
              <a:rPr lang="ko-KR"/>
            </a:br>
            <a:r>
              <a:rPr b="1" lang="ko-KR"/>
              <a:t>bi</a:t>
            </a:r>
            <a:r>
              <a:rPr lang="ko-KR"/>
              <a:t>grams : an adorable, adorable little, little boy, boy is, is spreading, spreading smiles</a:t>
            </a:r>
            <a:br>
              <a:rPr lang="ko-KR"/>
            </a:br>
            <a:r>
              <a:rPr b="1" lang="ko-KR"/>
              <a:t>tri</a:t>
            </a:r>
            <a:r>
              <a:rPr lang="ko-KR"/>
              <a:t>grams : an adorable little, adorable little boy, little boy is, boy is spreading, is spreading smiles</a:t>
            </a:r>
            <a:br>
              <a:rPr lang="ko-KR"/>
            </a:br>
            <a:r>
              <a:rPr b="1" lang="ko-KR"/>
              <a:t>4</a:t>
            </a:r>
            <a:r>
              <a:rPr lang="ko-KR"/>
              <a:t>-grams : an adorable little boy, adorable little boy is, little boy is spreading, boy is spreading smiles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코퍼스에서 n개의 단어 뭉치 단위로 끊어서 이를 하나의 토큰으로 간주하고, 각 토큰에 번호 부여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한계점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희소문제 : n gram에서 나오지 않은 단어들은 표현 할 수 없다 (bigram의 경우 adorable boy표현 불가)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N의 적절한 크기를 선택하는 방법 :</a:t>
            </a:r>
            <a:endParaRPr/>
          </a:p>
          <a:p>
            <a:pPr indent="-228600" lvl="3" marL="1600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/>
              <a:t>N을 작게하면 주위 문맥을 반영을 적게하게 됨.</a:t>
            </a:r>
            <a:endParaRPr/>
          </a:p>
          <a:p>
            <a:pPr indent="-228600" lvl="3" marL="1600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/>
              <a:t>N을 크게하면 n-gram에 반영되지 않는 토큰들이 많아짐</a:t>
            </a:r>
            <a:endParaRPr/>
          </a:p>
          <a:p>
            <a:pPr indent="-1270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Local representation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Bag of Words (BoW)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단어의 등장 순서를 고려하지 않는 빈도수 기반의 표현 방법 (문장, 문서단위 임베딩)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만드는 방법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 단어에 고유한 정수 인덱스를 부여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 인덱스의 위치에 단어 토큰의 등장 횟수를 기록한 벡터 만드는 방법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예시: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400">
                <a:latin typeface="Calibri"/>
                <a:ea typeface="Calibri"/>
                <a:cs typeface="Calibri"/>
                <a:sym typeface="Calibri"/>
              </a:rPr>
              <a:t>Doc1 : “정부가 발표하는 물가상승률과 소비자가 느끼는 물가상승률은 다르다.”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400">
                <a:latin typeface="Calibri"/>
                <a:ea typeface="Calibri"/>
                <a:cs typeface="Calibri"/>
                <a:sym typeface="Calibri"/>
              </a:rPr>
              <a:t>vocabulary : {'정부': 0, '가': 1, '발표': 2, '하는': 3, '물가상승률': 4, '과': 5, '소비자': 6, '느끼는': 7, '은': 8, '다르다': 9}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400">
                <a:latin typeface="Calibri"/>
                <a:ea typeface="Calibri"/>
                <a:cs typeface="Calibri"/>
                <a:sym typeface="Calibri"/>
              </a:rPr>
              <a:t>bag of words vector : [1, 2, 1, 1, 2, 1, 1, 1, 1, 1]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400">
                <a:latin typeface="Calibri"/>
                <a:ea typeface="Calibri"/>
                <a:cs typeface="Calibri"/>
                <a:sym typeface="Calibri"/>
              </a:rPr>
              <a:t>‘정부’ 등장횟수 : 1 ‘가＇ 등장횟수 : 2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Local representation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838200" y="1213658"/>
            <a:ext cx="10515600" cy="51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문서 단어 행렬 (Document Term Matrix, DTM)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서로 다른 문서들의 BoW를 결합한 방법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문서 간 비교가 가능해짐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/>
              <a:t>문서1 : 먹고 싶은 사과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/>
              <a:t>문서2 : 먹고 싶은 바나나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/>
              <a:t>문서3 : 길고 노란 바나나 바나나</a:t>
            </a:r>
            <a:endParaRPr sz="1200"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/>
              <a:t>문서4 : 저는 과일이 좋아요</a:t>
            </a:r>
            <a:endParaRPr sz="1200"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한계점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희소 표현 (Sparcity)</a:t>
            </a:r>
            <a:endParaRPr/>
          </a:p>
          <a:p>
            <a:pPr indent="-228600" lvl="3" marL="1600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/>
              <a:t>단어가 다양해질수록 벡터 공간의 크기가 커짐 (0으로 비워진 벡터수가 많아짐)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단순 빈도 수 기반 접근</a:t>
            </a:r>
            <a:endParaRPr/>
          </a:p>
          <a:p>
            <a:pPr indent="-228600" lvl="3" marL="1600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/>
              <a:t>문서1, 문서2의 유사도 비교할 때 두 </a:t>
            </a:r>
            <a:r>
              <a:rPr b="1" lang="ko-KR"/>
              <a:t>벡터의 유사성을 판단 (뒷장에 자세히) </a:t>
            </a:r>
            <a:r>
              <a:rPr lang="ko-KR"/>
              <a:t>할 수도 있지만,,, The라는 단어가 동시에 많이 나왔다고 둘을 비슷한 문서로 볼 수 있을까?</a:t>
            </a: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8174" y="2052401"/>
            <a:ext cx="6153474" cy="22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/>
          <p:nvPr/>
        </p:nvSpPr>
        <p:spPr>
          <a:xfrm>
            <a:off x="10289300" y="6564018"/>
            <a:ext cx="19027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https://wikidocs.net/24559</a:t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222272" y="3254669"/>
            <a:ext cx="385893" cy="190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E6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+ 벡터의 유사도 구하기</a:t>
            </a:r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687198" y="1289159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Cosine similarity (코사인 유사도)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“방향”이 얼마나 유사한지 구하는 방법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방향이 유사하면 유사도 1, 반대면 -1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문서1 : 저는 사과 좋아요 -&gt;[0,1,1,1]</a:t>
            </a:r>
            <a:br>
              <a:rPr lang="ko-KR"/>
            </a:br>
            <a:r>
              <a:rPr lang="ko-KR"/>
              <a:t>문서2 : 저는 바나나 좋아요 -&gt; [1,0,1,1]</a:t>
            </a:r>
            <a:br>
              <a:rPr lang="ko-KR"/>
            </a:br>
            <a:r>
              <a:rPr lang="ko-KR"/>
              <a:t>문서3 : 저는 바나나 좋아요 저는 바나나 좋아요-&gt; [2,0,2,2]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문서 1,2의 유사도 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위 식에 A = [0,1,1,1], B = [1,0,1,1] 넣고 계산</a:t>
            </a:r>
            <a:br>
              <a:rPr lang="ko-KR"/>
            </a:br>
            <a:r>
              <a:rPr lang="ko-KR"/>
              <a:t>= 0.67</a:t>
            </a:r>
            <a:endParaRPr/>
          </a:p>
          <a:p>
            <a:pPr indent="-1270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4998" y="1448232"/>
            <a:ext cx="4875207" cy="82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7182" y="2576584"/>
            <a:ext cx="3241284" cy="17048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ikidocs.net/images/page/24603/%EC%BD%94%EC%82%AC%EC%9D%B8%EC%9C%A0%EC%82%AC%EB%8F%84.PNG" id="162" name="Google Shape;16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7949" y="4738155"/>
            <a:ext cx="56197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Local representation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838200" y="1213658"/>
            <a:ext cx="10515600" cy="51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TF-IDF (Term Frequency – Inverse Document Frequency)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기존 방법 : 문장에서의 단어의 빈도수를 그대로 사용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TF-IDF : 문서 집합전체의 단어 빈도수로 나눠줌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TF : term frequency : DTM과 동일. 한 문서에 단어가 몇번 나왔는지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Df : 특정 단어가 등장한 문서의 수: 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‘싶은’  단어의 등장횟수 =2 번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IDF: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DF의 반비례. 즉 IDF(싶은_) = ½</a:t>
            </a:r>
            <a:br>
              <a:rPr lang="ko-KR"/>
            </a:br>
            <a:r>
              <a:rPr lang="ko-KR"/>
              <a:t>실제로 사용할 때는 log와 분모에 1을 더해줌 (이유 : 문서수는 매우 많고, 분모에 0이 가는 것을 막기 위해)</a:t>
            </a:r>
            <a:endParaRPr/>
          </a:p>
          <a:p>
            <a:pPr indent="-1270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1763" y="1501509"/>
            <a:ext cx="3452806" cy="125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/>
          <p:nvPr/>
        </p:nvSpPr>
        <p:spPr>
          <a:xfrm>
            <a:off x="10289300" y="6564018"/>
            <a:ext cx="19027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https://wikidocs.net/24559</a:t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5222272" y="3254669"/>
            <a:ext cx="385893" cy="190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E6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6761" y="3878072"/>
            <a:ext cx="3172268" cy="91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Local representation</a:t>
            </a:r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838200" y="1213658"/>
            <a:ext cx="10515600" cy="51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TF-IDF (Term Frequency – Inverse Document Frequency)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기존 방법 : 문장에서의 단어의 빈도수를 그대로 사용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TF-IDF : 문서 집합전체의 단어 빈도수로 나눠줌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TF : term frequency : DTM과 동일. 한 문서에 단어가 몇번 나왔는지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Df : 특정 단어가 등장한 문서의 수: 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‘싶은’  단어의 등장횟수 =2 번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IDF: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DF의 반비례. 즉 IDF(싶은_) = ½</a:t>
            </a:r>
            <a:br>
              <a:rPr lang="ko-KR"/>
            </a:br>
            <a:r>
              <a:rPr lang="ko-KR"/>
              <a:t>실제로 사용할 때는 log와 분모에 1을 더해줌 (이유 : 문서수는 매우 많고, 분모에 0이 가는 것을 막기 위해)</a:t>
            </a:r>
            <a:endParaRPr/>
          </a:p>
          <a:p>
            <a:pPr indent="-1270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1763" y="1501509"/>
            <a:ext cx="3452806" cy="125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/>
          <p:nvPr/>
        </p:nvSpPr>
        <p:spPr>
          <a:xfrm>
            <a:off x="10289300" y="6564018"/>
            <a:ext cx="19027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https://wikidocs.net/24559</a:t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5222272" y="3254669"/>
            <a:ext cx="385893" cy="190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E6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6761" y="3878072"/>
            <a:ext cx="3172268" cy="91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Local representation</a:t>
            </a:r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838200" y="1213658"/>
            <a:ext cx="10515600" cy="573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TF</a:t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139" y="1163324"/>
            <a:ext cx="4636786" cy="17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5"/>
          <p:cNvSpPr txBox="1"/>
          <p:nvPr/>
        </p:nvSpPr>
        <p:spPr>
          <a:xfrm>
            <a:off x="940266" y="2993522"/>
            <a:ext cx="10515600" cy="573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63371"/>
                </a:solidFill>
                <a:latin typeface="Calibri"/>
                <a:ea typeface="Calibri"/>
                <a:cs typeface="Calibri"/>
                <a:sym typeface="Calibri"/>
              </a:rPr>
              <a:t>IDF</a:t>
            </a:r>
            <a:endParaRPr sz="2000">
              <a:solidFill>
                <a:srgbClr val="3633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9875" y="3043856"/>
            <a:ext cx="2210964" cy="340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Local representation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838200" y="1213658"/>
            <a:ext cx="10515600" cy="573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TF -IDF</a:t>
            </a:r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384" y="1986174"/>
            <a:ext cx="7177880" cy="371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Continuous Representation</a:t>
            </a:r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단어를 벡터로 표현하는 방법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밀집 표현 : Dense representation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기존 원-핫 벡터는 강아지 = [0,1,0,0,0,.] 으로 0 이 많은 구조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Dense representation 은 강아지 = [0.1, 0.3, 0.004 , …] : 차원이 밀집하게 표현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원-핫벡터와는 다르게 </a:t>
            </a:r>
            <a:r>
              <a:rPr b="1" lang="ko-KR"/>
              <a:t>학습 데이터를 통한 학습이 필요함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Continuous Representation</a:t>
            </a:r>
            <a:endParaRPr/>
          </a:p>
        </p:txBody>
      </p:sp>
      <p:pic>
        <p:nvPicPr>
          <p:cNvPr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435" y="1168868"/>
            <a:ext cx="8609310" cy="5571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Tokenizer(토큰화)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Tokenizer(토큰화)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자연어 처리에서 크롤링 등으로 얻어낸 코퍼스가 필요에 맞게 전처리 되지 않은 상태라면, 사용 용도에 맞게 토큰화가 필요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단어 토큰화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단어, 또는 단어구를 토큰화 하는 방법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입력 : Time is an illusion. Lunchtime double so!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출력 :  "Time", "is", "an", "illustion", "Lunchtime", "double", "so"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Continuous Representation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CBOW방식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중심단어와 주변단어 데이터셋 생성 ( 현재 sliding window = 2)</a:t>
            </a:r>
            <a:endParaRPr/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032" y="2149781"/>
            <a:ext cx="5741565" cy="4027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Continuous Representation</a:t>
            </a:r>
            <a:endParaRPr/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CBOW방식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V : 전체 단어 수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M : hidden space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가중치 벡터 W의 크기 (VxM)</a:t>
            </a:r>
            <a:endParaRPr/>
          </a:p>
          <a:p>
            <a:pPr indent="-1143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9488" y="1719743"/>
            <a:ext cx="6903385" cy="2961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Continuous Representation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CBOW방식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Cat x 가중치벡터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&gt; Cat 에 대한 임베딩</a:t>
            </a: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9133" y="1088968"/>
            <a:ext cx="7135221" cy="422969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/>
          <p:nvPr/>
        </p:nvSpPr>
        <p:spPr>
          <a:xfrm>
            <a:off x="8977714" y="1812810"/>
            <a:ext cx="1644242" cy="914400"/>
          </a:xfrm>
          <a:prstGeom prst="rect">
            <a:avLst/>
          </a:prstGeom>
          <a:noFill/>
          <a:ln cap="flat" cmpd="sng" w="12700">
            <a:solidFill>
              <a:srgbClr val="7E60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5303891" y="1539342"/>
            <a:ext cx="11608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임베딩 전</a:t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9246536" y="1400778"/>
            <a:ext cx="11608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임베딩 후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Continuous Representation</a:t>
            </a:r>
            <a:endParaRPr/>
          </a:p>
        </p:txBody>
      </p:sp>
      <p:sp>
        <p:nvSpPr>
          <p:cNvPr id="240" name="Google Shape;240;p22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CBOW방식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가중치 벡터(W)는 어떻게 학습될까??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학습과정  (MxV)크기의 가중치 벡터를 다시 곱해준 값과, one-hot vector 사이의 cross entropy로 가중치 벡터 학습</a:t>
            </a:r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241" y="3084718"/>
            <a:ext cx="8221222" cy="288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3271" y="365125"/>
            <a:ext cx="3508201" cy="10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Reference</a:t>
            </a:r>
            <a:endParaRPr/>
          </a:p>
        </p:txBody>
      </p:sp>
      <p:sp>
        <p:nvSpPr>
          <p:cNvPr id="248" name="Google Shape;248;p23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https://wikidocs.net/24557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Tokenizer(토큰화)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토큰화에서 생기는 선택의 순간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구두점 문제, 아래 것들을 같은 토큰으로 봐야하나?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Don't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Don t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Dont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Do n’t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주의점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특수문자를 단순 제외해도 될까?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문맥에 따라 특수 문자도 의미를 가질 수 있다.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줄임말은 어떻게 해야할까?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Tokenizer(토큰화)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품사 기준 토큰화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Part of Speech (POS)방법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단어 표기는 같지만 품사에 따라 단어의 의미가 달라질 수도 있어서, 단어 토큰화 이외에도 품사를 함께 표기하는 것이중요.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Fly : 날다(동사), 파리(명사)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/>
              <a:t>단어 토큰화 : ['I', 'am', 'actively', 'looking', 'for', 'Ph.D.', 'students', '.', 'and', 'you', 'are', 'a', 'Ph.D.', 'student', '.']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/>
              <a:t>품사 태깅 : [('I', 'PRP'), ('am', 'VBP'), ('actively', 'RB'), ('looking', 'VBG'), ('for', 'IN'), ('Ph.D.', 'NNP'), ('students', 'NNS'), ('.', '.'), ('and', 'CC'), ('you', 'PRP'), ('are', 'VBP'), ('a', 'DT'), ('Ph.D.', 'NNP'), ('student', 'NN'), ('.', '.')]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Tokenizer(토큰화)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문장 토큰화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문서에서 문장을 분리하는 방법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가장 간단한 방법 -&gt; 마침표, 느낌표, 물음표로 구분하기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하지만 마침표를 적용해서는 안되는 경우..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 IP 192.168.56.31 서버에 들어가서 로그 파일 저장해서 aaa@gmail.com로 결과 좀 보내줘. 그 후 점심 먹으러 가자.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NLTK 에서는 영어 문장의 토큰화를 수행하는 sent tokenizer를 별도로 지원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512fc6dee_0_0"/>
          <p:cNvSpPr txBox="1"/>
          <p:nvPr>
            <p:ph type="title"/>
          </p:nvPr>
        </p:nvSpPr>
        <p:spPr>
          <a:xfrm>
            <a:off x="838200" y="1618476"/>
            <a:ext cx="10515600" cy="72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Tokenizer 실습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단어의 표현 방법 (Embedding)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단어의 표현 방법 (Embedding)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Local Representation (Discrete Representation)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강아지 : 1, 고양이 :2, 귀여운 :3 과 같이 단어 하나에 정해진 숫자를 매핑하는 방법</a:t>
            </a:r>
            <a:br>
              <a:rPr lang="ko-KR"/>
            </a:b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Distribution Representation (Continuous Representation)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단어를 표현하기 위해 주변 단어를 참고하는 방법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강아지와 귀여운 이라는 단어는 자주 같이 등장하므로, 강아지를 표현할 때 귀여운 이라는 단어를 이용하는 방법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단어의 표현 방법</a:t>
            </a:r>
            <a:endParaRPr/>
          </a:p>
        </p:txBody>
      </p:sp>
      <p:pic>
        <p:nvPicPr>
          <p:cNvPr descr="https://wikidocs.net/images/page/31767/wordrepresentation.PNG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387" y="1505469"/>
            <a:ext cx="9593226" cy="512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Local representation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/>
              <a:t>One-hot Encoding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“나는 자연어 처리를 배운다“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나는  = [1,0,0,0]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자연어 = [0,1,0,0]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처리를 = [0,0,1,0]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배운다 =[ 0,0,0,1]</a:t>
            </a:r>
            <a:br>
              <a:rPr lang="ko-KR"/>
            </a:b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한계점: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단어의 개수가 늘어날 수록 벡터를 저장하기 위한 공간이 계속 늘어난다</a:t>
            </a:r>
            <a:endParaRPr/>
          </a:p>
          <a:p>
            <a:pPr indent="-228600" lvl="3" marL="1600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/>
              <a:t>단어의 개수가 1000개 -&gt; 벡터 길이도 1000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단어 사이의 유사도를 판단하지 못한다</a:t>
            </a:r>
            <a:endParaRPr/>
          </a:p>
          <a:p>
            <a:pPr indent="-228600" lvl="3" marL="1600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/>
              <a:t>고양이 = [1,0,0,0] 강아지 [0,1,0,0] 호랑이 [0,0,1,0]</a:t>
            </a:r>
            <a:endParaRPr/>
          </a:p>
          <a:p>
            <a:pPr indent="-1270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보라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2023-06-21T05:31:26Z</dcterms:created>
  <dc:creator>이지현(인공지능대학원)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0x010100F5996104E5974948ABDD9892D1792F70</vt:lpwstr>
  </property>
</Properties>
</file>