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1"/>
  </p:notesMasterIdLst>
  <p:sldIdLst>
    <p:sldId id="2681" r:id="rId2"/>
    <p:sldId id="2674" r:id="rId3"/>
    <p:sldId id="2676" r:id="rId4"/>
    <p:sldId id="2682" r:id="rId5"/>
    <p:sldId id="2675" r:id="rId6"/>
    <p:sldId id="2677" r:id="rId7"/>
    <p:sldId id="2678" r:id="rId8"/>
    <p:sldId id="2679" r:id="rId9"/>
    <p:sldId id="2683" r:id="rId1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AA3B4D4-5FD0-490F-9ED6-48383BF674B6}">
          <p14:sldIdLst>
            <p14:sldId id="2681"/>
            <p14:sldId id="2674"/>
            <p14:sldId id="2676"/>
            <p14:sldId id="2682"/>
            <p14:sldId id="2675"/>
            <p14:sldId id="2677"/>
            <p14:sldId id="2678"/>
            <p14:sldId id="2679"/>
            <p14:sldId id="2683"/>
          </p14:sldIdLst>
        </p14:section>
        <p14:section name="제목 없는 구역" id="{66554BE4-2BB1-4FF8-A0F2-0552D8ED84D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3626">
          <p15:clr>
            <a:srgbClr val="A4A3A4"/>
          </p15:clr>
        </p15:guide>
        <p15:guide id="4" pos="588">
          <p15:clr>
            <a:srgbClr val="A4A3A4"/>
          </p15:clr>
        </p15:guide>
        <p15:guide id="5" pos="56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BC8"/>
    <a:srgbClr val="7F7F7F"/>
    <a:srgbClr val="2A4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16" autoAdjust="0"/>
    <p:restoredTop sz="99273" autoAdjust="0"/>
  </p:normalViewPr>
  <p:slideViewPr>
    <p:cSldViewPr snapToGrid="0">
      <p:cViewPr varScale="1">
        <p:scale>
          <a:sx n="83" d="100"/>
          <a:sy n="83" d="100"/>
        </p:scale>
        <p:origin x="1656" y="77"/>
      </p:cViewPr>
      <p:guideLst>
        <p:guide orient="horz" pos="2160"/>
        <p:guide pos="3120"/>
        <p:guide orient="horz" pos="3626"/>
        <p:guide pos="588"/>
        <p:guide pos="56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FF16D46-DCD5-4C4E-9613-0E5FADAF9469}" type="datetimeFigureOut">
              <a:rPr lang="ko-KR" altLang="en-US" smtClean="0"/>
              <a:pPr/>
              <a:t>2024-03-06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3B61903-0E8D-4105-A569-4FA2AA58CC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21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1_혁신포스코1.0_표지.jpg">
            <a:extLst>
              <a:ext uri="{FF2B5EF4-FFF2-40B4-BE49-F238E27FC236}">
                <a16:creationId xmlns:a16="http://schemas.microsoft.com/office/drawing/2014/main" id="{210357AF-DD2B-482C-A301-23094593A2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00" y="1"/>
            <a:ext cx="9907200" cy="687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21">
            <a:extLst>
              <a:ext uri="{FF2B5EF4-FFF2-40B4-BE49-F238E27FC236}">
                <a16:creationId xmlns:a16="http://schemas.microsoft.com/office/drawing/2014/main" id="{EB35C209-A8AD-4924-B270-658BB4235591}"/>
              </a:ext>
            </a:extLst>
          </p:cNvPr>
          <p:cNvGrpSpPr/>
          <p:nvPr/>
        </p:nvGrpSpPr>
        <p:grpSpPr>
          <a:xfrm>
            <a:off x="1028564" y="2538816"/>
            <a:ext cx="7848872" cy="2029954"/>
            <a:chOff x="3491880" y="4279366"/>
            <a:chExt cx="7848872" cy="2029954"/>
          </a:xfr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grpSpPr>
        <p:grpSp>
          <p:nvGrpSpPr>
            <p:cNvPr id="22" name="그룹 20">
              <a:extLst>
                <a:ext uri="{FF2B5EF4-FFF2-40B4-BE49-F238E27FC236}">
                  <a16:creationId xmlns:a16="http://schemas.microsoft.com/office/drawing/2014/main" id="{C10E3A89-FC33-44CE-BFAF-D9442B86736C}"/>
                </a:ext>
              </a:extLst>
            </p:cNvPr>
            <p:cNvGrpSpPr/>
            <p:nvPr/>
          </p:nvGrpSpPr>
          <p:grpSpPr>
            <a:xfrm>
              <a:off x="3491880" y="4279366"/>
              <a:ext cx="7848872" cy="2029954"/>
              <a:chOff x="3491880" y="4279366"/>
              <a:chExt cx="7848872" cy="2029954"/>
            </a:xfrm>
          </p:grpSpPr>
          <p:grpSp>
            <p:nvGrpSpPr>
              <p:cNvPr id="24" name="그룹 9">
                <a:extLst>
                  <a:ext uri="{FF2B5EF4-FFF2-40B4-BE49-F238E27FC236}">
                    <a16:creationId xmlns:a16="http://schemas.microsoft.com/office/drawing/2014/main" id="{445E35BC-E8AA-4E23-AAD6-2403B7DD30A5}"/>
                  </a:ext>
                </a:extLst>
              </p:cNvPr>
              <p:cNvGrpSpPr/>
              <p:nvPr/>
            </p:nvGrpSpPr>
            <p:grpSpPr>
              <a:xfrm>
                <a:off x="3491880" y="4279366"/>
                <a:ext cx="7848872" cy="2029954"/>
                <a:chOff x="1619672" y="4283074"/>
                <a:chExt cx="7848872" cy="2029954"/>
              </a:xfrm>
            </p:grpSpPr>
            <p:grpSp>
              <p:nvGrpSpPr>
                <p:cNvPr id="27" name="그룹 13">
                  <a:extLst>
                    <a:ext uri="{FF2B5EF4-FFF2-40B4-BE49-F238E27FC236}">
                      <a16:creationId xmlns:a16="http://schemas.microsoft.com/office/drawing/2014/main" id="{6227B168-CC03-4D79-BC7A-8BA0A7D3B9FE}"/>
                    </a:ext>
                  </a:extLst>
                </p:cNvPr>
                <p:cNvGrpSpPr/>
                <p:nvPr/>
              </p:nvGrpSpPr>
              <p:grpSpPr>
                <a:xfrm>
                  <a:off x="1619672" y="4283074"/>
                  <a:ext cx="2556000" cy="359839"/>
                  <a:chOff x="1619672" y="4339016"/>
                  <a:chExt cx="2556000" cy="359839"/>
                </a:xfrm>
              </p:grpSpPr>
              <p:sp>
                <p:nvSpPr>
                  <p:cNvPr id="29" name="직사각형 4">
                    <a:extLst>
                      <a:ext uri="{FF2B5EF4-FFF2-40B4-BE49-F238E27FC236}">
                        <a16:creationId xmlns:a16="http://schemas.microsoft.com/office/drawing/2014/main" id="{1D127514-F343-4D90-91AB-9EC986A151DF}"/>
                      </a:ext>
                    </a:extLst>
                  </p:cNvPr>
                  <p:cNvSpPr/>
                  <p:nvPr/>
                </p:nvSpPr>
                <p:spPr>
                  <a:xfrm>
                    <a:off x="1619672" y="4339016"/>
                    <a:ext cx="1476000" cy="324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4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0" name="직각 삼각형 29">
                    <a:extLst>
                      <a:ext uri="{FF2B5EF4-FFF2-40B4-BE49-F238E27FC236}">
                        <a16:creationId xmlns:a16="http://schemas.microsoft.com/office/drawing/2014/main" id="{C6E0B1E3-FCAB-45A3-85C3-72AB6EF01E13}"/>
                      </a:ext>
                    </a:extLst>
                  </p:cNvPr>
                  <p:cNvSpPr/>
                  <p:nvPr/>
                </p:nvSpPr>
                <p:spPr>
                  <a:xfrm>
                    <a:off x="3090896" y="4339016"/>
                    <a:ext cx="324000" cy="324000"/>
                  </a:xfrm>
                  <a:prstGeom prst="rtTriangl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EED0CD79-1EB0-40A8-99D8-25C12F1E6F90}"/>
                      </a:ext>
                    </a:extLst>
                  </p:cNvPr>
                  <p:cNvSpPr/>
                  <p:nvPr/>
                </p:nvSpPr>
                <p:spPr>
                  <a:xfrm>
                    <a:off x="1619672" y="4653136"/>
                    <a:ext cx="2556000" cy="45719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028C7DBC-14F2-46B2-B69B-56BA2C6C7ED6}"/>
                    </a:ext>
                  </a:extLst>
                </p:cNvPr>
                <p:cNvSpPr/>
                <p:nvPr/>
              </p:nvSpPr>
              <p:spPr>
                <a:xfrm>
                  <a:off x="1619672" y="4640778"/>
                  <a:ext cx="7848872" cy="167225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ko-KR" altLang="en-US" sz="1600" dirty="0">
                    <a:solidFill>
                      <a:prstClr val="white"/>
                    </a:solidFill>
                    <a:latin typeface="나눔고딕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pic>
            <p:nvPicPr>
              <p:cNvPr id="26" name="Picture 7" descr="C:\로컬 디스크\PPT\이미지\2012_이미지_1\필기도구\18_anwansoon.png">
                <a:extLst>
                  <a:ext uri="{FF2B5EF4-FFF2-40B4-BE49-F238E27FC236}">
                    <a16:creationId xmlns:a16="http://schemas.microsoft.com/office/drawing/2014/main" id="{04FC6274-3290-4A35-8523-08A51D6DFE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35192" y="5013176"/>
                <a:ext cx="998240" cy="998240"/>
              </a:xfrm>
              <a:prstGeom prst="rect">
                <a:avLst/>
              </a:prstGeom>
              <a:noFill/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32362A-77F8-40EA-B0FF-E4F138C058D7}"/>
                </a:ext>
              </a:extLst>
            </p:cNvPr>
            <p:cNvSpPr txBox="1"/>
            <p:nvPr/>
          </p:nvSpPr>
          <p:spPr>
            <a:xfrm>
              <a:off x="5032079" y="4677851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400" b="1" spc="-50" dirty="0">
                <a:solidFill>
                  <a:srgbClr val="0070C0"/>
                </a:solidFill>
                <a:latin typeface="나눔고딕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588739"/>
            <a:ext cx="8420100" cy="795167"/>
          </a:xfrm>
        </p:spPr>
        <p:txBody>
          <a:bodyPr anchor="t">
            <a:noAutofit/>
          </a:bodyPr>
          <a:lstStyle>
            <a:lvl1pPr marL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defRPr kumimoji="1" lang="en-US" sz="4800" b="1" kern="1200" dirty="0">
                <a:solidFill>
                  <a:srgbClr val="2A4677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나눔고딕"/>
                <a:ea typeface="나눔고딕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8763" y="3088460"/>
            <a:ext cx="5960441" cy="1382835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rgbClr val="2A4677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7B607C-4F8C-40E9-94D7-665568D6BE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1830" y="2555665"/>
            <a:ext cx="1724025" cy="4365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910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33AE2067-38A7-47E2-AC9E-F75D333CF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600" y="3532187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24701664-4A17-4AAD-9D8C-826C77218D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01396" y="3532187"/>
            <a:ext cx="4340529" cy="27914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kumimoji="1" lang="ko-KR" altLang="en-US" sz="1200" b="1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80975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266700" indent="-85725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>
              <a:buFont typeface="맑은 고딕" panose="020B0503020000020004" pitchFamily="50" charset="-127"/>
              <a:buChar char="∙"/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44444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9074445" cy="5483560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3893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73CB3-9640-42DD-BDEE-E5F24A97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94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A2"/>
          <p:cNvPicPr>
            <a:picLocks noChangeAspect="1" noChangeArrowheads="1"/>
          </p:cNvPicPr>
          <p:nvPr userDrawn="1"/>
        </p:nvPicPr>
        <p:blipFill>
          <a:blip r:embed="rId2" cstate="print"/>
          <a:srcRect t="9868"/>
          <a:stretch>
            <a:fillRect/>
          </a:stretch>
        </p:blipFill>
        <p:spPr bwMode="auto">
          <a:xfrm>
            <a:off x="-15335" y="0"/>
            <a:ext cx="992133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320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4" descr="03_혁신포스코1.0_속지.jpg">
            <a:extLst>
              <a:ext uri="{FF2B5EF4-FFF2-40B4-BE49-F238E27FC236}">
                <a16:creationId xmlns:a16="http://schemas.microsoft.com/office/drawing/2014/main" id="{17532282-864E-4777-BDF6-29E92E0302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snip1Rect">
            <a:avLst>
              <a:gd name="adj" fmla="val 3274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CE0561-4093-49BA-B80B-B7C9E5C4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E1114-102B-4212-A0CC-729677C3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62C77-EE1F-4A4E-856D-71ADC14BF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40ECE96-816D-4274-88E0-F0B9F980EB5A}" type="datetimeFigureOut">
              <a:rPr lang="ko-KR" altLang="en-US" smtClean="0"/>
              <a:pPr/>
              <a:t>2024-03-06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270C9-0893-4363-B269-2FC6F3683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97EC5-0CB5-451C-BEC3-3B345AE15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F682ACF-674E-4A46-9886-B5EF345833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6606099-86F1-4A31-8649-C63B66C8D0B0}"/>
              </a:ext>
            </a:extLst>
          </p:cNvPr>
          <p:cNvCxnSpPr/>
          <p:nvPr/>
        </p:nvCxnSpPr>
        <p:spPr>
          <a:xfrm>
            <a:off x="144466" y="620720"/>
            <a:ext cx="9539287" cy="1587"/>
          </a:xfrm>
          <a:prstGeom prst="line">
            <a:avLst/>
          </a:prstGeom>
          <a:ln w="2540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0">
            <a:extLst>
              <a:ext uri="{FF2B5EF4-FFF2-40B4-BE49-F238E27FC236}">
                <a16:creationId xmlns:a16="http://schemas.microsoft.com/office/drawing/2014/main" id="{C98CFA6A-AA94-47CF-9B9A-CF61BA4F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6" y="6584950"/>
            <a:ext cx="188277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AC524CB0-C14E-4665-99C2-9531155599C2}" type="slidenum">
              <a:rPr kumimoji="1" lang="ko-KR" altLang="en-US" sz="894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894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963" y="6700578"/>
            <a:ext cx="655637" cy="1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9" r:id="rId2"/>
    <p:sldLayoutId id="2147483742" r:id="rId3"/>
    <p:sldLayoutId id="2147483734" r:id="rId4"/>
    <p:sldLayoutId id="214748374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887714"/>
            <a:ext cx="990724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중고차 가격 예측모델 개발 및 모델성능 향상방안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예시</a:t>
            </a:r>
            <a:r>
              <a:rPr lang="en-US" altLang="ko-KR" sz="2000" b="1" dirty="0"/>
              <a:t>)</a:t>
            </a:r>
            <a:endParaRPr lang="en-US" altLang="ko-KR" sz="2800" b="1" dirty="0"/>
          </a:p>
          <a:p>
            <a:pPr algn="ctr"/>
            <a:r>
              <a:rPr lang="en-US" altLang="ko-KR" sz="2000" dirty="0"/>
              <a:t>(</a:t>
            </a:r>
            <a:r>
              <a:rPr lang="ko-KR" altLang="en-US" sz="2000" dirty="0"/>
              <a:t>제목은 자유롭게</a:t>
            </a:r>
            <a:r>
              <a:rPr lang="en-US" altLang="ko-KR" sz="2000" dirty="0"/>
              <a:t>)</a:t>
            </a:r>
          </a:p>
          <a:p>
            <a:pPr algn="ctr"/>
            <a:r>
              <a:rPr lang="en-US" altLang="ko-KR" sz="2800" dirty="0"/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128532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</a:t>
            </a:r>
            <a:r>
              <a:rPr lang="ko-KR" altLang="en-US" dirty="0"/>
              <a:t>반 </a:t>
            </a:r>
            <a:r>
              <a:rPr lang="ko-KR" altLang="en-US" dirty="0" err="1"/>
              <a:t>ㅇㅇㅇ</a:t>
            </a:r>
            <a:r>
              <a:rPr lang="ko-KR" altLang="en-US" dirty="0"/>
              <a:t>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65C610E-42E0-5D30-BE96-C419BF7BDB35}"/>
              </a:ext>
            </a:extLst>
          </p:cNvPr>
          <p:cNvGrpSpPr/>
          <p:nvPr/>
        </p:nvGrpSpPr>
        <p:grpSpPr>
          <a:xfrm>
            <a:off x="573741" y="941293"/>
            <a:ext cx="8740588" cy="2832847"/>
            <a:chOff x="424019" y="914400"/>
            <a:chExt cx="8809629" cy="276355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201248D-5EEE-0C83-A18C-A1BDD8E74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4019" y="914400"/>
              <a:ext cx="6062506" cy="276355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FD84974-F29D-09C0-CE05-520DB51E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6526" y="914401"/>
              <a:ext cx="2747122" cy="27527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716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과제 정의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0668" y="653142"/>
            <a:ext cx="7370929" cy="707886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배경 설명을 참조하여 분석하고자 하는 방향</a:t>
            </a:r>
            <a:r>
              <a:rPr lang="en-US" altLang="ko-KR" sz="2000" dirty="0"/>
              <a:t>, </a:t>
            </a:r>
            <a:r>
              <a:rPr lang="ko-KR" altLang="en-US" sz="2000" dirty="0"/>
              <a:t>주제를 선정하고 </a:t>
            </a:r>
            <a:endParaRPr lang="en-US" altLang="ko-KR" sz="2000" dirty="0"/>
          </a:p>
          <a:p>
            <a:r>
              <a:rPr lang="ko-KR" altLang="en-US" sz="2000" dirty="0"/>
              <a:t>예상 목표를 기술합니다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8398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 계획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6686" y="1621965"/>
            <a:ext cx="67345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혼자서 데이터 처리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결과 정리까지</a:t>
            </a:r>
            <a:r>
              <a:rPr lang="en-US" altLang="ko-KR" dirty="0"/>
              <a:t>….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가져오기 </a:t>
            </a:r>
            <a:endParaRPr lang="en-US" altLang="ko-KR" dirty="0"/>
          </a:p>
          <a:p>
            <a:r>
              <a:rPr lang="ko-KR" altLang="en-US" dirty="0"/>
              <a:t>데이터 품질 확인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 err="1">
                <a:sym typeface="Wingdings" panose="05000000000000000000" pitchFamily="2" charset="2"/>
              </a:rPr>
              <a:t>결측치는</a:t>
            </a:r>
            <a:r>
              <a:rPr lang="ko-KR" altLang="en-US" dirty="0">
                <a:sym typeface="Wingdings" panose="05000000000000000000" pitchFamily="2" charset="2"/>
              </a:rPr>
              <a:t> 없는데 이상치는</a:t>
            </a:r>
            <a:r>
              <a:rPr lang="en-US" altLang="ko-KR" dirty="0">
                <a:sym typeface="Wingdings" panose="05000000000000000000" pitchFamily="2" charset="2"/>
              </a:rPr>
              <a:t>? </a:t>
            </a:r>
            <a:r>
              <a:rPr lang="ko-KR" altLang="en-US" dirty="0">
                <a:sym typeface="Wingdings" panose="05000000000000000000" pitchFamily="2" charset="2"/>
              </a:rPr>
              <a:t>분포는 어떤가</a:t>
            </a:r>
            <a:r>
              <a:rPr lang="en-US" altLang="ko-KR" dirty="0">
                <a:sym typeface="Wingdings" panose="05000000000000000000" pitchFamily="2" charset="2"/>
              </a:rPr>
              <a:t>?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그래프 탐색도 중요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가설 검정도 필요하지 않을까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나 만의 가설</a:t>
            </a:r>
            <a:r>
              <a:rPr lang="en-US" altLang="ko-KR" dirty="0">
                <a:sym typeface="Wingdings" panose="05000000000000000000" pitchFamily="2" charset="2"/>
              </a:rPr>
              <a:t>!!)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파생변수는 필요 없는가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중고차 가격과의 상관관계 분석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회귀분석 모델링 및 모델 평가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모델 개선안은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혼자서 진행하니 간결한 계획을 세우자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6421951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각자 수행하지만</a:t>
            </a:r>
            <a:r>
              <a:rPr lang="en-US" altLang="ko-KR" sz="2000" dirty="0"/>
              <a:t> </a:t>
            </a:r>
            <a:r>
              <a:rPr lang="ko-KR" altLang="en-US" sz="2000" dirty="0"/>
              <a:t>분석가로서 분석 계획을 세워 봅니다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996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데이터 현황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6686" y="1621965"/>
            <a:ext cx="36150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현황 확인</a:t>
            </a:r>
            <a:r>
              <a:rPr lang="en-US" altLang="ko-KR" dirty="0"/>
              <a:t>:</a:t>
            </a:r>
            <a:r>
              <a:rPr lang="ko-KR" altLang="en-US" dirty="0"/>
              <a:t>통계</a:t>
            </a:r>
            <a:r>
              <a:rPr lang="en-US" altLang="ko-KR" dirty="0"/>
              <a:t>, </a:t>
            </a:r>
            <a:r>
              <a:rPr lang="ko-KR" altLang="en-US" dirty="0"/>
              <a:t>그래프 등</a:t>
            </a:r>
            <a:endParaRPr lang="en-US" altLang="ko-KR" dirty="0"/>
          </a:p>
          <a:p>
            <a:r>
              <a:rPr lang="ko-KR" altLang="en-US" dirty="0" err="1">
                <a:sym typeface="Wingdings" panose="05000000000000000000" pitchFamily="2" charset="2"/>
              </a:rPr>
              <a:t>결측치는</a:t>
            </a:r>
            <a:r>
              <a:rPr lang="en-US" altLang="ko-KR" dirty="0">
                <a:sym typeface="Wingdings" panose="05000000000000000000" pitchFamily="2" charset="2"/>
              </a:rPr>
              <a:t>? </a:t>
            </a:r>
            <a:r>
              <a:rPr lang="ko-KR" altLang="en-US" dirty="0">
                <a:sym typeface="Wingdings" panose="05000000000000000000" pitchFamily="2" charset="2"/>
              </a:rPr>
              <a:t>또한 이상치는</a:t>
            </a:r>
            <a:r>
              <a:rPr lang="en-US" altLang="ko-KR" dirty="0">
                <a:sym typeface="Wingdings" panose="05000000000000000000" pitchFamily="2" charset="2"/>
              </a:rPr>
              <a:t>?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분포는 어떤가</a:t>
            </a:r>
            <a:r>
              <a:rPr lang="en-US" altLang="ko-KR" dirty="0">
                <a:sym typeface="Wingdings" panose="05000000000000000000" pitchFamily="2" charset="2"/>
              </a:rPr>
              <a:t>?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변환은 필요치 않는가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668" y="653142"/>
            <a:ext cx="8832867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분석을 위한 데이터 품질</a:t>
            </a:r>
            <a:r>
              <a:rPr lang="en-US" altLang="ko-KR" sz="2000" dirty="0"/>
              <a:t> </a:t>
            </a:r>
            <a:r>
              <a:rPr lang="ko-KR" altLang="en-US" sz="2000" dirty="0"/>
              <a:t>현황</a:t>
            </a:r>
            <a:r>
              <a:rPr lang="en-US" altLang="ko-KR" sz="2000" dirty="0"/>
              <a:t>, </a:t>
            </a:r>
            <a:r>
              <a:rPr lang="ko-KR" altLang="en-US" sz="2000" dirty="0"/>
              <a:t>적절한 처리 방법 등을 검토하고 정리합니다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6558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탐색적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6686" y="1850571"/>
            <a:ext cx="88476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그래프</a:t>
            </a:r>
            <a:r>
              <a:rPr lang="en-US" altLang="ko-KR" dirty="0"/>
              <a:t>, </a:t>
            </a:r>
            <a:r>
              <a:rPr lang="ko-KR" altLang="en-US" dirty="0"/>
              <a:t>통계</a:t>
            </a:r>
            <a:r>
              <a:rPr lang="en-US" altLang="ko-KR" dirty="0"/>
              <a:t> </a:t>
            </a:r>
            <a:r>
              <a:rPr lang="ko-KR" altLang="en-US" dirty="0"/>
              <a:t>결과 등을 정리하자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그래프 탐색해 보니 이런 게 보이네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왜 그럴까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그러면 이런 패턴이 있을까</a:t>
            </a:r>
            <a:r>
              <a:rPr lang="en-US" altLang="ko-KR" dirty="0">
                <a:sym typeface="Wingdings" panose="05000000000000000000" pitchFamily="2" charset="2"/>
              </a:rPr>
              <a:t>??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통계적으로 특이한 현상을 확인해 볼까</a:t>
            </a:r>
            <a:r>
              <a:rPr lang="en-US" altLang="ko-KR" dirty="0">
                <a:sym typeface="Wingdings" panose="05000000000000000000" pitchFamily="2" charset="2"/>
              </a:rPr>
              <a:t>?(</a:t>
            </a:r>
            <a:r>
              <a:rPr lang="ko-KR" altLang="en-US" dirty="0">
                <a:sym typeface="Wingdings" panose="05000000000000000000" pitchFamily="2" charset="2"/>
              </a:rPr>
              <a:t>가설 검정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상관관계는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9273693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탐색적 분석을 통해 발견된 통찰</a:t>
            </a:r>
            <a:r>
              <a:rPr lang="en-US" altLang="ko-KR" sz="2000" dirty="0"/>
              <a:t>(insight)</a:t>
            </a:r>
            <a:r>
              <a:rPr lang="ko-KR" altLang="en-US" sz="2000" dirty="0"/>
              <a:t> 및 분석가가 해석한 결과를 표현합니다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819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모델링 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요약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8909811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선택한 모델링 과정</a:t>
            </a:r>
            <a:r>
              <a:rPr lang="en-US" altLang="ko-KR" sz="2000" dirty="0"/>
              <a:t>,</a:t>
            </a:r>
            <a:r>
              <a:rPr lang="ko-KR" altLang="en-US" sz="2000" dirty="0"/>
              <a:t> 결과를 요약하고 분석가 입장에서의 해석을 정리합니다</a:t>
            </a:r>
            <a:endParaRPr lang="en-US" altLang="ko-K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96686" y="1850571"/>
            <a:ext cx="8847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예측 모델링</a:t>
            </a:r>
            <a:r>
              <a:rPr lang="en-US" altLang="ko-KR" dirty="0"/>
              <a:t>(</a:t>
            </a:r>
            <a:r>
              <a:rPr lang="ko-KR" altLang="en-US" dirty="0"/>
              <a:t>회귀</a:t>
            </a:r>
            <a:r>
              <a:rPr lang="en-US" altLang="ko-KR" dirty="0"/>
              <a:t>, </a:t>
            </a:r>
            <a:r>
              <a:rPr lang="ko-KR" altLang="en-US" dirty="0"/>
              <a:t>의사결정나무</a:t>
            </a:r>
            <a:r>
              <a:rPr lang="en-US" altLang="ko-KR" dirty="0"/>
              <a:t>, </a:t>
            </a:r>
            <a:r>
              <a:rPr lang="ko-KR" altLang="en-US" dirty="0"/>
              <a:t>앙상블 등</a:t>
            </a:r>
            <a:r>
              <a:rPr lang="en-US" altLang="ko-KR" dirty="0"/>
              <a:t>) </a:t>
            </a:r>
            <a:r>
              <a:rPr lang="ko-KR" altLang="en-US" dirty="0"/>
              <a:t>결과 정리</a:t>
            </a:r>
            <a:endParaRPr lang="en-US" altLang="ko-KR" dirty="0"/>
          </a:p>
          <a:p>
            <a:r>
              <a:rPr lang="ko-KR" altLang="en-US" dirty="0"/>
              <a:t>분석 결과 요약</a:t>
            </a:r>
            <a:endParaRPr lang="en-US" altLang="ko-KR" dirty="0"/>
          </a:p>
          <a:p>
            <a:r>
              <a:rPr lang="ko-KR" altLang="en-US" dirty="0"/>
              <a:t>결과에서 얻은 통찰 또는 새로운 사실 등에 대한 해석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867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결론 및 대안제시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9349582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분석 결과를 기준으로 분석 주제와 관련된 결론 또는 대안 등을 제시합니다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2707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Lesion Learn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9201558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실습 과정을 통해 배운</a:t>
            </a:r>
            <a:r>
              <a:rPr lang="en-US" altLang="ko-KR" sz="2000" dirty="0"/>
              <a:t> </a:t>
            </a:r>
            <a:r>
              <a:rPr lang="ko-KR" altLang="en-US" sz="2000" dirty="0"/>
              <a:t>또는 느낀 통찰</a:t>
            </a:r>
            <a:r>
              <a:rPr lang="en-US" altLang="ko-KR" sz="2000" dirty="0"/>
              <a:t>, </a:t>
            </a:r>
            <a:r>
              <a:rPr lang="ko-KR" altLang="en-US" sz="2000" dirty="0"/>
              <a:t>아이디어</a:t>
            </a:r>
            <a:r>
              <a:rPr lang="en-US" altLang="ko-KR" sz="2000" dirty="0"/>
              <a:t>, </a:t>
            </a:r>
            <a:r>
              <a:rPr lang="ko-KR" altLang="en-US" sz="2000" dirty="0"/>
              <a:t>애로사항 등을 정리합니다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27077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종합 실습</a:t>
            </a:r>
            <a:endParaRPr kumimoji="1" lang="en-US" altLang="ko-KR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핵심인자 정리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템플릿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참조용</a:t>
            </a:r>
            <a:r>
              <a:rPr kumimoji="1" lang="en-US" altLang="ko-KR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668" y="653142"/>
            <a:ext cx="9345828" cy="707886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핵심인자 선정을 위한 분석 과정에서 나온 결과를 순위 등으로 종합 정리합니다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각자 필요한 형식으로 변경해서 사용하세요</a:t>
            </a:r>
            <a:r>
              <a:rPr lang="en-US" altLang="ko-KR" sz="2000" dirty="0"/>
              <a:t>(</a:t>
            </a:r>
            <a:r>
              <a:rPr lang="ko-KR" altLang="en-US" sz="2000" dirty="0"/>
              <a:t>엑셀 파일 제공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730A662-F304-7541-AA66-556AAF24C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971198"/>
              </p:ext>
            </p:extLst>
          </p:nvPr>
        </p:nvGraphicFramePr>
        <p:xfrm>
          <a:off x="227862" y="1541577"/>
          <a:ext cx="9388636" cy="496869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91085">
                  <a:extLst>
                    <a:ext uri="{9D8B030D-6E8A-4147-A177-3AD203B41FA5}">
                      <a16:colId xmlns:a16="http://schemas.microsoft.com/office/drawing/2014/main" val="1846131449"/>
                    </a:ext>
                  </a:extLst>
                </a:gridCol>
                <a:gridCol w="1466046">
                  <a:extLst>
                    <a:ext uri="{9D8B030D-6E8A-4147-A177-3AD203B41FA5}">
                      <a16:colId xmlns:a16="http://schemas.microsoft.com/office/drawing/2014/main" val="2153168338"/>
                    </a:ext>
                  </a:extLst>
                </a:gridCol>
                <a:gridCol w="627982">
                  <a:extLst>
                    <a:ext uri="{9D8B030D-6E8A-4147-A177-3AD203B41FA5}">
                      <a16:colId xmlns:a16="http://schemas.microsoft.com/office/drawing/2014/main" val="1121161443"/>
                    </a:ext>
                  </a:extLst>
                </a:gridCol>
                <a:gridCol w="609780">
                  <a:extLst>
                    <a:ext uri="{9D8B030D-6E8A-4147-A177-3AD203B41FA5}">
                      <a16:colId xmlns:a16="http://schemas.microsoft.com/office/drawing/2014/main" val="535151607"/>
                    </a:ext>
                  </a:extLst>
                </a:gridCol>
                <a:gridCol w="655286">
                  <a:extLst>
                    <a:ext uri="{9D8B030D-6E8A-4147-A177-3AD203B41FA5}">
                      <a16:colId xmlns:a16="http://schemas.microsoft.com/office/drawing/2014/main" val="3199556511"/>
                    </a:ext>
                  </a:extLst>
                </a:gridCol>
                <a:gridCol w="455060">
                  <a:extLst>
                    <a:ext uri="{9D8B030D-6E8A-4147-A177-3AD203B41FA5}">
                      <a16:colId xmlns:a16="http://schemas.microsoft.com/office/drawing/2014/main" val="2351636777"/>
                    </a:ext>
                  </a:extLst>
                </a:gridCol>
                <a:gridCol w="314822">
                  <a:extLst>
                    <a:ext uri="{9D8B030D-6E8A-4147-A177-3AD203B41FA5}">
                      <a16:colId xmlns:a16="http://schemas.microsoft.com/office/drawing/2014/main" val="1133298228"/>
                    </a:ext>
                  </a:extLst>
                </a:gridCol>
                <a:gridCol w="509668">
                  <a:extLst>
                    <a:ext uri="{9D8B030D-6E8A-4147-A177-3AD203B41FA5}">
                      <a16:colId xmlns:a16="http://schemas.microsoft.com/office/drawing/2014/main" val="3851709133"/>
                    </a:ext>
                  </a:extLst>
                </a:gridCol>
                <a:gridCol w="455059">
                  <a:extLst>
                    <a:ext uri="{9D8B030D-6E8A-4147-A177-3AD203B41FA5}">
                      <a16:colId xmlns:a16="http://schemas.microsoft.com/office/drawing/2014/main" val="1358920332"/>
                    </a:ext>
                  </a:extLst>
                </a:gridCol>
                <a:gridCol w="382250">
                  <a:extLst>
                    <a:ext uri="{9D8B030D-6E8A-4147-A177-3AD203B41FA5}">
                      <a16:colId xmlns:a16="http://schemas.microsoft.com/office/drawing/2014/main" val="3924599942"/>
                    </a:ext>
                  </a:extLst>
                </a:gridCol>
                <a:gridCol w="418655">
                  <a:extLst>
                    <a:ext uri="{9D8B030D-6E8A-4147-A177-3AD203B41FA5}">
                      <a16:colId xmlns:a16="http://schemas.microsoft.com/office/drawing/2014/main" val="3990366802"/>
                    </a:ext>
                  </a:extLst>
                </a:gridCol>
                <a:gridCol w="409554">
                  <a:extLst>
                    <a:ext uri="{9D8B030D-6E8A-4147-A177-3AD203B41FA5}">
                      <a16:colId xmlns:a16="http://schemas.microsoft.com/office/drawing/2014/main" val="929264168"/>
                    </a:ext>
                  </a:extLst>
                </a:gridCol>
                <a:gridCol w="372610">
                  <a:extLst>
                    <a:ext uri="{9D8B030D-6E8A-4147-A177-3AD203B41FA5}">
                      <a16:colId xmlns:a16="http://schemas.microsoft.com/office/drawing/2014/main" val="605902371"/>
                    </a:ext>
                  </a:extLst>
                </a:gridCol>
                <a:gridCol w="764710">
                  <a:extLst>
                    <a:ext uri="{9D8B030D-6E8A-4147-A177-3AD203B41FA5}">
                      <a16:colId xmlns:a16="http://schemas.microsoft.com/office/drawing/2014/main" val="532080257"/>
                    </a:ext>
                  </a:extLst>
                </a:gridCol>
                <a:gridCol w="440907">
                  <a:extLst>
                    <a:ext uri="{9D8B030D-6E8A-4147-A177-3AD203B41FA5}">
                      <a16:colId xmlns:a16="http://schemas.microsoft.com/office/drawing/2014/main" val="3513969210"/>
                    </a:ext>
                  </a:extLst>
                </a:gridCol>
                <a:gridCol w="615162">
                  <a:extLst>
                    <a:ext uri="{9D8B030D-6E8A-4147-A177-3AD203B41FA5}">
                      <a16:colId xmlns:a16="http://schemas.microsoft.com/office/drawing/2014/main" val="3300446845"/>
                    </a:ext>
                  </a:extLst>
                </a:gridCol>
              </a:tblGrid>
              <a:tr h="3105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</a:rPr>
                        <a:t>변 수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lnL w="12700" cmpd="sng">
                      <a:noFill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</a:rPr>
                        <a:t>변수 설명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</a:rPr>
                        <a:t>변수 </a:t>
                      </a:r>
                      <a:endParaRPr lang="en-US" altLang="ko-KR" sz="105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</a:rPr>
                        <a:t>역할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</a:rPr>
                        <a:t>변수 </a:t>
                      </a:r>
                      <a:endParaRPr lang="en-US" altLang="ko-KR" sz="105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</a:rPr>
                        <a:t>형태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>
                          <a:effectLst/>
                        </a:rPr>
                        <a:t>분석제외 </a:t>
                      </a:r>
                      <a:br>
                        <a:rPr lang="ko-KR" altLang="en-US" sz="1050" b="1" u="none" strike="noStrike">
                          <a:effectLst/>
                        </a:rPr>
                      </a:br>
                      <a:r>
                        <a:rPr lang="ko-KR" altLang="en-US" sz="1050" b="1" u="none" strike="noStrike">
                          <a:effectLst/>
                        </a:rPr>
                        <a:t>사유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</a:rPr>
                        <a:t>탐색적 기법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>
                          <a:effectLst/>
                        </a:rPr>
                        <a:t>모델링 기법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>
                          <a:effectLst/>
                        </a:rPr>
                        <a:t>총점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</a:rPr>
                        <a:t>선정</a:t>
                      </a:r>
                      <a:br>
                        <a:rPr lang="ko-KR" altLang="en-US" sz="1050" b="1" u="none" strike="noStrike" dirty="0">
                          <a:effectLst/>
                        </a:rPr>
                      </a:br>
                      <a:r>
                        <a:rPr lang="en-US" altLang="ko-KR" sz="105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50" b="1" u="none" strike="noStrike" dirty="0">
                          <a:effectLst/>
                        </a:rPr>
                        <a:t>사유</a:t>
                      </a:r>
                      <a:r>
                        <a:rPr lang="en-US" altLang="ko-KR" sz="1050" b="1" u="none" strike="noStrike" dirty="0">
                          <a:effectLst/>
                        </a:rPr>
                        <a:t>)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143565"/>
                  </a:ext>
                </a:extLst>
              </a:tr>
              <a:tr h="337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</a:rPr>
                        <a:t>그래프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</a:rPr>
                        <a:t>t/F </a:t>
                      </a:r>
                    </a:p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</a:rPr>
                        <a:t>검정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050" b="1" u="none" strike="noStrike" dirty="0">
                          <a:effectLst/>
                        </a:rPr>
                        <a:t>Χ2</a:t>
                      </a:r>
                      <a:endParaRPr lang="en-US" sz="105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</a:rPr>
                        <a:t>검정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u="none" strike="noStrike" dirty="0">
                          <a:effectLst/>
                        </a:rPr>
                        <a:t>회귀</a:t>
                      </a:r>
                      <a:endParaRPr lang="en-US" altLang="ko-KR" sz="1050" b="1" u="none" strike="noStrike" dirty="0">
                        <a:effectLst/>
                      </a:endParaRPr>
                    </a:p>
                    <a:p>
                      <a:pPr algn="ctr" rtl="0" fontAlgn="ctr"/>
                      <a:r>
                        <a:rPr lang="ko-KR" altLang="en-US" sz="1050" b="1" u="none" strike="noStrike" dirty="0">
                          <a:effectLst/>
                        </a:rPr>
                        <a:t>분석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DT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RF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GB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u="none" strike="noStrike" dirty="0">
                          <a:effectLst/>
                        </a:rPr>
                        <a:t>…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</a:rPr>
                        <a:t>기술적 검토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47752"/>
                  </a:ext>
                </a:extLst>
              </a:tr>
              <a:tr h="2836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>
                          <a:effectLst/>
                        </a:rPr>
                        <a:t>중고차 가격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ko-KR" altLang="en-US" sz="1050" u="none" strike="noStrike" dirty="0">
                          <a:effectLst/>
                        </a:rPr>
                        <a:t>단위</a:t>
                      </a:r>
                      <a:r>
                        <a:rPr lang="en-US" altLang="ko-KR" sz="1050" u="none" strike="noStrike" dirty="0">
                          <a:effectLst/>
                        </a:rPr>
                        <a:t>:</a:t>
                      </a:r>
                      <a:r>
                        <a:rPr lang="ko-KR" altLang="en-US" sz="1050" u="none" strike="noStrike" dirty="0">
                          <a:effectLst/>
                        </a:rPr>
                        <a:t>천원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 err="1">
                          <a:effectLst/>
                        </a:rPr>
                        <a:t>목표변수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u="none" strike="noStrike">
                          <a:effectLst/>
                        </a:rPr>
                        <a:t>연속형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7344719"/>
                  </a:ext>
                </a:extLst>
              </a:tr>
              <a:tr h="2836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</a:rPr>
                        <a:t> 자동차 </a:t>
                      </a:r>
                      <a:r>
                        <a:rPr lang="ko-KR" altLang="en-US" sz="1050" u="none" strike="noStrike" dirty="0">
                          <a:effectLst/>
                        </a:rPr>
                        <a:t>브랜드와 모델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설명변수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u="none" strike="noStrike">
                          <a:effectLst/>
                        </a:rPr>
                        <a:t>연속형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32511161"/>
                  </a:ext>
                </a:extLst>
              </a:tr>
              <a:tr h="4077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Location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 자동차를 팔거나 </a:t>
                      </a:r>
                      <a:endParaRPr lang="en-US" altLang="ko-KR" sz="105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구매할 수 있는 위치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 dirty="0">
                          <a:effectLst/>
                        </a:rPr>
                        <a:t>설명변수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u="none" strike="noStrike" dirty="0">
                          <a:effectLst/>
                        </a:rPr>
                        <a:t>범주형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45006212"/>
                  </a:ext>
                </a:extLst>
              </a:tr>
              <a:tr h="2836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Year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 모델의 년도 혹은 버전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설명변수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u="none" strike="noStrike">
                          <a:effectLst/>
                        </a:rPr>
                        <a:t>연속형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6248058"/>
                  </a:ext>
                </a:extLst>
              </a:tr>
              <a:tr h="384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Kilometers_ </a:t>
                      </a:r>
                    </a:p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Driven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이전 소유주의 차량 </a:t>
                      </a:r>
                      <a:endParaRPr lang="en-US" altLang="ko-KR" sz="105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주행거리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en-US" sz="1050" u="none" strike="noStrike" dirty="0">
                          <a:effectLst/>
                        </a:rPr>
                        <a:t>Km)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설명변수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u="none" strike="noStrike">
                          <a:effectLst/>
                        </a:rPr>
                        <a:t>연속형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0050284"/>
                  </a:ext>
                </a:extLst>
              </a:tr>
              <a:tr h="2985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Fuel_Type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</a:rPr>
                        <a:t> 자동차</a:t>
                      </a:r>
                      <a:r>
                        <a:rPr lang="ko-KR" altLang="en-US" sz="1050" u="none" strike="noStrike" baseline="0">
                          <a:effectLst/>
                        </a:rPr>
                        <a:t> </a:t>
                      </a:r>
                      <a:r>
                        <a:rPr lang="ko-KR" altLang="en-US" sz="1050" u="none" strike="noStrike">
                          <a:effectLst/>
                        </a:rPr>
                        <a:t>사용연료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설명변수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u="none" strike="noStrike">
                          <a:effectLst/>
                        </a:rPr>
                        <a:t>범주형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3114335"/>
                  </a:ext>
                </a:extLst>
              </a:tr>
              <a:tr h="307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Transmission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</a:rPr>
                        <a:t> 자동차 변속기</a:t>
                      </a:r>
                      <a:r>
                        <a:rPr lang="ko-KR" altLang="en-US" sz="1050" u="none" strike="noStrike" baseline="0">
                          <a:effectLst/>
                        </a:rPr>
                        <a:t> </a:t>
                      </a:r>
                      <a:r>
                        <a:rPr lang="ko-KR" altLang="en-US" sz="1050" u="none" strike="noStrike">
                          <a:effectLst/>
                        </a:rPr>
                        <a:t>종류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설명변수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u="none" strike="noStrike">
                          <a:effectLst/>
                        </a:rPr>
                        <a:t>범주형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354061"/>
                  </a:ext>
                </a:extLst>
              </a:tr>
              <a:tr h="4702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Owner_Type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</a:rPr>
                        <a:t>소유권이 직접 소유인지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br>
                        <a:rPr lang="en-US" altLang="ko-KR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중고 소유인지 여부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설명변수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범주형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16735249"/>
                  </a:ext>
                </a:extLst>
              </a:tr>
              <a:tr h="4659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Mileage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</a:rPr>
                        <a:t>자동차 회사가 제공하는 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표준 주행거리</a:t>
                      </a:r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(kmpl)</a:t>
                      </a:r>
                      <a:endParaRPr lang="en-US" altLang="ko-KR" sz="105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설명변수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연속형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2640781"/>
                  </a:ext>
                </a:extLst>
              </a:tr>
              <a:tr h="2836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Engine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</a:rPr>
                        <a:t> 엔진의 배기량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en-US" sz="1050" u="none" strike="noStrike">
                          <a:effectLst/>
                        </a:rPr>
                        <a:t>cc)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설명변수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u="none" strike="noStrike">
                          <a:effectLst/>
                        </a:rPr>
                        <a:t>연속형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00601635"/>
                  </a:ext>
                </a:extLst>
              </a:tr>
              <a:tr h="2836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Power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</a:rPr>
                        <a:t> 엔진의 최대 출력</a:t>
                      </a:r>
                      <a:r>
                        <a:rPr lang="en-US" altLang="ko-KR" sz="1050" u="none" strike="noStrike">
                          <a:effectLst/>
                        </a:rPr>
                        <a:t>(</a:t>
                      </a:r>
                      <a:r>
                        <a:rPr lang="en-US" sz="1050" u="none" strike="noStrike">
                          <a:effectLst/>
                        </a:rPr>
                        <a:t>bhp)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설명변수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u="none" strike="noStrike">
                          <a:effectLst/>
                        </a:rPr>
                        <a:t>연속형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3126068"/>
                  </a:ext>
                </a:extLst>
              </a:tr>
              <a:tr h="2836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Seats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</a:rPr>
                        <a:t> 차의 좌석 수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설명변수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u="none" strike="noStrike">
                          <a:effectLst/>
                        </a:rPr>
                        <a:t>연속형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86871424"/>
                  </a:ext>
                </a:extLst>
              </a:tr>
              <a:tr h="2836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New_Price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</a:rPr>
                        <a:t> 뉴모델의 가격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u="none" strike="noStrike">
                          <a:effectLst/>
                        </a:rPr>
                        <a:t>설명변수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u="none" strike="noStrike">
                          <a:effectLst/>
                        </a:rPr>
                        <a:t>연속형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>
                          <a:effectLst/>
                        </a:rPr>
                        <a:t>　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16" marR="4216" marT="4216" marB="0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41937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26477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</a:spPr>
      <a:bodyPr wrap="none" rtlCol="0" anchor="ctr">
        <a:noAutofit/>
      </a:bodyPr>
      <a:lstStyle>
        <a:defPPr marL="0" algn="ctr">
          <a:defRPr sz="1600" dirty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12557</TotalTime>
  <Words>609</Words>
  <Application>Microsoft Office PowerPoint</Application>
  <PresentationFormat>A4 용지(210x297mm)</PresentationFormat>
  <Paragraphs>294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HY견고딕</vt:lpstr>
      <vt:lpstr>나눔고딕</vt:lpstr>
      <vt:lpstr>맑은 고딕</vt:lpstr>
      <vt:lpstr>Arial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성윤 김</dc:creator>
  <cp:lastModifiedBy>강국 배</cp:lastModifiedBy>
  <cp:revision>643</cp:revision>
  <dcterms:created xsi:type="dcterms:W3CDTF">2018-11-28T05:51:33Z</dcterms:created>
  <dcterms:modified xsi:type="dcterms:W3CDTF">2024-03-06T04:32:54Z</dcterms:modified>
</cp:coreProperties>
</file>