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"/>
  </p:notesMasterIdLst>
  <p:sldIdLst>
    <p:sldId id="256" r:id="rId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1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1"/>
    <p:restoredTop sz="93459"/>
  </p:normalViewPr>
  <p:slideViewPr>
    <p:cSldViewPr>
      <p:cViewPr varScale="1">
        <p:scale>
          <a:sx n="107" d="100"/>
          <a:sy n="107" d="100"/>
        </p:scale>
        <p:origin x="1904" y="168"/>
      </p:cViewPr>
      <p:guideLst>
        <p:guide orient="horz" pos="2159"/>
        <p:guide pos="2122"/>
      </p:guideLst>
    </p:cSldViewPr>
  </p:slideViewPr>
  <p:outlineViewPr>
    <p:cViewPr>
      <p:scale>
        <a:sx n="100" d="100"/>
        <a:sy n="100" d="100"/>
      </p:scale>
      <p:origin x="0" y="-248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ea typeface="나눔고딕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ea typeface="나눔고딕"/>
              </a:defRPr>
            </a:lvl1pPr>
          </a:lstStyle>
          <a:p>
            <a:pPr lvl="0">
              <a:defRPr lang="ko-KR" altLang="en-US"/>
            </a:pPr>
            <a:fld id="{35858F8C-4C8F-47D2-86F5-CB66B5DEEA45}" type="datetime1">
              <a:rPr lang="ko-KR" altLang="en-US"/>
              <a:pPr lvl="0">
                <a:defRPr lang="ko-KR" altLang="en-US"/>
              </a:pPr>
              <a:t>2024. 7. 29.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ea typeface="나눔고딕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ea typeface="나눔고딕"/>
              </a:defRPr>
            </a:lvl1pPr>
          </a:lstStyle>
          <a:p>
            <a:pPr lvl="0">
              <a:defRPr lang="ko-KR" altLang="en-US"/>
            </a:pPr>
            <a:fld id="{0208A886-51FF-4B13-BB31-DF0E72EE541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 lang="ko-KR" altLang="en-US"/>
            </a:pPr>
            <a:fld id="{4CE8227B-A74B-41E6-B844-EE4CCDBE6ACC}" type="slidenum">
              <a:rPr lang="ko-KR" altLang="en-GB">
                <a:solidFill>
                  <a:prstClr val="black"/>
                </a:solidFill>
              </a:rPr>
              <a:pPr lvl="0">
                <a:defRPr lang="ko-KR" altLang="en-US"/>
              </a:pPr>
              <a:t>1</a:t>
            </a:fld>
            <a:endParaRPr lang="en-GB" altLang="ko-KR">
              <a:solidFill>
                <a:prstClr val="black"/>
              </a:solidFill>
            </a:endParaRPr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817563"/>
            <a:ext cx="5813425" cy="4025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01" y="5120367"/>
            <a:ext cx="4940480" cy="48474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1861" tIns="45930" rIns="91861" bIns="45930"/>
          <a:lstStyle/>
          <a:p>
            <a:pPr lvl="0">
              <a:defRPr lang="ko-KR" altLang="en-US"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8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F13C7F69-DF27-4CBE-9F0D-DCCDC8567E3B}" type="datetimeFigureOut">
              <a:rPr lang="ko-KR" altLang="en-US" sz="1600">
                <a:solidFill>
                  <a:srgbClr val="EEECE1"/>
                </a:solidFill>
                <a:latin typeface="Verdana" pitchFamily="34" charset="0"/>
                <a:ea typeface="돋움" pitchFamily="50" charset="-127"/>
              </a:rPr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2024. 7. 29.</a:t>
            </a:fld>
            <a:endParaRPr lang="ko-KR" altLang="en-US" sz="1600">
              <a:solidFill>
                <a:srgbClr val="EEECE1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600">
              <a:solidFill>
                <a:srgbClr val="EEECE1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28604" y="152400"/>
            <a:ext cx="9277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나눔고딕"/>
              </a:defRPr>
            </a:lvl1pPr>
          </a:lstStyle>
          <a:p>
            <a:pPr lvl="0"/>
            <a:r>
              <a:rPr lang="en-GB" altLang="ko-KR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379417" y="1066800"/>
            <a:ext cx="93281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나눔고딕"/>
              </a:defRPr>
            </a:lvl1pPr>
            <a:lvl2pPr>
              <a:defRPr>
                <a:ea typeface="나눔고딕"/>
              </a:defRPr>
            </a:lvl2pPr>
            <a:lvl3pPr>
              <a:defRPr>
                <a:ea typeface="나눔고딕"/>
              </a:defRPr>
            </a:lvl3pPr>
          </a:lstStyle>
          <a:p>
            <a:pPr lvl="0"/>
            <a:r>
              <a:rPr lang="en-GB" altLang="ko-KR"/>
              <a:t> Click to edit Master text styles</a:t>
            </a:r>
          </a:p>
          <a:p>
            <a:pPr lvl="1"/>
            <a:r>
              <a:rPr lang="en-GB" altLang="ko-KR"/>
              <a:t> Second Level</a:t>
            </a:r>
          </a:p>
          <a:p>
            <a:pPr lvl="2"/>
            <a:r>
              <a:rPr lang="en-GB" altLang="ko-KR"/>
              <a:t> Fifth Level</a:t>
            </a:r>
          </a:p>
        </p:txBody>
      </p:sp>
      <p:pic>
        <p:nvPicPr>
          <p:cNvPr id="7" name="그림 4" descr="03_혁신포스코1.0_속지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4" y="0"/>
            <a:ext cx="9906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/>
          <p:nvPr userDrawn="1"/>
        </p:nvCxnSpPr>
        <p:spPr>
          <a:xfrm>
            <a:off x="144466" y="620721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3" cstate="print"/>
          <a:srcRect t="9868"/>
          <a:stretch>
            <a:fillRect/>
          </a:stretch>
        </p:blipFill>
        <p:spPr bwMode="auto">
          <a:xfrm>
            <a:off x="-15335" y="0"/>
            <a:ext cx="9921335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561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4" descr="03_혁신포스코1.0_속지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5999" cy="6858000"/>
          </a:xfrm>
          <a:prstGeom prst="snip1Rect">
            <a:avLst>
              <a:gd name="adj" fmla="val 3258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144463" y="620713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4011613" y="6584950"/>
            <a:ext cx="1882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1100">
                <a:solidFill>
                  <a:srgbClr val="000000"/>
                </a:solidFill>
                <a:latin typeface="맑은 고딕" pitchFamily="50" charset="-127"/>
                <a:ea typeface="나눔고딕"/>
              </a:rPr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100" dirty="0">
              <a:solidFill>
                <a:srgbClr val="000000"/>
              </a:solidFill>
              <a:latin typeface="맑은 고딕" pitchFamily="50" charset="-127"/>
              <a:ea typeface="나눔고딕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9pPr>
    </p:titleStyle>
    <p:bodyStyle>
      <a:lvl1pPr marL="177800" indent="-177800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Font typeface="Tahoma" pitchFamily="34" charset="0"/>
        <a:buAutoNum type="arabicPeriod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41338" indent="-155575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SzPct val="75000"/>
        <a:buFont typeface="Tahoma" pitchFamily="34" charset="0"/>
        <a:buAutoNum type="arabicPeriod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52500" indent="-188913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241550" indent="-25241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SzPct val="100000"/>
        <a:buChar char="•"/>
        <a:defRPr sz="1200" b="1">
          <a:solidFill>
            <a:schemeClr val="bg2"/>
          </a:solidFill>
          <a:latin typeface="Arial" charset="0"/>
          <a:ea typeface="+mn-ea"/>
        </a:defRPr>
      </a:lvl4pPr>
      <a:lvl5pPr marL="26654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5pPr>
      <a:lvl6pPr marL="31226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6pPr>
      <a:lvl7pPr marL="35798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7pPr>
      <a:lvl8pPr marL="40370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8pPr>
      <a:lvl9pPr marL="44942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270668" y="116205"/>
            <a:ext cx="5330404" cy="46079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>
              <a:defRPr lang="ko-KR"/>
            </a:pPr>
            <a:r>
              <a:rPr lang="ko-KR" altLang="en-US" sz="2400" b="0" kern="0" spc="-100">
                <a:solidFill>
                  <a:srgbClr val="002060"/>
                </a:solidFill>
                <a:latin typeface="HY견고딕"/>
                <a:ea typeface="HY견고딕"/>
              </a:rPr>
              <a:t>스마트 기술</a:t>
            </a:r>
            <a:r>
              <a:rPr lang="en-US" altLang="ko-KR" sz="2400" b="0" kern="0" spc="-100">
                <a:solidFill>
                  <a:srgbClr val="002060"/>
                </a:solidFill>
                <a:latin typeface="HY견고딕"/>
                <a:ea typeface="HY견고딕"/>
              </a:rPr>
              <a:t>_</a:t>
            </a:r>
            <a:r>
              <a:rPr lang="ko-KR" altLang="en-US" sz="2400" b="0" kern="0" spc="-100">
                <a:solidFill>
                  <a:srgbClr val="002060"/>
                </a:solidFill>
                <a:latin typeface="HY견고딕"/>
                <a:ea typeface="HY견고딕"/>
              </a:rPr>
              <a:t>실습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14300" y="657099"/>
            <a:ext cx="9597891" cy="920440"/>
            <a:chOff x="370463" y="836712"/>
            <a:chExt cx="9341728" cy="1231032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70463" y="836712"/>
              <a:ext cx="8767023" cy="1231032"/>
            </a:xfrm>
            <a:prstGeom prst="roundRect">
              <a:avLst>
                <a:gd name="adj" fmla="val 0"/>
              </a:avLst>
            </a:prstGeom>
            <a:solidFill>
              <a:sysClr val="windowText" lastClr="000000">
                <a:lumMod val="75000"/>
                <a:lumOff val="25000"/>
                <a:alpha val="81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216000" rIns="72000" anchor="t"/>
            <a:lstStyle/>
            <a:p>
              <a:pPr marL="0" lvl="0" indent="0" algn="ctr" defTabSz="9000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r>
                <a:rPr lang="ko-KR" altLang="en-US" sz="2400" b="1" i="0" u="none" kern="0" spc="0">
                  <a:solidFill>
                    <a:srgbClr val="FFC000"/>
                  </a:solidFill>
                  <a:uLnTx/>
                  <a:uFillTx/>
                  <a:latin typeface="나눔고딕"/>
                  <a:sym typeface="Wingdings"/>
                </a:rPr>
                <a:t>스마트 시대에 적합한 </a:t>
              </a:r>
              <a:r>
                <a:rPr lang="en-US" altLang="ko-KR" sz="2400" b="1" i="0" u="none" kern="0" spc="0">
                  <a:solidFill>
                    <a:srgbClr val="FFC000"/>
                  </a:solidFill>
                  <a:uLnTx/>
                  <a:uFillTx/>
                  <a:latin typeface="나눔고딕"/>
                  <a:sym typeface="Wingdings"/>
                </a:rPr>
                <a:t>Idea </a:t>
              </a:r>
              <a:r>
                <a:rPr lang="ko-KR" altLang="en-US" sz="2400" b="1" i="0" u="none" kern="0" spc="0">
                  <a:solidFill>
                    <a:srgbClr val="FFC000"/>
                  </a:solidFill>
                  <a:uLnTx/>
                  <a:uFillTx/>
                  <a:latin typeface="나눔고딕"/>
                  <a:sym typeface="Wingdings"/>
                </a:rPr>
                <a:t>도출 실습</a:t>
              </a:r>
              <a:endParaRPr lang="en-US" altLang="ko-KR" sz="2400" b="1" i="0" u="none" kern="0" spc="0">
                <a:solidFill>
                  <a:srgbClr val="FFC000"/>
                </a:solidFill>
                <a:uLnTx/>
                <a:uFillTx/>
                <a:latin typeface="나눔고딕"/>
                <a:sym typeface="Wingdings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9047817" y="863414"/>
              <a:ext cx="664374" cy="1188000"/>
              <a:chOff x="8683869" y="1808953"/>
              <a:chExt cx="664374" cy="1188000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txBody>
              <a:bodyPr anchor="ctr"/>
              <a:lstStyle/>
              <a:p>
                <a:pPr marL="0" lvl="0" indent="0" algn="ctr" defTabSz="90000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  <a:defRPr lang="ko-KR"/>
                </a:pPr>
                <a:endParaRPr lang="ko-KR" altLang="en-US" sz="1800" b="0" i="0" u="none" kern="0" spc="0">
                  <a:solidFill>
                    <a:prstClr val="white"/>
                  </a:solidFill>
                  <a:uLnTx/>
                  <a:uFillTx/>
                </a:endParaRPr>
              </a:p>
            </p:txBody>
          </p:sp>
          <p:grpSp>
            <p:nvGrpSpPr>
              <p:cNvPr id="35" name="그룹 143"/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anchor="ctr"/>
                <a:lstStyle/>
                <a:p>
                  <a:pPr marL="0" lvl="0" indent="0" algn="ctr" defTabSz="9000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None/>
                    <a:defRPr lang="ko-KR"/>
                  </a:pPr>
                  <a:endParaRPr lang="ko-KR" altLang="en-US" sz="1800" b="0" i="0" u="none" kern="0" spc="0">
                    <a:solidFill>
                      <a:prstClr val="white"/>
                    </a:solidFill>
                    <a:uLnTx/>
                    <a:uFillTx/>
                  </a:endParaRPr>
                </a:p>
              </p:txBody>
            </p:sp>
            <p:sp>
              <p:nvSpPr>
                <p:cNvPr id="42" name="타원 41"/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anchor="ctr"/>
                <a:lstStyle/>
                <a:p>
                  <a:pPr marL="0" lvl="0" indent="0" algn="ctr" defTabSz="9000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None/>
                    <a:defRPr lang="ko-KR"/>
                  </a:pPr>
                  <a:endParaRPr lang="ko-KR" altLang="en-US" sz="1800" b="0" i="0" u="none" kern="0" spc="0">
                    <a:solidFill>
                      <a:prstClr val="white"/>
                    </a:solidFill>
                    <a:uLnTx/>
                    <a:uFillTx/>
                  </a:endParaRPr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ysClr val="window" lastClr="FFFFFF">
                        <a:lumMod val="50000"/>
                      </a:sysClr>
                    </a:gs>
                    <a:gs pos="35000">
                      <a:sysClr val="window" lastClr="FFFFFF">
                        <a:lumMod val="75000"/>
                      </a:sysClr>
                    </a:gs>
                    <a:gs pos="100000">
                      <a:sysClr val="window" lastClr="FFFFFF"/>
                    </a:gs>
                  </a:gsLst>
                  <a:lin ang="13500000" scaled="1"/>
                  <a:tileRect/>
                </a:gradFill>
                <a:ln w="38100" cap="flat" cmpd="sng" algn="ctr">
                  <a:noFill/>
                  <a:prstDash val="solid"/>
                </a:ln>
                <a:effectLst>
                  <a:outerShdw dist="38100" dir="2700000" algn="tl" rotWithShape="0">
                    <a:sysClr val="window" lastClr="FFFFFF">
                      <a:lumMod val="50000"/>
                      <a:alpha val="40000"/>
                    </a:sys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txBody>
                <a:bodyPr anchor="ctr"/>
                <a:lstStyle/>
                <a:p>
                  <a:pPr marL="0" lvl="0" indent="0" algn="ctr" defTabSz="9000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None/>
                    <a:defRPr lang="ko-KR"/>
                  </a:pPr>
                  <a:endParaRPr lang="ko-KR" altLang="en-US" sz="1600" b="0" i="0" u="none" kern="0" spc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uLnTx/>
                    <a:uFillTx/>
                    <a:cs typeface="Arial"/>
                  </a:endParaRPr>
                </a:p>
              </p:txBody>
            </p:sp>
          </p:grpSp>
          <p:grpSp>
            <p:nvGrpSpPr>
              <p:cNvPr id="36" name="그룹 143"/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anchor="ctr"/>
                <a:lstStyle/>
                <a:p>
                  <a:pPr marL="0" lvl="0" indent="0" algn="ctr" defTabSz="9000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None/>
                    <a:defRPr lang="ko-KR"/>
                  </a:pPr>
                  <a:endParaRPr lang="ko-KR" altLang="en-US" sz="1800" b="0" i="0" u="none" kern="0" spc="0">
                    <a:solidFill>
                      <a:prstClr val="white"/>
                    </a:solidFill>
                    <a:uLnTx/>
                    <a:uFillTx/>
                  </a:endParaRPr>
                </a:p>
              </p:txBody>
            </p:sp>
            <p:sp>
              <p:nvSpPr>
                <p:cNvPr id="39" name="타원 38"/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anchor="ctr"/>
                <a:lstStyle/>
                <a:p>
                  <a:pPr marL="0" lvl="0" indent="0" algn="ctr" defTabSz="9000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None/>
                    <a:defRPr lang="ko-KR"/>
                  </a:pPr>
                  <a:endParaRPr lang="ko-KR" altLang="en-US" sz="1800" b="0" i="0" u="none" kern="0" spc="0">
                    <a:solidFill>
                      <a:prstClr val="white"/>
                    </a:solidFill>
                    <a:uLnTx/>
                    <a:uFillTx/>
                  </a:endParaRPr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ysClr val="window" lastClr="FFFFFF">
                        <a:lumMod val="50000"/>
                      </a:sysClr>
                    </a:gs>
                    <a:gs pos="35000">
                      <a:sysClr val="window" lastClr="FFFFFF">
                        <a:lumMod val="75000"/>
                      </a:sysClr>
                    </a:gs>
                    <a:gs pos="100000">
                      <a:sysClr val="window" lastClr="FFFFFF"/>
                    </a:gs>
                  </a:gsLst>
                  <a:lin ang="13500000" scaled="1"/>
                  <a:tileRect/>
                </a:gradFill>
                <a:ln w="38100" cap="flat" cmpd="sng" algn="ctr">
                  <a:noFill/>
                  <a:prstDash val="solid"/>
                </a:ln>
                <a:effectLst>
                  <a:outerShdw dist="38100" dir="2700000" algn="tl" rotWithShape="0">
                    <a:sysClr val="window" lastClr="FFFFFF">
                      <a:lumMod val="50000"/>
                      <a:alpha val="40000"/>
                    </a:sys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txBody>
                <a:bodyPr anchor="ctr"/>
                <a:lstStyle/>
                <a:p>
                  <a:pPr marL="0" lvl="0" indent="0" algn="ctr" defTabSz="9000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None/>
                    <a:defRPr lang="ko-KR"/>
                  </a:pPr>
                  <a:endParaRPr lang="ko-KR" altLang="en-US" sz="1600" b="0" i="0" u="none" kern="0" spc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uLnTx/>
                    <a:uFillTx/>
                    <a:cs typeface="Arial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8950839" y="1939365"/>
                <a:ext cx="377026" cy="77046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lvl="0" indent="0" algn="ctr" defTabSz="9000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  <a:defRPr lang="ko-KR"/>
                </a:pPr>
                <a:r>
                  <a:rPr lang="ko-KR" altLang="en-US" sz="1600" b="1" i="0" u="none" kern="0" spc="0">
                    <a:ln w="9525"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prstClr val="white"/>
                    </a:solidFill>
                    <a:uLnTx/>
                    <a:uFillTx/>
                    <a:latin typeface="나눔고딕"/>
                  </a:rPr>
                  <a:t>실</a:t>
                </a:r>
              </a:p>
              <a:p>
                <a:pPr marL="0" lvl="0" indent="0" algn="ctr" defTabSz="9000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  <a:defRPr lang="ko-KR"/>
                </a:pPr>
                <a:r>
                  <a:rPr lang="ko-KR" altLang="en-US" sz="1600" b="1" i="0" u="none" kern="0" spc="0">
                    <a:ln w="9525"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prstClr val="white"/>
                    </a:solidFill>
                    <a:uLnTx/>
                    <a:uFillTx/>
                    <a:latin typeface="나눔고딕"/>
                  </a:rPr>
                  <a:t>습</a:t>
                </a:r>
              </a:p>
            </p:txBody>
          </p:sp>
        </p:grpSp>
      </p:grpSp>
      <p:grpSp>
        <p:nvGrpSpPr>
          <p:cNvPr id="44" name="그룹 32"/>
          <p:cNvGrpSpPr/>
          <p:nvPr/>
        </p:nvGrpSpPr>
        <p:grpSpPr>
          <a:xfrm>
            <a:off x="139349" y="677064"/>
            <a:ext cx="932812" cy="843211"/>
            <a:chOff x="188597" y="126400"/>
            <a:chExt cx="932812" cy="843211"/>
          </a:xfrm>
        </p:grpSpPr>
        <p:pic>
          <p:nvPicPr>
            <p:cNvPr id="45" name="Picture 2" descr="http://24slides.com/blog/wp-content/uploads/2013/04/case_study_icon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rgbClr val="F79646">
                  <a:shade val="45000"/>
                  <a:satMod val="135000"/>
                </a:srgb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88597" y="126400"/>
              <a:ext cx="932812" cy="843211"/>
            </a:xfrm>
            <a:prstGeom prst="rect">
              <a:avLst/>
            </a:prstGeom>
            <a:noFill/>
          </p:spPr>
        </p:pic>
        <p:sp>
          <p:nvSpPr>
            <p:cNvPr id="46" name="TextBox 45"/>
            <p:cNvSpPr txBox="1"/>
            <p:nvPr/>
          </p:nvSpPr>
          <p:spPr>
            <a:xfrm>
              <a:off x="343123" y="360775"/>
              <a:ext cx="57861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atinLnBrk="0">
                <a:defRPr lang="ko-KR" altLang="en-US"/>
              </a:pPr>
              <a:r>
                <a:rPr lang="ko-KR" altLang="en-US" sz="1600" b="1" kern="0">
                  <a:solidFill>
                    <a:srgbClr val="F79646">
                      <a:lumMod val="40000"/>
                      <a:lumOff val="60000"/>
                    </a:srgbClr>
                  </a:solidFill>
                  <a:latin typeface="나눔고딕"/>
                </a:rPr>
                <a:t>실습</a:t>
              </a: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516124" y="991804"/>
            <a:ext cx="75921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 lang="ko-KR" altLang="en-US"/>
            </a:pPr>
            <a:r>
              <a:rPr lang="ko-KR" altLang="en-US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현재 사용중인 </a:t>
            </a:r>
            <a:r>
              <a:rPr lang="en-US" altLang="ko-KR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Item(</a:t>
            </a:r>
            <a:r>
              <a:rPr lang="ko-KR" altLang="en-US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제품</a:t>
            </a:r>
            <a:r>
              <a:rPr lang="en-US" altLang="ko-KR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/</a:t>
            </a:r>
            <a:r>
              <a:rPr lang="ko-KR" altLang="en-US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서비스</a:t>
            </a:r>
            <a:r>
              <a:rPr lang="en-US" altLang="ko-KR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/</a:t>
            </a:r>
            <a:r>
              <a:rPr lang="ko-KR" altLang="en-US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솔루션 등</a:t>
            </a:r>
            <a:r>
              <a:rPr lang="en-US" altLang="ko-KR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)</a:t>
            </a:r>
            <a:r>
              <a:rPr lang="ko-KR" altLang="en-US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중에서 문제점</a:t>
            </a:r>
            <a:r>
              <a:rPr lang="en-US" altLang="ko-KR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불편사항 포함</a:t>
            </a:r>
            <a:r>
              <a:rPr lang="en-US" altLang="ko-KR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)</a:t>
            </a:r>
            <a:r>
              <a:rPr lang="ko-KR" altLang="en-US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을 도출하여 </a:t>
            </a:r>
            <a:br>
              <a:rPr lang="en-US" altLang="ko-KR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</a:br>
            <a:r>
              <a:rPr lang="ko-KR" altLang="en-US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향후 스마트기술을 반영한 향후 모습 도출 실습</a:t>
            </a:r>
            <a:endParaRPr lang="ko-KR" altLang="en-US" sz="1600" kern="0" dirty="0">
              <a:solidFill>
                <a:srgbClr val="FFC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39349" y="1999001"/>
          <a:ext cx="9655825" cy="4859001"/>
        </p:xfrm>
        <a:graphic>
          <a:graphicData uri="http://schemas.openxmlformats.org/drawingml/2006/table">
            <a:tbl>
              <a:tblPr firstRow="1" bandRow="1"/>
              <a:tblGrid>
                <a:gridCol w="32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548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en-US" altLang="ko-KR" sz="1200"/>
                    </a:p>
                    <a:p>
                      <a:pPr marL="0" indent="0" latinLnBrk="1">
                        <a:buNone/>
                        <a:defRPr lang="ko-KR" altLang="en-US"/>
                      </a:pPr>
                      <a:endParaRPr lang="en-US" altLang="ko-KR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  <a:defRPr lang="ko-KR" altLang="en-US"/>
                      </a:pPr>
                      <a:endParaRPr lang="ko-KR" altLang="en-US" sz="1200" b="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276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en-US" altLang="ko-KR" sz="1200"/>
                    </a:p>
                    <a:p>
                      <a:pPr latinLnBrk="1">
                        <a:defRPr lang="ko-KR" altLang="en-US"/>
                      </a:pPr>
                      <a:endParaRPr lang="en-US" altLang="ko-KR" sz="1200"/>
                    </a:p>
                    <a:p>
                      <a:pPr marL="171450" indent="-171450" latinLnBrk="1">
                        <a:buChar char="-"/>
                        <a:defRPr lang="ko-KR" altLang="en-US"/>
                      </a:pPr>
                      <a:endParaRPr lang="en-US" altLang="ko-KR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1F497D">
                          <a:lumMod val="75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rgbClr val="1F497D">
                          <a:lumMod val="75000"/>
                        </a:srgb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242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en-US" altLang="ko-KR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dirty="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69449" y="1616540"/>
            <a:ext cx="6015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9000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kern="0" spc="-100" dirty="0" err="1">
                <a:solidFill>
                  <a:srgbClr val="002060"/>
                </a:solidFill>
                <a:latin typeface="HY견고딕"/>
                <a:ea typeface="HY견고딕"/>
              </a:rPr>
              <a:t>테마명</a:t>
            </a:r>
            <a:r>
              <a:rPr lang="ko-KR" altLang="en-US" kern="0" spc="-100" dirty="0">
                <a:solidFill>
                  <a:srgbClr val="002060"/>
                </a:solidFill>
                <a:latin typeface="HY견고딕"/>
                <a:ea typeface="HY견고딕"/>
              </a:rPr>
              <a:t> </a:t>
            </a:r>
            <a:r>
              <a:rPr lang="en-US" altLang="ko-KR" kern="0" spc="-100" dirty="0">
                <a:solidFill>
                  <a:srgbClr val="002060"/>
                </a:solidFill>
                <a:latin typeface="HY견고딕"/>
                <a:ea typeface="HY견고딕"/>
              </a:rPr>
              <a:t>: </a:t>
            </a:r>
            <a:r>
              <a:rPr lang="ko-KR" altLang="en-US" sz="1800" b="0" i="0" u="none" kern="0" spc="-100" dirty="0">
                <a:solidFill>
                  <a:srgbClr val="002060"/>
                </a:solidFill>
                <a:uLnTx/>
                <a:uFillTx/>
                <a:latin typeface="HY견고딕"/>
                <a:ea typeface="HY견고딕"/>
              </a:rPr>
              <a:t> 대화가 필요해</a:t>
            </a:r>
            <a:r>
              <a:rPr lang="en-US" altLang="ko-KR" sz="1800" b="0" i="0" u="none" kern="0" spc="-100" dirty="0">
                <a:solidFill>
                  <a:srgbClr val="002060"/>
                </a:solidFill>
                <a:uLnTx/>
                <a:uFillTx/>
                <a:latin typeface="HY견고딕"/>
                <a:ea typeface="HY견고딕"/>
              </a:rPr>
              <a:t>~</a:t>
            </a:r>
            <a:r>
              <a:rPr lang="ko-KR" altLang="en-US" sz="1800" b="0" i="0" u="none" kern="0" spc="-100" dirty="0">
                <a:solidFill>
                  <a:srgbClr val="002060"/>
                </a:solidFill>
                <a:uLnTx/>
                <a:uFillTx/>
                <a:latin typeface="HY견고딕"/>
                <a:ea typeface="HY견고딕"/>
              </a:rPr>
              <a:t>  </a:t>
            </a:r>
            <a:r>
              <a:rPr lang="en-US" altLang="ko-KR" kern="0" spc="-100" dirty="0">
                <a:solidFill>
                  <a:srgbClr val="002060"/>
                </a:solidFill>
                <a:latin typeface="HY견고딕"/>
                <a:ea typeface="HY견고딕"/>
              </a:rPr>
              <a:t>/</a:t>
            </a:r>
            <a:r>
              <a:rPr lang="ko-KR" altLang="en-US" kern="0" spc="-100" dirty="0">
                <a:solidFill>
                  <a:srgbClr val="002060"/>
                </a:solidFill>
                <a:latin typeface="HY견고딕"/>
                <a:ea typeface="HY견고딕"/>
              </a:rPr>
              <a:t> 우리 친해요</a:t>
            </a:r>
            <a:r>
              <a:rPr lang="en-US" altLang="ko-KR" kern="0" spc="-100" dirty="0">
                <a:solidFill>
                  <a:srgbClr val="002060"/>
                </a:solidFill>
                <a:latin typeface="HY견고딕"/>
                <a:ea typeface="HY견고딕"/>
              </a:rPr>
              <a:t>..</a:t>
            </a:r>
            <a:r>
              <a:rPr lang="ko-KR" altLang="en-US" kern="0" spc="-100" dirty="0">
                <a:solidFill>
                  <a:srgbClr val="002060"/>
                </a:solidFill>
                <a:latin typeface="HY견고딕"/>
                <a:ea typeface="HY견고딕"/>
              </a:rPr>
              <a:t> </a:t>
            </a:r>
            <a:r>
              <a:rPr lang="en-US" altLang="ko-KR" kern="0" spc="-100" dirty="0">
                <a:solidFill>
                  <a:srgbClr val="002060"/>
                </a:solidFill>
                <a:latin typeface="HY견고딕"/>
                <a:ea typeface="HY견고딕"/>
              </a:rPr>
              <a:t>/</a:t>
            </a:r>
            <a:r>
              <a:rPr lang="ko-KR" altLang="en-US" kern="0" spc="-100" dirty="0">
                <a:solidFill>
                  <a:srgbClr val="002060"/>
                </a:solidFill>
                <a:latin typeface="HY견고딕"/>
                <a:ea typeface="HY견고딕"/>
              </a:rPr>
              <a:t> 우리 친해질까요</a:t>
            </a:r>
            <a:r>
              <a:rPr lang="en-US" altLang="ko-KR" kern="0" spc="-100" dirty="0">
                <a:solidFill>
                  <a:srgbClr val="002060"/>
                </a:solidFill>
                <a:latin typeface="HY견고딕"/>
                <a:ea typeface="HY견고딕"/>
              </a:rPr>
              <a:t>?</a:t>
            </a:r>
            <a:endParaRPr lang="ko-KR" altLang="en-US" sz="1800" b="0" i="0" u="none" kern="0" spc="0" dirty="0">
              <a:solidFill>
                <a:prstClr val="black"/>
              </a:solidFill>
              <a:uLnTx/>
              <a:uFillTx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51466" y="1999000"/>
            <a:ext cx="1424747" cy="266045"/>
          </a:xfrm>
          <a:prstGeom prst="rect">
            <a:avLst/>
          </a:prstGeom>
          <a:solidFill>
            <a:srgbClr val="1F497D">
              <a:lumMod val="50000"/>
            </a:srgbClr>
          </a:solidFill>
        </p:spPr>
        <p:txBody>
          <a:bodyPr wrap="square">
            <a:spAutoFit/>
          </a:bodyPr>
          <a:lstStyle/>
          <a:p>
            <a:pPr algn="ctr" latinLnBrk="0">
              <a:defRPr lang="ko-KR" altLang="en-US"/>
            </a:pPr>
            <a:r>
              <a:rPr lang="ko-KR" altLang="en-US" sz="1200" b="1" kern="0" spc="-100">
                <a:solidFill>
                  <a:prstClr val="white"/>
                </a:solidFill>
                <a:latin typeface="맑은 고딕"/>
                <a:ea typeface="맑은 고딕"/>
              </a:rPr>
              <a:t>현상</a:t>
            </a:r>
            <a:r>
              <a:rPr lang="en-US" altLang="ko-KR" sz="1200" b="1" kern="0" spc="-100">
                <a:solidFill>
                  <a:prstClr val="white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1" kern="0" spc="-100">
                <a:solidFill>
                  <a:prstClr val="white"/>
                </a:solidFill>
                <a:latin typeface="맑은 고딕"/>
                <a:ea typeface="맑은 고딕"/>
              </a:rPr>
              <a:t>고객 </a:t>
            </a:r>
            <a:r>
              <a:rPr lang="en-US" altLang="ko-KR" sz="1200" b="1" kern="0" spc="-100">
                <a:solidFill>
                  <a:prstClr val="white"/>
                </a:solidFill>
                <a:latin typeface="맑은 고딕"/>
                <a:ea typeface="맑은 고딕"/>
              </a:rPr>
              <a:t>Needs</a:t>
            </a:r>
            <a:endParaRPr lang="ko-KR" altLang="en-US" sz="1200" b="1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03408" y="1999000"/>
            <a:ext cx="2206826" cy="276999"/>
          </a:xfrm>
          <a:prstGeom prst="rect">
            <a:avLst/>
          </a:prstGeom>
          <a:solidFill>
            <a:srgbClr val="1F497D">
              <a:lumMod val="50000"/>
            </a:srgbClr>
          </a:solidFill>
        </p:spPr>
        <p:txBody>
          <a:bodyPr wrap="square">
            <a:spAutoFit/>
          </a:bodyPr>
          <a:lstStyle/>
          <a:p>
            <a:pPr algn="ctr" latinLnBrk="0">
              <a:defRPr lang="ko-KR" altLang="en-US"/>
            </a:pP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문제점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(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제품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프로세스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서비스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)</a:t>
            </a:r>
            <a:endParaRPr lang="ko-KR" altLang="en-US" sz="1200" b="1" kern="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62480" y="1988840"/>
            <a:ext cx="1032217" cy="266680"/>
          </a:xfrm>
          <a:prstGeom prst="rect">
            <a:avLst/>
          </a:prstGeom>
          <a:solidFill>
            <a:srgbClr val="1F497D">
              <a:lumMod val="50000"/>
            </a:srgbClr>
          </a:solidFill>
        </p:spPr>
        <p:txBody>
          <a:bodyPr wrap="square">
            <a:spAutoFit/>
          </a:bodyPr>
          <a:lstStyle/>
          <a:p>
            <a:pPr algn="ctr" latinLnBrk="0">
              <a:defRPr lang="ko-KR" altLang="en-US"/>
            </a:pPr>
            <a:r>
              <a:rPr lang="ko-KR" altLang="en-US" sz="1200" b="1" kern="0" spc="-100">
                <a:solidFill>
                  <a:prstClr val="white"/>
                </a:solidFill>
                <a:latin typeface="맑은 고딕"/>
                <a:ea typeface="맑은 고딕"/>
              </a:rPr>
              <a:t>목표</a:t>
            </a:r>
            <a:endParaRPr lang="ko-KR" altLang="en-US" sz="1200" b="1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0349" y="3194746"/>
            <a:ext cx="1964637" cy="276999"/>
          </a:xfrm>
          <a:prstGeom prst="rect">
            <a:avLst/>
          </a:prstGeom>
          <a:solidFill>
            <a:srgbClr val="1F497D">
              <a:lumMod val="50000"/>
            </a:srgbClr>
          </a:solidFill>
        </p:spPr>
        <p:txBody>
          <a:bodyPr wrap="square">
            <a:spAutoFit/>
          </a:bodyPr>
          <a:lstStyle/>
          <a:p>
            <a:pPr algn="ctr" latinLnBrk="0">
              <a:defRPr lang="ko-KR" altLang="en-US"/>
            </a:pP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프로세스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데이터 흐름</a:t>
            </a:r>
            <a:endParaRPr lang="ko-KR" altLang="en-US" sz="1200" b="1" kern="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62481" y="3187859"/>
            <a:ext cx="1098831" cy="276999"/>
          </a:xfrm>
          <a:prstGeom prst="rect">
            <a:avLst/>
          </a:prstGeom>
          <a:solidFill>
            <a:srgbClr val="1F497D">
              <a:lumMod val="50000"/>
            </a:srgbClr>
          </a:solidFill>
        </p:spPr>
        <p:txBody>
          <a:bodyPr wrap="square">
            <a:spAutoFit/>
          </a:bodyPr>
          <a:lstStyle/>
          <a:p>
            <a:pPr algn="ctr" latinLnBrk="0">
              <a:defRPr lang="ko-KR" altLang="en-US"/>
            </a:pP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결과</a:t>
            </a:r>
            <a:endParaRPr lang="ko-KR" altLang="en-US" sz="1200" b="1" kern="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1307" y="4919965"/>
            <a:ext cx="1823361" cy="276999"/>
          </a:xfrm>
          <a:prstGeom prst="rect">
            <a:avLst/>
          </a:prstGeom>
          <a:solidFill>
            <a:srgbClr val="1F497D">
              <a:lumMod val="50000"/>
            </a:srgbClr>
          </a:solidFill>
        </p:spPr>
        <p:txBody>
          <a:bodyPr wrap="square">
            <a:spAutoFit/>
          </a:bodyPr>
          <a:lstStyle/>
          <a:p>
            <a:pPr algn="ctr" latinLnBrk="0">
              <a:defRPr lang="ko-KR" altLang="en-US"/>
            </a:pP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Digital Idea(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기능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기술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) 1</a:t>
            </a:r>
            <a:endParaRPr lang="ko-KR" altLang="en-US" sz="1200" b="1" kern="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93247" y="4930715"/>
            <a:ext cx="1823361" cy="276999"/>
          </a:xfrm>
          <a:prstGeom prst="rect">
            <a:avLst/>
          </a:prstGeom>
          <a:solidFill>
            <a:srgbClr val="1F497D">
              <a:lumMod val="50000"/>
            </a:srgbClr>
          </a:solidFill>
        </p:spPr>
        <p:txBody>
          <a:bodyPr wrap="square">
            <a:spAutoFit/>
          </a:bodyPr>
          <a:lstStyle/>
          <a:p>
            <a:pPr algn="ctr" latinLnBrk="0">
              <a:defRPr lang="ko-KR" altLang="en-US"/>
            </a:pP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Digital Idea(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기능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기술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) 2</a:t>
            </a:r>
            <a:endParaRPr lang="ko-KR" altLang="en-US" sz="1200" b="1" kern="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662480" y="4930715"/>
            <a:ext cx="1823361" cy="276999"/>
          </a:xfrm>
          <a:prstGeom prst="rect">
            <a:avLst/>
          </a:prstGeom>
          <a:solidFill>
            <a:srgbClr val="1F497D">
              <a:lumMod val="50000"/>
            </a:srgbClr>
          </a:solidFill>
        </p:spPr>
        <p:txBody>
          <a:bodyPr wrap="square">
            <a:spAutoFit/>
          </a:bodyPr>
          <a:lstStyle/>
          <a:p>
            <a:pPr algn="ctr" latinLnBrk="0">
              <a:defRPr lang="ko-KR" altLang="en-US"/>
            </a:pP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Digital Idea(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기능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기술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) 3</a:t>
            </a:r>
            <a:endParaRPr lang="ko-KR" altLang="en-US" sz="1200" b="1" kern="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E1C67-D136-2E72-6487-E0A2598D07A7}"/>
              </a:ext>
            </a:extLst>
          </p:cNvPr>
          <p:cNvSpPr txBox="1"/>
          <p:nvPr/>
        </p:nvSpPr>
        <p:spPr>
          <a:xfrm>
            <a:off x="6703120" y="2275998"/>
            <a:ext cx="314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대화 개선 </a:t>
            </a:r>
            <a:endParaRPr kumimoji="1" lang="en-US" altLang="ko-KR" sz="1400" dirty="0"/>
          </a:p>
          <a:p>
            <a:endParaRPr kumimoji="1"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4F51F-6D6B-151B-0C0F-756BA570D8F2}"/>
              </a:ext>
            </a:extLst>
          </p:cNvPr>
          <p:cNvSpPr txBox="1"/>
          <p:nvPr/>
        </p:nvSpPr>
        <p:spPr>
          <a:xfrm>
            <a:off x="3517130" y="2307856"/>
            <a:ext cx="3145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우리의 대화 프로세스</a:t>
            </a:r>
            <a:endParaRPr kumimoji="1" lang="en-US" altLang="ko-KR" sz="1400" b="1" dirty="0"/>
          </a:p>
          <a:p>
            <a:r>
              <a:rPr kumimoji="1" lang="ko-KR" altLang="en-US" sz="1400" b="1" dirty="0"/>
              <a:t>타겟이 확실하지 않다</a:t>
            </a:r>
            <a:r>
              <a:rPr kumimoji="1" lang="en-US" altLang="ko-KR" sz="1400" b="1" dirty="0"/>
              <a:t>.</a:t>
            </a:r>
          </a:p>
          <a:p>
            <a:r>
              <a:rPr kumimoji="1" lang="ko-KR" altLang="en-US" sz="1400" b="1" dirty="0"/>
              <a:t>상대방의 동의가 필요하다</a:t>
            </a:r>
            <a:r>
              <a:rPr kumimoji="1" lang="en-US" altLang="ko-KR" sz="1400" b="1" dirty="0"/>
              <a:t>.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&lt;</a:t>
            </a:r>
            <a:r>
              <a:rPr kumimoji="1" lang="ko-KR" altLang="en-US" sz="1400" dirty="0"/>
              <a:t>기술에 대한 문제</a:t>
            </a:r>
            <a:r>
              <a:rPr kumimoji="1" lang="en-US" altLang="ko-KR" sz="1400" dirty="0"/>
              <a:t>&gt;</a:t>
            </a:r>
          </a:p>
          <a:p>
            <a:r>
              <a:rPr kumimoji="1" lang="ko-KR" altLang="en-US" sz="1400" dirty="0"/>
              <a:t>개인 정보 침해</a:t>
            </a:r>
            <a:endParaRPr kumimoji="1" lang="en-US" altLang="ko-KR" sz="1400" dirty="0"/>
          </a:p>
          <a:p>
            <a:r>
              <a:rPr kumimoji="1" lang="ko-KR" altLang="en-US" sz="1400" dirty="0"/>
              <a:t>관계에 따른 대화 패턴 차이</a:t>
            </a:r>
            <a:endParaRPr kumimoji="1" lang="en-US" altLang="ko-KR" sz="1400" dirty="0"/>
          </a:p>
          <a:p>
            <a:r>
              <a:rPr kumimoji="1" lang="en-US" altLang="ko-KR" sz="1400" dirty="0"/>
              <a:t>(sol</a:t>
            </a:r>
            <a:r>
              <a:rPr kumimoji="1" lang="ko-KR" altLang="en-US" sz="1400" dirty="0"/>
              <a:t> 그룹별로 </a:t>
            </a:r>
            <a:r>
              <a:rPr kumimoji="1" lang="ko-KR" altLang="en-US" sz="1400" dirty="0" err="1"/>
              <a:t>라벨링</a:t>
            </a:r>
            <a:r>
              <a:rPr kumimoji="1" lang="en-US" altLang="ko-KR" sz="1400" dirty="0"/>
              <a:t>)</a:t>
            </a:r>
          </a:p>
          <a:p>
            <a:endParaRPr kumimoji="1"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86EBC-E7E3-D906-95BB-7450B6C261C2}"/>
              </a:ext>
            </a:extLst>
          </p:cNvPr>
          <p:cNvSpPr txBox="1"/>
          <p:nvPr/>
        </p:nvSpPr>
        <p:spPr>
          <a:xfrm>
            <a:off x="151466" y="2487656"/>
            <a:ext cx="3145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대화에 어려움을 느끼는 사람</a:t>
            </a:r>
            <a:endParaRPr kumimoji="1"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D17B1-DC29-2653-1CC4-0992DC89A1A4}"/>
              </a:ext>
            </a:extLst>
          </p:cNvPr>
          <p:cNvSpPr txBox="1"/>
          <p:nvPr/>
        </p:nvSpPr>
        <p:spPr>
          <a:xfrm>
            <a:off x="66971" y="5792672"/>
            <a:ext cx="3145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데이터 분석</a:t>
            </a:r>
            <a:endParaRPr kumimoji="1"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1209A-3ACF-23D5-48C3-06F009EDA7F2}"/>
              </a:ext>
            </a:extLst>
          </p:cNvPr>
          <p:cNvSpPr txBox="1"/>
          <p:nvPr/>
        </p:nvSpPr>
        <p:spPr>
          <a:xfrm>
            <a:off x="3414604" y="5792671"/>
            <a:ext cx="3145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자연어 처리</a:t>
            </a:r>
            <a:endParaRPr kumimoji="1"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AAE32-0D81-0A2B-C6DD-8FAA84255987}"/>
              </a:ext>
            </a:extLst>
          </p:cNvPr>
          <p:cNvSpPr txBox="1"/>
          <p:nvPr/>
        </p:nvSpPr>
        <p:spPr>
          <a:xfrm>
            <a:off x="6760650" y="5792670"/>
            <a:ext cx="3145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음성 인식</a:t>
            </a:r>
            <a:endParaRPr kumimoji="1" lang="en-US" altLang="ko-KR" sz="14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5_POSCO 6 시그마 교육개발-Analyze단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 Arial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round/>
        </a:ln>
        <a:effectLst/>
      </a:spPr>
      <a:bodyPr vert="horz" wrap="none" lIns="92075" tIns="46038" rIns="92075" bIns="46038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b="0" i="0" u="none" strike="noStrike" cap="none" normalizeH="0" baseline="0" dirty="0" smtClean="0">
            <a:solidFill>
              <a:schemeClr val="bg2"/>
            </a:solidFill>
            <a:latin typeface="나눔고딕"/>
            <a:ea typeface="나눔고딕"/>
          </a:defRPr>
        </a:defPPr>
      </a:lstStyle>
    </a:spDef>
    <a:lnDef>
      <a:spPr>
        <a:solidFill>
          <a:srgbClr val="CCFF99"/>
        </a:solidFill>
        <a:ln w="3175" cap="flat" cmpd="sng" algn="ctr">
          <a:solidFill>
            <a:schemeClr val="tx1"/>
          </a:solidFill>
          <a:prstDash val="solid"/>
          <a:round/>
          <a:tailEnd type="triangle" w="med" len="med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139</Words>
  <Application>Microsoft Macintosh PowerPoint</Application>
  <PresentationFormat>A4 용지(210x297mm)</PresentationFormat>
  <Paragraphs>30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나눔고딕</vt:lpstr>
      <vt:lpstr>맑은 고딕</vt:lpstr>
      <vt:lpstr>Arial</vt:lpstr>
      <vt:lpstr>HY견고딕</vt:lpstr>
      <vt:lpstr>Tahoma</vt:lpstr>
      <vt:lpstr>Verdana</vt:lpstr>
      <vt:lpstr>Wingdings</vt:lpstr>
      <vt:lpstr>5_POSCO 6 시그마 교육개발-Analyze단계</vt:lpstr>
      <vt:lpstr>PowerPoint 프레젠테이션</vt:lpstr>
    </vt:vector>
  </TitlesOfParts>
  <Manager/>
  <Company>Hewlett-Packard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sanghyun Yeom</dc:creator>
  <cp:lastModifiedBy>이가은</cp:lastModifiedBy>
  <cp:revision>1082</cp:revision>
  <dcterms:created xsi:type="dcterms:W3CDTF">2015-07-02T15:41:57Z</dcterms:created>
  <dcterms:modified xsi:type="dcterms:W3CDTF">2024-07-29T09:50:28Z</dcterms:modified>
</cp:coreProperties>
</file>