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63" r:id="rId6"/>
    <p:sldId id="280" r:id="rId7"/>
    <p:sldId id="281" r:id="rId8"/>
    <p:sldId id="282" r:id="rId9"/>
    <p:sldId id="284" r:id="rId10"/>
    <p:sldId id="285" r:id="rId11"/>
    <p:sldId id="283" r:id="rId12"/>
    <p:sldId id="28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1A3"/>
    <a:srgbClr val="F2E0EB"/>
    <a:srgbClr val="EADEED"/>
    <a:srgbClr val="ADB9CA"/>
    <a:srgbClr val="F8D3F9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FD5ED-79A3-4611-A4BE-624930018D0A}" v="10" dt="2022-08-01T06:18:42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7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5DFAD-CE41-49D4-98D4-19B74A770360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015F-ABAA-4781-9A8C-8D12535C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0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626F25-16B3-458E-805C-FCA608FA67CA}"/>
              </a:ext>
            </a:extLst>
          </p:cNvPr>
          <p:cNvSpPr/>
          <p:nvPr userDrawn="1"/>
        </p:nvSpPr>
        <p:spPr bwMode="auto">
          <a:xfrm>
            <a:off x="3515922" y="3734267"/>
            <a:ext cx="5160156" cy="624482"/>
          </a:xfrm>
          <a:prstGeom prst="rect">
            <a:avLst/>
          </a:prstGeom>
          <a:solidFill>
            <a:srgbClr val="CA036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sym typeface="Gill Sans" charset="0"/>
              </a:rPr>
              <a:t>Graduate School of Artificial Intelligence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sym typeface="Gill Sans" charset="0"/>
              </a:rPr>
              <a:t>POSTECH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685800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텍스트 개체 틀 35">
            <a:extLst>
              <a:ext uri="{FF2B5EF4-FFF2-40B4-BE49-F238E27FC236}">
                <a16:creationId xmlns:a16="http://schemas.microsoft.com/office/drawing/2014/main" id="{07F6B002-BBAE-5219-65D3-9CF607789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"/>
            <a:ext cx="4614333" cy="3333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kumimoji="1" lang="ko-KR" altLang="en-US" sz="1800" b="1" i="0" u="none" strike="noStrike" kern="1200" cap="none" spc="0" normalizeH="0" baseline="0" dirty="0">
                <a:ln>
                  <a:noFill/>
                </a:ln>
                <a:solidFill>
                  <a:srgbClr val="6666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강의</a:t>
            </a:r>
            <a:r>
              <a:rPr lang="en-US" altLang="ko-KR" dirty="0"/>
              <a:t>/</a:t>
            </a:r>
            <a:r>
              <a:rPr lang="ko-KR" altLang="en-US" dirty="0"/>
              <a:t>과제 이름</a:t>
            </a:r>
          </a:p>
        </p:txBody>
      </p:sp>
      <p:sp>
        <p:nvSpPr>
          <p:cNvPr id="3" name="텍스트 개체 틀 37">
            <a:extLst>
              <a:ext uri="{FF2B5EF4-FFF2-40B4-BE49-F238E27FC236}">
                <a16:creationId xmlns:a16="http://schemas.microsoft.com/office/drawing/2014/main" id="{01B77B17-FE72-EE82-4E52-425899E31C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14107" y="2672914"/>
            <a:ext cx="8161867" cy="6605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kumimoji="1" lang="ko-KR" altLang="en-US" sz="3600" b="1" i="0" u="none" strike="noStrike" kern="0" cap="none" spc="0" normalizeH="0" baseline="0" dirty="0">
                <a:ln>
                  <a:noFill/>
                </a:ln>
                <a:solidFill>
                  <a:srgbClr val="66665B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[Yoon가변] 윤고딕 140_OTF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표지 제목</a:t>
            </a:r>
          </a:p>
        </p:txBody>
      </p:sp>
      <p:sp>
        <p:nvSpPr>
          <p:cNvPr id="4" name="텍스트 개체 틀 39">
            <a:extLst>
              <a:ext uri="{FF2B5EF4-FFF2-40B4-BE49-F238E27FC236}">
                <a16:creationId xmlns:a16="http://schemas.microsoft.com/office/drawing/2014/main" id="{C982460C-C119-8C73-BD29-D33EDCBC29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14107" y="3369419"/>
            <a:ext cx="8161867" cy="431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kumimoji="1" lang="ko-KR" altLang="en-US" sz="2400" b="0" i="0" u="none" strike="noStrike" kern="1200" cap="none" spc="0" normalizeH="0" baseline="0" dirty="0">
                <a:ln>
                  <a:noFill/>
                </a:ln>
                <a:solidFill>
                  <a:srgbClr val="66665B">
                    <a:lumMod val="5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20YY.MM.DD</a:t>
            </a:r>
            <a:endParaRPr lang="ko-KR" altLang="en-US" dirty="0"/>
          </a:p>
        </p:txBody>
      </p:sp>
      <p:sp>
        <p:nvSpPr>
          <p:cNvPr id="5" name="텍스트 개체 틀 49">
            <a:extLst>
              <a:ext uri="{FF2B5EF4-FFF2-40B4-BE49-F238E27FC236}">
                <a16:creationId xmlns:a16="http://schemas.microsoft.com/office/drawing/2014/main" id="{A1598F6B-FC48-ECAA-A38C-435E3FFE41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94639" y="4291796"/>
            <a:ext cx="1800799" cy="3335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86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F6CE8-F979-4967-A81A-24E4F572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93884-F44C-46D1-B85C-634A9E7A4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F4304C-C683-47C1-9CB1-A51A6036B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E8A77A-7970-4AB6-956E-DF6C1170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B39B-E249-4CA1-B361-D59A208D9A66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5E5A48-C8BC-41A8-9E81-799C58C2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B02F8-3C9B-4146-AC7B-A00F8287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876A-789F-4E85-9FA9-3D727A21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7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E9F3C-CE56-423B-BD3A-047A620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B1AC7-A89D-45BD-B1B5-3C9C011E9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A0712A-9DD3-4FCE-874F-EBF4E8DB2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B83B86-0C86-416E-A08D-CB4B553C2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F2483C-F125-42CB-B95E-541EDC709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BED517-8FB3-4A58-90FB-175D45F7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B39B-E249-4CA1-B361-D59A208D9A66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E1492-3DCC-4E61-A04B-08F57BC8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7EC6BD-CF72-485F-8590-4A597970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876A-789F-4E85-9FA9-3D727A21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59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3F5A0-172E-4391-BC64-BCFE4D55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BE5BA2-2FA5-4816-8C4A-F02F863D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B39B-E249-4CA1-B361-D59A208D9A66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8BE15C-9A08-460C-A04F-55A76CF0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541FE7-895E-46E5-9591-F2A2145C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876A-789F-4E85-9FA9-3D727A21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95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EDB767-439A-4D39-B643-96E935D8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B39B-E249-4CA1-B361-D59A208D9A66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620C12-1FCC-4237-8E30-0BFB5C66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1E54A-028A-4BEC-8676-7FB1C87F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876A-789F-4E85-9FA9-3D727A21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97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C828D-8765-48B3-A8DF-8B23F216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AECCC-00FC-4232-B59F-58612DC0C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D9F21-95B0-4260-8A3A-FFFD5060B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7842F-31EE-40AF-80B9-20D719CF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B39B-E249-4CA1-B361-D59A208D9A66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D1548-0A42-46EF-AD6A-98166F84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DB0EEF-9FF6-4FE5-BCED-C528D15E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876A-789F-4E85-9FA9-3D727A21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08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0E94D-FDCE-4068-BBBD-133549A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9408FD-B580-4AFD-9B44-AAECF3CB5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6DEB69-385C-4A83-9783-5C742BDC9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BBDADF-5E10-456D-A5DC-8B3B57D7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B39B-E249-4CA1-B361-D59A208D9A66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93770F-3A41-4081-BB3F-8542253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CF9ED2-B4FD-4424-9D73-A16E82BA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876A-789F-4E85-9FA9-3D727A21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6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76869-E068-4764-BF6E-DA0E655B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827A92-101B-4926-9C7A-DC2EC90FB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850B6-F3B3-4E58-B820-4457CDEF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B39B-E249-4CA1-B361-D59A208D9A66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394ED-DB23-44CE-97F6-1A86C2AB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6FFBB-7882-431B-821D-73622B0A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876A-789F-4E85-9FA9-3D727A21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07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93B389-FA44-4C53-B8BB-09E1916B1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921E3-5565-4E81-988B-5A1628C73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4989A-DBCA-406D-A6EC-B2CC63B5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B39B-E249-4CA1-B361-D59A208D9A66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81A4A-469E-4D31-858B-79253CF0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92EF1-A36E-4E29-93D4-5830340E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876A-789F-4E85-9FA9-3D727A21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3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2B6E1-C59D-44BD-96BF-EB479DE464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42343" y="1662112"/>
            <a:ext cx="10029825" cy="3533775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목차</a:t>
            </a:r>
            <a:r>
              <a:rPr lang="en-US" altLang="ko-KR" dirty="0"/>
              <a:t>1</a:t>
            </a:r>
          </a:p>
          <a:p>
            <a:pPr lvl="0"/>
            <a:r>
              <a:rPr lang="ko-KR" altLang="en-US" dirty="0"/>
              <a:t>목차</a:t>
            </a:r>
            <a:r>
              <a:rPr lang="en-US" altLang="ko-KR" dirty="0"/>
              <a:t>2</a:t>
            </a:r>
          </a:p>
          <a:p>
            <a:pPr lvl="0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53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6D6D9-9EE6-495E-BBC7-4921CE3EAB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0813" y="2681194"/>
            <a:ext cx="4675187" cy="698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목차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2C7542-51A0-495F-80B7-FCB5DD54C5C7}"/>
              </a:ext>
            </a:extLst>
          </p:cNvPr>
          <p:cNvCxnSpPr/>
          <p:nvPr userDrawn="1"/>
        </p:nvCxnSpPr>
        <p:spPr>
          <a:xfrm>
            <a:off x="1420813" y="3402108"/>
            <a:ext cx="46751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29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A9C7CC-FF94-4FFF-A94E-236BFCF6E1AB}"/>
              </a:ext>
            </a:extLst>
          </p:cNvPr>
          <p:cNvCxnSpPr>
            <a:cxnSpLocks/>
          </p:cNvCxnSpPr>
          <p:nvPr userDrawn="1"/>
        </p:nvCxnSpPr>
        <p:spPr>
          <a:xfrm flipV="1">
            <a:off x="223361" y="710318"/>
            <a:ext cx="11959768" cy="47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E9623E-AB32-47D4-90CD-0AB6CB9B1723}"/>
              </a:ext>
            </a:extLst>
          </p:cNvPr>
          <p:cNvSpPr/>
          <p:nvPr userDrawn="1"/>
        </p:nvSpPr>
        <p:spPr>
          <a:xfrm>
            <a:off x="1614" y="0"/>
            <a:ext cx="229004" cy="7776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8BBC7A44-1D55-4312-8BF8-7803ECB6BFF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02431" y="852229"/>
            <a:ext cx="5694362" cy="5492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sz="2400" dirty="0"/>
              <a:t>소제목을 입력해주세요</a:t>
            </a:r>
            <a:endParaRPr lang="ko-KR" altLang="en-US" dirty="0"/>
          </a:p>
        </p:txBody>
      </p:sp>
      <p:sp>
        <p:nvSpPr>
          <p:cNvPr id="21" name="내용 개체 틀 19">
            <a:extLst>
              <a:ext uri="{FF2B5EF4-FFF2-40B4-BE49-F238E27FC236}">
                <a16:creationId xmlns:a16="http://schemas.microsoft.com/office/drawing/2014/main" id="{D5B445C1-634D-48F0-9D89-2F3129BF760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14552" y="113740"/>
            <a:ext cx="5694362" cy="549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sz="2400" dirty="0"/>
              <a:t>제목을 입력해주세요</a:t>
            </a:r>
            <a:endParaRPr lang="ko-KR" altLang="en-US" dirty="0"/>
          </a:p>
        </p:txBody>
      </p:sp>
      <p:sp>
        <p:nvSpPr>
          <p:cNvPr id="22" name="내용 개체 틀 19">
            <a:extLst>
              <a:ext uri="{FF2B5EF4-FFF2-40B4-BE49-F238E27FC236}">
                <a16:creationId xmlns:a16="http://schemas.microsoft.com/office/drawing/2014/main" id="{F6F18FE1-1B6F-48FB-9826-7832D83881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32323" y="113740"/>
            <a:ext cx="5694362" cy="54927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sz="2400" dirty="0"/>
              <a:t>목차를 입력해주세요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2C6D1E-66C2-4BED-D8B7-335DD56EEC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1410" y="1496110"/>
            <a:ext cx="11725275" cy="52562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4994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A9C7CC-FF94-4FFF-A94E-236BFCF6E1AB}"/>
              </a:ext>
            </a:extLst>
          </p:cNvPr>
          <p:cNvCxnSpPr>
            <a:cxnSpLocks/>
          </p:cNvCxnSpPr>
          <p:nvPr userDrawn="1"/>
        </p:nvCxnSpPr>
        <p:spPr>
          <a:xfrm flipV="1">
            <a:off x="223361" y="710318"/>
            <a:ext cx="11959768" cy="47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E9623E-AB32-47D4-90CD-0AB6CB9B1723}"/>
              </a:ext>
            </a:extLst>
          </p:cNvPr>
          <p:cNvSpPr/>
          <p:nvPr userDrawn="1"/>
        </p:nvSpPr>
        <p:spPr>
          <a:xfrm>
            <a:off x="1614" y="0"/>
            <a:ext cx="229004" cy="7776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8BBC7A44-1D55-4312-8BF8-7803ECB6BFF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02431" y="852229"/>
            <a:ext cx="5694362" cy="5492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sz="2400" dirty="0"/>
              <a:t>소제목을 입력해주세요</a:t>
            </a:r>
            <a:endParaRPr lang="ko-KR" altLang="en-US" dirty="0"/>
          </a:p>
        </p:txBody>
      </p:sp>
      <p:sp>
        <p:nvSpPr>
          <p:cNvPr id="21" name="내용 개체 틀 19">
            <a:extLst>
              <a:ext uri="{FF2B5EF4-FFF2-40B4-BE49-F238E27FC236}">
                <a16:creationId xmlns:a16="http://schemas.microsoft.com/office/drawing/2014/main" id="{D5B445C1-634D-48F0-9D89-2F3129BF760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14552" y="113740"/>
            <a:ext cx="5694362" cy="549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sz="2400" dirty="0"/>
              <a:t>제목을 입력해주세요</a:t>
            </a:r>
            <a:endParaRPr lang="ko-KR" altLang="en-US" dirty="0"/>
          </a:p>
        </p:txBody>
      </p:sp>
      <p:sp>
        <p:nvSpPr>
          <p:cNvPr id="22" name="내용 개체 틀 19">
            <a:extLst>
              <a:ext uri="{FF2B5EF4-FFF2-40B4-BE49-F238E27FC236}">
                <a16:creationId xmlns:a16="http://schemas.microsoft.com/office/drawing/2014/main" id="{F6F18FE1-1B6F-48FB-9826-7832D83881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32323" y="113740"/>
            <a:ext cx="5694362" cy="54927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sz="2400" dirty="0"/>
              <a:t>목차를 입력해주세요</a:t>
            </a:r>
            <a:endParaRPr lang="ko-KR" altLang="en-US" dirty="0"/>
          </a:p>
        </p:txBody>
      </p:sp>
      <p:graphicFrame>
        <p:nvGraphicFramePr>
          <p:cNvPr id="9" name="표 28">
            <a:extLst>
              <a:ext uri="{FF2B5EF4-FFF2-40B4-BE49-F238E27FC236}">
                <a16:creationId xmlns:a16="http://schemas.microsoft.com/office/drawing/2014/main" id="{94330BD9-2738-EB39-34EB-B82258AD51DD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472996" y="1459389"/>
          <a:ext cx="11246008" cy="478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6008">
                  <a:extLst>
                    <a:ext uri="{9D8B030D-6E8A-4147-A177-3AD203B41FA5}">
                      <a16:colId xmlns:a16="http://schemas.microsoft.com/office/drawing/2014/main" val="3585017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61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432935"/>
                  </a:ext>
                </a:extLst>
              </a:tr>
              <a:tr h="245807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331100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88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70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653185F-30DD-4692-2D2A-898B2D88B838}"/>
              </a:ext>
            </a:extLst>
          </p:cNvPr>
          <p:cNvCxnSpPr>
            <a:cxnSpLocks/>
          </p:cNvCxnSpPr>
          <p:nvPr userDrawn="1"/>
        </p:nvCxnSpPr>
        <p:spPr>
          <a:xfrm flipV="1">
            <a:off x="223361" y="710318"/>
            <a:ext cx="11959768" cy="47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7F0CA9-1343-9DCD-A3F6-E9D21268C605}"/>
              </a:ext>
            </a:extLst>
          </p:cNvPr>
          <p:cNvSpPr/>
          <p:nvPr userDrawn="1"/>
        </p:nvSpPr>
        <p:spPr>
          <a:xfrm>
            <a:off x="1614" y="0"/>
            <a:ext cx="229004" cy="7776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19">
            <a:extLst>
              <a:ext uri="{FF2B5EF4-FFF2-40B4-BE49-F238E27FC236}">
                <a16:creationId xmlns:a16="http://schemas.microsoft.com/office/drawing/2014/main" id="{C85DFAB2-0446-A3EE-A561-D5D289628A2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02431" y="852229"/>
            <a:ext cx="5694362" cy="5492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sz="2400" dirty="0"/>
              <a:t>소제목을 입력해주세요</a:t>
            </a:r>
            <a:endParaRPr lang="ko-KR" altLang="en-US" dirty="0"/>
          </a:p>
        </p:txBody>
      </p:sp>
      <p:sp>
        <p:nvSpPr>
          <p:cNvPr id="7" name="내용 개체 틀 19">
            <a:extLst>
              <a:ext uri="{FF2B5EF4-FFF2-40B4-BE49-F238E27FC236}">
                <a16:creationId xmlns:a16="http://schemas.microsoft.com/office/drawing/2014/main" id="{D6FCD334-C6CB-9D68-3AD3-4B7BA78CB52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14552" y="113740"/>
            <a:ext cx="5694362" cy="549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 sz="2400" dirty="0"/>
              <a:t>제목을 입력해주세요</a:t>
            </a:r>
            <a:endParaRPr lang="ko-KR" altLang="en-US" dirty="0"/>
          </a:p>
        </p:txBody>
      </p:sp>
      <p:sp>
        <p:nvSpPr>
          <p:cNvPr id="8" name="내용 개체 틀 19">
            <a:extLst>
              <a:ext uri="{FF2B5EF4-FFF2-40B4-BE49-F238E27FC236}">
                <a16:creationId xmlns:a16="http://schemas.microsoft.com/office/drawing/2014/main" id="{8F10A13E-C475-A332-DC9F-AF2260D8422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32323" y="113740"/>
            <a:ext cx="5694362" cy="54927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sz="2400" dirty="0"/>
              <a:t>목차를 입력해주세요</a:t>
            </a:r>
            <a:endParaRPr lang="ko-KR" altLang="en-US" dirty="0"/>
          </a:p>
        </p:txBody>
      </p:sp>
      <p:graphicFrame>
        <p:nvGraphicFramePr>
          <p:cNvPr id="9" name="표 28">
            <a:extLst>
              <a:ext uri="{FF2B5EF4-FFF2-40B4-BE49-F238E27FC236}">
                <a16:creationId xmlns:a16="http://schemas.microsoft.com/office/drawing/2014/main" id="{E923BD3F-1A55-1E47-342E-7BF857B73E2E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472996" y="1461326"/>
          <a:ext cx="11246008" cy="4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3004">
                  <a:extLst>
                    <a:ext uri="{9D8B030D-6E8A-4147-A177-3AD203B41FA5}">
                      <a16:colId xmlns:a16="http://schemas.microsoft.com/office/drawing/2014/main" val="3585017940"/>
                    </a:ext>
                  </a:extLst>
                </a:gridCol>
                <a:gridCol w="5623004">
                  <a:extLst>
                    <a:ext uri="{9D8B030D-6E8A-4147-A177-3AD203B41FA5}">
                      <a16:colId xmlns:a16="http://schemas.microsoft.com/office/drawing/2014/main" val="3740044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61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kern="1200" baseline="0" dirty="0">
                        <a:solidFill>
                          <a:schemeClr val="dk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kern="1200" baseline="0" dirty="0">
                        <a:solidFill>
                          <a:schemeClr val="dk1"/>
                        </a:solidFill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432935"/>
                  </a:ext>
                </a:extLst>
              </a:tr>
              <a:tr h="2592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331100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88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30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06DE6-AD90-4B4E-9512-BFD397843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C9680D-89FB-4C85-B529-9135D4FAB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305CC-EFA2-4B69-8796-180C8842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B39B-E249-4CA1-B361-D59A208D9A66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30060-FCD5-459B-8EFA-8EDF31C2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9EB1C-D43F-4F0F-825C-4C22FFD8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876A-789F-4E85-9FA9-3D727A21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9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2148-1FE8-4A95-BFE7-BA51B8A4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23A94-5F59-4E1D-8545-0F9F53F5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9E845-2DB7-4576-855C-F20CD268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B39B-E249-4CA1-B361-D59A208D9A66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782E0-BC84-4A0F-B3A8-4EBC711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AC67A-EA5E-4F1B-A728-188C0F4E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876A-789F-4E85-9FA9-3D727A21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CE3B7-C678-4434-BB04-9A0C3749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A6BB42-49F1-4EFD-8255-FDD8C9A20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20BE3-9126-4B6B-B7B2-76BA3F9C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B39B-E249-4CA1-B361-D59A208D9A66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64958-1814-4499-9510-88F3C9A8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B991D-8C11-4925-A968-61D8626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876A-789F-4E85-9FA9-3D727A21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47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BDB42-3992-4759-99D5-0B7B9F20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F6775-4CAB-44E5-9B42-9C42D2825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7A97B-BC0C-4C24-9C20-D7E00AC9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0B39B-E249-4CA1-B361-D59A208D9A66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6B9D7-5C34-4E91-B105-F74878F14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E41B0-4688-4B67-AB61-50E0027D3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876A-789F-4E85-9FA9-3D727A21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9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5B745-D761-486E-8896-1E9077619E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14107" y="1946031"/>
            <a:ext cx="8161867" cy="1387387"/>
          </a:xfrm>
        </p:spPr>
        <p:txBody>
          <a:bodyPr/>
          <a:lstStyle/>
          <a:p>
            <a:r>
              <a:rPr lang="en-US" altLang="ko-KR" b="0" dirty="0"/>
              <a:t>Principles of diffusion models</a:t>
            </a:r>
          </a:p>
          <a:p>
            <a:r>
              <a:rPr lang="en-US" altLang="ko-KR" sz="2400" b="0" dirty="0"/>
              <a:t>-Implementation</a:t>
            </a:r>
            <a:endParaRPr lang="ko-KR" altLang="en-US" sz="2400" b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1F10A2-1932-47AE-ADEF-E2F9DFB7AE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14107" y="3307940"/>
            <a:ext cx="8161867" cy="431800"/>
          </a:xfrm>
        </p:spPr>
        <p:txBody>
          <a:bodyPr/>
          <a:lstStyle/>
          <a:p>
            <a:r>
              <a:rPr lang="en-US" altLang="ko-KR" dirty="0"/>
              <a:t>2024.09.09~12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44FCC7C-0B9E-49ED-B765-4589BF2B3C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94640" y="4374766"/>
            <a:ext cx="1800799" cy="333556"/>
          </a:xfrm>
        </p:spPr>
        <p:txBody>
          <a:bodyPr>
            <a:normAutofit lnSpcReduction="10000"/>
          </a:bodyPr>
          <a:lstStyle/>
          <a:p>
            <a:r>
              <a:rPr lang="ko-KR" altLang="en-US" b="0" dirty="0"/>
              <a:t>허성우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E7D5C-4378-4D46-8DEE-193F3301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details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87558-4675-4130-A49E-4FC483D53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5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0A2DCA-2D6A-4D4D-BB8B-0B56B6AD7F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Implementation of diffusion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AD2EE-8284-47FE-925C-CEDFA52396B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B78CE-BC8B-4DE7-9823-35025E59EE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7BA387-FA71-4AEB-8DC3-4386AAD50B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개의 </a:t>
            </a:r>
            <a:r>
              <a:rPr lang="en-US" altLang="ko-KR" dirty="0"/>
              <a:t>module</a:t>
            </a:r>
            <a:r>
              <a:rPr lang="ko-KR" altLang="en-US" dirty="0"/>
              <a:t> 로서 </a:t>
            </a:r>
            <a:r>
              <a:rPr lang="en-US" altLang="ko-KR" dirty="0"/>
              <a:t>diffusion model </a:t>
            </a:r>
            <a:r>
              <a:rPr lang="ko-KR" altLang="en-US" dirty="0"/>
              <a:t>을 구현함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1" dirty="0"/>
              <a:t>Model</a:t>
            </a:r>
            <a:r>
              <a:rPr lang="en-US" altLang="ko-KR" dirty="0"/>
              <a:t>: Noise</a:t>
            </a:r>
            <a:r>
              <a:rPr lang="ko-KR" altLang="en-US" dirty="0"/>
              <a:t> 예측 모델 </a:t>
            </a:r>
            <a:r>
              <a:rPr lang="en-US" altLang="ko-KR" dirty="0"/>
              <a:t>(</a:t>
            </a:r>
            <a:r>
              <a:rPr lang="ko-KR" altLang="en-US" dirty="0"/>
              <a:t>주로 </a:t>
            </a:r>
            <a:r>
              <a:rPr lang="en-US" altLang="ko-KR" dirty="0" err="1"/>
              <a:t>Unet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).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1" dirty="0"/>
              <a:t>Scheduler</a:t>
            </a:r>
            <a:r>
              <a:rPr lang="en-US" altLang="ko-KR" dirty="0"/>
              <a:t>: Noise </a:t>
            </a:r>
            <a:r>
              <a:rPr lang="ko-KR" altLang="en-US" dirty="0"/>
              <a:t>스케줄링 및 샘플링 방법을 관리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1" dirty="0"/>
              <a:t>Trainer</a:t>
            </a:r>
            <a:r>
              <a:rPr lang="en-US" altLang="ko-KR" dirty="0"/>
              <a:t>: </a:t>
            </a:r>
            <a:r>
              <a:rPr lang="ko-KR" altLang="en-US" dirty="0"/>
              <a:t>모델 학습 및 샘플링 과정을 관리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64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0A2DCA-2D6A-4D4D-BB8B-0B56B6AD7F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Implementation of diffusion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AD2EE-8284-47FE-925C-CEDFA52396B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B78CE-BC8B-4DE7-9823-35025E59EE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8BEAD4F-3264-43E4-8FC7-760E0FEF916A}"/>
              </a:ext>
            </a:extLst>
          </p:cNvPr>
          <p:cNvGrpSpPr/>
          <p:nvPr/>
        </p:nvGrpSpPr>
        <p:grpSpPr>
          <a:xfrm>
            <a:off x="4001927" y="4054417"/>
            <a:ext cx="4188143" cy="2307492"/>
            <a:chOff x="7601426" y="1295977"/>
            <a:chExt cx="4188143" cy="2307492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A379B5B-8854-4C3C-B0B0-F8F4F4850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1426" y="1295977"/>
              <a:ext cx="4188143" cy="20282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4C11B2C-7915-471A-AC11-EDF349614B77}"/>
                    </a:ext>
                  </a:extLst>
                </p:cNvPr>
                <p:cNvSpPr/>
                <p:nvPr/>
              </p:nvSpPr>
              <p:spPr>
                <a:xfrm>
                  <a:off x="7601426" y="3234137"/>
                  <a:ext cx="13302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𝝐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E6E43F0E-9F52-4610-82E3-13AD50042F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426" y="3234137"/>
                  <a:ext cx="133023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E9106F8F-4441-45AA-9694-5E2BF74E3CB0}"/>
                    </a:ext>
                  </a:extLst>
                </p:cNvPr>
                <p:cNvSpPr/>
                <p:nvPr/>
              </p:nvSpPr>
              <p:spPr>
                <a:xfrm>
                  <a:off x="10827602" y="3234137"/>
                  <a:ext cx="3818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𝝐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4FDB6D1F-4C12-4B75-8A69-A7B8F637B3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7602" y="3234137"/>
                  <a:ext cx="3818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BF4EC412-0167-428E-B6C0-8A34552ED7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463" b="20840"/>
          <a:stretch/>
        </p:blipFill>
        <p:spPr>
          <a:xfrm>
            <a:off x="2186651" y="1590718"/>
            <a:ext cx="7818697" cy="1906267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CBC88EB-8801-4E13-BF32-A0CC81061C9F}"/>
              </a:ext>
            </a:extLst>
          </p:cNvPr>
          <p:cNvSpPr/>
          <p:nvPr/>
        </p:nvSpPr>
        <p:spPr>
          <a:xfrm>
            <a:off x="3944814" y="2980946"/>
            <a:ext cx="1387349" cy="22757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23614D-1413-4800-95AC-1C3F6ACFD359}"/>
              </a:ext>
            </a:extLst>
          </p:cNvPr>
          <p:cNvSpPr/>
          <p:nvPr/>
        </p:nvSpPr>
        <p:spPr>
          <a:xfrm>
            <a:off x="628095" y="2187454"/>
            <a:ext cx="1330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2. Scheduler</a:t>
            </a:r>
            <a:endParaRPr lang="ko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7834065-A96E-4FD6-B240-87F310796FB4}"/>
              </a:ext>
            </a:extLst>
          </p:cNvPr>
          <p:cNvCxnSpPr>
            <a:cxnSpLocks/>
            <a:stCxn id="28" idx="3"/>
            <a:endCxn id="27" idx="0"/>
          </p:cNvCxnSpPr>
          <p:nvPr/>
        </p:nvCxnSpPr>
        <p:spPr>
          <a:xfrm>
            <a:off x="1958909" y="2356731"/>
            <a:ext cx="2679580" cy="62421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C661DD7-1AFA-4A53-A024-9257C7FFD02B}"/>
              </a:ext>
            </a:extLst>
          </p:cNvPr>
          <p:cNvSpPr/>
          <p:nvPr/>
        </p:nvSpPr>
        <p:spPr>
          <a:xfrm>
            <a:off x="5605338" y="4054417"/>
            <a:ext cx="981320" cy="30579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06E91E-5A92-4E63-8C55-05B1A5F408E1}"/>
              </a:ext>
            </a:extLst>
          </p:cNvPr>
          <p:cNvSpPr/>
          <p:nvPr/>
        </p:nvSpPr>
        <p:spPr>
          <a:xfrm>
            <a:off x="314552" y="3703441"/>
            <a:ext cx="18114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1. Model</a:t>
            </a:r>
            <a:endParaRPr lang="ko-KR" altLang="en-US" sz="16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DA502D-FFAB-44DB-9E8C-6D83F67D234E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2125980" y="3872718"/>
            <a:ext cx="3479358" cy="33459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926BFCE-F964-4CD2-9CE0-43125558EA96}"/>
              </a:ext>
            </a:extLst>
          </p:cNvPr>
          <p:cNvSpPr/>
          <p:nvPr/>
        </p:nvSpPr>
        <p:spPr>
          <a:xfrm>
            <a:off x="6497104" y="2668838"/>
            <a:ext cx="3174434" cy="31210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8771CDF-BB5F-4691-8C46-59C3C3555667}"/>
              </a:ext>
            </a:extLst>
          </p:cNvPr>
          <p:cNvCxnSpPr>
            <a:cxnSpLocks/>
            <a:stCxn id="40" idx="0"/>
            <a:endCxn id="33" idx="2"/>
          </p:cNvCxnSpPr>
          <p:nvPr/>
        </p:nvCxnSpPr>
        <p:spPr>
          <a:xfrm flipH="1" flipV="1">
            <a:off x="8084321" y="2980946"/>
            <a:ext cx="1452407" cy="73901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14D7BE-26D1-4607-9F32-854CD4D2ACD5}"/>
              </a:ext>
            </a:extLst>
          </p:cNvPr>
          <p:cNvSpPr/>
          <p:nvPr/>
        </p:nvSpPr>
        <p:spPr>
          <a:xfrm>
            <a:off x="8480990" y="3719957"/>
            <a:ext cx="2111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/>
              <a:t>3. Trainer - sampling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373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465354-ADEA-4AF5-B381-6F183BEC356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1. Model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CCC98-0151-4484-96F0-CCA0EC429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076A8-0EFE-451D-8AD0-34F06B1792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C1F6B-55DC-4492-9399-AEE4F67479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Unet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9CF539-ED31-4E6C-A19F-B351B25E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58" y="1791873"/>
            <a:ext cx="6686312" cy="466468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B1D6A00-98B1-4AF6-B36B-D14031C1259C}"/>
              </a:ext>
            </a:extLst>
          </p:cNvPr>
          <p:cNvSpPr/>
          <p:nvPr/>
        </p:nvSpPr>
        <p:spPr>
          <a:xfrm>
            <a:off x="2912617" y="2283423"/>
            <a:ext cx="498232" cy="22757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61658B-35FE-4D40-9996-324C5EBADA94}"/>
              </a:ext>
            </a:extLst>
          </p:cNvPr>
          <p:cNvSpPr/>
          <p:nvPr/>
        </p:nvSpPr>
        <p:spPr>
          <a:xfrm>
            <a:off x="3100187" y="2605601"/>
            <a:ext cx="498232" cy="22757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2888CE-2DEA-4C83-8CF9-5877D2F1FDBC}"/>
              </a:ext>
            </a:extLst>
          </p:cNvPr>
          <p:cNvSpPr/>
          <p:nvPr/>
        </p:nvSpPr>
        <p:spPr>
          <a:xfrm>
            <a:off x="1711651" y="2350055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Inputs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318F5C-92FC-455A-AF9B-6C0004C38C4A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2542328" y="2397209"/>
            <a:ext cx="370289" cy="1375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76A3F5-349C-4FA4-B2E2-B80DB728E237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542328" y="2534721"/>
            <a:ext cx="557859" cy="18466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6F3AA6-CD2D-4D02-8AAB-17745DA659D0}"/>
              </a:ext>
            </a:extLst>
          </p:cNvPr>
          <p:cNvSpPr/>
          <p:nvPr/>
        </p:nvSpPr>
        <p:spPr>
          <a:xfrm>
            <a:off x="9587124" y="2486907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Outputs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CC27DC9-6C86-4630-A616-7B2D0B28AED8}"/>
              </a:ext>
            </a:extLst>
          </p:cNvPr>
          <p:cNvSpPr/>
          <p:nvPr/>
        </p:nvSpPr>
        <p:spPr>
          <a:xfrm>
            <a:off x="8853838" y="2007931"/>
            <a:ext cx="337054" cy="132728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C1F8726-DC8F-4ED3-AFE0-2D12190B86D5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9190892" y="2671573"/>
            <a:ext cx="396232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1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465354-ADEA-4AF5-B381-6F183BEC356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1. Model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CCC98-0151-4484-96F0-CCA0EC429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076A8-0EFE-451D-8AD0-34F06B1792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C1F6B-55DC-4492-9399-AEE4F67479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Unet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9CF539-ED31-4E6C-A19F-B351B25E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58" y="1791873"/>
            <a:ext cx="6686312" cy="466468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61658B-35FE-4D40-9996-324C5EBADA94}"/>
              </a:ext>
            </a:extLst>
          </p:cNvPr>
          <p:cNvSpPr/>
          <p:nvPr/>
        </p:nvSpPr>
        <p:spPr>
          <a:xfrm>
            <a:off x="1863969" y="2605601"/>
            <a:ext cx="1734450" cy="22757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76A3F5-349C-4FA4-B2E2-B80DB728E23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731194" y="2833173"/>
            <a:ext cx="0" cy="89391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C1F8726-DC8F-4ED3-AFE0-2D12190B86D5}"/>
              </a:ext>
            </a:extLst>
          </p:cNvPr>
          <p:cNvCxnSpPr>
            <a:cxnSpLocks/>
          </p:cNvCxnSpPr>
          <p:nvPr/>
        </p:nvCxnSpPr>
        <p:spPr>
          <a:xfrm>
            <a:off x="9190892" y="2671573"/>
            <a:ext cx="396232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F7F0320-F647-48E2-9BB6-794DA5EBB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38" y="3727089"/>
            <a:ext cx="83820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9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465354-ADEA-4AF5-B381-6F183BEC356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1. Model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CCC98-0151-4484-96F0-CCA0EC429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076A8-0EFE-451D-8AD0-34F06B1792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C1F6B-55DC-4492-9399-AEE4F67479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Unet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9CF539-ED31-4E6C-A19F-B351B25E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0" y="2079574"/>
            <a:ext cx="6686312" cy="466468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61658B-35FE-4D40-9996-324C5EBADA94}"/>
              </a:ext>
            </a:extLst>
          </p:cNvPr>
          <p:cNvSpPr/>
          <p:nvPr/>
        </p:nvSpPr>
        <p:spPr>
          <a:xfrm>
            <a:off x="1446005" y="2294727"/>
            <a:ext cx="4974362" cy="4235501"/>
          </a:xfrm>
          <a:prstGeom prst="roundRect">
            <a:avLst>
              <a:gd name="adj" fmla="val 4073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76A3F5-349C-4FA4-B2E2-B80DB728E237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6420367" y="3637580"/>
            <a:ext cx="2847180" cy="77489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C1F8726-DC8F-4ED3-AFE0-2D12190B86D5}"/>
              </a:ext>
            </a:extLst>
          </p:cNvPr>
          <p:cNvCxnSpPr>
            <a:cxnSpLocks/>
          </p:cNvCxnSpPr>
          <p:nvPr/>
        </p:nvCxnSpPr>
        <p:spPr>
          <a:xfrm>
            <a:off x="6926544" y="2959274"/>
            <a:ext cx="396232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22F3E53-23E9-4088-ADBD-C2B1D62D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67" y="521567"/>
            <a:ext cx="5694360" cy="311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0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465354-ADEA-4AF5-B381-6F183BEC356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2. Scheduler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CCC98-0151-4484-96F0-CCA0EC429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076A8-0EFE-451D-8AD0-34F06B1792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C1F6B-55DC-4492-9399-AEE4F67479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Noised input </a:t>
            </a:r>
            <a:r>
              <a:rPr lang="ko-KR" altLang="en-US" dirty="0"/>
              <a:t>및 관련 상수를 리턴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7766EE8-EFCC-4292-8AC7-BEE22387E28E}"/>
              </a:ext>
            </a:extLst>
          </p:cNvPr>
          <p:cNvGrpSpPr/>
          <p:nvPr/>
        </p:nvGrpSpPr>
        <p:grpSpPr>
          <a:xfrm>
            <a:off x="2186651" y="1956356"/>
            <a:ext cx="7818697" cy="1906267"/>
            <a:chOff x="2186651" y="2149787"/>
            <a:chExt cx="7818697" cy="190626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F573330-8B2C-4413-A2FF-0BC3B93F5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5463" b="20840"/>
            <a:stretch/>
          </p:blipFill>
          <p:spPr>
            <a:xfrm>
              <a:off x="2186651" y="2149787"/>
              <a:ext cx="7818697" cy="1906267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289CF9-F9A6-424C-B184-3BBB682136CE}"/>
                </a:ext>
              </a:extLst>
            </p:cNvPr>
            <p:cNvSpPr/>
            <p:nvPr/>
          </p:nvSpPr>
          <p:spPr>
            <a:xfrm>
              <a:off x="3927229" y="3557263"/>
              <a:ext cx="1387349" cy="22757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18B6F65-3F44-4266-883D-BD3D969D0F9C}"/>
                </a:ext>
              </a:extLst>
            </p:cNvPr>
            <p:cNvSpPr/>
            <p:nvPr/>
          </p:nvSpPr>
          <p:spPr>
            <a:xfrm>
              <a:off x="7936521" y="3281771"/>
              <a:ext cx="515817" cy="22757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B08A6C5-C4FD-4A39-B0E8-62C57C992B83}"/>
                </a:ext>
              </a:extLst>
            </p:cNvPr>
            <p:cNvSpPr/>
            <p:nvPr/>
          </p:nvSpPr>
          <p:spPr>
            <a:xfrm>
              <a:off x="7133491" y="3281771"/>
              <a:ext cx="328247" cy="227572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84BC7B8E-39B7-4366-A50E-A0C518889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115" y="4055835"/>
            <a:ext cx="6205770" cy="2612109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73414DC-8748-45B5-BEE9-8EA5E3C0A0F1}"/>
              </a:ext>
            </a:extLst>
          </p:cNvPr>
          <p:cNvSpPr/>
          <p:nvPr/>
        </p:nvSpPr>
        <p:spPr>
          <a:xfrm>
            <a:off x="3464167" y="4885094"/>
            <a:ext cx="2080848" cy="22757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F40382-6D78-49AC-AF26-49BA88962077}"/>
              </a:ext>
            </a:extLst>
          </p:cNvPr>
          <p:cNvSpPr/>
          <p:nvPr/>
        </p:nvSpPr>
        <p:spPr>
          <a:xfrm>
            <a:off x="3249612" y="5248102"/>
            <a:ext cx="1521680" cy="28518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32AA899-EC21-44C6-B90F-394DE9CF83E4}"/>
              </a:ext>
            </a:extLst>
          </p:cNvPr>
          <p:cNvSpPr/>
          <p:nvPr/>
        </p:nvSpPr>
        <p:spPr>
          <a:xfrm>
            <a:off x="3249612" y="5605116"/>
            <a:ext cx="1457203" cy="19780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7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465354-ADEA-4AF5-B381-6F183BEC356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3. Trainer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CCC98-0151-4484-96F0-CCA0EC429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076A8-0EFE-451D-8AD0-34F06B1792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C1F6B-55DC-4492-9399-AEE4F67479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Denoising model </a:t>
            </a:r>
            <a:r>
              <a:rPr lang="ko-KR" altLang="en-US" dirty="0"/>
              <a:t>학습 및 </a:t>
            </a:r>
            <a:r>
              <a:rPr lang="en-US" altLang="ko-KR" dirty="0"/>
              <a:t>sampling.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7766EE8-EFCC-4292-8AC7-BEE22387E28E}"/>
              </a:ext>
            </a:extLst>
          </p:cNvPr>
          <p:cNvGrpSpPr/>
          <p:nvPr/>
        </p:nvGrpSpPr>
        <p:grpSpPr>
          <a:xfrm>
            <a:off x="2186651" y="1956356"/>
            <a:ext cx="7818697" cy="1906267"/>
            <a:chOff x="2186651" y="2149787"/>
            <a:chExt cx="7818697" cy="190626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F573330-8B2C-4413-A2FF-0BC3B93F5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5463" b="20840"/>
            <a:stretch/>
          </p:blipFill>
          <p:spPr>
            <a:xfrm>
              <a:off x="2186651" y="2149787"/>
              <a:ext cx="7818697" cy="1906267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289CF9-F9A6-424C-B184-3BBB682136CE}"/>
                </a:ext>
              </a:extLst>
            </p:cNvPr>
            <p:cNvSpPr/>
            <p:nvPr/>
          </p:nvSpPr>
          <p:spPr>
            <a:xfrm>
              <a:off x="2702167" y="3365551"/>
              <a:ext cx="3030418" cy="4385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18B6F65-3F44-4266-883D-BD3D969D0F9C}"/>
                </a:ext>
              </a:extLst>
            </p:cNvPr>
            <p:cNvSpPr/>
            <p:nvPr/>
          </p:nvSpPr>
          <p:spPr>
            <a:xfrm>
              <a:off x="6174414" y="2285309"/>
              <a:ext cx="3760894" cy="172398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3E59B3E-B664-4638-9077-E56ACEEC3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946"/>
          <a:stretch/>
        </p:blipFill>
        <p:spPr>
          <a:xfrm>
            <a:off x="65315" y="4062867"/>
            <a:ext cx="5910196" cy="24552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6C25A20-5554-4F80-B331-1E0EB9C6C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95"/>
          <a:stretch/>
        </p:blipFill>
        <p:spPr>
          <a:xfrm>
            <a:off x="6095999" y="4062867"/>
            <a:ext cx="5913701" cy="2121055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F2EE444-A31E-4967-9BEC-5E603FE20130}"/>
              </a:ext>
            </a:extLst>
          </p:cNvPr>
          <p:cNvSpPr/>
          <p:nvPr/>
        </p:nvSpPr>
        <p:spPr>
          <a:xfrm>
            <a:off x="6095999" y="4062867"/>
            <a:ext cx="1852247" cy="34501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C829381-A6AD-406D-8972-5E725EE2059A}"/>
              </a:ext>
            </a:extLst>
          </p:cNvPr>
          <p:cNvSpPr/>
          <p:nvPr/>
        </p:nvSpPr>
        <p:spPr>
          <a:xfrm>
            <a:off x="468921" y="5738877"/>
            <a:ext cx="1524002" cy="43858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7097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f8838aa-bb6f-4f63-a25f-883ccc12ddab" xsi:nil="true"/>
    <lcf76f155ced4ddcb4097134ff3c332f xmlns="e3412b49-1d87-4c81-b6f5-71881d93837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677EDF90E1E2D4EB08614EA3F152390" ma:contentTypeVersion="13" ma:contentTypeDescription="새 문서를 만듭니다." ma:contentTypeScope="" ma:versionID="b540be291a8e2d2c550f0e0847fb0b39">
  <xsd:schema xmlns:xsd="http://www.w3.org/2001/XMLSchema" xmlns:xs="http://www.w3.org/2001/XMLSchema" xmlns:p="http://schemas.microsoft.com/office/2006/metadata/properties" xmlns:ns2="e3412b49-1d87-4c81-b6f5-71881d93837b" xmlns:ns3="4f8838aa-bb6f-4f63-a25f-883ccc12ddab" targetNamespace="http://schemas.microsoft.com/office/2006/metadata/properties" ma:root="true" ma:fieldsID="94c915b22dc1d6bbb0cc5ed8391d1c17" ns2:_="" ns3:_="">
    <xsd:import namespace="e3412b49-1d87-4c81-b6f5-71881d93837b"/>
    <xsd:import namespace="4f8838aa-bb6f-4f63-a25f-883ccc12dd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12b49-1d87-4c81-b6f5-71881d9383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f6223de4-15ab-4a83-af7e-8c9254df05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838aa-bb6f-4f63-a25f-883ccc12ddab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f11e693-2fc8-4799-8771-1501899a5939}" ma:internalName="TaxCatchAll" ma:showField="CatchAllData" ma:web="4f8838aa-bb6f-4f63-a25f-883ccc12dd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877A3C-F89C-4F60-8D7E-F59D3794E8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41C3C5-38C0-4BEC-AFB4-53BD07CD8C73}">
  <ds:schemaRefs>
    <ds:schemaRef ds:uri="http://purl.org/dc/elements/1.1/"/>
    <ds:schemaRef ds:uri="http://schemas.microsoft.com/office/2006/metadata/properties"/>
    <ds:schemaRef ds:uri="http://purl.org/dc/terms/"/>
    <ds:schemaRef ds:uri="4f8838aa-bb6f-4f63-a25f-883ccc12ddab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e3412b49-1d87-4c81-b6f5-71881d93837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51C352-17A8-463A-9731-130DE948E0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412b49-1d87-4c81-b6f5-71881d93837b"/>
    <ds:schemaRef ds:uri="4f8838aa-bb6f-4f63-a25f-883ccc12dd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7116</TotalTime>
  <Words>121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[Yoon가변] 윤고딕 140_OTF</vt:lpstr>
      <vt:lpstr>Gill Sans</vt:lpstr>
      <vt:lpstr>나눔스퀘어 ExtraBold</vt:lpstr>
      <vt:lpstr>나눔스퀘어 Light</vt:lpstr>
      <vt:lpstr>맑은 고딕</vt:lpstr>
      <vt:lpstr>Arial</vt:lpstr>
      <vt:lpstr>Cambria Math</vt:lpstr>
      <vt:lpstr>디자인 사용자 지정</vt:lpstr>
      <vt:lpstr>PowerPoint 프레젠테이션</vt:lpstr>
      <vt:lpstr>Implementation details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</dc:title>
  <dc:creator>master</dc:creator>
  <cp:lastModifiedBy>허성우(인공지능대학원)</cp:lastModifiedBy>
  <cp:revision>160</cp:revision>
  <dcterms:created xsi:type="dcterms:W3CDTF">2022-08-01T06:18:35Z</dcterms:created>
  <dcterms:modified xsi:type="dcterms:W3CDTF">2024-09-08T11:17:13Z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0x0101007677EDF90E1E2D4EB08614EA3F152390</vt:lpwstr>
  </property>
  <property fmtid="{D5CDD505-2E9C-101B-9397-08002B2CF9AE}" pid="3" name="MediaServiceImageTags">
    <vt:lpwstr/>
  </property>
</Properties>
</file>