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731c397bcf4ff3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731c397bcf4ff3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731c397bcf4ff3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731c397bcf4ff3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b41daf88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b41daf88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731c397bcf4ff3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731c397bcf4ff3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731c397bcf4ff39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731c397bcf4ff39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b41daf88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b41daf88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b41daf88e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b41daf88e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b500e91a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b500e91a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b41daf8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b41daf8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b500e91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b500e91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b500e91a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b500e91a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b500e91a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b500e91a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731c397bcf4ff39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731c397bcf4ff39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731c397bcf4ff39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731c397bcf4ff39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731c397bcf4ff39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31c397bcf4ff39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0" y="0"/>
            <a:ext cx="9209100" cy="51435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935"/>
              <a:buNone/>
            </a:pPr>
            <a:r>
              <a:rPr b="1" lang="en-GB" sz="1985">
                <a:solidFill>
                  <a:srgbClr val="000000"/>
                </a:solidFill>
              </a:rPr>
              <a:t>Project on</a:t>
            </a:r>
            <a:endParaRPr b="1" sz="1985">
              <a:solidFill>
                <a:srgbClr val="000000"/>
              </a:solidFill>
            </a:endParaRPr>
          </a:p>
          <a:p>
            <a:pPr indent="0" lvl="0" marL="0" rtl="0" algn="ctr">
              <a:lnSpc>
                <a:spcPct val="95000"/>
              </a:lnSpc>
              <a:spcBef>
                <a:spcPts val="0"/>
              </a:spcBef>
              <a:spcAft>
                <a:spcPts val="0"/>
              </a:spcAft>
              <a:buSzPts val="935"/>
              <a:buNone/>
            </a:pPr>
            <a:r>
              <a:rPr b="1" lang="en-GB" sz="4450">
                <a:solidFill>
                  <a:srgbClr val="0000FF"/>
                </a:solidFill>
              </a:rPr>
              <a:t>Students Grievance System</a:t>
            </a:r>
            <a:endParaRPr b="1" sz="1560">
              <a:solidFill>
                <a:schemeClr val="dk1"/>
              </a:solidFill>
            </a:endParaRPr>
          </a:p>
          <a:p>
            <a:pPr indent="0" lvl="0" marL="0" rtl="0" algn="ctr">
              <a:lnSpc>
                <a:spcPct val="95000"/>
              </a:lnSpc>
              <a:spcBef>
                <a:spcPts val="0"/>
              </a:spcBef>
              <a:spcAft>
                <a:spcPts val="0"/>
              </a:spcAft>
              <a:buSzPts val="935"/>
              <a:buNone/>
            </a:pPr>
            <a:r>
              <a:t/>
            </a:r>
            <a:endParaRPr b="1" sz="1560">
              <a:solidFill>
                <a:schemeClr val="dk1"/>
              </a:solidFill>
            </a:endParaRPr>
          </a:p>
          <a:p>
            <a:pPr indent="0" lvl="0" marL="0" rtl="0" algn="ctr">
              <a:lnSpc>
                <a:spcPct val="95000"/>
              </a:lnSpc>
              <a:spcBef>
                <a:spcPts val="0"/>
              </a:spcBef>
              <a:spcAft>
                <a:spcPts val="0"/>
              </a:spcAft>
              <a:buSzPts val="935"/>
              <a:buNone/>
            </a:pPr>
            <a:r>
              <a:rPr b="1" lang="en-GB" sz="1560" u="sng">
                <a:solidFill>
                  <a:srgbClr val="000000"/>
                </a:solidFill>
              </a:rPr>
              <a:t>Presented by-</a:t>
            </a:r>
            <a:r>
              <a:rPr b="1" lang="en-GB" sz="1560">
                <a:solidFill>
                  <a:srgbClr val="000000"/>
                </a:solidFill>
              </a:rPr>
              <a:t> Mr. Ritesh Agarwal,  Mr. Viraj Bhutada,</a:t>
            </a:r>
            <a:endParaRPr b="1" sz="1560">
              <a:solidFill>
                <a:srgbClr val="000000"/>
              </a:solidFill>
            </a:endParaRPr>
          </a:p>
          <a:p>
            <a:pPr indent="0" lvl="0" marL="0" rtl="0" algn="ctr">
              <a:lnSpc>
                <a:spcPct val="95000"/>
              </a:lnSpc>
              <a:spcBef>
                <a:spcPts val="0"/>
              </a:spcBef>
              <a:spcAft>
                <a:spcPts val="0"/>
              </a:spcAft>
              <a:buSzPts val="935"/>
              <a:buNone/>
            </a:pPr>
            <a:r>
              <a:rPr b="1" lang="en-GB" sz="1560">
                <a:solidFill>
                  <a:schemeClr val="dk1"/>
                </a:solidFill>
              </a:rPr>
              <a:t>Mr. Prathamesh Deshmukh, Mr.</a:t>
            </a:r>
            <a:r>
              <a:rPr b="1" lang="en-GB" sz="1560">
                <a:solidFill>
                  <a:srgbClr val="000000"/>
                </a:solidFill>
              </a:rPr>
              <a:t> Prathmesh Upadhyay,</a:t>
            </a:r>
            <a:endParaRPr b="1" sz="1560">
              <a:solidFill>
                <a:srgbClr val="000000"/>
              </a:solidFill>
            </a:endParaRPr>
          </a:p>
          <a:p>
            <a:pPr indent="0" lvl="0" marL="0" rtl="0" algn="ctr">
              <a:lnSpc>
                <a:spcPct val="95000"/>
              </a:lnSpc>
              <a:spcBef>
                <a:spcPts val="0"/>
              </a:spcBef>
              <a:spcAft>
                <a:spcPts val="0"/>
              </a:spcAft>
              <a:buSzPts val="935"/>
              <a:buNone/>
            </a:pPr>
            <a:r>
              <a:rPr b="1" lang="en-GB" sz="1560">
                <a:solidFill>
                  <a:srgbClr val="000000"/>
                </a:solidFill>
              </a:rPr>
              <a:t>Mr. Shreyas Amale</a:t>
            </a:r>
            <a:endParaRPr b="1" sz="1560">
              <a:solidFill>
                <a:srgbClr val="000000"/>
              </a:solidFill>
            </a:endParaRPr>
          </a:p>
          <a:p>
            <a:pPr indent="0" lvl="0" marL="0" rtl="0" algn="ctr">
              <a:lnSpc>
                <a:spcPct val="95000"/>
              </a:lnSpc>
              <a:spcBef>
                <a:spcPts val="0"/>
              </a:spcBef>
              <a:spcAft>
                <a:spcPts val="0"/>
              </a:spcAft>
              <a:buSzPts val="935"/>
              <a:buNone/>
            </a:pPr>
            <a:r>
              <a:t/>
            </a:r>
            <a:endParaRPr b="1" sz="1560">
              <a:solidFill>
                <a:srgbClr val="000000"/>
              </a:solidFill>
            </a:endParaRPr>
          </a:p>
          <a:p>
            <a:pPr indent="0" lvl="0" marL="0" rtl="0" algn="ctr">
              <a:lnSpc>
                <a:spcPct val="95000"/>
              </a:lnSpc>
              <a:spcBef>
                <a:spcPts val="0"/>
              </a:spcBef>
              <a:spcAft>
                <a:spcPts val="0"/>
              </a:spcAft>
              <a:buClr>
                <a:schemeClr val="dk1"/>
              </a:buClr>
              <a:buSzPts val="935"/>
              <a:buFont typeface="Arial"/>
              <a:buNone/>
            </a:pPr>
            <a:r>
              <a:rPr b="1" lang="en-GB" sz="1560" u="sng">
                <a:solidFill>
                  <a:schemeClr val="dk1"/>
                </a:solidFill>
              </a:rPr>
              <a:t>Guided by-</a:t>
            </a:r>
            <a:r>
              <a:rPr b="1" lang="en-GB" sz="1560">
                <a:solidFill>
                  <a:schemeClr val="dk1"/>
                </a:solidFill>
              </a:rPr>
              <a:t> Dr. Pritish Tijare Sir</a:t>
            </a:r>
            <a:endParaRPr b="1" sz="1560">
              <a:solidFill>
                <a:schemeClr val="dk1"/>
              </a:solidFill>
            </a:endParaRPr>
          </a:p>
          <a:p>
            <a:pPr indent="0" lvl="0" marL="0" rtl="0" algn="ctr">
              <a:lnSpc>
                <a:spcPct val="95000"/>
              </a:lnSpc>
              <a:spcBef>
                <a:spcPts val="0"/>
              </a:spcBef>
              <a:spcAft>
                <a:spcPts val="0"/>
              </a:spcAft>
              <a:buSzPts val="935"/>
              <a:buNone/>
            </a:pPr>
            <a:r>
              <a:rPr b="1" lang="en-GB" sz="1560">
                <a:solidFill>
                  <a:srgbClr val="000000"/>
                </a:solidFill>
              </a:rPr>
              <a:t> </a:t>
            </a:r>
            <a:r>
              <a:rPr b="1" lang="en-GB" sz="1729">
                <a:solidFill>
                  <a:srgbClr val="000000"/>
                </a:solidFill>
              </a:rPr>
              <a:t>  </a:t>
            </a:r>
            <a:r>
              <a:rPr b="1" lang="en-GB" sz="1305">
                <a:solidFill>
                  <a:srgbClr val="000000"/>
                </a:solidFill>
              </a:rPr>
              <a:t>  </a:t>
            </a:r>
            <a:r>
              <a:rPr b="1" lang="en-GB" sz="1220">
                <a:solidFill>
                  <a:srgbClr val="000000"/>
                </a:solidFill>
              </a:rPr>
              <a:t> </a:t>
            </a:r>
            <a:r>
              <a:rPr lang="en-GB" sz="1220">
                <a:solidFill>
                  <a:srgbClr val="000000"/>
                </a:solidFill>
              </a:rPr>
              <a:t>                                                   </a:t>
            </a:r>
            <a:r>
              <a:rPr b="1" lang="en-GB" sz="1560">
                <a:solidFill>
                  <a:srgbClr val="000000"/>
                </a:solidFill>
              </a:rPr>
              <a:t> </a:t>
            </a:r>
            <a:endParaRPr b="1" sz="1560">
              <a:solidFill>
                <a:srgbClr val="000000"/>
              </a:solidFill>
            </a:endParaRPr>
          </a:p>
          <a:p>
            <a:pPr indent="0" lvl="0" marL="0" rtl="0" algn="ctr">
              <a:lnSpc>
                <a:spcPct val="95000"/>
              </a:lnSpc>
              <a:spcBef>
                <a:spcPts val="0"/>
              </a:spcBef>
              <a:spcAft>
                <a:spcPts val="0"/>
              </a:spcAft>
              <a:buSzPts val="935"/>
              <a:buNone/>
            </a:pPr>
            <a:r>
              <a:t/>
            </a:r>
            <a:endParaRPr b="1" sz="1560">
              <a:solidFill>
                <a:srgbClr val="000000"/>
              </a:solidFill>
            </a:endParaRPr>
          </a:p>
          <a:p>
            <a:pPr indent="0" lvl="0" marL="0" rtl="0" algn="ctr">
              <a:lnSpc>
                <a:spcPct val="95000"/>
              </a:lnSpc>
              <a:spcBef>
                <a:spcPts val="0"/>
              </a:spcBef>
              <a:spcAft>
                <a:spcPts val="0"/>
              </a:spcAft>
              <a:buSzPts val="935"/>
              <a:buNone/>
            </a:pPr>
            <a:r>
              <a:t/>
            </a:r>
            <a:endParaRPr sz="880">
              <a:solidFill>
                <a:srgbClr val="000000"/>
              </a:solidFill>
            </a:endParaRPr>
          </a:p>
          <a:p>
            <a:pPr indent="0" lvl="0" marL="0" rtl="0" algn="ctr">
              <a:lnSpc>
                <a:spcPct val="95000"/>
              </a:lnSpc>
              <a:spcBef>
                <a:spcPts val="0"/>
              </a:spcBef>
              <a:spcAft>
                <a:spcPts val="0"/>
              </a:spcAft>
              <a:buSzPts val="935"/>
              <a:buNone/>
            </a:pPr>
            <a:r>
              <a:t/>
            </a:r>
            <a:endParaRPr b="1" sz="1560">
              <a:solidFill>
                <a:srgbClr val="000000"/>
              </a:solidFill>
            </a:endParaRPr>
          </a:p>
          <a:p>
            <a:pPr indent="0" lvl="0" marL="0" rtl="0" algn="ctr">
              <a:lnSpc>
                <a:spcPct val="95000"/>
              </a:lnSpc>
              <a:spcBef>
                <a:spcPts val="0"/>
              </a:spcBef>
              <a:spcAft>
                <a:spcPts val="0"/>
              </a:spcAft>
              <a:buSzPts val="935"/>
              <a:buNone/>
            </a:pPr>
            <a:r>
              <a:t/>
            </a:r>
            <a:endParaRPr b="1" sz="1560">
              <a:solidFill>
                <a:srgbClr val="000000"/>
              </a:solidFill>
            </a:endParaRPr>
          </a:p>
          <a:p>
            <a:pPr indent="0" lvl="0" marL="0" rtl="0" algn="ctr">
              <a:lnSpc>
                <a:spcPct val="95000"/>
              </a:lnSpc>
              <a:spcBef>
                <a:spcPts val="0"/>
              </a:spcBef>
              <a:spcAft>
                <a:spcPts val="0"/>
              </a:spcAft>
              <a:buSzPts val="935"/>
              <a:buNone/>
            </a:pPr>
            <a:r>
              <a:t/>
            </a:r>
            <a:endParaRPr b="1" sz="1560">
              <a:solidFill>
                <a:srgbClr val="000000"/>
              </a:solidFill>
            </a:endParaRPr>
          </a:p>
          <a:p>
            <a:pPr indent="0" lvl="0" marL="0" rtl="0" algn="ctr">
              <a:lnSpc>
                <a:spcPct val="95000"/>
              </a:lnSpc>
              <a:spcBef>
                <a:spcPts val="0"/>
              </a:spcBef>
              <a:spcAft>
                <a:spcPts val="0"/>
              </a:spcAft>
              <a:buSzPts val="935"/>
              <a:buNone/>
            </a:pPr>
            <a:r>
              <a:t/>
            </a:r>
            <a:endParaRPr b="1" sz="1560">
              <a:solidFill>
                <a:srgbClr val="000000"/>
              </a:solidFill>
            </a:endParaRPr>
          </a:p>
          <a:p>
            <a:pPr indent="0" lvl="0" marL="0" rtl="0" algn="ctr">
              <a:lnSpc>
                <a:spcPct val="95000"/>
              </a:lnSpc>
              <a:spcBef>
                <a:spcPts val="0"/>
              </a:spcBef>
              <a:spcAft>
                <a:spcPts val="0"/>
              </a:spcAft>
              <a:buSzPts val="935"/>
              <a:buNone/>
            </a:pPr>
            <a:r>
              <a:rPr lang="en-GB" sz="1729" u="sng">
                <a:solidFill>
                  <a:srgbClr val="000000"/>
                </a:solidFill>
              </a:rPr>
              <a:t>Department of Computer Science &amp; Engineering</a:t>
            </a:r>
            <a:endParaRPr b="1" sz="2240">
              <a:solidFill>
                <a:srgbClr val="000000"/>
              </a:solidFill>
            </a:endParaRPr>
          </a:p>
          <a:p>
            <a:pPr indent="0" lvl="0" marL="0" rtl="0" algn="ctr">
              <a:lnSpc>
                <a:spcPct val="95000"/>
              </a:lnSpc>
              <a:spcBef>
                <a:spcPts val="0"/>
              </a:spcBef>
              <a:spcAft>
                <a:spcPts val="0"/>
              </a:spcAft>
              <a:buSzPts val="935"/>
              <a:buNone/>
            </a:pPr>
            <a:r>
              <a:rPr b="1" lang="en-GB" sz="1900">
                <a:solidFill>
                  <a:srgbClr val="000000"/>
                </a:solidFill>
              </a:rPr>
              <a:t>Sipna College of Engineering and Technology, Amravati</a:t>
            </a:r>
            <a:endParaRPr b="1" sz="1900">
              <a:solidFill>
                <a:srgbClr val="000000"/>
              </a:solidFill>
            </a:endParaRPr>
          </a:p>
          <a:p>
            <a:pPr indent="0" lvl="0" marL="0" rtl="0" algn="ctr">
              <a:lnSpc>
                <a:spcPct val="95000"/>
              </a:lnSpc>
              <a:spcBef>
                <a:spcPts val="0"/>
              </a:spcBef>
              <a:spcAft>
                <a:spcPts val="0"/>
              </a:spcAft>
              <a:buSzPts val="935"/>
              <a:buNone/>
            </a:pPr>
            <a:r>
              <a:rPr b="1" lang="en-GB" sz="1729">
                <a:solidFill>
                  <a:srgbClr val="000000"/>
                </a:solidFill>
              </a:rPr>
              <a:t>Sant Gadge Baba Amravati University, Amravati</a:t>
            </a:r>
            <a:endParaRPr b="1" sz="1729">
              <a:solidFill>
                <a:srgbClr val="000000"/>
              </a:solidFill>
            </a:endParaRPr>
          </a:p>
          <a:p>
            <a:pPr indent="0" lvl="0" marL="0" rtl="0" algn="ctr">
              <a:lnSpc>
                <a:spcPct val="95000"/>
              </a:lnSpc>
              <a:spcBef>
                <a:spcPts val="0"/>
              </a:spcBef>
              <a:spcAft>
                <a:spcPts val="0"/>
              </a:spcAft>
              <a:buSzPts val="935"/>
              <a:buNone/>
            </a:pPr>
            <a:r>
              <a:rPr b="1" lang="en-GB" sz="1729">
                <a:solidFill>
                  <a:srgbClr val="000000"/>
                </a:solidFill>
              </a:rPr>
              <a:t>2022 – 2023</a:t>
            </a:r>
            <a:endParaRPr sz="1305">
              <a:solidFill>
                <a:srgbClr val="000000"/>
              </a:solidFill>
            </a:endParaRPr>
          </a:p>
          <a:p>
            <a:pPr indent="0" lvl="0" marL="0" rtl="0" algn="ctr">
              <a:lnSpc>
                <a:spcPct val="80000"/>
              </a:lnSpc>
              <a:spcBef>
                <a:spcPts val="0"/>
              </a:spcBef>
              <a:spcAft>
                <a:spcPts val="0"/>
              </a:spcAft>
              <a:buSzPts val="935"/>
              <a:buNone/>
            </a:pPr>
            <a:r>
              <a:t/>
            </a:r>
            <a:endParaRPr sz="2580"/>
          </a:p>
        </p:txBody>
      </p:sp>
      <p:pic>
        <p:nvPicPr>
          <p:cNvPr id="55" name="Google Shape;55;p13"/>
          <p:cNvPicPr preferRelativeResize="0"/>
          <p:nvPr/>
        </p:nvPicPr>
        <p:blipFill>
          <a:blip r:embed="rId3">
            <a:alphaModFix/>
          </a:blip>
          <a:stretch>
            <a:fillRect/>
          </a:stretch>
        </p:blipFill>
        <p:spPr>
          <a:xfrm>
            <a:off x="3963425" y="2571750"/>
            <a:ext cx="1217400" cy="1217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0000FF"/>
                </a:solidFill>
              </a:rPr>
              <a:t>System Framework </a:t>
            </a:r>
            <a:endParaRPr b="1">
              <a:solidFill>
                <a:srgbClr val="0000FF"/>
              </a:solidFill>
            </a:endParaRPr>
          </a:p>
        </p:txBody>
      </p:sp>
      <p:sp>
        <p:nvSpPr>
          <p:cNvPr id="105" name="Google Shape;10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a:t>1.</a:t>
            </a:r>
            <a:r>
              <a:rPr lang="en-GB" sz="7400"/>
              <a:t> </a:t>
            </a:r>
            <a:r>
              <a:rPr lang="en-GB" sz="7400">
                <a:solidFill>
                  <a:schemeClr val="dk1"/>
                </a:solidFill>
              </a:rPr>
              <a:t>Students Section:</a:t>
            </a:r>
            <a:endParaRPr sz="7400">
              <a:solidFill>
                <a:schemeClr val="dk1"/>
              </a:solidFill>
            </a:endParaRPr>
          </a:p>
          <a:p>
            <a:pPr indent="0" lvl="0" marL="0" rtl="0" algn="l">
              <a:spcBef>
                <a:spcPts val="1200"/>
              </a:spcBef>
              <a:spcAft>
                <a:spcPts val="0"/>
              </a:spcAft>
              <a:buNone/>
            </a:pPr>
            <a:r>
              <a:rPr lang="en-GB" sz="7400">
                <a:solidFill>
                  <a:schemeClr val="dk1"/>
                </a:solidFill>
              </a:rPr>
              <a:t>   - Attractive site with user-friendly features.</a:t>
            </a:r>
            <a:endParaRPr sz="7400">
              <a:solidFill>
                <a:schemeClr val="dk1"/>
              </a:solidFill>
            </a:endParaRPr>
          </a:p>
          <a:p>
            <a:pPr indent="0" lvl="0" marL="0" rtl="0" algn="l">
              <a:spcBef>
                <a:spcPts val="1200"/>
              </a:spcBef>
              <a:spcAft>
                <a:spcPts val="0"/>
              </a:spcAft>
              <a:buNone/>
            </a:pPr>
            <a:r>
              <a:rPr lang="en-GB" sz="7400">
                <a:solidFill>
                  <a:schemeClr val="dk1"/>
                </a:solidFill>
              </a:rPr>
              <a:t>   - Dashboard, Account Settings, Lodge Complaints, Complaint History.</a:t>
            </a:r>
            <a:endParaRPr sz="7400">
              <a:solidFill>
                <a:schemeClr val="dk1"/>
              </a:solidFill>
            </a:endParaRPr>
          </a:p>
          <a:p>
            <a:pPr indent="0" lvl="0" marL="0" rtl="0" algn="l">
              <a:spcBef>
                <a:spcPts val="1200"/>
              </a:spcBef>
              <a:spcAft>
                <a:spcPts val="0"/>
              </a:spcAft>
              <a:buNone/>
            </a:pPr>
            <a:r>
              <a:rPr lang="en-GB" sz="7400">
                <a:solidFill>
                  <a:schemeClr val="dk1"/>
                </a:solidFill>
              </a:rPr>
              <a:t>   - Dashboard: Announcements and complaint overview.</a:t>
            </a:r>
            <a:endParaRPr sz="7400">
              <a:solidFill>
                <a:schemeClr val="dk1"/>
              </a:solidFill>
            </a:endParaRPr>
          </a:p>
          <a:p>
            <a:pPr indent="0" lvl="0" marL="0" rtl="0" algn="l">
              <a:spcBef>
                <a:spcPts val="1200"/>
              </a:spcBef>
              <a:spcAft>
                <a:spcPts val="0"/>
              </a:spcAft>
              <a:buNone/>
            </a:pPr>
            <a:r>
              <a:rPr lang="en-GB" sz="7400">
                <a:solidFill>
                  <a:schemeClr val="dk1"/>
                </a:solidFill>
              </a:rPr>
              <a:t>   - Lodge Complaints: File complaints with supporting documents.</a:t>
            </a:r>
            <a:endParaRPr sz="7400">
              <a:solidFill>
                <a:schemeClr val="dk1"/>
              </a:solidFill>
            </a:endParaRPr>
          </a:p>
          <a:p>
            <a:pPr indent="0" lvl="0" marL="0" rtl="0" algn="l">
              <a:spcBef>
                <a:spcPts val="1200"/>
              </a:spcBef>
              <a:spcAft>
                <a:spcPts val="0"/>
              </a:spcAft>
              <a:buNone/>
            </a:pPr>
            <a:r>
              <a:rPr lang="en-GB" sz="7400">
                <a:solidFill>
                  <a:schemeClr val="dk1"/>
                </a:solidFill>
              </a:rPr>
              <a:t>   - Complaint History: Track c</a:t>
            </a:r>
            <a:r>
              <a:rPr lang="en-GB" sz="7400">
                <a:solidFill>
                  <a:schemeClr val="dk1"/>
                </a:solidFill>
              </a:rPr>
              <a:t>o</a:t>
            </a:r>
            <a:r>
              <a:rPr lang="en-GB" sz="7400">
                <a:solidFill>
                  <a:schemeClr val="dk1"/>
                </a:solidFill>
              </a:rPr>
              <a:t>mplaint status.</a:t>
            </a:r>
            <a:endParaRPr sz="7400">
              <a:solidFill>
                <a:schemeClr val="dk1"/>
              </a:solidFill>
            </a:endParaRPr>
          </a:p>
          <a:p>
            <a:pPr indent="0" lvl="0" marL="0" rtl="0" algn="l">
              <a:spcBef>
                <a:spcPts val="1200"/>
              </a:spcBef>
              <a:spcAft>
                <a:spcPts val="0"/>
              </a:spcAft>
              <a:buNone/>
            </a:pPr>
            <a:r>
              <a:t/>
            </a:r>
            <a:endParaRPr sz="7400"/>
          </a:p>
          <a:p>
            <a:pPr indent="0" lvl="0" marL="0" rtl="0" algn="l">
              <a:spcBef>
                <a:spcPts val="1200"/>
              </a:spcBef>
              <a:spcAft>
                <a:spcPts val="1200"/>
              </a:spcAft>
              <a:buNone/>
            </a:pPr>
            <a:r>
              <a:t/>
            </a:r>
            <a:endParaRPr sz="7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311700" y="673950"/>
            <a:ext cx="8520600" cy="37956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Clr>
                <a:schemeClr val="dk1"/>
              </a:buClr>
              <a:buSzPts val="275"/>
              <a:buFont typeface="Arial"/>
              <a:buNone/>
            </a:pPr>
            <a:r>
              <a:rPr lang="en-GB" sz="7400">
                <a:solidFill>
                  <a:schemeClr val="dk1"/>
                </a:solidFill>
              </a:rPr>
              <a:t>2. Administrator Section:</a:t>
            </a:r>
            <a:endParaRPr sz="7400">
              <a:solidFill>
                <a:schemeClr val="dk1"/>
              </a:solidFill>
            </a:endParaRPr>
          </a:p>
          <a:p>
            <a:pPr indent="0" lvl="0" marL="0" rtl="0" algn="l">
              <a:spcBef>
                <a:spcPts val="1200"/>
              </a:spcBef>
              <a:spcAft>
                <a:spcPts val="0"/>
              </a:spcAft>
              <a:buClr>
                <a:schemeClr val="dk1"/>
              </a:buClr>
              <a:buSzPts val="275"/>
              <a:buFont typeface="Arial"/>
              <a:buNone/>
            </a:pPr>
            <a:r>
              <a:rPr lang="en-GB" sz="7400">
                <a:solidFill>
                  <a:schemeClr val="dk1"/>
                </a:solidFill>
              </a:rPr>
              <a:t>   - Main Admin, Department Admin, College Admin, University Admin.</a:t>
            </a:r>
            <a:endParaRPr sz="7400">
              <a:solidFill>
                <a:schemeClr val="dk1"/>
              </a:solidFill>
            </a:endParaRPr>
          </a:p>
          <a:p>
            <a:pPr indent="0" lvl="0" marL="0" rtl="0" algn="l">
              <a:spcBef>
                <a:spcPts val="1200"/>
              </a:spcBef>
              <a:spcAft>
                <a:spcPts val="0"/>
              </a:spcAft>
              <a:buClr>
                <a:schemeClr val="dk1"/>
              </a:buClr>
              <a:buSzPts val="275"/>
              <a:buFont typeface="Arial"/>
              <a:buNone/>
            </a:pPr>
            <a:r>
              <a:rPr lang="en-GB" sz="7400">
                <a:solidFill>
                  <a:schemeClr val="dk1"/>
                </a:solidFill>
              </a:rPr>
              <a:t>   - Main Admin manages system functionality and database.</a:t>
            </a:r>
            <a:endParaRPr sz="7400">
              <a:solidFill>
                <a:schemeClr val="dk1"/>
              </a:solidFill>
            </a:endParaRPr>
          </a:p>
          <a:p>
            <a:pPr indent="0" lvl="0" marL="0" rtl="0" algn="l">
              <a:spcBef>
                <a:spcPts val="1200"/>
              </a:spcBef>
              <a:spcAft>
                <a:spcPts val="0"/>
              </a:spcAft>
              <a:buClr>
                <a:schemeClr val="dk1"/>
              </a:buClr>
              <a:buSzPts val="275"/>
              <a:buFont typeface="Arial"/>
              <a:buNone/>
            </a:pPr>
            <a:r>
              <a:rPr lang="en-GB" sz="7400">
                <a:solidFill>
                  <a:schemeClr val="dk1"/>
                </a:solidFill>
              </a:rPr>
              <a:t>   - Admins respond to and resolve students' complaints.</a:t>
            </a:r>
            <a:endParaRPr sz="7400">
              <a:solidFill>
                <a:schemeClr val="dk1"/>
              </a:solidFill>
            </a:endParaRPr>
          </a:p>
          <a:p>
            <a:pPr indent="0" lvl="0" marL="0" rtl="0" algn="l">
              <a:spcBef>
                <a:spcPts val="1200"/>
              </a:spcBef>
              <a:spcAft>
                <a:spcPts val="0"/>
              </a:spcAft>
              <a:buClr>
                <a:schemeClr val="dk1"/>
              </a:buClr>
              <a:buSzPts val="275"/>
              <a:buFont typeface="Arial"/>
              <a:buNone/>
            </a:pPr>
            <a:r>
              <a:rPr lang="en-GB" sz="7400">
                <a:solidFill>
                  <a:schemeClr val="dk1"/>
                </a:solidFill>
              </a:rPr>
              <a:t>   - Complaint escalation if unresolved within seven days.</a:t>
            </a:r>
            <a:endParaRPr sz="7400">
              <a:solidFill>
                <a:schemeClr val="dk1"/>
              </a:solidFill>
            </a:endParaRPr>
          </a:p>
          <a:p>
            <a:pPr indent="0" lvl="0" marL="0" rtl="0" algn="l">
              <a:spcBef>
                <a:spcPts val="1200"/>
              </a:spcBef>
              <a:spcAft>
                <a:spcPts val="0"/>
              </a:spcAft>
              <a:buClr>
                <a:schemeClr val="dk1"/>
              </a:buClr>
              <a:buSzPts val="275"/>
              <a:buFont typeface="Arial"/>
              <a:buNone/>
            </a:pPr>
            <a:r>
              <a:rPr lang="en-GB" sz="7400">
                <a:solidFill>
                  <a:schemeClr val="dk1"/>
                </a:solidFill>
              </a:rPr>
              <a:t>   - Admins trained and experienced in handling student issues.</a:t>
            </a:r>
            <a:endParaRPr sz="7400">
              <a:solidFill>
                <a:schemeClr val="dk1"/>
              </a:solidFill>
            </a:endParaRPr>
          </a:p>
          <a:p>
            <a:pPr indent="0" lvl="0" marL="0" rtl="0" algn="l">
              <a:spcBef>
                <a:spcPts val="1200"/>
              </a:spcBef>
              <a:spcAft>
                <a:spcPts val="1200"/>
              </a:spcAft>
              <a:buClr>
                <a:schemeClr val="dk1"/>
              </a:buClr>
              <a:buSzPts val="275"/>
              <a:buFont typeface="Arial"/>
              <a:buNone/>
            </a:pPr>
            <a:r>
              <a:rPr lang="en-GB" sz="7400">
                <a:solidFill>
                  <a:schemeClr val="dk1"/>
                </a:solidFill>
              </a:rPr>
              <a:t>   - Group management for admin accounts improves efficiency.</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0000FF"/>
                </a:solidFill>
              </a:rPr>
              <a:t>Students Grievance System Framework</a:t>
            </a:r>
            <a:endParaRPr b="1">
              <a:solidFill>
                <a:srgbClr val="0000FF"/>
              </a:solidFill>
            </a:endParaRPr>
          </a:p>
        </p:txBody>
      </p:sp>
      <p:pic>
        <p:nvPicPr>
          <p:cNvPr id="116" name="Google Shape;116;p24"/>
          <p:cNvPicPr preferRelativeResize="0"/>
          <p:nvPr/>
        </p:nvPicPr>
        <p:blipFill>
          <a:blip r:embed="rId3">
            <a:alphaModFix/>
          </a:blip>
          <a:stretch>
            <a:fillRect/>
          </a:stretch>
        </p:blipFill>
        <p:spPr>
          <a:xfrm rot="-5400000">
            <a:off x="1991712" y="-1978262"/>
            <a:ext cx="5160575" cy="91000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0000FF"/>
                </a:solidFill>
              </a:rPr>
              <a:t>Meth</a:t>
            </a:r>
            <a:r>
              <a:rPr b="1" lang="en-GB">
                <a:solidFill>
                  <a:srgbClr val="0000FF"/>
                </a:solidFill>
              </a:rPr>
              <a:t>odology</a:t>
            </a:r>
            <a:r>
              <a:rPr lang="en-GB"/>
              <a:t> </a:t>
            </a:r>
            <a:endParaRPr/>
          </a:p>
        </p:txBody>
      </p:sp>
      <p:sp>
        <p:nvSpPr>
          <p:cNvPr id="122" name="Google Shape;12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50">
                <a:solidFill>
                  <a:schemeClr val="dk1"/>
                </a:solidFill>
              </a:rPr>
              <a:t>1. Frontend Development:</a:t>
            </a:r>
            <a:endParaRPr sz="1750">
              <a:solidFill>
                <a:schemeClr val="dk1"/>
              </a:solidFill>
            </a:endParaRPr>
          </a:p>
          <a:p>
            <a:pPr indent="0" lvl="0" marL="0" rtl="0" algn="l">
              <a:spcBef>
                <a:spcPts val="1200"/>
              </a:spcBef>
              <a:spcAft>
                <a:spcPts val="0"/>
              </a:spcAft>
              <a:buNone/>
            </a:pPr>
            <a:r>
              <a:rPr lang="en-GB" sz="1750">
                <a:solidFill>
                  <a:schemeClr val="dk1"/>
                </a:solidFill>
              </a:rPr>
              <a:t>   - Use of HTML, CSS, and JavaScript for interactive and user-friendly interface.</a:t>
            </a:r>
            <a:endParaRPr sz="1750">
              <a:solidFill>
                <a:schemeClr val="dk1"/>
              </a:solidFill>
            </a:endParaRPr>
          </a:p>
          <a:p>
            <a:pPr indent="0" lvl="0" marL="0" rtl="0" algn="l">
              <a:spcBef>
                <a:spcPts val="1200"/>
              </a:spcBef>
              <a:spcAft>
                <a:spcPts val="0"/>
              </a:spcAft>
              <a:buNone/>
            </a:pPr>
            <a:r>
              <a:rPr lang="en-GB" sz="1750">
                <a:solidFill>
                  <a:schemeClr val="dk1"/>
                </a:solidFill>
              </a:rPr>
              <a:t>   - Enables effective communication of student complaints.</a:t>
            </a:r>
            <a:endParaRPr sz="1750">
              <a:solidFill>
                <a:schemeClr val="dk1"/>
              </a:solidFill>
            </a:endParaRPr>
          </a:p>
          <a:p>
            <a:pPr indent="0" lvl="0" marL="0" rtl="0" algn="l">
              <a:spcBef>
                <a:spcPts val="1200"/>
              </a:spcBef>
              <a:spcAft>
                <a:spcPts val="0"/>
              </a:spcAft>
              <a:buNone/>
            </a:pPr>
            <a:r>
              <a:rPr lang="en-GB" sz="1750">
                <a:solidFill>
                  <a:schemeClr val="dk1"/>
                </a:solidFill>
              </a:rPr>
              <a:t>   - Facilitates responsive design for enhanced user experience.</a:t>
            </a:r>
            <a:endParaRPr sz="1750">
              <a:solidFill>
                <a:schemeClr val="dk1"/>
              </a:solidFill>
            </a:endParaRPr>
          </a:p>
          <a:p>
            <a:pPr indent="0" lvl="0" marL="0" rtl="0" algn="l">
              <a:spcBef>
                <a:spcPts val="1200"/>
              </a:spcBef>
              <a:spcAft>
                <a:spcPts val="0"/>
              </a:spcAft>
              <a:buNone/>
            </a:pPr>
            <a:r>
              <a:rPr lang="en-GB" sz="1750">
                <a:solidFill>
                  <a:schemeClr val="dk1"/>
                </a:solidFill>
              </a:rPr>
              <a:t>   - Applies to both student and administrator portals.</a:t>
            </a:r>
            <a:endParaRPr sz="1750">
              <a:solidFill>
                <a:schemeClr val="dk1"/>
              </a:solidFill>
            </a:endParaRPr>
          </a:p>
          <a:p>
            <a:pPr indent="0" lvl="0" marL="0" rtl="0" algn="l">
              <a:spcBef>
                <a:spcPts val="1200"/>
              </a:spcBef>
              <a:spcAft>
                <a:spcPts val="1200"/>
              </a:spcAft>
              <a:buNone/>
            </a:pPr>
            <a:r>
              <a:t/>
            </a:r>
            <a:endParaRPr sz="17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idx="1" type="body"/>
          </p:nvPr>
        </p:nvSpPr>
        <p:spPr>
          <a:xfrm>
            <a:off x="311700" y="621875"/>
            <a:ext cx="8520600" cy="394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750">
                <a:solidFill>
                  <a:schemeClr val="dk1"/>
                </a:solidFill>
              </a:rPr>
              <a:t>2. Backend Programming:</a:t>
            </a:r>
            <a:endParaRPr sz="1750">
              <a:solidFill>
                <a:schemeClr val="dk1"/>
              </a:solidFill>
            </a:endParaRPr>
          </a:p>
          <a:p>
            <a:pPr indent="0" lvl="0" marL="0" rtl="0" algn="l">
              <a:spcBef>
                <a:spcPts val="1200"/>
              </a:spcBef>
              <a:spcAft>
                <a:spcPts val="0"/>
              </a:spcAft>
              <a:buClr>
                <a:schemeClr val="dk1"/>
              </a:buClr>
              <a:buSzPts val="1100"/>
              <a:buFont typeface="Arial"/>
              <a:buNone/>
            </a:pPr>
            <a:r>
              <a:rPr lang="en-GB" sz="1750">
                <a:solidFill>
                  <a:schemeClr val="dk1"/>
                </a:solidFill>
              </a:rPr>
              <a:t>   - PHP, JavaScript, and MySQL used for data processing.</a:t>
            </a:r>
            <a:endParaRPr sz="1750">
              <a:solidFill>
                <a:schemeClr val="dk1"/>
              </a:solidFill>
            </a:endParaRPr>
          </a:p>
          <a:p>
            <a:pPr indent="0" lvl="0" marL="0" rtl="0" algn="l">
              <a:spcBef>
                <a:spcPts val="1200"/>
              </a:spcBef>
              <a:spcAft>
                <a:spcPts val="0"/>
              </a:spcAft>
              <a:buClr>
                <a:schemeClr val="dk1"/>
              </a:buClr>
              <a:buSzPts val="1100"/>
              <a:buFont typeface="Arial"/>
              <a:buNone/>
            </a:pPr>
            <a:r>
              <a:rPr lang="en-GB" sz="1750">
                <a:solidFill>
                  <a:schemeClr val="dk1"/>
                </a:solidFill>
              </a:rPr>
              <a:t>   - Efficient handling of high volumes of data.</a:t>
            </a:r>
            <a:endParaRPr sz="1750">
              <a:solidFill>
                <a:schemeClr val="dk1"/>
              </a:solidFill>
            </a:endParaRPr>
          </a:p>
          <a:p>
            <a:pPr indent="0" lvl="0" marL="0" rtl="0" algn="l">
              <a:spcBef>
                <a:spcPts val="1200"/>
              </a:spcBef>
              <a:spcAft>
                <a:spcPts val="0"/>
              </a:spcAft>
              <a:buClr>
                <a:schemeClr val="dk1"/>
              </a:buClr>
              <a:buSzPts val="1100"/>
              <a:buFont typeface="Arial"/>
              <a:buNone/>
            </a:pPr>
            <a:r>
              <a:rPr lang="en-GB" sz="1750">
                <a:solidFill>
                  <a:schemeClr val="dk1"/>
                </a:solidFill>
              </a:rPr>
              <a:t>   - Provides prompt feedback to students.</a:t>
            </a:r>
            <a:endParaRPr sz="1750">
              <a:solidFill>
                <a:schemeClr val="dk1"/>
              </a:solidFill>
            </a:endParaRPr>
          </a:p>
          <a:p>
            <a:pPr indent="0" lvl="0" marL="0" rtl="0" algn="l">
              <a:spcBef>
                <a:spcPts val="1200"/>
              </a:spcBef>
              <a:spcAft>
                <a:spcPts val="1200"/>
              </a:spcAft>
              <a:buClr>
                <a:schemeClr val="dk1"/>
              </a:buClr>
              <a:buSzPts val="1100"/>
              <a:buFont typeface="Arial"/>
              <a:buNone/>
            </a:pPr>
            <a:r>
              <a:rPr lang="en-GB" sz="1750">
                <a:solidFill>
                  <a:schemeClr val="dk1"/>
                </a:solidFill>
              </a:rPr>
              <a:t>   - Enables seamless integration of database with frontend.</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0000FF"/>
                </a:solidFill>
              </a:rPr>
              <a:t>Conclusion</a:t>
            </a:r>
            <a:endParaRPr b="1">
              <a:solidFill>
                <a:srgbClr val="0000FF"/>
              </a:solidFill>
            </a:endParaRPr>
          </a:p>
        </p:txBody>
      </p:sp>
      <p:sp>
        <p:nvSpPr>
          <p:cNvPr id="133" name="Google Shape;13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700">
                <a:solidFill>
                  <a:schemeClr val="dk1"/>
                </a:solidFill>
              </a:rPr>
              <a:t>It is evident that a student grievance system is a vital aspect of any educational institution. The provision of channels for students to express their views and complaints, as well as the quick resolution of these issues, is crucial. It is noted that implementation of such systems can further create a positive learning environment for the students. So not only do the teachers know about various concerns of the students. The student can also freely express their concerns. Thus investing in the development of students' grievance systems can be a viable investment choice for all types of educational institutions.</a:t>
            </a:r>
            <a:endParaRPr sz="2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0000FF"/>
                </a:solidFill>
              </a:rPr>
              <a:t>Thank You.</a:t>
            </a:r>
            <a:endParaRPr b="1">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0000FF"/>
                </a:solidFill>
              </a:rPr>
              <a:t>Table of content</a:t>
            </a:r>
            <a:endParaRPr b="1">
              <a:solidFill>
                <a:srgbClr val="0000FF"/>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Introduction </a:t>
            </a:r>
            <a:endParaRPr/>
          </a:p>
          <a:p>
            <a:pPr indent="-342900" lvl="0" marL="457200" rtl="0" algn="l">
              <a:spcBef>
                <a:spcPts val="0"/>
              </a:spcBef>
              <a:spcAft>
                <a:spcPts val="0"/>
              </a:spcAft>
              <a:buSzPts val="1800"/>
              <a:buAutoNum type="arabicPeriod"/>
            </a:pPr>
            <a:r>
              <a:rPr lang="en-GB"/>
              <a:t>Literature Review </a:t>
            </a:r>
            <a:endParaRPr/>
          </a:p>
          <a:p>
            <a:pPr indent="-342900" lvl="0" marL="457200" rtl="0" algn="l">
              <a:spcBef>
                <a:spcPts val="0"/>
              </a:spcBef>
              <a:spcAft>
                <a:spcPts val="0"/>
              </a:spcAft>
              <a:buSzPts val="1800"/>
              <a:buAutoNum type="arabicPeriod"/>
            </a:pPr>
            <a:r>
              <a:rPr lang="en-GB"/>
              <a:t>Current System versus New Web/Application-Based SystemCurrent System versus New Web/Application-Based System</a:t>
            </a:r>
            <a:endParaRPr/>
          </a:p>
          <a:p>
            <a:pPr indent="-342900" lvl="0" marL="457200" rtl="0" algn="l">
              <a:spcBef>
                <a:spcPts val="0"/>
              </a:spcBef>
              <a:spcAft>
                <a:spcPts val="0"/>
              </a:spcAft>
              <a:buSzPts val="1800"/>
              <a:buAutoNum type="arabicPeriod"/>
            </a:pPr>
            <a:r>
              <a:rPr lang="en-GB"/>
              <a:t>System Framework </a:t>
            </a:r>
            <a:endParaRPr/>
          </a:p>
          <a:p>
            <a:pPr indent="-342900" lvl="0" marL="457200" rtl="0" algn="l">
              <a:spcBef>
                <a:spcPts val="0"/>
              </a:spcBef>
              <a:spcAft>
                <a:spcPts val="0"/>
              </a:spcAft>
              <a:buSzPts val="1800"/>
              <a:buAutoNum type="arabicPeriod"/>
            </a:pPr>
            <a:r>
              <a:rPr lang="en-GB"/>
              <a:t>Methodology </a:t>
            </a:r>
            <a:endParaRPr/>
          </a:p>
          <a:p>
            <a:pPr indent="-342900" lvl="0" marL="457200" rtl="0" algn="l">
              <a:spcBef>
                <a:spcPts val="0"/>
              </a:spcBef>
              <a:spcAft>
                <a:spcPts val="0"/>
              </a:spcAft>
              <a:buSzPts val="1800"/>
              <a:buAutoNum type="arabicPeriod"/>
            </a:pPr>
            <a:r>
              <a:rPr lang="en-GB"/>
              <a:t>Conclusion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0000FF"/>
                </a:solidFill>
              </a:rPr>
              <a:t>Introduction</a:t>
            </a:r>
            <a:endParaRPr b="1">
              <a:solidFill>
                <a:srgbClr val="0000FF"/>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1000"/>
              </a:spcBef>
              <a:spcAft>
                <a:spcPts val="0"/>
              </a:spcAft>
              <a:buClr>
                <a:schemeClr val="dk1"/>
              </a:buClr>
              <a:buSzPts val="1800"/>
              <a:buAutoNum type="arabicPeriod"/>
            </a:pPr>
            <a:r>
              <a:rPr lang="en-GB">
                <a:solidFill>
                  <a:schemeClr val="dk1"/>
                </a:solidFill>
              </a:rPr>
              <a:t>Student </a:t>
            </a:r>
            <a:r>
              <a:rPr lang="en-GB">
                <a:solidFill>
                  <a:schemeClr val="dk1"/>
                </a:solidFill>
              </a:rPr>
              <a:t>grievance</a:t>
            </a:r>
            <a:r>
              <a:rPr lang="en-GB">
                <a:solidFill>
                  <a:schemeClr val="dk1"/>
                </a:solidFill>
              </a:rPr>
              <a:t> systems are a essential reporting mechanisms of any educational educational institution.</a:t>
            </a:r>
            <a:endParaRPr>
              <a:solidFill>
                <a:schemeClr val="dk1"/>
              </a:solidFill>
            </a:endParaRPr>
          </a:p>
          <a:p>
            <a:pPr indent="-342900" lvl="0" marL="457200" rtl="0" algn="l">
              <a:spcBef>
                <a:spcPts val="1200"/>
              </a:spcBef>
              <a:spcAft>
                <a:spcPts val="0"/>
              </a:spcAft>
              <a:buClr>
                <a:schemeClr val="dk1"/>
              </a:buClr>
              <a:buSzPts val="1800"/>
              <a:buAutoNum type="arabicPeriod"/>
            </a:pPr>
            <a:r>
              <a:rPr lang="en-GB">
                <a:solidFill>
                  <a:schemeClr val="dk1"/>
                </a:solidFill>
              </a:rPr>
              <a:t>For students to voice their concerns properly and in timely and safe </a:t>
            </a:r>
            <a:r>
              <a:rPr lang="en-GB">
                <a:solidFill>
                  <a:schemeClr val="dk1"/>
                </a:solidFill>
              </a:rPr>
              <a:t>manner</a:t>
            </a:r>
            <a:r>
              <a:rPr lang="en-GB">
                <a:solidFill>
                  <a:schemeClr val="dk1"/>
                </a:solidFill>
              </a:rPr>
              <a:t>. Student grievance system play a important role.</a:t>
            </a:r>
            <a:endParaRPr>
              <a:solidFill>
                <a:schemeClr val="dk1"/>
              </a:solidFill>
            </a:endParaRPr>
          </a:p>
          <a:p>
            <a:pPr indent="-342900" lvl="0" marL="457200" rtl="0" algn="l">
              <a:spcBef>
                <a:spcPts val="1000"/>
              </a:spcBef>
              <a:spcAft>
                <a:spcPts val="0"/>
              </a:spcAft>
              <a:buClr>
                <a:schemeClr val="dk1"/>
              </a:buClr>
              <a:buSzPts val="1800"/>
              <a:buAutoNum type="arabicPeriod"/>
            </a:pPr>
            <a:r>
              <a:rPr lang="en-GB">
                <a:solidFill>
                  <a:schemeClr val="dk1"/>
                </a:solidFill>
              </a:rPr>
              <a:t>Traditionally, these systems were pen-and-paper-based, which are very inefficient and hard to maintain and manage.</a:t>
            </a:r>
            <a:endParaRPr>
              <a:solidFill>
                <a:schemeClr val="dk1"/>
              </a:solidFill>
            </a:endParaRPr>
          </a:p>
          <a:p>
            <a:pPr indent="-342900" lvl="0" marL="457200" rtl="0" algn="l">
              <a:spcBef>
                <a:spcPts val="1000"/>
              </a:spcBef>
              <a:spcAft>
                <a:spcPts val="0"/>
              </a:spcAft>
              <a:buClr>
                <a:schemeClr val="dk1"/>
              </a:buClr>
              <a:buSzPts val="1800"/>
              <a:buAutoNum type="arabicPeriod"/>
            </a:pPr>
            <a:r>
              <a:rPr lang="en-GB">
                <a:solidFill>
                  <a:schemeClr val="dk1"/>
                </a:solidFill>
              </a:rPr>
              <a:t>In our project, we have created a much more efficient and simplistic web-based system.</a:t>
            </a:r>
            <a:endParaRPr>
              <a:solidFill>
                <a:schemeClr val="dk1"/>
              </a:solidFill>
            </a:endParaRPr>
          </a:p>
          <a:p>
            <a:pPr indent="0" lvl="0" marL="457200" rtl="0" algn="l">
              <a:spcBef>
                <a:spcPts val="10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0000FF"/>
                </a:solidFill>
              </a:rPr>
              <a:t>Literature</a:t>
            </a:r>
            <a:r>
              <a:rPr b="1" lang="en-GB">
                <a:solidFill>
                  <a:srgbClr val="0000FF"/>
                </a:solidFill>
              </a:rPr>
              <a:t> Review</a:t>
            </a:r>
            <a:endParaRPr b="1">
              <a:solidFill>
                <a:srgbClr val="0000FF"/>
              </a:solidFill>
            </a:endParaRPr>
          </a:p>
        </p:txBody>
      </p:sp>
      <p:sp>
        <p:nvSpPr>
          <p:cNvPr id="73" name="Google Shape;73;p16"/>
          <p:cNvSpPr txBox="1"/>
          <p:nvPr>
            <p:ph idx="1" type="body"/>
          </p:nvPr>
        </p:nvSpPr>
        <p:spPr>
          <a:xfrm>
            <a:off x="311700" y="1152475"/>
            <a:ext cx="8745900" cy="374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lang="en-GB">
                <a:solidFill>
                  <a:srgbClr val="000000"/>
                </a:solidFill>
              </a:rPr>
              <a:t>1. Importance of Student Grievance System:</a:t>
            </a:r>
            <a:endParaRPr>
              <a:solidFill>
                <a:srgbClr val="000000"/>
              </a:solidFill>
            </a:endParaRPr>
          </a:p>
          <a:p>
            <a:pPr indent="0" lvl="0" marL="0" rtl="0" algn="l">
              <a:lnSpc>
                <a:spcPct val="100000"/>
              </a:lnSpc>
              <a:spcBef>
                <a:spcPts val="1200"/>
              </a:spcBef>
              <a:spcAft>
                <a:spcPts val="0"/>
              </a:spcAft>
              <a:buSzPts val="275"/>
              <a:buNone/>
            </a:pPr>
            <a:r>
              <a:rPr lang="en-GB">
                <a:solidFill>
                  <a:srgbClr val="000000"/>
                </a:solidFill>
              </a:rPr>
              <a:t>   - Ensures students' voices are heard and concerns addressed promptly and fairly.</a:t>
            </a:r>
            <a:endParaRPr>
              <a:solidFill>
                <a:srgbClr val="000000"/>
              </a:solidFill>
            </a:endParaRPr>
          </a:p>
          <a:p>
            <a:pPr indent="0" lvl="0" marL="0" rtl="0" algn="l">
              <a:lnSpc>
                <a:spcPct val="100000"/>
              </a:lnSpc>
              <a:spcBef>
                <a:spcPts val="1200"/>
              </a:spcBef>
              <a:spcAft>
                <a:spcPts val="0"/>
              </a:spcAft>
              <a:buSzPts val="275"/>
              <a:buNone/>
            </a:pPr>
            <a:r>
              <a:rPr lang="en-GB">
                <a:solidFill>
                  <a:srgbClr val="000000"/>
                </a:solidFill>
              </a:rPr>
              <a:t>   - Helps detect and solve systemic problems that affect multiple students.</a:t>
            </a:r>
            <a:endParaRPr>
              <a:solidFill>
                <a:srgbClr val="000000"/>
              </a:solidFill>
            </a:endParaRPr>
          </a:p>
          <a:p>
            <a:pPr indent="0" lvl="0" marL="0" rtl="0" algn="l">
              <a:lnSpc>
                <a:spcPct val="100000"/>
              </a:lnSpc>
              <a:spcBef>
                <a:spcPts val="1200"/>
              </a:spcBef>
              <a:spcAft>
                <a:spcPts val="0"/>
              </a:spcAft>
              <a:buSzPts val="275"/>
              <a:buNone/>
            </a:pPr>
            <a:r>
              <a:rPr lang="en-GB">
                <a:solidFill>
                  <a:srgbClr val="000000"/>
                </a:solidFill>
              </a:rPr>
              <a:t>   - Improves educational quality.</a:t>
            </a:r>
            <a:endParaRPr>
              <a:solidFill>
                <a:srgbClr val="000000"/>
              </a:solidFill>
            </a:endParaRPr>
          </a:p>
          <a:p>
            <a:pPr indent="0" lvl="0" marL="0" rtl="0" algn="l">
              <a:lnSpc>
                <a:spcPct val="100000"/>
              </a:lnSpc>
              <a:spcBef>
                <a:spcPts val="1200"/>
              </a:spcBef>
              <a:spcAft>
                <a:spcPts val="0"/>
              </a:spcAft>
              <a:buSzPts val="275"/>
              <a:buNone/>
            </a:pPr>
            <a:r>
              <a:rPr lang="en-GB">
                <a:solidFill>
                  <a:srgbClr val="000000"/>
                </a:solidFill>
              </a:rPr>
              <a:t>2. Challenges:</a:t>
            </a:r>
            <a:endParaRPr>
              <a:solidFill>
                <a:srgbClr val="000000"/>
              </a:solidFill>
            </a:endParaRPr>
          </a:p>
          <a:p>
            <a:pPr indent="0" lvl="0" marL="0" rtl="0" algn="l">
              <a:lnSpc>
                <a:spcPct val="100000"/>
              </a:lnSpc>
              <a:spcBef>
                <a:spcPts val="1200"/>
              </a:spcBef>
              <a:spcAft>
                <a:spcPts val="0"/>
              </a:spcAft>
              <a:buSzPts val="275"/>
              <a:buNone/>
            </a:pPr>
            <a:r>
              <a:rPr lang="en-GB">
                <a:solidFill>
                  <a:srgbClr val="000000"/>
                </a:solidFill>
              </a:rPr>
              <a:t>   - Fear of repercussions and discrimination discourages reporting.</a:t>
            </a:r>
            <a:endParaRPr>
              <a:solidFill>
                <a:srgbClr val="000000"/>
              </a:solidFill>
            </a:endParaRPr>
          </a:p>
          <a:p>
            <a:pPr indent="0" lvl="0" marL="0" rtl="0" algn="l">
              <a:lnSpc>
                <a:spcPct val="100000"/>
              </a:lnSpc>
              <a:spcBef>
                <a:spcPts val="1200"/>
              </a:spcBef>
              <a:spcAft>
                <a:spcPts val="1200"/>
              </a:spcAft>
              <a:buSzPts val="275"/>
              <a:buNone/>
            </a:pPr>
            <a:r>
              <a:rPr lang="en-GB">
                <a:solidFill>
                  <a:srgbClr val="000000"/>
                </a:solidFill>
              </a:rPr>
              <a:t>   - Timely and fair complaint management crucial for student confidence.</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519000" y="541950"/>
            <a:ext cx="8106000" cy="40596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0"/>
              </a:spcAft>
              <a:buClr>
                <a:schemeClr val="dk1"/>
              </a:buClr>
              <a:buSzPts val="248"/>
              <a:buFont typeface="Arial"/>
              <a:buNone/>
            </a:pPr>
            <a:r>
              <a:rPr lang="en-GB" sz="1861"/>
              <a:t>3. Strategies to overcome challenges:</a:t>
            </a:r>
            <a:endParaRPr sz="1861"/>
          </a:p>
          <a:p>
            <a:pPr indent="0" lvl="0" marL="0" rtl="0" algn="l">
              <a:lnSpc>
                <a:spcPct val="95000"/>
              </a:lnSpc>
              <a:spcBef>
                <a:spcPts val="1200"/>
              </a:spcBef>
              <a:spcAft>
                <a:spcPts val="0"/>
              </a:spcAft>
              <a:buClr>
                <a:schemeClr val="dk1"/>
              </a:buClr>
              <a:buSzPts val="248"/>
              <a:buFont typeface="Arial"/>
              <a:buNone/>
            </a:pPr>
            <a:r>
              <a:rPr lang="en-GB" sz="1861"/>
              <a:t>   - Create safe, comfortable environment for students to speak up.</a:t>
            </a:r>
            <a:endParaRPr sz="1861"/>
          </a:p>
          <a:p>
            <a:pPr indent="0" lvl="0" marL="0" rtl="0" algn="l">
              <a:lnSpc>
                <a:spcPct val="95000"/>
              </a:lnSpc>
              <a:spcBef>
                <a:spcPts val="1200"/>
              </a:spcBef>
              <a:spcAft>
                <a:spcPts val="0"/>
              </a:spcAft>
              <a:buClr>
                <a:schemeClr val="dk1"/>
              </a:buClr>
              <a:buSzPts val="248"/>
              <a:buFont typeface="Arial"/>
              <a:buNone/>
            </a:pPr>
            <a:r>
              <a:rPr lang="en-GB" sz="1861"/>
              <a:t>   - Introduce complaint portal or application for easy sharing.</a:t>
            </a:r>
            <a:endParaRPr sz="1861"/>
          </a:p>
          <a:p>
            <a:pPr indent="0" lvl="0" marL="0" rtl="0" algn="l">
              <a:lnSpc>
                <a:spcPct val="95000"/>
              </a:lnSpc>
              <a:spcBef>
                <a:spcPts val="1200"/>
              </a:spcBef>
              <a:spcAft>
                <a:spcPts val="0"/>
              </a:spcAft>
              <a:buClr>
                <a:schemeClr val="dk1"/>
              </a:buClr>
              <a:buSzPts val="248"/>
              <a:buFont typeface="Arial"/>
              <a:buNone/>
            </a:pPr>
            <a:r>
              <a:rPr lang="en-GB" sz="1861"/>
              <a:t>   - Train staff, develop guidelines for resolving different complaints.</a:t>
            </a:r>
            <a:endParaRPr sz="1861"/>
          </a:p>
          <a:p>
            <a:pPr indent="0" lvl="0" marL="0" rtl="0" algn="l">
              <a:lnSpc>
                <a:spcPct val="95000"/>
              </a:lnSpc>
              <a:spcBef>
                <a:spcPts val="1200"/>
              </a:spcBef>
              <a:spcAft>
                <a:spcPts val="0"/>
              </a:spcAft>
              <a:buClr>
                <a:schemeClr val="dk1"/>
              </a:buClr>
              <a:buSzPts val="248"/>
              <a:buFont typeface="Arial"/>
              <a:buNone/>
            </a:pPr>
            <a:r>
              <a:rPr lang="en-GB" sz="1861"/>
              <a:t>   - Seek student feedback for continuous improvement.</a:t>
            </a:r>
            <a:endParaRPr sz="1861"/>
          </a:p>
          <a:p>
            <a:pPr indent="0" lvl="0" marL="0" rtl="0" algn="l">
              <a:lnSpc>
                <a:spcPct val="95000"/>
              </a:lnSpc>
              <a:spcBef>
                <a:spcPts val="1200"/>
              </a:spcBef>
              <a:spcAft>
                <a:spcPts val="0"/>
              </a:spcAft>
              <a:buClr>
                <a:schemeClr val="dk1"/>
              </a:buClr>
              <a:buSzPts val="248"/>
              <a:buFont typeface="Arial"/>
              <a:buNone/>
            </a:pPr>
            <a:r>
              <a:rPr lang="en-GB" sz="1861"/>
              <a:t>4. Ensuring student awareness and support:</a:t>
            </a:r>
            <a:endParaRPr sz="1861"/>
          </a:p>
          <a:p>
            <a:pPr indent="0" lvl="0" marL="0" rtl="0" algn="l">
              <a:lnSpc>
                <a:spcPct val="95000"/>
              </a:lnSpc>
              <a:spcBef>
                <a:spcPts val="1200"/>
              </a:spcBef>
              <a:spcAft>
                <a:spcPts val="0"/>
              </a:spcAft>
              <a:buClr>
                <a:schemeClr val="dk1"/>
              </a:buClr>
              <a:buSzPts val="248"/>
              <a:buFont typeface="Arial"/>
              <a:buNone/>
            </a:pPr>
            <a:r>
              <a:rPr lang="en-GB" sz="1861"/>
              <a:t>   - Provide clear information on grievance procedure and rights.</a:t>
            </a:r>
            <a:endParaRPr sz="1861"/>
          </a:p>
          <a:p>
            <a:pPr indent="0" lvl="0" marL="0" rtl="0" algn="l">
              <a:lnSpc>
                <a:spcPct val="95000"/>
              </a:lnSpc>
              <a:spcBef>
                <a:spcPts val="1200"/>
              </a:spcBef>
              <a:spcAft>
                <a:spcPts val="0"/>
              </a:spcAft>
              <a:buClr>
                <a:schemeClr val="dk1"/>
              </a:buClr>
              <a:buSzPts val="248"/>
              <a:buFont typeface="Arial"/>
              <a:buNone/>
            </a:pPr>
            <a:r>
              <a:rPr lang="en-GB" sz="1861"/>
              <a:t>   - Train staff in professional, impartial dispute resolution.</a:t>
            </a:r>
            <a:endParaRPr sz="1861"/>
          </a:p>
          <a:p>
            <a:pPr indent="0" lvl="0" marL="0" rtl="0" algn="l">
              <a:lnSpc>
                <a:spcPct val="95000"/>
              </a:lnSpc>
              <a:spcBef>
                <a:spcPts val="1200"/>
              </a:spcBef>
              <a:spcAft>
                <a:spcPts val="0"/>
              </a:spcAft>
              <a:buClr>
                <a:schemeClr val="dk1"/>
              </a:buClr>
              <a:buSzPts val="248"/>
              <a:buFont typeface="Arial"/>
              <a:buNone/>
            </a:pPr>
            <a:r>
              <a:rPr lang="en-GB" sz="1861"/>
              <a:t>   - Foster culture of trust and support.</a:t>
            </a:r>
            <a:endParaRPr sz="1861"/>
          </a:p>
          <a:p>
            <a:pPr indent="0" lvl="0" marL="0" rtl="0" algn="l">
              <a:lnSpc>
                <a:spcPct val="95000"/>
              </a:lnSpc>
              <a:spcBef>
                <a:spcPts val="1200"/>
              </a:spcBef>
              <a:spcAft>
                <a:spcPts val="1200"/>
              </a:spcAft>
              <a:buClr>
                <a:schemeClr val="dk1"/>
              </a:buClr>
              <a:buSzPts val="248"/>
              <a:buFont typeface="Arial"/>
              <a:buNone/>
            </a:pPr>
            <a:r>
              <a:rPr lang="en-GB" sz="1861"/>
              <a:t>   - Implement measures like anonymous reporting, protection against retaliation, and trauma support.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438800"/>
            <a:ext cx="8520600" cy="4130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275"/>
              <a:buFont typeface="Arial"/>
              <a:buNone/>
            </a:pPr>
            <a:r>
              <a:t/>
            </a:r>
            <a:endParaRPr sz="17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GB" sz="1750">
                <a:solidFill>
                  <a:schemeClr val="dk1"/>
                </a:solidFill>
              </a:rPr>
              <a:t>5. Regular evaluation and monitoring:</a:t>
            </a:r>
            <a:endParaRPr sz="17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GB" sz="1750">
                <a:solidFill>
                  <a:schemeClr val="dk1"/>
                </a:solidFill>
              </a:rPr>
              <a:t>   - Collect feedback, data, and benchmark best practices.</a:t>
            </a:r>
            <a:endParaRPr sz="17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GB" sz="1750">
                <a:solidFill>
                  <a:schemeClr val="dk1"/>
                </a:solidFill>
              </a:rPr>
              <a:t>   - Design adaptable system and allocate resources.</a:t>
            </a:r>
            <a:endParaRPr sz="17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7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GB" sz="1750">
                <a:solidFill>
                  <a:schemeClr val="dk1"/>
                </a:solidFill>
              </a:rPr>
              <a:t>6. Benefits of effective grievance system:</a:t>
            </a:r>
            <a:endParaRPr sz="17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GB" sz="1750">
                <a:solidFill>
                  <a:schemeClr val="dk1"/>
                </a:solidFill>
              </a:rPr>
              <a:t>   - Promotes safe, supportive learning environment.</a:t>
            </a:r>
            <a:endParaRPr sz="17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GB" sz="1750">
                <a:solidFill>
                  <a:schemeClr val="dk1"/>
                </a:solidFill>
              </a:rPr>
              <a:t>   - Ensures transparency, accessibility, and responsiveness to student needs.</a:t>
            </a:r>
            <a:endParaRPr sz="175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0000FF"/>
                </a:solidFill>
              </a:rPr>
              <a:t>Current System versus New Web/Application-Based System</a:t>
            </a:r>
            <a:endParaRPr b="1">
              <a:solidFill>
                <a:srgbClr val="0000FF"/>
              </a:solidFill>
            </a:endParaRPr>
          </a:p>
        </p:txBody>
      </p:sp>
      <p:sp>
        <p:nvSpPr>
          <p:cNvPr id="89" name="Google Shape;89;p19"/>
          <p:cNvSpPr txBox="1"/>
          <p:nvPr>
            <p:ph idx="1" type="body"/>
          </p:nvPr>
        </p:nvSpPr>
        <p:spPr>
          <a:xfrm>
            <a:off x="311700" y="1491675"/>
            <a:ext cx="8520600" cy="3077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solidFill>
                  <a:srgbClr val="000000"/>
                </a:solidFill>
              </a:rPr>
              <a:t>1. Current System:</a:t>
            </a:r>
            <a:endParaRPr>
              <a:solidFill>
                <a:srgbClr val="000000"/>
              </a:solidFill>
            </a:endParaRPr>
          </a:p>
          <a:p>
            <a:pPr indent="0" lvl="0" marL="0" rtl="0" algn="l">
              <a:spcBef>
                <a:spcPts val="1200"/>
              </a:spcBef>
              <a:spcAft>
                <a:spcPts val="0"/>
              </a:spcAft>
              <a:buNone/>
            </a:pPr>
            <a:r>
              <a:rPr lang="en-GB">
                <a:solidFill>
                  <a:srgbClr val="000000"/>
                </a:solidFill>
              </a:rPr>
              <a:t>   - Pen and paper-based approach for filing complaints.</a:t>
            </a:r>
            <a:endParaRPr>
              <a:solidFill>
                <a:srgbClr val="000000"/>
              </a:solidFill>
            </a:endParaRPr>
          </a:p>
          <a:p>
            <a:pPr indent="0" lvl="0" marL="0" rtl="0" algn="l">
              <a:spcBef>
                <a:spcPts val="1200"/>
              </a:spcBef>
              <a:spcAft>
                <a:spcPts val="0"/>
              </a:spcAft>
              <a:buNone/>
            </a:pPr>
            <a:r>
              <a:rPr lang="en-GB">
                <a:solidFill>
                  <a:srgbClr val="000000"/>
                </a:solidFill>
              </a:rPr>
              <a:t>   - Students visit specific departments to address their concerns.</a:t>
            </a:r>
            <a:endParaRPr>
              <a:solidFill>
                <a:srgbClr val="000000"/>
              </a:solidFill>
            </a:endParaRPr>
          </a:p>
          <a:p>
            <a:pPr indent="0" lvl="0" marL="0" rtl="0" algn="l">
              <a:spcBef>
                <a:spcPts val="1200"/>
              </a:spcBef>
              <a:spcAft>
                <a:spcPts val="0"/>
              </a:spcAft>
              <a:buNone/>
            </a:pPr>
            <a:r>
              <a:rPr lang="en-GB">
                <a:solidFill>
                  <a:srgbClr val="000000"/>
                </a:solidFill>
              </a:rPr>
              <a:t>   - Application submitted to departmental clerk.</a:t>
            </a:r>
            <a:endParaRPr>
              <a:solidFill>
                <a:srgbClr val="000000"/>
              </a:solidFill>
            </a:endParaRPr>
          </a:p>
          <a:p>
            <a:pPr indent="0" lvl="0" marL="0" rtl="0" algn="l">
              <a:spcBef>
                <a:spcPts val="1200"/>
              </a:spcBef>
              <a:spcAft>
                <a:spcPts val="0"/>
              </a:spcAft>
              <a:buNone/>
            </a:pPr>
            <a:r>
              <a:rPr lang="en-GB">
                <a:solidFill>
                  <a:srgbClr val="000000"/>
                </a:solidFill>
              </a:rPr>
              <a:t>   - Delay period for investigation and response.</a:t>
            </a:r>
            <a:endParaRPr>
              <a:solidFill>
                <a:srgbClr val="000000"/>
              </a:solidFill>
            </a:endParaRPr>
          </a:p>
          <a:p>
            <a:pPr indent="0" lvl="0" marL="0" rtl="0" algn="l">
              <a:spcBef>
                <a:spcPts val="1200"/>
              </a:spcBef>
              <a:spcAft>
                <a:spcPts val="0"/>
              </a:spcAft>
              <a:buNone/>
            </a:pPr>
            <a:r>
              <a:rPr lang="en-GB">
                <a:solidFill>
                  <a:srgbClr val="000000"/>
                </a:solidFill>
              </a:rPr>
              <a:t>   - Inconvenient and potential loss of documents.</a:t>
            </a:r>
            <a:endParaRPr>
              <a:solidFill>
                <a:srgbClr val="000000"/>
              </a:solidFill>
            </a:endParaRPr>
          </a:p>
          <a:p>
            <a:pPr indent="0" lvl="0" marL="0" rtl="0" algn="l">
              <a:spcBef>
                <a:spcPts val="1200"/>
              </a:spcBef>
              <a:spcAft>
                <a:spcPts val="1200"/>
              </a:spcAft>
              <a:buNone/>
            </a:pPr>
            <a:r>
              <a:rPr lang="en-GB">
                <a:solidFill>
                  <a:srgbClr val="000000"/>
                </a:solidFill>
              </a:rPr>
              <a:t>   - Longer wait times and lack of timely responses.</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idx="1" type="body"/>
          </p:nvPr>
        </p:nvSpPr>
        <p:spPr>
          <a:xfrm>
            <a:off x="311700" y="376600"/>
            <a:ext cx="8520600" cy="4192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solidFill>
                  <a:schemeClr val="dk1"/>
                </a:solidFill>
              </a:rPr>
              <a:t>Web/Application-Based System:</a:t>
            </a:r>
            <a:endParaRPr>
              <a:solidFill>
                <a:schemeClr val="dk1"/>
              </a:solidFill>
            </a:endParaRPr>
          </a:p>
          <a:p>
            <a:pPr indent="0" lvl="0" marL="0" rtl="0" algn="l">
              <a:spcBef>
                <a:spcPts val="1200"/>
              </a:spcBef>
              <a:spcAft>
                <a:spcPts val="0"/>
              </a:spcAft>
              <a:buNone/>
            </a:pPr>
            <a:r>
              <a:rPr lang="en-GB">
                <a:solidFill>
                  <a:schemeClr val="dk1"/>
                </a:solidFill>
              </a:rPr>
              <a:t>   - Web-based technology enables efficient grievance system.</a:t>
            </a:r>
            <a:endParaRPr>
              <a:solidFill>
                <a:schemeClr val="dk1"/>
              </a:solidFill>
            </a:endParaRPr>
          </a:p>
          <a:p>
            <a:pPr indent="0" lvl="0" marL="0" rtl="0" algn="l">
              <a:spcBef>
                <a:spcPts val="1200"/>
              </a:spcBef>
              <a:spcAft>
                <a:spcPts val="0"/>
              </a:spcAft>
              <a:buNone/>
            </a:pPr>
            <a:r>
              <a:rPr lang="en-GB">
                <a:solidFill>
                  <a:schemeClr val="dk1"/>
                </a:solidFill>
              </a:rPr>
              <a:t>   - Students register online to create an account.</a:t>
            </a:r>
            <a:endParaRPr>
              <a:solidFill>
                <a:schemeClr val="dk1"/>
              </a:solidFill>
            </a:endParaRPr>
          </a:p>
          <a:p>
            <a:pPr indent="0" lvl="0" marL="0" rtl="0" algn="l">
              <a:spcBef>
                <a:spcPts val="1200"/>
              </a:spcBef>
              <a:spcAft>
                <a:spcPts val="0"/>
              </a:spcAft>
              <a:buNone/>
            </a:pPr>
            <a:r>
              <a:rPr lang="en-GB">
                <a:solidFill>
                  <a:schemeClr val="dk1"/>
                </a:solidFill>
              </a:rPr>
              <a:t>   - Login to account to lodge complaints.</a:t>
            </a:r>
            <a:endParaRPr>
              <a:solidFill>
                <a:schemeClr val="dk1"/>
              </a:solidFill>
            </a:endParaRPr>
          </a:p>
          <a:p>
            <a:pPr indent="0" lvl="0" marL="0" rtl="0" algn="l">
              <a:spcBef>
                <a:spcPts val="1200"/>
              </a:spcBef>
              <a:spcAft>
                <a:spcPts val="0"/>
              </a:spcAft>
              <a:buNone/>
            </a:pPr>
            <a:r>
              <a:rPr lang="en-GB">
                <a:solidFill>
                  <a:schemeClr val="dk1"/>
                </a:solidFill>
              </a:rPr>
              <a:t>   - Select department and specific problem category.</a:t>
            </a:r>
            <a:endParaRPr>
              <a:solidFill>
                <a:schemeClr val="dk1"/>
              </a:solidFill>
            </a:endParaRPr>
          </a:p>
          <a:p>
            <a:pPr indent="0" lvl="0" marL="0" rtl="0" algn="l">
              <a:spcBef>
                <a:spcPts val="1200"/>
              </a:spcBef>
              <a:spcAft>
                <a:spcPts val="0"/>
              </a:spcAft>
              <a:buNone/>
            </a:pPr>
            <a:r>
              <a:rPr lang="en-GB">
                <a:solidFill>
                  <a:schemeClr val="dk1"/>
                </a:solidFill>
              </a:rPr>
              <a:t>   - Write complaint and attach supporting documents.</a:t>
            </a:r>
            <a:endParaRPr>
              <a:solidFill>
                <a:schemeClr val="dk1"/>
              </a:solidFill>
            </a:endParaRPr>
          </a:p>
          <a:p>
            <a:pPr indent="0" lvl="0" marL="0" rtl="0" algn="l">
              <a:spcBef>
                <a:spcPts val="1200"/>
              </a:spcBef>
              <a:spcAft>
                <a:spcPts val="0"/>
              </a:spcAft>
              <a:buNone/>
            </a:pPr>
            <a:r>
              <a:rPr lang="en-GB">
                <a:solidFill>
                  <a:schemeClr val="dk1"/>
                </a:solidFill>
              </a:rPr>
              <a:t>   - Option to remain anonymous.</a:t>
            </a:r>
            <a:endParaRPr>
              <a:solidFill>
                <a:schemeClr val="dk1"/>
              </a:solidFill>
            </a:endParaRPr>
          </a:p>
          <a:p>
            <a:pPr indent="0" lvl="0" marL="0" rtl="0" algn="l">
              <a:spcBef>
                <a:spcPts val="1200"/>
              </a:spcBef>
              <a:spcAft>
                <a:spcPts val="0"/>
              </a:spcAft>
              <a:buNone/>
            </a:pPr>
            <a:r>
              <a:rPr lang="en-GB">
                <a:solidFill>
                  <a:schemeClr val="dk1"/>
                </a:solidFill>
              </a:rPr>
              <a:t>   - Complaint visible to respective department/admin.</a:t>
            </a:r>
            <a:endParaRPr>
              <a:solidFill>
                <a:schemeClr val="dk1"/>
              </a:solidFill>
            </a:endParaRPr>
          </a:p>
          <a:p>
            <a:pPr indent="0" lvl="0" marL="0" rtl="0" algn="l">
              <a:spcBef>
                <a:spcPts val="1200"/>
              </a:spcBef>
              <a:spcAft>
                <a:spcPts val="0"/>
              </a:spcAft>
              <a:buNone/>
            </a:pPr>
            <a:r>
              <a:rPr lang="en-GB">
                <a:solidFill>
                  <a:schemeClr val="dk1"/>
                </a:solidFill>
              </a:rPr>
              <a:t>   - Admin formulates appropriate response.</a:t>
            </a:r>
            <a:endParaRPr>
              <a:solidFill>
                <a:schemeClr val="dk1"/>
              </a:solidFill>
            </a:endParaRPr>
          </a:p>
          <a:p>
            <a:pPr indent="0" lvl="0" marL="0" rtl="0" algn="l">
              <a:spcBef>
                <a:spcPts val="1200"/>
              </a:spcBef>
              <a:spcAft>
                <a:spcPts val="1200"/>
              </a:spcAft>
              <a:buNone/>
            </a:pPr>
            <a:r>
              <a:rPr lang="en-GB">
                <a:solidFill>
                  <a:schemeClr val="dk1"/>
                </a:solidFill>
              </a:rPr>
              <a:t>   - Remarks for required changes if needed.</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Benefits of New System:</a:t>
            </a:r>
            <a:endParaRPr>
              <a:solidFill>
                <a:schemeClr val="dk1"/>
              </a:solidFill>
            </a:endParaRPr>
          </a:p>
          <a:p>
            <a:pPr indent="0" lvl="0" marL="0" rtl="0" algn="l">
              <a:spcBef>
                <a:spcPts val="1200"/>
              </a:spcBef>
              <a:spcAft>
                <a:spcPts val="0"/>
              </a:spcAft>
              <a:buNone/>
            </a:pPr>
            <a:r>
              <a:rPr lang="en-GB">
                <a:solidFill>
                  <a:schemeClr val="dk1"/>
                </a:solidFill>
              </a:rPr>
              <a:t>1. Immediate complaint submission from anywhere.</a:t>
            </a:r>
            <a:endParaRPr>
              <a:solidFill>
                <a:schemeClr val="dk1"/>
              </a:solidFill>
            </a:endParaRPr>
          </a:p>
          <a:p>
            <a:pPr indent="0" lvl="0" marL="0" rtl="0" algn="l">
              <a:spcBef>
                <a:spcPts val="1200"/>
              </a:spcBef>
              <a:spcAft>
                <a:spcPts val="0"/>
              </a:spcAft>
              <a:buNone/>
            </a:pPr>
            <a:r>
              <a:rPr lang="en-GB">
                <a:solidFill>
                  <a:schemeClr val="dk1"/>
                </a:solidFill>
              </a:rPr>
              <a:t>2. Secure storage and easy retrieval of complaints.</a:t>
            </a:r>
            <a:endParaRPr>
              <a:solidFill>
                <a:schemeClr val="dk1"/>
              </a:solidFill>
            </a:endParaRPr>
          </a:p>
          <a:p>
            <a:pPr indent="0" lvl="0" marL="0" rtl="0" algn="l">
              <a:spcBef>
                <a:spcPts val="1200"/>
              </a:spcBef>
              <a:spcAft>
                <a:spcPts val="0"/>
              </a:spcAft>
              <a:buNone/>
            </a:pPr>
            <a:r>
              <a:rPr lang="en-GB">
                <a:solidFill>
                  <a:schemeClr val="dk1"/>
                </a:solidFill>
              </a:rPr>
              <a:t>3. Efficient complaint management for administrators.</a:t>
            </a:r>
            <a:endParaRPr>
              <a:solidFill>
                <a:schemeClr val="dk1"/>
              </a:solidFill>
            </a:endParaRPr>
          </a:p>
          <a:p>
            <a:pPr indent="0" lvl="0" marL="0" rtl="0" algn="l">
              <a:spcBef>
                <a:spcPts val="1200"/>
              </a:spcBef>
              <a:spcAft>
                <a:spcPts val="0"/>
              </a:spcAft>
              <a:buNone/>
            </a:pPr>
            <a:r>
              <a:rPr lang="en-GB">
                <a:solidFill>
                  <a:schemeClr val="dk1"/>
                </a:solidFill>
              </a:rPr>
              <a:t>4. Email alerts and website updates for students.</a:t>
            </a:r>
            <a:endParaRPr>
              <a:solidFill>
                <a:schemeClr val="dk1"/>
              </a:solidFill>
            </a:endParaRPr>
          </a:p>
          <a:p>
            <a:pPr indent="0" lvl="0" marL="0" rtl="0" algn="l">
              <a:spcBef>
                <a:spcPts val="1200"/>
              </a:spcBef>
              <a:spcAft>
                <a:spcPts val="1200"/>
              </a:spcAft>
              <a:buNone/>
            </a:pPr>
            <a:r>
              <a:rPr lang="en-GB">
                <a:solidFill>
                  <a:schemeClr val="dk1"/>
                </a:solidFill>
              </a:rPr>
              <a:t>5. Ability to update and correct applications</a:t>
            </a:r>
            <a:r>
              <a:rPr lang="en-GB"/>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