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fbcd2d30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20fbcd2d30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1.ppt排版？</a:t>
            </a:r>
            <a:br>
              <a:rPr lang="zh-CN"/>
            </a:br>
            <a:r>
              <a:rPr lang="zh-CN"/>
              <a:t>2.ppt怎么呈现？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3.ppt怎么讲？</a:t>
            </a:r>
            <a:endParaRPr/>
          </a:p>
        </p:txBody>
      </p:sp>
      <p:sp>
        <p:nvSpPr>
          <p:cNvPr id="128" name="Google Shape;128;g120fbcd2d30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0fbcd2d30_2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20fbcd2d30_2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20fbcd2d30_2_1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0fbcd2d30_2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20fbcd2d30_2_1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0fbcd2d30_2_1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0fbcd2d30_2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20fbcd2d30_2_1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20fbcd2d30_2_1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fbcd2d30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20fbcd2d30_2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20fbcd2d30_2_1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0fbcd2d30_2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20fbcd2d30_2_1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20fbcd2d30_2_19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0fbcd2d30_2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20fbcd2d30_2_1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20fbcd2d30_2_1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0fbcd2d30_2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20fbcd2d30_2_2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20fbcd2d30_2_2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0fbcd2d30_2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20fbcd2d30_2_2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20fbcd2d30_2_2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fbcd2d30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20fbcd2d30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20fbcd2d30_2_8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0fbcd2d30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20fbcd2d30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0fbcd2d30_2_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0fbcd2d30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0fbcd2d30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0fbcd2d30_2_1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0fbcd2d30_2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20fbcd2d30_2_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0fbcd2d30_2_1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fbcd2d30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20fbcd2d30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20fbcd2d30_2_1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0fbcd2d30_2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20fbcd2d30_2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0fbcd2d30_2_1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fbcd2d30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20fbcd2d30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20fbcd2d30_2_1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0fbcd2d30_2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20fbcd2d30_2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1.存储是互联网的基石、核心命脉。有必要详细了解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2.工作日常会接触：存储方案选型、性能调优等。应该了解、熟悉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3.面试频频的考点、重点、难点。必须掌握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4.个人兴趣热爱、技术人的一丝丝追求。干他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20fbcd2d30_2_1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oocood/freecache" TargetMode="External"/><Relationship Id="rId4" Type="http://schemas.openxmlformats.org/officeDocument/2006/relationships/hyperlink" Target="https://github.com/allegro/bigcache" TargetMode="External"/><Relationship Id="rId9" Type="http://schemas.openxmlformats.org/officeDocument/2006/relationships/hyperlink" Target="https://github.com/patrickmn/go-cache" TargetMode="External"/><Relationship Id="rId5" Type="http://schemas.openxmlformats.org/officeDocument/2006/relationships/hyperlink" Target="https://github.com/VictoriaMetrics/fastcache" TargetMode="External"/><Relationship Id="rId6" Type="http://schemas.openxmlformats.org/officeDocument/2006/relationships/hyperlink" Target="https://github.com/glycerine/offheap" TargetMode="External"/><Relationship Id="rId7" Type="http://schemas.openxmlformats.org/officeDocument/2006/relationships/hyperlink" Target="https://github.com/golang/groupcache" TargetMode="External"/><Relationship Id="rId8" Type="http://schemas.openxmlformats.org/officeDocument/2006/relationships/hyperlink" Target="https://github.com/dgraph-io/ristrett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-94761" y="1397993"/>
            <a:ext cx="91440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icrosoft YaHei"/>
              <a:buNone/>
            </a:pPr>
            <a:r>
              <a:rPr b="1" lang="zh-CN" sz="3300">
                <a:latin typeface="Microsoft YaHei"/>
                <a:ea typeface="Microsoft YaHei"/>
                <a:cs typeface="Microsoft YaHei"/>
                <a:sym typeface="Microsoft YaHei"/>
              </a:rPr>
              <a:t>golang本地缓存选型及原理总结</a:t>
            </a:r>
            <a:br>
              <a:rPr b="1" lang="zh-CN" sz="3600"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b="1" lang="zh-CN" sz="2400">
                <a:latin typeface="Microsoft YaHei"/>
                <a:ea typeface="Microsoft YaHei"/>
                <a:cs typeface="Microsoft YaHei"/>
                <a:sym typeface="Microsoft YaHei"/>
              </a:rPr>
              <a:t>(bigcache/freecache/fastcache/offheap/go-cache)</a:t>
            </a:r>
            <a:endParaRPr b="1" sz="33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46" y="1207294"/>
            <a:ext cx="889635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3266474" y="367478"/>
            <a:ext cx="2611052" cy="6190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FreeCache原理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/>
        </p:nvSpPr>
        <p:spPr>
          <a:xfrm>
            <a:off x="1016763" y="2153217"/>
            <a:ext cx="739378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sz="1100"/>
          </a:p>
        </p:txBody>
      </p:sp>
      <p:pic>
        <p:nvPicPr>
          <p:cNvPr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04" y="1184076"/>
            <a:ext cx="2853086" cy="285308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/>
          <p:nvPr/>
        </p:nvSpPr>
        <p:spPr>
          <a:xfrm>
            <a:off x="1843903" y="1210700"/>
            <a:ext cx="31005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一、本地缓存需求</a:t>
            </a:r>
            <a:endParaRPr sz="1100"/>
          </a:p>
        </p:txBody>
      </p:sp>
      <p:sp>
        <p:nvSpPr>
          <p:cNvPr id="225" name="Google Shape;225;p35"/>
          <p:cNvSpPr/>
          <p:nvPr/>
        </p:nvSpPr>
        <p:spPr>
          <a:xfrm>
            <a:off x="1843902" y="2191262"/>
            <a:ext cx="31005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三、本地缓存之freecache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1843902" y="3171825"/>
            <a:ext cx="31005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五、本地缓存之fastcache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1843901" y="3662106"/>
            <a:ext cx="31005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六、本缓缓存之offheap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1843902" y="1700981"/>
            <a:ext cx="31005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二、本地缓存调研</a:t>
            </a:r>
            <a:endParaRPr sz="1100"/>
          </a:p>
        </p:txBody>
      </p:sp>
      <p:sp>
        <p:nvSpPr>
          <p:cNvPr id="229" name="Google Shape;229;p35"/>
          <p:cNvSpPr/>
          <p:nvPr/>
        </p:nvSpPr>
        <p:spPr>
          <a:xfrm>
            <a:off x="1843901" y="2681544"/>
            <a:ext cx="31005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四、本地缓存之bigcache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形用户界面, 图示&#10;&#10;描述已自动生成"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056" y="876965"/>
            <a:ext cx="7602113" cy="426653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/>
        </p:nvSpPr>
        <p:spPr>
          <a:xfrm>
            <a:off x="3101586" y="257900"/>
            <a:ext cx="2437206" cy="6190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BigCache原理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/>
        </p:nvSpPr>
        <p:spPr>
          <a:xfrm>
            <a:off x="1016763" y="2153217"/>
            <a:ext cx="739378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sz="1100"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04" y="1184076"/>
            <a:ext cx="2853086" cy="285308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/>
          <p:nvPr/>
        </p:nvSpPr>
        <p:spPr>
          <a:xfrm>
            <a:off x="1843903" y="1210700"/>
            <a:ext cx="30777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一、本地缓存需求</a:t>
            </a:r>
            <a:endParaRPr sz="1100"/>
          </a:p>
        </p:txBody>
      </p:sp>
      <p:sp>
        <p:nvSpPr>
          <p:cNvPr id="245" name="Google Shape;245;p37"/>
          <p:cNvSpPr/>
          <p:nvPr/>
        </p:nvSpPr>
        <p:spPr>
          <a:xfrm>
            <a:off x="1843902" y="2191262"/>
            <a:ext cx="30777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三、本地缓存之freecache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1843902" y="3171825"/>
            <a:ext cx="30777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五、本地缓存之fastcache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1843900" y="3662106"/>
            <a:ext cx="30777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六、本缓缓存之offheap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1843902" y="1700981"/>
            <a:ext cx="30777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二、本地缓存调研</a:t>
            </a:r>
            <a:endParaRPr sz="1100"/>
          </a:p>
        </p:txBody>
      </p:sp>
      <p:sp>
        <p:nvSpPr>
          <p:cNvPr id="249" name="Google Shape;249;p37"/>
          <p:cNvSpPr/>
          <p:nvPr/>
        </p:nvSpPr>
        <p:spPr>
          <a:xfrm>
            <a:off x="1843901" y="2681544"/>
            <a:ext cx="30777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四、本地缓存之bigcache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形用户界面, 应用程序, Word&#10;&#10;描述已自动生成" id="255" name="Google Shape;2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681" y="706402"/>
            <a:ext cx="7784383" cy="437310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005145" y="87338"/>
            <a:ext cx="2563971" cy="6190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FastCache原理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1016763" y="2153217"/>
            <a:ext cx="739378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sz="1100"/>
          </a:p>
        </p:txBody>
      </p:sp>
      <p:pic>
        <p:nvPicPr>
          <p:cNvPr id="263" name="Google Shape;2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04" y="1184076"/>
            <a:ext cx="2853086" cy="285308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/>
          <p:nvPr/>
        </p:nvSpPr>
        <p:spPr>
          <a:xfrm>
            <a:off x="1843903" y="1210700"/>
            <a:ext cx="3146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一、本地缓存需求</a:t>
            </a:r>
            <a:endParaRPr sz="1100"/>
          </a:p>
        </p:txBody>
      </p:sp>
      <p:sp>
        <p:nvSpPr>
          <p:cNvPr id="265" name="Google Shape;265;p39"/>
          <p:cNvSpPr/>
          <p:nvPr/>
        </p:nvSpPr>
        <p:spPr>
          <a:xfrm>
            <a:off x="1843902" y="2191262"/>
            <a:ext cx="3146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三、本地缓存之freecache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1843902" y="3171825"/>
            <a:ext cx="3146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五、本地缓存之fastcache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9"/>
          <p:cNvSpPr/>
          <p:nvPr/>
        </p:nvSpPr>
        <p:spPr>
          <a:xfrm>
            <a:off x="1843901" y="3662106"/>
            <a:ext cx="31464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六、本缓缓存之offheap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9"/>
          <p:cNvSpPr/>
          <p:nvPr/>
        </p:nvSpPr>
        <p:spPr>
          <a:xfrm>
            <a:off x="1843902" y="1700981"/>
            <a:ext cx="3146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二、本地缓存调研</a:t>
            </a:r>
            <a:endParaRPr sz="1100"/>
          </a:p>
        </p:txBody>
      </p:sp>
      <p:sp>
        <p:nvSpPr>
          <p:cNvPr id="269" name="Google Shape;269;p39"/>
          <p:cNvSpPr/>
          <p:nvPr/>
        </p:nvSpPr>
        <p:spPr>
          <a:xfrm>
            <a:off x="1843901" y="2681544"/>
            <a:ext cx="3146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四、本地缓存之bigcache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日程表&#10;&#10;描述已自动生成" id="275" name="Google Shape;2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686" y="829874"/>
            <a:ext cx="6361843" cy="423486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3005145" y="87338"/>
            <a:ext cx="2255089" cy="6190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Offheap原理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/>
        </p:nvSpPr>
        <p:spPr>
          <a:xfrm>
            <a:off x="1016763" y="2153217"/>
            <a:ext cx="739378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sz="1100"/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04" y="1184076"/>
            <a:ext cx="2853086" cy="285308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/>
          <p:nvPr/>
        </p:nvSpPr>
        <p:spPr>
          <a:xfrm>
            <a:off x="1843903" y="1210700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一、本地缓存需求</a:t>
            </a:r>
            <a:endParaRPr sz="1100"/>
          </a:p>
        </p:txBody>
      </p:sp>
      <p:sp>
        <p:nvSpPr>
          <p:cNvPr id="285" name="Google Shape;285;p41"/>
          <p:cNvSpPr/>
          <p:nvPr/>
        </p:nvSpPr>
        <p:spPr>
          <a:xfrm>
            <a:off x="1843902" y="2191262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三、本地缓存之freecache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1"/>
          <p:cNvSpPr/>
          <p:nvPr/>
        </p:nvSpPr>
        <p:spPr>
          <a:xfrm>
            <a:off x="1843902" y="3171825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五、本地缓存之fastcache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1843901" y="3662106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六、本缓缓存之offheap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1843902" y="1700981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二、本地缓存调研</a:t>
            </a:r>
            <a:endParaRPr sz="1100"/>
          </a:p>
        </p:txBody>
      </p:sp>
      <p:sp>
        <p:nvSpPr>
          <p:cNvPr id="289" name="Google Shape;289;p41"/>
          <p:cNvSpPr/>
          <p:nvPr/>
        </p:nvSpPr>
        <p:spPr>
          <a:xfrm>
            <a:off x="1843901" y="2681544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四、本地缓存之bigcache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3741003" y="224477"/>
            <a:ext cx="830997" cy="6190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总结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1016763" y="2153217"/>
            <a:ext cx="739378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sz="1100"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04" y="1184076"/>
            <a:ext cx="2853086" cy="285308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/>
          <p:nvPr/>
        </p:nvSpPr>
        <p:spPr>
          <a:xfrm>
            <a:off x="1843902" y="1210700"/>
            <a:ext cx="29781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一、本地缓存需求</a:t>
            </a:r>
            <a:endParaRPr sz="1100"/>
          </a:p>
        </p:txBody>
      </p:sp>
      <p:sp>
        <p:nvSpPr>
          <p:cNvPr id="139" name="Google Shape;139;p26"/>
          <p:cNvSpPr/>
          <p:nvPr/>
        </p:nvSpPr>
        <p:spPr>
          <a:xfrm>
            <a:off x="1843902" y="2191260"/>
            <a:ext cx="29781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三、本地缓存之freecache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1843902" y="3171820"/>
            <a:ext cx="29781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五、本地缓存之fastcache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1843900" y="3662100"/>
            <a:ext cx="29781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六、本缓缓存之offheap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1843902" y="1700980"/>
            <a:ext cx="29781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二、本地缓存调研</a:t>
            </a:r>
            <a:endParaRPr sz="1100"/>
          </a:p>
        </p:txBody>
      </p:sp>
      <p:sp>
        <p:nvSpPr>
          <p:cNvPr id="143" name="Google Shape;143;p26"/>
          <p:cNvSpPr/>
          <p:nvPr/>
        </p:nvSpPr>
        <p:spPr>
          <a:xfrm>
            <a:off x="1843901" y="2681540"/>
            <a:ext cx="29781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四、本地缓存之bigcache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1016763" y="2153217"/>
            <a:ext cx="739378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sz="1100"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04" y="1184076"/>
            <a:ext cx="2853086" cy="285308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1843903" y="1210700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一、本地缓存需求</a:t>
            </a:r>
            <a:endParaRPr sz="1100"/>
          </a:p>
        </p:txBody>
      </p:sp>
      <p:sp>
        <p:nvSpPr>
          <p:cNvPr id="152" name="Google Shape;152;p27"/>
          <p:cNvSpPr/>
          <p:nvPr/>
        </p:nvSpPr>
        <p:spPr>
          <a:xfrm>
            <a:off x="1843902" y="2191262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三、本地缓存之freecache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1843902" y="3171825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五、本地缓存之fastcache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1843900" y="3662106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六、本缓缓存之offheap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1843902" y="1700981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二、本地缓存调研</a:t>
            </a:r>
            <a:endParaRPr sz="1100"/>
          </a:p>
        </p:txBody>
      </p:sp>
      <p:sp>
        <p:nvSpPr>
          <p:cNvPr id="156" name="Google Shape;156;p27"/>
          <p:cNvSpPr/>
          <p:nvPr/>
        </p:nvSpPr>
        <p:spPr>
          <a:xfrm>
            <a:off x="1843901" y="2681544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四、本地缓存之bigcache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954" y="1231490"/>
            <a:ext cx="6098090" cy="24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1016763" y="2153217"/>
            <a:ext cx="739378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sz="1100"/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04" y="1184076"/>
            <a:ext cx="2853086" cy="285308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/>
          <p:nvPr/>
        </p:nvSpPr>
        <p:spPr>
          <a:xfrm>
            <a:off x="1843903" y="1210700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一、本地缓存需求</a:t>
            </a:r>
            <a:endParaRPr sz="1100"/>
          </a:p>
        </p:txBody>
      </p:sp>
      <p:sp>
        <p:nvSpPr>
          <p:cNvPr id="171" name="Google Shape;171;p29"/>
          <p:cNvSpPr/>
          <p:nvPr/>
        </p:nvSpPr>
        <p:spPr>
          <a:xfrm>
            <a:off x="1843902" y="2191262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三、本地缓存之freecache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1843902" y="3171825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五、本地缓存之fastcache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1843900" y="3662106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六、本缓缓存之offheap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1843902" y="1700981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二、本地缓存调研</a:t>
            </a:r>
            <a:endParaRPr sz="1100"/>
          </a:p>
        </p:txBody>
      </p:sp>
      <p:sp>
        <p:nvSpPr>
          <p:cNvPr id="175" name="Google Shape;175;p29"/>
          <p:cNvSpPr/>
          <p:nvPr/>
        </p:nvSpPr>
        <p:spPr>
          <a:xfrm>
            <a:off x="1843901" y="2681544"/>
            <a:ext cx="30624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四、本地缓存之bigcache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1821425" y="1462287"/>
            <a:ext cx="5058697" cy="22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freecache：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https://github.com/coocood/freecache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bigcache：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https://github.com/allegro/bigcache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fastcache：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https://github.com/VictoriaMetrics/fastcache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offheap：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https://github.com/glycerine/offheap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groupcache：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https://github.com/golang/groupcache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ristretto：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https://github.com/dgraph-io/ristretto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go-cache：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https://github.com/patrickmn/go-cache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80988"/>
            <a:ext cx="89916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5230148" y="1791928"/>
            <a:ext cx="23873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zh-CN" sz="14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数据分片(降低锁的粒度)</a:t>
            </a:r>
            <a:endParaRPr sz="1100"/>
          </a:p>
        </p:txBody>
      </p:sp>
      <p:sp>
        <p:nvSpPr>
          <p:cNvPr id="194" name="Google Shape;194;p32"/>
          <p:cNvSpPr/>
          <p:nvPr/>
        </p:nvSpPr>
        <p:spPr>
          <a:xfrm>
            <a:off x="508820" y="1120537"/>
            <a:ext cx="2050025" cy="346249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BBD6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实现零GC方案</a:t>
            </a:r>
            <a:endParaRPr sz="1100"/>
          </a:p>
        </p:txBody>
      </p:sp>
      <p:sp>
        <p:nvSpPr>
          <p:cNvPr id="195" name="Google Shape;195;p32"/>
          <p:cNvSpPr/>
          <p:nvPr/>
        </p:nvSpPr>
        <p:spPr>
          <a:xfrm>
            <a:off x="5230148" y="1120536"/>
            <a:ext cx="2203040" cy="346249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BBD6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实现高并发思路</a:t>
            </a:r>
            <a:endParaRPr sz="1100"/>
          </a:p>
        </p:txBody>
      </p:sp>
      <p:sp>
        <p:nvSpPr>
          <p:cNvPr id="196" name="Google Shape;196;p32"/>
          <p:cNvSpPr txBox="1"/>
          <p:nvPr/>
        </p:nvSpPr>
        <p:spPr>
          <a:xfrm>
            <a:off x="376084" y="1710813"/>
            <a:ext cx="4144297" cy="22190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a.无GC：</a:t>
            </a:r>
            <a:endParaRPr b="1"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zh-C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分配堆外内存(Mmap)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b.避免GC：</a:t>
            </a:r>
            <a:endParaRPr b="1"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zh-C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map非指针优化(map[uint64]uint32)或者采用slice实现一套无指针的map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zh-C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数据存入[]byte slice(可考虑底层采用环形队列封装循环使用空间) 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1016763" y="2153217"/>
            <a:ext cx="739378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sz="1100"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04" y="1184076"/>
            <a:ext cx="2853086" cy="285308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/>
          <p:nvPr/>
        </p:nvSpPr>
        <p:spPr>
          <a:xfrm>
            <a:off x="1843903" y="1210700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一、本地缓存需求</a:t>
            </a:r>
            <a:endParaRPr sz="1100"/>
          </a:p>
        </p:txBody>
      </p:sp>
      <p:sp>
        <p:nvSpPr>
          <p:cNvPr id="205" name="Google Shape;205;p33"/>
          <p:cNvSpPr/>
          <p:nvPr/>
        </p:nvSpPr>
        <p:spPr>
          <a:xfrm>
            <a:off x="1843902" y="2191262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三、本地缓存之freecache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1843902" y="3171825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五、本地缓存之fastcache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1843901" y="3662106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六、本缓缓存之offheap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1843902" y="1700981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二、本地缓存调研</a:t>
            </a:r>
            <a:endParaRPr sz="1100"/>
          </a:p>
        </p:txBody>
      </p:sp>
      <p:sp>
        <p:nvSpPr>
          <p:cNvPr id="209" name="Google Shape;209;p33"/>
          <p:cNvSpPr/>
          <p:nvPr/>
        </p:nvSpPr>
        <p:spPr>
          <a:xfrm>
            <a:off x="1843901" y="2681544"/>
            <a:ext cx="3138900" cy="375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四、本地缓存之bigcache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