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5" r:id="rId3"/>
    <p:sldId id="265" r:id="rId4"/>
    <p:sldId id="257" r:id="rId5"/>
    <p:sldId id="258" r:id="rId6"/>
    <p:sldId id="271" r:id="rId7"/>
    <p:sldId id="267" r:id="rId8"/>
    <p:sldId id="277" r:id="rId9"/>
    <p:sldId id="263" r:id="rId10"/>
    <p:sldId id="273" r:id="rId11"/>
    <p:sldId id="278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FC5E-2679-4FF9-8E6F-B879682A357A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F7C-1453-4D93-918A-0B8D8062A2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90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FC5E-2679-4FF9-8E6F-B879682A357A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F7C-1453-4D93-918A-0B8D8062A2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86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FC5E-2679-4FF9-8E6F-B879682A357A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F7C-1453-4D93-918A-0B8D8062A2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899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FC5E-2679-4FF9-8E6F-B879682A357A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F7C-1453-4D93-918A-0B8D8062A2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518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FC5E-2679-4FF9-8E6F-B879682A357A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F7C-1453-4D93-918A-0B8D8062A2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563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FC5E-2679-4FF9-8E6F-B879682A357A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F7C-1453-4D93-918A-0B8D8062A2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941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FC5E-2679-4FF9-8E6F-B879682A357A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F7C-1453-4D93-918A-0B8D8062A2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042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FC5E-2679-4FF9-8E6F-B879682A357A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F7C-1453-4D93-918A-0B8D8062A2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341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FC5E-2679-4FF9-8E6F-B879682A357A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F7C-1453-4D93-918A-0B8D8062A2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034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FC5E-2679-4FF9-8E6F-B879682A357A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F7C-1453-4D93-918A-0B8D8062A2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81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FC5E-2679-4FF9-8E6F-B879682A357A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F7C-1453-4D93-918A-0B8D8062A2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698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AFC5E-2679-4FF9-8E6F-B879682A357A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8EF7C-1453-4D93-918A-0B8D8062A2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064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0766" y="-1043188"/>
            <a:ext cx="9367234" cy="4675030"/>
          </a:xfrm>
        </p:spPr>
        <p:txBody>
          <a:bodyPr>
            <a:normAutofit/>
          </a:bodyPr>
          <a:lstStyle/>
          <a:p>
            <a:r>
              <a:rPr lang="en-US" sz="4000" b="1" i="1" dirty="0"/>
              <a:t>Detection of Advance Persistent Threat in online social network using Honeypots</a:t>
            </a:r>
            <a:r>
              <a:rPr lang="en-US" sz="4800" b="1" i="1" dirty="0"/>
              <a:t/>
            </a:r>
            <a:br>
              <a:rPr lang="en-US" sz="4800" b="1" i="1" dirty="0"/>
            </a:br>
            <a:endParaRPr lang="en-US" sz="48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5024"/>
            <a:ext cx="9144000" cy="2601534"/>
          </a:xfrm>
        </p:spPr>
        <p:txBody>
          <a:bodyPr/>
          <a:lstStyle/>
          <a:p>
            <a:pPr algn="l"/>
            <a:r>
              <a:rPr lang="en-US" i="1" dirty="0" err="1"/>
              <a:t>Submited</a:t>
            </a:r>
            <a:r>
              <a:rPr lang="en-US" i="1" dirty="0"/>
              <a:t> to					</a:t>
            </a:r>
            <a:r>
              <a:rPr lang="en-US" i="1" dirty="0" err="1"/>
              <a:t>Submited</a:t>
            </a:r>
            <a:r>
              <a:rPr lang="en-US" i="1" dirty="0"/>
              <a:t> by:-</a:t>
            </a:r>
          </a:p>
          <a:p>
            <a:pPr algn="l"/>
            <a:r>
              <a:rPr lang="en-US" i="1" dirty="0" smtClean="0"/>
              <a:t>Mrs. </a:t>
            </a:r>
            <a:r>
              <a:rPr lang="en-US" i="1" dirty="0" err="1" smtClean="0"/>
              <a:t>Leena</a:t>
            </a:r>
            <a:r>
              <a:rPr lang="en-US" i="1" dirty="0" smtClean="0"/>
              <a:t> </a:t>
            </a:r>
            <a:r>
              <a:rPr lang="en-US" i="1" dirty="0"/>
              <a:t>Singh					 </a:t>
            </a:r>
            <a:r>
              <a:rPr lang="en-US" i="1" dirty="0" err="1"/>
              <a:t>Shreya</a:t>
            </a:r>
            <a:r>
              <a:rPr lang="en-US" i="1" dirty="0"/>
              <a:t> Gupta</a:t>
            </a:r>
          </a:p>
          <a:p>
            <a:pPr algn="l"/>
            <a:r>
              <a:rPr lang="en-US" i="1" dirty="0"/>
              <a:t>						</a:t>
            </a:r>
            <a:r>
              <a:rPr lang="en-US" i="1" dirty="0" smtClean="0"/>
              <a:t>             </a:t>
            </a:r>
            <a:r>
              <a:rPr lang="en-US" i="1" dirty="0" err="1"/>
              <a:t>Rishabh</a:t>
            </a:r>
            <a:r>
              <a:rPr lang="en-US" i="1" dirty="0"/>
              <a:t> Kumar</a:t>
            </a:r>
          </a:p>
          <a:p>
            <a:pPr algn="l"/>
            <a:r>
              <a:rPr lang="en-US" i="1" dirty="0"/>
              <a:t>						 </a:t>
            </a:r>
            <a:r>
              <a:rPr lang="en-US" i="1" dirty="0" smtClean="0"/>
              <a:t>            </a:t>
            </a:r>
            <a:r>
              <a:rPr lang="en-US" i="1" dirty="0" err="1" smtClean="0"/>
              <a:t>Yash</a:t>
            </a:r>
            <a:r>
              <a:rPr lang="en-US" i="1" dirty="0" smtClean="0"/>
              <a:t> </a:t>
            </a:r>
            <a:r>
              <a:rPr lang="en-US" i="1" dirty="0" err="1"/>
              <a:t>Kaushik</a:t>
            </a:r>
            <a:endParaRPr lang="en-US" i="1" dirty="0"/>
          </a:p>
          <a:p>
            <a:pPr algn="l"/>
            <a:r>
              <a:rPr lang="en-US" i="1" dirty="0"/>
              <a:t>						</a:t>
            </a:r>
            <a:r>
              <a:rPr lang="en-US" i="1" dirty="0" smtClean="0"/>
              <a:t>            </a:t>
            </a:r>
            <a:r>
              <a:rPr lang="en-US" i="1" dirty="0" err="1"/>
              <a:t>Vibhor</a:t>
            </a:r>
            <a:r>
              <a:rPr lang="en-US" i="1" dirty="0"/>
              <a:t> Kumar</a:t>
            </a:r>
          </a:p>
        </p:txBody>
      </p:sp>
    </p:spTree>
    <p:extLst>
      <p:ext uri="{BB962C8B-B14F-4D97-AF65-F5344CB8AC3E}">
        <p14:creationId xmlns:p14="http://schemas.microsoft.com/office/powerpoint/2010/main" xmlns="" val="3071615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/>
              <a:t>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Graph Showing user’s Name and their Friends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800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IN" dirty="0"/>
              <a:t>[1] Abigail Paradise, Asaf </a:t>
            </a:r>
            <a:r>
              <a:rPr lang="en-IN" dirty="0" err="1"/>
              <a:t>Shabti,Rami</a:t>
            </a:r>
            <a:r>
              <a:rPr lang="en-IN" dirty="0"/>
              <a:t> </a:t>
            </a:r>
            <a:r>
              <a:rPr lang="en-IN" dirty="0" err="1"/>
              <a:t>Puzis</a:t>
            </a:r>
            <a:r>
              <a:rPr lang="en-IN" dirty="0"/>
              <a:t>, </a:t>
            </a:r>
            <a:r>
              <a:rPr lang="en-IN" dirty="0" err="1"/>
              <a:t>Aviad</a:t>
            </a:r>
            <a:r>
              <a:rPr lang="en-IN" dirty="0"/>
              <a:t> </a:t>
            </a:r>
            <a:r>
              <a:rPr lang="en-IN" dirty="0" err="1"/>
              <a:t>Elyashar</a:t>
            </a:r>
            <a:r>
              <a:rPr lang="en-IN" dirty="0"/>
              <a:t>, “”Creation and Detection of Social Network Honeypots for Detecting Targeted Cyberattack”, IEEE Transactions on Computational Social Systems,pp:1-15,2017</a:t>
            </a:r>
          </a:p>
          <a:p>
            <a:pPr algn="just">
              <a:buNone/>
            </a:pPr>
            <a:r>
              <a:rPr lang="en-IN" dirty="0"/>
              <a:t>[2] R. </a:t>
            </a:r>
            <a:r>
              <a:rPr lang="en-IN" dirty="0" err="1"/>
              <a:t>Jasek</a:t>
            </a:r>
            <a:r>
              <a:rPr lang="en-IN" dirty="0"/>
              <a:t>, M. </a:t>
            </a:r>
            <a:r>
              <a:rPr lang="en-IN" dirty="0" err="1"/>
              <a:t>Kolarik</a:t>
            </a:r>
            <a:r>
              <a:rPr lang="en-IN" dirty="0"/>
              <a:t>, and T. </a:t>
            </a:r>
            <a:r>
              <a:rPr lang="en-IN" dirty="0" err="1"/>
              <a:t>Vymola</a:t>
            </a:r>
            <a:r>
              <a:rPr lang="en-IN" dirty="0"/>
              <a:t>, “APT detection system using honeypots,” in </a:t>
            </a:r>
            <a:r>
              <a:rPr lang="en-IN" i="1" dirty="0"/>
              <a:t>Proc. 13th Int. Conf. Appl. </a:t>
            </a:r>
            <a:r>
              <a:rPr lang="en-IN" i="1" dirty="0" err="1"/>
              <a:t>Informat</a:t>
            </a:r>
            <a:r>
              <a:rPr lang="en-IN" i="1" dirty="0"/>
              <a:t>. </a:t>
            </a:r>
            <a:r>
              <a:rPr lang="en-IN" i="1" dirty="0" err="1"/>
              <a:t>Commun</a:t>
            </a:r>
            <a:r>
              <a:rPr lang="en-IN" i="1" dirty="0"/>
              <a:t>. (AIC)</a:t>
            </a:r>
            <a:r>
              <a:rPr lang="en-IN" dirty="0"/>
              <a:t>,pp:25-29, 2013.</a:t>
            </a:r>
            <a:endParaRPr lang="en-US" dirty="0"/>
          </a:p>
          <a:p>
            <a:pPr algn="just">
              <a:buNone/>
            </a:pPr>
            <a:r>
              <a:rPr lang="en-IN" dirty="0"/>
              <a:t>[3] A. Paradise, R. </a:t>
            </a:r>
            <a:r>
              <a:rPr lang="en-IN" dirty="0" err="1"/>
              <a:t>Puzis</a:t>
            </a:r>
            <a:r>
              <a:rPr lang="en-IN" dirty="0"/>
              <a:t>, and A. Shabtai, “Anti-reconnaissance tools: Detecting targeted </a:t>
            </a:r>
            <a:r>
              <a:rPr lang="en-IN" dirty="0" err="1"/>
              <a:t>socialbots</a:t>
            </a:r>
            <a:r>
              <a:rPr lang="en-IN" dirty="0"/>
              <a:t>,” IEEE Internet </a:t>
            </a:r>
            <a:r>
              <a:rPr lang="en-IN" dirty="0" err="1"/>
              <a:t>Comput</a:t>
            </a:r>
            <a:r>
              <a:rPr lang="en-IN" dirty="0"/>
              <a:t>., vol. 18, no. 5, pp. 11-19, 2014.</a:t>
            </a:r>
            <a:endParaRPr lang="en-US" dirty="0"/>
          </a:p>
          <a:p>
            <a:pPr algn="just">
              <a:buNone/>
            </a:pPr>
            <a:r>
              <a:rPr lang="en-IN" dirty="0"/>
              <a:t>[4] M. Ask, P. </a:t>
            </a:r>
            <a:r>
              <a:rPr lang="en-IN" dirty="0" err="1"/>
              <a:t>Bondarenko</a:t>
            </a:r>
            <a:r>
              <a:rPr lang="en-IN" dirty="0"/>
              <a:t>, J. E. </a:t>
            </a:r>
            <a:r>
              <a:rPr lang="en-IN" dirty="0" err="1"/>
              <a:t>Rekdal</a:t>
            </a:r>
            <a:r>
              <a:rPr lang="en-IN" dirty="0"/>
              <a:t>, A. </a:t>
            </a:r>
            <a:r>
              <a:rPr lang="en-IN" dirty="0" err="1"/>
              <a:t>Nordbø</a:t>
            </a:r>
            <a:r>
              <a:rPr lang="en-IN" dirty="0"/>
              <a:t>, Ruthven, and P. B. </a:t>
            </a:r>
            <a:r>
              <a:rPr lang="en-IN" dirty="0" err="1"/>
              <a:t>Nordbo</a:t>
            </a:r>
            <a:r>
              <a:rPr lang="en-IN" dirty="0"/>
              <a:t> “Advanced persistent threat (APT) beyond the hype,” Presented at the IMT4582 </a:t>
            </a:r>
            <a:r>
              <a:rPr lang="en-IN" dirty="0" err="1"/>
              <a:t>Netw</a:t>
            </a:r>
            <a:r>
              <a:rPr lang="en-IN" dirty="0"/>
              <a:t>. </a:t>
            </a:r>
            <a:r>
              <a:rPr lang="en-IN" dirty="0" err="1"/>
              <a:t>Secur</a:t>
            </a:r>
            <a:r>
              <a:rPr lang="en-IN" dirty="0"/>
              <a:t>. </a:t>
            </a:r>
            <a:r>
              <a:rPr lang="en-IN" dirty="0" err="1"/>
              <a:t>GjoviN</a:t>
            </a:r>
            <a:r>
              <a:rPr lang="en-IN" dirty="0"/>
              <a:t> Univ. College, 2013.</a:t>
            </a: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i="1" dirty="0"/>
              <a:t>Introduction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i="1" dirty="0"/>
              <a:t>An Advanced Persistent Threat (APT) is a prolonged and targeted cyberattack.</a:t>
            </a:r>
          </a:p>
          <a:p>
            <a:pPr lvl="0" algn="just"/>
            <a:r>
              <a:rPr lang="en-US" i="1" dirty="0"/>
              <a:t>  An intruder gain access to a network and remains undetected for an extended period of time.</a:t>
            </a:r>
          </a:p>
          <a:p>
            <a:pPr lvl="0" algn="just"/>
            <a:r>
              <a:rPr lang="en-US" dirty="0"/>
              <a:t>It incorporate advanced methods for evading current security mechanism.</a:t>
            </a:r>
          </a:p>
          <a:p>
            <a:pPr>
              <a:buNone/>
            </a:pP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040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APT Is Different From Traditional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Traditional threats, such as viruses and malware that are repurposed for attacking different systems or companies </a:t>
            </a:r>
          </a:p>
          <a:p>
            <a:r>
              <a:rPr lang="en-US" i="1" dirty="0"/>
              <a:t>An APT are carefully planned and designed with the goal of attacking one specific company or organization.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en-US" sz="6000" b="1" i="1" dirty="0"/>
              <a:t>Existing problem</a:t>
            </a:r>
            <a:br>
              <a:rPr lang="en-US" sz="6000" b="1" i="1" dirty="0"/>
            </a:br>
            <a:endParaRPr lang="en-US" sz="6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algn="just"/>
            <a:r>
              <a:rPr lang="en-US" i="1" dirty="0"/>
              <a:t>Advanced attackers make use of online social networks (OSNs) in order to extract useful information and establish contact with company employees as potential entry points into the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870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785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i="1" dirty="0"/>
              <a:t>OBJECTIVE</a:t>
            </a:r>
            <a:br>
              <a:rPr lang="en-US" sz="6000" b="1" i="1" dirty="0"/>
            </a:br>
            <a:endParaRPr lang="en-US" sz="6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To propose a social network </a:t>
            </a:r>
            <a:r>
              <a:rPr lang="en-US" i="1" dirty="0" err="1"/>
              <a:t>honeypots</a:t>
            </a:r>
            <a:r>
              <a:rPr lang="en-US" i="1" dirty="0"/>
              <a:t> as a means of </a:t>
            </a:r>
            <a:r>
              <a:rPr lang="en-US" i="1" dirty="0" err="1" smtClean="0"/>
              <a:t>analysing</a:t>
            </a:r>
            <a:r>
              <a:rPr lang="en-US" i="1" dirty="0" smtClean="0"/>
              <a:t> friend’s sentiment</a:t>
            </a:r>
            <a:r>
              <a:rPr lang="en-US" i="1" dirty="0" smtClean="0"/>
              <a:t> </a:t>
            </a:r>
            <a:r>
              <a:rPr lang="en-US" i="1" dirty="0"/>
              <a:t>.</a:t>
            </a:r>
          </a:p>
          <a:p>
            <a:r>
              <a:rPr lang="en-US" i="1" dirty="0"/>
              <a:t>To  </a:t>
            </a:r>
            <a:r>
              <a:rPr lang="en-US" i="1" dirty="0" smtClean="0"/>
              <a:t>Secure one’s account by checking their password strength</a:t>
            </a:r>
            <a:r>
              <a:rPr lang="en-US" i="1" dirty="0" smtClean="0"/>
              <a:t>.</a:t>
            </a:r>
            <a:endParaRPr lang="en-US" i="1" dirty="0"/>
          </a:p>
          <a:p>
            <a:r>
              <a:rPr lang="en-US" i="1" dirty="0"/>
              <a:t>To </a:t>
            </a:r>
            <a:r>
              <a:rPr lang="en-US" i="1" dirty="0" smtClean="0"/>
              <a:t>inform all the friends about their trapped password </a:t>
            </a:r>
            <a:r>
              <a:rPr lang="en-US" i="1" dirty="0" smtClean="0"/>
              <a:t>.</a:t>
            </a:r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05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05B0BDA-B508-46AE-B4EF-212A931BE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49362" y="1861782"/>
            <a:ext cx="6493275" cy="435133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 </a:t>
            </a:r>
            <a:r>
              <a:rPr lang="en-US" dirty="0" smtClean="0"/>
              <a:t>use of OSN </a:t>
            </a:r>
            <a:r>
              <a:rPr lang="en-US" dirty="0" err="1" smtClean="0"/>
              <a:t>api</a:t>
            </a:r>
            <a:r>
              <a:rPr lang="en-US" dirty="0" smtClean="0"/>
              <a:t> to interact with various OSN like tweeter.</a:t>
            </a:r>
          </a:p>
          <a:p>
            <a:pPr algn="just"/>
            <a:r>
              <a:rPr lang="en-US" dirty="0" smtClean="0"/>
              <a:t>Pull the data from tweeter like friends information and their </a:t>
            </a:r>
            <a:r>
              <a:rPr lang="en-US" dirty="0" err="1" smtClean="0"/>
              <a:t>possitive,neggative</a:t>
            </a:r>
            <a:r>
              <a:rPr lang="en-US" dirty="0" smtClean="0"/>
              <a:t> and neutral count by analyzing their tweets.</a:t>
            </a:r>
          </a:p>
          <a:p>
            <a:pPr algn="just"/>
            <a:r>
              <a:rPr lang="en-US" dirty="0" smtClean="0"/>
              <a:t>This will give the information about how many people like or dislike them.</a:t>
            </a:r>
          </a:p>
          <a:p>
            <a:pPr algn="just"/>
            <a:r>
              <a:rPr lang="en-US" dirty="0" smtClean="0"/>
              <a:t>Generate the data in table form(Dashboard).</a:t>
            </a:r>
          </a:p>
          <a:p>
            <a:pPr algn="just"/>
            <a:r>
              <a:rPr lang="en-US" dirty="0" smtClean="0"/>
              <a:t>Security Part:-</a:t>
            </a:r>
          </a:p>
          <a:p>
            <a:pPr algn="just"/>
            <a:r>
              <a:rPr lang="en-US" dirty="0" smtClean="0"/>
              <a:t>Check the password </a:t>
            </a:r>
            <a:r>
              <a:rPr lang="en-US" dirty="0" err="1" smtClean="0"/>
              <a:t>sterngth</a:t>
            </a:r>
            <a:r>
              <a:rPr lang="en-US" dirty="0" smtClean="0"/>
              <a:t> of user by passing the various general combination of password 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login in the friends account by passing these password combination and on the </a:t>
            </a:r>
            <a:r>
              <a:rPr lang="en-US" dirty="0" err="1" smtClean="0"/>
              <a:t>sucessful</a:t>
            </a:r>
            <a:r>
              <a:rPr lang="en-US" dirty="0" smtClean="0"/>
              <a:t> login extract the phone no. from user’s account to give them the information about their password strength.</a:t>
            </a:r>
          </a:p>
          <a:p>
            <a:r>
              <a:rPr lang="en-US" dirty="0" smtClean="0"/>
              <a:t>List the no. of trapped users.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i="1" dirty="0" smtClean="0"/>
              <a:t>Summary</a:t>
            </a:r>
            <a:endParaRPr lang="en-US" sz="6000" b="1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D108655-B855-4F1A-9EF2-9EE136A21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1837" y="2686844"/>
            <a:ext cx="5648325" cy="2628900"/>
          </a:xfrm>
        </p:spPr>
      </p:pic>
    </p:spTree>
    <p:extLst>
      <p:ext uri="{BB962C8B-B14F-4D97-AF65-F5344CB8AC3E}">
        <p14:creationId xmlns:p14="http://schemas.microsoft.com/office/powerpoint/2010/main" xmlns="" val="110917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465</Words>
  <Application>Microsoft Office PowerPoint</Application>
  <PresentationFormat>Custom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Detection of Advance Persistent Threat in online social network using Honeypots </vt:lpstr>
      <vt:lpstr>Introduction</vt:lpstr>
      <vt:lpstr>How APT Is Different From Traditional Threats</vt:lpstr>
      <vt:lpstr>Existing problem </vt:lpstr>
      <vt:lpstr>OBJECTIVE </vt:lpstr>
      <vt:lpstr>System Architecture</vt:lpstr>
      <vt:lpstr>Approach</vt:lpstr>
      <vt:lpstr>Slide 8</vt:lpstr>
      <vt:lpstr>Summary</vt:lpstr>
      <vt:lpstr>Dashboard</vt:lpstr>
      <vt:lpstr>Graph Showing user’s Name and their Friends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adarsh kumar</dc:creator>
  <cp:lastModifiedBy>mihir</cp:lastModifiedBy>
  <cp:revision>46</cp:revision>
  <dcterms:created xsi:type="dcterms:W3CDTF">2018-08-13T16:18:06Z</dcterms:created>
  <dcterms:modified xsi:type="dcterms:W3CDTF">2018-10-29T16:10:27Z</dcterms:modified>
</cp:coreProperties>
</file>