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899" r:id="rId3"/>
    <p:sldId id="898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85B6"/>
    <a:srgbClr val="5991BF"/>
    <a:srgbClr val="E6E6E6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4" autoAdjust="0"/>
    <p:restoredTop sz="94434" autoAdjust="0"/>
  </p:normalViewPr>
  <p:slideViewPr>
    <p:cSldViewPr snapToGrid="0" showGuides="1">
      <p:cViewPr varScale="1">
        <p:scale>
          <a:sx n="102" d="100"/>
          <a:sy n="102" d="100"/>
        </p:scale>
        <p:origin x="200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61BA-1F88-4DA6-81F4-7620811F22CD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D73C9-6499-42EC-ADB9-96E7EBCC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9B99-84AC-4FF0-82CF-874682C981C5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E6D8-B77A-40B3-B648-7E00F87F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8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5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32516"/>
      </p:ext>
    </p:extLst>
  </p:cSld>
  <p:clrMapOvr>
    <a:masterClrMapping/>
  </p:clrMapOvr>
  <p:transition spd="slow" advTm="5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504661"/>
            <a:ext cx="12192001" cy="369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2753"/>
      </p:ext>
    </p:extLst>
  </p:cSld>
  <p:clrMapOvr>
    <a:masterClrMapping/>
  </p:clrMapOvr>
  <p:transition spd="slow" advTm="5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7662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06948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4126"/>
      </p:ext>
    </p:extLst>
  </p:cSld>
  <p:clrMapOvr>
    <a:masterClrMapping/>
  </p:clrMapOvr>
  <p:transition spd="slow" advTm="5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9864" y="914400"/>
            <a:ext cx="5557736" cy="5943600"/>
          </a:xfrm>
          <a:custGeom>
            <a:avLst/>
            <a:gdLst>
              <a:gd name="connsiteX0" fmla="*/ 0 w 5557736"/>
              <a:gd name="connsiteY0" fmla="*/ 0 h 5943600"/>
              <a:gd name="connsiteX1" fmla="*/ 5557736 w 5557736"/>
              <a:gd name="connsiteY1" fmla="*/ 0 h 5943600"/>
              <a:gd name="connsiteX2" fmla="*/ 5557736 w 5557736"/>
              <a:gd name="connsiteY2" fmla="*/ 5943600 h 5943600"/>
              <a:gd name="connsiteX3" fmla="*/ 0 w 5557736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7736" h="5943600">
                <a:moveTo>
                  <a:pt x="0" y="0"/>
                </a:moveTo>
                <a:lnTo>
                  <a:pt x="5557736" y="0"/>
                </a:lnTo>
                <a:lnTo>
                  <a:pt x="5557736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7286"/>
      </p:ext>
    </p:extLst>
  </p:cSld>
  <p:clrMapOvr>
    <a:masterClrMapping/>
  </p:clrMapOvr>
  <p:transition spd="slow" advTm="5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429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8187"/>
      </p:ext>
    </p:extLst>
  </p:cSld>
  <p:clrMapOvr>
    <a:masterClrMapping/>
  </p:clrMapOvr>
  <p:transition spd="slow" advTm="500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7819"/>
      </p:ext>
    </p:extLst>
  </p:cSld>
  <p:clrMapOvr>
    <a:masterClrMapping/>
  </p:clrMapOvr>
  <p:transition spd="slow" advTm="500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7429"/>
      </p:ext>
    </p:extLst>
  </p:cSld>
  <p:clrMapOvr>
    <a:masterClrMapping/>
  </p:clrMapOvr>
  <p:transition spd="slow" advTm="500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4468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4468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78562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78562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72656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072656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698"/>
      </p:ext>
    </p:extLst>
  </p:cSld>
  <p:clrMapOvr>
    <a:masterClrMapping/>
  </p:clrMapOvr>
  <p:transition spd="slow" advTm="500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79201" y="0"/>
            <a:ext cx="7912799" cy="68580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6884"/>
      </p:ext>
    </p:extLst>
  </p:cSld>
  <p:clrMapOvr>
    <a:masterClrMapping/>
  </p:clrMapOvr>
  <p:transition spd="slow" advTm="500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21638" y="0"/>
            <a:ext cx="5470362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721638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4848"/>
      </p:ext>
    </p:extLst>
  </p:cSld>
  <p:clrMapOvr>
    <a:masterClrMapping/>
  </p:clrMapOvr>
  <p:transition spd="slow" advTm="500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198281" y="0"/>
            <a:ext cx="399371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03193"/>
      </p:ext>
    </p:extLst>
  </p:cSld>
  <p:clrMapOvr>
    <a:masterClrMapping/>
  </p:clrMapOvr>
  <p:transition spd="slow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4440" y="1408355"/>
            <a:ext cx="4880555" cy="2743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330"/>
      </p:ext>
    </p:extLst>
  </p:cSld>
  <p:clrMapOvr>
    <a:masterClrMapping/>
  </p:clrMapOvr>
  <p:transition spd="slow" advTm="500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985200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385312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785425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1185538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9342" y="6014614"/>
            <a:ext cx="3335083" cy="6579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76885"/>
      </p:ext>
    </p:extLst>
  </p:cSld>
  <p:clrMapOvr>
    <a:masterClrMapping/>
  </p:clrMapOvr>
  <p:transition spd="slow" advTm="500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032054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22961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9745"/>
      </p:ext>
    </p:extLst>
  </p:cSld>
  <p:clrMapOvr>
    <a:masterClrMapping/>
  </p:clrMapOvr>
  <p:transition spd="slow" advTm="500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121987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4060993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4117"/>
      </p:ext>
    </p:extLst>
  </p:cSld>
  <p:clrMapOvr>
    <a:masterClrMapping/>
  </p:clrMapOvr>
  <p:transition spd="slow" advTm="500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9169991" y="0"/>
            <a:ext cx="30220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6096000" y="0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6096000" y="3501483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0416"/>
      </p:ext>
    </p:extLst>
  </p:cSld>
  <p:clrMapOvr>
    <a:masterClrMapping/>
  </p:clrMapOvr>
  <p:transition spd="slow" advTm="500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137675" y="0"/>
            <a:ext cx="7734184" cy="6858000"/>
          </a:xfrm>
          <a:custGeom>
            <a:avLst/>
            <a:gdLst>
              <a:gd name="connsiteX0" fmla="*/ 0 w 15464340"/>
              <a:gd name="connsiteY0" fmla="*/ 0 h 13716000"/>
              <a:gd name="connsiteX1" fmla="*/ 9650058 w 15464340"/>
              <a:gd name="connsiteY1" fmla="*/ 0 h 13716000"/>
              <a:gd name="connsiteX2" fmla="*/ 15464340 w 15464340"/>
              <a:gd name="connsiteY2" fmla="*/ 11635778 h 13716000"/>
              <a:gd name="connsiteX3" fmla="*/ 15464340 w 15464340"/>
              <a:gd name="connsiteY3" fmla="*/ 13716000 h 13716000"/>
              <a:gd name="connsiteX4" fmla="*/ 6853748 w 15464340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4340" h="13716000">
                <a:moveTo>
                  <a:pt x="0" y="0"/>
                </a:moveTo>
                <a:lnTo>
                  <a:pt x="9650058" y="0"/>
                </a:lnTo>
                <a:lnTo>
                  <a:pt x="15464340" y="11635778"/>
                </a:lnTo>
                <a:lnTo>
                  <a:pt x="15464340" y="13716000"/>
                </a:lnTo>
                <a:lnTo>
                  <a:pt x="6853748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2649"/>
      </p:ext>
    </p:extLst>
  </p:cSld>
  <p:clrMapOvr>
    <a:masterClrMapping/>
  </p:clrMapOvr>
  <p:transition spd="slow" advTm="500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04190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4909" y="3434575"/>
            <a:ext cx="4046809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09" y="0"/>
            <a:ext cx="4046809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04190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3435"/>
      </p:ext>
    </p:extLst>
  </p:cSld>
  <p:clrMapOvr>
    <a:masterClrMapping/>
  </p:clrMapOvr>
  <p:transition spd="slow" advTm="500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ra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61912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550883" y="6222381"/>
            <a:ext cx="3223542" cy="267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59962"/>
      </p:ext>
    </p:extLst>
  </p:cSld>
  <p:clrMapOvr>
    <a:masterClrMapping/>
  </p:clrMapOvr>
  <p:transition spd="slow" advTm="5000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4004331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96898" y="3759200"/>
            <a:ext cx="399418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83652" y="3759200"/>
            <a:ext cx="400834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3459"/>
      </p:ext>
    </p:extLst>
  </p:cSld>
  <p:clrMapOvr>
    <a:masterClrMapping/>
  </p:clrMapOvr>
  <p:transition spd="slow" advTm="5000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Footer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723666"/>
      </p:ext>
    </p:extLst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059850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698946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3146" y="2700321"/>
            <a:ext cx="4570952" cy="28297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3109"/>
      </p:ext>
    </p:extLst>
  </p:cSld>
  <p:clrMapOvr>
    <a:masterClrMapping/>
  </p:clrMapOvr>
  <p:transition spd="slow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4625" y="862013"/>
            <a:ext cx="1855788" cy="3273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916238" y="1404938"/>
            <a:ext cx="1603375" cy="28225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9669"/>
      </p:ext>
    </p:extLst>
  </p:cSld>
  <p:clrMapOvr>
    <a:masterClrMapping/>
  </p:clrMapOvr>
  <p:transition spd="slow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22"/>
      </p:ext>
    </p:extLst>
  </p:cSld>
  <p:clrMapOvr>
    <a:masterClrMapping/>
  </p:clrMapOvr>
  <p:transition spd="slow" advTm="5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2874"/>
      </p:ext>
    </p:extLst>
  </p:cSld>
  <p:clrMapOvr>
    <a:masterClrMapping/>
  </p:clrMapOvr>
  <p:transition spd="slow" advTm="5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603146" y="1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4873"/>
      </p:ext>
    </p:extLst>
  </p:cSld>
  <p:clrMapOvr>
    <a:masterClrMapping/>
  </p:clrMapOvr>
  <p:transition spd="slow" advTm="5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1"/>
            <a:ext cx="12196509" cy="3200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5617"/>
      </p:ext>
    </p:extLst>
  </p:cSld>
  <p:clrMapOvr>
    <a:masterClrMapping/>
  </p:clrMapOvr>
  <p:transition spd="slow" advTm="5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46236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74529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9588"/>
      </p:ext>
    </p:extLst>
  </p:cSld>
  <p:clrMapOvr>
    <a:masterClrMapping/>
  </p:clrMapOvr>
  <p:transition spd="slow" advTm="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96" r:id="rId4"/>
    <p:sldLayoutId id="2147483650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7" r:id="rId11"/>
    <p:sldLayoutId id="2147483671" r:id="rId12"/>
    <p:sldLayoutId id="2147483672" r:id="rId13"/>
    <p:sldLayoutId id="2147483673" r:id="rId14"/>
    <p:sldLayoutId id="2147483674" r:id="rId15"/>
    <p:sldLayoutId id="2147483668" r:id="rId16"/>
    <p:sldLayoutId id="2147483669" r:id="rId17"/>
    <p:sldLayoutId id="2147483670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715" r:id="rId28"/>
  </p:sldLayoutIdLst>
  <p:transition spd="slow" advTm="5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851563" y="526774"/>
            <a:ext cx="7787159" cy="5804452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flipH="1">
            <a:off x="3712417" y="1134681"/>
            <a:ext cx="732443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0" dirty="0">
                <a:solidFill>
                  <a:schemeClr val="bg1"/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스마트폰 게임프로그래밍</a:t>
            </a:r>
            <a:endParaRPr lang="en-US" altLang="ko-KR" sz="8000" dirty="0">
              <a:solidFill>
                <a:schemeClr val="bg1"/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  <a:cs typeface="Lato Medium" panose="020F0502020204030203" pitchFamily="34" charset="0"/>
              </a:rPr>
              <a:t>Term Project</a:t>
            </a:r>
            <a:r>
              <a:rPr lang="ko-KR" altLang="en-US" sz="4000" dirty="0">
                <a:solidFill>
                  <a:schemeClr val="bg1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  <a:cs typeface="Lato Medium" panose="020F0502020204030203" pitchFamily="34" charset="0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  <a:cs typeface="Lato Medium" panose="020F0502020204030203" pitchFamily="34" charset="0"/>
              </a:rPr>
              <a:t>최종발표</a:t>
            </a:r>
            <a:endParaRPr lang="en-US" altLang="ko-KR" sz="4000" dirty="0">
              <a:solidFill>
                <a:schemeClr val="bg1"/>
              </a:solidFill>
              <a:latin typeface="IBM Plex Sans KR" panose="020B0503050203000203" pitchFamily="34" charset="-127"/>
              <a:ea typeface="IBM Plex Sans KR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8986381" y="5079476"/>
            <a:ext cx="205047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25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백도열</a:t>
            </a:r>
            <a:r>
              <a:rPr lang="ko-KR" altLang="en-US" sz="25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 </a:t>
            </a:r>
            <a:r>
              <a:rPr lang="ko-KR" altLang="en-US" sz="25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장재영</a:t>
            </a:r>
            <a:endParaRPr lang="en-US" altLang="ko-KR" sz="25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5F84C-CD47-164E-9A05-B4E27A7DEDB4}"/>
              </a:ext>
            </a:extLst>
          </p:cNvPr>
          <p:cNvSpPr/>
          <p:nvPr/>
        </p:nvSpPr>
        <p:spPr>
          <a:xfrm>
            <a:off x="3966358" y="641268"/>
            <a:ext cx="7564582" cy="5581402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2">
            <a:extLst>
              <a:ext uri="{FF2B5EF4-FFF2-40B4-BE49-F238E27FC236}">
                <a16:creationId xmlns:a16="http://schemas.microsoft.com/office/drawing/2014/main" id="{12290557-E66A-CB4F-A2A1-73E441D60508}"/>
              </a:ext>
            </a:extLst>
          </p:cNvPr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Shape 349"/>
          <p:cNvSpPr/>
          <p:nvPr/>
        </p:nvSpPr>
        <p:spPr>
          <a:xfrm>
            <a:off x="701946" y="793272"/>
            <a:ext cx="6039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EA3F7-C30D-A24E-BF57-29B9479A3B3F}"/>
              </a:ext>
            </a:extLst>
          </p:cNvPr>
          <p:cNvSpPr txBox="1"/>
          <p:nvPr/>
        </p:nvSpPr>
        <p:spPr>
          <a:xfrm>
            <a:off x="1392106" y="1811741"/>
            <a:ext cx="5752881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Picker View</a:t>
            </a:r>
            <a:r>
              <a:rPr lang="ko-KR" altLang="en-US" sz="22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를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이용한 지역 검색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518B0-C701-7B4F-A802-442B784713BB}"/>
              </a:ext>
            </a:extLst>
          </p:cNvPr>
          <p:cNvSpPr txBox="1"/>
          <p:nvPr/>
        </p:nvSpPr>
        <p:spPr>
          <a:xfrm>
            <a:off x="1392105" y="2567320"/>
            <a:ext cx="5752881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GPS</a:t>
            </a:r>
            <a:r>
              <a:rPr lang="ko-KR" altLang="en-US" sz="22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를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이용한 근처 관광지 찾기 기능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A893E-C478-B949-A92C-38E488165234}"/>
              </a:ext>
            </a:extLst>
          </p:cNvPr>
          <p:cNvSpPr txBox="1"/>
          <p:nvPr/>
        </p:nvSpPr>
        <p:spPr>
          <a:xfrm>
            <a:off x="1392104" y="3322900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Map View</a:t>
            </a:r>
            <a:r>
              <a:rPr lang="ko-KR" altLang="en-US" sz="22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를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이용한 관광지 위치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,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버스정류장 위치 표시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E1DA6-30E9-B143-B0AE-36BA8B777CAF}"/>
              </a:ext>
            </a:extLst>
          </p:cNvPr>
          <p:cNvSpPr txBox="1"/>
          <p:nvPr/>
        </p:nvSpPr>
        <p:spPr>
          <a:xfrm>
            <a:off x="1392103" y="4078479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관광지 날씨 조회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E0D8C-4B79-AC40-99B4-115DE854682D}"/>
              </a:ext>
            </a:extLst>
          </p:cNvPr>
          <p:cNvSpPr txBox="1"/>
          <p:nvPr/>
        </p:nvSpPr>
        <p:spPr>
          <a:xfrm>
            <a:off x="1392102" y="4826898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근처 숙박시설 조회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7E110-AD36-6840-BFAC-50321E63A55A}"/>
              </a:ext>
            </a:extLst>
          </p:cNvPr>
          <p:cNvSpPr txBox="1"/>
          <p:nvPr/>
        </p:nvSpPr>
        <p:spPr>
          <a:xfrm>
            <a:off x="967472" y="855244"/>
            <a:ext cx="3159379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기능 소개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DDE43-29C6-6446-ABB6-D4F03C312F82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C87F59-0F1C-764E-8862-4A25369243BC}"/>
              </a:ext>
            </a:extLst>
          </p:cNvPr>
          <p:cNvCxnSpPr/>
          <p:nvPr/>
        </p:nvCxnSpPr>
        <p:spPr>
          <a:xfrm>
            <a:off x="5153235" y="3590886"/>
            <a:ext cx="180892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14B8A4-119F-DC4E-9431-2C2CAFEF9CE8}"/>
              </a:ext>
            </a:extLst>
          </p:cNvPr>
          <p:cNvSpPr txBox="1"/>
          <p:nvPr/>
        </p:nvSpPr>
        <p:spPr>
          <a:xfrm>
            <a:off x="1392102" y="5551507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음성인식을 이용한 키워드 관광지 검색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>
            <a:extLst>
              <a:ext uri="{FF2B5EF4-FFF2-40B4-BE49-F238E27FC236}">
                <a16:creationId xmlns:a16="http://schemas.microsoft.com/office/drawing/2014/main" id="{2CA52E85-CED5-324D-9F14-EA8A0BACCB7A}"/>
              </a:ext>
            </a:extLst>
          </p:cNvPr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79761"/>
              </p:ext>
            </p:extLst>
          </p:nvPr>
        </p:nvGraphicFramePr>
        <p:xfrm>
          <a:off x="925009" y="1782619"/>
          <a:ext cx="10341982" cy="44639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70991">
                  <a:extLst>
                    <a:ext uri="{9D8B030D-6E8A-4147-A177-3AD203B41FA5}">
                      <a16:colId xmlns:a16="http://schemas.microsoft.com/office/drawing/2014/main" val="2695501371"/>
                    </a:ext>
                  </a:extLst>
                </a:gridCol>
                <a:gridCol w="5170991">
                  <a:extLst>
                    <a:ext uri="{9D8B030D-6E8A-4147-A177-3AD203B41FA5}">
                      <a16:colId xmlns:a16="http://schemas.microsoft.com/office/drawing/2014/main" val="1532226821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dirty="0">
                          <a:solidFill>
                            <a:schemeClr val="bg1"/>
                          </a:solidFill>
                          <a:latin typeface="IBM Plex Sans KR SemiBold" panose="020B0503050203000203" pitchFamily="34" charset="-127"/>
                          <a:ea typeface="IBM Plex Sans KR SemiBold" panose="020B0503050203000203" pitchFamily="34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dirty="0">
                          <a:solidFill>
                            <a:schemeClr val="bg1"/>
                          </a:solidFill>
                          <a:latin typeface="IBM Plex Sans KR SemiBold" panose="020B0503050203000203" pitchFamily="34" charset="-127"/>
                          <a:ea typeface="IBM Plex Sans KR SemiBold" panose="020B0503050203000203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128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1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(5/5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5/11)</a:t>
                      </a: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간단한 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UI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구현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, API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연결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37047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(5/12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5/18)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지역 정보 입력 기능 및 관광지 정보 검색 기능 구현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음성인식 포함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) 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17654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(5/19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5/25)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지도 기능을 이용한 관광지 위치 확인 기능 및 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숙박시설 검색 기능 구현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86684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4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(5/26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6/1)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날씨 기능 구현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79027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5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(6/2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6/8)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미비점 보완 및 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UI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정리 및 추가 구현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714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834156D-AB36-6946-9F7A-1D25AB0FBFA4}"/>
              </a:ext>
            </a:extLst>
          </p:cNvPr>
          <p:cNvSpPr/>
          <p:nvPr/>
        </p:nvSpPr>
        <p:spPr>
          <a:xfrm>
            <a:off x="7423595" y="2494516"/>
            <a:ext cx="2529202" cy="325225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EA3E7-4C66-BE4B-BE6A-F620EDE4B052}"/>
              </a:ext>
            </a:extLst>
          </p:cNvPr>
          <p:cNvSpPr/>
          <p:nvPr/>
        </p:nvSpPr>
        <p:spPr>
          <a:xfrm>
            <a:off x="6321825" y="3140218"/>
            <a:ext cx="4711622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57DFF-24E3-4748-B4AB-F0EB303074E2}"/>
              </a:ext>
            </a:extLst>
          </p:cNvPr>
          <p:cNvSpPr/>
          <p:nvPr/>
        </p:nvSpPr>
        <p:spPr>
          <a:xfrm>
            <a:off x="6571785" y="3922366"/>
            <a:ext cx="4234764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54D7E-92D2-0344-8AF0-CC691C90E678}"/>
              </a:ext>
            </a:extLst>
          </p:cNvPr>
          <p:cNvSpPr txBox="1"/>
          <p:nvPr/>
        </p:nvSpPr>
        <p:spPr>
          <a:xfrm>
            <a:off x="925009" y="826280"/>
            <a:ext cx="3159379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개발 일정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F2973-4493-FF41-B1ED-99DFC734454A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8F008-832C-C34B-97E9-D0B5F00C64E3}"/>
              </a:ext>
            </a:extLst>
          </p:cNvPr>
          <p:cNvSpPr/>
          <p:nvPr/>
        </p:nvSpPr>
        <p:spPr>
          <a:xfrm>
            <a:off x="7921487" y="4852466"/>
            <a:ext cx="1520687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41AF1-1A87-5E49-8BF9-0477B8FEE9D5}"/>
              </a:ext>
            </a:extLst>
          </p:cNvPr>
          <p:cNvSpPr/>
          <p:nvPr/>
        </p:nvSpPr>
        <p:spPr>
          <a:xfrm>
            <a:off x="7907974" y="3429344"/>
            <a:ext cx="1520687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1B957D-F34D-524D-B11F-B89E020E620D}"/>
              </a:ext>
            </a:extLst>
          </p:cNvPr>
          <p:cNvSpPr/>
          <p:nvPr/>
        </p:nvSpPr>
        <p:spPr>
          <a:xfrm>
            <a:off x="7533861" y="4211492"/>
            <a:ext cx="2295939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AF055D-A3AC-4545-89D9-C7DB2CB20273}"/>
              </a:ext>
            </a:extLst>
          </p:cNvPr>
          <p:cNvSpPr/>
          <p:nvPr/>
        </p:nvSpPr>
        <p:spPr>
          <a:xfrm>
            <a:off x="6957391" y="5653197"/>
            <a:ext cx="3438940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8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清新旅行相册"/>
</p:tagLst>
</file>

<file path=ppt/theme/theme1.xml><?xml version="1.0" encoding="utf-8"?>
<a:theme xmlns:a="http://schemas.openxmlformats.org/drawingml/2006/main" name="Office Theme">
  <a:themeElements>
    <a:clrScheme name="Hades">
      <a:dk1>
        <a:srgbClr val="44546A"/>
      </a:dk1>
      <a:lt1>
        <a:srgbClr val="F5F5F5"/>
      </a:lt1>
      <a:dk2>
        <a:srgbClr val="44546A"/>
      </a:dk2>
      <a:lt2>
        <a:srgbClr val="E7E6E6"/>
      </a:lt2>
      <a:accent1>
        <a:srgbClr val="FFC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3D3D3D"/>
      </a:accent5>
      <a:accent6>
        <a:srgbClr val="3A383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125</Words>
  <Application>Microsoft Macintosh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IBM Plex Sans KR</vt:lpstr>
      <vt:lpstr>IBM Plex Sans KR Light</vt:lpstr>
      <vt:lpstr>IBM Plex Sans KR Medium</vt:lpstr>
      <vt:lpstr>IBM Plex Sans KR SemiBold</vt:lpstr>
      <vt:lpstr>IBM Plex Sans KR Thin</vt:lpstr>
      <vt:lpstr>方正清刻本悦宋简体</vt:lpstr>
      <vt:lpstr>Arial</vt:lpstr>
      <vt:lpstr>Calibri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Company>雷锋PPT网www.lfppt.com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cp:lastModifiedBy>장재영(2016184032)</cp:lastModifiedBy>
  <cp:revision>131</cp:revision>
  <dcterms:created xsi:type="dcterms:W3CDTF">2017-07-17T17:49:37Z</dcterms:created>
  <dcterms:modified xsi:type="dcterms:W3CDTF">2021-06-07T05:15:08Z</dcterms:modified>
</cp:coreProperties>
</file>