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892" r:id="rId3"/>
    <p:sldId id="893" r:id="rId4"/>
    <p:sldId id="894" r:id="rId5"/>
    <p:sldId id="895" r:id="rId6"/>
    <p:sldId id="896" r:id="rId7"/>
    <p:sldId id="897" r:id="rId8"/>
    <p:sldId id="898" r:id="rId9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85B6"/>
    <a:srgbClr val="FFFFFF"/>
    <a:srgbClr val="5991BF"/>
    <a:srgbClr val="E6E6E6"/>
    <a:srgbClr val="1A1B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0" autoAdjust="0"/>
    <p:restoredTop sz="94434" autoAdjust="0"/>
  </p:normalViewPr>
  <p:slideViewPr>
    <p:cSldViewPr snapToGrid="0" showGuides="1">
      <p:cViewPr varScale="1">
        <p:scale>
          <a:sx n="115" d="100"/>
          <a:sy n="115" d="100"/>
        </p:scale>
        <p:origin x="426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54" d="100"/>
          <a:sy n="54" d="100"/>
        </p:scale>
        <p:origin x="282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BF61BA-1F88-4DA6-81F4-7620811F22CD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AD73C9-6499-42EC-ADB9-96E7EBCC5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1946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59B99-84AC-4FF0-82CF-874682C981C5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4E6D8-B77A-40B3-B648-7E00F87F4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25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180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164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254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933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204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718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152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772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0332516"/>
      </p:ext>
    </p:extLst>
  </p:cSld>
  <p:clrMapOvr>
    <a:masterClrMapping/>
  </p:clrMapOvr>
  <p:transition spd="slow" advTm="5000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2504661"/>
            <a:ext cx="12192001" cy="36956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02753"/>
      </p:ext>
    </p:extLst>
  </p:cSld>
  <p:clrMapOvr>
    <a:masterClrMapping/>
  </p:clrMapOvr>
  <p:transition spd="slow" advTm="5000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77662" y="3034206"/>
            <a:ext cx="4848221" cy="31660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506948" y="3034206"/>
            <a:ext cx="4848221" cy="31660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954126"/>
      </p:ext>
    </p:extLst>
  </p:cSld>
  <p:clrMapOvr>
    <a:masterClrMapping/>
  </p:clrMapOvr>
  <p:transition spd="slow" advTm="5000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5719864" y="914400"/>
            <a:ext cx="5557736" cy="5943600"/>
          </a:xfrm>
          <a:custGeom>
            <a:avLst/>
            <a:gdLst>
              <a:gd name="connsiteX0" fmla="*/ 0 w 5557736"/>
              <a:gd name="connsiteY0" fmla="*/ 0 h 5943600"/>
              <a:gd name="connsiteX1" fmla="*/ 5557736 w 5557736"/>
              <a:gd name="connsiteY1" fmla="*/ 0 h 5943600"/>
              <a:gd name="connsiteX2" fmla="*/ 5557736 w 5557736"/>
              <a:gd name="connsiteY2" fmla="*/ 5943600 h 5943600"/>
              <a:gd name="connsiteX3" fmla="*/ 0 w 5557736"/>
              <a:gd name="connsiteY3" fmla="*/ 594360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57736" h="5943600">
                <a:moveTo>
                  <a:pt x="0" y="0"/>
                </a:moveTo>
                <a:lnTo>
                  <a:pt x="5557736" y="0"/>
                </a:lnTo>
                <a:lnTo>
                  <a:pt x="5557736" y="5943600"/>
                </a:lnTo>
                <a:lnTo>
                  <a:pt x="0" y="59436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97286"/>
      </p:ext>
    </p:extLst>
  </p:cSld>
  <p:clrMapOvr>
    <a:masterClrMapping/>
  </p:clrMapOvr>
  <p:transition spd="slow" advTm="5000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429000" cy="3429000"/>
          </a:xfrm>
          <a:custGeom>
            <a:avLst/>
            <a:gdLst>
              <a:gd name="connsiteX0" fmla="*/ 0 w 3429000"/>
              <a:gd name="connsiteY0" fmla="*/ 0 h 3429000"/>
              <a:gd name="connsiteX1" fmla="*/ 3429000 w 3429000"/>
              <a:gd name="connsiteY1" fmla="*/ 0 h 3429000"/>
              <a:gd name="connsiteX2" fmla="*/ 3429000 w 3429000"/>
              <a:gd name="connsiteY2" fmla="*/ 3429000 h 3429000"/>
              <a:gd name="connsiteX3" fmla="*/ 0 w 3429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3429000">
                <a:moveTo>
                  <a:pt x="0" y="0"/>
                </a:moveTo>
                <a:lnTo>
                  <a:pt x="3429000" y="0"/>
                </a:lnTo>
                <a:lnTo>
                  <a:pt x="3429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3429000" y="0"/>
            <a:ext cx="3429000" cy="3429000"/>
          </a:xfrm>
          <a:custGeom>
            <a:avLst/>
            <a:gdLst>
              <a:gd name="connsiteX0" fmla="*/ 0 w 3429000"/>
              <a:gd name="connsiteY0" fmla="*/ 0 h 3429000"/>
              <a:gd name="connsiteX1" fmla="*/ 3429000 w 3429000"/>
              <a:gd name="connsiteY1" fmla="*/ 0 h 3429000"/>
              <a:gd name="connsiteX2" fmla="*/ 3429000 w 3429000"/>
              <a:gd name="connsiteY2" fmla="*/ 3429000 h 3429000"/>
              <a:gd name="connsiteX3" fmla="*/ 0 w 3429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3429000">
                <a:moveTo>
                  <a:pt x="0" y="0"/>
                </a:moveTo>
                <a:lnTo>
                  <a:pt x="3429000" y="0"/>
                </a:lnTo>
                <a:lnTo>
                  <a:pt x="3429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0" y="3429000"/>
            <a:ext cx="3429000" cy="3429000"/>
          </a:xfrm>
          <a:custGeom>
            <a:avLst/>
            <a:gdLst>
              <a:gd name="connsiteX0" fmla="*/ 0 w 3429000"/>
              <a:gd name="connsiteY0" fmla="*/ 0 h 3429000"/>
              <a:gd name="connsiteX1" fmla="*/ 3429000 w 3429000"/>
              <a:gd name="connsiteY1" fmla="*/ 0 h 3429000"/>
              <a:gd name="connsiteX2" fmla="*/ 3429000 w 3429000"/>
              <a:gd name="connsiteY2" fmla="*/ 3429000 h 3429000"/>
              <a:gd name="connsiteX3" fmla="*/ 0 w 3429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3429000">
                <a:moveTo>
                  <a:pt x="0" y="0"/>
                </a:moveTo>
                <a:lnTo>
                  <a:pt x="3429000" y="0"/>
                </a:lnTo>
                <a:lnTo>
                  <a:pt x="3429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3429000" y="3429000"/>
            <a:ext cx="3429000" cy="3429000"/>
          </a:xfrm>
          <a:custGeom>
            <a:avLst/>
            <a:gdLst>
              <a:gd name="connsiteX0" fmla="*/ 0 w 3429000"/>
              <a:gd name="connsiteY0" fmla="*/ 0 h 3429000"/>
              <a:gd name="connsiteX1" fmla="*/ 3429000 w 3429000"/>
              <a:gd name="connsiteY1" fmla="*/ 0 h 3429000"/>
              <a:gd name="connsiteX2" fmla="*/ 3429000 w 3429000"/>
              <a:gd name="connsiteY2" fmla="*/ 3429000 h 3429000"/>
              <a:gd name="connsiteX3" fmla="*/ 0 w 3429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3429000">
                <a:moveTo>
                  <a:pt x="0" y="0"/>
                </a:moveTo>
                <a:lnTo>
                  <a:pt x="3429000" y="0"/>
                </a:lnTo>
                <a:lnTo>
                  <a:pt x="3429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268187"/>
      </p:ext>
    </p:extLst>
  </p:cSld>
  <p:clrMapOvr>
    <a:masterClrMapping/>
  </p:clrMapOvr>
  <p:transition spd="slow" advTm="5000"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3429000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0" y="3429000"/>
            <a:ext cx="6096000" cy="3429000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827819"/>
      </p:ext>
    </p:extLst>
  </p:cSld>
  <p:clrMapOvr>
    <a:masterClrMapping/>
  </p:clrMapOvr>
  <p:transition spd="slow" advTm="5000"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3429000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0" cy="3429000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177429"/>
      </p:ext>
    </p:extLst>
  </p:cSld>
  <p:clrMapOvr>
    <a:masterClrMapping/>
  </p:clrMapOvr>
  <p:transition spd="slow" advTm="5000"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84468" y="2216016"/>
            <a:ext cx="3311096" cy="1812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884468" y="4244963"/>
            <a:ext cx="3311096" cy="1812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478562" y="2216016"/>
            <a:ext cx="3311096" cy="1812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478562" y="4244963"/>
            <a:ext cx="3311096" cy="1812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8072656" y="2216016"/>
            <a:ext cx="3311096" cy="1812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8072656" y="4244963"/>
            <a:ext cx="3311096" cy="1812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02698"/>
      </p:ext>
    </p:extLst>
  </p:cSld>
  <p:clrMapOvr>
    <a:masterClrMapping/>
  </p:clrMapOvr>
  <p:transition spd="slow" advTm="5000"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ortfolio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279201" y="0"/>
            <a:ext cx="7912799" cy="6858000"/>
          </a:xfrm>
          <a:custGeom>
            <a:avLst/>
            <a:gdLst>
              <a:gd name="connsiteX0" fmla="*/ 6809359 w 15821476"/>
              <a:gd name="connsiteY0" fmla="*/ 0 h 13716000"/>
              <a:gd name="connsiteX1" fmla="*/ 15821476 w 15821476"/>
              <a:gd name="connsiteY1" fmla="*/ 0 h 13716000"/>
              <a:gd name="connsiteX2" fmla="*/ 15821476 w 15821476"/>
              <a:gd name="connsiteY2" fmla="*/ 13716000 h 13716000"/>
              <a:gd name="connsiteX3" fmla="*/ 0 w 15821476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21476" h="13716000">
                <a:moveTo>
                  <a:pt x="6809359" y="0"/>
                </a:moveTo>
                <a:lnTo>
                  <a:pt x="15821476" y="0"/>
                </a:lnTo>
                <a:lnTo>
                  <a:pt x="15821476" y="13716000"/>
                </a:lnTo>
                <a:lnTo>
                  <a:pt x="0" y="13716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46884"/>
      </p:ext>
    </p:extLst>
  </p:cSld>
  <p:clrMapOvr>
    <a:masterClrMapping/>
  </p:clrMapOvr>
  <p:transition spd="slow" advTm="5000"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Portfolio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721638" y="0"/>
            <a:ext cx="5470362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721638" cy="3429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44848"/>
      </p:ext>
    </p:extLst>
  </p:cSld>
  <p:clrMapOvr>
    <a:masterClrMapping/>
  </p:clrMapOvr>
  <p:transition spd="slow" advTm="5000"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for brea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60"/>
          </p:nvPr>
        </p:nvSpPr>
        <p:spPr>
          <a:xfrm>
            <a:off x="8198281" y="0"/>
            <a:ext cx="3993719" cy="6858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603193"/>
      </p:ext>
    </p:extLst>
  </p:cSld>
  <p:clrMapOvr>
    <a:masterClrMapping/>
  </p:clrMapOvr>
  <p:transition spd="slow" advTm="5000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94440" y="1408355"/>
            <a:ext cx="4880555" cy="274304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08330"/>
      </p:ext>
    </p:extLst>
  </p:cSld>
  <p:clrMapOvr>
    <a:masterClrMapping/>
  </p:clrMapOvr>
  <p:transition spd="slow" advTm="5000"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3"/>
          <p:cNvSpPr>
            <a:spLocks noGrp="1"/>
          </p:cNvSpPr>
          <p:nvPr>
            <p:ph type="pic" sz="quarter" idx="60"/>
          </p:nvPr>
        </p:nvSpPr>
        <p:spPr>
          <a:xfrm>
            <a:off x="8985200" y="2267756"/>
            <a:ext cx="2055231" cy="308072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61"/>
          </p:nvPr>
        </p:nvSpPr>
        <p:spPr>
          <a:xfrm>
            <a:off x="6385312" y="2267756"/>
            <a:ext cx="2055231" cy="308072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62"/>
          </p:nvPr>
        </p:nvSpPr>
        <p:spPr>
          <a:xfrm>
            <a:off x="3785425" y="2267756"/>
            <a:ext cx="2055231" cy="308072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63"/>
          </p:nvPr>
        </p:nvSpPr>
        <p:spPr>
          <a:xfrm>
            <a:off x="1185538" y="2267756"/>
            <a:ext cx="2055231" cy="308072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439342" y="6014614"/>
            <a:ext cx="3335083" cy="6579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0" i="0" dirty="0">
              <a:latin typeface="Source Sans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276885"/>
      </p:ext>
    </p:extLst>
  </p:cSld>
  <p:clrMapOvr>
    <a:masterClrMapping/>
  </p:clrMapOvr>
  <p:transition spd="slow" advTm="5000"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50"/>
          </p:nvPr>
        </p:nvSpPr>
        <p:spPr>
          <a:xfrm>
            <a:off x="8032054" y="1516566"/>
            <a:ext cx="2671205" cy="391407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51"/>
          </p:nvPr>
        </p:nvSpPr>
        <p:spPr>
          <a:xfrm>
            <a:off x="4822961" y="1516566"/>
            <a:ext cx="2671205" cy="391407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889745"/>
      </p:ext>
    </p:extLst>
  </p:cSld>
  <p:clrMapOvr>
    <a:masterClrMapping/>
  </p:clrMapOvr>
  <p:transition spd="slow" advTm="5000"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icture Placeholder 13"/>
          <p:cNvSpPr>
            <a:spLocks noGrp="1"/>
          </p:cNvSpPr>
          <p:nvPr>
            <p:ph type="pic" sz="quarter" idx="50"/>
          </p:nvPr>
        </p:nvSpPr>
        <p:spPr>
          <a:xfrm>
            <a:off x="8121987" y="0"/>
            <a:ext cx="4060994" cy="6858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Picture Placeholder 13"/>
          <p:cNvSpPr>
            <a:spLocks noGrp="1"/>
          </p:cNvSpPr>
          <p:nvPr>
            <p:ph type="pic" sz="quarter" idx="51"/>
          </p:nvPr>
        </p:nvSpPr>
        <p:spPr>
          <a:xfrm>
            <a:off x="0" y="0"/>
            <a:ext cx="4060994" cy="6858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52"/>
          </p:nvPr>
        </p:nvSpPr>
        <p:spPr>
          <a:xfrm>
            <a:off x="4060993" y="0"/>
            <a:ext cx="4060994" cy="6858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684117"/>
      </p:ext>
    </p:extLst>
  </p:cSld>
  <p:clrMapOvr>
    <a:masterClrMapping/>
  </p:clrMapOvr>
  <p:transition spd="slow" advTm="5000">
    <p:rand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/>
          </p:cNvSpPr>
          <p:nvPr>
            <p:ph type="pic" sz="quarter" idx="41"/>
          </p:nvPr>
        </p:nvSpPr>
        <p:spPr>
          <a:xfrm>
            <a:off x="9169991" y="0"/>
            <a:ext cx="3022009" cy="6858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42"/>
          </p:nvPr>
        </p:nvSpPr>
        <p:spPr>
          <a:xfrm>
            <a:off x="6096000" y="0"/>
            <a:ext cx="2950718" cy="335651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43"/>
          </p:nvPr>
        </p:nvSpPr>
        <p:spPr>
          <a:xfrm>
            <a:off x="6096000" y="3501483"/>
            <a:ext cx="2950718" cy="335651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730416"/>
      </p:ext>
    </p:extLst>
  </p:cSld>
  <p:clrMapOvr>
    <a:masterClrMapping/>
  </p:clrMapOvr>
  <p:transition spd="slow" advTm="5000">
    <p:rand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137675" y="0"/>
            <a:ext cx="7734184" cy="6858000"/>
          </a:xfrm>
          <a:custGeom>
            <a:avLst/>
            <a:gdLst>
              <a:gd name="connsiteX0" fmla="*/ 0 w 15464340"/>
              <a:gd name="connsiteY0" fmla="*/ 0 h 13716000"/>
              <a:gd name="connsiteX1" fmla="*/ 9650058 w 15464340"/>
              <a:gd name="connsiteY1" fmla="*/ 0 h 13716000"/>
              <a:gd name="connsiteX2" fmla="*/ 15464340 w 15464340"/>
              <a:gd name="connsiteY2" fmla="*/ 11635778 h 13716000"/>
              <a:gd name="connsiteX3" fmla="*/ 15464340 w 15464340"/>
              <a:gd name="connsiteY3" fmla="*/ 13716000 h 13716000"/>
              <a:gd name="connsiteX4" fmla="*/ 6853748 w 15464340"/>
              <a:gd name="connsiteY4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64340" h="13716000">
                <a:moveTo>
                  <a:pt x="0" y="0"/>
                </a:moveTo>
                <a:lnTo>
                  <a:pt x="9650058" y="0"/>
                </a:lnTo>
                <a:lnTo>
                  <a:pt x="15464340" y="11635778"/>
                </a:lnTo>
                <a:lnTo>
                  <a:pt x="15464340" y="13716000"/>
                </a:lnTo>
                <a:lnTo>
                  <a:pt x="6853748" y="13716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962649"/>
      </p:ext>
    </p:extLst>
  </p:cSld>
  <p:clrMapOvr>
    <a:masterClrMapping/>
  </p:clrMapOvr>
  <p:transition spd="slow" advTm="5000">
    <p:rand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jects of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4041900" y="3434575"/>
            <a:ext cx="4075050" cy="342342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</a:lstStyle>
          <a:p>
            <a:endParaRPr lang="en-US" dirty="0"/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-4909" y="3434575"/>
            <a:ext cx="4046809" cy="342342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</a:lstStyle>
          <a:p>
            <a:endParaRPr lang="en-US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-4909" y="0"/>
            <a:ext cx="4046809" cy="343457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8116950" y="3434575"/>
            <a:ext cx="4075050" cy="342342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4041900" y="0"/>
            <a:ext cx="4075050" cy="343457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8116950" y="0"/>
            <a:ext cx="4075050" cy="343457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023435"/>
      </p:ext>
    </p:extLst>
  </p:cSld>
  <p:clrMapOvr>
    <a:masterClrMapping/>
  </p:clrMapOvr>
  <p:transition spd="slow" advTm="5000">
    <p:rand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paragra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4961912" cy="6858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4550883" y="6222381"/>
            <a:ext cx="3223542" cy="2676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0" i="0" dirty="0">
              <a:latin typeface="Source Sans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959962"/>
      </p:ext>
    </p:extLst>
  </p:cSld>
  <p:clrMapOvr>
    <a:masterClrMapping/>
  </p:clrMapOvr>
  <p:transition spd="slow" advTm="5000">
    <p:rand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cehol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759200"/>
            <a:ext cx="4004331" cy="3098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4096898" y="3759200"/>
            <a:ext cx="3994187" cy="3098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8183652" y="3759200"/>
            <a:ext cx="4008348" cy="3098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43459"/>
      </p:ext>
    </p:extLst>
  </p:cSld>
  <p:clrMapOvr>
    <a:masterClrMapping/>
  </p:clrMapOvr>
  <p:transition spd="slow" advTm="5000">
    <p:rand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Footer 拷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75723666"/>
      </p:ext>
    </p:extLst>
  </p:cSld>
  <p:clrMapOvr>
    <a:masterClrMapping/>
  </p:clrMapOvr>
  <p:transition spd="slow" advClick="0" advTm="500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7059850" y="3052490"/>
            <a:ext cx="3433204" cy="212537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1698946" y="3052490"/>
            <a:ext cx="3433204" cy="212537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813146" y="2700321"/>
            <a:ext cx="4570952" cy="282971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53109"/>
      </p:ext>
    </p:extLst>
  </p:cSld>
  <p:clrMapOvr>
    <a:masterClrMapping/>
  </p:clrMapOvr>
  <p:transition spd="slow" advTm="5000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444625" y="862013"/>
            <a:ext cx="1855788" cy="32734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2916238" y="1404938"/>
            <a:ext cx="1603375" cy="28225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29669"/>
      </p:ext>
    </p:extLst>
  </p:cSld>
  <p:clrMapOvr>
    <a:masterClrMapping/>
  </p:clrMapOvr>
  <p:transition spd="slow" advTm="5000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3122"/>
      </p:ext>
    </p:extLst>
  </p:cSld>
  <p:clrMapOvr>
    <a:masterClrMapping/>
  </p:clrMapOvr>
  <p:transition spd="slow" advTm="5000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/>
          <p:cNvSpPr>
            <a:spLocks noGrp="1"/>
          </p:cNvSpPr>
          <p:nvPr>
            <p:ph type="pic" sz="quarter" idx="60"/>
          </p:nvPr>
        </p:nvSpPr>
        <p:spPr>
          <a:xfrm>
            <a:off x="-4509" y="0"/>
            <a:ext cx="4588854" cy="6858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062874"/>
      </p:ext>
    </p:extLst>
  </p:cSld>
  <p:clrMapOvr>
    <a:masterClrMapping/>
  </p:clrMapOvr>
  <p:transition spd="slow" advTm="5000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/>
          <p:cNvSpPr>
            <a:spLocks noGrp="1"/>
          </p:cNvSpPr>
          <p:nvPr>
            <p:ph type="pic" sz="quarter" idx="60"/>
          </p:nvPr>
        </p:nvSpPr>
        <p:spPr>
          <a:xfrm>
            <a:off x="7603146" y="1"/>
            <a:ext cx="4588854" cy="6858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24873"/>
      </p:ext>
    </p:extLst>
  </p:cSld>
  <p:clrMapOvr>
    <a:masterClrMapping/>
  </p:clrMapOvr>
  <p:transition spd="slow" advTm="5000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/>
          <p:cNvSpPr>
            <a:spLocks noGrp="1"/>
          </p:cNvSpPr>
          <p:nvPr>
            <p:ph type="pic" sz="quarter" idx="60"/>
          </p:nvPr>
        </p:nvSpPr>
        <p:spPr>
          <a:xfrm>
            <a:off x="-4509" y="1"/>
            <a:ext cx="12196509" cy="32004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565617"/>
      </p:ext>
    </p:extLst>
  </p:cSld>
  <p:clrMapOvr>
    <a:masterClrMapping/>
  </p:clrMapOvr>
  <p:transition spd="slow" advTm="5000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246236" y="1558960"/>
            <a:ext cx="2226294" cy="390828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974529" y="1558960"/>
            <a:ext cx="2226294" cy="390828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99588"/>
      </p:ext>
    </p:extLst>
  </p:cSld>
  <p:clrMapOvr>
    <a:masterClrMapping/>
  </p:clrMapOvr>
  <p:transition spd="slow" advTm="5000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0920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8" r:id="rId2"/>
    <p:sldLayoutId id="2147483697" r:id="rId3"/>
    <p:sldLayoutId id="2147483696" r:id="rId4"/>
    <p:sldLayoutId id="2147483650" r:id="rId5"/>
    <p:sldLayoutId id="2147483653" r:id="rId6"/>
    <p:sldLayoutId id="2147483654" r:id="rId7"/>
    <p:sldLayoutId id="2147483655" r:id="rId8"/>
    <p:sldLayoutId id="2147483665" r:id="rId9"/>
    <p:sldLayoutId id="2147483666" r:id="rId10"/>
    <p:sldLayoutId id="2147483667" r:id="rId11"/>
    <p:sldLayoutId id="2147483671" r:id="rId12"/>
    <p:sldLayoutId id="2147483672" r:id="rId13"/>
    <p:sldLayoutId id="2147483673" r:id="rId14"/>
    <p:sldLayoutId id="2147483674" r:id="rId15"/>
    <p:sldLayoutId id="2147483668" r:id="rId16"/>
    <p:sldLayoutId id="2147483669" r:id="rId17"/>
    <p:sldLayoutId id="2147483670" r:id="rId18"/>
    <p:sldLayoutId id="2147483656" r:id="rId19"/>
    <p:sldLayoutId id="2147483657" r:id="rId20"/>
    <p:sldLayoutId id="2147483658" r:id="rId21"/>
    <p:sldLayoutId id="2147483659" r:id="rId22"/>
    <p:sldLayoutId id="2147483660" r:id="rId23"/>
    <p:sldLayoutId id="2147483661" r:id="rId24"/>
    <p:sldLayoutId id="2147483662" r:id="rId25"/>
    <p:sldLayoutId id="2147483663" r:id="rId26"/>
    <p:sldLayoutId id="2147483664" r:id="rId27"/>
    <p:sldLayoutId id="2147483715" r:id="rId28"/>
  </p:sldLayoutIdLst>
  <p:transition spd="slow" advTm="5000">
    <p:random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1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" name="Shape 349"/>
          <p:cNvSpPr/>
          <p:nvPr/>
        </p:nvSpPr>
        <p:spPr>
          <a:xfrm>
            <a:off x="6444378" y="793272"/>
            <a:ext cx="46231" cy="1631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2860" rIns="22860">
            <a:spAutoFit/>
          </a:bodyPr>
          <a:lstStyle>
            <a:lvl1pPr>
              <a:defRPr sz="20000">
                <a:latin typeface="RiWenMaoBi"/>
                <a:ea typeface="RiWenMaoBi"/>
                <a:cs typeface="RiWenMaoBi"/>
                <a:sym typeface="RiWenMaoBi"/>
              </a:defRPr>
            </a:lvl1pPr>
          </a:lstStyle>
          <a:p>
            <a:endParaRPr sz="10000" dirty="0">
              <a:solidFill>
                <a:schemeClr val="accent6">
                  <a:lumMod val="50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2" name="TextBox 1"/>
          <p:cNvSpPr txBox="1">
            <a:spLocks/>
          </p:cNvSpPr>
          <p:nvPr/>
        </p:nvSpPr>
        <p:spPr>
          <a:xfrm flipH="1">
            <a:off x="3851563" y="1134681"/>
            <a:ext cx="7324435" cy="30777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ko-KR" altLang="en-US" sz="80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스마트폰 게임프로그래밍</a:t>
            </a:r>
            <a:endParaRPr lang="en-US" altLang="ko-KR" sz="8000" b="1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Lato Medium" panose="020F0502020204030203" pitchFamily="34" charset="0"/>
            </a:endParaRPr>
          </a:p>
          <a:p>
            <a:pPr algn="r"/>
            <a:r>
              <a:rPr lang="en-US" altLang="ko-KR" sz="40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Term Project</a:t>
            </a: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 flipH="1">
            <a:off x="9125526" y="5150503"/>
            <a:ext cx="2050471" cy="3847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ko-KR" altLang="en-US" sz="2500" b="1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백도열</a:t>
            </a:r>
            <a:r>
              <a:rPr lang="ko-KR" altLang="en-US" sz="25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장재영</a:t>
            </a:r>
            <a:endParaRPr lang="en-US" altLang="ko-KR" sz="2500" b="1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Lato Medium" panose="020F050202020403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0" objId="267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/>
        </p:nvSpPr>
        <p:spPr>
          <a:xfrm>
            <a:off x="6444378" y="793272"/>
            <a:ext cx="46231" cy="1631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2860" rIns="22860">
            <a:spAutoFit/>
          </a:bodyPr>
          <a:lstStyle>
            <a:lvl1pPr>
              <a:defRPr sz="20000">
                <a:latin typeface="RiWenMaoBi"/>
                <a:ea typeface="RiWenMaoBi"/>
                <a:cs typeface="RiWenMaoBi"/>
                <a:sym typeface="RiWenMaoBi"/>
              </a:defRPr>
            </a:lvl1pPr>
          </a:lstStyle>
          <a:p>
            <a:endParaRPr sz="10000" dirty="0">
              <a:solidFill>
                <a:schemeClr val="accent6">
                  <a:lumMod val="50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1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3" idx="1"/>
            <a:endCxn id="3" idx="3"/>
          </p:cNvCxnSpPr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순서도: 연결자 11"/>
          <p:cNvSpPr/>
          <p:nvPr/>
        </p:nvSpPr>
        <p:spPr>
          <a:xfrm>
            <a:off x="1883641" y="3280381"/>
            <a:ext cx="318654" cy="32308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순서도: 연결자 9"/>
          <p:cNvSpPr/>
          <p:nvPr/>
        </p:nvSpPr>
        <p:spPr>
          <a:xfrm>
            <a:off x="1952898" y="3345663"/>
            <a:ext cx="193994" cy="196689"/>
          </a:xfrm>
          <a:prstGeom prst="flowChartConnector">
            <a:avLst/>
          </a:prstGeom>
          <a:solidFill>
            <a:schemeClr val="bg1">
              <a:lumMod val="10000"/>
            </a:schemeClr>
          </a:solidFill>
          <a:ln w="19050"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순서도: 연결자 16"/>
          <p:cNvSpPr/>
          <p:nvPr/>
        </p:nvSpPr>
        <p:spPr>
          <a:xfrm>
            <a:off x="4408038" y="3280381"/>
            <a:ext cx="318654" cy="32308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순서도: 연결자 17"/>
          <p:cNvSpPr/>
          <p:nvPr/>
        </p:nvSpPr>
        <p:spPr>
          <a:xfrm>
            <a:off x="4477295" y="3345663"/>
            <a:ext cx="193994" cy="196689"/>
          </a:xfrm>
          <a:prstGeom prst="flowChartConnector">
            <a:avLst/>
          </a:prstGeom>
          <a:solidFill>
            <a:schemeClr val="bg1">
              <a:lumMod val="10000"/>
            </a:schemeClr>
          </a:solidFill>
          <a:ln w="19050"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순서도: 연결자 18"/>
          <p:cNvSpPr/>
          <p:nvPr/>
        </p:nvSpPr>
        <p:spPr>
          <a:xfrm>
            <a:off x="7039824" y="3280381"/>
            <a:ext cx="318654" cy="32308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순서도: 연결자 19"/>
          <p:cNvSpPr/>
          <p:nvPr/>
        </p:nvSpPr>
        <p:spPr>
          <a:xfrm>
            <a:off x="7109081" y="3345663"/>
            <a:ext cx="193994" cy="196689"/>
          </a:xfrm>
          <a:prstGeom prst="flowChartConnector">
            <a:avLst/>
          </a:prstGeom>
          <a:solidFill>
            <a:schemeClr val="bg1">
              <a:lumMod val="10000"/>
            </a:schemeClr>
          </a:solidFill>
          <a:ln w="19050"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순서도: 연결자 20"/>
          <p:cNvSpPr/>
          <p:nvPr/>
        </p:nvSpPr>
        <p:spPr>
          <a:xfrm>
            <a:off x="9671611" y="3280381"/>
            <a:ext cx="318654" cy="32308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순서도: 연결자 21"/>
          <p:cNvSpPr/>
          <p:nvPr/>
        </p:nvSpPr>
        <p:spPr>
          <a:xfrm>
            <a:off x="9740868" y="3345663"/>
            <a:ext cx="193994" cy="196689"/>
          </a:xfrm>
          <a:prstGeom prst="flowChartConnector">
            <a:avLst/>
          </a:prstGeom>
          <a:solidFill>
            <a:schemeClr val="bg1">
              <a:lumMod val="10000"/>
            </a:schemeClr>
          </a:solidFill>
          <a:ln w="19050"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564986" y="1359413"/>
            <a:ext cx="969818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01</a:t>
            </a:r>
            <a:endParaRPr lang="ko-KR" altLang="en-US" sz="8000" dirty="0" smtClean="0">
              <a:solidFill>
                <a:schemeClr val="bg1">
                  <a:lumMod val="75000"/>
                </a:schemeClr>
              </a:solidFill>
              <a:latin typeface="Bahnschrift" panose="020B050204020402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33966" y="3602517"/>
            <a:ext cx="1138399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02</a:t>
            </a:r>
            <a:endParaRPr lang="ko-KR" altLang="en-US" sz="8000" dirty="0" smtClean="0">
              <a:solidFill>
                <a:schemeClr val="bg1">
                  <a:lumMod val="75000"/>
                </a:schemeClr>
              </a:solidFill>
              <a:latin typeface="Bahnschrift" panose="020B050204020402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56217" y="1359413"/>
            <a:ext cx="1099722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03</a:t>
            </a:r>
            <a:endParaRPr lang="ko-KR" altLang="en-US" sz="8000" dirty="0" smtClean="0">
              <a:solidFill>
                <a:schemeClr val="bg1">
                  <a:lumMod val="75000"/>
                </a:schemeClr>
              </a:solidFill>
              <a:latin typeface="Bahnschrift" panose="020B050204020402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283685" y="3585839"/>
            <a:ext cx="1153408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04</a:t>
            </a:r>
            <a:endParaRPr lang="ko-KR" altLang="en-US" sz="8000" dirty="0" smtClean="0">
              <a:solidFill>
                <a:schemeClr val="bg1">
                  <a:lumMod val="75000"/>
                </a:schemeClr>
              </a:solidFill>
              <a:latin typeface="Bahnschrift" panose="020B050204020402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5784" y="2421547"/>
            <a:ext cx="240822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30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프로그램 소개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42437" y="4681835"/>
            <a:ext cx="2521455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30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기능 및</a:t>
            </a:r>
            <a:r>
              <a:rPr lang="en-US" altLang="ko-KR" sz="3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 </a:t>
            </a:r>
            <a:r>
              <a:rPr lang="en-US" altLang="ko-KR" sz="30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Scene</a:t>
            </a:r>
            <a:endParaRPr lang="ko-KR" altLang="en-US" sz="3000" b="1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Lato Medium" panose="020F050202020403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95040" y="2416362"/>
            <a:ext cx="240822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30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사용 </a:t>
            </a:r>
            <a:r>
              <a:rPr lang="en-US" altLang="ko-KR" sz="30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API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626827" y="4681835"/>
            <a:ext cx="240822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3000" b="1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개발일정</a:t>
            </a:r>
            <a:endParaRPr lang="ko-KR" altLang="en-US" sz="3000" b="1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Lato Medium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46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0" objId="267"/>
      </p14:showEvt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1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" name="Shape 349"/>
          <p:cNvSpPr/>
          <p:nvPr/>
        </p:nvSpPr>
        <p:spPr>
          <a:xfrm>
            <a:off x="6444378" y="793272"/>
            <a:ext cx="46231" cy="1631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2860" rIns="22860">
            <a:spAutoFit/>
          </a:bodyPr>
          <a:lstStyle>
            <a:lvl1pPr>
              <a:defRPr sz="20000">
                <a:latin typeface="RiWenMaoBi"/>
                <a:ea typeface="RiWenMaoBi"/>
                <a:cs typeface="RiWenMaoBi"/>
                <a:sym typeface="RiWenMaoBi"/>
              </a:defRPr>
            </a:lvl1pPr>
          </a:lstStyle>
          <a:p>
            <a:endParaRPr sz="10000" dirty="0">
              <a:solidFill>
                <a:schemeClr val="accent6">
                  <a:lumMod val="50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02036" y="0"/>
            <a:ext cx="969818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01</a:t>
            </a:r>
            <a:endParaRPr lang="ko-KR" altLang="en-US" sz="8000" dirty="0" smtClean="0">
              <a:solidFill>
                <a:schemeClr val="bg1">
                  <a:lumMod val="75000"/>
                </a:schemeClr>
              </a:solidFill>
              <a:latin typeface="Bahnschrift" panose="020B050204020402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11429" y="1608880"/>
            <a:ext cx="5717309" cy="487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5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전국 관광지 검색 프로그램</a:t>
            </a:r>
            <a:endParaRPr lang="en-US" altLang="ko-KR" sz="250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Lato Medium" panose="020F0502020204030203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765141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008749" y="448841"/>
            <a:ext cx="3256396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프로그램 소개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1429" y="2640679"/>
            <a:ext cx="5717309" cy="115416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5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지역 검색을 통해 관광지 정보</a:t>
            </a:r>
            <a:r>
              <a:rPr lang="en-US" altLang="ko-KR" sz="25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, </a:t>
            </a:r>
            <a:r>
              <a:rPr lang="ko-KR" altLang="en-US" sz="25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지도 정보</a:t>
            </a:r>
            <a:r>
              <a:rPr lang="en-US" altLang="ko-KR" sz="25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, </a:t>
            </a:r>
            <a:r>
              <a:rPr lang="ko-KR" altLang="en-US" sz="25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숙박시설 정보</a:t>
            </a:r>
            <a:r>
              <a:rPr lang="en-US" altLang="ko-KR" sz="25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, </a:t>
            </a:r>
            <a:r>
              <a:rPr lang="ko-KR" altLang="en-US" sz="25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버스정류장 위치정보</a:t>
            </a:r>
            <a:r>
              <a:rPr lang="en-US" altLang="ko-KR" sz="25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, </a:t>
            </a:r>
            <a:r>
              <a:rPr lang="ko-KR" altLang="en-US" sz="25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날씨 정보를 얻을 수 있다</a:t>
            </a:r>
            <a:r>
              <a:rPr lang="en-US" altLang="ko-KR" sz="25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4326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0" objId="267"/>
      </p14:showEvt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1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" name="Shape 349"/>
          <p:cNvSpPr/>
          <p:nvPr/>
        </p:nvSpPr>
        <p:spPr>
          <a:xfrm>
            <a:off x="6444378" y="793272"/>
            <a:ext cx="46231" cy="1631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2860" rIns="22860">
            <a:spAutoFit/>
          </a:bodyPr>
          <a:lstStyle>
            <a:lvl1pPr>
              <a:defRPr sz="20000">
                <a:latin typeface="RiWenMaoBi"/>
                <a:ea typeface="RiWenMaoBi"/>
                <a:cs typeface="RiWenMaoBi"/>
                <a:sym typeface="RiWenMaoBi"/>
              </a:defRPr>
            </a:lvl1pPr>
          </a:lstStyle>
          <a:p>
            <a:endParaRPr sz="10000" dirty="0">
              <a:solidFill>
                <a:schemeClr val="accent6">
                  <a:lumMod val="50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02035" y="0"/>
            <a:ext cx="1098839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02</a:t>
            </a:r>
            <a:endParaRPr lang="ko-KR" altLang="en-US" sz="8000" dirty="0" smtClean="0">
              <a:solidFill>
                <a:schemeClr val="bg1">
                  <a:lumMod val="75000"/>
                </a:schemeClr>
              </a:solidFill>
              <a:latin typeface="Bahnschrift" panose="020B050204020402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11429" y="1554877"/>
            <a:ext cx="5717309" cy="57708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5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Picker View</a:t>
            </a:r>
            <a:r>
              <a:rPr lang="ko-KR" altLang="en-US" sz="25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를 이용한 지역 이름 검색</a:t>
            </a:r>
            <a:endParaRPr lang="en-US" altLang="ko-KR" sz="250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Lato Medium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0778" y="445121"/>
            <a:ext cx="34186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기능 및 </a:t>
            </a:r>
            <a:r>
              <a:rPr lang="en-US" altLang="ko-KR" sz="40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Scene </a:t>
            </a:r>
            <a:endParaRPr lang="ko-KR" altLang="en-US" sz="400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11429" y="2455729"/>
            <a:ext cx="6009121" cy="38472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50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음성인식 기능을 이용한 지역 이름 검색</a:t>
            </a:r>
            <a:r>
              <a:rPr lang="en-US" altLang="ko-KR" sz="25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981" y="304467"/>
            <a:ext cx="2736518" cy="624906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011428" y="3164221"/>
            <a:ext cx="6009121" cy="76944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5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GPS</a:t>
            </a:r>
            <a:r>
              <a:rPr lang="ko-KR" altLang="en-US" sz="25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로 본인의 위치정보를 이용한 근처 관광지 찾기 기능</a:t>
            </a:r>
            <a:r>
              <a:rPr lang="en-US" altLang="ko-KR" sz="20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 </a:t>
            </a:r>
          </a:p>
        </p:txBody>
      </p:sp>
      <p:sp>
        <p:nvSpPr>
          <p:cNvPr id="4" name="오른쪽 화살표 3"/>
          <p:cNvSpPr/>
          <p:nvPr/>
        </p:nvSpPr>
        <p:spPr>
          <a:xfrm>
            <a:off x="5197480" y="4705350"/>
            <a:ext cx="381000" cy="238125"/>
          </a:xfrm>
          <a:prstGeom prst="rightArrow">
            <a:avLst/>
          </a:prstGeom>
          <a:solidFill>
            <a:srgbClr val="FF0000"/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59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10" grpId="0"/>
      <p:bldP spid="11" grpId="0"/>
      <p:bldP spid="12" grpId="0"/>
      <p:bldP spid="4" grpId="0" animBg="1"/>
    </p:bldLst>
  </p:timing>
  <p:extLst mod="1">
    <p:ext uri="{E180D4A7-C9FB-4DFB-919C-405C955672EB}">
      <p14:showEvtLst xmlns:p14="http://schemas.microsoft.com/office/powerpoint/2010/main">
        <p14:playEvt time="0" objId="267"/>
      </p14:showEvt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1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" name="Shape 349"/>
          <p:cNvSpPr/>
          <p:nvPr/>
        </p:nvSpPr>
        <p:spPr>
          <a:xfrm>
            <a:off x="6444378" y="793272"/>
            <a:ext cx="46231" cy="1631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2860" rIns="22860">
            <a:spAutoFit/>
          </a:bodyPr>
          <a:lstStyle>
            <a:lvl1pPr>
              <a:defRPr sz="20000">
                <a:latin typeface="RiWenMaoBi"/>
                <a:ea typeface="RiWenMaoBi"/>
                <a:cs typeface="RiWenMaoBi"/>
                <a:sym typeface="RiWenMaoBi"/>
              </a:defRPr>
            </a:lvl1pPr>
          </a:lstStyle>
          <a:p>
            <a:endParaRPr sz="10000" dirty="0">
              <a:solidFill>
                <a:schemeClr val="accent6">
                  <a:lumMod val="50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02035" y="0"/>
            <a:ext cx="1098839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02</a:t>
            </a:r>
            <a:endParaRPr lang="ko-KR" altLang="en-US" sz="8000" dirty="0" smtClean="0">
              <a:solidFill>
                <a:schemeClr val="bg1">
                  <a:lumMod val="75000"/>
                </a:schemeClr>
              </a:solidFill>
              <a:latin typeface="Bahnschrift" panose="020B050204020402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11429" y="1458697"/>
            <a:ext cx="5717309" cy="76944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5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Table View</a:t>
            </a:r>
            <a:r>
              <a:rPr lang="ko-KR" altLang="en-US" sz="25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를 이용하여 관광지 </a:t>
            </a:r>
            <a:r>
              <a:rPr lang="en-US" altLang="ko-KR" sz="25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list </a:t>
            </a:r>
            <a:r>
              <a:rPr lang="ko-KR" altLang="en-US" sz="25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출력</a:t>
            </a:r>
            <a:endParaRPr lang="en-US" altLang="ko-KR" sz="250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Lato Medium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0778" y="445121"/>
            <a:ext cx="34186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기능 및 </a:t>
            </a:r>
            <a:r>
              <a:rPr lang="en-US" altLang="ko-KR" sz="40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Scene </a:t>
            </a:r>
            <a:endParaRPr lang="ko-KR" altLang="en-US" sz="400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Lato Medium" panose="020F0502020204030203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980" y="304467"/>
            <a:ext cx="2765979" cy="6249066"/>
          </a:xfrm>
          <a:prstGeom prst="rect">
            <a:avLst/>
          </a:prstGeom>
        </p:spPr>
      </p:pic>
      <p:sp>
        <p:nvSpPr>
          <p:cNvPr id="4" name="오른쪽 화살표 3"/>
          <p:cNvSpPr/>
          <p:nvPr/>
        </p:nvSpPr>
        <p:spPr>
          <a:xfrm>
            <a:off x="4061091" y="1370755"/>
            <a:ext cx="381000" cy="238125"/>
          </a:xfrm>
          <a:prstGeom prst="rightArrow">
            <a:avLst/>
          </a:prstGeom>
          <a:solidFill>
            <a:srgbClr val="FF0000"/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71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10" grpId="0"/>
      <p:bldP spid="4" grpId="0" animBg="1"/>
    </p:bldLst>
  </p:timing>
  <p:extLst mod="1">
    <p:ext uri="{E180D4A7-C9FB-4DFB-919C-405C955672EB}">
      <p14:showEvtLst xmlns:p14="http://schemas.microsoft.com/office/powerpoint/2010/main">
        <p14:playEvt time="0" objId="267"/>
      </p14:showEvt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1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" name="Shape 349"/>
          <p:cNvSpPr/>
          <p:nvPr/>
        </p:nvSpPr>
        <p:spPr>
          <a:xfrm>
            <a:off x="6444378" y="793272"/>
            <a:ext cx="46231" cy="1631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2860" rIns="22860">
            <a:spAutoFit/>
          </a:bodyPr>
          <a:lstStyle>
            <a:lvl1pPr>
              <a:defRPr sz="20000">
                <a:latin typeface="RiWenMaoBi"/>
                <a:ea typeface="RiWenMaoBi"/>
                <a:cs typeface="RiWenMaoBi"/>
                <a:sym typeface="RiWenMaoBi"/>
              </a:defRPr>
            </a:lvl1pPr>
          </a:lstStyle>
          <a:p>
            <a:endParaRPr sz="10000" dirty="0">
              <a:solidFill>
                <a:schemeClr val="accent6">
                  <a:lumMod val="50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02035" y="0"/>
            <a:ext cx="1098839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02</a:t>
            </a:r>
            <a:endParaRPr lang="ko-KR" altLang="en-US" sz="8000" dirty="0" smtClean="0">
              <a:solidFill>
                <a:schemeClr val="bg1">
                  <a:lumMod val="75000"/>
                </a:schemeClr>
              </a:solidFill>
              <a:latin typeface="Bahnschrift" panose="020B050204020402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11429" y="1590911"/>
            <a:ext cx="5717309" cy="153888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5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Button</a:t>
            </a:r>
            <a:r>
              <a:rPr lang="ko-KR" altLang="en-US" sz="25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을 이용하여 관광지 정보</a:t>
            </a:r>
            <a:r>
              <a:rPr lang="en-US" altLang="ko-KR" sz="25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, </a:t>
            </a:r>
            <a:r>
              <a:rPr lang="ko-KR" altLang="en-US" sz="25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관광지 위치</a:t>
            </a:r>
            <a:r>
              <a:rPr lang="en-US" altLang="ko-KR" sz="25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, </a:t>
            </a:r>
            <a:r>
              <a:rPr lang="ko-KR" altLang="en-US" sz="25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관광지 지역 날씨</a:t>
            </a:r>
            <a:r>
              <a:rPr lang="en-US" altLang="ko-KR" sz="25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, </a:t>
            </a:r>
            <a:r>
              <a:rPr lang="ko-KR" altLang="en-US" sz="25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관광지 근처 버스정류장 위치</a:t>
            </a:r>
            <a:r>
              <a:rPr lang="en-US" altLang="ko-KR" sz="25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, </a:t>
            </a:r>
            <a:r>
              <a:rPr lang="ko-KR" altLang="en-US" sz="25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숙박시설을 볼 수 있다</a:t>
            </a:r>
            <a:r>
              <a:rPr lang="en-US" altLang="ko-KR" sz="25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60778" y="445121"/>
            <a:ext cx="34186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기능 및 </a:t>
            </a:r>
            <a:r>
              <a:rPr lang="en-US" altLang="ko-KR" sz="40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Scene </a:t>
            </a:r>
            <a:endParaRPr lang="ko-KR" altLang="en-US" sz="400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Lato Medium" panose="020F0502020204030203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709" y="304467"/>
            <a:ext cx="2745490" cy="624906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998" y="320948"/>
            <a:ext cx="2756940" cy="6249066"/>
          </a:xfrm>
          <a:prstGeom prst="rect">
            <a:avLst/>
          </a:prstGeom>
        </p:spPr>
      </p:pic>
      <p:sp>
        <p:nvSpPr>
          <p:cNvPr id="4" name="오른쪽 화살표 3"/>
          <p:cNvSpPr/>
          <p:nvPr/>
        </p:nvSpPr>
        <p:spPr>
          <a:xfrm>
            <a:off x="4898314" y="1990013"/>
            <a:ext cx="381000" cy="238125"/>
          </a:xfrm>
          <a:prstGeom prst="rightArrow">
            <a:avLst/>
          </a:prstGeom>
          <a:solidFill>
            <a:srgbClr val="FF0000"/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48170" y="1206190"/>
            <a:ext cx="4513696" cy="76944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US" altLang="ko-KR" sz="25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View Controller</a:t>
            </a:r>
            <a:r>
              <a:rPr lang="ko-KR" altLang="en-US" sz="25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로 관광지 정보를 출력한다</a:t>
            </a:r>
            <a:r>
              <a:rPr lang="en-US" altLang="ko-KR" sz="25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.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998" y="304467"/>
            <a:ext cx="2745490" cy="6249066"/>
          </a:xfrm>
          <a:prstGeom prst="rect">
            <a:avLst/>
          </a:prstGeom>
        </p:spPr>
      </p:pic>
      <p:sp>
        <p:nvSpPr>
          <p:cNvPr id="17" name="오른쪽 화살표 16"/>
          <p:cNvSpPr/>
          <p:nvPr/>
        </p:nvSpPr>
        <p:spPr>
          <a:xfrm>
            <a:off x="4898314" y="2305425"/>
            <a:ext cx="381000" cy="238125"/>
          </a:xfrm>
          <a:prstGeom prst="rightArrow">
            <a:avLst/>
          </a:prstGeom>
          <a:solidFill>
            <a:srgbClr val="FF0000"/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664" y="320948"/>
            <a:ext cx="2758378" cy="629898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42640" y="2228138"/>
            <a:ext cx="4513696" cy="115416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US" altLang="ko-KR" sz="25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Map View</a:t>
            </a:r>
            <a:r>
              <a:rPr lang="ko-KR" altLang="en-US" sz="25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를 이용하여 지도를 표시하고 관광지 위치를 보여준다</a:t>
            </a:r>
            <a:r>
              <a:rPr lang="en-US" altLang="ko-KR" sz="25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.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998" y="320948"/>
            <a:ext cx="2745490" cy="6249066"/>
          </a:xfrm>
          <a:prstGeom prst="rect">
            <a:avLst/>
          </a:prstGeom>
        </p:spPr>
      </p:pic>
      <p:sp>
        <p:nvSpPr>
          <p:cNvPr id="22" name="오른쪽 화살표 21"/>
          <p:cNvSpPr/>
          <p:nvPr/>
        </p:nvSpPr>
        <p:spPr>
          <a:xfrm>
            <a:off x="4898314" y="2763042"/>
            <a:ext cx="381000" cy="238125"/>
          </a:xfrm>
          <a:prstGeom prst="rightArrow">
            <a:avLst/>
          </a:prstGeom>
          <a:solidFill>
            <a:srgbClr val="FF0000"/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282" y="320948"/>
            <a:ext cx="2778964" cy="629898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48170" y="3799381"/>
            <a:ext cx="4513696" cy="76944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US" altLang="ko-KR" sz="25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View Controller</a:t>
            </a:r>
            <a:r>
              <a:rPr lang="ko-KR" altLang="en-US" sz="25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를 이용하여 날씨 정보를 출력한다</a:t>
            </a:r>
            <a:r>
              <a:rPr lang="en-US" altLang="ko-KR" sz="25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.</a:t>
            </a: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770" y="304467"/>
            <a:ext cx="2745490" cy="6249066"/>
          </a:xfrm>
          <a:prstGeom prst="rect">
            <a:avLst/>
          </a:prstGeom>
        </p:spPr>
      </p:pic>
      <p:sp>
        <p:nvSpPr>
          <p:cNvPr id="28" name="오른쪽 화살표 27"/>
          <p:cNvSpPr/>
          <p:nvPr/>
        </p:nvSpPr>
        <p:spPr>
          <a:xfrm>
            <a:off x="4775466" y="3010731"/>
            <a:ext cx="381000" cy="238125"/>
          </a:xfrm>
          <a:prstGeom prst="rightArrow">
            <a:avLst/>
          </a:prstGeom>
          <a:solidFill>
            <a:srgbClr val="FF0000"/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42640" y="4910095"/>
            <a:ext cx="4513696" cy="115416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US" altLang="ko-KR" sz="25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View Controller</a:t>
            </a:r>
            <a:r>
              <a:rPr lang="ko-KR" altLang="en-US" sz="25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를 이용하여 근처 버스정류장 위치를 출력한다</a:t>
            </a:r>
            <a:r>
              <a:rPr lang="en-US" altLang="ko-KR" sz="25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.</a:t>
            </a: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113" y="324397"/>
            <a:ext cx="2773546" cy="6245617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524" y="320948"/>
            <a:ext cx="2745490" cy="6249066"/>
          </a:xfrm>
          <a:prstGeom prst="rect">
            <a:avLst/>
          </a:prstGeom>
        </p:spPr>
      </p:pic>
      <p:sp>
        <p:nvSpPr>
          <p:cNvPr id="32" name="오른쪽 화살표 31"/>
          <p:cNvSpPr/>
          <p:nvPr/>
        </p:nvSpPr>
        <p:spPr>
          <a:xfrm>
            <a:off x="4775466" y="3477912"/>
            <a:ext cx="381000" cy="238125"/>
          </a:xfrm>
          <a:prstGeom prst="rightArrow">
            <a:avLst/>
          </a:prstGeom>
          <a:solidFill>
            <a:srgbClr val="FF0000"/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45" y="295988"/>
            <a:ext cx="8360400" cy="6298986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6200241" y="1381622"/>
            <a:ext cx="5717309" cy="30777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5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Table View</a:t>
            </a:r>
            <a:r>
              <a:rPr lang="ko-KR" altLang="en-US" sz="25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를 이용하여 숙박시설 리스트를 출력</a:t>
            </a:r>
            <a:endParaRPr lang="en-US" altLang="ko-KR" sz="250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Lato Medium" panose="020F050202020403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5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Lato Medium" panose="020F050202020403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5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View Controller</a:t>
            </a:r>
            <a:r>
              <a:rPr lang="ko-KR" altLang="en-US" sz="25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를 이용하여 숙박시설 정보를 출력</a:t>
            </a:r>
            <a:endParaRPr lang="en-US" altLang="ko-KR" sz="250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Lato Medium" panose="020F050202020403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5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Lato Medium" panose="020F050202020403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5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Map View</a:t>
            </a:r>
            <a:r>
              <a:rPr lang="ko-KR" altLang="en-US" sz="25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를 이용하여 숙박시설 위치를 지도에 표시</a:t>
            </a:r>
            <a:endParaRPr lang="en-US" altLang="ko-KR" sz="250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Lato Medium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2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0 L 0.25 0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10" grpId="0"/>
      <p:bldP spid="4" grpId="0" animBg="1"/>
      <p:bldP spid="4" grpId="1" animBg="1"/>
      <p:bldP spid="12" grpId="0"/>
      <p:bldP spid="17" grpId="0" animBg="1"/>
      <p:bldP spid="20" grpId="0"/>
      <p:bldP spid="22" grpId="0" animBg="1"/>
      <p:bldP spid="26" grpId="0"/>
      <p:bldP spid="28" grpId="0" animBg="1"/>
      <p:bldP spid="29" grpId="0"/>
      <p:bldP spid="32" grpId="0" animBg="1"/>
      <p:bldP spid="35" grpId="0"/>
    </p:bldLst>
  </p:timing>
  <p:extLst mod="1">
    <p:ext uri="{E180D4A7-C9FB-4DFB-919C-405C955672EB}">
      <p14:showEvtLst xmlns:p14="http://schemas.microsoft.com/office/powerpoint/2010/main">
        <p14:playEvt time="0" objId="267"/>
      </p14:showEvt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1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730085" y="1921557"/>
            <a:ext cx="4257675" cy="16383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" name="Shape 349"/>
          <p:cNvSpPr/>
          <p:nvPr/>
        </p:nvSpPr>
        <p:spPr>
          <a:xfrm>
            <a:off x="6444378" y="793272"/>
            <a:ext cx="46231" cy="1631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2860" rIns="22860">
            <a:spAutoFit/>
          </a:bodyPr>
          <a:lstStyle>
            <a:lvl1pPr>
              <a:defRPr sz="20000">
                <a:latin typeface="RiWenMaoBi"/>
                <a:ea typeface="RiWenMaoBi"/>
                <a:cs typeface="RiWenMaoBi"/>
                <a:sym typeface="RiWenMaoBi"/>
              </a:defRPr>
            </a:lvl1pPr>
          </a:lstStyle>
          <a:p>
            <a:endParaRPr sz="10000" dirty="0">
              <a:solidFill>
                <a:schemeClr val="accent6">
                  <a:lumMod val="50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6560" y="96348"/>
            <a:ext cx="1098839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03</a:t>
            </a:r>
            <a:endParaRPr lang="ko-KR" altLang="en-US" sz="8000" dirty="0" smtClean="0">
              <a:solidFill>
                <a:schemeClr val="bg1">
                  <a:lumMod val="75000"/>
                </a:schemeClr>
              </a:solidFill>
              <a:latin typeface="Bahnschrift" panose="020B050204020402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55303" y="541469"/>
            <a:ext cx="2011797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사용 </a:t>
            </a:r>
            <a:r>
              <a:rPr lang="en-US" altLang="ko-KR" sz="40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API </a:t>
            </a:r>
            <a:endParaRPr lang="ko-KR" altLang="en-US" sz="400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Lato Medium" panose="020F0502020204030203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085" y="1921557"/>
            <a:ext cx="4257675" cy="12954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6200771" y="1921557"/>
            <a:ext cx="4257675" cy="16383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720655" y="3217760"/>
            <a:ext cx="121790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기상청 정보 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771" y="1924092"/>
            <a:ext cx="4257675" cy="1293668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1704335" y="3830808"/>
            <a:ext cx="4283425" cy="162242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959113" y="5151501"/>
            <a:ext cx="289981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네이버 지도 </a:t>
            </a:r>
            <a:r>
              <a:rPr lang="en-US" altLang="ko-KR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API</a:t>
            </a:r>
            <a:endParaRPr lang="ko-KR" altLang="en-US" b="1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Lato Medium" panose="020F0502020204030203" pitchFamily="34" charset="0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025" y="3874647"/>
            <a:ext cx="2581275" cy="125039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030246" y="3249907"/>
            <a:ext cx="165735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관광정보 데이터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200771" y="3814937"/>
            <a:ext cx="4257675" cy="16383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347197" y="5125040"/>
            <a:ext cx="223643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전국 버스정류소 정보 </a:t>
            </a:r>
            <a:endParaRPr lang="ko-KR" altLang="en-US" b="1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Lato Medium" panose="020F0502020204030203" pitchFamily="34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771" y="3843991"/>
            <a:ext cx="4257675" cy="126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06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0" objId="267"/>
      </p14:showEvt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1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" name="Shape 349"/>
          <p:cNvSpPr/>
          <p:nvPr/>
        </p:nvSpPr>
        <p:spPr>
          <a:xfrm>
            <a:off x="6444378" y="793272"/>
            <a:ext cx="46231" cy="1631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2860" rIns="22860">
            <a:spAutoFit/>
          </a:bodyPr>
          <a:lstStyle>
            <a:lvl1pPr>
              <a:defRPr sz="20000">
                <a:latin typeface="RiWenMaoBi"/>
                <a:ea typeface="RiWenMaoBi"/>
                <a:cs typeface="RiWenMaoBi"/>
                <a:sym typeface="RiWenMaoBi"/>
              </a:defRPr>
            </a:lvl1pPr>
          </a:lstStyle>
          <a:p>
            <a:endParaRPr sz="10000" dirty="0">
              <a:solidFill>
                <a:schemeClr val="accent6">
                  <a:lumMod val="50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6560" y="96348"/>
            <a:ext cx="1146465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04</a:t>
            </a:r>
            <a:endParaRPr lang="ko-KR" altLang="en-US" sz="8000" dirty="0" smtClean="0">
              <a:solidFill>
                <a:schemeClr val="bg1">
                  <a:lumMod val="75000"/>
                </a:schemeClr>
              </a:solidFill>
              <a:latin typeface="Bahnschrift" panose="020B050204020402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55303" y="541469"/>
            <a:ext cx="2145147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400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개발일정</a:t>
            </a:r>
            <a:r>
              <a:rPr lang="en-US" altLang="ko-KR" sz="40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 </a:t>
            </a:r>
            <a:endParaRPr lang="ko-KR" altLang="en-US" sz="400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Lato Medium" panose="020F0502020204030203" pitchFamily="34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441221"/>
              </p:ext>
            </p:extLst>
          </p:nvPr>
        </p:nvGraphicFramePr>
        <p:xfrm>
          <a:off x="196560" y="1327454"/>
          <a:ext cx="11637886" cy="512871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818943">
                  <a:extLst>
                    <a:ext uri="{9D8B030D-6E8A-4147-A177-3AD203B41FA5}">
                      <a16:colId xmlns:a16="http://schemas.microsoft.com/office/drawing/2014/main" val="2695501371"/>
                    </a:ext>
                  </a:extLst>
                </a:gridCol>
                <a:gridCol w="5818943">
                  <a:extLst>
                    <a:ext uri="{9D8B030D-6E8A-4147-A177-3AD203B41FA5}">
                      <a16:colId xmlns:a16="http://schemas.microsoft.com/office/drawing/2014/main" val="1532226821"/>
                    </a:ext>
                  </a:extLst>
                </a:gridCol>
              </a:tblGrid>
              <a:tr h="422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일정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내용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4395128"/>
                  </a:ext>
                </a:extLst>
              </a:tr>
              <a:tr h="6895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주차</a:t>
                      </a:r>
                      <a:endParaRPr lang="en-US" altLang="ko-KR" dirty="0" smtClean="0">
                        <a:solidFill>
                          <a:schemeClr val="bg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간단한 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UI 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구현 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API 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연결</a:t>
                      </a:r>
                      <a:endParaRPr lang="ko-KR" altLang="en-US" dirty="0" smtClean="0">
                        <a:solidFill>
                          <a:schemeClr val="bg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Lato Medium" panose="020F050202020403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4237047"/>
                  </a:ext>
                </a:extLst>
              </a:tr>
              <a:tr h="12278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주차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지역 정보 입력 기능 및 관광지 정보 검색 기능 구현 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 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음성인식 포함 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 </a:t>
                      </a:r>
                      <a:endParaRPr lang="ko-KR" altLang="en-US" dirty="0" smtClean="0">
                        <a:solidFill>
                          <a:schemeClr val="bg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Lato Medium" panose="020F050202020403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2917654"/>
                  </a:ext>
                </a:extLst>
              </a:tr>
              <a:tr h="1260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3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주차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지도 기능을 이용한 관광지 위치 확인 기능 및 숙박시설 검색 기능 구현</a:t>
                      </a:r>
                      <a:endParaRPr lang="ko-KR" altLang="en-US" dirty="0" smtClean="0">
                        <a:solidFill>
                          <a:schemeClr val="bg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Lato Medium" panose="020F050202020403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0586684"/>
                  </a:ext>
                </a:extLst>
              </a:tr>
              <a:tr h="809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4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주차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날씨 기능 구현</a:t>
                      </a:r>
                      <a:endParaRPr lang="ko-KR" altLang="en-US" dirty="0" smtClean="0">
                        <a:solidFill>
                          <a:schemeClr val="bg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Lato Medium" panose="020F050202020403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2279027"/>
                  </a:ext>
                </a:extLst>
              </a:tr>
              <a:tr h="7184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5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주차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미비점 보완 및 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UI 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정리 및 추가 구현</a:t>
                      </a:r>
                      <a:endParaRPr lang="ko-KR" altLang="en-US" dirty="0" smtClean="0">
                        <a:solidFill>
                          <a:schemeClr val="bg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Lato Medium" panose="020F050202020403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1371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812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0" objId="267"/>
      </p14:showEvt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小清新旅行相册"/>
</p:tagLst>
</file>

<file path=ppt/theme/theme1.xml><?xml version="1.0" encoding="utf-8"?>
<a:theme xmlns:a="http://schemas.openxmlformats.org/drawingml/2006/main" name="Office Theme">
  <a:themeElements>
    <a:clrScheme name="Hades">
      <a:dk1>
        <a:srgbClr val="44546A"/>
      </a:dk1>
      <a:lt1>
        <a:srgbClr val="F5F5F5"/>
      </a:lt1>
      <a:dk2>
        <a:srgbClr val="44546A"/>
      </a:dk2>
      <a:lt2>
        <a:srgbClr val="E7E6E6"/>
      </a:lt2>
      <a:accent1>
        <a:srgbClr val="FFC000"/>
      </a:accent1>
      <a:accent2>
        <a:srgbClr val="7A7A7A"/>
      </a:accent2>
      <a:accent3>
        <a:srgbClr val="A5A5A5"/>
      </a:accent3>
      <a:accent4>
        <a:srgbClr val="FFC000"/>
      </a:accent4>
      <a:accent5>
        <a:srgbClr val="3D3D3D"/>
      </a:accent5>
      <a:accent6>
        <a:srgbClr val="3A383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mtClean="0">
            <a:latin typeface="Lato Medium" panose="020F0502020204030203" pitchFamily="34" charset="0"/>
            <a:ea typeface="Lato Medium" panose="020F0502020204030203" pitchFamily="34" charset="0"/>
            <a:cs typeface="Lato Medium" panose="020F050202020403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2698</TotalTime>
  <Words>236</Words>
  <Application>Microsoft Office PowerPoint</Application>
  <PresentationFormat>와이드스크린</PresentationFormat>
  <Paragraphs>55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20" baseType="lpstr">
      <vt:lpstr>HY헤드라인M</vt:lpstr>
      <vt:lpstr>Lato Medium</vt:lpstr>
      <vt:lpstr>RiWenMaoBi</vt:lpstr>
      <vt:lpstr>宋体</vt:lpstr>
      <vt:lpstr>Source Sans Pro Light</vt:lpstr>
      <vt:lpstr>맑은 고딕</vt:lpstr>
      <vt:lpstr>方正清刻本悦宋简体</vt:lpstr>
      <vt:lpstr>Arial</vt:lpstr>
      <vt:lpstr>Bahnschrift</vt:lpstr>
      <vt:lpstr>Calibri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雷锋PPT网www.lfppt.com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雷锋PPT网www.lfppt.com</dc:title>
  <dc:creator>雷锋PPT网www.lfppt.com</dc:creator>
  <cp:keywords>雷锋PPT网www.lfppt.com</cp:keywords>
  <cp:lastModifiedBy>qorehduf3@gmail.com</cp:lastModifiedBy>
  <cp:revision>69</cp:revision>
  <dcterms:created xsi:type="dcterms:W3CDTF">2017-07-17T17:49:37Z</dcterms:created>
  <dcterms:modified xsi:type="dcterms:W3CDTF">2021-05-09T12:26:14Z</dcterms:modified>
</cp:coreProperties>
</file>