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892" r:id="rId3"/>
    <p:sldId id="893" r:id="rId4"/>
    <p:sldId id="899" r:id="rId5"/>
    <p:sldId id="897" r:id="rId6"/>
    <p:sldId id="898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85B6"/>
    <a:srgbClr val="5991BF"/>
    <a:srgbClr val="E6E6E6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434" autoAdjust="0"/>
  </p:normalViewPr>
  <p:slideViewPr>
    <p:cSldViewPr snapToGrid="0" showGuides="1">
      <p:cViewPr varScale="1">
        <p:scale>
          <a:sx n="107" d="100"/>
          <a:sy n="107" d="100"/>
        </p:scale>
        <p:origin x="19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61BA-1F88-4DA6-81F4-7620811F22C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D73C9-6499-42EC-ADB9-96E7EBCC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9B99-84AC-4FF0-82CF-874682C981C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E6D8-B77A-40B3-B648-7E00F87F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8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6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5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5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5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32516"/>
      </p:ext>
    </p:extLst>
  </p:cSld>
  <p:clrMapOvr>
    <a:masterClrMapping/>
  </p:clrMapOvr>
  <p:transition spd="slow" advTm="5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504661"/>
            <a:ext cx="12192001" cy="369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2753"/>
      </p:ext>
    </p:extLst>
  </p:cSld>
  <p:clrMapOvr>
    <a:masterClrMapping/>
  </p:clrMapOvr>
  <p:transition spd="slow" advTm="5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7662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06948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4126"/>
      </p:ext>
    </p:extLst>
  </p:cSld>
  <p:clrMapOvr>
    <a:masterClrMapping/>
  </p:clrMapOvr>
  <p:transition spd="slow" advTm="5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9864" y="914400"/>
            <a:ext cx="5557736" cy="5943600"/>
          </a:xfrm>
          <a:custGeom>
            <a:avLst/>
            <a:gdLst>
              <a:gd name="connsiteX0" fmla="*/ 0 w 5557736"/>
              <a:gd name="connsiteY0" fmla="*/ 0 h 5943600"/>
              <a:gd name="connsiteX1" fmla="*/ 5557736 w 5557736"/>
              <a:gd name="connsiteY1" fmla="*/ 0 h 5943600"/>
              <a:gd name="connsiteX2" fmla="*/ 5557736 w 5557736"/>
              <a:gd name="connsiteY2" fmla="*/ 5943600 h 5943600"/>
              <a:gd name="connsiteX3" fmla="*/ 0 w 5557736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7736" h="5943600">
                <a:moveTo>
                  <a:pt x="0" y="0"/>
                </a:moveTo>
                <a:lnTo>
                  <a:pt x="5557736" y="0"/>
                </a:lnTo>
                <a:lnTo>
                  <a:pt x="5557736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7286"/>
      </p:ext>
    </p:extLst>
  </p:cSld>
  <p:clrMapOvr>
    <a:masterClrMapping/>
  </p:clrMapOvr>
  <p:transition spd="slow" advTm="5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429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8187"/>
      </p:ext>
    </p:extLst>
  </p:cSld>
  <p:clrMapOvr>
    <a:masterClrMapping/>
  </p:clrMapOvr>
  <p:transition spd="slow" advTm="500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7819"/>
      </p:ext>
    </p:extLst>
  </p:cSld>
  <p:clrMapOvr>
    <a:masterClrMapping/>
  </p:clrMapOvr>
  <p:transition spd="slow" advTm="500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7429"/>
      </p:ext>
    </p:extLst>
  </p:cSld>
  <p:clrMapOvr>
    <a:masterClrMapping/>
  </p:clrMapOvr>
  <p:transition spd="slow" advTm="500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4468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4468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78562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78562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72656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072656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698"/>
      </p:ext>
    </p:extLst>
  </p:cSld>
  <p:clrMapOvr>
    <a:masterClrMapping/>
  </p:clrMapOvr>
  <p:transition spd="slow" advTm="500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79201" y="0"/>
            <a:ext cx="7912799" cy="68580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6884"/>
      </p:ext>
    </p:extLst>
  </p:cSld>
  <p:clrMapOvr>
    <a:masterClrMapping/>
  </p:clrMapOvr>
  <p:transition spd="slow" advTm="500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21638" y="0"/>
            <a:ext cx="5470362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721638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4848"/>
      </p:ext>
    </p:extLst>
  </p:cSld>
  <p:clrMapOvr>
    <a:masterClrMapping/>
  </p:clrMapOvr>
  <p:transition spd="slow" advTm="500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198281" y="0"/>
            <a:ext cx="399371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03193"/>
      </p:ext>
    </p:extLst>
  </p:cSld>
  <p:clrMapOvr>
    <a:masterClrMapping/>
  </p:clrMapOvr>
  <p:transition spd="slow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4440" y="1408355"/>
            <a:ext cx="4880555" cy="2743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330"/>
      </p:ext>
    </p:extLst>
  </p:cSld>
  <p:clrMapOvr>
    <a:masterClrMapping/>
  </p:clrMapOvr>
  <p:transition spd="slow" advTm="500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985200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385312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785425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1185538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9342" y="6014614"/>
            <a:ext cx="3335083" cy="6579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76885"/>
      </p:ext>
    </p:extLst>
  </p:cSld>
  <p:clrMapOvr>
    <a:masterClrMapping/>
  </p:clrMapOvr>
  <p:transition spd="slow" advTm="500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032054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22961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9745"/>
      </p:ext>
    </p:extLst>
  </p:cSld>
  <p:clrMapOvr>
    <a:masterClrMapping/>
  </p:clrMapOvr>
  <p:transition spd="slow" advTm="500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121987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4060993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4117"/>
      </p:ext>
    </p:extLst>
  </p:cSld>
  <p:clrMapOvr>
    <a:masterClrMapping/>
  </p:clrMapOvr>
  <p:transition spd="slow" advTm="500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9169991" y="0"/>
            <a:ext cx="30220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6096000" y="0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6096000" y="3501483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0416"/>
      </p:ext>
    </p:extLst>
  </p:cSld>
  <p:clrMapOvr>
    <a:masterClrMapping/>
  </p:clrMapOvr>
  <p:transition spd="slow" advTm="500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137675" y="0"/>
            <a:ext cx="7734184" cy="6858000"/>
          </a:xfrm>
          <a:custGeom>
            <a:avLst/>
            <a:gdLst>
              <a:gd name="connsiteX0" fmla="*/ 0 w 15464340"/>
              <a:gd name="connsiteY0" fmla="*/ 0 h 13716000"/>
              <a:gd name="connsiteX1" fmla="*/ 9650058 w 15464340"/>
              <a:gd name="connsiteY1" fmla="*/ 0 h 13716000"/>
              <a:gd name="connsiteX2" fmla="*/ 15464340 w 15464340"/>
              <a:gd name="connsiteY2" fmla="*/ 11635778 h 13716000"/>
              <a:gd name="connsiteX3" fmla="*/ 15464340 w 15464340"/>
              <a:gd name="connsiteY3" fmla="*/ 13716000 h 13716000"/>
              <a:gd name="connsiteX4" fmla="*/ 6853748 w 15464340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4340" h="13716000">
                <a:moveTo>
                  <a:pt x="0" y="0"/>
                </a:moveTo>
                <a:lnTo>
                  <a:pt x="9650058" y="0"/>
                </a:lnTo>
                <a:lnTo>
                  <a:pt x="15464340" y="11635778"/>
                </a:lnTo>
                <a:lnTo>
                  <a:pt x="15464340" y="13716000"/>
                </a:lnTo>
                <a:lnTo>
                  <a:pt x="6853748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2649"/>
      </p:ext>
    </p:extLst>
  </p:cSld>
  <p:clrMapOvr>
    <a:masterClrMapping/>
  </p:clrMapOvr>
  <p:transition spd="slow" advTm="500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04190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4909" y="3434575"/>
            <a:ext cx="4046809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09" y="0"/>
            <a:ext cx="4046809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04190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3435"/>
      </p:ext>
    </p:extLst>
  </p:cSld>
  <p:clrMapOvr>
    <a:masterClrMapping/>
  </p:clrMapOvr>
  <p:transition spd="slow" advTm="500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ra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61912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550883" y="6222381"/>
            <a:ext cx="3223542" cy="267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59962"/>
      </p:ext>
    </p:extLst>
  </p:cSld>
  <p:clrMapOvr>
    <a:masterClrMapping/>
  </p:clrMapOvr>
  <p:transition spd="slow" advTm="5000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4004331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96898" y="3759200"/>
            <a:ext cx="399418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83652" y="3759200"/>
            <a:ext cx="400834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3459"/>
      </p:ext>
    </p:extLst>
  </p:cSld>
  <p:clrMapOvr>
    <a:masterClrMapping/>
  </p:clrMapOvr>
  <p:transition spd="slow" advTm="5000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Footer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723666"/>
      </p:ext>
    </p:extLst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059850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698946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3146" y="2700321"/>
            <a:ext cx="4570952" cy="28297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3109"/>
      </p:ext>
    </p:extLst>
  </p:cSld>
  <p:clrMapOvr>
    <a:masterClrMapping/>
  </p:clrMapOvr>
  <p:transition spd="slow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4625" y="862013"/>
            <a:ext cx="1855788" cy="3273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916238" y="1404938"/>
            <a:ext cx="1603375" cy="28225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9669"/>
      </p:ext>
    </p:extLst>
  </p:cSld>
  <p:clrMapOvr>
    <a:masterClrMapping/>
  </p:clrMapOvr>
  <p:transition spd="slow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22"/>
      </p:ext>
    </p:extLst>
  </p:cSld>
  <p:clrMapOvr>
    <a:masterClrMapping/>
  </p:clrMapOvr>
  <p:transition spd="slow" advTm="5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2874"/>
      </p:ext>
    </p:extLst>
  </p:cSld>
  <p:clrMapOvr>
    <a:masterClrMapping/>
  </p:clrMapOvr>
  <p:transition spd="slow" advTm="5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603146" y="1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4873"/>
      </p:ext>
    </p:extLst>
  </p:cSld>
  <p:clrMapOvr>
    <a:masterClrMapping/>
  </p:clrMapOvr>
  <p:transition spd="slow" advTm="5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1"/>
            <a:ext cx="12196509" cy="3200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5617"/>
      </p:ext>
    </p:extLst>
  </p:cSld>
  <p:clrMapOvr>
    <a:masterClrMapping/>
  </p:clrMapOvr>
  <p:transition spd="slow" advTm="5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46236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74529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9588"/>
      </p:ext>
    </p:extLst>
  </p:cSld>
  <p:clrMapOvr>
    <a:masterClrMapping/>
  </p:clrMapOvr>
  <p:transition spd="slow" advTm="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96" r:id="rId4"/>
    <p:sldLayoutId id="2147483650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7" r:id="rId11"/>
    <p:sldLayoutId id="2147483671" r:id="rId12"/>
    <p:sldLayoutId id="2147483672" r:id="rId13"/>
    <p:sldLayoutId id="2147483673" r:id="rId14"/>
    <p:sldLayoutId id="2147483674" r:id="rId15"/>
    <p:sldLayoutId id="2147483668" r:id="rId16"/>
    <p:sldLayoutId id="2147483669" r:id="rId17"/>
    <p:sldLayoutId id="2147483670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715" r:id="rId28"/>
  </p:sldLayoutIdLst>
  <p:transition spd="slow" advTm="5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851563" y="526774"/>
            <a:ext cx="7787159" cy="5804452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flipH="1">
            <a:off x="3712417" y="1134681"/>
            <a:ext cx="732443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0" dirty="0">
                <a:solidFill>
                  <a:schemeClr val="bg1"/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스마트폰 게임프로그래밍</a:t>
            </a:r>
            <a:endParaRPr lang="en-US" altLang="ko-KR" sz="8000" dirty="0">
              <a:solidFill>
                <a:schemeClr val="bg1"/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  <a:cs typeface="Lato Medium" panose="020F0502020204030203" pitchFamily="34" charset="0"/>
              </a:rPr>
              <a:t>Term Project</a:t>
            </a:r>
            <a:r>
              <a:rPr lang="ko-KR" altLang="en-US" sz="4000" dirty="0">
                <a:solidFill>
                  <a:schemeClr val="bg1"/>
                </a:solidFill>
                <a:latin typeface="IBM Plex Sans KR" panose="020B0503050203000203" pitchFamily="34" charset="-127"/>
                <a:ea typeface="IBM Plex Sans KR" panose="020B0503050203000203" pitchFamily="34" charset="-127"/>
                <a:cs typeface="Lato Medium" panose="020F0502020204030203" pitchFamily="34" charset="0"/>
              </a:rPr>
              <a:t> 중간발표</a:t>
            </a:r>
            <a:endParaRPr lang="en-US" altLang="ko-KR" sz="4000" dirty="0">
              <a:solidFill>
                <a:schemeClr val="bg1"/>
              </a:solidFill>
              <a:latin typeface="IBM Plex Sans KR" panose="020B0503050203000203" pitchFamily="34" charset="-127"/>
              <a:ea typeface="IBM Plex Sans KR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8986381" y="5079476"/>
            <a:ext cx="205047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25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백도열</a:t>
            </a:r>
            <a:r>
              <a:rPr lang="ko-KR" altLang="en-US" sz="25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 </a:t>
            </a:r>
            <a:r>
              <a:rPr lang="ko-KR" altLang="en-US" sz="25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장재영</a:t>
            </a:r>
            <a:endParaRPr lang="en-US" altLang="ko-KR" sz="25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5F84C-CD47-164E-9A05-B4E27A7DEDB4}"/>
              </a:ext>
            </a:extLst>
          </p:cNvPr>
          <p:cNvSpPr/>
          <p:nvPr/>
        </p:nvSpPr>
        <p:spPr>
          <a:xfrm>
            <a:off x="3966358" y="641268"/>
            <a:ext cx="7564582" cy="5581402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955195" y="3429000"/>
            <a:ext cx="1017739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/>
          <p:cNvSpPr/>
          <p:nvPr/>
        </p:nvSpPr>
        <p:spPr>
          <a:xfrm>
            <a:off x="1993369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2062626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4517766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4587023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7149552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/>
          <p:cNvSpPr/>
          <p:nvPr/>
        </p:nvSpPr>
        <p:spPr>
          <a:xfrm>
            <a:off x="7218809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9781339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연결자 21"/>
          <p:cNvSpPr/>
          <p:nvPr/>
        </p:nvSpPr>
        <p:spPr>
          <a:xfrm>
            <a:off x="9850596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01653" y="1863874"/>
            <a:ext cx="13153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01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5306" y="3852842"/>
            <a:ext cx="135304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02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4207" y="1863874"/>
            <a:ext cx="130256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03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51953" y="3850655"/>
            <a:ext cx="135304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04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5195" y="2652878"/>
            <a:ext cx="24082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프로그램 소개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9973" y="4658085"/>
            <a:ext cx="2521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기능 소개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04451" y="2647693"/>
            <a:ext cx="24082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사용 </a:t>
            </a:r>
            <a:r>
              <a:rPr lang="en-US" altLang="ko-KR" sz="24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363" y="4658085"/>
            <a:ext cx="24082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개발 일정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14CAA-7EEC-6A47-9F95-E1FA98B781A0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12F3E4-3BD8-544A-96B0-550B49258961}"/>
              </a:ext>
            </a:extLst>
          </p:cNvPr>
          <p:cNvCxnSpPr/>
          <p:nvPr/>
        </p:nvCxnSpPr>
        <p:spPr>
          <a:xfrm>
            <a:off x="1318161" y="2612068"/>
            <a:ext cx="168629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51B5E1-2CA9-B54B-9F58-7F3FC2529464}"/>
              </a:ext>
            </a:extLst>
          </p:cNvPr>
          <p:cNvCxnSpPr/>
          <p:nvPr/>
        </p:nvCxnSpPr>
        <p:spPr>
          <a:xfrm>
            <a:off x="3802578" y="4610585"/>
            <a:ext cx="168629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AE6284-490F-8B46-AECE-CCE8D99AE190}"/>
              </a:ext>
            </a:extLst>
          </p:cNvPr>
          <p:cNvCxnSpPr/>
          <p:nvPr/>
        </p:nvCxnSpPr>
        <p:spPr>
          <a:xfrm>
            <a:off x="6470073" y="2609585"/>
            <a:ext cx="168629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D7D9C-7F39-8D4D-A16F-858FD323B444}"/>
              </a:ext>
            </a:extLst>
          </p:cNvPr>
          <p:cNvCxnSpPr/>
          <p:nvPr/>
        </p:nvCxnSpPr>
        <p:spPr>
          <a:xfrm>
            <a:off x="9094520" y="4596227"/>
            <a:ext cx="168629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2">
            <a:extLst>
              <a:ext uri="{FF2B5EF4-FFF2-40B4-BE49-F238E27FC236}">
                <a16:creationId xmlns:a16="http://schemas.microsoft.com/office/drawing/2014/main" id="{F73F1057-C8DA-D84E-99D7-54D0D576463F}"/>
              </a:ext>
            </a:extLst>
          </p:cNvPr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305" y="611422"/>
            <a:ext cx="126686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01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6342" y="1765584"/>
            <a:ext cx="455903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전국 관광지 검색 프로그램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71" y="717369"/>
            <a:ext cx="4559036" cy="5423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4369" y="842254"/>
            <a:ext cx="3159379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프로그램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6342" y="2688262"/>
            <a:ext cx="5453906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지역 검색을 통해 관광지 정보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지도 정보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숙박시설 정보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버스정류장 위치정보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날씨 정보를 얻을 수 있다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FF8D36-D76A-9D4C-86DD-BEF3F9702D6D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32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2">
            <a:extLst>
              <a:ext uri="{FF2B5EF4-FFF2-40B4-BE49-F238E27FC236}">
                <a16:creationId xmlns:a16="http://schemas.microsoft.com/office/drawing/2014/main" id="{12290557-E66A-CB4F-A2A1-73E441D60508}"/>
              </a:ext>
            </a:extLst>
          </p:cNvPr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Shape 349"/>
          <p:cNvSpPr/>
          <p:nvPr/>
        </p:nvSpPr>
        <p:spPr>
          <a:xfrm>
            <a:off x="701946" y="793272"/>
            <a:ext cx="6039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EA3F7-C30D-A24E-BF57-29B9479A3B3F}"/>
              </a:ext>
            </a:extLst>
          </p:cNvPr>
          <p:cNvSpPr txBox="1"/>
          <p:nvPr/>
        </p:nvSpPr>
        <p:spPr>
          <a:xfrm>
            <a:off x="1392106" y="1811741"/>
            <a:ext cx="5752881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Picker View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와 음성인식을 이용한 지역 검색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518B0-C701-7B4F-A802-442B784713BB}"/>
              </a:ext>
            </a:extLst>
          </p:cNvPr>
          <p:cNvSpPr txBox="1"/>
          <p:nvPr/>
        </p:nvSpPr>
        <p:spPr>
          <a:xfrm>
            <a:off x="1392105" y="2567320"/>
            <a:ext cx="5752881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GPS</a:t>
            </a:r>
            <a:r>
              <a:rPr lang="ko-KR" altLang="en-US" sz="22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를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이용한 근처 관광지 찾기 기능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A893E-C478-B949-A92C-38E488165234}"/>
              </a:ext>
            </a:extLst>
          </p:cNvPr>
          <p:cNvSpPr txBox="1"/>
          <p:nvPr/>
        </p:nvSpPr>
        <p:spPr>
          <a:xfrm>
            <a:off x="1392104" y="3322900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Map View</a:t>
            </a:r>
            <a:r>
              <a:rPr lang="ko-KR" altLang="en-US" sz="2200" dirty="0" err="1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를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이용한 관광지</a:t>
            </a:r>
            <a:r>
              <a:rPr lang="en-US" altLang="ko-KR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,</a:t>
            </a: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 버스정류장 위치 표시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E1DA6-30E9-B143-B0AE-36BA8B777CAF}"/>
              </a:ext>
            </a:extLst>
          </p:cNvPr>
          <p:cNvSpPr txBox="1"/>
          <p:nvPr/>
        </p:nvSpPr>
        <p:spPr>
          <a:xfrm>
            <a:off x="1392103" y="4078479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관광지 날씨 조회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E0D8C-4B79-AC40-99B4-115DE854682D}"/>
              </a:ext>
            </a:extLst>
          </p:cNvPr>
          <p:cNvSpPr txBox="1"/>
          <p:nvPr/>
        </p:nvSpPr>
        <p:spPr>
          <a:xfrm>
            <a:off x="1392102" y="4826898"/>
            <a:ext cx="6557555" cy="4655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근처 숙박시설 조회</a:t>
            </a:r>
            <a:endParaRPr lang="en-US" altLang="ko-KR" sz="22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743EC-9460-664B-AEAE-4CAA9DFC8C50}"/>
              </a:ext>
            </a:extLst>
          </p:cNvPr>
          <p:cNvSpPr txBox="1"/>
          <p:nvPr/>
        </p:nvSpPr>
        <p:spPr>
          <a:xfrm>
            <a:off x="760305" y="611422"/>
            <a:ext cx="126686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02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7E110-AD36-6840-BFAC-50321E63A55A}"/>
              </a:ext>
            </a:extLst>
          </p:cNvPr>
          <p:cNvSpPr txBox="1"/>
          <p:nvPr/>
        </p:nvSpPr>
        <p:spPr>
          <a:xfrm>
            <a:off x="1804369" y="842254"/>
            <a:ext cx="3159379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기능 소개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DDE43-29C6-6446-ABB6-D4F03C312F82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82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2">
            <a:extLst>
              <a:ext uri="{FF2B5EF4-FFF2-40B4-BE49-F238E27FC236}">
                <a16:creationId xmlns:a16="http://schemas.microsoft.com/office/drawing/2014/main" id="{1B7E2ECA-C5B9-8142-A6C8-BFEF53CA8D4F}"/>
              </a:ext>
            </a:extLst>
          </p:cNvPr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98563" y="1783697"/>
            <a:ext cx="4176307" cy="179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03" y="1827431"/>
            <a:ext cx="3950287" cy="12018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13097" y="3148213"/>
            <a:ext cx="15376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관광정보 데이터</a:t>
            </a:r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FB15BB71-81BD-2642-B3F9-228479C0423A}"/>
              </a:ext>
            </a:extLst>
          </p:cNvPr>
          <p:cNvSpPr/>
          <p:nvPr/>
        </p:nvSpPr>
        <p:spPr>
          <a:xfrm>
            <a:off x="6511486" y="1781227"/>
            <a:ext cx="4176307" cy="179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485068-4E57-0648-9F5C-B032B390FF62}"/>
              </a:ext>
            </a:extLst>
          </p:cNvPr>
          <p:cNvSpPr txBox="1"/>
          <p:nvPr/>
        </p:nvSpPr>
        <p:spPr>
          <a:xfrm>
            <a:off x="7843367" y="3148213"/>
            <a:ext cx="15376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기상청 정보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89" y="1836834"/>
            <a:ext cx="3950287" cy="1200270"/>
          </a:xfrm>
          <a:prstGeom prst="rect">
            <a:avLst/>
          </a:prstGeom>
        </p:spPr>
      </p:pic>
      <p:sp>
        <p:nvSpPr>
          <p:cNvPr id="34" name="직사각형 18">
            <a:extLst>
              <a:ext uri="{FF2B5EF4-FFF2-40B4-BE49-F238E27FC236}">
                <a16:creationId xmlns:a16="http://schemas.microsoft.com/office/drawing/2014/main" id="{32F41549-82E6-184B-B21A-02104CA0F78C}"/>
              </a:ext>
            </a:extLst>
          </p:cNvPr>
          <p:cNvSpPr/>
          <p:nvPr/>
        </p:nvSpPr>
        <p:spPr>
          <a:xfrm>
            <a:off x="1598563" y="4134218"/>
            <a:ext cx="4176307" cy="179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462A24-26B2-7943-B0F3-5EC48A8E7A5C}"/>
              </a:ext>
            </a:extLst>
          </p:cNvPr>
          <p:cNvSpPr txBox="1"/>
          <p:nvPr/>
        </p:nvSpPr>
        <p:spPr>
          <a:xfrm>
            <a:off x="2913097" y="5504406"/>
            <a:ext cx="15376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네이버 지도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API</a:t>
            </a:r>
            <a:endParaRPr lang="ko-KR" altLang="en-US" dirty="0">
              <a:solidFill>
                <a:schemeClr val="bg1">
                  <a:lumMod val="10000"/>
                </a:schemeClr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34" y="4188491"/>
            <a:ext cx="2394917" cy="1160119"/>
          </a:xfrm>
          <a:prstGeom prst="rect">
            <a:avLst/>
          </a:prstGeom>
        </p:spPr>
      </p:pic>
      <p:sp>
        <p:nvSpPr>
          <p:cNvPr id="37" name="직사각형 18">
            <a:extLst>
              <a:ext uri="{FF2B5EF4-FFF2-40B4-BE49-F238E27FC236}">
                <a16:creationId xmlns:a16="http://schemas.microsoft.com/office/drawing/2014/main" id="{70AFC951-FDB3-D541-A14E-DD52195E1430}"/>
              </a:ext>
            </a:extLst>
          </p:cNvPr>
          <p:cNvSpPr/>
          <p:nvPr/>
        </p:nvSpPr>
        <p:spPr>
          <a:xfrm>
            <a:off x="6511486" y="4119910"/>
            <a:ext cx="4176307" cy="179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C52A8-577D-444D-B31F-175B996F83CA}"/>
              </a:ext>
            </a:extLst>
          </p:cNvPr>
          <p:cNvSpPr txBox="1"/>
          <p:nvPr/>
        </p:nvSpPr>
        <p:spPr>
          <a:xfrm>
            <a:off x="7559654" y="5504406"/>
            <a:ext cx="20975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전국 버스정류소 정보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89" y="4170349"/>
            <a:ext cx="3950287" cy="117566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660E2D-4A37-C34F-9395-4E3ECBF43906}"/>
              </a:ext>
            </a:extLst>
          </p:cNvPr>
          <p:cNvSpPr txBox="1"/>
          <p:nvPr/>
        </p:nvSpPr>
        <p:spPr>
          <a:xfrm>
            <a:off x="760305" y="611422"/>
            <a:ext cx="126686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03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0DC79-AFC1-764E-8228-914325AD3264}"/>
              </a:ext>
            </a:extLst>
          </p:cNvPr>
          <p:cNvSpPr txBox="1"/>
          <p:nvPr/>
        </p:nvSpPr>
        <p:spPr>
          <a:xfrm>
            <a:off x="1804369" y="842254"/>
            <a:ext cx="3159379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사용 </a:t>
            </a:r>
            <a:r>
              <a:rPr lang="en-US" altLang="ko-KR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API</a:t>
            </a:r>
            <a:endParaRPr lang="ko-KR" altLang="en-US" sz="3000" dirty="0">
              <a:solidFill>
                <a:schemeClr val="bg1"/>
              </a:solidFill>
              <a:latin typeface="IBM Plex Sans KR Light" panose="020B0403050203000203" pitchFamily="34" charset="-127"/>
              <a:ea typeface="IBM Plex Sans KR Light" panose="020B04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5428C-4332-8C4A-BE67-682817A25B8D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40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>
            <a:extLst>
              <a:ext uri="{FF2B5EF4-FFF2-40B4-BE49-F238E27FC236}">
                <a16:creationId xmlns:a16="http://schemas.microsoft.com/office/drawing/2014/main" id="{2CA52E85-CED5-324D-9F14-EA8A0BACCB7A}"/>
              </a:ext>
            </a:extLst>
          </p:cNvPr>
          <p:cNvSpPr/>
          <p:nvPr/>
        </p:nvSpPr>
        <p:spPr>
          <a:xfrm>
            <a:off x="403762" y="332509"/>
            <a:ext cx="11388436" cy="6258296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79761"/>
              </p:ext>
            </p:extLst>
          </p:nvPr>
        </p:nvGraphicFramePr>
        <p:xfrm>
          <a:off x="925009" y="1782619"/>
          <a:ext cx="10341982" cy="44639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70991">
                  <a:extLst>
                    <a:ext uri="{9D8B030D-6E8A-4147-A177-3AD203B41FA5}">
                      <a16:colId xmlns:a16="http://schemas.microsoft.com/office/drawing/2014/main" val="2695501371"/>
                    </a:ext>
                  </a:extLst>
                </a:gridCol>
                <a:gridCol w="5170991">
                  <a:extLst>
                    <a:ext uri="{9D8B030D-6E8A-4147-A177-3AD203B41FA5}">
                      <a16:colId xmlns:a16="http://schemas.microsoft.com/office/drawing/2014/main" val="1532226821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dirty="0">
                          <a:solidFill>
                            <a:schemeClr val="bg1"/>
                          </a:solidFill>
                          <a:latin typeface="IBM Plex Sans KR SemiBold" panose="020B0503050203000203" pitchFamily="34" charset="-127"/>
                          <a:ea typeface="IBM Plex Sans KR SemiBold" panose="020B0503050203000203" pitchFamily="34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dirty="0">
                          <a:solidFill>
                            <a:schemeClr val="bg1"/>
                          </a:solidFill>
                          <a:latin typeface="IBM Plex Sans KR SemiBold" panose="020B0503050203000203" pitchFamily="34" charset="-127"/>
                          <a:ea typeface="IBM Plex Sans KR SemiBold" panose="020B0503050203000203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128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1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(5/5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5/11)</a:t>
                      </a: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간단한 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UI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구현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, API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연결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237047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(5/12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5/18)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지역 정보 입력 기능 및 관광지 정보 검색 기능 구현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음성인식 포함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) 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17654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(5/19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5/25)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지도 기능을 이용한 관광지 위치 확인 기능 및 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숙박시설 검색 기능 구현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86684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4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(5/26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6/1)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날씨 기능 구현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79027"/>
                  </a:ext>
                </a:extLst>
              </a:tr>
              <a:tr h="7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5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주차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endParaRPr lang="en-US" altLang="ko-KR" sz="9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(6/2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~</a:t>
                      </a:r>
                      <a:r>
                        <a:rPr lang="ko-KR" altLang="en-US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bg1"/>
                          </a:solidFill>
                          <a:latin typeface="IBM Plex Sans KR Thin" panose="020B0203050203000203" pitchFamily="34" charset="-127"/>
                          <a:ea typeface="IBM Plex Sans KR Thin" panose="020B0203050203000203" pitchFamily="34" charset="-127"/>
                        </a:rPr>
                        <a:t>6/8)</a:t>
                      </a:r>
                      <a:endParaRPr lang="ko-KR" altLang="en-US" sz="1400" b="0" i="0" dirty="0">
                        <a:solidFill>
                          <a:schemeClr val="bg1"/>
                        </a:solidFill>
                        <a:latin typeface="IBM Plex Sans KR Thin" panose="020B0203050203000203" pitchFamily="34" charset="-127"/>
                        <a:ea typeface="IBM Plex Sans KR Thin" panose="020B0203050203000203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미비점 보완 및 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UI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IBM Plex Sans KR Light" panose="020B0403050203000203" pitchFamily="34" charset="-127"/>
                          <a:ea typeface="IBM Plex Sans KR Light" panose="020B0403050203000203" pitchFamily="34" charset="-127"/>
                        </a:rPr>
                        <a:t>정리 및 추가 구현</a:t>
                      </a:r>
                      <a:endParaRPr lang="ko-KR" altLang="en-US" sz="1800" b="0" i="0" dirty="0">
                        <a:solidFill>
                          <a:schemeClr val="bg1"/>
                        </a:solidFill>
                        <a:latin typeface="IBM Plex Sans KR Light" panose="020B0403050203000203" pitchFamily="34" charset="-127"/>
                        <a:ea typeface="IBM Plex Sans KR Light" panose="020B0403050203000203" pitchFamily="34" charset="-127"/>
                        <a:cs typeface="Lato Medium" panose="020F050202020403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1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714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834156D-AB36-6946-9F7A-1D25AB0FBFA4}"/>
              </a:ext>
            </a:extLst>
          </p:cNvPr>
          <p:cNvSpPr/>
          <p:nvPr/>
        </p:nvSpPr>
        <p:spPr>
          <a:xfrm>
            <a:off x="7423595" y="2494516"/>
            <a:ext cx="2529202" cy="325225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EA3E7-4C66-BE4B-BE6A-F620EDE4B052}"/>
              </a:ext>
            </a:extLst>
          </p:cNvPr>
          <p:cNvSpPr/>
          <p:nvPr/>
        </p:nvSpPr>
        <p:spPr>
          <a:xfrm>
            <a:off x="6321825" y="3140218"/>
            <a:ext cx="4711622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57DFF-24E3-4748-B4AB-F0EB303074E2}"/>
              </a:ext>
            </a:extLst>
          </p:cNvPr>
          <p:cNvSpPr/>
          <p:nvPr/>
        </p:nvSpPr>
        <p:spPr>
          <a:xfrm>
            <a:off x="6571785" y="3922366"/>
            <a:ext cx="4234764" cy="351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34101-FEEC-4C48-9185-C2966B1737A1}"/>
              </a:ext>
            </a:extLst>
          </p:cNvPr>
          <p:cNvSpPr txBox="1"/>
          <p:nvPr/>
        </p:nvSpPr>
        <p:spPr>
          <a:xfrm>
            <a:off x="760305" y="611422"/>
            <a:ext cx="126686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90000"/>
                  </a:schemeClr>
                </a:solidFill>
                <a:latin typeface="IBM Plex Sans KR Medium" panose="020B0503050203000203" pitchFamily="34" charset="-127"/>
                <a:ea typeface="IBM Plex Sans KR Medium" panose="020B0503050203000203" pitchFamily="34" charset="-127"/>
                <a:cs typeface="Lato Medium" panose="020F0502020204030203" pitchFamily="34" charset="0"/>
              </a:rPr>
              <a:t>04</a:t>
            </a:r>
            <a:endParaRPr lang="ko-KR" altLang="en-US" sz="6000" dirty="0">
              <a:solidFill>
                <a:schemeClr val="bg1">
                  <a:lumMod val="90000"/>
                </a:schemeClr>
              </a:solidFill>
              <a:latin typeface="IBM Plex Sans KR Medium" panose="020B0503050203000203" pitchFamily="34" charset="-127"/>
              <a:ea typeface="IBM Plex Sans KR Medium" panose="020B0503050203000203" pitchFamily="34" charset="-127"/>
              <a:cs typeface="Lato Medium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54D7E-92D2-0344-8AF0-CC691C90E678}"/>
              </a:ext>
            </a:extLst>
          </p:cNvPr>
          <p:cNvSpPr txBox="1"/>
          <p:nvPr/>
        </p:nvSpPr>
        <p:spPr>
          <a:xfrm>
            <a:off x="1804369" y="842254"/>
            <a:ext cx="3159379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IBM Plex Sans KR Light" panose="020B0403050203000203" pitchFamily="34" charset="-127"/>
                <a:ea typeface="IBM Plex Sans KR Light" panose="020B0403050203000203" pitchFamily="34" charset="-127"/>
                <a:cs typeface="Lato Medium" panose="020F0502020204030203" pitchFamily="34" charset="0"/>
              </a:rPr>
              <a:t>개발 일정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F2973-4493-FF41-B1ED-99DFC734454A}"/>
              </a:ext>
            </a:extLst>
          </p:cNvPr>
          <p:cNvSpPr/>
          <p:nvPr/>
        </p:nvSpPr>
        <p:spPr>
          <a:xfrm>
            <a:off x="534389" y="451262"/>
            <a:ext cx="11127179" cy="6020789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8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extLst>
    <p:ext uri="{E180D4A7-C9FB-4DFB-919C-405C955672EB}">
      <p14:showEvtLst xmlns:p14="http://schemas.microsoft.com/office/powerpoint/2010/main">
        <p14:playEvt time="0" objId="267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清新旅行相册"/>
</p:tagLst>
</file>

<file path=ppt/theme/theme1.xml><?xml version="1.0" encoding="utf-8"?>
<a:theme xmlns:a="http://schemas.openxmlformats.org/drawingml/2006/main" name="Office Theme">
  <a:themeElements>
    <a:clrScheme name="Hades">
      <a:dk1>
        <a:srgbClr val="44546A"/>
      </a:dk1>
      <a:lt1>
        <a:srgbClr val="F5F5F5"/>
      </a:lt1>
      <a:dk2>
        <a:srgbClr val="44546A"/>
      </a:dk2>
      <a:lt2>
        <a:srgbClr val="E7E6E6"/>
      </a:lt2>
      <a:accent1>
        <a:srgbClr val="FFC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3D3D3D"/>
      </a:accent5>
      <a:accent6>
        <a:srgbClr val="3A383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177</Words>
  <Application>Microsoft Macintosh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IBM Plex Sans KR</vt:lpstr>
      <vt:lpstr>IBM Plex Sans KR Light</vt:lpstr>
      <vt:lpstr>IBM Plex Sans KR Medium</vt:lpstr>
      <vt:lpstr>IBM Plex Sans KR SemiBold</vt:lpstr>
      <vt:lpstr>IBM Plex Sans KR Thin</vt:lpstr>
      <vt:lpstr>方正清刻本悦宋简体</vt:lpstr>
      <vt:lpstr>Arial</vt:lpstr>
      <vt:lpstr>Calibri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雷锋PPT网www.lfppt.com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cp:lastModifiedBy>장재영(2016184032)</cp:lastModifiedBy>
  <cp:revision>119</cp:revision>
  <dcterms:created xsi:type="dcterms:W3CDTF">2017-07-17T17:49:37Z</dcterms:created>
  <dcterms:modified xsi:type="dcterms:W3CDTF">2021-05-24T15:28:59Z</dcterms:modified>
</cp:coreProperties>
</file>