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59" r:id="rId4"/>
    <p:sldId id="267" r:id="rId5"/>
    <p:sldId id="269" r:id="rId6"/>
    <p:sldId id="268" r:id="rId7"/>
    <p:sldId id="256" r:id="rId8"/>
    <p:sldId id="274" r:id="rId9"/>
    <p:sldId id="270" r:id="rId10"/>
    <p:sldId id="261"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4B76F3E-12FC-4B24-873A-A9C9B47B90D1}">
          <p14:sldIdLst>
            <p14:sldId id="262"/>
            <p14:sldId id="264"/>
            <p14:sldId id="259"/>
            <p14:sldId id="267"/>
            <p14:sldId id="269"/>
            <p14:sldId id="268"/>
            <p14:sldId id="256"/>
          </p14:sldIdLst>
        </p14:section>
        <p14:section name="6种结局" id="{84A7384C-083D-4081-A643-EC4873D355D7}">
          <p14:sldIdLst>
            <p14:sldId id="274"/>
            <p14:sldId id="270"/>
            <p14:sldId id="26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64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AF4DE-5E43-A32A-8CF4-2FF1CD938F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D215AC-EE5F-75CE-DF44-3E917C53B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16DF3B-63DF-0F57-049F-19FA882ABF51}"/>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21468652-98B9-BAA3-CF85-7264490B8E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2A327C-8DDF-CB58-D617-D927FD8F2538}"/>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272002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B5D40-84FD-4D04-DDCB-8D701AE17D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0B1F99-3253-C20F-C394-363C30CCE7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63C5C-A800-92F2-EE51-DD7CB869AB82}"/>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14BBC3C9-37BA-A9F5-02EB-072D1F225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52CB7-0668-2370-F865-CDD78CD56C10}"/>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207187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3C1B66-B2D9-BC18-E032-5B9064077A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3B2B02-1743-E473-FA0A-1DDC278E03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1786C-8A16-0776-B46E-ECB8350CE734}"/>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611A9E2A-5F38-145D-2BCB-3F175C50D6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21C96F-528F-4B00-39E7-BE4458610BBD}"/>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179529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973B5-59E7-0544-846D-0BBB560A3C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C402CC-E8B4-9582-ABEF-D1283F27F8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5B6654-E7C2-1037-3A82-93C30B4120E3}"/>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842C1C0D-DE8F-904A-9286-4E35CB0661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B5F9D7-675E-4901-AEC9-8930E7AD2038}"/>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397794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0D81-ED93-5F2B-386C-BB510380B5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85C6E7-2A66-A6D2-1606-214C8526F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24F669-B71F-1BBD-F6F5-03FA3EF92BCD}"/>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BBF29BDF-0E1F-F5E9-67D4-E40BA88A3D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55429-FBC0-DC23-1DBF-C012C99F27A5}"/>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412030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66072-6EFB-462E-C16F-ED6D389200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990E9C-8E19-4F9B-2A8A-D001746F9B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3D4194A-CB3A-9ED1-D9D4-0392C18B2F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84D605-268B-2271-B261-CFCD18478C73}"/>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8568A1AB-A310-E7D3-8E08-948DBC857F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4B3F41-2CA9-0787-3372-CF653637F6DC}"/>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335439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C38B0-C982-FB83-33FA-D53090DE29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A2553D-1906-E1AC-7C2F-D3E7A5A53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272D4A-5BF0-5F64-2B08-4A87256077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DE02F8-99F9-E08C-4778-B842569B1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6768E4-3BA6-5649-3690-36917A2996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205E5E-B6C8-6A66-5D43-E7D840DE957B}"/>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8" name="页脚占位符 7">
            <a:extLst>
              <a:ext uri="{FF2B5EF4-FFF2-40B4-BE49-F238E27FC236}">
                <a16:creationId xmlns:a16="http://schemas.microsoft.com/office/drawing/2014/main" id="{B58F5758-CE9C-BFDA-960B-B90BD98188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2CA6DB-C502-CF94-5693-F8B42EEE9A3A}"/>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359213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0DEC9-43AA-7B7D-66DB-6E11A83D92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23EF5A-E19D-59DE-0CFF-CF5BA854D0EC}"/>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4" name="页脚占位符 3">
            <a:extLst>
              <a:ext uri="{FF2B5EF4-FFF2-40B4-BE49-F238E27FC236}">
                <a16:creationId xmlns:a16="http://schemas.microsoft.com/office/drawing/2014/main" id="{02C322C3-9E8B-D139-B85B-09961D9024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6A0877-1C43-3786-2D87-7E50E6387D83}"/>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216292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41C01E-0429-978B-313A-5C49BA5244C0}"/>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3" name="页脚占位符 2">
            <a:extLst>
              <a:ext uri="{FF2B5EF4-FFF2-40B4-BE49-F238E27FC236}">
                <a16:creationId xmlns:a16="http://schemas.microsoft.com/office/drawing/2014/main" id="{60F03060-E5FF-B635-774D-5B1AB18D26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97F6FA-8C0C-FC50-3FAF-CD2CCF8DFAEB}"/>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275944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87C54-6EF2-56AF-C1B8-182602FDBE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DA9BCA-90BB-3BC1-9750-35A488498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0903C3-646E-C09D-E8E1-9E1A0BE3A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1B87E0-7771-24CE-5D7D-FACAB4482754}"/>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059120DF-C95F-5D03-5D9F-920BF7C911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4B886E-939D-6740-C4BE-5CD9A214FB11}"/>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346225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0F03B-9DE9-D237-814C-89F35A0B82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366F3E-92E1-D828-55FE-0148C56D2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1B6232-BA28-DDF5-B979-C3D2AEFD8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CFA8F1-4DEA-9091-6B0A-AA8B4231E4D6}"/>
              </a:ext>
            </a:extLst>
          </p:cNvPr>
          <p:cNvSpPr>
            <a:spLocks noGrp="1"/>
          </p:cNvSpPr>
          <p:nvPr>
            <p:ph type="dt" sz="half" idx="10"/>
          </p:nvPr>
        </p:nvSpPr>
        <p:spPr/>
        <p:txBody>
          <a:bodyPr/>
          <a:lstStyle/>
          <a:p>
            <a:fld id="{20B20765-8F42-4AB2-9301-8C406973F558}"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FBFAC62C-9973-48B4-7AFC-019B51C9E7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A34A4C-9CC7-CBC8-91C5-9C49D8E09173}"/>
              </a:ext>
            </a:extLst>
          </p:cNvPr>
          <p:cNvSpPr>
            <a:spLocks noGrp="1"/>
          </p:cNvSpPr>
          <p:nvPr>
            <p:ph type="sldNum" sz="quarter" idx="12"/>
          </p:nvPr>
        </p:nvSpPr>
        <p:spPr/>
        <p:txBody>
          <a:body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38570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0EC317-DC70-D881-C378-58D32D97D4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19C53E-BC01-0D96-81C1-6D609E58D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CC44C6-D9EB-9146-0663-F05E9B43E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20765-8F42-4AB2-9301-8C406973F558}"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E531C2E1-2736-889B-BEE0-2B9012E6B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D5ED01-C556-9038-1052-18531553E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DB1BE-B511-4F5A-980E-15EBB2AF7BA0}" type="slidenum">
              <a:rPr lang="zh-CN" altLang="en-US" smtClean="0"/>
              <a:t>‹#›</a:t>
            </a:fld>
            <a:endParaRPr lang="zh-CN" altLang="en-US"/>
          </a:p>
        </p:txBody>
      </p:sp>
    </p:spTree>
    <p:extLst>
      <p:ext uri="{BB962C8B-B14F-4D97-AF65-F5344CB8AC3E}">
        <p14:creationId xmlns:p14="http://schemas.microsoft.com/office/powerpoint/2010/main" val="2223995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image" Target="../media/image9.tmp"/><Relationship Id="rId1" Type="http://schemas.openxmlformats.org/officeDocument/2006/relationships/slideLayout" Target="../slideLayouts/slideLayout1.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5DA23-FA21-A699-D31B-DFB8A80CD01E}"/>
              </a:ext>
            </a:extLst>
          </p:cNvPr>
          <p:cNvSpPr>
            <a:spLocks noGrp="1"/>
          </p:cNvSpPr>
          <p:nvPr>
            <p:ph type="title"/>
          </p:nvPr>
        </p:nvSpPr>
        <p:spPr>
          <a:xfrm>
            <a:off x="220133" y="225825"/>
            <a:ext cx="10515600" cy="688575"/>
          </a:xfrm>
        </p:spPr>
        <p:txBody>
          <a:bodyPr>
            <a:normAutofit/>
          </a:bodyPr>
          <a:lstStyle/>
          <a:p>
            <a:r>
              <a:rPr lang="zh-CN" altLang="en-US" sz="3200" b="1">
                <a:latin typeface="微软雅黑" panose="020B0503020204020204" pitchFamily="34" charset="-122"/>
                <a:ea typeface="微软雅黑" panose="020B0503020204020204" pitchFamily="34" charset="-122"/>
              </a:rPr>
              <a:t>一、课题进展</a:t>
            </a:r>
          </a:p>
        </p:txBody>
      </p:sp>
      <p:sp>
        <p:nvSpPr>
          <p:cNvPr id="3" name="内容占位符 2">
            <a:extLst>
              <a:ext uri="{FF2B5EF4-FFF2-40B4-BE49-F238E27FC236}">
                <a16:creationId xmlns:a16="http://schemas.microsoft.com/office/drawing/2014/main" id="{8E54BD09-D3FE-A765-47E9-4B79102B710F}"/>
              </a:ext>
            </a:extLst>
          </p:cNvPr>
          <p:cNvSpPr>
            <a:spLocks noGrp="1"/>
          </p:cNvSpPr>
          <p:nvPr>
            <p:ph idx="1"/>
          </p:nvPr>
        </p:nvSpPr>
        <p:spPr>
          <a:xfrm>
            <a:off x="220133" y="914400"/>
            <a:ext cx="11900747" cy="5717775"/>
          </a:xfrm>
        </p:spPr>
        <p:txBody>
          <a:bodyPr>
            <a:normAutofit lnSpcReduction="10000"/>
          </a:bodyPr>
          <a:lstStyle/>
          <a:p>
            <a:pPr marL="0" indent="0">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无法使用 非时变数据集（王昕妍师姐的数据集）</a:t>
            </a:r>
            <a:endParaRPr lang="en-US" altLang="zh-CN" sz="2400">
              <a:latin typeface="微软雅黑" panose="020B0503020204020204" pitchFamily="34" charset="-122"/>
              <a:ea typeface="微软雅黑" panose="020B0503020204020204" pitchFamily="34" charset="-122"/>
            </a:endParaRPr>
          </a:p>
          <a:p>
            <a:pPr marL="0" indent="0" algn="ctr">
              <a:buNone/>
            </a:pPr>
            <a:r>
              <a:rPr lang="zh-CN" altLang="en-US" sz="1800">
                <a:latin typeface="微软雅黑" panose="020B0503020204020204" pitchFamily="34" charset="-122"/>
                <a:ea typeface="微软雅黑" panose="020B0503020204020204" pitchFamily="34" charset="-122"/>
              </a:rPr>
              <a:t>饮茶与</a:t>
            </a:r>
            <a:r>
              <a:rPr lang="en-US" altLang="zh-CN" sz="1800">
                <a:latin typeface="微软雅黑" panose="020B0503020204020204" pitchFamily="34" charset="-122"/>
                <a:ea typeface="微软雅黑" panose="020B0503020204020204" pitchFamily="34" charset="-122"/>
              </a:rPr>
              <a:t>CVD</a:t>
            </a:r>
          </a:p>
          <a:p>
            <a:endParaRPr lang="en-US" altLang="zh-CN">
              <a:latin typeface="微软雅黑" panose="020B0503020204020204" pitchFamily="34" charset="-122"/>
              <a:ea typeface="微软雅黑" panose="020B0503020204020204" pitchFamily="34" charset="-122"/>
            </a:endParaRPr>
          </a:p>
          <a:p>
            <a:pPr marL="0" indent="0">
              <a:buNone/>
            </a:pPr>
            <a:endParaRPr lang="en-US" altLang="zh-CN" sz="1800">
              <a:latin typeface="微软雅黑" panose="020B0503020204020204" pitchFamily="34" charset="-122"/>
              <a:ea typeface="微软雅黑" panose="020B0503020204020204" pitchFamily="34" charset="-122"/>
            </a:endParaRPr>
          </a:p>
          <a:p>
            <a:pPr marL="0" indent="0">
              <a:buNone/>
            </a:pPr>
            <a:r>
              <a:rPr lang="zh-CN" altLang="en-US" sz="1800">
                <a:latin typeface="微软雅黑" panose="020B0503020204020204" pitchFamily="34" charset="-122"/>
                <a:ea typeface="微软雅黑" panose="020B0503020204020204" pitchFamily="34" charset="-122"/>
              </a:rPr>
              <a:t>队列分层，年龄、性别、</a:t>
            </a:r>
            <a:r>
              <a:rPr lang="en-US" altLang="zh-CN" sz="1800">
                <a:solidFill>
                  <a:srgbClr val="C00000"/>
                </a:solidFill>
                <a:latin typeface="微软雅黑" panose="020B0503020204020204" pitchFamily="34" charset="-122"/>
                <a:ea typeface="微软雅黑" panose="020B0503020204020204" pitchFamily="34" charset="-122"/>
              </a:rPr>
              <a:t> 7</a:t>
            </a:r>
            <a:r>
              <a:rPr lang="zh-CN" altLang="en-US" sz="1800">
                <a:solidFill>
                  <a:srgbClr val="C00000"/>
                </a:solidFill>
                <a:latin typeface="微软雅黑" panose="020B0503020204020204" pitchFamily="34" charset="-122"/>
                <a:ea typeface="微软雅黑" panose="020B0503020204020204" pitchFamily="34" charset="-122"/>
              </a:rPr>
              <a:t>大区</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area</a:t>
            </a:r>
            <a:r>
              <a:rPr lang="zh-CN" altLang="en-US" sz="1800">
                <a:latin typeface="微软雅黑" panose="020B0503020204020204" pitchFamily="34" charset="-122"/>
                <a:ea typeface="微软雅黑" panose="020B0503020204020204" pitchFamily="34" charset="-122"/>
              </a:rPr>
              <a:t>、教育程度、体力活动、是否饮酒、是否吸烟、</a:t>
            </a:r>
            <a:r>
              <a:rPr lang="en-US" altLang="zh-CN" sz="1800">
                <a:latin typeface="微软雅黑" panose="020B0503020204020204" pitchFamily="34" charset="-122"/>
                <a:ea typeface="微软雅黑" panose="020B0503020204020204" pitchFamily="34" charset="-122"/>
              </a:rPr>
              <a:t>cvd</a:t>
            </a:r>
            <a:r>
              <a:rPr lang="zh-CN" altLang="en-US" sz="1800">
                <a:latin typeface="微软雅黑" panose="020B0503020204020204" pitchFamily="34" charset="-122"/>
                <a:ea typeface="微软雅黑" panose="020B0503020204020204" pitchFamily="34" charset="-122"/>
              </a:rPr>
              <a:t>家族史、膳食（</a:t>
            </a:r>
            <a:r>
              <a:rPr lang="en-US" altLang="zh-CN" sz="1800">
                <a:latin typeface="微软雅黑" panose="020B0503020204020204" pitchFamily="34" charset="-122"/>
                <a:ea typeface="微软雅黑" panose="020B0503020204020204" pitchFamily="34" charset="-122"/>
              </a:rPr>
              <a:t>fish</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meat</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fresh</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soya</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sbp</a:t>
            </a:r>
            <a:r>
              <a:rPr lang="zh-CN" altLang="en-US" sz="1800">
                <a:latin typeface="微软雅黑" panose="020B0503020204020204" pitchFamily="34" charset="-122"/>
                <a:ea typeface="微软雅黑" panose="020B0503020204020204" pitchFamily="34" charset="-122"/>
              </a:rPr>
              <a:t>、血糖、总胆固醇、高密度脂蛋白</a:t>
            </a:r>
            <a:endParaRPr lang="en-US" altLang="zh-CN" sz="1800">
              <a:latin typeface="微软雅黑" panose="020B0503020204020204" pitchFamily="34" charset="-122"/>
              <a:ea typeface="微软雅黑" panose="020B0503020204020204" pitchFamily="34" charset="-122"/>
            </a:endParaRPr>
          </a:p>
          <a:p>
            <a:pPr marL="0" indent="0">
              <a:buNone/>
            </a:pPr>
            <a:r>
              <a:rPr lang="zh-CN" altLang="en-US" sz="1800" b="1">
                <a:solidFill>
                  <a:srgbClr val="C00000"/>
                </a:solidFill>
                <a:latin typeface="微软雅黑" panose="020B0503020204020204" pitchFamily="34" charset="-122"/>
                <a:ea typeface="微软雅黑" panose="020B0503020204020204" pitchFamily="34" charset="-122"/>
              </a:rPr>
              <a:t>饮茶对</a:t>
            </a:r>
            <a:r>
              <a:rPr lang="en-US" altLang="zh-CN" sz="1800" b="1">
                <a:solidFill>
                  <a:srgbClr val="C00000"/>
                </a:solidFill>
                <a:latin typeface="微软雅黑" panose="020B0503020204020204" pitchFamily="34" charset="-122"/>
                <a:ea typeface="微软雅黑" panose="020B0503020204020204" pitchFamily="34" charset="-122"/>
              </a:rPr>
              <a:t>CVD</a:t>
            </a:r>
            <a:r>
              <a:rPr lang="zh-CN" altLang="en-US" sz="1800" b="1">
                <a:solidFill>
                  <a:srgbClr val="C00000"/>
                </a:solidFill>
                <a:latin typeface="微软雅黑" panose="020B0503020204020204" pitchFamily="34" charset="-122"/>
                <a:ea typeface="微软雅黑" panose="020B0503020204020204" pitchFamily="34" charset="-122"/>
              </a:rPr>
              <a:t>的保护效应全部消失</a:t>
            </a:r>
            <a:r>
              <a:rPr lang="en-US" altLang="zh-CN" sz="1800" b="1">
                <a:solidFill>
                  <a:srgbClr val="C00000"/>
                </a:solidFill>
                <a:latin typeface="微软雅黑" panose="020B0503020204020204" pitchFamily="34" charset="-122"/>
                <a:ea typeface="微软雅黑" panose="020B0503020204020204" pitchFamily="34" charset="-122"/>
              </a:rPr>
              <a:t>   </a:t>
            </a:r>
          </a:p>
          <a:p>
            <a:pPr marL="0" indent="0" algn="ctr">
              <a:buNone/>
            </a:pPr>
            <a:r>
              <a:rPr lang="en-US" altLang="zh-CN" sz="1800">
                <a:latin typeface="微软雅黑" panose="020B0503020204020204" pitchFamily="34" charset="-122"/>
                <a:ea typeface="微软雅黑" panose="020B0503020204020204" pitchFamily="34" charset="-122"/>
              </a:rPr>
              <a:t>PM2.5</a:t>
            </a:r>
            <a:r>
              <a:rPr lang="zh-CN" altLang="en-US" sz="1800">
                <a:latin typeface="微软雅黑" panose="020B0503020204020204" pitchFamily="34" charset="-122"/>
                <a:ea typeface="微软雅黑" panose="020B0503020204020204" pitchFamily="34" charset="-122"/>
              </a:rPr>
              <a:t>与</a:t>
            </a:r>
            <a:r>
              <a:rPr lang="en-US" altLang="zh-CN" sz="1800">
                <a:latin typeface="微软雅黑" panose="020B0503020204020204" pitchFamily="34" charset="-122"/>
                <a:ea typeface="微软雅黑" panose="020B0503020204020204" pitchFamily="34" charset="-122"/>
              </a:rPr>
              <a:t>CVD</a:t>
            </a:r>
          </a:p>
          <a:p>
            <a:pPr marL="0" indent="0">
              <a:buNone/>
            </a:pPr>
            <a:endParaRPr lang="en-US" altLang="zh-CN" sz="1800">
              <a:latin typeface="微软雅黑" panose="020B0503020204020204" pitchFamily="34" charset="-122"/>
              <a:ea typeface="微软雅黑" panose="020B0503020204020204" pitchFamily="34" charset="-122"/>
            </a:endParaRPr>
          </a:p>
          <a:p>
            <a:pPr marL="0" indent="0">
              <a:buNone/>
            </a:pPr>
            <a:endParaRPr lang="en-US" altLang="zh-CN" sz="1800">
              <a:latin typeface="微软雅黑" panose="020B0503020204020204" pitchFamily="34" charset="-122"/>
              <a:ea typeface="微软雅黑" panose="020B0503020204020204" pitchFamily="34" charset="-122"/>
            </a:endParaRPr>
          </a:p>
          <a:p>
            <a:pPr marL="0" indent="0">
              <a:buNone/>
            </a:pPr>
            <a:endParaRPr lang="en-US" altLang="zh-CN" sz="1800">
              <a:latin typeface="微软雅黑" panose="020B0503020204020204" pitchFamily="34" charset="-122"/>
              <a:ea typeface="微软雅黑" panose="020B0503020204020204" pitchFamily="34" charset="-122"/>
            </a:endParaRPr>
          </a:p>
          <a:p>
            <a:pPr marL="0" indent="0">
              <a:buNone/>
            </a:pPr>
            <a:r>
              <a:rPr lang="zh-CN" altLang="en-US" sz="1800">
                <a:latin typeface="微软雅黑" panose="020B0503020204020204" pitchFamily="34" charset="-122"/>
                <a:ea typeface="微软雅黑" panose="020B0503020204020204" pitchFamily="34" charset="-122"/>
              </a:rPr>
              <a:t>队列分层，年龄、性别、</a:t>
            </a:r>
            <a:r>
              <a:rPr lang="zh-CN" altLang="en-US" sz="1800">
                <a:solidFill>
                  <a:srgbClr val="C00000"/>
                </a:solidFill>
                <a:latin typeface="微软雅黑" panose="020B0503020204020204" pitchFamily="34" charset="-122"/>
                <a:ea typeface="微软雅黑" panose="020B0503020204020204" pitchFamily="34" charset="-122"/>
              </a:rPr>
              <a:t>南北方</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area</a:t>
            </a:r>
            <a:r>
              <a:rPr lang="zh-CN" altLang="en-US" sz="1800">
                <a:latin typeface="微软雅黑" panose="020B0503020204020204" pitchFamily="34" charset="-122"/>
                <a:ea typeface="微软雅黑" panose="020B0503020204020204" pitchFamily="34" charset="-122"/>
              </a:rPr>
              <a:t>、教育程度、体力活动、是否饮酒、是否吸烟、</a:t>
            </a:r>
            <a:r>
              <a:rPr lang="en-US" altLang="zh-CN" sz="1800">
                <a:latin typeface="微软雅黑" panose="020B0503020204020204" pitchFamily="34" charset="-122"/>
                <a:ea typeface="微软雅黑" panose="020B0503020204020204" pitchFamily="34" charset="-122"/>
              </a:rPr>
              <a:t>cvd</a:t>
            </a:r>
            <a:r>
              <a:rPr lang="zh-CN" altLang="en-US" sz="1800">
                <a:latin typeface="微软雅黑" panose="020B0503020204020204" pitchFamily="34" charset="-122"/>
                <a:ea typeface="微软雅黑" panose="020B0503020204020204" pitchFamily="34" charset="-122"/>
              </a:rPr>
              <a:t>家族史、膳食（</a:t>
            </a:r>
            <a:r>
              <a:rPr lang="en-US" altLang="zh-CN" sz="1800">
                <a:latin typeface="微软雅黑" panose="020B0503020204020204" pitchFamily="34" charset="-122"/>
                <a:ea typeface="微软雅黑" panose="020B0503020204020204" pitchFamily="34" charset="-122"/>
              </a:rPr>
              <a:t>fish</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meat</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fresh</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soya</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sbp</a:t>
            </a:r>
            <a:r>
              <a:rPr lang="zh-CN" altLang="en-US" sz="1800">
                <a:latin typeface="微软雅黑" panose="020B0503020204020204" pitchFamily="34" charset="-122"/>
                <a:ea typeface="微软雅黑" panose="020B0503020204020204" pitchFamily="34" charset="-122"/>
              </a:rPr>
              <a:t>、血糖、总胆固醇、高密度脂蛋白</a:t>
            </a:r>
            <a:endParaRPr lang="en-US" altLang="zh-CN" sz="1800">
              <a:latin typeface="微软雅黑" panose="020B0503020204020204" pitchFamily="34" charset="-122"/>
              <a:ea typeface="微软雅黑" panose="020B0503020204020204" pitchFamily="34" charset="-122"/>
            </a:endParaRPr>
          </a:p>
          <a:p>
            <a:pPr marL="0" indent="0">
              <a:buNone/>
            </a:pPr>
            <a:r>
              <a:rPr lang="en-US" altLang="zh-CN" sz="1800" b="1">
                <a:solidFill>
                  <a:srgbClr val="C00000"/>
                </a:solidFill>
                <a:latin typeface="微软雅黑" panose="020B0503020204020204" pitchFamily="34" charset="-122"/>
                <a:ea typeface="微软雅黑" panose="020B0503020204020204" pitchFamily="34" charset="-122"/>
              </a:rPr>
              <a:t>PM2.5</a:t>
            </a:r>
            <a:r>
              <a:rPr lang="zh-CN" altLang="en-US" sz="1800" b="1">
                <a:solidFill>
                  <a:srgbClr val="C00000"/>
                </a:solidFill>
                <a:latin typeface="微软雅黑" panose="020B0503020204020204" pitchFamily="34" charset="-122"/>
                <a:ea typeface="微软雅黑" panose="020B0503020204020204" pitchFamily="34" charset="-122"/>
              </a:rPr>
              <a:t>对</a:t>
            </a:r>
            <a:r>
              <a:rPr lang="en-US" altLang="zh-CN" sz="1800" b="1">
                <a:solidFill>
                  <a:srgbClr val="C00000"/>
                </a:solidFill>
                <a:latin typeface="微软雅黑" panose="020B0503020204020204" pitchFamily="34" charset="-122"/>
                <a:ea typeface="微软雅黑" panose="020B0503020204020204" pitchFamily="34" charset="-122"/>
              </a:rPr>
              <a:t>CVD</a:t>
            </a:r>
            <a:r>
              <a:rPr lang="zh-CN" altLang="en-US" sz="1800" b="1">
                <a:solidFill>
                  <a:srgbClr val="C00000"/>
                </a:solidFill>
                <a:latin typeface="微软雅黑" panose="020B0503020204020204" pitchFamily="34" charset="-122"/>
                <a:ea typeface="微软雅黑" panose="020B0503020204020204" pitchFamily="34" charset="-122"/>
              </a:rPr>
              <a:t>的危害效应全部消失</a:t>
            </a:r>
            <a:r>
              <a:rPr lang="en-US" altLang="zh-CN" sz="1800" b="1">
                <a:solidFill>
                  <a:srgbClr val="C00000"/>
                </a:solidFill>
                <a:latin typeface="微软雅黑" panose="020B0503020204020204" pitchFamily="34" charset="-122"/>
                <a:ea typeface="微软雅黑" panose="020B0503020204020204" pitchFamily="34" charset="-122"/>
              </a:rPr>
              <a:t>   </a:t>
            </a:r>
          </a:p>
          <a:p>
            <a:pPr marL="0" indent="0">
              <a:buNone/>
            </a:pPr>
            <a:endParaRPr lang="en-US" altLang="zh-CN" sz="1800">
              <a:latin typeface="微软雅黑" panose="020B0503020204020204" pitchFamily="34" charset="-122"/>
              <a:ea typeface="微软雅黑" panose="020B0503020204020204" pitchFamily="34" charset="-122"/>
            </a:endParaRPr>
          </a:p>
          <a:p>
            <a:pPr marL="0" indent="0">
              <a:buNone/>
            </a:pPr>
            <a:r>
              <a:rPr lang="zh-CN" altLang="en-US" sz="2000" b="1">
                <a:latin typeface="微软雅黑" panose="020B0503020204020204" pitchFamily="34" charset="-122"/>
                <a:ea typeface="微软雅黑" panose="020B0503020204020204" pitchFamily="34" charset="-122"/>
              </a:rPr>
              <a:t>因此选用时变数据集</a:t>
            </a:r>
            <a:endParaRPr lang="en-US" altLang="zh-CN" sz="2000" b="1">
              <a:latin typeface="微软雅黑" panose="020B0503020204020204" pitchFamily="34" charset="-122"/>
              <a:ea typeface="微软雅黑" panose="020B0503020204020204" pitchFamily="34" charset="-122"/>
            </a:endParaRPr>
          </a:p>
          <a:p>
            <a:pPr marL="0" indent="0">
              <a:buNone/>
            </a:pPr>
            <a:endParaRPr lang="en-US" altLang="zh-CN" sz="2000" b="1">
              <a:solidFill>
                <a:srgbClr val="C0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5708B29-A7EB-31AA-2DBF-B7C9BDBD5884}"/>
              </a:ext>
            </a:extLst>
          </p:cNvPr>
          <p:cNvPicPr>
            <a:picLocks noChangeAspect="1"/>
          </p:cNvPicPr>
          <p:nvPr/>
        </p:nvPicPr>
        <p:blipFill rotWithShape="1">
          <a:blip r:embed="rId2">
            <a:extLst>
              <a:ext uri="{28A0092B-C50C-407E-A947-70E740481C1C}">
                <a14:useLocalDpi xmlns:a14="http://schemas.microsoft.com/office/drawing/2010/main" val="0"/>
              </a:ext>
            </a:extLst>
          </a:blip>
          <a:srcRect b="14495"/>
          <a:stretch/>
        </p:blipFill>
        <p:spPr>
          <a:xfrm>
            <a:off x="343908" y="3688339"/>
            <a:ext cx="11618985" cy="861744"/>
          </a:xfrm>
          <a:prstGeom prst="rect">
            <a:avLst/>
          </a:prstGeom>
        </p:spPr>
      </p:pic>
      <p:pic>
        <p:nvPicPr>
          <p:cNvPr id="13" name="图片 12">
            <a:extLst>
              <a:ext uri="{FF2B5EF4-FFF2-40B4-BE49-F238E27FC236}">
                <a16:creationId xmlns:a16="http://schemas.microsoft.com/office/drawing/2014/main" id="{18F609B4-6E7B-504D-E081-8CF8E2F90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08" y="1728970"/>
            <a:ext cx="11653195" cy="739021"/>
          </a:xfrm>
          <a:prstGeom prst="rect">
            <a:avLst/>
          </a:prstGeom>
        </p:spPr>
      </p:pic>
    </p:spTree>
    <p:extLst>
      <p:ext uri="{BB962C8B-B14F-4D97-AF65-F5344CB8AC3E}">
        <p14:creationId xmlns:p14="http://schemas.microsoft.com/office/powerpoint/2010/main" val="20432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4DE422-09D1-EF93-1B58-FA5901A53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03" y="1199280"/>
            <a:ext cx="5827194" cy="3134272"/>
          </a:xfrm>
          <a:prstGeom prst="rect">
            <a:avLst/>
          </a:prstGeom>
        </p:spPr>
      </p:pic>
      <p:sp>
        <p:nvSpPr>
          <p:cNvPr id="7" name="文本框 6">
            <a:extLst>
              <a:ext uri="{FF2B5EF4-FFF2-40B4-BE49-F238E27FC236}">
                <a16:creationId xmlns:a16="http://schemas.microsoft.com/office/drawing/2014/main" id="{02CD3459-55A3-1E60-AB14-16930A0C3A8E}"/>
              </a:ext>
            </a:extLst>
          </p:cNvPr>
          <p:cNvSpPr txBox="1"/>
          <p:nvPr/>
        </p:nvSpPr>
        <p:spPr>
          <a:xfrm>
            <a:off x="266131" y="6006930"/>
            <a:ext cx="11839433" cy="738664"/>
          </a:xfrm>
          <a:prstGeom prst="rect">
            <a:avLst/>
          </a:prstGeom>
          <a:noFill/>
        </p:spPr>
        <p:txBody>
          <a:bodyPr wrap="square">
            <a:spAutoFit/>
          </a:bodyPr>
          <a:lstStyle/>
          <a:p>
            <a:r>
              <a:rPr lang="en-US" altLang="zh-CN" sz="1050">
                <a:latin typeface="Times New Roman" panose="02020603050405020304" pitchFamily="18" charset="0"/>
                <a:cs typeface="Times New Roman" panose="02020603050405020304" pitchFamily="18" charset="0"/>
              </a:rPr>
              <a:t>Stratified Cox proportional hazard model</a:t>
            </a:r>
          </a:p>
          <a:p>
            <a:r>
              <a:rPr lang="en-US" altLang="zh-CN" sz="1050">
                <a:latin typeface="Times New Roman" panose="02020603050405020304" pitchFamily="18" charset="0"/>
                <a:cs typeface="Times New Roman" panose="02020603050405020304" pitchFamily="18" charset="0"/>
              </a:rPr>
              <a:t>Adjusted for age, gender, geographic region (north/northeast/east/southwest/south/central/northwest), area (rural/urban), cohort, education level ( </a:t>
            </a:r>
            <a:r>
              <a:rPr lang="zh-CN" altLang="en-US" sz="1050">
                <a:latin typeface="Times New Roman" panose="02020603050405020304" pitchFamily="18" charset="0"/>
                <a:cs typeface="Times New Roman" panose="02020603050405020304" pitchFamily="18" charset="0"/>
              </a:rPr>
              <a:t>≥</a:t>
            </a:r>
            <a:r>
              <a:rPr lang="en-US" altLang="zh-CN" sz="1050">
                <a:latin typeface="Times New Roman" panose="02020603050405020304" pitchFamily="18" charset="0"/>
                <a:cs typeface="Times New Roman" panose="02020603050405020304" pitchFamily="18" charset="0"/>
              </a:rPr>
              <a:t>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en-US" sz="105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11449C9-23B0-0C37-0202-3DD893570B5C}"/>
              </a:ext>
            </a:extLst>
          </p:cNvPr>
          <p:cNvSpPr txBox="1"/>
          <p:nvPr/>
        </p:nvSpPr>
        <p:spPr>
          <a:xfrm>
            <a:off x="99154" y="119735"/>
            <a:ext cx="11605259" cy="338554"/>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rPr>
              <a:t>6.</a:t>
            </a:r>
            <a:r>
              <a:rPr lang="zh-CN" altLang="en-US" sz="1600" b="1">
                <a:latin typeface="微软雅黑" panose="020B0503020204020204" pitchFamily="34" charset="-122"/>
                <a:ea typeface="微软雅黑" panose="020B0503020204020204" pitchFamily="34" charset="-122"/>
              </a:rPr>
              <a:t>是否习惯性饮茶分层下 大气</a:t>
            </a:r>
            <a:r>
              <a:rPr lang="en-US" altLang="zh-CN" sz="1600" b="1">
                <a:latin typeface="微软雅黑" panose="020B0503020204020204" pitchFamily="34" charset="-122"/>
                <a:ea typeface="微软雅黑" panose="020B0503020204020204" pitchFamily="34" charset="-122"/>
              </a:rPr>
              <a:t>PM2.5</a:t>
            </a:r>
            <a:r>
              <a:rPr lang="zh-CN" altLang="en-US" sz="1600" b="1">
                <a:latin typeface="微软雅黑" panose="020B0503020204020204" pitchFamily="34" charset="-122"/>
                <a:ea typeface="微软雅黑" panose="020B0503020204020204" pitchFamily="34" charset="-122"/>
              </a:rPr>
              <a:t>暴露与</a:t>
            </a:r>
            <a:r>
              <a:rPr lang="en-US" altLang="zh-CN" sz="1600" b="1">
                <a:latin typeface="微软雅黑" panose="020B0503020204020204" pitchFamily="34" charset="-122"/>
                <a:ea typeface="微软雅黑" panose="020B0503020204020204" pitchFamily="34" charset="-122"/>
              </a:rPr>
              <a:t>CVD</a:t>
            </a:r>
            <a:r>
              <a:rPr lang="zh-CN" altLang="en-US" sz="1600" b="1">
                <a:latin typeface="微软雅黑" panose="020B0503020204020204" pitchFamily="34" charset="-122"/>
                <a:ea typeface="微软雅黑" panose="020B0503020204020204" pitchFamily="34" charset="-122"/>
              </a:rPr>
              <a:t>发病</a:t>
            </a:r>
            <a:r>
              <a:rPr lang="en-US" altLang="zh-CN" sz="1600" b="1">
                <a:latin typeface="微软雅黑" panose="020B0503020204020204" pitchFamily="34" charset="-122"/>
                <a:ea typeface="微软雅黑" panose="020B0503020204020204" pitchFamily="34" charset="-122"/>
              </a:rPr>
              <a:t>RCS</a:t>
            </a:r>
            <a:r>
              <a:rPr lang="zh-CN" altLang="en-US" sz="1600" b="1">
                <a:latin typeface="微软雅黑" panose="020B0503020204020204" pitchFamily="34" charset="-122"/>
                <a:ea typeface="微软雅黑" panose="020B0503020204020204" pitchFamily="34" charset="-122"/>
              </a:rPr>
              <a:t>曲线</a:t>
            </a:r>
          </a:p>
        </p:txBody>
      </p:sp>
      <p:pic>
        <p:nvPicPr>
          <p:cNvPr id="3" name="内容占位符 4">
            <a:extLst>
              <a:ext uri="{FF2B5EF4-FFF2-40B4-BE49-F238E27FC236}">
                <a16:creationId xmlns:a16="http://schemas.microsoft.com/office/drawing/2014/main" id="{80C93862-307B-9E8F-6ECE-AAF7201838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766416"/>
            <a:ext cx="5909097" cy="3034803"/>
          </a:xfrm>
        </p:spPr>
      </p:pic>
      <p:sp>
        <p:nvSpPr>
          <p:cNvPr id="4" name="标题 1">
            <a:extLst>
              <a:ext uri="{FF2B5EF4-FFF2-40B4-BE49-F238E27FC236}">
                <a16:creationId xmlns:a16="http://schemas.microsoft.com/office/drawing/2014/main" id="{AC51E004-1760-4AE4-C30B-5F2FBB0E5DAC}"/>
              </a:ext>
            </a:extLst>
          </p:cNvPr>
          <p:cNvSpPr>
            <a:spLocks noGrp="1"/>
          </p:cNvSpPr>
          <p:nvPr>
            <p:ph type="title"/>
          </p:nvPr>
        </p:nvSpPr>
        <p:spPr>
          <a:xfrm>
            <a:off x="7907740" y="1953951"/>
            <a:ext cx="2607860" cy="904117"/>
          </a:xfrm>
        </p:spPr>
        <p:txBody>
          <a:bodyPr>
            <a:normAutofit/>
          </a:bodyPr>
          <a:lstStyle/>
          <a:p>
            <a:r>
              <a:rPr lang="zh-CN" altLang="en-US" sz="2400" b="1">
                <a:latin typeface="微软雅黑" panose="020B0503020204020204" pitchFamily="34" charset="-122"/>
                <a:ea typeface="微软雅黑" panose="020B0503020204020204" pitchFamily="34" charset="-122"/>
              </a:rPr>
              <a:t>非时变数据集</a:t>
            </a:r>
          </a:p>
        </p:txBody>
      </p:sp>
      <p:sp>
        <p:nvSpPr>
          <p:cNvPr id="6" name="标题 1">
            <a:extLst>
              <a:ext uri="{FF2B5EF4-FFF2-40B4-BE49-F238E27FC236}">
                <a16:creationId xmlns:a16="http://schemas.microsoft.com/office/drawing/2014/main" id="{67E2F85D-E62B-0348-E187-1AA806714A53}"/>
              </a:ext>
            </a:extLst>
          </p:cNvPr>
          <p:cNvSpPr txBox="1">
            <a:spLocks/>
          </p:cNvSpPr>
          <p:nvPr/>
        </p:nvSpPr>
        <p:spPr>
          <a:xfrm>
            <a:off x="2080224" y="458289"/>
            <a:ext cx="2607860" cy="9041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a:latin typeface="微软雅黑" panose="020B0503020204020204" pitchFamily="34" charset="-122"/>
                <a:ea typeface="微软雅黑" panose="020B0503020204020204" pitchFamily="34" charset="-122"/>
              </a:rPr>
              <a:t>时变数据集</a:t>
            </a:r>
          </a:p>
        </p:txBody>
      </p:sp>
    </p:spTree>
    <p:extLst>
      <p:ext uri="{BB962C8B-B14F-4D97-AF65-F5344CB8AC3E}">
        <p14:creationId xmlns:p14="http://schemas.microsoft.com/office/powerpoint/2010/main" val="10024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3335B91-3318-4AE6-6EE3-462FB483B6EC}"/>
              </a:ext>
            </a:extLst>
          </p:cNvPr>
          <p:cNvGrpSpPr/>
          <p:nvPr/>
        </p:nvGrpSpPr>
        <p:grpSpPr>
          <a:xfrm>
            <a:off x="1008677" y="563430"/>
            <a:ext cx="10174645" cy="5978535"/>
            <a:chOff x="1272531" y="778730"/>
            <a:chExt cx="9534412" cy="5650869"/>
          </a:xfrm>
        </p:grpSpPr>
        <p:pic>
          <p:nvPicPr>
            <p:cNvPr id="19" name="图片 18">
              <a:extLst>
                <a:ext uri="{FF2B5EF4-FFF2-40B4-BE49-F238E27FC236}">
                  <a16:creationId xmlns:a16="http://schemas.microsoft.com/office/drawing/2014/main" id="{1DDA765D-B90D-2D69-8658-3566079E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124" y="2672568"/>
              <a:ext cx="4661856" cy="1762662"/>
            </a:xfrm>
            <a:prstGeom prst="rect">
              <a:avLst/>
            </a:prstGeom>
          </p:spPr>
        </p:pic>
        <p:pic>
          <p:nvPicPr>
            <p:cNvPr id="21" name="图片 20">
              <a:extLst>
                <a:ext uri="{FF2B5EF4-FFF2-40B4-BE49-F238E27FC236}">
                  <a16:creationId xmlns:a16="http://schemas.microsoft.com/office/drawing/2014/main" id="{12DCC69C-276B-5C7B-333A-0CD058609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71" y="2632027"/>
              <a:ext cx="4672264" cy="1843745"/>
            </a:xfrm>
            <a:prstGeom prst="rect">
              <a:avLst/>
            </a:prstGeom>
          </p:spPr>
        </p:pic>
        <p:pic>
          <p:nvPicPr>
            <p:cNvPr id="27" name="图片 26">
              <a:extLst>
                <a:ext uri="{FF2B5EF4-FFF2-40B4-BE49-F238E27FC236}">
                  <a16:creationId xmlns:a16="http://schemas.microsoft.com/office/drawing/2014/main" id="{514C1FE3-ACF4-66BC-D36D-E456E801C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510" y="4532048"/>
              <a:ext cx="4610185" cy="1897551"/>
            </a:xfrm>
            <a:prstGeom prst="rect">
              <a:avLst/>
            </a:prstGeom>
          </p:spPr>
        </p:pic>
        <p:pic>
          <p:nvPicPr>
            <p:cNvPr id="3" name="图片 2">
              <a:extLst>
                <a:ext uri="{FF2B5EF4-FFF2-40B4-BE49-F238E27FC236}">
                  <a16:creationId xmlns:a16="http://schemas.microsoft.com/office/drawing/2014/main" id="{06CFBE6A-06BD-ED7C-5BCB-CC3CA7595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531" y="810256"/>
              <a:ext cx="4698204" cy="1767965"/>
            </a:xfrm>
            <a:prstGeom prst="rect">
              <a:avLst/>
            </a:prstGeom>
          </p:spPr>
        </p:pic>
        <p:pic>
          <p:nvPicPr>
            <p:cNvPr id="5" name="图片 4">
              <a:extLst>
                <a:ext uri="{FF2B5EF4-FFF2-40B4-BE49-F238E27FC236}">
                  <a16:creationId xmlns:a16="http://schemas.microsoft.com/office/drawing/2014/main" id="{1BEEF70F-4312-4FA0-3CA4-3B3EB28863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8393" y="778730"/>
              <a:ext cx="4664587" cy="1841015"/>
            </a:xfrm>
            <a:prstGeom prst="rect">
              <a:avLst/>
            </a:prstGeom>
          </p:spPr>
        </p:pic>
        <p:pic>
          <p:nvPicPr>
            <p:cNvPr id="7" name="图片 6">
              <a:extLst>
                <a:ext uri="{FF2B5EF4-FFF2-40B4-BE49-F238E27FC236}">
                  <a16:creationId xmlns:a16="http://schemas.microsoft.com/office/drawing/2014/main" id="{2A73C65A-8231-BBF8-0EA4-C4BEFB9B7F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1171" y="4547347"/>
              <a:ext cx="4705772" cy="1841015"/>
            </a:xfrm>
            <a:prstGeom prst="rect">
              <a:avLst/>
            </a:prstGeom>
          </p:spPr>
        </p:pic>
      </p:grpSp>
      <p:sp>
        <p:nvSpPr>
          <p:cNvPr id="12" name="文本框 11">
            <a:extLst>
              <a:ext uri="{FF2B5EF4-FFF2-40B4-BE49-F238E27FC236}">
                <a16:creationId xmlns:a16="http://schemas.microsoft.com/office/drawing/2014/main" id="{E27BD6C2-3CB9-28E2-FF67-93D2E28B7F68}"/>
              </a:ext>
            </a:extLst>
          </p:cNvPr>
          <p:cNvSpPr txBox="1"/>
          <p:nvPr/>
        </p:nvSpPr>
        <p:spPr>
          <a:xfrm>
            <a:off x="186610" y="194098"/>
            <a:ext cx="11605259"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7.</a:t>
            </a:r>
            <a:r>
              <a:rPr lang="zh-CN" altLang="en-US" b="1">
                <a:latin typeface="微软雅黑" panose="020B0503020204020204" pitchFamily="34" charset="-122"/>
                <a:ea typeface="微软雅黑" panose="020B0503020204020204" pitchFamily="34" charset="-122"/>
              </a:rPr>
              <a:t>大气</a:t>
            </a:r>
            <a:r>
              <a:rPr lang="en-US" altLang="zh-CN" b="1">
                <a:latin typeface="微软雅黑" panose="020B0503020204020204" pitchFamily="34" charset="-122"/>
                <a:ea typeface="微软雅黑" panose="020B0503020204020204" pitchFamily="34" charset="-122"/>
              </a:rPr>
              <a:t>PM2.5</a:t>
            </a:r>
            <a:r>
              <a:rPr lang="zh-CN" altLang="en-US" b="1">
                <a:latin typeface="微软雅黑" panose="020B0503020204020204" pitchFamily="34" charset="-122"/>
                <a:ea typeface="微软雅黑" panose="020B0503020204020204" pitchFamily="34" charset="-122"/>
              </a:rPr>
              <a:t>暴露与有无饮茶习惯对</a:t>
            </a:r>
            <a:r>
              <a:rPr lang="en-US" altLang="zh-CN" b="1">
                <a:latin typeface="微软雅黑" panose="020B0503020204020204" pitchFamily="34" charset="-122"/>
                <a:ea typeface="微软雅黑" panose="020B0503020204020204" pitchFamily="34" charset="-122"/>
              </a:rPr>
              <a:t>CVD</a:t>
            </a:r>
            <a:r>
              <a:rPr lang="zh-CN" altLang="en-US" b="1">
                <a:latin typeface="微软雅黑" panose="020B0503020204020204" pitchFamily="34" charset="-122"/>
                <a:ea typeface="微软雅黑" panose="020B0503020204020204" pitchFamily="34" charset="-122"/>
              </a:rPr>
              <a:t>发病风险的联合暴露</a:t>
            </a:r>
          </a:p>
        </p:txBody>
      </p:sp>
    </p:spTree>
    <p:extLst>
      <p:ext uri="{BB962C8B-B14F-4D97-AF65-F5344CB8AC3E}">
        <p14:creationId xmlns:p14="http://schemas.microsoft.com/office/powerpoint/2010/main" val="336308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C36BA2-143F-E3D0-0792-BA9835AF2C8E}"/>
              </a:ext>
            </a:extLst>
          </p:cNvPr>
          <p:cNvPicPr>
            <a:picLocks noChangeAspect="1"/>
          </p:cNvPicPr>
          <p:nvPr/>
        </p:nvPicPr>
        <p:blipFill>
          <a:blip r:embed="rId2"/>
          <a:stretch>
            <a:fillRect/>
          </a:stretch>
        </p:blipFill>
        <p:spPr>
          <a:xfrm>
            <a:off x="2819095" y="693564"/>
            <a:ext cx="6553809" cy="5470872"/>
          </a:xfrm>
          <a:prstGeom prst="rect">
            <a:avLst/>
          </a:prstGeom>
        </p:spPr>
      </p:pic>
      <p:sp>
        <p:nvSpPr>
          <p:cNvPr id="3" name="文本框 2">
            <a:extLst>
              <a:ext uri="{FF2B5EF4-FFF2-40B4-BE49-F238E27FC236}">
                <a16:creationId xmlns:a16="http://schemas.microsoft.com/office/drawing/2014/main" id="{FA34DDE7-E880-C65B-2B12-8859DEF667B9}"/>
              </a:ext>
            </a:extLst>
          </p:cNvPr>
          <p:cNvSpPr txBox="1"/>
          <p:nvPr/>
        </p:nvSpPr>
        <p:spPr>
          <a:xfrm>
            <a:off x="207544" y="176281"/>
            <a:ext cx="6093994" cy="369332"/>
          </a:xfrm>
          <a:prstGeom prst="rect">
            <a:avLst/>
          </a:prstGeom>
          <a:noFill/>
        </p:spPr>
        <p:txBody>
          <a:bodyPr wrap="square">
            <a:spAutoFit/>
          </a:bodyPr>
          <a:lstStyle/>
          <a:p>
            <a:pPr algn="just"/>
            <a:r>
              <a:rPr lang="en-US" altLang="zh-CN" sz="1800" b="1"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800" b="1" kern="100">
                <a:effectLst/>
                <a:latin typeface="微软雅黑" panose="020B0503020204020204" pitchFamily="34" charset="-122"/>
                <a:ea typeface="微软雅黑" panose="020B0503020204020204" pitchFamily="34" charset="-122"/>
                <a:cs typeface="Times New Roman" panose="02020603050405020304" pitchFamily="18" charset="0"/>
              </a:rPr>
              <a:t>研究对象的纳入排除</a:t>
            </a:r>
            <a:endParaRPr lang="zh-CN" alt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8564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E1D2EF1A-DF96-4F69-3795-FB94993BA403}"/>
              </a:ext>
            </a:extLst>
          </p:cNvPr>
          <p:cNvGraphicFramePr>
            <a:graphicFrameLocks noGrp="1"/>
          </p:cNvGraphicFramePr>
          <p:nvPr>
            <p:extLst>
              <p:ext uri="{D42A27DB-BD31-4B8C-83A1-F6EECF244321}">
                <p14:modId xmlns:p14="http://schemas.microsoft.com/office/powerpoint/2010/main" val="588522024"/>
              </p:ext>
            </p:extLst>
          </p:nvPr>
        </p:nvGraphicFramePr>
        <p:xfrm>
          <a:off x="307075" y="744771"/>
          <a:ext cx="7555746" cy="5985750"/>
        </p:xfrm>
        <a:graphic>
          <a:graphicData uri="http://schemas.openxmlformats.org/drawingml/2006/table">
            <a:tbl>
              <a:tblPr/>
              <a:tblGrid>
                <a:gridCol w="1746913">
                  <a:extLst>
                    <a:ext uri="{9D8B030D-6E8A-4147-A177-3AD203B41FA5}">
                      <a16:colId xmlns:a16="http://schemas.microsoft.com/office/drawing/2014/main" val="1153860248"/>
                    </a:ext>
                  </a:extLst>
                </a:gridCol>
                <a:gridCol w="1330657">
                  <a:extLst>
                    <a:ext uri="{9D8B030D-6E8A-4147-A177-3AD203B41FA5}">
                      <a16:colId xmlns:a16="http://schemas.microsoft.com/office/drawing/2014/main" val="2339086038"/>
                    </a:ext>
                  </a:extLst>
                </a:gridCol>
                <a:gridCol w="895595">
                  <a:extLst>
                    <a:ext uri="{9D8B030D-6E8A-4147-A177-3AD203B41FA5}">
                      <a16:colId xmlns:a16="http://schemas.microsoft.com/office/drawing/2014/main" val="3943442029"/>
                    </a:ext>
                  </a:extLst>
                </a:gridCol>
                <a:gridCol w="1651684">
                  <a:extLst>
                    <a:ext uri="{9D8B030D-6E8A-4147-A177-3AD203B41FA5}">
                      <a16:colId xmlns:a16="http://schemas.microsoft.com/office/drawing/2014/main" val="961578736"/>
                    </a:ext>
                  </a:extLst>
                </a:gridCol>
                <a:gridCol w="1311354">
                  <a:extLst>
                    <a:ext uri="{9D8B030D-6E8A-4147-A177-3AD203B41FA5}">
                      <a16:colId xmlns:a16="http://schemas.microsoft.com/office/drawing/2014/main" val="1517582733"/>
                    </a:ext>
                  </a:extLst>
                </a:gridCol>
                <a:gridCol w="619543">
                  <a:extLst>
                    <a:ext uri="{9D8B030D-6E8A-4147-A177-3AD203B41FA5}">
                      <a16:colId xmlns:a16="http://schemas.microsoft.com/office/drawing/2014/main" val="1796574494"/>
                    </a:ext>
                  </a:extLst>
                </a:gridCol>
              </a:tblGrid>
              <a:tr h="285267">
                <a:tc>
                  <a:txBody>
                    <a:bodyPr/>
                    <a:lstStyle/>
                    <a:p>
                      <a:pPr algn="ctr" fontAlgn="ctr"/>
                      <a:r>
                        <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Total</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Never or &lt;3 times/week</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 times/week</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1"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3434" marR="3434" marT="34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9469915"/>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No. of participants</a:t>
                      </a: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100904</a:t>
                      </a: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69041</a:t>
                      </a: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31863</a:t>
                      </a: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9102335"/>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Age, yrs</a:t>
                      </a:r>
                    </a:p>
                  </a:txBody>
                  <a:tcPr marL="3434" marR="3434" marT="3434" marB="0" anchor="ctr">
                    <a:lnL>
                      <a:noFill/>
                    </a:lnL>
                    <a:lnR>
                      <a:noFill/>
                    </a:lnR>
                    <a:lnT>
                      <a:noFill/>
                    </a:lnT>
                    <a:lnB>
                      <a:noFill/>
                    </a:lnB>
                  </a:tcPr>
                </a:tc>
                <a:tc>
                  <a:txBody>
                    <a:bodyPr/>
                    <a:lstStyle/>
                    <a:p>
                      <a:pPr algn="ctr" rtl="0"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51.5 ±12.2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52.0±12.4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50.5±11.7</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562615950"/>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Male, n(%)</a:t>
                      </a:r>
                    </a:p>
                  </a:txBody>
                  <a:tcPr marL="3434" marR="3434" marT="3434" marB="0" anchor="ctr">
                    <a:lnL>
                      <a:noFill/>
                    </a:lnL>
                    <a:lnR>
                      <a:noFill/>
                    </a:lnR>
                    <a:lnT>
                      <a:noFill/>
                    </a:lnT>
                    <a:lnB>
                      <a:noFill/>
                    </a:lnB>
                  </a:tcPr>
                </a:tc>
                <a:tc>
                  <a:txBody>
                    <a:bodyPr/>
                    <a:lstStyle/>
                    <a:p>
                      <a:pPr algn="ctr" rtl="0"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40654(40.3)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21084(30.5)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19570(61.4)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1202623901"/>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Geographic area, n(%)</a:t>
                      </a:r>
                    </a:p>
                  </a:txBody>
                  <a:tcPr marL="3434" marR="3434" marT="3434" marB="0" anchor="ctr">
                    <a:lnL>
                      <a:noFill/>
                    </a:lnL>
                    <a:lnR>
                      <a:noFill/>
                    </a:lnR>
                    <a:lnT>
                      <a:noFill/>
                    </a:lnT>
                    <a:lnB>
                      <a:noFill/>
                    </a:lnB>
                  </a:tcPr>
                </a:tc>
                <a:tc>
                  <a:txBody>
                    <a:bodyPr/>
                    <a:lstStyle/>
                    <a:p>
                      <a:pPr algn="ctr" rtl="0"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rtl="0"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404516349"/>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North</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4177(4.1)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1775(2.6)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2402(7.5)</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423867378"/>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East</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68851(68.2)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46413(67.2)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22438(70.4)</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2009660516"/>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Northwest</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2862(2.8)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1491(2.2)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1371(4.3)</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1193222640"/>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Northeast</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2126(2.1)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1791(2.6)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335(1.1)</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2245496166"/>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Central</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16530(16.4)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13488(19.5)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3042(9.5)</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898549817"/>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Southwest</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2013(2.0)</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989(1.4)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1024(3.2)</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705200002"/>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South</a:t>
                      </a:r>
                    </a:p>
                  </a:txBody>
                  <a:tcPr marL="3434" marR="3434" marT="3434" marB="0" anchor="ctr">
                    <a:lnL>
                      <a:noFill/>
                    </a:lnL>
                    <a:lnR>
                      <a:noFill/>
                    </a:lnR>
                    <a:lnT>
                      <a:noFill/>
                    </a:lnT>
                    <a:lnB>
                      <a:noFill/>
                    </a:lnB>
                  </a:tcPr>
                </a:tc>
                <a:tc>
                  <a:txBody>
                    <a:bodyPr/>
                    <a:lstStyle/>
                    <a:p>
                      <a:pPr algn="ctr" rtl="0"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4345(4.3)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3094(4.5)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1251(3.9)</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3321543958"/>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Urban, n(%)</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9245(9.2)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4664(6.8)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4581(14.4)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3134341335"/>
                  </a:ext>
                </a:extLst>
              </a:tr>
              <a:tr h="165535">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Education≥12 years, N (%)</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13726(13.6)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7947(11.5)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5779(18.2)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357195133"/>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BMI</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23.7 ± 3.6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23.6±3.6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24.0±3.6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936766370"/>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SBP, mmHg</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128.3 ± 21.4</a:t>
                      </a: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127.5±21.4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130.2±21.3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959124907"/>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Smoker, n(%)</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26023(25.8)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12199(17.7)</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13824(43.5)</a:t>
                      </a:r>
                    </a:p>
                  </a:txBody>
                  <a:tcPr marL="3434" marR="3434" marT="3434"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a:solidFill>
                            <a:srgbClr val="000000"/>
                          </a:solidFill>
                          <a:effectLst/>
                          <a:latin typeface="Times New Roman" panose="02020603050405020304" pitchFamily="18" charset="0"/>
                          <a:ea typeface="+mn-ea"/>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1071217784"/>
                  </a:ext>
                </a:extLst>
              </a:tr>
              <a:tr h="3008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Habitual alcohol drinkers, n(%)</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18762(18.6)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9026(13.1)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9736(30.6)</a:t>
                      </a:r>
                    </a:p>
                  </a:txBody>
                  <a:tcPr marL="3434" marR="3434" marT="3434"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a:solidFill>
                            <a:srgbClr val="000000"/>
                          </a:solidFill>
                          <a:effectLst/>
                          <a:latin typeface="Times New Roman" panose="02020603050405020304" pitchFamily="18" charset="0"/>
                          <a:ea typeface="+mn-ea"/>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4161206336"/>
                  </a:ext>
                </a:extLst>
              </a:tr>
              <a:tr h="165535">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Family history of CVD, N (%)</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10218(10.1)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6812(9.9)</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3406(10.7)</a:t>
                      </a:r>
                    </a:p>
                  </a:txBody>
                  <a:tcPr marL="3434" marR="3434" marT="3434"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a:solidFill>
                            <a:srgbClr val="000000"/>
                          </a:solidFill>
                          <a:effectLst/>
                          <a:latin typeface="Times New Roman" panose="02020603050405020304" pitchFamily="18" charset="0"/>
                          <a:ea typeface="+mn-ea"/>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4243038690"/>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Fasting blood glucose, mg/dl</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91.9 ±26.4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91.7±26.0</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92.2±27.3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0.232</a:t>
                      </a:r>
                    </a:p>
                  </a:txBody>
                  <a:tcPr marL="3434" marR="3434" marT="3434" marB="0" anchor="ctr">
                    <a:lnL>
                      <a:noFill/>
                    </a:lnL>
                    <a:lnR>
                      <a:noFill/>
                    </a:lnR>
                    <a:lnT>
                      <a:noFill/>
                    </a:lnT>
                    <a:lnB>
                      <a:noFill/>
                    </a:lnB>
                  </a:tcPr>
                </a:tc>
                <a:extLst>
                  <a:ext uri="{0D108BD9-81ED-4DB2-BD59-A6C34878D82A}">
                    <a16:rowId xmlns:a16="http://schemas.microsoft.com/office/drawing/2014/main" val="1110026763"/>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Total serum cholesterol, mg/dl</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175.15 ±35.2</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174.6±35.1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176.4±35.5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3043347012"/>
                  </a:ext>
                </a:extLst>
              </a:tr>
              <a:tr h="165535">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HDL-C, mg/dl</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51.4 ± 12.9</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51.5±12.9</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51.0±12.9</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2063010749"/>
                  </a:ext>
                </a:extLst>
              </a:tr>
              <a:tr h="3008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Physical activity standard, n(%)</a:t>
                      </a:r>
                    </a:p>
                  </a:txBody>
                  <a:tcPr marL="3434" marR="3434" marT="3434" marB="0" anchor="ctr">
                    <a:lnL>
                      <a:noFill/>
                    </a:lnL>
                    <a:lnR>
                      <a:noFill/>
                    </a:lnR>
                    <a:lnT>
                      <a:noFill/>
                    </a:lnT>
                    <a:lnB>
                      <a:noFill/>
                    </a:lnB>
                  </a:tcPr>
                </a:tc>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21383(31.0)</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12120(38.1)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2870720187"/>
                  </a:ext>
                </a:extLst>
              </a:tr>
              <a:tr h="165535">
                <a:tc>
                  <a:txBody>
                    <a:bodyPr/>
                    <a:lstStyle/>
                    <a:p>
                      <a:pPr algn="l"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Ideal diet standard,</a:t>
                      </a:r>
                      <a:r>
                        <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t>
                      </a: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Fish </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34501(34.3)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23456(34.1)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11045(34.8)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3068759462"/>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Fresh </a:t>
                      </a: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vegetables and fruits</a:t>
                      </a:r>
                      <a:endPar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45875(45.5)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29962(43.5)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15913(50.0)</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3103247489"/>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Soy </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5151(5.1)</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3765(5.5)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1386(4.4)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0.036</a:t>
                      </a:r>
                    </a:p>
                  </a:txBody>
                  <a:tcPr marL="3434" marR="3434" marT="3434" marB="0" anchor="ctr">
                    <a:lnL>
                      <a:noFill/>
                    </a:lnL>
                    <a:lnR>
                      <a:noFill/>
                    </a:lnR>
                    <a:lnT>
                      <a:noFill/>
                    </a:lnT>
                    <a:lnB>
                      <a:noFill/>
                    </a:lnB>
                  </a:tcPr>
                </a:tc>
                <a:extLst>
                  <a:ext uri="{0D108BD9-81ED-4DB2-BD59-A6C34878D82A}">
                    <a16:rowId xmlns:a16="http://schemas.microsoft.com/office/drawing/2014/main" val="2531316623"/>
                  </a:ext>
                </a:extLst>
              </a:tr>
              <a:tr h="165535">
                <a:tc>
                  <a:txBody>
                    <a:bodyPr/>
                    <a:lstStyle/>
                    <a:p>
                      <a:pPr algn="l"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l"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Red </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meat</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84195(83.6)</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59465(86.3)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24730(77.7)</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453685493"/>
                  </a:ext>
                </a:extLst>
              </a:tr>
              <a:tr h="165535">
                <a:tc>
                  <a:txBody>
                    <a:bodyPr/>
                    <a:lstStyle/>
                    <a:p>
                      <a:pPr algn="l" rtl="0"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PM</a:t>
                      </a:r>
                      <a:r>
                        <a:rPr lang="en-US" sz="1050" b="0" i="0" u="none" strike="noStrike" baseline="-25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exposure(</a:t>
                      </a:r>
                      <a:r>
                        <a:rPr lang="el-GR"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μ</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g/m</a:t>
                      </a:r>
                      <a:r>
                        <a:rPr lang="en-US" sz="1050" b="0" i="0" u="none" strike="noStrike" baseline="30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65.8 ± 15.3</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64.7±15.0</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67.9±15.8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2991186059"/>
                  </a:ext>
                </a:extLst>
              </a:tr>
              <a:tr h="165535">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PM</a:t>
                      </a:r>
                      <a:r>
                        <a:rPr lang="en-US" sz="1050" b="0" i="0" u="none" strike="noStrike" baseline="-25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a:t>
                      </a:r>
                      <a:r>
                        <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exposure groups</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3434" marR="3434" marT="3434" marB="0" anchor="ctr">
                    <a:lnL>
                      <a:noFill/>
                    </a:lnL>
                    <a:lnR>
                      <a:noFill/>
                    </a:lnR>
                    <a:lnT>
                      <a:noFill/>
                    </a:lnT>
                    <a:lnB>
                      <a:noFill/>
                    </a:lnB>
                  </a:tcPr>
                </a:tc>
                <a:extLst>
                  <a:ext uri="{0D108BD9-81ED-4DB2-BD59-A6C34878D82A}">
                    <a16:rowId xmlns:a16="http://schemas.microsoft.com/office/drawing/2014/main" val="2604577826"/>
                  </a:ext>
                </a:extLst>
              </a:tr>
              <a:tr h="165535">
                <a:tc>
                  <a:txBody>
                    <a:bodyPr/>
                    <a:lstStyle/>
                    <a:p>
                      <a:pPr algn="l" rtl="0" fontAlgn="ctr"/>
                      <a:endPar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just"/>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Low (&lt;57.43</a:t>
                      </a:r>
                      <a:r>
                        <a:rPr lang="el-GR" sz="1000" kern="100">
                          <a:effectLst/>
                          <a:latin typeface="Times New Roman" panose="02020603050405020304" pitchFamily="18" charset="0"/>
                          <a:ea typeface="宋体" panose="02010600030101010101" pitchFamily="2" charset="-122"/>
                          <a:cs typeface="Times New Roman" panose="02020603050405020304" pitchFamily="18" charset="0"/>
                        </a:rPr>
                        <a:t>μ</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g/m</a:t>
                      </a:r>
                      <a:r>
                        <a:rPr lang="en-US" sz="1000" kern="100" baseline="30000">
                          <a:effectLst/>
                          <a:latin typeface="Times New Roman" panose="02020603050405020304" pitchFamily="18" charset="0"/>
                          <a:ea typeface="宋体" panose="02010600030101010101" pitchFamily="2" charset="-122"/>
                          <a:cs typeface="Times New Roman" panose="02020603050405020304" pitchFamily="18" charset="0"/>
                        </a:rPr>
                        <a:t>3</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3175" marR="3175" marT="3175"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49.5 ± 6.5</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49.6±6.4</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49.1±6.9</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3471404925"/>
                  </a:ext>
                </a:extLst>
              </a:tr>
              <a:tr h="165535">
                <a:tc>
                  <a:txBody>
                    <a:bodyPr/>
                    <a:lstStyle/>
                    <a:p>
                      <a:pPr algn="l" rtl="0" fontAlgn="ctr"/>
                      <a:endPar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tc>
                  <a:txBody>
                    <a:bodyPr/>
                    <a:lstStyle/>
                    <a:p>
                      <a:pPr algn="just"/>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Intermediate(57.43-74.00</a:t>
                      </a:r>
                      <a:r>
                        <a:rPr lang="el-GR" sz="1000" kern="100">
                          <a:effectLst/>
                          <a:latin typeface="Times New Roman" panose="02020603050405020304" pitchFamily="18" charset="0"/>
                          <a:ea typeface="宋体" panose="02010600030101010101" pitchFamily="2" charset="-122"/>
                          <a:cs typeface="Times New Roman" panose="02020603050405020304" pitchFamily="18" charset="0"/>
                        </a:rPr>
                        <a:t>μ</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g/m</a:t>
                      </a:r>
                      <a:r>
                        <a:rPr lang="en-US" sz="1000" kern="100" baseline="30000">
                          <a:effectLst/>
                          <a:latin typeface="Times New Roman" panose="02020603050405020304" pitchFamily="18" charset="0"/>
                          <a:ea typeface="宋体" panose="02010600030101010101" pitchFamily="2" charset="-122"/>
                          <a:cs typeface="Times New Roman" panose="02020603050405020304" pitchFamily="18" charset="0"/>
                        </a:rPr>
                        <a:t>3</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3175" marR="3175" marT="3175"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63.7 ± 4.8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63.6±4.8</a:t>
                      </a:r>
                    </a:p>
                  </a:txBody>
                  <a:tcPr marL="3434" marR="3434" marT="3434" marB="0" anchor="ctr">
                    <a:lnL>
                      <a:noFill/>
                    </a:lnL>
                    <a:lnR>
                      <a:noFill/>
                    </a:lnR>
                    <a:lnT>
                      <a:noFill/>
                    </a:lnT>
                    <a:lnB>
                      <a:noFill/>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63.7±4.6</a:t>
                      </a:r>
                    </a:p>
                  </a:txBody>
                  <a:tcPr marL="3434" marR="3434" marT="3434" marB="0" anchor="ctr">
                    <a:lnL>
                      <a:noFill/>
                    </a:lnL>
                    <a:lnR>
                      <a:noFill/>
                    </a:lnR>
                    <a:lnT>
                      <a:noFill/>
                    </a:lnT>
                    <a:lnB>
                      <a:noFill/>
                    </a:lnB>
                  </a:tcPr>
                </a:tc>
                <a:tc>
                  <a:txBody>
                    <a:bodyPr/>
                    <a:lstStyle/>
                    <a:p>
                      <a:pPr algn="ctr" fontAlgn="ctr"/>
                      <a:endPar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a:noFill/>
                    </a:lnB>
                  </a:tcPr>
                </a:tc>
                <a:extLst>
                  <a:ext uri="{0D108BD9-81ED-4DB2-BD59-A6C34878D82A}">
                    <a16:rowId xmlns:a16="http://schemas.microsoft.com/office/drawing/2014/main" val="1512049227"/>
                  </a:ext>
                </a:extLst>
              </a:tr>
              <a:tr h="106816">
                <a:tc>
                  <a:txBody>
                    <a:bodyPr/>
                    <a:lstStyle/>
                    <a:p>
                      <a:pPr algn="l" rtl="0" fontAlgn="ctr"/>
                      <a:endParaRPr 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434" marR="3434" marT="34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just"/>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High(&gt;74.00</a:t>
                      </a:r>
                      <a:r>
                        <a:rPr lang="el-GR" sz="1000" kern="100">
                          <a:effectLst/>
                          <a:latin typeface="Times New Roman" panose="02020603050405020304" pitchFamily="18" charset="0"/>
                          <a:ea typeface="宋体" panose="02010600030101010101" pitchFamily="2" charset="-122"/>
                          <a:cs typeface="Times New Roman" panose="02020603050405020304" pitchFamily="18" charset="0"/>
                        </a:rPr>
                        <a:t>μ</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g/m</a:t>
                      </a:r>
                      <a:r>
                        <a:rPr lang="en-US" sz="1000" kern="100" baseline="30000">
                          <a:effectLst/>
                          <a:latin typeface="Times New Roman" panose="02020603050405020304" pitchFamily="18" charset="0"/>
                          <a:ea typeface="宋体" panose="02010600030101010101" pitchFamily="2" charset="-122"/>
                          <a:cs typeface="Times New Roman" panose="02020603050405020304" pitchFamily="18" charset="0"/>
                        </a:rPr>
                        <a:t>3</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3175" marR="3175" marT="317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83.5 ± 6.7</a:t>
                      </a:r>
                    </a:p>
                  </a:txBody>
                  <a:tcPr marL="3434" marR="3434" marT="34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83.0±6.6</a:t>
                      </a:r>
                    </a:p>
                  </a:txBody>
                  <a:tcPr marL="3434" marR="3434" marT="34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84.6±6.9</a:t>
                      </a:r>
                    </a:p>
                  </a:txBody>
                  <a:tcPr marL="3434" marR="3434" marT="34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3434" marR="3434" marT="34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284573"/>
                  </a:ext>
                </a:extLst>
              </a:tr>
            </a:tbl>
          </a:graphicData>
        </a:graphic>
      </p:graphicFrame>
      <p:sp>
        <p:nvSpPr>
          <p:cNvPr id="8" name="文本框 7">
            <a:extLst>
              <a:ext uri="{FF2B5EF4-FFF2-40B4-BE49-F238E27FC236}">
                <a16:creationId xmlns:a16="http://schemas.microsoft.com/office/drawing/2014/main" id="{22BB69C1-2976-4E69-4C2F-8CFCC6B4077E}"/>
              </a:ext>
            </a:extLst>
          </p:cNvPr>
          <p:cNvSpPr txBox="1"/>
          <p:nvPr/>
        </p:nvSpPr>
        <p:spPr>
          <a:xfrm>
            <a:off x="240851" y="101566"/>
            <a:ext cx="5504232"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2. </a:t>
            </a:r>
            <a:r>
              <a:rPr lang="zh-CN" altLang="en-US" b="1">
                <a:latin typeface="微软雅黑" panose="020B0503020204020204" pitchFamily="34" charset="-122"/>
                <a:ea typeface="微软雅黑" panose="020B0503020204020204" pitchFamily="34" charset="-122"/>
              </a:rPr>
              <a:t>基线特征</a:t>
            </a:r>
          </a:p>
        </p:txBody>
      </p:sp>
      <p:sp>
        <p:nvSpPr>
          <p:cNvPr id="9" name="文本框 8">
            <a:extLst>
              <a:ext uri="{FF2B5EF4-FFF2-40B4-BE49-F238E27FC236}">
                <a16:creationId xmlns:a16="http://schemas.microsoft.com/office/drawing/2014/main" id="{678234DB-B8C1-3532-30CE-AB52A85736AC}"/>
              </a:ext>
            </a:extLst>
          </p:cNvPr>
          <p:cNvSpPr txBox="1"/>
          <p:nvPr/>
        </p:nvSpPr>
        <p:spPr>
          <a:xfrm>
            <a:off x="977051" y="470898"/>
            <a:ext cx="6096000" cy="261610"/>
          </a:xfrm>
          <a:prstGeom prst="rect">
            <a:avLst/>
          </a:prstGeom>
          <a:noFill/>
        </p:spPr>
        <p:txBody>
          <a:bodyPr wrap="square">
            <a:spAutoFit/>
          </a:bodyPr>
          <a:lstStyle/>
          <a:p>
            <a:pPr algn="ctr"/>
            <a:r>
              <a:rPr lang="en-US" altLang="zh-CN" sz="1100" b="1" kern="100">
                <a:effectLst/>
                <a:latin typeface="Times New Roman" panose="02020603050405020304" pitchFamily="18" charset="0"/>
                <a:ea typeface="微软雅黑" panose="020B0503020204020204" pitchFamily="34" charset="-122"/>
              </a:rPr>
              <a:t>Table 1 Characteristics of 100904 participants at baseline according to tea drinking habits.</a:t>
            </a:r>
          </a:p>
        </p:txBody>
      </p:sp>
      <p:sp>
        <p:nvSpPr>
          <p:cNvPr id="10" name="矩形 9">
            <a:extLst>
              <a:ext uri="{FF2B5EF4-FFF2-40B4-BE49-F238E27FC236}">
                <a16:creationId xmlns:a16="http://schemas.microsoft.com/office/drawing/2014/main" id="{A525DCEB-26DA-535C-8ECA-7A9F0FA182D5}"/>
              </a:ext>
            </a:extLst>
          </p:cNvPr>
          <p:cNvSpPr/>
          <p:nvPr/>
        </p:nvSpPr>
        <p:spPr>
          <a:xfrm flipV="1">
            <a:off x="4751889" y="3193576"/>
            <a:ext cx="2287042" cy="743229"/>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325B4FD-30C6-2CA7-3680-A5C142696C75}"/>
              </a:ext>
            </a:extLst>
          </p:cNvPr>
          <p:cNvSpPr/>
          <p:nvPr/>
        </p:nvSpPr>
        <p:spPr>
          <a:xfrm flipV="1">
            <a:off x="4738241" y="5778058"/>
            <a:ext cx="2321162" cy="964723"/>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08CB64F-2E65-4CAF-65ED-CE258694B058}"/>
              </a:ext>
            </a:extLst>
          </p:cNvPr>
          <p:cNvSpPr/>
          <p:nvPr/>
        </p:nvSpPr>
        <p:spPr>
          <a:xfrm flipV="1">
            <a:off x="4738241" y="1352459"/>
            <a:ext cx="2307514" cy="236702"/>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385EE72-1937-49C1-3167-8E43C42125AB}"/>
              </a:ext>
            </a:extLst>
          </p:cNvPr>
          <p:cNvSpPr txBox="1"/>
          <p:nvPr/>
        </p:nvSpPr>
        <p:spPr>
          <a:xfrm>
            <a:off x="7862823" y="1589161"/>
            <a:ext cx="4120493" cy="2949718"/>
          </a:xfrm>
          <a:prstGeom prst="rect">
            <a:avLst/>
          </a:prstGeom>
          <a:noFill/>
        </p:spPr>
        <p:txBody>
          <a:bodyPr wrap="square">
            <a:spAutoFit/>
          </a:bodyPr>
          <a:lstStyle/>
          <a:p>
            <a:pPr marL="285750" indent="-285750" algn="just">
              <a:lnSpc>
                <a:spcPct val="130000"/>
              </a:lnSpc>
              <a:buFont typeface="Wingdings" panose="05000000000000000000" pitchFamily="2" charset="2"/>
              <a:buChar char="u"/>
            </a:pPr>
            <a:r>
              <a:rPr lang="zh-CN" altLang="en-US" sz="1200" kern="100">
                <a:solidFill>
                  <a:srgbClr val="000000">
                    <a:lumMod val="95000"/>
                    <a:lumOff val="5000"/>
                  </a:srgbClr>
                </a:solidFill>
                <a:latin typeface="微软雅黑"/>
                <a:ea typeface="微软雅黑"/>
                <a:cs typeface="Times New Roman" panose="02020603050405020304" pitchFamily="18" charset="0"/>
              </a:rPr>
              <a:t>平均随访</a:t>
            </a:r>
            <a:r>
              <a:rPr lang="en-US" altLang="zh-CN" sz="1200" b="1" kern="100">
                <a:solidFill>
                  <a:srgbClr val="C00000"/>
                </a:solidFill>
                <a:latin typeface="微软雅黑"/>
                <a:ea typeface="微软雅黑"/>
                <a:cs typeface="Times New Roman" panose="02020603050405020304" pitchFamily="18" charset="0"/>
              </a:rPr>
              <a:t>7.28</a:t>
            </a:r>
            <a:r>
              <a:rPr lang="zh-CN" altLang="en-US" sz="1200" b="1" kern="100">
                <a:solidFill>
                  <a:srgbClr val="C00000"/>
                </a:solidFill>
                <a:latin typeface="微软雅黑"/>
                <a:ea typeface="微软雅黑"/>
                <a:cs typeface="Times New Roman" panose="02020603050405020304" pitchFamily="18" charset="0"/>
              </a:rPr>
              <a:t>年</a:t>
            </a:r>
            <a:r>
              <a:rPr lang="zh-CN" altLang="en-US" sz="1200" kern="100" dirty="0">
                <a:solidFill>
                  <a:srgbClr val="000000">
                    <a:lumMod val="95000"/>
                    <a:lumOff val="5000"/>
                  </a:srgbClr>
                </a:solidFill>
                <a:latin typeface="微软雅黑"/>
                <a:ea typeface="微软雅黑"/>
                <a:cs typeface="Times New Roman" panose="02020603050405020304" pitchFamily="18" charset="0"/>
              </a:rPr>
              <a:t>，随访期间</a:t>
            </a:r>
            <a:r>
              <a:rPr lang="zh-CN" altLang="en-US" sz="1200" kern="100">
                <a:solidFill>
                  <a:srgbClr val="000000">
                    <a:lumMod val="95000"/>
                    <a:lumOff val="5000"/>
                  </a:srgbClr>
                </a:solidFill>
                <a:latin typeface="微软雅黑"/>
                <a:ea typeface="微软雅黑"/>
                <a:cs typeface="Times New Roman" panose="02020603050405020304" pitchFamily="18" charset="0"/>
              </a:rPr>
              <a:t>新发</a:t>
            </a:r>
            <a:endParaRPr lang="en-US" altLang="zh-CN" sz="1200" kern="100">
              <a:solidFill>
                <a:srgbClr val="000000">
                  <a:lumMod val="95000"/>
                  <a:lumOff val="5000"/>
                </a:srgbClr>
              </a:solidFill>
              <a:latin typeface="微软雅黑"/>
              <a:ea typeface="微软雅黑"/>
              <a:cs typeface="Times New Roman" panose="02020603050405020304" pitchFamily="18" charset="0"/>
            </a:endParaRPr>
          </a:p>
          <a:p>
            <a:pPr algn="just">
              <a:lnSpc>
                <a:spcPct val="130000"/>
              </a:lnSpc>
            </a:pPr>
            <a:r>
              <a:rPr lang="zh-CN" altLang="en-US" sz="1200" b="1" kern="100">
                <a:solidFill>
                  <a:srgbClr val="000000"/>
                </a:solidFill>
                <a:latin typeface="微软雅黑"/>
                <a:ea typeface="微软雅黑"/>
                <a:cs typeface="Times New Roman" panose="02020603050405020304" pitchFamily="18" charset="0"/>
              </a:rPr>
              <a:t>       脑卒中</a:t>
            </a:r>
            <a:r>
              <a:rPr lang="en-US" altLang="zh-CN" sz="1200" b="1" kern="100">
                <a:solidFill>
                  <a:srgbClr val="C00000"/>
                </a:solidFill>
                <a:latin typeface="微软雅黑"/>
                <a:ea typeface="微软雅黑"/>
                <a:cs typeface="Times New Roman" panose="02020603050405020304" pitchFamily="18" charset="0"/>
              </a:rPr>
              <a:t>2887</a:t>
            </a:r>
            <a:r>
              <a:rPr lang="zh-CN" altLang="en-US" sz="1200" b="1" kern="100">
                <a:solidFill>
                  <a:srgbClr val="C00000"/>
                </a:solidFill>
                <a:latin typeface="微软雅黑"/>
                <a:ea typeface="微软雅黑"/>
                <a:cs typeface="Times New Roman" panose="02020603050405020304" pitchFamily="18" charset="0"/>
              </a:rPr>
              <a:t>人</a:t>
            </a:r>
            <a:r>
              <a:rPr lang="zh-CN" altLang="en-US" sz="1200" kern="100">
                <a:solidFill>
                  <a:srgbClr val="000000">
                    <a:lumMod val="95000"/>
                    <a:lumOff val="5000"/>
                  </a:srgbClr>
                </a:solidFill>
                <a:latin typeface="微软雅黑"/>
                <a:ea typeface="微软雅黑"/>
                <a:cs typeface="Times New Roman" panose="02020603050405020304" pitchFamily="18" charset="0"/>
              </a:rPr>
              <a:t>，</a:t>
            </a:r>
            <a:r>
              <a:rPr lang="zh-CN" altLang="en-US" sz="1200" b="1" kern="100">
                <a:solidFill>
                  <a:srgbClr val="000000">
                    <a:lumMod val="95000"/>
                    <a:lumOff val="5000"/>
                  </a:srgbClr>
                </a:solidFill>
                <a:latin typeface="微软雅黑"/>
                <a:ea typeface="微软雅黑"/>
                <a:cs typeface="Times New Roman" panose="02020603050405020304" pitchFamily="18" charset="0"/>
              </a:rPr>
              <a:t>发病密度为</a:t>
            </a:r>
            <a:r>
              <a:rPr lang="en-US" altLang="zh-CN" sz="1200" b="1" kern="100">
                <a:solidFill>
                  <a:srgbClr val="C00000"/>
                </a:solidFill>
                <a:latin typeface="微软雅黑"/>
                <a:ea typeface="微软雅黑"/>
                <a:cs typeface="Times New Roman" panose="02020603050405020304" pitchFamily="18" charset="0"/>
              </a:rPr>
              <a:t>3.96/1000</a:t>
            </a:r>
            <a:r>
              <a:rPr lang="zh-CN" altLang="en-US" sz="1200" b="1" kern="100">
                <a:solidFill>
                  <a:srgbClr val="C00000"/>
                </a:solidFill>
                <a:latin typeface="微软雅黑"/>
                <a:ea typeface="微软雅黑"/>
                <a:cs typeface="Times New Roman" panose="02020603050405020304" pitchFamily="18" charset="0"/>
              </a:rPr>
              <a:t>人年</a:t>
            </a:r>
            <a:endParaRPr lang="en-US" altLang="zh-CN" sz="1200" b="1" kern="100">
              <a:solidFill>
                <a:srgbClr val="C00000"/>
              </a:solidFill>
              <a:latin typeface="微软雅黑"/>
              <a:ea typeface="微软雅黑"/>
              <a:cs typeface="Times New Roman" panose="02020603050405020304" pitchFamily="18" charset="0"/>
            </a:endParaRPr>
          </a:p>
          <a:p>
            <a:pPr algn="just">
              <a:lnSpc>
                <a:spcPct val="130000"/>
              </a:lnSpc>
            </a:pPr>
            <a:r>
              <a:rPr lang="zh-CN" altLang="en-US" sz="1200" b="1" kern="100">
                <a:solidFill>
                  <a:srgbClr val="000000"/>
                </a:solidFill>
                <a:latin typeface="微软雅黑"/>
                <a:ea typeface="微软雅黑"/>
                <a:cs typeface="Times New Roman" panose="02020603050405020304" pitchFamily="18" charset="0"/>
              </a:rPr>
              <a:t>       缺血性脑卒中</a:t>
            </a:r>
            <a:r>
              <a:rPr lang="en-US" altLang="zh-CN" sz="1200" b="1" kern="100">
                <a:solidFill>
                  <a:srgbClr val="C00000"/>
                </a:solidFill>
                <a:latin typeface="微软雅黑"/>
                <a:ea typeface="微软雅黑"/>
                <a:cs typeface="Times New Roman" panose="02020603050405020304" pitchFamily="18" charset="0"/>
              </a:rPr>
              <a:t>1821</a:t>
            </a:r>
            <a:r>
              <a:rPr lang="zh-CN" altLang="en-US" sz="1200" b="1" kern="100">
                <a:solidFill>
                  <a:srgbClr val="C00000"/>
                </a:solidFill>
                <a:latin typeface="微软雅黑"/>
                <a:ea typeface="微软雅黑"/>
                <a:cs typeface="Times New Roman" panose="02020603050405020304" pitchFamily="18" charset="0"/>
              </a:rPr>
              <a:t>人</a:t>
            </a:r>
            <a:r>
              <a:rPr lang="zh-CN" altLang="en-US" sz="1200" kern="100">
                <a:solidFill>
                  <a:srgbClr val="000000">
                    <a:lumMod val="95000"/>
                    <a:lumOff val="5000"/>
                  </a:srgbClr>
                </a:solidFill>
                <a:latin typeface="微软雅黑"/>
                <a:ea typeface="微软雅黑"/>
                <a:cs typeface="Times New Roman" panose="02020603050405020304" pitchFamily="18" charset="0"/>
              </a:rPr>
              <a:t>，</a:t>
            </a:r>
            <a:r>
              <a:rPr lang="zh-CN" altLang="en-US" sz="1200" b="1" kern="100">
                <a:solidFill>
                  <a:srgbClr val="000000">
                    <a:lumMod val="95000"/>
                    <a:lumOff val="5000"/>
                  </a:srgbClr>
                </a:solidFill>
                <a:latin typeface="微软雅黑"/>
                <a:ea typeface="微软雅黑"/>
                <a:cs typeface="Times New Roman" panose="02020603050405020304" pitchFamily="18" charset="0"/>
              </a:rPr>
              <a:t>发病密度为</a:t>
            </a:r>
            <a:r>
              <a:rPr lang="en-US" altLang="zh-CN" sz="1200" b="1" kern="100">
                <a:solidFill>
                  <a:srgbClr val="C00000"/>
                </a:solidFill>
                <a:latin typeface="微软雅黑"/>
                <a:ea typeface="微软雅黑"/>
                <a:cs typeface="Times New Roman" panose="02020603050405020304" pitchFamily="18" charset="0"/>
              </a:rPr>
              <a:t>2.50/1000</a:t>
            </a:r>
            <a:r>
              <a:rPr lang="zh-CN" altLang="en-US" sz="1200" b="1" kern="100">
                <a:solidFill>
                  <a:srgbClr val="C00000"/>
                </a:solidFill>
                <a:latin typeface="微软雅黑"/>
                <a:ea typeface="微软雅黑"/>
                <a:cs typeface="Times New Roman" panose="02020603050405020304" pitchFamily="18" charset="0"/>
              </a:rPr>
              <a:t>人年</a:t>
            </a:r>
            <a:endParaRPr lang="en-US" altLang="zh-CN" sz="1200" b="1" kern="100">
              <a:solidFill>
                <a:srgbClr val="C00000"/>
              </a:solidFill>
              <a:latin typeface="微软雅黑"/>
              <a:ea typeface="微软雅黑"/>
              <a:cs typeface="Times New Roman" panose="02020603050405020304" pitchFamily="18" charset="0"/>
            </a:endParaRPr>
          </a:p>
          <a:p>
            <a:pPr algn="just">
              <a:lnSpc>
                <a:spcPct val="130000"/>
              </a:lnSpc>
            </a:pPr>
            <a:r>
              <a:rPr lang="en-US" altLang="zh-CN" sz="1200" b="1" kern="100">
                <a:solidFill>
                  <a:srgbClr val="000000"/>
                </a:solidFill>
                <a:latin typeface="微软雅黑"/>
                <a:ea typeface="微软雅黑"/>
                <a:cs typeface="Times New Roman" panose="02020603050405020304" pitchFamily="18" charset="0"/>
              </a:rPr>
              <a:t>       </a:t>
            </a:r>
            <a:r>
              <a:rPr lang="zh-CN" altLang="en-US" sz="1200" b="1" kern="100">
                <a:solidFill>
                  <a:srgbClr val="000000"/>
                </a:solidFill>
                <a:latin typeface="微软雅黑"/>
                <a:ea typeface="微软雅黑"/>
                <a:cs typeface="Times New Roman" panose="02020603050405020304" pitchFamily="18" charset="0"/>
              </a:rPr>
              <a:t>出血性脑卒中</a:t>
            </a:r>
            <a:r>
              <a:rPr lang="en-US" altLang="zh-CN" sz="1200" b="1" kern="100">
                <a:solidFill>
                  <a:srgbClr val="C00000"/>
                </a:solidFill>
                <a:latin typeface="微软雅黑"/>
                <a:ea typeface="微软雅黑"/>
                <a:cs typeface="Times New Roman" panose="02020603050405020304" pitchFamily="18" charset="0"/>
              </a:rPr>
              <a:t>847</a:t>
            </a:r>
            <a:r>
              <a:rPr lang="zh-CN" altLang="en-US" sz="1200" b="1" kern="100">
                <a:solidFill>
                  <a:srgbClr val="C00000"/>
                </a:solidFill>
                <a:latin typeface="微软雅黑"/>
                <a:ea typeface="微软雅黑"/>
                <a:cs typeface="Times New Roman" panose="02020603050405020304" pitchFamily="18" charset="0"/>
              </a:rPr>
              <a:t>人</a:t>
            </a:r>
            <a:r>
              <a:rPr lang="zh-CN" altLang="en-US" sz="1200" kern="100">
                <a:solidFill>
                  <a:srgbClr val="000000">
                    <a:lumMod val="95000"/>
                    <a:lumOff val="5000"/>
                  </a:srgbClr>
                </a:solidFill>
                <a:latin typeface="微软雅黑"/>
                <a:ea typeface="微软雅黑"/>
                <a:cs typeface="Times New Roman" panose="02020603050405020304" pitchFamily="18" charset="0"/>
              </a:rPr>
              <a:t>，</a:t>
            </a:r>
            <a:r>
              <a:rPr lang="zh-CN" altLang="en-US" sz="1200" b="1" kern="100">
                <a:solidFill>
                  <a:srgbClr val="000000">
                    <a:lumMod val="95000"/>
                    <a:lumOff val="5000"/>
                  </a:srgbClr>
                </a:solidFill>
                <a:latin typeface="微软雅黑"/>
                <a:ea typeface="微软雅黑"/>
                <a:cs typeface="Times New Roman" panose="02020603050405020304" pitchFamily="18" charset="0"/>
              </a:rPr>
              <a:t>发病密度为</a:t>
            </a:r>
            <a:r>
              <a:rPr lang="en-US" altLang="zh-CN" sz="1200" b="1" kern="100">
                <a:solidFill>
                  <a:srgbClr val="C00000"/>
                </a:solidFill>
                <a:latin typeface="微软雅黑"/>
                <a:ea typeface="微软雅黑"/>
                <a:cs typeface="Times New Roman" panose="02020603050405020304" pitchFamily="18" charset="0"/>
              </a:rPr>
              <a:t>1.16/1000</a:t>
            </a:r>
            <a:r>
              <a:rPr lang="zh-CN" altLang="en-US" sz="1200" b="1" kern="100">
                <a:solidFill>
                  <a:srgbClr val="C00000"/>
                </a:solidFill>
                <a:latin typeface="微软雅黑"/>
                <a:ea typeface="微软雅黑"/>
                <a:cs typeface="Times New Roman" panose="02020603050405020304" pitchFamily="18" charset="0"/>
              </a:rPr>
              <a:t>人年</a:t>
            </a:r>
            <a:endParaRPr lang="en-US" altLang="zh-CN" sz="1200" b="1" kern="100">
              <a:solidFill>
                <a:srgbClr val="C00000"/>
              </a:solidFill>
              <a:latin typeface="微软雅黑"/>
              <a:ea typeface="微软雅黑"/>
              <a:cs typeface="Times New Roman" panose="02020603050405020304" pitchFamily="18" charset="0"/>
            </a:endParaRPr>
          </a:p>
          <a:p>
            <a:pPr marL="285750" indent="-285750" algn="just">
              <a:lnSpc>
                <a:spcPct val="130000"/>
              </a:lnSpc>
              <a:buFont typeface="Wingdings" panose="05000000000000000000" pitchFamily="2" charset="2"/>
              <a:buChar char="u"/>
            </a:pPr>
            <a:r>
              <a:rPr lang="zh-CN" altLang="en-US" sz="1200" kern="100">
                <a:solidFill>
                  <a:srgbClr val="000000">
                    <a:lumMod val="95000"/>
                    <a:lumOff val="5000"/>
                  </a:srgbClr>
                </a:solidFill>
                <a:latin typeface="微软雅黑"/>
                <a:ea typeface="微软雅黑"/>
                <a:cs typeface="Times New Roman" panose="02020603050405020304" pitchFamily="18" charset="0"/>
              </a:rPr>
              <a:t>研究对象总体平均年龄为</a:t>
            </a:r>
            <a:r>
              <a:rPr lang="en-US" altLang="zh-CN" sz="1200" b="1" kern="100">
                <a:solidFill>
                  <a:srgbClr val="000000">
                    <a:lumMod val="95000"/>
                    <a:lumOff val="5000"/>
                  </a:srgbClr>
                </a:solidFill>
                <a:latin typeface="微软雅黑"/>
                <a:ea typeface="微软雅黑"/>
                <a:cs typeface="Times New Roman" panose="02020603050405020304" pitchFamily="18" charset="0"/>
              </a:rPr>
              <a:t>51.5±12.2</a:t>
            </a:r>
            <a:r>
              <a:rPr lang="zh-CN" altLang="en-US" sz="1200" kern="100">
                <a:solidFill>
                  <a:srgbClr val="000000">
                    <a:lumMod val="95000"/>
                    <a:lumOff val="5000"/>
                  </a:srgbClr>
                </a:solidFill>
                <a:latin typeface="微软雅黑"/>
                <a:ea typeface="微软雅黑"/>
                <a:cs typeface="Times New Roman" panose="02020603050405020304" pitchFamily="18" charset="0"/>
              </a:rPr>
              <a:t>岁，其中</a:t>
            </a:r>
            <a:r>
              <a:rPr lang="en-US" altLang="zh-CN" sz="1200" kern="100">
                <a:solidFill>
                  <a:srgbClr val="000000">
                    <a:lumMod val="95000"/>
                    <a:lumOff val="5000"/>
                  </a:srgbClr>
                </a:solidFill>
                <a:latin typeface="微软雅黑"/>
                <a:ea typeface="微软雅黑"/>
                <a:cs typeface="Times New Roman" panose="02020603050405020304" pitchFamily="18" charset="0"/>
              </a:rPr>
              <a:t>31863</a:t>
            </a:r>
            <a:r>
              <a:rPr lang="zh-CN" altLang="en-US" sz="1200" kern="100">
                <a:solidFill>
                  <a:srgbClr val="000000">
                    <a:lumMod val="95000"/>
                    <a:lumOff val="5000"/>
                  </a:srgbClr>
                </a:solidFill>
                <a:latin typeface="微软雅黑"/>
                <a:ea typeface="微软雅黑"/>
                <a:cs typeface="Times New Roman" panose="02020603050405020304" pitchFamily="18" charset="0"/>
              </a:rPr>
              <a:t>人有饮茶习惯，占</a:t>
            </a:r>
            <a:r>
              <a:rPr lang="en-US" altLang="zh-CN" sz="1200" kern="100">
                <a:solidFill>
                  <a:srgbClr val="000000">
                    <a:lumMod val="95000"/>
                    <a:lumOff val="5000"/>
                  </a:srgbClr>
                </a:solidFill>
                <a:latin typeface="微软雅黑"/>
                <a:ea typeface="微软雅黑"/>
                <a:cs typeface="Times New Roman" panose="02020603050405020304" pitchFamily="18" charset="0"/>
              </a:rPr>
              <a:t>31.6</a:t>
            </a:r>
            <a:r>
              <a:rPr lang="zh-CN" altLang="en-US" sz="1200" kern="100">
                <a:solidFill>
                  <a:srgbClr val="000000">
                    <a:lumMod val="95000"/>
                    <a:lumOff val="5000"/>
                  </a:srgbClr>
                </a:solidFill>
                <a:latin typeface="微软雅黑"/>
                <a:ea typeface="微软雅黑"/>
                <a:cs typeface="Times New Roman" panose="02020603050405020304" pitchFamily="18" charset="0"/>
              </a:rPr>
              <a:t>％；无饮茶习惯者</a:t>
            </a:r>
            <a:r>
              <a:rPr lang="en-US" altLang="zh-CN" sz="1200" kern="100">
                <a:solidFill>
                  <a:srgbClr val="000000">
                    <a:lumMod val="95000"/>
                    <a:lumOff val="5000"/>
                  </a:srgbClr>
                </a:solidFill>
                <a:latin typeface="微软雅黑"/>
                <a:ea typeface="微软雅黑"/>
                <a:cs typeface="Times New Roman" panose="02020603050405020304" pitchFamily="18" charset="0"/>
              </a:rPr>
              <a:t>69041(68.4%)</a:t>
            </a:r>
            <a:r>
              <a:rPr lang="zh-CN" altLang="en-US" sz="1200" kern="100">
                <a:solidFill>
                  <a:srgbClr val="000000">
                    <a:lumMod val="95000"/>
                    <a:lumOff val="5000"/>
                  </a:srgbClr>
                </a:solidFill>
                <a:latin typeface="微软雅黑"/>
                <a:ea typeface="微软雅黑"/>
                <a:cs typeface="Times New Roman" panose="02020603050405020304" pitchFamily="18" charset="0"/>
              </a:rPr>
              <a:t>。</a:t>
            </a:r>
            <a:endParaRPr lang="en-US" altLang="zh-CN" sz="1200" kern="100">
              <a:solidFill>
                <a:srgbClr val="000000">
                  <a:lumMod val="95000"/>
                  <a:lumOff val="5000"/>
                </a:srgbClr>
              </a:solidFill>
              <a:latin typeface="微软雅黑"/>
              <a:ea typeface="微软雅黑"/>
              <a:cs typeface="Times New Roman" panose="02020603050405020304" pitchFamily="18" charset="0"/>
            </a:endParaRPr>
          </a:p>
          <a:p>
            <a:pPr marL="285750" indent="-285750" algn="just">
              <a:lnSpc>
                <a:spcPct val="130000"/>
              </a:lnSpc>
              <a:buFont typeface="Wingdings" panose="05000000000000000000" pitchFamily="2" charset="2"/>
              <a:buChar char="u"/>
            </a:pPr>
            <a:r>
              <a:rPr lang="zh-CN" altLang="en-US" sz="1200" kern="100">
                <a:solidFill>
                  <a:srgbClr val="000000">
                    <a:lumMod val="95000"/>
                    <a:lumOff val="5000"/>
                  </a:srgbClr>
                </a:solidFill>
                <a:latin typeface="微软雅黑"/>
                <a:ea typeface="微软雅黑"/>
                <a:cs typeface="Times New Roman" panose="02020603050405020304" pitchFamily="18" charset="0"/>
              </a:rPr>
              <a:t>相比于无饮茶习惯者，有饮茶习惯者中</a:t>
            </a:r>
            <a:r>
              <a:rPr lang="zh-CN" altLang="en-US" sz="1200" b="1" kern="100">
                <a:latin typeface="微软雅黑"/>
                <a:ea typeface="微软雅黑"/>
                <a:cs typeface="Times New Roman" panose="02020603050405020304" pitchFamily="18" charset="0"/>
              </a:rPr>
              <a:t>男性</a:t>
            </a:r>
            <a:r>
              <a:rPr lang="zh-CN" altLang="en-US" sz="1200" kern="100">
                <a:solidFill>
                  <a:srgbClr val="000000">
                    <a:lumMod val="95000"/>
                    <a:lumOff val="5000"/>
                  </a:srgbClr>
                </a:solidFill>
                <a:latin typeface="微软雅黑"/>
                <a:ea typeface="微软雅黑"/>
                <a:cs typeface="Times New Roman" panose="02020603050405020304" pitchFamily="18" charset="0"/>
              </a:rPr>
              <a:t>占比较高，且</a:t>
            </a:r>
            <a:r>
              <a:rPr lang="zh-CN" altLang="en-US" sz="1200" b="1" kern="100">
                <a:latin typeface="微软雅黑"/>
                <a:ea typeface="微软雅黑"/>
                <a:cs typeface="Times New Roman" panose="02020603050405020304" pitchFamily="18" charset="0"/>
              </a:rPr>
              <a:t>饮酒者</a:t>
            </a:r>
            <a:r>
              <a:rPr lang="zh-CN" altLang="en-US" sz="1200" kern="100">
                <a:solidFill>
                  <a:srgbClr val="000000">
                    <a:lumMod val="95000"/>
                    <a:lumOff val="5000"/>
                  </a:srgbClr>
                </a:solidFill>
                <a:latin typeface="微软雅黑"/>
                <a:ea typeface="微软雅黑"/>
                <a:cs typeface="Times New Roman" panose="02020603050405020304" pitchFamily="18" charset="0"/>
              </a:rPr>
              <a:t>和</a:t>
            </a:r>
            <a:r>
              <a:rPr lang="zh-CN" altLang="en-US" sz="1200" b="1" kern="100">
                <a:latin typeface="微软雅黑"/>
                <a:ea typeface="微软雅黑"/>
                <a:cs typeface="Times New Roman" panose="02020603050405020304" pitchFamily="18" charset="0"/>
              </a:rPr>
              <a:t>吸烟者</a:t>
            </a:r>
            <a:r>
              <a:rPr lang="zh-CN" altLang="en-US" sz="1200" kern="100">
                <a:solidFill>
                  <a:srgbClr val="000000">
                    <a:lumMod val="95000"/>
                    <a:lumOff val="5000"/>
                  </a:srgbClr>
                </a:solidFill>
                <a:latin typeface="微软雅黑"/>
                <a:ea typeface="微软雅黑"/>
                <a:cs typeface="Times New Roman" panose="02020603050405020304" pitchFamily="18" charset="0"/>
              </a:rPr>
              <a:t>占比远超无习惯饮茶者。有饮茶习惯者的</a:t>
            </a:r>
            <a:r>
              <a:rPr lang="en-US" altLang="zh-CN" sz="1200" b="1" kern="100">
                <a:solidFill>
                  <a:srgbClr val="000000">
                    <a:lumMod val="95000"/>
                    <a:lumOff val="5000"/>
                  </a:srgbClr>
                </a:solidFill>
                <a:latin typeface="微软雅黑"/>
                <a:ea typeface="微软雅黑"/>
                <a:cs typeface="Times New Roman" panose="02020603050405020304" pitchFamily="18" charset="0"/>
              </a:rPr>
              <a:t>BMI</a:t>
            </a:r>
            <a:r>
              <a:rPr lang="zh-CN" altLang="en-US" sz="1200" b="1" kern="100">
                <a:solidFill>
                  <a:srgbClr val="000000">
                    <a:lumMod val="95000"/>
                    <a:lumOff val="5000"/>
                  </a:srgbClr>
                </a:solidFill>
                <a:latin typeface="微软雅黑"/>
                <a:ea typeface="微软雅黑"/>
                <a:cs typeface="Times New Roman" panose="02020603050405020304" pitchFamily="18" charset="0"/>
              </a:rPr>
              <a:t>、收缩压</a:t>
            </a:r>
            <a:r>
              <a:rPr lang="zh-CN" altLang="en-US" sz="1200" kern="100">
                <a:solidFill>
                  <a:srgbClr val="000000">
                    <a:lumMod val="95000"/>
                    <a:lumOff val="5000"/>
                  </a:srgbClr>
                </a:solidFill>
                <a:latin typeface="微软雅黑"/>
                <a:ea typeface="微软雅黑"/>
                <a:cs typeface="Times New Roman" panose="02020603050405020304" pitchFamily="18" charset="0"/>
              </a:rPr>
              <a:t>、</a:t>
            </a:r>
            <a:r>
              <a:rPr lang="zh-CN" altLang="en-US" sz="1200" b="1" kern="100">
                <a:solidFill>
                  <a:srgbClr val="000000">
                    <a:lumMod val="95000"/>
                    <a:lumOff val="5000"/>
                  </a:srgbClr>
                </a:solidFill>
                <a:latin typeface="微软雅黑"/>
                <a:ea typeface="微软雅黑"/>
                <a:cs typeface="Times New Roman" panose="02020603050405020304" pitchFamily="18" charset="0"/>
              </a:rPr>
              <a:t>总胆固醇</a:t>
            </a:r>
            <a:r>
              <a:rPr lang="zh-CN" altLang="en-US" sz="1200" kern="100">
                <a:solidFill>
                  <a:srgbClr val="000000">
                    <a:lumMod val="95000"/>
                    <a:lumOff val="5000"/>
                  </a:srgbClr>
                </a:solidFill>
                <a:latin typeface="微软雅黑"/>
                <a:ea typeface="微软雅黑"/>
                <a:cs typeface="Times New Roman" panose="02020603050405020304" pitchFamily="18" charset="0"/>
              </a:rPr>
              <a:t>水平都略高于无饮茶习惯者。</a:t>
            </a:r>
            <a:endParaRPr lang="en-US" altLang="zh-CN" sz="1200" kern="100">
              <a:solidFill>
                <a:srgbClr val="000000">
                  <a:lumMod val="95000"/>
                  <a:lumOff val="5000"/>
                </a:srgbClr>
              </a:solidFill>
              <a:latin typeface="微软雅黑"/>
              <a:ea typeface="微软雅黑"/>
              <a:cs typeface="Times New Roman" panose="02020603050405020304" pitchFamily="18" charset="0"/>
            </a:endParaRPr>
          </a:p>
          <a:p>
            <a:pPr marL="285750" indent="-285750" algn="just">
              <a:lnSpc>
                <a:spcPct val="130000"/>
              </a:lnSpc>
              <a:buFont typeface="Wingdings" panose="05000000000000000000" pitchFamily="2" charset="2"/>
              <a:buChar char="u"/>
            </a:pPr>
            <a:r>
              <a:rPr lang="zh-CN" altLang="en-US" sz="1200" kern="100">
                <a:solidFill>
                  <a:srgbClr val="000000">
                    <a:lumMod val="95000"/>
                    <a:lumOff val="5000"/>
                  </a:srgbClr>
                </a:solidFill>
                <a:latin typeface="微软雅黑"/>
                <a:ea typeface="微软雅黑"/>
                <a:cs typeface="Times New Roman" panose="02020603050405020304" pitchFamily="18" charset="0"/>
              </a:rPr>
              <a:t>有饮茶习惯者的</a:t>
            </a:r>
            <a:r>
              <a:rPr lang="zh-CN" altLang="en-US" sz="1200" b="1" kern="100">
                <a:solidFill>
                  <a:srgbClr val="000000">
                    <a:lumMod val="95000"/>
                    <a:lumOff val="5000"/>
                  </a:srgbClr>
                </a:solidFill>
                <a:latin typeface="微软雅黑"/>
                <a:ea typeface="微软雅黑"/>
                <a:cs typeface="Times New Roman" panose="02020603050405020304" pitchFamily="18" charset="0"/>
              </a:rPr>
              <a:t>体力活动达标比例</a:t>
            </a:r>
            <a:r>
              <a:rPr lang="zh-CN" altLang="en-US" sz="1200" kern="100">
                <a:solidFill>
                  <a:srgbClr val="000000">
                    <a:lumMod val="95000"/>
                    <a:lumOff val="5000"/>
                  </a:srgbClr>
                </a:solidFill>
                <a:latin typeface="微软雅黑"/>
                <a:ea typeface="微软雅黑"/>
                <a:cs typeface="Times New Roman" panose="02020603050405020304" pitchFamily="18" charset="0"/>
              </a:rPr>
              <a:t>比无饮茶习惯者较多。</a:t>
            </a:r>
            <a:endParaRPr lang="zh-CN" altLang="en-US" sz="1200" kern="100" dirty="0">
              <a:solidFill>
                <a:srgbClr val="000000">
                  <a:lumMod val="95000"/>
                  <a:lumOff val="5000"/>
                </a:srgbClr>
              </a:solidFill>
              <a:latin typeface="微软雅黑"/>
              <a:ea typeface="微软雅黑"/>
              <a:cs typeface="Times New Roman" panose="02020603050405020304" pitchFamily="18" charset="0"/>
            </a:endParaRPr>
          </a:p>
        </p:txBody>
      </p:sp>
      <p:sp>
        <p:nvSpPr>
          <p:cNvPr id="3" name="矩形 2">
            <a:extLst>
              <a:ext uri="{FF2B5EF4-FFF2-40B4-BE49-F238E27FC236}">
                <a16:creationId xmlns:a16="http://schemas.microsoft.com/office/drawing/2014/main" id="{91C607E7-603D-7B95-E481-BBD33B7869F1}"/>
              </a:ext>
            </a:extLst>
          </p:cNvPr>
          <p:cNvSpPr/>
          <p:nvPr/>
        </p:nvSpPr>
        <p:spPr>
          <a:xfrm flipV="1">
            <a:off x="4751889" y="4306694"/>
            <a:ext cx="2293866" cy="181000"/>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967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2069DEA-DC44-8381-18B1-3431843AB698}"/>
              </a:ext>
            </a:extLst>
          </p:cNvPr>
          <p:cNvSpPr txBox="1"/>
          <p:nvPr/>
        </p:nvSpPr>
        <p:spPr>
          <a:xfrm>
            <a:off x="279493" y="169897"/>
            <a:ext cx="5504232"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3. </a:t>
            </a:r>
            <a:r>
              <a:rPr lang="zh-CN" altLang="en-US" b="1">
                <a:latin typeface="微软雅黑" panose="020B0503020204020204" pitchFamily="34" charset="-122"/>
                <a:ea typeface="微软雅黑" panose="020B0503020204020204" pitchFamily="34" charset="-122"/>
              </a:rPr>
              <a:t>大气</a:t>
            </a:r>
            <a:r>
              <a:rPr lang="en-US" altLang="zh-CN" b="1">
                <a:latin typeface="微软雅黑" panose="020B0503020204020204" pitchFamily="34" charset="-122"/>
                <a:ea typeface="微软雅黑" panose="020B0503020204020204" pitchFamily="34" charset="-122"/>
              </a:rPr>
              <a:t>PM2.5</a:t>
            </a:r>
            <a:r>
              <a:rPr lang="zh-CN" altLang="en-US" b="1">
                <a:latin typeface="微软雅黑" panose="020B0503020204020204" pitchFamily="34" charset="-122"/>
                <a:ea typeface="微软雅黑" panose="020B0503020204020204" pitchFamily="34" charset="-122"/>
              </a:rPr>
              <a:t>暴露与脑卒中发病风险的关系</a:t>
            </a:r>
          </a:p>
        </p:txBody>
      </p:sp>
      <p:sp>
        <p:nvSpPr>
          <p:cNvPr id="2" name="文本框 1">
            <a:extLst>
              <a:ext uri="{FF2B5EF4-FFF2-40B4-BE49-F238E27FC236}">
                <a16:creationId xmlns:a16="http://schemas.microsoft.com/office/drawing/2014/main" id="{AADB721D-B4D7-A27C-EB17-0B2F67B9AA8D}"/>
              </a:ext>
            </a:extLst>
          </p:cNvPr>
          <p:cNvSpPr txBox="1"/>
          <p:nvPr/>
        </p:nvSpPr>
        <p:spPr>
          <a:xfrm>
            <a:off x="458955" y="738362"/>
            <a:ext cx="7713473" cy="307777"/>
          </a:xfrm>
          <a:prstGeom prst="rect">
            <a:avLst/>
          </a:prstGeom>
          <a:noFill/>
        </p:spPr>
        <p:txBody>
          <a:bodyPr wrap="square">
            <a:spAutoFit/>
          </a:bodyPr>
          <a:lstStyle/>
          <a:p>
            <a:pPr algn="ctr"/>
            <a:r>
              <a:rPr lang="zh-CN" altLang="en-US" sz="140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40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400">
                <a:latin typeface="微软雅黑" panose="020B0503020204020204" pitchFamily="34" charset="-122"/>
                <a:ea typeface="微软雅黑" panose="020B0503020204020204" pitchFamily="34" charset="-122"/>
                <a:cs typeface="Times New Roman" panose="02020603050405020304" pitchFamily="18" charset="0"/>
              </a:rPr>
              <a:t>大气</a:t>
            </a:r>
            <a:r>
              <a:rPr lang="en-US" altLang="zh-CN" sz="1400">
                <a:latin typeface="微软雅黑" panose="020B0503020204020204" pitchFamily="34" charset="-122"/>
                <a:ea typeface="微软雅黑" panose="020B0503020204020204" pitchFamily="34" charset="-122"/>
                <a:cs typeface="Times New Roman" panose="02020603050405020304" pitchFamily="18" charset="0"/>
              </a:rPr>
              <a:t>PM2.5</a:t>
            </a:r>
            <a:r>
              <a:rPr lang="zh-CN" altLang="en-US" sz="1400">
                <a:latin typeface="微软雅黑" panose="020B0503020204020204" pitchFamily="34" charset="-122"/>
                <a:ea typeface="微软雅黑" panose="020B0503020204020204" pitchFamily="34" charset="-122"/>
                <a:cs typeface="Times New Roman" panose="02020603050405020304" pitchFamily="18" charset="0"/>
              </a:rPr>
              <a:t>长期暴露与脑卒中发病风险的关系</a:t>
            </a:r>
            <a:endParaRPr lang="en-US" altLang="zh-CN" sz="14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9" name="表格 18">
            <a:extLst>
              <a:ext uri="{FF2B5EF4-FFF2-40B4-BE49-F238E27FC236}">
                <a16:creationId xmlns:a16="http://schemas.microsoft.com/office/drawing/2014/main" id="{C72997EE-54BE-628F-B2C5-16C2930D5113}"/>
              </a:ext>
            </a:extLst>
          </p:cNvPr>
          <p:cNvGraphicFramePr>
            <a:graphicFrameLocks noGrp="1"/>
          </p:cNvGraphicFramePr>
          <p:nvPr>
            <p:extLst>
              <p:ext uri="{D42A27DB-BD31-4B8C-83A1-F6EECF244321}">
                <p14:modId xmlns:p14="http://schemas.microsoft.com/office/powerpoint/2010/main" val="1716929871"/>
              </p:ext>
            </p:extLst>
          </p:nvPr>
        </p:nvGraphicFramePr>
        <p:xfrm>
          <a:off x="670882" y="1046139"/>
          <a:ext cx="7289623" cy="4470725"/>
        </p:xfrm>
        <a:graphic>
          <a:graphicData uri="http://schemas.openxmlformats.org/drawingml/2006/table">
            <a:tbl>
              <a:tblPr/>
              <a:tblGrid>
                <a:gridCol w="1719385">
                  <a:extLst>
                    <a:ext uri="{9D8B030D-6E8A-4147-A177-3AD203B41FA5}">
                      <a16:colId xmlns:a16="http://schemas.microsoft.com/office/drawing/2014/main" val="3213987165"/>
                    </a:ext>
                  </a:extLst>
                </a:gridCol>
                <a:gridCol w="1067254">
                  <a:extLst>
                    <a:ext uri="{9D8B030D-6E8A-4147-A177-3AD203B41FA5}">
                      <a16:colId xmlns:a16="http://schemas.microsoft.com/office/drawing/2014/main" val="580389753"/>
                    </a:ext>
                  </a:extLst>
                </a:gridCol>
                <a:gridCol w="1380915">
                  <a:extLst>
                    <a:ext uri="{9D8B030D-6E8A-4147-A177-3AD203B41FA5}">
                      <a16:colId xmlns:a16="http://schemas.microsoft.com/office/drawing/2014/main" val="4235480392"/>
                    </a:ext>
                  </a:extLst>
                </a:gridCol>
                <a:gridCol w="900597">
                  <a:extLst>
                    <a:ext uri="{9D8B030D-6E8A-4147-A177-3AD203B41FA5}">
                      <a16:colId xmlns:a16="http://schemas.microsoft.com/office/drawing/2014/main" val="1680654288"/>
                    </a:ext>
                  </a:extLst>
                </a:gridCol>
                <a:gridCol w="1638872">
                  <a:extLst>
                    <a:ext uri="{9D8B030D-6E8A-4147-A177-3AD203B41FA5}">
                      <a16:colId xmlns:a16="http://schemas.microsoft.com/office/drawing/2014/main" val="843980512"/>
                    </a:ext>
                  </a:extLst>
                </a:gridCol>
                <a:gridCol w="582600">
                  <a:extLst>
                    <a:ext uri="{9D8B030D-6E8A-4147-A177-3AD203B41FA5}">
                      <a16:colId xmlns:a16="http://schemas.microsoft.com/office/drawing/2014/main" val="3500605238"/>
                    </a:ext>
                  </a:extLst>
                </a:gridCol>
              </a:tblGrid>
              <a:tr h="294981">
                <a:tc rowSpan="2">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PM2.5 exposure (ug/m3)</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Case(N)</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Model 1</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Model 2</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785541496"/>
                  </a:ext>
                </a:extLst>
              </a:tr>
              <a:tr h="270380">
                <a:tc vMerge="1">
                  <a:txBody>
                    <a:bodyPr/>
                    <a:lstStyle/>
                    <a:p>
                      <a:endParaRPr lang="zh-CN" altLang="en-US"/>
                    </a:p>
                  </a:txBody>
                  <a:tcPr/>
                </a:tc>
                <a:tc vMerge="1">
                  <a:txBody>
                    <a:bodyPr/>
                    <a:lstStyle/>
                    <a:p>
                      <a:endParaRPr lang="zh-CN" altLang="en-US"/>
                    </a:p>
                  </a:txBody>
                  <a:tcPr/>
                </a:tc>
                <a:tc>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HR 95%CI</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1" u="none" strike="noStrike">
                          <a:solidFill>
                            <a:srgbClr val="000000"/>
                          </a:solidFill>
                          <a:effectLst/>
                          <a:latin typeface="Times New Roman" panose="02020603050405020304" pitchFamily="18" charset="0"/>
                          <a:ea typeface="等线" panose="02010600030101010101" pitchFamily="2" charset="-122"/>
                        </a:rPr>
                        <a:t>P</a:t>
                      </a:r>
                      <a:r>
                        <a:rPr lang="en-US" sz="1200" b="1" i="0" u="none" strike="noStrike">
                          <a:solidFill>
                            <a:srgbClr val="000000"/>
                          </a:solidFill>
                          <a:effectLst/>
                          <a:latin typeface="Times New Roman" panose="02020603050405020304" pitchFamily="18" charset="0"/>
                          <a:ea typeface="等线" panose="02010600030101010101" pitchFamily="2" charset="-122"/>
                        </a:rPr>
                        <a:t>-value</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Times New Roman" panose="02020603050405020304" pitchFamily="18" charset="0"/>
                          <a:ea typeface="等线" panose="02010600030101010101" pitchFamily="2" charset="-122"/>
                        </a:rPr>
                        <a:t>HR 95%CI</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1" u="none" strike="noStrike">
                          <a:solidFill>
                            <a:srgbClr val="000000"/>
                          </a:solidFill>
                          <a:effectLst/>
                          <a:latin typeface="Times New Roman" panose="02020603050405020304" pitchFamily="18" charset="0"/>
                          <a:ea typeface="等线" panose="02010600030101010101" pitchFamily="2" charset="-122"/>
                        </a:rPr>
                        <a:t>P</a:t>
                      </a:r>
                      <a:r>
                        <a:rPr lang="en-US" sz="1200" b="1" i="0" u="none" strike="noStrike">
                          <a:solidFill>
                            <a:srgbClr val="000000"/>
                          </a:solidFill>
                          <a:effectLst/>
                          <a:latin typeface="Times New Roman" panose="02020603050405020304" pitchFamily="18" charset="0"/>
                          <a:ea typeface="等线" panose="02010600030101010101" pitchFamily="2" charset="-122"/>
                        </a:rPr>
                        <a:t>-value</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428722"/>
                  </a:ext>
                </a:extLst>
              </a:tr>
              <a:tr h="195212">
                <a:tc>
                  <a:txBody>
                    <a:bodyPr/>
                    <a:lstStyle/>
                    <a:p>
                      <a:pPr algn="l" fontAlgn="ctr"/>
                      <a:r>
                        <a:rPr lang="en-US" sz="1200" b="1" i="0" u="none" strike="noStrike">
                          <a:solidFill>
                            <a:srgbClr val="000000"/>
                          </a:solidFill>
                          <a:effectLst/>
                          <a:latin typeface="Times New Roman" panose="02020603050405020304" pitchFamily="18" charset="0"/>
                          <a:ea typeface="等线" panose="02010600030101010101" pitchFamily="2" charset="-122"/>
                        </a:rPr>
                        <a:t>Stroke</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21808077"/>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Low</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38585(1052)</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2029388943"/>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Intermediate</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21477(413)</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1.182(1.154-1.211)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1.023(0.993-1.054)</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0.129</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3720133932"/>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High</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40842(1422)</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1.984(1.939-2.030)</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1.131(1.092-1.170)</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2647776935"/>
                  </a:ext>
                </a:extLst>
              </a:tr>
              <a:tr h="270380">
                <a:tc>
                  <a:txBody>
                    <a:bodyPr/>
                    <a:lstStyle/>
                    <a:p>
                      <a:pPr algn="l" fontAlgn="ctr"/>
                      <a:r>
                        <a:rPr lang="it-IT" sz="1200" b="0" i="0" u="none" strike="noStrike">
                          <a:solidFill>
                            <a:srgbClr val="000000"/>
                          </a:solidFill>
                          <a:effectLst/>
                          <a:latin typeface="Times New Roman" panose="02020603050405020304" pitchFamily="18" charset="0"/>
                          <a:ea typeface="等线" panose="02010600030101010101" pitchFamily="2" charset="-122"/>
                        </a:rPr>
                        <a:t>    per 10 μg/m</a:t>
                      </a:r>
                      <a:r>
                        <a:rPr lang="it-IT" sz="12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200" b="0" i="0" u="none" strike="noStrike">
                          <a:solidFill>
                            <a:srgbClr val="000000"/>
                          </a:solidFill>
                          <a:effectLst/>
                          <a:latin typeface="Times New Roman" panose="02020603050405020304" pitchFamily="18" charset="0"/>
                          <a:ea typeface="等线" panose="02010600030101010101" pitchFamily="2" charset="-122"/>
                        </a:rPr>
                        <a:t> increment</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1.199(1.192-1.207)</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1.044(1.035-1.053)</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234432237"/>
                  </a:ext>
                </a:extLst>
              </a:tr>
              <a:tr h="195212">
                <a:tc>
                  <a:txBody>
                    <a:bodyPr/>
                    <a:lstStyle/>
                    <a:p>
                      <a:pPr algn="l" fontAlgn="ctr"/>
                      <a:r>
                        <a:rPr lang="en-US" sz="1200" b="1" i="0" u="none" strike="noStrike">
                          <a:solidFill>
                            <a:srgbClr val="000000"/>
                          </a:solidFill>
                          <a:effectLst/>
                          <a:latin typeface="Times New Roman" panose="02020603050405020304" pitchFamily="18" charset="0"/>
                          <a:ea typeface="等线" panose="02010600030101010101" pitchFamily="2" charset="-122"/>
                        </a:rPr>
                        <a:t>Ischemic stroke</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3629084515"/>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Low</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38585(652)</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2899112891"/>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Intermediate</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21477(219)</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1.245(1.207-1.284)</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1.088(1.047-1.129)</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1055019872"/>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High</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40842(950)</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2.297(2.232-2.365)</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1.336(1.280-1.395)</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131802910"/>
                  </a:ext>
                </a:extLst>
              </a:tr>
              <a:tr h="270380">
                <a:tc>
                  <a:txBody>
                    <a:bodyPr/>
                    <a:lstStyle/>
                    <a:p>
                      <a:pPr algn="l" fontAlgn="ctr"/>
                      <a:r>
                        <a:rPr lang="it-IT" sz="1200" b="0" i="0" u="none" strike="noStrike">
                          <a:solidFill>
                            <a:srgbClr val="000000"/>
                          </a:solidFill>
                          <a:effectLst/>
                          <a:latin typeface="Times New Roman" panose="02020603050405020304" pitchFamily="18" charset="0"/>
                          <a:ea typeface="等线" panose="02010600030101010101" pitchFamily="2" charset="-122"/>
                        </a:rPr>
                        <a:t>    per 10 μg/m</a:t>
                      </a:r>
                      <a:r>
                        <a:rPr lang="it-IT" sz="12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200" b="0" i="0" u="none" strike="noStrike">
                          <a:solidFill>
                            <a:srgbClr val="000000"/>
                          </a:solidFill>
                          <a:effectLst/>
                          <a:latin typeface="Times New Roman" panose="02020603050405020304" pitchFamily="18" charset="0"/>
                          <a:ea typeface="等线" panose="02010600030101010101" pitchFamily="2" charset="-122"/>
                        </a:rPr>
                        <a:t> increment</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1.255(1.245-1.265)</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1.098(1.087-1.110)</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3683264471"/>
                  </a:ext>
                </a:extLst>
              </a:tr>
              <a:tr h="270380">
                <a:tc>
                  <a:txBody>
                    <a:bodyPr/>
                    <a:lstStyle/>
                    <a:p>
                      <a:pPr algn="l" fontAlgn="ctr"/>
                      <a:r>
                        <a:rPr lang="en-US" sz="1200" b="1" i="0" u="none" strike="noStrike">
                          <a:solidFill>
                            <a:srgbClr val="000000"/>
                          </a:solidFill>
                          <a:effectLst/>
                          <a:latin typeface="Times New Roman" panose="02020603050405020304" pitchFamily="18" charset="0"/>
                          <a:ea typeface="等线" panose="02010600030101010101" pitchFamily="2" charset="-122"/>
                        </a:rPr>
                        <a:t>Hemorrhagic stroke</a:t>
                      </a:r>
                      <a:endParaRPr lang="zh-CN" sz="1200" b="1"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629464601"/>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Low</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38585(307)</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l" fontAlgn="ct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1552559677"/>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Intermediate</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21477(143)</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1.117(1.069-1.167)</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1.052(0.995-1.113)</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0.077</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3996082793"/>
                  </a:ext>
                </a:extLst>
              </a:tr>
              <a:tr h="270380">
                <a:tc>
                  <a:txBody>
                    <a:bodyPr/>
                    <a:lstStyle/>
                    <a:p>
                      <a:pPr algn="l" fontAlgn="ctr"/>
                      <a:r>
                        <a:rPr lang="en-US" sz="1200" b="0" i="0" u="none" strike="noStrike">
                          <a:solidFill>
                            <a:srgbClr val="000000"/>
                          </a:solidFill>
                          <a:effectLst/>
                          <a:latin typeface="Times New Roman" panose="02020603050405020304" pitchFamily="18" charset="0"/>
                          <a:ea typeface="等线" panose="02010600030101010101" pitchFamily="2" charset="-122"/>
                        </a:rPr>
                        <a:t>    High</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40842(397)</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1.728(1.657-1.803)</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1.087(1.018-1.161)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0.012</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a:noFill/>
                    </a:lnB>
                  </a:tcPr>
                </a:tc>
                <a:extLst>
                  <a:ext uri="{0D108BD9-81ED-4DB2-BD59-A6C34878D82A}">
                    <a16:rowId xmlns:a16="http://schemas.microsoft.com/office/drawing/2014/main" val="3565033475"/>
                  </a:ext>
                </a:extLst>
              </a:tr>
              <a:tr h="270380">
                <a:tc>
                  <a:txBody>
                    <a:bodyPr/>
                    <a:lstStyle/>
                    <a:p>
                      <a:pPr algn="l" fontAlgn="ctr"/>
                      <a:r>
                        <a:rPr lang="it-IT" sz="1200" b="0" i="0" u="none" strike="noStrike">
                          <a:solidFill>
                            <a:srgbClr val="000000"/>
                          </a:solidFill>
                          <a:effectLst/>
                          <a:latin typeface="Times New Roman" panose="02020603050405020304" pitchFamily="18" charset="0"/>
                          <a:ea typeface="等线" panose="02010600030101010101" pitchFamily="2" charset="-122"/>
                        </a:rPr>
                        <a:t>    per 10 μg/m</a:t>
                      </a:r>
                      <a:r>
                        <a:rPr lang="it-IT" sz="12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200" b="0" i="0" u="none" strike="noStrike">
                          <a:solidFill>
                            <a:srgbClr val="000000"/>
                          </a:solidFill>
                          <a:effectLst/>
                          <a:latin typeface="Times New Roman" panose="02020603050405020304" pitchFamily="18" charset="0"/>
                          <a:ea typeface="等线" panose="02010600030101010101" pitchFamily="2" charset="-122"/>
                        </a:rPr>
                        <a:t> increment</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zh-CN" sz="1200" b="0" i="0" u="none" strike="noStrike">
                          <a:solidFill>
                            <a:srgbClr val="000000"/>
                          </a:solidFill>
                          <a:effectLst/>
                          <a:latin typeface="等线" panose="02010600030101010101" pitchFamily="2" charset="-122"/>
                          <a:ea typeface="等线" panose="02010600030101010101" pitchFamily="2" charset="-122"/>
                        </a:rPr>
                        <a:t>　</a:t>
                      </a:r>
                      <a:r>
                        <a:rPr lang="zh-CN" sz="1200" b="0" i="0" u="none" strike="noStrike">
                          <a:solidFill>
                            <a:srgbClr val="000000"/>
                          </a:solidFill>
                          <a:effectLst/>
                          <a:latin typeface="Times New Roman" panose="02020603050405020304" pitchFamily="18" charset="0"/>
                          <a:ea typeface="等线" panose="02010600030101010101" pitchFamily="2" charset="-122"/>
                        </a:rPr>
                        <a:t>——</a:t>
                      </a:r>
                      <a:endParaRPr lang="zh-CN" sz="1200" b="0" i="0" u="none" strike="noStrike">
                        <a:solidFill>
                          <a:srgbClr val="000000"/>
                        </a:solidFill>
                        <a:effectLst/>
                        <a:latin typeface="等线" panose="02010600030101010101" pitchFamily="2" charset="-122"/>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1.147(1.134-1.160)</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1.032(1.016-1.048)</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&lt;0.001</a:t>
                      </a:r>
                      <a:endParaRPr lang="zh-CN" sz="1200" b="0" i="0" u="none" strike="noStrike">
                        <a:solidFill>
                          <a:srgbClr val="000000"/>
                        </a:solidFill>
                        <a:effectLst/>
                        <a:latin typeface="Times New Roman" panose="02020603050405020304" pitchFamily="18" charset="0"/>
                        <a:ea typeface="等线" panose="02010600030101010101" pitchFamily="2" charset="-122"/>
                      </a:endParaRPr>
                    </a:p>
                  </a:txBody>
                  <a:tcPr marL="6060" marR="6060" marT="606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10059"/>
                  </a:ext>
                </a:extLst>
              </a:tr>
            </a:tbl>
          </a:graphicData>
        </a:graphic>
      </p:graphicFrame>
      <p:sp>
        <p:nvSpPr>
          <p:cNvPr id="25" name="文本框 24">
            <a:extLst>
              <a:ext uri="{FF2B5EF4-FFF2-40B4-BE49-F238E27FC236}">
                <a16:creationId xmlns:a16="http://schemas.microsoft.com/office/drawing/2014/main" id="{32C5859F-825A-872F-4FE4-802BD55B9184}"/>
              </a:ext>
            </a:extLst>
          </p:cNvPr>
          <p:cNvSpPr txBox="1"/>
          <p:nvPr/>
        </p:nvSpPr>
        <p:spPr>
          <a:xfrm>
            <a:off x="634584" y="5516864"/>
            <a:ext cx="7362217" cy="1107996"/>
          </a:xfrm>
          <a:prstGeom prst="rect">
            <a:avLst/>
          </a:prstGeom>
          <a:noFill/>
        </p:spPr>
        <p:txBody>
          <a:bodyPr wrap="square">
            <a:spAutoFit/>
          </a:bodyPr>
          <a:lstStyle/>
          <a:p>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Stratified Cox proportional hazard model</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100" b="1" kern="100">
                <a:effectLst/>
                <a:latin typeface="Times New Roman" panose="02020603050405020304" pitchFamily="18" charset="0"/>
                <a:ea typeface="宋体" panose="02010600030101010101" pitchFamily="2" charset="-122"/>
                <a:cs typeface="Times New Roman" panose="02020603050405020304" pitchFamily="18" charset="0"/>
              </a:rPr>
              <a:t>Model 1:</a:t>
            </a:r>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 adjusted for age, gender(male/female).</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100" b="1" kern="100">
                <a:effectLst/>
                <a:latin typeface="Times New Roman" panose="02020603050405020304" pitchFamily="18" charset="0"/>
                <a:ea typeface="宋体" panose="02010600030101010101" pitchFamily="2" charset="-122"/>
                <a:cs typeface="Times New Roman" panose="02020603050405020304" pitchFamily="18" charset="0"/>
              </a:rPr>
              <a:t>Model 2: Model 1</a:t>
            </a:r>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 + geographic region (north/northeast/east/southwest/south/central/northwest), area (rural/urban), education level ( ≥12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6984C9D4-45A0-2250-DA21-916648F1600B}"/>
              </a:ext>
            </a:extLst>
          </p:cNvPr>
          <p:cNvSpPr txBox="1"/>
          <p:nvPr/>
        </p:nvSpPr>
        <p:spPr>
          <a:xfrm>
            <a:off x="8208728" y="1329803"/>
            <a:ext cx="3726804" cy="419839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b="1">
                <a:latin typeface="微软雅黑" panose="020B0503020204020204" pitchFamily="34" charset="-122"/>
                <a:ea typeface="微软雅黑" panose="020B0503020204020204" pitchFamily="34" charset="-122"/>
              </a:rPr>
              <a:t>分类变量，</a:t>
            </a:r>
            <a:r>
              <a:rPr lang="zh-CN" altLang="en-US">
                <a:latin typeface="微软雅黑" panose="020B0503020204020204" pitchFamily="34" charset="-122"/>
                <a:ea typeface="微软雅黑" panose="020B0503020204020204" pitchFamily="34" charset="-122"/>
              </a:rPr>
              <a:t>暴露于</a:t>
            </a:r>
            <a:r>
              <a:rPr lang="zh-CN" altLang="en-US" b="1">
                <a:solidFill>
                  <a:srgbClr val="C00000"/>
                </a:solidFill>
                <a:latin typeface="微软雅黑" panose="020B0503020204020204" pitchFamily="34" charset="-122"/>
                <a:ea typeface="微软雅黑" panose="020B0503020204020204" pitchFamily="34" charset="-122"/>
              </a:rPr>
              <a:t>中、高水平</a:t>
            </a:r>
            <a:r>
              <a:rPr lang="en-US" altLang="zh-CN" b="1">
                <a:solidFill>
                  <a:srgbClr val="C00000"/>
                </a:solidFill>
                <a:latin typeface="微软雅黑" panose="020B0503020204020204" pitchFamily="34" charset="-122"/>
                <a:ea typeface="微软雅黑" panose="020B0503020204020204" pitchFamily="34" charset="-122"/>
              </a:rPr>
              <a:t>PM2.5</a:t>
            </a:r>
            <a:r>
              <a:rPr lang="zh-CN" altLang="en-US" b="1">
                <a:solidFill>
                  <a:srgbClr val="C00000"/>
                </a:solidFill>
                <a:latin typeface="微软雅黑" panose="020B0503020204020204" pitchFamily="34" charset="-122"/>
                <a:ea typeface="微软雅黑" panose="020B0503020204020204" pitchFamily="34" charset="-122"/>
              </a:rPr>
              <a:t>的研究对象与脑卒中风险增加显著相关</a:t>
            </a:r>
            <a:r>
              <a:rPr lang="zh-CN" altLang="en-US">
                <a:latin typeface="微软雅黑" panose="020B0503020204020204" pitchFamily="34" charset="-122"/>
                <a:ea typeface="微软雅黑" panose="020B0503020204020204" pitchFamily="34" charset="-122"/>
              </a:rPr>
              <a:t>，其中将脑卒中分为缺血性、出血性脑卒中，中、高暴露水平与这两种</a:t>
            </a:r>
            <a:r>
              <a:rPr lang="zh-CN" altLang="en-US" b="1">
                <a:solidFill>
                  <a:srgbClr val="C00000"/>
                </a:solidFill>
                <a:latin typeface="微软雅黑" panose="020B0503020204020204" pitchFamily="34" charset="-122"/>
                <a:ea typeface="微软雅黑" panose="020B0503020204020204" pitchFamily="34" charset="-122"/>
              </a:rPr>
              <a:t>脑卒中亚型发病风险也显著相关</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a:latin typeface="微软雅黑" panose="020B0503020204020204" pitchFamily="34" charset="-122"/>
                <a:ea typeface="微软雅黑" panose="020B0503020204020204" pitchFamily="34" charset="-122"/>
              </a:rPr>
              <a:t>连续型变量，</a:t>
            </a:r>
            <a:r>
              <a:rPr lang="en-US" altLang="zh-CN">
                <a:latin typeface="微软雅黑" panose="020B0503020204020204" pitchFamily="34" charset="-122"/>
                <a:ea typeface="微软雅黑" panose="020B0503020204020204" pitchFamily="34" charset="-122"/>
              </a:rPr>
              <a:t>PM2.5</a:t>
            </a:r>
            <a:r>
              <a:rPr lang="zh-CN" altLang="en-US">
                <a:latin typeface="微软雅黑" panose="020B0503020204020204" pitchFamily="34" charset="-122"/>
                <a:ea typeface="微软雅黑" panose="020B0503020204020204" pitchFamily="34" charset="-122"/>
              </a:rPr>
              <a:t>每升高</a:t>
            </a:r>
            <a:r>
              <a:rPr lang="en-US" altLang="zh-CN">
                <a:latin typeface="微软雅黑" panose="020B0503020204020204" pitchFamily="34" charset="-122"/>
                <a:ea typeface="微软雅黑" panose="020B0503020204020204" pitchFamily="34" charset="-122"/>
              </a:rPr>
              <a:t>10μg/m3</a:t>
            </a:r>
            <a:r>
              <a:rPr lang="zh-CN" altLang="en-US">
                <a:latin typeface="微软雅黑" panose="020B0503020204020204" pitchFamily="34" charset="-122"/>
                <a:ea typeface="微软雅黑" panose="020B0503020204020204" pitchFamily="34" charset="-122"/>
              </a:rPr>
              <a:t>，总脑卒中、缺血性、出血性脑卒中发病风险分别</a:t>
            </a:r>
            <a:r>
              <a:rPr lang="zh-CN" altLang="en-US" b="1">
                <a:solidFill>
                  <a:srgbClr val="C00000"/>
                </a:solidFill>
                <a:latin typeface="微软雅黑" panose="020B0503020204020204" pitchFamily="34" charset="-122"/>
                <a:ea typeface="微软雅黑" panose="020B0503020204020204" pitchFamily="34" charset="-122"/>
              </a:rPr>
              <a:t>增加</a:t>
            </a:r>
            <a:r>
              <a:rPr lang="en-US" altLang="zh-CN" b="1">
                <a:solidFill>
                  <a:srgbClr val="C00000"/>
                </a:solidFill>
                <a:latin typeface="微软雅黑" panose="020B0503020204020204" pitchFamily="34" charset="-122"/>
                <a:ea typeface="微软雅黑" panose="020B0503020204020204" pitchFamily="34" charset="-122"/>
              </a:rPr>
              <a:t>4%</a:t>
            </a:r>
            <a:r>
              <a:rPr lang="zh-CN" altLang="en-US" b="1">
                <a:solidFill>
                  <a:srgbClr val="C00000"/>
                </a:solidFill>
                <a:latin typeface="微软雅黑" panose="020B0503020204020204" pitchFamily="34" charset="-122"/>
                <a:ea typeface="微软雅黑" panose="020B0503020204020204" pitchFamily="34" charset="-122"/>
              </a:rPr>
              <a:t>、</a:t>
            </a:r>
            <a:r>
              <a:rPr lang="en-US" altLang="zh-CN" b="1">
                <a:solidFill>
                  <a:srgbClr val="C00000"/>
                </a:solidFill>
                <a:latin typeface="微软雅黑" panose="020B0503020204020204" pitchFamily="34" charset="-122"/>
                <a:ea typeface="微软雅黑" panose="020B0503020204020204" pitchFamily="34" charset="-122"/>
              </a:rPr>
              <a:t>10%</a:t>
            </a:r>
            <a:r>
              <a:rPr lang="zh-CN" altLang="en-US" b="1">
                <a:solidFill>
                  <a:srgbClr val="C00000"/>
                </a:solidFill>
                <a:latin typeface="微软雅黑" panose="020B0503020204020204" pitchFamily="34" charset="-122"/>
                <a:ea typeface="微软雅黑" panose="020B0503020204020204" pitchFamily="34" charset="-122"/>
              </a:rPr>
              <a:t>，</a:t>
            </a:r>
            <a:r>
              <a:rPr lang="en-US" altLang="zh-CN" b="1">
                <a:solidFill>
                  <a:srgbClr val="C00000"/>
                </a:solidFill>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6029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8D9C88-F056-E5CA-BB6D-D4A8D9919452}"/>
              </a:ext>
            </a:extLst>
          </p:cNvPr>
          <p:cNvSpPr txBox="1"/>
          <p:nvPr/>
        </p:nvSpPr>
        <p:spPr>
          <a:xfrm>
            <a:off x="293370" y="5334310"/>
            <a:ext cx="7659504" cy="1277273"/>
          </a:xfrm>
          <a:prstGeom prst="rect">
            <a:avLst/>
          </a:prstGeom>
          <a:noFill/>
        </p:spPr>
        <p:txBody>
          <a:bodyPr wrap="square">
            <a:spAutoFit/>
          </a:bodyPr>
          <a:lstStyle/>
          <a:p>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Stratified Cox proportional hazard model</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100" b="1" kern="100">
                <a:effectLst/>
                <a:latin typeface="Times New Roman" panose="02020603050405020304" pitchFamily="18" charset="0"/>
                <a:ea typeface="宋体" panose="02010600030101010101" pitchFamily="2" charset="-122"/>
                <a:cs typeface="Times New Roman" panose="02020603050405020304" pitchFamily="18" charset="0"/>
              </a:rPr>
              <a:t>Model 1:</a:t>
            </a:r>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 adjusted for age, gender(male/female).</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100" b="1" kern="100">
                <a:effectLst/>
                <a:latin typeface="Times New Roman" panose="02020603050405020304" pitchFamily="18" charset="0"/>
                <a:ea typeface="宋体" panose="02010600030101010101" pitchFamily="2" charset="-122"/>
                <a:cs typeface="Times New Roman" panose="02020603050405020304" pitchFamily="18" charset="0"/>
              </a:rPr>
              <a:t>Model 2: Model 1</a:t>
            </a:r>
            <a:r>
              <a:rPr lang="en-US" altLang="zh-CN" sz="1100" kern="100">
                <a:effectLst/>
                <a:latin typeface="Times New Roman" panose="02020603050405020304" pitchFamily="18" charset="0"/>
                <a:ea typeface="宋体" panose="02010600030101010101" pitchFamily="2" charset="-122"/>
                <a:cs typeface="Times New Roman" panose="02020603050405020304" pitchFamily="18" charset="0"/>
              </a:rPr>
              <a:t> + geographic region (north/northeast/east/southwest/south/central/northwest), area (rural/urban), education level ( ≥12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zh-CN" sz="11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10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9B8A513-E724-46E2-1E1B-15D0842ACAF2}"/>
              </a:ext>
            </a:extLst>
          </p:cNvPr>
          <p:cNvSpPr txBox="1"/>
          <p:nvPr/>
        </p:nvSpPr>
        <p:spPr>
          <a:xfrm>
            <a:off x="293370" y="330259"/>
            <a:ext cx="11605259"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4. </a:t>
            </a:r>
            <a:r>
              <a:rPr lang="zh-CN" altLang="en-US" b="1">
                <a:latin typeface="微软雅黑" panose="020B0503020204020204" pitchFamily="34" charset="-122"/>
                <a:ea typeface="微软雅黑" panose="020B0503020204020204" pitchFamily="34" charset="-122"/>
              </a:rPr>
              <a:t>基线有无饮茶习惯与脑卒中发病风险的关系</a:t>
            </a:r>
          </a:p>
        </p:txBody>
      </p:sp>
      <p:graphicFrame>
        <p:nvGraphicFramePr>
          <p:cNvPr id="14" name="表格 13">
            <a:extLst>
              <a:ext uri="{FF2B5EF4-FFF2-40B4-BE49-F238E27FC236}">
                <a16:creationId xmlns:a16="http://schemas.microsoft.com/office/drawing/2014/main" id="{397AE96C-A3EE-801F-62EB-CD56E045C9FC}"/>
              </a:ext>
            </a:extLst>
          </p:cNvPr>
          <p:cNvGraphicFramePr>
            <a:graphicFrameLocks noGrp="1"/>
          </p:cNvGraphicFramePr>
          <p:nvPr>
            <p:extLst>
              <p:ext uri="{D42A27DB-BD31-4B8C-83A1-F6EECF244321}">
                <p14:modId xmlns:p14="http://schemas.microsoft.com/office/powerpoint/2010/main" val="3282265792"/>
              </p:ext>
            </p:extLst>
          </p:nvPr>
        </p:nvGraphicFramePr>
        <p:xfrm>
          <a:off x="371289" y="1263364"/>
          <a:ext cx="7389080" cy="3974640"/>
        </p:xfrm>
        <a:graphic>
          <a:graphicData uri="http://schemas.openxmlformats.org/drawingml/2006/table">
            <a:tbl>
              <a:tblPr/>
              <a:tblGrid>
                <a:gridCol w="1877803">
                  <a:extLst>
                    <a:ext uri="{9D8B030D-6E8A-4147-A177-3AD203B41FA5}">
                      <a16:colId xmlns:a16="http://schemas.microsoft.com/office/drawing/2014/main" val="4064948355"/>
                    </a:ext>
                  </a:extLst>
                </a:gridCol>
                <a:gridCol w="1366221">
                  <a:extLst>
                    <a:ext uri="{9D8B030D-6E8A-4147-A177-3AD203B41FA5}">
                      <a16:colId xmlns:a16="http://schemas.microsoft.com/office/drawing/2014/main" val="255493147"/>
                    </a:ext>
                  </a:extLst>
                </a:gridCol>
                <a:gridCol w="1475640">
                  <a:extLst>
                    <a:ext uri="{9D8B030D-6E8A-4147-A177-3AD203B41FA5}">
                      <a16:colId xmlns:a16="http://schemas.microsoft.com/office/drawing/2014/main" val="41133403"/>
                    </a:ext>
                  </a:extLst>
                </a:gridCol>
                <a:gridCol w="588487">
                  <a:extLst>
                    <a:ext uri="{9D8B030D-6E8A-4147-A177-3AD203B41FA5}">
                      <a16:colId xmlns:a16="http://schemas.microsoft.com/office/drawing/2014/main" val="259332356"/>
                    </a:ext>
                  </a:extLst>
                </a:gridCol>
                <a:gridCol w="1484981">
                  <a:extLst>
                    <a:ext uri="{9D8B030D-6E8A-4147-A177-3AD203B41FA5}">
                      <a16:colId xmlns:a16="http://schemas.microsoft.com/office/drawing/2014/main" val="1923550560"/>
                    </a:ext>
                  </a:extLst>
                </a:gridCol>
                <a:gridCol w="595948">
                  <a:extLst>
                    <a:ext uri="{9D8B030D-6E8A-4147-A177-3AD203B41FA5}">
                      <a16:colId xmlns:a16="http://schemas.microsoft.com/office/drawing/2014/main" val="3723816873"/>
                    </a:ext>
                  </a:extLst>
                </a:gridCol>
              </a:tblGrid>
              <a:tr h="363132">
                <a:tc rowSpan="2">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Habitual tea drinking</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Case(N)</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Model 1</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Model 2</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887371673"/>
                  </a:ext>
                </a:extLst>
              </a:tr>
              <a:tr h="362369">
                <a:tc vMerge="1">
                  <a:txBody>
                    <a:bodyPr/>
                    <a:lstStyle/>
                    <a:p>
                      <a:endParaRPr lang="zh-CN" altLang="en-US"/>
                    </a:p>
                  </a:txBody>
                  <a:tcPr/>
                </a:tc>
                <a:tc vMerge="1">
                  <a:txBody>
                    <a:bodyPr/>
                    <a:lstStyle/>
                    <a:p>
                      <a:endParaRPr lang="zh-CN" altLang="en-US"/>
                    </a:p>
                  </a:txBody>
                  <a:tcPr/>
                </a:tc>
                <a:tc>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HR 95%CI</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1" u="none" strike="noStrike">
                          <a:solidFill>
                            <a:srgbClr val="000000"/>
                          </a:solidFill>
                          <a:effectLst/>
                          <a:latin typeface="Times New Roman" panose="02020603050405020304" pitchFamily="18" charset="0"/>
                          <a:ea typeface="等线" panose="02010600030101010101" pitchFamily="2" charset="-122"/>
                        </a:rPr>
                        <a:t>P</a:t>
                      </a:r>
                      <a:r>
                        <a:rPr lang="en-US" sz="1400" b="1" i="0" u="none" strike="noStrike">
                          <a:solidFill>
                            <a:srgbClr val="000000"/>
                          </a:solidFill>
                          <a:effectLst/>
                          <a:latin typeface="Times New Roman" panose="02020603050405020304" pitchFamily="18" charset="0"/>
                          <a:ea typeface="等线" panose="02010600030101010101" pitchFamily="2" charset="-122"/>
                        </a:rPr>
                        <a:t>-value</a:t>
                      </a:r>
                      <a:endParaRPr lang="zh-CN" sz="1400" b="1" i="1"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ea typeface="等线" panose="02010600030101010101" pitchFamily="2" charset="-122"/>
                        </a:rPr>
                        <a:t>HR 95%CI</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1" u="none" strike="noStrike">
                          <a:solidFill>
                            <a:srgbClr val="000000"/>
                          </a:solidFill>
                          <a:effectLst/>
                          <a:latin typeface="Times New Roman" panose="02020603050405020304" pitchFamily="18" charset="0"/>
                          <a:ea typeface="等线" panose="02010600030101010101" pitchFamily="2" charset="-122"/>
                        </a:rPr>
                        <a:t>P</a:t>
                      </a:r>
                      <a:r>
                        <a:rPr lang="en-US" sz="1400" b="1" i="0" u="none" strike="noStrike">
                          <a:solidFill>
                            <a:srgbClr val="000000"/>
                          </a:solidFill>
                          <a:effectLst/>
                          <a:latin typeface="Times New Roman" panose="02020603050405020304" pitchFamily="18" charset="0"/>
                          <a:ea typeface="等线" panose="02010600030101010101" pitchFamily="2" charset="-122"/>
                        </a:rPr>
                        <a:t>-value</a:t>
                      </a:r>
                      <a:endParaRPr lang="zh-CN" sz="1400" b="1" i="1"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132371"/>
                  </a:ext>
                </a:extLst>
              </a:tr>
              <a:tr h="191697">
                <a:tc>
                  <a:txBody>
                    <a:bodyPr/>
                    <a:lstStyle/>
                    <a:p>
                      <a:pPr algn="l" fontAlgn="ctr"/>
                      <a:r>
                        <a:rPr lang="en-US" sz="1400" b="1" i="0" u="none" strike="noStrike">
                          <a:solidFill>
                            <a:srgbClr val="000000"/>
                          </a:solidFill>
                          <a:effectLst/>
                          <a:latin typeface="Times New Roman" panose="02020603050405020304" pitchFamily="18" charset="0"/>
                          <a:ea typeface="等线" panose="02010600030101010101" pitchFamily="2" charset="-122"/>
                        </a:rPr>
                        <a:t>Stroke</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21738924"/>
                  </a:ext>
                </a:extLst>
              </a:tr>
              <a:tr h="362369">
                <a:tc>
                  <a:txBody>
                    <a:bodyPr/>
                    <a:lstStyle/>
                    <a:p>
                      <a:pPr algn="l" fontAlgn="ctr"/>
                      <a:r>
                        <a:rPr lang="en-US" sz="1400" b="0" i="0" u="none" strike="noStrike">
                          <a:solidFill>
                            <a:srgbClr val="000000"/>
                          </a:solidFill>
                          <a:effectLst/>
                          <a:latin typeface="Times New Roman" panose="02020603050405020304" pitchFamily="18" charset="0"/>
                          <a:ea typeface="等线" panose="02010600030101010101" pitchFamily="2" charset="-122"/>
                        </a:rPr>
                        <a:t>    Never or &lt;3 times/week</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69041(2040)</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4131892855"/>
                  </a:ext>
                </a:extLst>
              </a:tr>
              <a:tr h="362369">
                <a:tc>
                  <a:txBody>
                    <a:bodyPr/>
                    <a:lstStyle/>
                    <a:p>
                      <a:pPr algn="l" fontAlgn="ctr"/>
                      <a:r>
                        <a:rPr lang="en-US" sz="1400" b="0" i="0" u="none" strike="noStrike">
                          <a:solidFill>
                            <a:srgbClr val="000000"/>
                          </a:solidFill>
                          <a:effectLst/>
                          <a:latin typeface="宋体" panose="02010600030101010101" pitchFamily="2" charset="-122"/>
                          <a:ea typeface="宋体" panose="02010600030101010101" pitchFamily="2" charset="-122"/>
                        </a:rPr>
                        <a:t>   ≥</a:t>
                      </a:r>
                      <a:r>
                        <a:rPr lang="en-US" sz="1400" b="0" i="0" u="none" strike="noStrike">
                          <a:solidFill>
                            <a:srgbClr val="000000"/>
                          </a:solidFill>
                          <a:effectLst/>
                          <a:latin typeface="Times New Roman" panose="02020603050405020304" pitchFamily="18" charset="0"/>
                          <a:ea typeface="宋体" panose="02010600030101010101" pitchFamily="2" charset="-122"/>
                        </a:rPr>
                        <a:t>3 times/week</a:t>
                      </a:r>
                      <a:endParaRPr 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31863(847)</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0.921(0.902-0.941)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&lt;0.001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0.959(0.934-0.985)</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0.002</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4167401758"/>
                  </a:ext>
                </a:extLst>
              </a:tr>
              <a:tr h="321556">
                <a:tc>
                  <a:txBody>
                    <a:bodyPr/>
                    <a:lstStyle/>
                    <a:p>
                      <a:pPr algn="l" fontAlgn="ctr"/>
                      <a:r>
                        <a:rPr lang="en-US" sz="1400" b="1" i="0" u="none" strike="noStrike">
                          <a:solidFill>
                            <a:srgbClr val="000000"/>
                          </a:solidFill>
                          <a:effectLst/>
                          <a:latin typeface="Times New Roman" panose="02020603050405020304" pitchFamily="18" charset="0"/>
                          <a:ea typeface="等线" panose="02010600030101010101" pitchFamily="2" charset="-122"/>
                        </a:rPr>
                        <a:t>Ischemic stroke</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4022264479"/>
                  </a:ext>
                </a:extLst>
              </a:tr>
              <a:tr h="362369">
                <a:tc>
                  <a:txBody>
                    <a:bodyPr/>
                    <a:lstStyle/>
                    <a:p>
                      <a:pPr algn="l" fontAlgn="ctr"/>
                      <a:r>
                        <a:rPr lang="en-US" sz="1400" b="0" i="0" u="none" strike="noStrike">
                          <a:solidFill>
                            <a:srgbClr val="000000"/>
                          </a:solidFill>
                          <a:effectLst/>
                          <a:latin typeface="Times New Roman" panose="02020603050405020304" pitchFamily="18" charset="0"/>
                          <a:ea typeface="等线" panose="02010600030101010101" pitchFamily="2" charset="-122"/>
                        </a:rPr>
                        <a:t>    Never or &lt;3 times/week</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69041(1285)</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081134262"/>
                  </a:ext>
                </a:extLst>
              </a:tr>
              <a:tr h="362369">
                <a:tc>
                  <a:txBody>
                    <a:bodyPr/>
                    <a:lstStyle/>
                    <a:p>
                      <a:pPr algn="l" fontAlgn="ctr"/>
                      <a:r>
                        <a:rPr lang="en-US" sz="1400" b="0" i="0" u="none" strike="noStrike">
                          <a:solidFill>
                            <a:srgbClr val="000000"/>
                          </a:solidFill>
                          <a:effectLst/>
                          <a:latin typeface="宋体" panose="02010600030101010101" pitchFamily="2" charset="-122"/>
                          <a:ea typeface="宋体" panose="02010600030101010101" pitchFamily="2" charset="-122"/>
                        </a:rPr>
                        <a:t>   ≥</a:t>
                      </a:r>
                      <a:r>
                        <a:rPr lang="en-US" sz="1400" b="0" i="0" u="none" strike="noStrike">
                          <a:solidFill>
                            <a:srgbClr val="000000"/>
                          </a:solidFill>
                          <a:effectLst/>
                          <a:latin typeface="Times New Roman" panose="02020603050405020304" pitchFamily="18" charset="0"/>
                          <a:ea typeface="宋体" panose="02010600030101010101" pitchFamily="2" charset="-122"/>
                        </a:rPr>
                        <a:t>3 times/week</a:t>
                      </a:r>
                      <a:endParaRPr 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31863(536)</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0.916(0.896-0.937)</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&lt;0.001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0.919(0.893-0.945)</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&lt;0.001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505146995"/>
                  </a:ext>
                </a:extLst>
              </a:tr>
              <a:tr h="321556">
                <a:tc>
                  <a:txBody>
                    <a:bodyPr/>
                    <a:lstStyle/>
                    <a:p>
                      <a:pPr algn="l" fontAlgn="ctr"/>
                      <a:r>
                        <a:rPr lang="en-US" sz="1400" b="1" i="0" u="none" strike="noStrike">
                          <a:solidFill>
                            <a:srgbClr val="000000"/>
                          </a:solidFill>
                          <a:effectLst/>
                          <a:latin typeface="Times New Roman" panose="02020603050405020304" pitchFamily="18" charset="0"/>
                          <a:ea typeface="等线" panose="02010600030101010101" pitchFamily="2" charset="-122"/>
                        </a:rPr>
                        <a:t>Hemorrhagic stroke</a:t>
                      </a:r>
                      <a:endParaRPr lang="zh-CN" sz="1400" b="1"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987817757"/>
                  </a:ext>
                </a:extLst>
              </a:tr>
              <a:tr h="362369">
                <a:tc>
                  <a:txBody>
                    <a:bodyPr/>
                    <a:lstStyle/>
                    <a:p>
                      <a:pPr algn="l" fontAlgn="ctr"/>
                      <a:r>
                        <a:rPr lang="en-US" sz="1400" b="0" i="0" u="none" strike="noStrike">
                          <a:solidFill>
                            <a:srgbClr val="000000"/>
                          </a:solidFill>
                          <a:effectLst/>
                          <a:latin typeface="Times New Roman" panose="02020603050405020304" pitchFamily="18" charset="0"/>
                          <a:ea typeface="等线" panose="02010600030101010101" pitchFamily="2" charset="-122"/>
                        </a:rPr>
                        <a:t>    Never or &lt;3 times/week</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69041(583)</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l" fontAlgn="ct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668168208"/>
                  </a:ext>
                </a:extLst>
              </a:tr>
              <a:tr h="362369">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    ≥</a:t>
                      </a:r>
                      <a:r>
                        <a:rPr lang="en-US" sz="1400" b="0" i="0" u="none" strike="noStrike">
                          <a:solidFill>
                            <a:srgbClr val="000000"/>
                          </a:solidFill>
                          <a:effectLst/>
                          <a:latin typeface="Times New Roman" panose="02020603050405020304" pitchFamily="18" charset="0"/>
                          <a:ea typeface="等线" panose="02010600030101010101" pitchFamily="2" charset="-122"/>
                        </a:rPr>
                        <a:t>3 times/week</a:t>
                      </a: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31863(264)</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0.940(0.904-0.977)</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0.002</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0.977(0.937-1.019)</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ea typeface="等线" panose="02010600030101010101" pitchFamily="2" charset="-122"/>
                        </a:rPr>
                        <a:t>0.281</a:t>
                      </a:r>
                      <a:endParaRPr lang="zh-CN" sz="1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18404"/>
                  </a:ext>
                </a:extLst>
              </a:tr>
            </a:tbl>
          </a:graphicData>
        </a:graphic>
      </p:graphicFrame>
      <p:sp>
        <p:nvSpPr>
          <p:cNvPr id="16" name="文本框 15">
            <a:extLst>
              <a:ext uri="{FF2B5EF4-FFF2-40B4-BE49-F238E27FC236}">
                <a16:creationId xmlns:a16="http://schemas.microsoft.com/office/drawing/2014/main" id="{76AAF4F2-6273-46ED-7001-6B1BDA1644F0}"/>
              </a:ext>
            </a:extLst>
          </p:cNvPr>
          <p:cNvSpPr txBox="1"/>
          <p:nvPr/>
        </p:nvSpPr>
        <p:spPr>
          <a:xfrm>
            <a:off x="736935" y="859281"/>
            <a:ext cx="6093994" cy="307777"/>
          </a:xfrm>
          <a:prstGeom prst="rect">
            <a:avLst/>
          </a:prstGeom>
          <a:noFill/>
        </p:spPr>
        <p:txBody>
          <a:bodyPr wrap="square">
            <a:spAutoFit/>
          </a:bodyPr>
          <a:lstStyle/>
          <a:p>
            <a:pPr algn="ctr"/>
            <a:r>
              <a:rPr lang="zh-CN"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基线有无饮茶习惯与脑卒中发病风险的关系</a:t>
            </a:r>
          </a:p>
        </p:txBody>
      </p:sp>
      <p:sp>
        <p:nvSpPr>
          <p:cNvPr id="18" name="文本框 17">
            <a:extLst>
              <a:ext uri="{FF2B5EF4-FFF2-40B4-BE49-F238E27FC236}">
                <a16:creationId xmlns:a16="http://schemas.microsoft.com/office/drawing/2014/main" id="{AD7542CF-5318-ED48-7420-4D4C1071336E}"/>
              </a:ext>
            </a:extLst>
          </p:cNvPr>
          <p:cNvSpPr txBox="1"/>
          <p:nvPr/>
        </p:nvSpPr>
        <p:spPr>
          <a:xfrm>
            <a:off x="7868049" y="1854802"/>
            <a:ext cx="4030580" cy="253640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有饮茶习惯（每周饮茶≥</a:t>
            </a:r>
            <a:r>
              <a:rPr lang="en-US" altLang="zh-CN">
                <a:effectLst/>
                <a:latin typeface="微软雅黑" panose="020B0503020204020204" pitchFamily="34" charset="-122"/>
                <a:ea typeface="微软雅黑" panose="020B0503020204020204" pitchFamily="34" charset="-122"/>
              </a:rPr>
              <a:t>3</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a:effectLst/>
                <a:latin typeface="微软雅黑" panose="020B0503020204020204" pitchFamily="34" charset="-122"/>
                <a:ea typeface="微软雅黑" panose="020B0503020204020204" pitchFamily="34" charset="-122"/>
              </a:rPr>
              <a:t>/</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周）发生</a:t>
            </a:r>
            <a:r>
              <a:rPr lang="zh-CN" altLang="zh-CN" b="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总脑卒中、缺血性脑卒中</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的风险约分别</a:t>
            </a:r>
            <a:r>
              <a:rPr lang="zh-CN" altLang="zh-CN" b="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减少</a:t>
            </a:r>
            <a:r>
              <a:rPr lang="en-US" altLang="zh-CN"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b="1">
                <a:solidFill>
                  <a:srgbClr val="C00000"/>
                </a:solidFill>
                <a:effectLst/>
                <a:latin typeface="微软雅黑" panose="020B0503020204020204" pitchFamily="34" charset="-122"/>
                <a:ea typeface="微软雅黑" panose="020B0503020204020204" pitchFamily="34" charset="-122"/>
              </a:rPr>
              <a:t>%</a:t>
            </a:r>
            <a:r>
              <a:rPr lang="zh-CN" altLang="zh-CN" b="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a:solidFill>
                  <a:srgbClr val="C00000"/>
                </a:solidFill>
                <a:effectLst/>
                <a:latin typeface="微软雅黑" panose="020B0503020204020204" pitchFamily="34" charset="-122"/>
                <a:ea typeface="微软雅黑" panose="020B0503020204020204" pitchFamily="34" charset="-122"/>
              </a:rPr>
              <a:t>8%</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然而有无饮茶习惯与</a:t>
            </a:r>
            <a:r>
              <a:rPr lang="zh-CN" altLang="zh-CN" b="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出血性脑卒中</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发生风险</a:t>
            </a:r>
            <a:r>
              <a:rPr lang="zh-CN" altLang="zh-CN" b="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无统计学意义</a:t>
            </a:r>
            <a:r>
              <a:rPr lang="zh-CN" altLang="zh-CN">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0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0F4E07A-6AB7-DFA1-18DF-A2E3377A05C0}"/>
              </a:ext>
            </a:extLst>
          </p:cNvPr>
          <p:cNvSpPr txBox="1"/>
          <p:nvPr/>
        </p:nvSpPr>
        <p:spPr>
          <a:xfrm>
            <a:off x="293370" y="258979"/>
            <a:ext cx="11605259"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大气</a:t>
            </a:r>
            <a:r>
              <a:rPr lang="en-US" altLang="zh-CN" b="1">
                <a:latin typeface="微软雅黑" panose="020B0503020204020204" pitchFamily="34" charset="-122"/>
                <a:ea typeface="微软雅黑" panose="020B0503020204020204" pitchFamily="34" charset="-122"/>
              </a:rPr>
              <a:t>PM2.5</a:t>
            </a:r>
            <a:r>
              <a:rPr lang="zh-CN" altLang="en-US" b="1">
                <a:latin typeface="微软雅黑" panose="020B0503020204020204" pitchFamily="34" charset="-122"/>
                <a:ea typeface="微软雅黑" panose="020B0503020204020204" pitchFamily="34" charset="-122"/>
              </a:rPr>
              <a:t>暴露与有无饮茶习惯相加、相乘交互作用</a:t>
            </a:r>
          </a:p>
        </p:txBody>
      </p:sp>
      <p:sp>
        <p:nvSpPr>
          <p:cNvPr id="12" name="文本框 11">
            <a:extLst>
              <a:ext uri="{FF2B5EF4-FFF2-40B4-BE49-F238E27FC236}">
                <a16:creationId xmlns:a16="http://schemas.microsoft.com/office/drawing/2014/main" id="{FBA25C26-7018-E05B-102E-BC5BD471B626}"/>
              </a:ext>
            </a:extLst>
          </p:cNvPr>
          <p:cNvSpPr txBox="1"/>
          <p:nvPr/>
        </p:nvSpPr>
        <p:spPr>
          <a:xfrm>
            <a:off x="419182" y="4440516"/>
            <a:ext cx="7835901" cy="2123658"/>
          </a:xfrm>
          <a:prstGeom prst="rect">
            <a:avLst/>
          </a:prstGeom>
          <a:noFill/>
        </p:spPr>
        <p:txBody>
          <a:bodyPr wrap="square">
            <a:spAutoFit/>
          </a:bodyPr>
          <a:lstStyle/>
          <a:p>
            <a:pPr algn="just"/>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Stratified Cox proportional hazard model</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Adjusted for age, gender, geographic region (north/northeast/east/southwest/south/central/northwest), area (rural/urban), cohort, education level ( ≥12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*Likelihood test was used to test the significance of interaction term by comparing the model with and without the interaction term.</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2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RERI=the relative excess risk due to interaction.To estimate the RERI and AP, the low-PM2.5 category and the </a:t>
            </a:r>
            <a:r>
              <a:rPr lang="zh-CN" altLang="zh-CN" sz="12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3 times/week groups were the reference categories</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2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a:effectLst/>
                <a:latin typeface="Times New Roman" panose="02020603050405020304" pitchFamily="18" charset="0"/>
                <a:ea typeface="宋体" panose="02010600030101010101" pitchFamily="2" charset="-122"/>
                <a:cs typeface="Times New Roman" panose="02020603050405020304" pitchFamily="18" charset="0"/>
              </a:rPr>
              <a:t>AP=attributable proportion due to the interaction</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5BAC872-660A-F6E0-C1DE-D060A5141336}"/>
              </a:ext>
            </a:extLst>
          </p:cNvPr>
          <p:cNvSpPr txBox="1"/>
          <p:nvPr/>
        </p:nvSpPr>
        <p:spPr>
          <a:xfrm>
            <a:off x="1013660" y="794034"/>
            <a:ext cx="6093994" cy="307777"/>
          </a:xfrm>
          <a:prstGeom prst="rect">
            <a:avLst/>
          </a:prstGeom>
          <a:noFill/>
        </p:spPr>
        <p:txBody>
          <a:bodyPr wrap="square">
            <a:spAutoFit/>
          </a:bodyPr>
          <a:lstStyle/>
          <a:p>
            <a:pPr algn="ctr"/>
            <a:r>
              <a:rPr lang="zh-CN"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大气</a:t>
            </a:r>
            <a:r>
              <a:rPr lang="en-US"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PM</a:t>
            </a:r>
            <a:r>
              <a:rPr lang="en-US" altLang="zh-CN" sz="1400" kern="100" baseline="-25000">
                <a:effectLst/>
                <a:latin typeface="微软雅黑" panose="020B0503020204020204" pitchFamily="34" charset="-122"/>
                <a:ea typeface="微软雅黑" panose="020B0503020204020204" pitchFamily="34" charset="-122"/>
                <a:cs typeface="Times New Roman" panose="02020603050405020304" pitchFamily="18" charset="0"/>
              </a:rPr>
              <a:t>2.5</a:t>
            </a:r>
            <a:r>
              <a:rPr lang="zh-CN" altLang="zh-CN" sz="1400" kern="100">
                <a:effectLst/>
                <a:latin typeface="微软雅黑" panose="020B0503020204020204" pitchFamily="34" charset="-122"/>
                <a:ea typeface="微软雅黑" panose="020B0503020204020204" pitchFamily="34" charset="-122"/>
                <a:cs typeface="Times New Roman" panose="02020603050405020304" pitchFamily="18" charset="0"/>
              </a:rPr>
              <a:t>暴露与有无饮茶习惯相加、相乘交互作用</a:t>
            </a:r>
          </a:p>
        </p:txBody>
      </p:sp>
      <p:graphicFrame>
        <p:nvGraphicFramePr>
          <p:cNvPr id="9" name="内容占位符 8">
            <a:extLst>
              <a:ext uri="{FF2B5EF4-FFF2-40B4-BE49-F238E27FC236}">
                <a16:creationId xmlns:a16="http://schemas.microsoft.com/office/drawing/2014/main" id="{C95842CC-DA21-D124-ADF3-58A5B50C132E}"/>
              </a:ext>
            </a:extLst>
          </p:cNvPr>
          <p:cNvGraphicFramePr>
            <a:graphicFrameLocks noGrp="1"/>
          </p:cNvGraphicFramePr>
          <p:nvPr>
            <p:ph idx="1"/>
            <p:extLst>
              <p:ext uri="{D42A27DB-BD31-4B8C-83A1-F6EECF244321}">
                <p14:modId xmlns:p14="http://schemas.microsoft.com/office/powerpoint/2010/main" val="801358445"/>
              </p:ext>
            </p:extLst>
          </p:nvPr>
        </p:nvGraphicFramePr>
        <p:xfrm>
          <a:off x="516856" y="1101048"/>
          <a:ext cx="7640555" cy="3339469"/>
        </p:xfrm>
        <a:graphic>
          <a:graphicData uri="http://schemas.openxmlformats.org/drawingml/2006/table">
            <a:tbl>
              <a:tblPr/>
              <a:tblGrid>
                <a:gridCol w="1831485">
                  <a:extLst>
                    <a:ext uri="{9D8B030D-6E8A-4147-A177-3AD203B41FA5}">
                      <a16:colId xmlns:a16="http://schemas.microsoft.com/office/drawing/2014/main" val="1839352842"/>
                    </a:ext>
                  </a:extLst>
                </a:gridCol>
                <a:gridCol w="2039729">
                  <a:extLst>
                    <a:ext uri="{9D8B030D-6E8A-4147-A177-3AD203B41FA5}">
                      <a16:colId xmlns:a16="http://schemas.microsoft.com/office/drawing/2014/main" val="2367260354"/>
                    </a:ext>
                  </a:extLst>
                </a:gridCol>
                <a:gridCol w="2039729">
                  <a:extLst>
                    <a:ext uri="{9D8B030D-6E8A-4147-A177-3AD203B41FA5}">
                      <a16:colId xmlns:a16="http://schemas.microsoft.com/office/drawing/2014/main" val="2727982664"/>
                    </a:ext>
                  </a:extLst>
                </a:gridCol>
                <a:gridCol w="1729612">
                  <a:extLst>
                    <a:ext uri="{9D8B030D-6E8A-4147-A177-3AD203B41FA5}">
                      <a16:colId xmlns:a16="http://schemas.microsoft.com/office/drawing/2014/main" val="1329829889"/>
                    </a:ext>
                  </a:extLst>
                </a:gridCol>
              </a:tblGrid>
              <a:tr h="485375">
                <a:tc rowSpan="2">
                  <a:txBody>
                    <a:bodyPr/>
                    <a:lstStyle/>
                    <a:p>
                      <a:pPr algn="ct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PM</a:t>
                      </a:r>
                      <a:r>
                        <a:rPr lang="en-US" sz="1600" b="1" kern="100" baseline="-25000">
                          <a:effectLst/>
                          <a:latin typeface="Times New Roman" panose="02020603050405020304" pitchFamily="18" charset="0"/>
                          <a:ea typeface="宋体" panose="02010600030101010101" pitchFamily="2" charset="-122"/>
                          <a:cs typeface="Times New Roman" panose="02020603050405020304" pitchFamily="18" charset="0"/>
                        </a:rPr>
                        <a:t>2.5</a:t>
                      </a: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exposure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Tea drinking frequency</a:t>
                      </a: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&lt;3 times/week</a:t>
                      </a: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r>
                        <a:rPr lang="en-US" sz="1600" b="1" i="1" kern="100">
                          <a:effectLst/>
                          <a:latin typeface="Times New Roman" panose="02020603050405020304" pitchFamily="18" charset="0"/>
                          <a:ea typeface="宋体" panose="02010600030101010101" pitchFamily="2" charset="-122"/>
                          <a:cs typeface="Times New Roman" panose="02020603050405020304" pitchFamily="18" charset="0"/>
                        </a:rPr>
                        <a:t>P</a:t>
                      </a: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 for interaction*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102999"/>
                  </a:ext>
                </a:extLst>
              </a:tr>
              <a:tr h="263191">
                <a:tc vMerge="1">
                  <a:txBody>
                    <a:bodyPr/>
                    <a:lstStyle/>
                    <a:p>
                      <a:endParaRPr lang="zh-CN" altLang="en-US"/>
                    </a:p>
                  </a:txBody>
                  <a:tcPr/>
                </a:tc>
                <a:tc>
                  <a:txBody>
                    <a:bodyPr/>
                    <a:lstStyle/>
                    <a:p>
                      <a:pPr algn="ct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RERI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AP</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170566717"/>
                  </a:ext>
                </a:extLst>
              </a:tr>
              <a:tr h="263191">
                <a:tc>
                  <a:txBody>
                    <a:bodyPr/>
                    <a:lstStyle/>
                    <a:p>
                      <a:pPr algn="l"/>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Stroke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0.26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43314843"/>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Intermediate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0.07(0.02 to 0.13)</a:t>
                      </a: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0.06(0.01 to 0.12)</a:t>
                      </a:r>
                    </a:p>
                  </a:txBody>
                  <a:tcPr marL="6350" marR="6350" marT="6350" marB="0" anchor="ctr">
                    <a:lnL>
                      <a:noFill/>
                    </a:lnL>
                    <a:lnR>
                      <a:noFill/>
                    </a:lnR>
                    <a:lnT>
                      <a:noFill/>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1319727596"/>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High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0.10(0.04 to 0.16)</a:t>
                      </a: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0.08(0.03 to 0.12)</a:t>
                      </a:r>
                    </a:p>
                  </a:txBody>
                  <a:tcPr marL="6350" marR="6350" marT="6350" marB="0" anchor="ctr">
                    <a:lnL>
                      <a:noFill/>
                    </a:lnL>
                    <a:lnR>
                      <a:noFill/>
                    </a:lnR>
                    <a:lnT>
                      <a:noFill/>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919460090"/>
                  </a:ext>
                </a:extLst>
              </a:tr>
              <a:tr h="263191">
                <a:tc>
                  <a:txBody>
                    <a:bodyPr/>
                    <a:lstStyle/>
                    <a:p>
                      <a:pPr algn="l"/>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Ischemic Stroke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baseline="0">
                        <a:solidFill>
                          <a:srgbClr val="000000"/>
                        </a:solidFill>
                        <a:effectLst/>
                        <a:latin typeface="Times New Roman" panose="02020603050405020304" pitchFamily="18" charset="0"/>
                        <a:ea typeface="微软雅黑" panose="020B0503020204020204" pitchFamily="34" charset="-122"/>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baseline="0">
                        <a:solidFill>
                          <a:srgbClr val="000000"/>
                        </a:solidFill>
                        <a:effectLst/>
                        <a:latin typeface="Times New Roman" panose="02020603050405020304" pitchFamily="18" charset="0"/>
                        <a:ea typeface="微软雅黑" panose="020B0503020204020204" pitchFamily="34" charset="-122"/>
                      </a:endParaRPr>
                    </a:p>
                  </a:txBody>
                  <a:tcPr marL="6350" marR="6350" marT="6350" marB="0" anchor="ctr">
                    <a:lnL>
                      <a:noFill/>
                    </a:lnL>
                    <a:lnR>
                      <a:noFill/>
                    </a:lnR>
                    <a:lnT>
                      <a:noFill/>
                    </a:lnT>
                    <a:lnB>
                      <a:noFill/>
                    </a:lnB>
                  </a:tcPr>
                </a:tc>
                <a:tc>
                  <a:txBody>
                    <a:bodyPr/>
                    <a:lstStyle/>
                    <a:p>
                      <a:pPr algn="ct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0.46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837481682"/>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Intermediate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000000"/>
                          </a:solidFill>
                          <a:effectLst/>
                          <a:latin typeface="Times New Roman" panose="02020603050405020304" pitchFamily="18" charset="0"/>
                          <a:ea typeface="微软雅黑" panose="020B0503020204020204" pitchFamily="34" charset="-122"/>
                        </a:rPr>
                        <a:t>0.05(-0.03 to 0.12)</a:t>
                      </a: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000000"/>
                          </a:solidFill>
                          <a:effectLst/>
                          <a:latin typeface="Times New Roman" panose="02020603050405020304" pitchFamily="18" charset="0"/>
                          <a:ea typeface="微软雅黑" panose="020B0503020204020204" pitchFamily="34" charset="-122"/>
                        </a:rPr>
                        <a:t>0.04(-0.02 to 0.11)</a:t>
                      </a:r>
                    </a:p>
                  </a:txBody>
                  <a:tcPr marL="6350" marR="6350" marT="6350" marB="0" anchor="ctr">
                    <a:lnL>
                      <a:noFill/>
                    </a:lnL>
                    <a:lnR>
                      <a:noFill/>
                    </a:lnR>
                    <a:lnT>
                      <a:noFill/>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4222593272"/>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High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0.19(0.12 to 0.27)</a:t>
                      </a: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0.12(0.07 to 0.17)</a:t>
                      </a:r>
                    </a:p>
                  </a:txBody>
                  <a:tcPr marL="6350" marR="6350" marT="6350" marB="0" anchor="ctr">
                    <a:lnL>
                      <a:noFill/>
                    </a:lnL>
                    <a:lnR>
                      <a:noFill/>
                    </a:lnR>
                    <a:lnT>
                      <a:noFill/>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2602500591"/>
                  </a:ext>
                </a:extLst>
              </a:tr>
              <a:tr h="485375">
                <a:tc>
                  <a:txBody>
                    <a:bodyPr/>
                    <a:lstStyle/>
                    <a:p>
                      <a:pPr algn="l"/>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Hemorrhagic Stroke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baseline="0">
                        <a:solidFill>
                          <a:srgbClr val="000000"/>
                        </a:solidFill>
                        <a:effectLst/>
                        <a:latin typeface="Times New Roman" panose="02020603050405020304" pitchFamily="18" charset="0"/>
                        <a:ea typeface="微软雅黑" panose="020B0503020204020204" pitchFamily="34" charset="-122"/>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baseline="0">
                        <a:solidFill>
                          <a:srgbClr val="000000"/>
                        </a:solidFill>
                        <a:effectLst/>
                        <a:latin typeface="Times New Roman" panose="02020603050405020304" pitchFamily="18" charset="0"/>
                        <a:ea typeface="微软雅黑" panose="020B0503020204020204" pitchFamily="34" charset="-122"/>
                      </a:endParaRPr>
                    </a:p>
                  </a:txBody>
                  <a:tcPr marL="6350" marR="6350" marT="6350" marB="0" anchor="ctr">
                    <a:lnL>
                      <a:noFill/>
                    </a:lnL>
                    <a:lnR>
                      <a:noFill/>
                    </a:lnR>
                    <a:lnT>
                      <a:noFill/>
                    </a:lnT>
                    <a:lnB>
                      <a:noFill/>
                    </a:lnB>
                  </a:tcPr>
                </a:tc>
                <a:tc>
                  <a:txBody>
                    <a:bodyPr/>
                    <a:lstStyle/>
                    <a:p>
                      <a:pPr algn="ct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0.82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283904473"/>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Intermediate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a:noFill/>
                    </a:lnB>
                  </a:tcPr>
                </a:tc>
                <a:tc>
                  <a:txBody>
                    <a:bodyPr/>
                    <a:lstStyle/>
                    <a:p>
                      <a:pPr algn="ctr" fontAlgn="ctr"/>
                      <a:r>
                        <a:rPr lang="en-US" sz="1600" b="0" i="0" u="none" strike="noStrike" baseline="0">
                          <a:solidFill>
                            <a:srgbClr val="C00000"/>
                          </a:solidFill>
                          <a:effectLst/>
                          <a:latin typeface="Times New Roman" panose="02020603050405020304" pitchFamily="18" charset="0"/>
                          <a:ea typeface="微软雅黑" panose="020B0503020204020204" pitchFamily="34" charset="-122"/>
                        </a:rPr>
                        <a:t>0.16(0.06 to 0.26)</a:t>
                      </a:r>
                    </a:p>
                  </a:txBody>
                  <a:tcPr marL="6350" marR="6350" marT="6350" marB="0" anchor="ctr">
                    <a:lnL>
                      <a:noFill/>
                    </a:lnL>
                    <a:lnR>
                      <a:noFill/>
                    </a:lnR>
                    <a:lnT>
                      <a:noFill/>
                    </a:lnT>
                    <a:lnB>
                      <a:noFill/>
                    </a:lnB>
                  </a:tcPr>
                </a:tc>
                <a:tc>
                  <a:txBody>
                    <a:bodyPr/>
                    <a:lstStyle/>
                    <a:p>
                      <a:pPr algn="ctr" fontAlgn="ctr"/>
                      <a:r>
                        <a:rPr lang="en-US" altLang="zh-CN" sz="1600" b="0" i="0" u="none" strike="noStrike" baseline="0">
                          <a:solidFill>
                            <a:srgbClr val="C00000"/>
                          </a:solidFill>
                          <a:effectLst/>
                          <a:latin typeface="Times New Roman" panose="02020603050405020304" pitchFamily="18" charset="0"/>
                          <a:ea typeface="微软雅黑" panose="020B0503020204020204" pitchFamily="34" charset="-122"/>
                        </a:rPr>
                        <a:t>0.14(0.05 to 0.23)</a:t>
                      </a:r>
                    </a:p>
                  </a:txBody>
                  <a:tcPr marL="6350" marR="6350" marT="6350" marB="0" anchor="ctr">
                    <a:lnL>
                      <a:noFill/>
                    </a:lnL>
                    <a:lnR>
                      <a:noFill/>
                    </a:lnR>
                    <a:lnT>
                      <a:noFill/>
                    </a:lnT>
                    <a:lnB>
                      <a:noFill/>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947705061"/>
                  </a:ext>
                </a:extLst>
              </a:tr>
              <a:tr h="263191">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High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baseline="0">
                          <a:solidFill>
                            <a:srgbClr val="000000"/>
                          </a:solidFill>
                          <a:effectLst/>
                          <a:latin typeface="Times New Roman" panose="02020603050405020304" pitchFamily="18" charset="0"/>
                          <a:ea typeface="微软雅黑" panose="020B0503020204020204" pitchFamily="34" charset="-122"/>
                        </a:rPr>
                        <a:t>0.04(-0.06 to 0.14)</a:t>
                      </a: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baseline="0">
                          <a:solidFill>
                            <a:srgbClr val="000000"/>
                          </a:solidFill>
                          <a:effectLst/>
                          <a:latin typeface="Times New Roman" panose="02020603050405020304" pitchFamily="18" charset="0"/>
                          <a:ea typeface="微软雅黑" panose="020B0503020204020204" pitchFamily="34" charset="-122"/>
                        </a:rPr>
                        <a:t>0.04(-0.05 to 0.13)</a:t>
                      </a: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zh-CN" sz="1600" kern="100">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729041"/>
                  </a:ext>
                </a:extLst>
              </a:tr>
            </a:tbl>
          </a:graphicData>
        </a:graphic>
      </p:graphicFrame>
      <p:sp>
        <p:nvSpPr>
          <p:cNvPr id="14" name="文本框 13">
            <a:extLst>
              <a:ext uri="{FF2B5EF4-FFF2-40B4-BE49-F238E27FC236}">
                <a16:creationId xmlns:a16="http://schemas.microsoft.com/office/drawing/2014/main" id="{AD256EBE-B5D4-10C6-17FD-5C5CF1D24C7E}"/>
              </a:ext>
            </a:extLst>
          </p:cNvPr>
          <p:cNvSpPr txBox="1"/>
          <p:nvPr/>
        </p:nvSpPr>
        <p:spPr>
          <a:xfrm>
            <a:off x="8157411" y="1130359"/>
            <a:ext cx="3726782" cy="378289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PM</a:t>
            </a:r>
            <a:r>
              <a:rPr lang="en-US" altLang="zh-CN" baseline="-25000">
                <a:latin typeface="微软雅黑" panose="020B0503020204020204" pitchFamily="34" charset="-122"/>
                <a:ea typeface="微软雅黑" panose="020B0503020204020204" pitchFamily="34" charset="-122"/>
              </a:rPr>
              <a:t>2.5</a:t>
            </a:r>
            <a:r>
              <a:rPr lang="zh-CN" altLang="en-US">
                <a:latin typeface="微软雅黑" panose="020B0503020204020204" pitchFamily="34" charset="-122"/>
                <a:ea typeface="微软雅黑" panose="020B0503020204020204" pitchFamily="34" charset="-122"/>
              </a:rPr>
              <a:t>暴露与有无饮茶习惯</a:t>
            </a:r>
            <a:r>
              <a:rPr lang="zh-CN" altLang="en-US" b="1">
                <a:latin typeface="微软雅黑" panose="020B0503020204020204" pitchFamily="34" charset="-122"/>
                <a:ea typeface="微软雅黑" panose="020B0503020204020204" pitchFamily="34" charset="-122"/>
              </a:rPr>
              <a:t>不存在相乘交互作用</a:t>
            </a:r>
            <a:r>
              <a:rPr lang="zh-CN" altLang="en-US">
                <a:latin typeface="微软雅黑" panose="020B0503020204020204" pitchFamily="34" charset="-122"/>
                <a:ea typeface="微软雅黑" panose="020B0503020204020204" pitchFamily="34" charset="-122"/>
              </a:rPr>
              <a:t>，但是二者对于总脑卒中、缺血性、出血性脑卒中</a:t>
            </a:r>
            <a:r>
              <a:rPr lang="zh-CN" altLang="en-US" b="1">
                <a:solidFill>
                  <a:srgbClr val="C00000"/>
                </a:solidFill>
                <a:latin typeface="微软雅黑" panose="020B0503020204020204" pitchFamily="34" charset="-122"/>
                <a:ea typeface="微软雅黑" panose="020B0503020204020204" pitchFamily="34" charset="-122"/>
              </a:rPr>
              <a:t>存在相加交互作用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a:latin typeface="微软雅黑" panose="020B0503020204020204" pitchFamily="34" charset="-122"/>
                <a:ea typeface="微软雅黑" panose="020B0503020204020204" pitchFamily="34" charset="-122"/>
              </a:rPr>
              <a:t>总脑卒中</a:t>
            </a:r>
            <a:r>
              <a:rPr lang="zh-CN" altLang="en-US">
                <a:latin typeface="微软雅黑" panose="020B0503020204020204" pitchFamily="34" charset="-122"/>
                <a:ea typeface="微软雅黑" panose="020B0503020204020204" pitchFamily="34" charset="-122"/>
              </a:rPr>
              <a:t>发病约</a:t>
            </a:r>
            <a:r>
              <a:rPr lang="en-US" altLang="zh-CN" b="1">
                <a:solidFill>
                  <a:srgbClr val="C00000"/>
                </a:solidFill>
                <a:latin typeface="微软雅黑" panose="020B0503020204020204" pitchFamily="34" charset="-122"/>
                <a:ea typeface="微软雅黑" panose="020B0503020204020204" pitchFamily="34" charset="-122"/>
              </a:rPr>
              <a:t>6%-8%</a:t>
            </a:r>
            <a:r>
              <a:rPr lang="zh-CN" altLang="en-US">
                <a:latin typeface="微软雅黑" panose="020B0503020204020204" pitchFamily="34" charset="-122"/>
                <a:ea typeface="微软雅黑" panose="020B0503020204020204" pitchFamily="34" charset="-122"/>
              </a:rPr>
              <a:t>可归因于二者的相加交互作用；其中脑卒中的亚型缺血性、出血性脑卒中发病分别约</a:t>
            </a:r>
            <a:r>
              <a:rPr lang="en-US" altLang="zh-CN">
                <a:latin typeface="微软雅黑" panose="020B0503020204020204" pitchFamily="34" charset="-122"/>
                <a:ea typeface="微软雅黑" panose="020B0503020204020204" pitchFamily="34" charset="-122"/>
              </a:rPr>
              <a:t>12%</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14%</a:t>
            </a:r>
            <a:r>
              <a:rPr lang="zh-CN" altLang="en-US">
                <a:latin typeface="微软雅黑" panose="020B0503020204020204" pitchFamily="34" charset="-122"/>
                <a:ea typeface="微软雅黑" panose="020B0503020204020204" pitchFamily="34" charset="-122"/>
              </a:rPr>
              <a:t>可归因于二者的相加交互作用。</a:t>
            </a:r>
          </a:p>
        </p:txBody>
      </p:sp>
    </p:spTree>
    <p:extLst>
      <p:ext uri="{BB962C8B-B14F-4D97-AF65-F5344CB8AC3E}">
        <p14:creationId xmlns:p14="http://schemas.microsoft.com/office/powerpoint/2010/main" val="160274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E27BD6C2-3CB9-28E2-FF67-93D2E28B7F68}"/>
              </a:ext>
            </a:extLst>
          </p:cNvPr>
          <p:cNvSpPr txBox="1"/>
          <p:nvPr/>
        </p:nvSpPr>
        <p:spPr>
          <a:xfrm>
            <a:off x="186610" y="194098"/>
            <a:ext cx="11605259"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6.</a:t>
            </a:r>
            <a:r>
              <a:rPr lang="zh-CN" altLang="en-US" b="1">
                <a:latin typeface="微软雅黑" panose="020B0503020204020204" pitchFamily="34" charset="-122"/>
                <a:ea typeface="微软雅黑" panose="020B0503020204020204" pitchFamily="34" charset="-122"/>
              </a:rPr>
              <a:t>大气</a:t>
            </a:r>
            <a:r>
              <a:rPr lang="en-US" altLang="zh-CN" b="1">
                <a:latin typeface="微软雅黑" panose="020B0503020204020204" pitchFamily="34" charset="-122"/>
                <a:ea typeface="微软雅黑" panose="020B0503020204020204" pitchFamily="34" charset="-122"/>
              </a:rPr>
              <a:t>PM2.5</a:t>
            </a:r>
            <a:r>
              <a:rPr lang="zh-CN" altLang="en-US" b="1">
                <a:latin typeface="微软雅黑" panose="020B0503020204020204" pitchFamily="34" charset="-122"/>
                <a:ea typeface="微软雅黑" panose="020B0503020204020204" pitchFamily="34" charset="-122"/>
              </a:rPr>
              <a:t>暴露与有无饮茶习惯对脑卒中发病风险的联合暴露</a:t>
            </a:r>
          </a:p>
        </p:txBody>
      </p:sp>
      <p:sp>
        <p:nvSpPr>
          <p:cNvPr id="9" name="文本框 8">
            <a:extLst>
              <a:ext uri="{FF2B5EF4-FFF2-40B4-BE49-F238E27FC236}">
                <a16:creationId xmlns:a16="http://schemas.microsoft.com/office/drawing/2014/main" id="{B31DF922-3352-ED65-0703-F2AA0335B690}"/>
              </a:ext>
            </a:extLst>
          </p:cNvPr>
          <p:cNvSpPr txBox="1"/>
          <p:nvPr/>
        </p:nvSpPr>
        <p:spPr>
          <a:xfrm>
            <a:off x="6096000" y="834089"/>
            <a:ext cx="5704515" cy="1061829"/>
          </a:xfrm>
          <a:prstGeom prst="rect">
            <a:avLst/>
          </a:prstGeom>
          <a:noFill/>
        </p:spPr>
        <p:txBody>
          <a:bodyPr wrap="square">
            <a:spAutoFit/>
          </a:bodyPr>
          <a:lstStyle/>
          <a:p>
            <a:r>
              <a:rPr lang="en-US" altLang="zh-CN" sz="1050">
                <a:latin typeface="Times New Roman" panose="02020603050405020304" pitchFamily="18" charset="0"/>
                <a:cs typeface="Times New Roman" panose="02020603050405020304" pitchFamily="18" charset="0"/>
              </a:rPr>
              <a:t>Stratified Cox proportional hazard model</a:t>
            </a:r>
          </a:p>
          <a:p>
            <a:r>
              <a:rPr lang="en-US" altLang="zh-CN" sz="1050">
                <a:latin typeface="Times New Roman" panose="02020603050405020304" pitchFamily="18" charset="0"/>
                <a:cs typeface="Times New Roman" panose="02020603050405020304" pitchFamily="18" charset="0"/>
              </a:rPr>
              <a:t>Adjusted for age, gender, geographic region (north/northeast/east/southwest/south/central/northwest), area (rural/urban), cohort, education level ( </a:t>
            </a:r>
            <a:r>
              <a:rPr lang="zh-CN" altLang="en-US" sz="1050">
                <a:latin typeface="Times New Roman" panose="02020603050405020304" pitchFamily="18" charset="0"/>
                <a:cs typeface="Times New Roman" panose="02020603050405020304" pitchFamily="18" charset="0"/>
              </a:rPr>
              <a:t>≥</a:t>
            </a:r>
            <a:r>
              <a:rPr lang="en-US" altLang="zh-CN" sz="1050">
                <a:latin typeface="Times New Roman" panose="02020603050405020304" pitchFamily="18" charset="0"/>
                <a:cs typeface="Times New Roman" panose="02020603050405020304" pitchFamily="18" charset="0"/>
              </a:rPr>
              <a:t>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p>
        </p:txBody>
      </p:sp>
      <p:sp>
        <p:nvSpPr>
          <p:cNvPr id="7" name="文本框 6">
            <a:extLst>
              <a:ext uri="{FF2B5EF4-FFF2-40B4-BE49-F238E27FC236}">
                <a16:creationId xmlns:a16="http://schemas.microsoft.com/office/drawing/2014/main" id="{003026D8-5EE6-230D-0305-9A1D81BB0476}"/>
              </a:ext>
            </a:extLst>
          </p:cNvPr>
          <p:cNvSpPr txBox="1"/>
          <p:nvPr/>
        </p:nvSpPr>
        <p:spPr>
          <a:xfrm>
            <a:off x="644144" y="6462992"/>
            <a:ext cx="6093994" cy="292388"/>
          </a:xfrm>
          <a:prstGeom prst="rect">
            <a:avLst/>
          </a:prstGeom>
          <a:noFill/>
        </p:spPr>
        <p:txBody>
          <a:bodyPr wrap="square">
            <a:spAutoFit/>
          </a:bodyPr>
          <a:lstStyle/>
          <a:p>
            <a:r>
              <a:rPr lang="zh-CN" altLang="en-US" sz="1300">
                <a:latin typeface="微软雅黑" panose="020B0503020204020204" pitchFamily="34" charset="-122"/>
                <a:ea typeface="微软雅黑" panose="020B0503020204020204" pitchFamily="34" charset="-122"/>
              </a:rPr>
              <a:t>图</a:t>
            </a:r>
            <a:r>
              <a:rPr lang="en-US" altLang="zh-CN" sz="1300">
                <a:latin typeface="微软雅黑" panose="020B0503020204020204" pitchFamily="34" charset="-122"/>
                <a:ea typeface="微软雅黑" panose="020B0503020204020204" pitchFamily="34" charset="-122"/>
              </a:rPr>
              <a:t>2 </a:t>
            </a:r>
            <a:r>
              <a:rPr lang="zh-CN" altLang="en-US" sz="1300">
                <a:latin typeface="微软雅黑" panose="020B0503020204020204" pitchFamily="34" charset="-122"/>
                <a:ea typeface="微软雅黑" panose="020B0503020204020204" pitchFamily="34" charset="-122"/>
              </a:rPr>
              <a:t>大气</a:t>
            </a:r>
            <a:r>
              <a:rPr lang="en-US" altLang="zh-CN" sz="1300">
                <a:latin typeface="微软雅黑" panose="020B0503020204020204" pitchFamily="34" charset="-122"/>
                <a:ea typeface="微软雅黑" panose="020B0503020204020204" pitchFamily="34" charset="-122"/>
              </a:rPr>
              <a:t>PM2.5</a:t>
            </a:r>
            <a:r>
              <a:rPr lang="zh-CN" altLang="en-US" sz="1300">
                <a:latin typeface="微软雅黑" panose="020B0503020204020204" pitchFamily="34" charset="-122"/>
                <a:ea typeface="微软雅黑" panose="020B0503020204020204" pitchFamily="34" charset="-122"/>
              </a:rPr>
              <a:t>暴露与有无饮茶习惯的联合暴露对脑卒中发病风险的影响</a:t>
            </a:r>
          </a:p>
        </p:txBody>
      </p:sp>
      <p:sp>
        <p:nvSpPr>
          <p:cNvPr id="13" name="文本框 12">
            <a:extLst>
              <a:ext uri="{FF2B5EF4-FFF2-40B4-BE49-F238E27FC236}">
                <a16:creationId xmlns:a16="http://schemas.microsoft.com/office/drawing/2014/main" id="{6F8F4DA5-9BC8-BF64-87CF-86FCA2209EF3}"/>
              </a:ext>
            </a:extLst>
          </p:cNvPr>
          <p:cNvSpPr txBox="1"/>
          <p:nvPr/>
        </p:nvSpPr>
        <p:spPr>
          <a:xfrm>
            <a:off x="6355451" y="1895918"/>
            <a:ext cx="5185611" cy="29518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a:latin typeface="微软雅黑" panose="020B0503020204020204" pitchFamily="34" charset="-122"/>
                <a:ea typeface="微软雅黑" panose="020B0503020204020204" pitchFamily="34" charset="-122"/>
              </a:rPr>
              <a:t>相较于低水平的</a:t>
            </a:r>
            <a:r>
              <a:rPr lang="en-US" altLang="zh-CN">
                <a:latin typeface="微软雅黑" panose="020B0503020204020204" pitchFamily="34" charset="-122"/>
                <a:ea typeface="微软雅黑" panose="020B0503020204020204" pitchFamily="34" charset="-122"/>
              </a:rPr>
              <a:t>PM2.5</a:t>
            </a:r>
            <a:r>
              <a:rPr lang="zh-CN" altLang="en-US">
                <a:latin typeface="微软雅黑" panose="020B0503020204020204" pitchFamily="34" charset="-122"/>
                <a:ea typeface="微软雅黑" panose="020B0503020204020204" pitchFamily="34" charset="-122"/>
              </a:rPr>
              <a:t>暴露和经常饮茶的人群，随着</a:t>
            </a:r>
            <a:r>
              <a:rPr lang="en-US" altLang="zh-CN">
                <a:latin typeface="微软雅黑" panose="020B0503020204020204" pitchFamily="34" charset="-122"/>
                <a:ea typeface="微软雅黑" panose="020B0503020204020204" pitchFamily="34" charset="-122"/>
              </a:rPr>
              <a:t>PM2.5</a:t>
            </a:r>
            <a:r>
              <a:rPr lang="zh-CN" altLang="en-US">
                <a:latin typeface="微软雅黑" panose="020B0503020204020204" pitchFamily="34" charset="-122"/>
                <a:ea typeface="微软雅黑" panose="020B0503020204020204" pitchFamily="34" charset="-122"/>
              </a:rPr>
              <a:t>暴露的增加以及不经常饮茶，</a:t>
            </a:r>
            <a:r>
              <a:rPr lang="zh-CN" altLang="en-US" b="1">
                <a:solidFill>
                  <a:srgbClr val="C00000"/>
                </a:solidFill>
                <a:latin typeface="微软雅黑" panose="020B0503020204020204" pitchFamily="34" charset="-122"/>
                <a:ea typeface="微软雅黑" panose="020B0503020204020204" pitchFamily="34" charset="-122"/>
              </a:rPr>
              <a:t>脑卒中及其亚型缺血性脑卒中</a:t>
            </a:r>
            <a:r>
              <a:rPr lang="zh-CN" altLang="en-US">
                <a:latin typeface="微软雅黑" panose="020B0503020204020204" pitchFamily="34" charset="-122"/>
                <a:ea typeface="微软雅黑" panose="020B0503020204020204" pitchFamily="34" charset="-122"/>
              </a:rPr>
              <a:t>的风险逐渐增加，呈现</a:t>
            </a:r>
            <a:r>
              <a:rPr lang="zh-CN" altLang="en-US" b="1">
                <a:solidFill>
                  <a:srgbClr val="C00000"/>
                </a:solidFill>
                <a:latin typeface="微软雅黑" panose="020B0503020204020204" pitchFamily="34" charset="-122"/>
                <a:ea typeface="微软雅黑" panose="020B0503020204020204" pitchFamily="34" charset="-122"/>
              </a:rPr>
              <a:t>梯度上升</a:t>
            </a:r>
            <a:r>
              <a:rPr lang="zh-CN" altLang="en-US">
                <a:latin typeface="微软雅黑" panose="020B0503020204020204" pitchFamily="34" charset="-122"/>
                <a:ea typeface="微软雅黑" panose="020B0503020204020204" pitchFamily="34" charset="-122"/>
              </a:rPr>
              <a:t>的趋势。</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a:latin typeface="微软雅黑" panose="020B0503020204020204" pitchFamily="34" charset="-122"/>
                <a:ea typeface="微软雅黑" panose="020B0503020204020204" pitchFamily="34" charset="-122"/>
              </a:rPr>
              <a:t>暴露于</a:t>
            </a:r>
            <a:r>
              <a:rPr lang="zh-CN" altLang="en-US" b="1">
                <a:latin typeface="微软雅黑" panose="020B0503020204020204" pitchFamily="34" charset="-122"/>
                <a:ea typeface="微软雅黑" panose="020B0503020204020204" pitchFamily="34" charset="-122"/>
              </a:rPr>
              <a:t>高水平的</a:t>
            </a:r>
            <a:r>
              <a:rPr lang="en-US" altLang="zh-CN" b="1">
                <a:latin typeface="微软雅黑" panose="020B0503020204020204" pitchFamily="34" charset="-122"/>
                <a:ea typeface="微软雅黑" panose="020B0503020204020204" pitchFamily="34" charset="-122"/>
              </a:rPr>
              <a:t>PM2.5</a:t>
            </a:r>
            <a:r>
              <a:rPr lang="zh-CN" altLang="en-US">
                <a:latin typeface="微软雅黑" panose="020B0503020204020204" pitchFamily="34" charset="-122"/>
                <a:ea typeface="微软雅黑" panose="020B0503020204020204" pitchFamily="34" charset="-122"/>
              </a:rPr>
              <a:t>和</a:t>
            </a:r>
            <a:r>
              <a:rPr lang="zh-CN" altLang="en-US" b="1">
                <a:latin typeface="微软雅黑" panose="020B0503020204020204" pitchFamily="34" charset="-122"/>
                <a:ea typeface="微软雅黑" panose="020B0503020204020204" pitchFamily="34" charset="-122"/>
              </a:rPr>
              <a:t>不经常饮茶</a:t>
            </a:r>
            <a:r>
              <a:rPr lang="zh-CN" altLang="en-US">
                <a:latin typeface="微软雅黑" panose="020B0503020204020204" pitchFamily="34" charset="-122"/>
                <a:ea typeface="微软雅黑" panose="020B0503020204020204" pitchFamily="34" charset="-122"/>
              </a:rPr>
              <a:t>的人群脑卒中及缺血性脑卒中发病风险最大，分别增加</a:t>
            </a:r>
            <a:r>
              <a:rPr lang="en-US" altLang="zh-CN" b="1">
                <a:solidFill>
                  <a:srgbClr val="C00000"/>
                </a:solidFill>
                <a:latin typeface="微软雅黑" panose="020B0503020204020204" pitchFamily="34" charset="-122"/>
                <a:ea typeface="微软雅黑" panose="020B0503020204020204" pitchFamily="34" charset="-122"/>
              </a:rPr>
              <a:t>22.7%</a:t>
            </a:r>
            <a:r>
              <a:rPr lang="zh-CN" altLang="en-US" b="1">
                <a:solidFill>
                  <a:srgbClr val="C00000"/>
                </a:solidFill>
                <a:latin typeface="微软雅黑" panose="020B0503020204020204" pitchFamily="34" charset="-122"/>
                <a:ea typeface="微软雅黑" panose="020B0503020204020204" pitchFamily="34" charset="-122"/>
              </a:rPr>
              <a:t>、</a:t>
            </a:r>
            <a:r>
              <a:rPr lang="en-US" altLang="zh-CN" b="1">
                <a:solidFill>
                  <a:srgbClr val="C00000"/>
                </a:solidFill>
                <a:latin typeface="微软雅黑" panose="020B0503020204020204" pitchFamily="34" charset="-122"/>
                <a:ea typeface="微软雅黑" panose="020B0503020204020204" pitchFamily="34" charset="-122"/>
              </a:rPr>
              <a:t>46.6%</a:t>
            </a:r>
            <a:r>
              <a:rPr lang="zh-CN" altLang="en-US">
                <a:latin typeface="微软雅黑" panose="020B0503020204020204" pitchFamily="34" charset="-122"/>
                <a:ea typeface="微软雅黑" panose="020B0503020204020204" pitchFamily="34" charset="-122"/>
              </a:rPr>
              <a:t>的发病风险。</a:t>
            </a:r>
          </a:p>
        </p:txBody>
      </p:sp>
      <p:grpSp>
        <p:nvGrpSpPr>
          <p:cNvPr id="20" name="组合 19">
            <a:extLst>
              <a:ext uri="{FF2B5EF4-FFF2-40B4-BE49-F238E27FC236}">
                <a16:creationId xmlns:a16="http://schemas.microsoft.com/office/drawing/2014/main" id="{08B94D3D-304C-E9F5-1E4B-32BAE38590BA}"/>
              </a:ext>
            </a:extLst>
          </p:cNvPr>
          <p:cNvGrpSpPr/>
          <p:nvPr/>
        </p:nvGrpSpPr>
        <p:grpSpPr>
          <a:xfrm>
            <a:off x="573859" y="607438"/>
            <a:ext cx="5085796" cy="5643123"/>
            <a:chOff x="458356" y="543981"/>
            <a:chExt cx="5543446" cy="6244548"/>
          </a:xfrm>
        </p:grpSpPr>
        <p:pic>
          <p:nvPicPr>
            <p:cNvPr id="4" name="图片 3">
              <a:extLst>
                <a:ext uri="{FF2B5EF4-FFF2-40B4-BE49-F238E27FC236}">
                  <a16:creationId xmlns:a16="http://schemas.microsoft.com/office/drawing/2014/main" id="{5CBE74DE-4B55-528A-56E5-DDDF2F00C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82" y="543981"/>
              <a:ext cx="5393586" cy="2074040"/>
            </a:xfrm>
            <a:prstGeom prst="rect">
              <a:avLst/>
            </a:prstGeom>
          </p:spPr>
        </p:pic>
        <p:pic>
          <p:nvPicPr>
            <p:cNvPr id="14" name="图片 13">
              <a:extLst>
                <a:ext uri="{FF2B5EF4-FFF2-40B4-BE49-F238E27FC236}">
                  <a16:creationId xmlns:a16="http://schemas.microsoft.com/office/drawing/2014/main" id="{DE42E2D4-DB3C-C4B7-CA92-70F2254C2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82" y="2627846"/>
              <a:ext cx="5469620" cy="2075429"/>
            </a:xfrm>
            <a:prstGeom prst="rect">
              <a:avLst/>
            </a:prstGeom>
          </p:spPr>
        </p:pic>
        <p:pic>
          <p:nvPicPr>
            <p:cNvPr id="18" name="图片 17">
              <a:extLst>
                <a:ext uri="{FF2B5EF4-FFF2-40B4-BE49-F238E27FC236}">
                  <a16:creationId xmlns:a16="http://schemas.microsoft.com/office/drawing/2014/main" id="{22AB35E3-72A9-246F-4F18-860B50209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56" y="4713100"/>
              <a:ext cx="5530883" cy="2075429"/>
            </a:xfrm>
            <a:prstGeom prst="rect">
              <a:avLst/>
            </a:prstGeom>
          </p:spPr>
        </p:pic>
      </p:grpSp>
      <p:sp>
        <p:nvSpPr>
          <p:cNvPr id="2" name="矩形: 圆角 1">
            <a:extLst>
              <a:ext uri="{FF2B5EF4-FFF2-40B4-BE49-F238E27FC236}">
                <a16:creationId xmlns:a16="http://schemas.microsoft.com/office/drawing/2014/main" id="{1923D82D-A0DF-52DC-AB49-6604BF2C9121}"/>
              </a:ext>
            </a:extLst>
          </p:cNvPr>
          <p:cNvSpPr/>
          <p:nvPr/>
        </p:nvSpPr>
        <p:spPr>
          <a:xfrm>
            <a:off x="5921303" y="4973681"/>
            <a:ext cx="6270697" cy="1383096"/>
          </a:xfrm>
          <a:prstGeom prst="roundRect">
            <a:avLst/>
          </a:prstGeom>
          <a:solidFill>
            <a:schemeClr val="accent1">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kern="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结论：</a:t>
            </a:r>
            <a:endParaRPr lang="en-US" altLang="zh-CN" b="1" kern="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l"/>
            </a:pPr>
            <a:r>
              <a:rPr lang="zh-CN" altLang="en-US" b="1" ker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经常饮茶（</a:t>
            </a:r>
            <a:r>
              <a:rPr lang="en-US" altLang="zh-CN" b="1" kern="0">
                <a:solidFill>
                  <a:schemeClr val="tx1"/>
                </a:solidFill>
                <a:latin typeface="微软雅黑" panose="020B0503020204020204" pitchFamily="34" charset="-122"/>
                <a:ea typeface="微软雅黑" panose="020B0503020204020204" pitchFamily="34" charset="-122"/>
                <a:cs typeface="Arial" panose="020B0604020202020204" pitchFamily="34" charset="0"/>
              </a:rPr>
              <a:t>&gt;3</a:t>
            </a:r>
            <a:r>
              <a:rPr lang="zh-CN" altLang="en-US" b="1" kern="0">
                <a:solidFill>
                  <a:schemeClr val="tx1"/>
                </a:solidFill>
                <a:latin typeface="微软雅黑" panose="020B0503020204020204" pitchFamily="34" charset="-122"/>
                <a:ea typeface="微软雅黑" panose="020B0503020204020204" pitchFamily="34" charset="-122"/>
                <a:cs typeface="Arial" panose="020B0604020202020204" pitchFamily="34" charset="0"/>
              </a:rPr>
              <a:t>次</a:t>
            </a:r>
            <a:r>
              <a:rPr lang="en-US" altLang="zh-CN" b="1" kern="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kern="0">
                <a:solidFill>
                  <a:schemeClr val="tx1"/>
                </a:solidFill>
                <a:latin typeface="微软雅黑" panose="020B0503020204020204" pitchFamily="34" charset="-122"/>
                <a:ea typeface="微软雅黑" panose="020B0503020204020204" pitchFamily="34" charset="-122"/>
                <a:cs typeface="Arial" panose="020B0604020202020204" pitchFamily="34" charset="0"/>
              </a:rPr>
              <a:t>周</a:t>
            </a:r>
            <a:r>
              <a:rPr lang="zh-CN" altLang="en-US" b="1" ker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）可能会改变大气</a:t>
            </a:r>
            <a:r>
              <a:rPr lang="en-US" altLang="zh-CN" b="1" ker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PM</a:t>
            </a:r>
            <a:r>
              <a:rPr lang="en-US" altLang="zh-CN" b="1" kern="0" baseline="-250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2.5</a:t>
            </a:r>
            <a:r>
              <a:rPr lang="zh-CN" altLang="en-US" b="1" ker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长期暴露与脑卒中发病风险的关系，尤其是缺血性脑卒中亚型</a:t>
            </a:r>
            <a:r>
              <a:rPr lang="zh-CN" altLang="en-US" sz="2400" b="1" kern="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55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2069DEA-DC44-8381-18B1-3431843AB698}"/>
              </a:ext>
            </a:extLst>
          </p:cNvPr>
          <p:cNvSpPr txBox="1"/>
          <p:nvPr/>
        </p:nvSpPr>
        <p:spPr>
          <a:xfrm>
            <a:off x="171696" y="717533"/>
            <a:ext cx="5504232"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2. </a:t>
            </a:r>
            <a:r>
              <a:rPr lang="zh-CN" altLang="en-US" b="1">
                <a:latin typeface="微软雅黑" panose="020B0503020204020204" pitchFamily="34" charset="-122"/>
                <a:ea typeface="微软雅黑" panose="020B0503020204020204" pitchFamily="34" charset="-122"/>
              </a:rPr>
              <a:t>大气</a:t>
            </a:r>
            <a:r>
              <a:rPr lang="en-US" altLang="zh-CN" b="1">
                <a:latin typeface="微软雅黑" panose="020B0503020204020204" pitchFamily="34" charset="-122"/>
                <a:ea typeface="微软雅黑" panose="020B0503020204020204" pitchFamily="34" charset="-122"/>
              </a:rPr>
              <a:t>PM2.5</a:t>
            </a:r>
            <a:r>
              <a:rPr lang="zh-CN" altLang="en-US" b="1">
                <a:latin typeface="微软雅黑" panose="020B0503020204020204" pitchFamily="34" charset="-122"/>
                <a:ea typeface="微软雅黑" panose="020B0503020204020204" pitchFamily="34" charset="-122"/>
              </a:rPr>
              <a:t>暴露与</a:t>
            </a:r>
            <a:r>
              <a:rPr lang="en-US" altLang="zh-CN" b="1">
                <a:latin typeface="微软雅黑" panose="020B0503020204020204" pitchFamily="34" charset="-122"/>
                <a:ea typeface="微软雅黑" panose="020B0503020204020204" pitchFamily="34" charset="-122"/>
              </a:rPr>
              <a:t>CVD</a:t>
            </a:r>
            <a:r>
              <a:rPr lang="zh-CN" altLang="en-US" b="1">
                <a:latin typeface="微软雅黑" panose="020B0503020204020204" pitchFamily="34" charset="-122"/>
                <a:ea typeface="微软雅黑" panose="020B0503020204020204" pitchFamily="34" charset="-122"/>
              </a:rPr>
              <a:t>发病风险的关系</a:t>
            </a:r>
          </a:p>
        </p:txBody>
      </p:sp>
      <p:sp>
        <p:nvSpPr>
          <p:cNvPr id="12" name="文本框 11">
            <a:extLst>
              <a:ext uri="{FF2B5EF4-FFF2-40B4-BE49-F238E27FC236}">
                <a16:creationId xmlns:a16="http://schemas.microsoft.com/office/drawing/2014/main" id="{62412587-D8E3-FCD3-953B-E1A6B4E5330E}"/>
              </a:ext>
            </a:extLst>
          </p:cNvPr>
          <p:cNvSpPr txBox="1"/>
          <p:nvPr/>
        </p:nvSpPr>
        <p:spPr>
          <a:xfrm>
            <a:off x="171696" y="2820210"/>
            <a:ext cx="11605259" cy="707886"/>
          </a:xfrm>
          <a:prstGeom prst="rect">
            <a:avLst/>
          </a:prstGeom>
          <a:noFill/>
        </p:spPr>
        <p:txBody>
          <a:bodyPr wrap="square">
            <a:spAutoFit/>
          </a:bodyPr>
          <a:lstStyle/>
          <a:p>
            <a:r>
              <a:rPr lang="en-US" altLang="zh-CN" sz="1000">
                <a:latin typeface="Times New Roman" panose="02020603050405020304" pitchFamily="18" charset="0"/>
                <a:cs typeface="Times New Roman" panose="02020603050405020304" pitchFamily="18" charset="0"/>
              </a:rPr>
              <a:t>Stratified Cox proportional hazard model</a:t>
            </a:r>
          </a:p>
          <a:p>
            <a:r>
              <a:rPr lang="en-US" altLang="zh-CN" sz="1000">
                <a:latin typeface="Times New Roman" panose="02020603050405020304" pitchFamily="18" charset="0"/>
                <a:cs typeface="Times New Roman" panose="02020603050405020304" pitchFamily="18" charset="0"/>
              </a:rPr>
              <a:t>Adjusted for age, gender, geographic region (north/northeast/east/southwest/south/central/northwest), area (rural/urban), cohort, education level ( </a:t>
            </a:r>
            <a:r>
              <a:rPr lang="zh-CN" altLang="en-US" sz="1000">
                <a:latin typeface="Times New Roman" panose="02020603050405020304" pitchFamily="18" charset="0"/>
                <a:cs typeface="Times New Roman" panose="02020603050405020304" pitchFamily="18" charset="0"/>
              </a:rPr>
              <a:t>≥</a:t>
            </a:r>
            <a:r>
              <a:rPr lang="en-US" altLang="zh-CN" sz="1000">
                <a:latin typeface="Times New Roman" panose="02020603050405020304" pitchFamily="18" charset="0"/>
                <a:cs typeface="Times New Roman" panose="02020603050405020304" pitchFamily="18" charset="0"/>
              </a:rPr>
              <a:t>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en-US" sz="100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74433EB-529F-E6D0-9A9D-2DC8E1AB64AC}"/>
              </a:ext>
            </a:extLst>
          </p:cNvPr>
          <p:cNvSpPr txBox="1"/>
          <p:nvPr/>
        </p:nvSpPr>
        <p:spPr>
          <a:xfrm>
            <a:off x="239610" y="3721646"/>
            <a:ext cx="11605259"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3. </a:t>
            </a:r>
            <a:r>
              <a:rPr lang="zh-CN" altLang="en-US" b="1">
                <a:latin typeface="微软雅黑" panose="020B0503020204020204" pitchFamily="34" charset="-122"/>
                <a:ea typeface="微软雅黑" panose="020B0503020204020204" pitchFamily="34" charset="-122"/>
              </a:rPr>
              <a:t>基线有无饮茶习惯与</a:t>
            </a:r>
            <a:r>
              <a:rPr lang="en-US" altLang="zh-CN" b="1">
                <a:latin typeface="微软雅黑" panose="020B0503020204020204" pitchFamily="34" charset="-122"/>
                <a:ea typeface="微软雅黑" panose="020B0503020204020204" pitchFamily="34" charset="-122"/>
              </a:rPr>
              <a:t>CVD</a:t>
            </a:r>
            <a:r>
              <a:rPr lang="zh-CN" altLang="en-US" b="1">
                <a:latin typeface="微软雅黑" panose="020B0503020204020204" pitchFamily="34" charset="-122"/>
                <a:ea typeface="微软雅黑" panose="020B0503020204020204" pitchFamily="34" charset="-122"/>
              </a:rPr>
              <a:t>发病风险的关系</a:t>
            </a:r>
          </a:p>
        </p:txBody>
      </p:sp>
      <p:graphicFrame>
        <p:nvGraphicFramePr>
          <p:cNvPr id="15" name="表格 14">
            <a:extLst>
              <a:ext uri="{FF2B5EF4-FFF2-40B4-BE49-F238E27FC236}">
                <a16:creationId xmlns:a16="http://schemas.microsoft.com/office/drawing/2014/main" id="{00CF483B-2A5A-B50F-352A-960BA2A0542D}"/>
              </a:ext>
            </a:extLst>
          </p:cNvPr>
          <p:cNvGraphicFramePr>
            <a:graphicFrameLocks noGrp="1"/>
          </p:cNvGraphicFramePr>
          <p:nvPr/>
        </p:nvGraphicFramePr>
        <p:xfrm>
          <a:off x="347133" y="4284528"/>
          <a:ext cx="11429822" cy="1087334"/>
        </p:xfrm>
        <a:graphic>
          <a:graphicData uri="http://schemas.openxmlformats.org/drawingml/2006/table">
            <a:tbl>
              <a:tblPr/>
              <a:tblGrid>
                <a:gridCol w="1424710">
                  <a:extLst>
                    <a:ext uri="{9D8B030D-6E8A-4147-A177-3AD203B41FA5}">
                      <a16:colId xmlns:a16="http://schemas.microsoft.com/office/drawing/2014/main" val="4263693574"/>
                    </a:ext>
                  </a:extLst>
                </a:gridCol>
                <a:gridCol w="1135484">
                  <a:extLst>
                    <a:ext uri="{9D8B030D-6E8A-4147-A177-3AD203B41FA5}">
                      <a16:colId xmlns:a16="http://schemas.microsoft.com/office/drawing/2014/main" val="926539546"/>
                    </a:ext>
                  </a:extLst>
                </a:gridCol>
                <a:gridCol w="482045">
                  <a:extLst>
                    <a:ext uri="{9D8B030D-6E8A-4147-A177-3AD203B41FA5}">
                      <a16:colId xmlns:a16="http://schemas.microsoft.com/office/drawing/2014/main" val="3511083375"/>
                    </a:ext>
                  </a:extLst>
                </a:gridCol>
                <a:gridCol w="1124771">
                  <a:extLst>
                    <a:ext uri="{9D8B030D-6E8A-4147-A177-3AD203B41FA5}">
                      <a16:colId xmlns:a16="http://schemas.microsoft.com/office/drawing/2014/main" val="3259526347"/>
                    </a:ext>
                  </a:extLst>
                </a:gridCol>
                <a:gridCol w="482045">
                  <a:extLst>
                    <a:ext uri="{9D8B030D-6E8A-4147-A177-3AD203B41FA5}">
                      <a16:colId xmlns:a16="http://schemas.microsoft.com/office/drawing/2014/main" val="2180160625"/>
                    </a:ext>
                  </a:extLst>
                </a:gridCol>
                <a:gridCol w="1189045">
                  <a:extLst>
                    <a:ext uri="{9D8B030D-6E8A-4147-A177-3AD203B41FA5}">
                      <a16:colId xmlns:a16="http://schemas.microsoft.com/office/drawing/2014/main" val="1503568924"/>
                    </a:ext>
                  </a:extLst>
                </a:gridCol>
                <a:gridCol w="482045">
                  <a:extLst>
                    <a:ext uri="{9D8B030D-6E8A-4147-A177-3AD203B41FA5}">
                      <a16:colId xmlns:a16="http://schemas.microsoft.com/office/drawing/2014/main" val="1815386730"/>
                    </a:ext>
                  </a:extLst>
                </a:gridCol>
                <a:gridCol w="1317590">
                  <a:extLst>
                    <a:ext uri="{9D8B030D-6E8A-4147-A177-3AD203B41FA5}">
                      <a16:colId xmlns:a16="http://schemas.microsoft.com/office/drawing/2014/main" val="2748916166"/>
                    </a:ext>
                  </a:extLst>
                </a:gridCol>
                <a:gridCol w="482045">
                  <a:extLst>
                    <a:ext uri="{9D8B030D-6E8A-4147-A177-3AD203B41FA5}">
                      <a16:colId xmlns:a16="http://schemas.microsoft.com/office/drawing/2014/main" val="3171065736"/>
                    </a:ext>
                  </a:extLst>
                </a:gridCol>
                <a:gridCol w="1124771">
                  <a:extLst>
                    <a:ext uri="{9D8B030D-6E8A-4147-A177-3AD203B41FA5}">
                      <a16:colId xmlns:a16="http://schemas.microsoft.com/office/drawing/2014/main" val="436200515"/>
                    </a:ext>
                  </a:extLst>
                </a:gridCol>
                <a:gridCol w="514181">
                  <a:extLst>
                    <a:ext uri="{9D8B030D-6E8A-4147-A177-3AD203B41FA5}">
                      <a16:colId xmlns:a16="http://schemas.microsoft.com/office/drawing/2014/main" val="1789773572"/>
                    </a:ext>
                  </a:extLst>
                </a:gridCol>
                <a:gridCol w="1189045">
                  <a:extLst>
                    <a:ext uri="{9D8B030D-6E8A-4147-A177-3AD203B41FA5}">
                      <a16:colId xmlns:a16="http://schemas.microsoft.com/office/drawing/2014/main" val="1257697384"/>
                    </a:ext>
                  </a:extLst>
                </a:gridCol>
                <a:gridCol w="482045">
                  <a:extLst>
                    <a:ext uri="{9D8B030D-6E8A-4147-A177-3AD203B41FA5}">
                      <a16:colId xmlns:a16="http://schemas.microsoft.com/office/drawing/2014/main" val="3100498768"/>
                    </a:ext>
                  </a:extLst>
                </a:gridCol>
              </a:tblGrid>
              <a:tr h="318146">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CVD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Ischemic 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Hemorrhagic 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CHD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ASCVD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204743763"/>
                  </a:ext>
                </a:extLst>
              </a:tr>
              <a:tr h="265233">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100" b="0" i="0" u="sng"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100" b="0" i="0" u="sng"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100" b="0" i="0" u="sng"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100" b="0" i="0" u="sng"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P_value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r>
                        <a:rPr lang="en-US" sz="1100" b="0" i="0" u="sng"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0600540"/>
                  </a:ext>
                </a:extLst>
              </a:tr>
              <a:tr h="214490">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Never or &lt;3 times/week</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09710150"/>
                  </a:ext>
                </a:extLst>
              </a:tr>
              <a:tr h="214490">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&gt;=3 times/week</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0.986(0.969-1.003)</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0.108</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0.916(0.896-0.937)</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0.919(0.893-0.945)</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0.977(0.937-1.019)</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0.28</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1.067(1.033-1.102)</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0.925(0.907-0.944)</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280658"/>
                  </a:ext>
                </a:extLst>
              </a:tr>
            </a:tbl>
          </a:graphicData>
        </a:graphic>
      </p:graphicFrame>
      <p:sp>
        <p:nvSpPr>
          <p:cNvPr id="16" name="文本框 15">
            <a:extLst>
              <a:ext uri="{FF2B5EF4-FFF2-40B4-BE49-F238E27FC236}">
                <a16:creationId xmlns:a16="http://schemas.microsoft.com/office/drawing/2014/main" id="{A7895106-9224-71BB-1346-E3BF4D3365E9}"/>
              </a:ext>
            </a:extLst>
          </p:cNvPr>
          <p:cNvSpPr txBox="1"/>
          <p:nvPr/>
        </p:nvSpPr>
        <p:spPr>
          <a:xfrm>
            <a:off x="279400" y="5393162"/>
            <a:ext cx="11736043" cy="707886"/>
          </a:xfrm>
          <a:prstGeom prst="rect">
            <a:avLst/>
          </a:prstGeom>
          <a:noFill/>
        </p:spPr>
        <p:txBody>
          <a:bodyPr wrap="square">
            <a:spAutoFit/>
          </a:bodyPr>
          <a:lstStyle/>
          <a:p>
            <a:r>
              <a:rPr lang="en-US" altLang="zh-CN" sz="1000">
                <a:latin typeface="Times New Roman" panose="02020603050405020304" pitchFamily="18" charset="0"/>
                <a:cs typeface="Times New Roman" panose="02020603050405020304" pitchFamily="18" charset="0"/>
              </a:rPr>
              <a:t>Stratified Cox proportional hazard model</a:t>
            </a:r>
          </a:p>
          <a:p>
            <a:r>
              <a:rPr lang="en-US" altLang="zh-CN" sz="1000">
                <a:latin typeface="Times New Roman" panose="02020603050405020304" pitchFamily="18" charset="0"/>
                <a:cs typeface="Times New Roman" panose="02020603050405020304" pitchFamily="18" charset="0"/>
              </a:rPr>
              <a:t>Adjusted for age, gender, geographic region (north/northeast/east/southwest/south/central/northwest), area (rural/urban), cohort, education level ( </a:t>
            </a:r>
            <a:r>
              <a:rPr lang="zh-CN" altLang="en-US" sz="1000">
                <a:latin typeface="Times New Roman" panose="02020603050405020304" pitchFamily="18" charset="0"/>
                <a:cs typeface="Times New Roman" panose="02020603050405020304" pitchFamily="18" charset="0"/>
              </a:rPr>
              <a:t>≥</a:t>
            </a:r>
            <a:r>
              <a:rPr lang="en-US" altLang="zh-CN" sz="1000">
                <a:latin typeface="Times New Roman" panose="02020603050405020304" pitchFamily="18" charset="0"/>
                <a:cs typeface="Times New Roman" panose="02020603050405020304" pitchFamily="18" charset="0"/>
              </a:rPr>
              <a:t>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en-US" sz="100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ADB721D-B4D7-A27C-EB17-0B2F67B9AA8D}"/>
              </a:ext>
            </a:extLst>
          </p:cNvPr>
          <p:cNvSpPr txBox="1"/>
          <p:nvPr/>
        </p:nvSpPr>
        <p:spPr>
          <a:xfrm>
            <a:off x="1380827" y="999271"/>
            <a:ext cx="8848926" cy="261610"/>
          </a:xfrm>
          <a:prstGeom prst="rect">
            <a:avLst/>
          </a:prstGeom>
          <a:noFill/>
        </p:spPr>
        <p:txBody>
          <a:bodyPr wrap="square">
            <a:spAutoFit/>
          </a:bodyPr>
          <a:lstStyle/>
          <a:p>
            <a:pPr algn="ctr"/>
            <a:r>
              <a:rPr lang="en-US" altLang="zh-CN" sz="1100" b="1">
                <a:latin typeface="Times New Roman" panose="02020603050405020304" pitchFamily="18" charset="0"/>
                <a:cs typeface="Times New Roman" panose="02020603050405020304" pitchFamily="18" charset="0"/>
              </a:rPr>
              <a:t>Table 2 HR and 95%CI for CVD incidence associated with the long-term exposure to PM2.5.</a:t>
            </a:r>
          </a:p>
        </p:txBody>
      </p:sp>
      <p:sp>
        <p:nvSpPr>
          <p:cNvPr id="3" name="文本框 2">
            <a:extLst>
              <a:ext uri="{FF2B5EF4-FFF2-40B4-BE49-F238E27FC236}">
                <a16:creationId xmlns:a16="http://schemas.microsoft.com/office/drawing/2014/main" id="{DD5C9175-37A4-7659-77EA-2BB1E6DDBA62}"/>
              </a:ext>
            </a:extLst>
          </p:cNvPr>
          <p:cNvSpPr txBox="1"/>
          <p:nvPr/>
        </p:nvSpPr>
        <p:spPr>
          <a:xfrm>
            <a:off x="2078137" y="4037323"/>
            <a:ext cx="8848926" cy="261610"/>
          </a:xfrm>
          <a:prstGeom prst="rect">
            <a:avLst/>
          </a:prstGeom>
          <a:noFill/>
        </p:spPr>
        <p:txBody>
          <a:bodyPr wrap="square">
            <a:spAutoFit/>
          </a:bodyPr>
          <a:lstStyle/>
          <a:p>
            <a:pPr algn="ctr"/>
            <a:r>
              <a:rPr lang="en-US" altLang="zh-CN" sz="1100" b="1">
                <a:latin typeface="Times New Roman" panose="02020603050405020304" pitchFamily="18" charset="0"/>
                <a:cs typeface="Times New Roman" panose="02020603050405020304" pitchFamily="18" charset="0"/>
              </a:rPr>
              <a:t>Table 3 HR and 95%CI for CVD incidence associated with the habitual tea drinking.</a:t>
            </a:r>
          </a:p>
        </p:txBody>
      </p:sp>
      <p:graphicFrame>
        <p:nvGraphicFramePr>
          <p:cNvPr id="4" name="内容占位符 8">
            <a:extLst>
              <a:ext uri="{FF2B5EF4-FFF2-40B4-BE49-F238E27FC236}">
                <a16:creationId xmlns:a16="http://schemas.microsoft.com/office/drawing/2014/main" id="{CE3D5A26-B930-055D-6B16-0B8926A386D7}"/>
              </a:ext>
            </a:extLst>
          </p:cNvPr>
          <p:cNvGraphicFramePr>
            <a:graphicFrameLocks/>
          </p:cNvGraphicFramePr>
          <p:nvPr>
            <p:extLst>
              <p:ext uri="{D42A27DB-BD31-4B8C-83A1-F6EECF244321}">
                <p14:modId xmlns:p14="http://schemas.microsoft.com/office/powerpoint/2010/main" val="1888581105"/>
              </p:ext>
            </p:extLst>
          </p:nvPr>
        </p:nvGraphicFramePr>
        <p:xfrm>
          <a:off x="171696" y="1315998"/>
          <a:ext cx="11682743" cy="1391925"/>
        </p:xfrm>
        <a:graphic>
          <a:graphicData uri="http://schemas.openxmlformats.org/drawingml/2006/table">
            <a:tbl>
              <a:tblPr/>
              <a:tblGrid>
                <a:gridCol w="1456236">
                  <a:extLst>
                    <a:ext uri="{9D8B030D-6E8A-4147-A177-3AD203B41FA5}">
                      <a16:colId xmlns:a16="http://schemas.microsoft.com/office/drawing/2014/main" val="2669593226"/>
                    </a:ext>
                  </a:extLst>
                </a:gridCol>
                <a:gridCol w="1160609">
                  <a:extLst>
                    <a:ext uri="{9D8B030D-6E8A-4147-A177-3AD203B41FA5}">
                      <a16:colId xmlns:a16="http://schemas.microsoft.com/office/drawing/2014/main" val="11624448"/>
                    </a:ext>
                  </a:extLst>
                </a:gridCol>
                <a:gridCol w="492712">
                  <a:extLst>
                    <a:ext uri="{9D8B030D-6E8A-4147-A177-3AD203B41FA5}">
                      <a16:colId xmlns:a16="http://schemas.microsoft.com/office/drawing/2014/main" val="1169242399"/>
                    </a:ext>
                  </a:extLst>
                </a:gridCol>
                <a:gridCol w="1149661">
                  <a:extLst>
                    <a:ext uri="{9D8B030D-6E8A-4147-A177-3AD203B41FA5}">
                      <a16:colId xmlns:a16="http://schemas.microsoft.com/office/drawing/2014/main" val="1282655891"/>
                    </a:ext>
                  </a:extLst>
                </a:gridCol>
                <a:gridCol w="492712">
                  <a:extLst>
                    <a:ext uri="{9D8B030D-6E8A-4147-A177-3AD203B41FA5}">
                      <a16:colId xmlns:a16="http://schemas.microsoft.com/office/drawing/2014/main" val="2436217215"/>
                    </a:ext>
                  </a:extLst>
                </a:gridCol>
                <a:gridCol w="1215356">
                  <a:extLst>
                    <a:ext uri="{9D8B030D-6E8A-4147-A177-3AD203B41FA5}">
                      <a16:colId xmlns:a16="http://schemas.microsoft.com/office/drawing/2014/main" val="3858366240"/>
                    </a:ext>
                  </a:extLst>
                </a:gridCol>
                <a:gridCol w="492712">
                  <a:extLst>
                    <a:ext uri="{9D8B030D-6E8A-4147-A177-3AD203B41FA5}">
                      <a16:colId xmlns:a16="http://schemas.microsoft.com/office/drawing/2014/main" val="541607955"/>
                    </a:ext>
                  </a:extLst>
                </a:gridCol>
                <a:gridCol w="1346745">
                  <a:extLst>
                    <a:ext uri="{9D8B030D-6E8A-4147-A177-3AD203B41FA5}">
                      <a16:colId xmlns:a16="http://schemas.microsoft.com/office/drawing/2014/main" val="1400723519"/>
                    </a:ext>
                  </a:extLst>
                </a:gridCol>
                <a:gridCol w="492712">
                  <a:extLst>
                    <a:ext uri="{9D8B030D-6E8A-4147-A177-3AD203B41FA5}">
                      <a16:colId xmlns:a16="http://schemas.microsoft.com/office/drawing/2014/main" val="522602570"/>
                    </a:ext>
                  </a:extLst>
                </a:gridCol>
                <a:gridCol w="1149661">
                  <a:extLst>
                    <a:ext uri="{9D8B030D-6E8A-4147-A177-3AD203B41FA5}">
                      <a16:colId xmlns:a16="http://schemas.microsoft.com/office/drawing/2014/main" val="1364419349"/>
                    </a:ext>
                  </a:extLst>
                </a:gridCol>
                <a:gridCol w="525559">
                  <a:extLst>
                    <a:ext uri="{9D8B030D-6E8A-4147-A177-3AD203B41FA5}">
                      <a16:colId xmlns:a16="http://schemas.microsoft.com/office/drawing/2014/main" val="2614593463"/>
                    </a:ext>
                  </a:extLst>
                </a:gridCol>
                <a:gridCol w="1215356">
                  <a:extLst>
                    <a:ext uri="{9D8B030D-6E8A-4147-A177-3AD203B41FA5}">
                      <a16:colId xmlns:a16="http://schemas.microsoft.com/office/drawing/2014/main" val="1155124736"/>
                    </a:ext>
                  </a:extLst>
                </a:gridCol>
                <a:gridCol w="492712">
                  <a:extLst>
                    <a:ext uri="{9D8B030D-6E8A-4147-A177-3AD203B41FA5}">
                      <a16:colId xmlns:a16="http://schemas.microsoft.com/office/drawing/2014/main" val="3732383248"/>
                    </a:ext>
                  </a:extLst>
                </a:gridCol>
              </a:tblGrid>
              <a:tr h="229196">
                <a:tc>
                  <a:txBody>
                    <a:bodyPr/>
                    <a:lstStyle/>
                    <a:p>
                      <a:pPr algn="ctr" rtl="0"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CVD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Ischemic 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Hemorrhagic stroke</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CHD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rtl="0" fontAlgn="ctr"/>
                      <a:r>
                        <a:rPr lang="en-US" sz="1100" b="1" i="0" u="none" strike="noStrike">
                          <a:solidFill>
                            <a:srgbClr val="000000"/>
                          </a:solidFill>
                          <a:effectLst/>
                          <a:latin typeface="Times New Roman" panose="02020603050405020304" pitchFamily="18" charset="0"/>
                          <a:ea typeface="等线" panose="02010600030101010101" pitchFamily="2" charset="-122"/>
                        </a:rPr>
                        <a:t>ASCVD</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961589573"/>
                  </a:ext>
                </a:extLst>
              </a:tr>
              <a:tr h="235391">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PM2.5 level (ug/m</a:t>
                      </a:r>
                      <a:r>
                        <a:rPr lang="en-US" sz="1100" b="0" i="0" u="none" strike="noStrike" baseline="30000">
                          <a:solidFill>
                            <a:srgbClr val="000000"/>
                          </a:solidFill>
                          <a:effectLst/>
                          <a:latin typeface="Times New Roman" panose="02020603050405020304" pitchFamily="18" charset="0"/>
                          <a:ea typeface="等线" panose="02010600030101010101" pitchFamily="2" charset="-122"/>
                        </a:rPr>
                        <a:t>3</a:t>
                      </a:r>
                      <a:r>
                        <a:rPr lang="en-US" sz="1100" b="0" i="0" u="none" strike="noStrike">
                          <a:solidFill>
                            <a:srgbClr val="000000"/>
                          </a:solidFill>
                          <a:effectLst/>
                          <a:latin typeface="Times New Roman" panose="02020603050405020304" pitchFamily="18" charset="0"/>
                          <a:ea typeface="等线" panose="02010600030101010101" pitchFamily="2" charset="-122"/>
                        </a:rPr>
                        <a:t>)</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a:t>
                      </a:r>
                      <a:r>
                        <a:rPr lang="en-US" sz="1100" b="0" i="0" u="sng" strike="noStrike">
                          <a:solidFill>
                            <a:srgbClr val="000000"/>
                          </a:solidFill>
                          <a:effectLst/>
                          <a:latin typeface="Times New Roman" panose="02020603050405020304" pitchFamily="18" charset="0"/>
                          <a:ea typeface="等线" panose="02010600030101010101" pitchFamily="2" charset="-122"/>
                        </a:rPr>
                        <a:t> </a:t>
                      </a:r>
                      <a:r>
                        <a:rPr lang="en-US" sz="1100" b="0" i="0" u="none" strike="noStrike">
                          <a:solidFill>
                            <a:srgbClr val="000000"/>
                          </a:solidFill>
                          <a:effectLst/>
                          <a:latin typeface="Times New Roman" panose="02020603050405020304" pitchFamily="18" charset="0"/>
                          <a:ea typeface="等线" panose="02010600030101010101" pitchFamily="2" charset="-122"/>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mn-ea"/>
                        </a:rPr>
                        <a:t>Adjusted HR</a:t>
                      </a:r>
                    </a:p>
                    <a:p>
                      <a:pPr algn="ctr" fontAlgn="ctr"/>
                      <a:r>
                        <a:rPr lang="en-US" altLang="zh-CN" sz="1100" b="0" i="0" u="none" strike="noStrike">
                          <a:solidFill>
                            <a:srgbClr val="000000"/>
                          </a:solidFill>
                          <a:effectLst/>
                          <a:latin typeface="Times New Roman" panose="02020603050405020304" pitchFamily="18" charset="0"/>
                          <a:ea typeface="+mn-ea"/>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a:t>
                      </a:r>
                      <a:r>
                        <a:rPr lang="en-US" sz="1100" b="0" i="0" u="sng" strike="noStrike">
                          <a:solidFill>
                            <a:srgbClr val="000000"/>
                          </a:solidFill>
                          <a:effectLst/>
                          <a:latin typeface="Times New Roman" panose="02020603050405020304" pitchFamily="18" charset="0"/>
                          <a:ea typeface="等线" panose="02010600030101010101" pitchFamily="2" charset="-122"/>
                        </a:rPr>
                        <a:t> </a:t>
                      </a:r>
                      <a:r>
                        <a:rPr lang="en-US" sz="1100" b="0" i="0" u="none" strike="noStrike">
                          <a:solidFill>
                            <a:srgbClr val="000000"/>
                          </a:solidFill>
                          <a:effectLst/>
                          <a:latin typeface="Times New Roman" panose="02020603050405020304" pitchFamily="18" charset="0"/>
                          <a:ea typeface="等线" panose="02010600030101010101" pitchFamily="2" charset="-122"/>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Adjusted HR</a:t>
                      </a:r>
                    </a:p>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a:t>
                      </a:r>
                      <a:r>
                        <a:rPr lang="en-US" sz="1100" b="0" i="0" u="sng" strike="noStrike">
                          <a:solidFill>
                            <a:srgbClr val="000000"/>
                          </a:solidFill>
                          <a:effectLst/>
                          <a:latin typeface="Times New Roman" panose="02020603050405020304" pitchFamily="18" charset="0"/>
                          <a:ea typeface="等线" panose="02010600030101010101" pitchFamily="2" charset="-122"/>
                        </a:rPr>
                        <a:t> </a:t>
                      </a:r>
                      <a:r>
                        <a:rPr lang="en-US" sz="1100" b="0" i="0" u="none" strike="noStrike">
                          <a:solidFill>
                            <a:srgbClr val="000000"/>
                          </a:solidFill>
                          <a:effectLst/>
                          <a:latin typeface="Times New Roman" panose="02020603050405020304" pitchFamily="18" charset="0"/>
                          <a:ea typeface="等线" panose="02010600030101010101" pitchFamily="2" charset="-122"/>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Adjusted HR</a:t>
                      </a:r>
                    </a:p>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a:t>
                      </a:r>
                      <a:r>
                        <a:rPr lang="en-US" sz="1100" b="0" i="0" u="sng" strike="noStrike">
                          <a:solidFill>
                            <a:srgbClr val="000000"/>
                          </a:solidFill>
                          <a:effectLst/>
                          <a:latin typeface="Times New Roman" panose="02020603050405020304" pitchFamily="18" charset="0"/>
                          <a:ea typeface="等线" panose="02010600030101010101" pitchFamily="2" charset="-122"/>
                        </a:rPr>
                        <a:t> </a:t>
                      </a:r>
                      <a:r>
                        <a:rPr lang="en-US" sz="1100" b="0" i="0" u="none" strike="noStrike">
                          <a:solidFill>
                            <a:srgbClr val="000000"/>
                          </a:solidFill>
                          <a:effectLst/>
                          <a:latin typeface="Times New Roman" panose="02020603050405020304" pitchFamily="18" charset="0"/>
                          <a:ea typeface="等线" panose="02010600030101010101" pitchFamily="2" charset="-122"/>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Adjusted HR</a:t>
                      </a:r>
                    </a:p>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P_value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Adjusted HR</a:t>
                      </a:r>
                    </a:p>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(95% CI)</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P</a:t>
                      </a:r>
                      <a:r>
                        <a:rPr lang="en-US" sz="1100" b="0" i="0" u="sng" strike="noStrike">
                          <a:solidFill>
                            <a:srgbClr val="000000"/>
                          </a:solidFill>
                          <a:effectLst/>
                          <a:latin typeface="Times New Roman" panose="02020603050405020304" pitchFamily="18" charset="0"/>
                          <a:ea typeface="等线" panose="02010600030101010101" pitchFamily="2" charset="-122"/>
                        </a:rPr>
                        <a:t> </a:t>
                      </a:r>
                      <a:r>
                        <a:rPr lang="en-US" sz="1100" b="0" i="0" u="none" strike="noStrike">
                          <a:solidFill>
                            <a:srgbClr val="000000"/>
                          </a:solidFill>
                          <a:effectLst/>
                          <a:latin typeface="Times New Roman" panose="02020603050405020304" pitchFamily="18" charset="0"/>
                          <a:ea typeface="等线" panose="02010600030101010101" pitchFamily="2" charset="-122"/>
                        </a:rPr>
                        <a:t>value</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231757"/>
                  </a:ext>
                </a:extLst>
              </a:tr>
              <a:tr h="197775">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Low(&lt;54.79)</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a:t>
                      </a: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endParaRPr>
                    </a:p>
                  </a:txBody>
                  <a:tcPr marL="4928" marR="4928" marT="492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71697866"/>
                  </a:ext>
                </a:extLst>
              </a:tr>
              <a:tr h="197775">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Medium(54.79-79.72)</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1.158(1.131-1.185)</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1.023(0.993-1.054)</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0.129</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1.088(1.047-1.129)</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1.052(0.995-1.113)</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0.077</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1.629(1.549-1.714)</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1.097(1.068-1.127)</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extLst>
                  <a:ext uri="{0D108BD9-81ED-4DB2-BD59-A6C34878D82A}">
                    <a16:rowId xmlns:a16="http://schemas.microsoft.com/office/drawing/2014/main" val="1224837437"/>
                  </a:ext>
                </a:extLst>
              </a:tr>
              <a:tr h="197775">
                <a:tc>
                  <a:txBody>
                    <a:bodyPr/>
                    <a:lstStyle/>
                    <a:p>
                      <a:pPr algn="ctr" rtl="0" fontAlgn="ctr"/>
                      <a:r>
                        <a:rPr lang="en-US" sz="1100" b="0" i="0" u="none" strike="noStrike">
                          <a:solidFill>
                            <a:srgbClr val="000000"/>
                          </a:solidFill>
                          <a:effectLst/>
                          <a:latin typeface="Times New Roman" panose="02020603050405020304" pitchFamily="18" charset="0"/>
                          <a:ea typeface="等线" panose="02010600030101010101" pitchFamily="2" charset="-122"/>
                        </a:rPr>
                        <a:t>High(&gt;79.72)</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1.541(1.500-1.583)</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1.131(1.092-1.170)</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1.336(1.280-1.395)</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1.087(1.018-1.161)</a:t>
                      </a:r>
                    </a:p>
                  </a:txBody>
                  <a:tcPr marL="4928" marR="4928" marT="4928"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0.012</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2.693(2.543-2.852)</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1.279(1.240-1.319)</a:t>
                      </a:r>
                    </a:p>
                  </a:txBody>
                  <a:tcPr marL="4928" marR="4928" marT="4928" marB="0" anchor="ctr">
                    <a:lnL>
                      <a:noFill/>
                    </a:lnL>
                    <a:lnR>
                      <a:noFill/>
                    </a:lnR>
                    <a:lnT>
                      <a:noFill/>
                    </a:lnT>
                    <a:lnB>
                      <a:noFill/>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a:noFill/>
                    </a:lnB>
                  </a:tcPr>
                </a:tc>
                <a:extLst>
                  <a:ext uri="{0D108BD9-81ED-4DB2-BD59-A6C34878D82A}">
                    <a16:rowId xmlns:a16="http://schemas.microsoft.com/office/drawing/2014/main" val="1512129839"/>
                  </a:ext>
                </a:extLst>
              </a:tr>
              <a:tr h="229196">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1.143(1.136-1.150)</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1.044(1.035-1.053)</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1.098(1.087-1.110)</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1.032(1.016-1.048)</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1.324(1.307-1.340)</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1.086(1.078-1.094)</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4928" marR="4928" marT="492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6767321"/>
                  </a:ext>
                </a:extLst>
              </a:tr>
            </a:tbl>
          </a:graphicData>
        </a:graphic>
      </p:graphicFrame>
      <p:sp>
        <p:nvSpPr>
          <p:cNvPr id="5" name="文本框 4">
            <a:extLst>
              <a:ext uri="{FF2B5EF4-FFF2-40B4-BE49-F238E27FC236}">
                <a16:creationId xmlns:a16="http://schemas.microsoft.com/office/drawing/2014/main" id="{54588C96-1D57-EE0F-7006-683558D687CE}"/>
              </a:ext>
            </a:extLst>
          </p:cNvPr>
          <p:cNvSpPr txBox="1"/>
          <p:nvPr/>
        </p:nvSpPr>
        <p:spPr>
          <a:xfrm>
            <a:off x="72636" y="161111"/>
            <a:ext cx="5504232"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CN" sz="2800" b="1">
                <a:solidFill>
                  <a:srgbClr val="C00000"/>
                </a:solidFill>
                <a:latin typeface="微软雅黑" panose="020B0503020204020204" pitchFamily="34" charset="-122"/>
                <a:ea typeface="微软雅黑" panose="020B0503020204020204" pitchFamily="34" charset="-122"/>
              </a:rPr>
              <a:t>6</a:t>
            </a:r>
            <a:r>
              <a:rPr lang="zh-CN" altLang="en-US" sz="2800" b="1">
                <a:solidFill>
                  <a:srgbClr val="C00000"/>
                </a:solidFill>
                <a:latin typeface="微软雅黑" panose="020B0503020204020204" pitchFamily="34" charset="-122"/>
                <a:ea typeface="微软雅黑" panose="020B0503020204020204" pitchFamily="34" charset="-122"/>
              </a:rPr>
              <a:t>种结局</a:t>
            </a:r>
          </a:p>
        </p:txBody>
      </p:sp>
    </p:spTree>
    <p:extLst>
      <p:ext uri="{BB962C8B-B14F-4D97-AF65-F5344CB8AC3E}">
        <p14:creationId xmlns:p14="http://schemas.microsoft.com/office/powerpoint/2010/main" val="265739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表格 13">
            <a:extLst>
              <a:ext uri="{FF2B5EF4-FFF2-40B4-BE49-F238E27FC236}">
                <a16:creationId xmlns:a16="http://schemas.microsoft.com/office/drawing/2014/main" id="{FFF43E04-82E3-CAE6-ABE5-D7CEB229C4A6}"/>
              </a:ext>
            </a:extLst>
          </p:cNvPr>
          <p:cNvGraphicFramePr>
            <a:graphicFrameLocks noGrp="1"/>
          </p:cNvGraphicFramePr>
          <p:nvPr>
            <p:extLst>
              <p:ext uri="{D42A27DB-BD31-4B8C-83A1-F6EECF244321}">
                <p14:modId xmlns:p14="http://schemas.microsoft.com/office/powerpoint/2010/main" val="1561331155"/>
              </p:ext>
            </p:extLst>
          </p:nvPr>
        </p:nvGraphicFramePr>
        <p:xfrm>
          <a:off x="371581" y="899451"/>
          <a:ext cx="6084626" cy="5849598"/>
        </p:xfrm>
        <a:graphic>
          <a:graphicData uri="http://schemas.openxmlformats.org/drawingml/2006/table">
            <a:tbl>
              <a:tblPr/>
              <a:tblGrid>
                <a:gridCol w="1342049">
                  <a:extLst>
                    <a:ext uri="{9D8B030D-6E8A-4147-A177-3AD203B41FA5}">
                      <a16:colId xmlns:a16="http://schemas.microsoft.com/office/drawing/2014/main" val="1516312309"/>
                    </a:ext>
                  </a:extLst>
                </a:gridCol>
                <a:gridCol w="1566509">
                  <a:extLst>
                    <a:ext uri="{9D8B030D-6E8A-4147-A177-3AD203B41FA5}">
                      <a16:colId xmlns:a16="http://schemas.microsoft.com/office/drawing/2014/main" val="1680312939"/>
                    </a:ext>
                  </a:extLst>
                </a:gridCol>
                <a:gridCol w="704995">
                  <a:extLst>
                    <a:ext uri="{9D8B030D-6E8A-4147-A177-3AD203B41FA5}">
                      <a16:colId xmlns:a16="http://schemas.microsoft.com/office/drawing/2014/main" val="1988058468"/>
                    </a:ext>
                  </a:extLst>
                </a:gridCol>
                <a:gridCol w="48861">
                  <a:extLst>
                    <a:ext uri="{9D8B030D-6E8A-4147-A177-3AD203B41FA5}">
                      <a16:colId xmlns:a16="http://schemas.microsoft.com/office/drawing/2014/main" val="4000599267"/>
                    </a:ext>
                  </a:extLst>
                </a:gridCol>
                <a:gridCol w="1619395">
                  <a:extLst>
                    <a:ext uri="{9D8B030D-6E8A-4147-A177-3AD203B41FA5}">
                      <a16:colId xmlns:a16="http://schemas.microsoft.com/office/drawing/2014/main" val="3480526838"/>
                    </a:ext>
                  </a:extLst>
                </a:gridCol>
                <a:gridCol w="802817">
                  <a:extLst>
                    <a:ext uri="{9D8B030D-6E8A-4147-A177-3AD203B41FA5}">
                      <a16:colId xmlns:a16="http://schemas.microsoft.com/office/drawing/2014/main" val="823701192"/>
                    </a:ext>
                  </a:extLst>
                </a:gridCol>
              </a:tblGrid>
              <a:tr h="187889">
                <a:tc rowSpan="2">
                  <a:txBody>
                    <a:bodyPr/>
                    <a:lstStyle/>
                    <a:p>
                      <a:pPr algn="ctr" fontAlgn="ctr"/>
                      <a:r>
                        <a:rPr lang="en-US" sz="1100" b="1" i="0" u="none" strike="noStrike">
                          <a:solidFill>
                            <a:srgbClr val="000000"/>
                          </a:solidFill>
                          <a:effectLst/>
                          <a:latin typeface="Times New Roman" panose="02020603050405020304" pitchFamily="18" charset="0"/>
                          <a:ea typeface="等线" panose="02010600030101010101" pitchFamily="2" charset="-122"/>
                        </a:rPr>
                        <a:t>PM2.5 exposure</a:t>
                      </a:r>
                    </a:p>
                  </a:txBody>
                  <a:tcPr marL="3543" marR="3543" marT="3543"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C00000"/>
                          </a:solidFill>
                          <a:effectLst/>
                          <a:latin typeface="Times New Roman" panose="02020603050405020304" pitchFamily="18" charset="0"/>
                          <a:ea typeface="等线" panose="02010600030101010101" pitchFamily="2" charset="-122"/>
                        </a:rPr>
                        <a:t>Never or &lt;3 times/week</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hMerge="1">
                  <a:txBody>
                    <a:bodyPr/>
                    <a:lstStyle/>
                    <a:p>
                      <a:endParaRPr lang="zh-CN" altLang="en-US"/>
                    </a:p>
                  </a:txBody>
                  <a:tcPr/>
                </a:tc>
                <a:tc>
                  <a:txBody>
                    <a:bodyPr/>
                    <a:lstStyle/>
                    <a:p>
                      <a:pPr algn="ctr"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gridSpan="2">
                  <a:txBody>
                    <a:bodyPr/>
                    <a:lstStyle/>
                    <a:p>
                      <a:pPr algn="ctr" fontAlgn="ctr"/>
                      <a:r>
                        <a:rPr lang="en-US" sz="1100" b="1" i="0" u="none" strike="noStrike">
                          <a:solidFill>
                            <a:srgbClr val="C00000"/>
                          </a:solidFill>
                          <a:effectLst/>
                          <a:latin typeface="Times New Roman" panose="02020603050405020304" pitchFamily="18" charset="0"/>
                          <a:ea typeface="等线" panose="02010600030101010101" pitchFamily="2" charset="-122"/>
                        </a:rPr>
                        <a:t>≥3 times/week</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2384237592"/>
                  </a:ext>
                </a:extLst>
              </a:tr>
              <a:tr h="289435">
                <a:tc vMerge="1">
                  <a:txBody>
                    <a:bodyPr/>
                    <a:lstStyle/>
                    <a:p>
                      <a:endParaRPr lang="zh-CN" altLang="en-US"/>
                    </a:p>
                  </a:txBody>
                  <a:tcPr/>
                </a:tc>
                <a:tc>
                  <a:txBody>
                    <a:bodyPr/>
                    <a:lstStyle/>
                    <a:p>
                      <a:pPr algn="ctr" fontAlgn="ctr"/>
                      <a:r>
                        <a:rPr lang="en-US" sz="1100" b="1" i="0" u="none" strike="noStrike">
                          <a:solidFill>
                            <a:srgbClr val="000000"/>
                          </a:solidFill>
                          <a:effectLst/>
                          <a:latin typeface="Times New Roman" panose="02020603050405020304" pitchFamily="18" charset="0"/>
                          <a:ea typeface="等线" panose="02010600030101010101" pitchFamily="2" charset="-122"/>
                        </a:rPr>
                        <a:t>Adjusted HR(95% CI)</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1" i="1" u="none" strike="noStrike">
                          <a:solidFill>
                            <a:srgbClr val="000000"/>
                          </a:solidFill>
                          <a:effectLst/>
                          <a:latin typeface="Times New Roman" panose="02020603050405020304" pitchFamily="18" charset="0"/>
                          <a:ea typeface="等线" panose="02010600030101010101" pitchFamily="2" charset="-122"/>
                        </a:rPr>
                        <a:t>P</a:t>
                      </a:r>
                      <a:r>
                        <a:rPr lang="en-US" sz="1100" b="1" i="0" u="none" strike="noStrike">
                          <a:solidFill>
                            <a:srgbClr val="000000"/>
                          </a:solidFill>
                          <a:effectLst/>
                          <a:latin typeface="Times New Roman" panose="02020603050405020304" pitchFamily="18" charset="0"/>
                          <a:ea typeface="等线" panose="02010600030101010101" pitchFamily="2" charset="-122"/>
                        </a:rPr>
                        <a:t>-value</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Times New Roman" panose="02020603050405020304" pitchFamily="18" charset="0"/>
                          <a:ea typeface="等线" panose="02010600030101010101" pitchFamily="2" charset="-122"/>
                        </a:rPr>
                        <a:t>Adjusted HR(95% CI)</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1" i="1" u="none" strike="noStrike">
                          <a:solidFill>
                            <a:srgbClr val="000000"/>
                          </a:solidFill>
                          <a:effectLst/>
                          <a:latin typeface="Times New Roman" panose="02020603050405020304" pitchFamily="18" charset="0"/>
                          <a:ea typeface="等线" panose="02010600030101010101" pitchFamily="2" charset="-122"/>
                        </a:rPr>
                        <a:t>P</a:t>
                      </a:r>
                      <a:r>
                        <a:rPr lang="en-US" sz="1100" b="1" i="0" u="none" strike="noStrike">
                          <a:solidFill>
                            <a:srgbClr val="000000"/>
                          </a:solidFill>
                          <a:effectLst/>
                          <a:latin typeface="Times New Roman" panose="02020603050405020304" pitchFamily="18" charset="0"/>
                          <a:ea typeface="等线" panose="02010600030101010101" pitchFamily="2" charset="-122"/>
                        </a:rPr>
                        <a:t>-value</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34858474"/>
                  </a:ext>
                </a:extLst>
              </a:tr>
              <a:tr h="167648">
                <a:tc>
                  <a:txBody>
                    <a:bodyPr/>
                    <a:lstStyle/>
                    <a:p>
                      <a:pPr algn="l" fontAlgn="ctr"/>
                      <a:r>
                        <a:rPr lang="en-US" sz="1100" b="1" i="0" u="none" strike="noStrike">
                          <a:solidFill>
                            <a:srgbClr val="000000"/>
                          </a:solidFill>
                          <a:effectLst/>
                          <a:latin typeface="Times New Roman" panose="02020603050405020304" pitchFamily="18" charset="0"/>
                          <a:ea typeface="等线" panose="02010600030101010101" pitchFamily="2" charset="-122"/>
                        </a:rPr>
                        <a:t>CVD</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34120475"/>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4033724313"/>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1.161(1.130-1.193)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1.173(1.128-1.221)</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871028426"/>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1.537(1.491-1.584)</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1.707(1.634-1.784)</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713713356"/>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1.139(1.130-1.148)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1.153(1.141-1.166)</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903990376"/>
                  </a:ext>
                </a:extLst>
              </a:tr>
              <a:tr h="167648">
                <a:tc>
                  <a:txBody>
                    <a:bodyPr/>
                    <a:lstStyle/>
                    <a:p>
                      <a:pPr algn="l" fontAlgn="ctr"/>
                      <a:r>
                        <a:rPr lang="en-US" sz="1100" b="1" i="0" u="none" strike="noStrike">
                          <a:solidFill>
                            <a:srgbClr val="000000"/>
                          </a:solidFill>
                          <a:effectLst/>
                          <a:latin typeface="Times New Roman" panose="02020603050405020304" pitchFamily="18" charset="0"/>
                          <a:ea typeface="等线" panose="02010600030101010101" pitchFamily="2" charset="-122"/>
                        </a:rPr>
                        <a:t>Stroke</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507095910"/>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217129973"/>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1.016(0.982-1.051)</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0.362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1.063(1.009-1.120)</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0.022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85928941"/>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1.083(1.042-1.126)</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1.288(1.215-1.364)</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887914579"/>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1.033(1.022-1.044)</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1.072(1.057-1.088)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125786934"/>
                  </a:ext>
                </a:extLst>
              </a:tr>
              <a:tr h="167648">
                <a:tc>
                  <a:txBody>
                    <a:bodyPr/>
                    <a:lstStyle/>
                    <a:p>
                      <a:pPr algn="l" rtl="0" fontAlgn="ctr"/>
                      <a:r>
                        <a:rPr lang="en-US" sz="1100" b="1" i="0" u="none" strike="noStrike">
                          <a:solidFill>
                            <a:srgbClr val="000000"/>
                          </a:solidFill>
                          <a:effectLst/>
                          <a:latin typeface="Times New Roman" panose="02020603050405020304" pitchFamily="18" charset="0"/>
                          <a:ea typeface="等线" panose="02010600030101010101" pitchFamily="2" charset="-122"/>
                        </a:rPr>
                        <a:t>Ischemic Stroke</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575066772"/>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353371149"/>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1.050(1.006-1.096)</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0.025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1.104(1.033-1.178)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693536362"/>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1.243(1.184-1.305)</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1.557(1.448-1.673)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864553701"/>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1.082(1.068-1.097)</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1.127(1.107-1.148)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820920486"/>
                  </a:ext>
                </a:extLst>
              </a:tr>
              <a:tr h="167648">
                <a:tc>
                  <a:txBody>
                    <a:bodyPr/>
                    <a:lstStyle/>
                    <a:p>
                      <a:pPr algn="l" rtl="0" fontAlgn="ctr"/>
                      <a:r>
                        <a:rPr lang="en-US" sz="1100" b="1" i="0" u="none" strike="noStrike">
                          <a:solidFill>
                            <a:srgbClr val="000000"/>
                          </a:solidFill>
                          <a:effectLst/>
                          <a:latin typeface="Times New Roman" panose="02020603050405020304" pitchFamily="18" charset="0"/>
                          <a:ea typeface="等线" panose="02010600030101010101" pitchFamily="2" charset="-122"/>
                        </a:rPr>
                        <a:t>Hemorrhagic Stroke</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rtl="0"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317364834"/>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793830809"/>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1.095(1.027-1.168)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0.006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1.110(1.007-1.224)</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0.036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622945273"/>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1.116(1.036-1.201)</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1.204(1.080-1.342)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169135439"/>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1.034(1.013-1.055)</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1.040(1.012-1.068)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734135142"/>
                  </a:ext>
                </a:extLst>
              </a:tr>
              <a:tr h="215121">
                <a:tc>
                  <a:txBody>
                    <a:bodyPr/>
                    <a:lstStyle/>
                    <a:p>
                      <a:pPr algn="l" fontAlgn="ctr"/>
                      <a:r>
                        <a:rPr lang="en-US" sz="1100" b="1" i="0" u="none" strike="noStrike">
                          <a:solidFill>
                            <a:srgbClr val="000000"/>
                          </a:solidFill>
                          <a:effectLst/>
                          <a:latin typeface="Times New Roman" panose="02020603050405020304" pitchFamily="18" charset="0"/>
                          <a:ea typeface="等线" panose="02010600030101010101" pitchFamily="2" charset="-122"/>
                        </a:rPr>
                        <a:t>CHD</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490792299"/>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356485465"/>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1.541(1.451-1.636)</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1.472(1.365-1.587)</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898184822"/>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2.821(2.643-3.011)</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2.802(2.575-3.050)</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452784802"/>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1.331(1.310-1.352)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1.322(1.296-1.348)</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4132961119"/>
                  </a:ext>
                </a:extLst>
              </a:tr>
              <a:tr h="167648">
                <a:tc>
                  <a:txBody>
                    <a:bodyPr/>
                    <a:lstStyle/>
                    <a:p>
                      <a:pPr algn="l" fontAlgn="ctr"/>
                      <a:r>
                        <a:rPr lang="en-US" sz="1100" b="1" i="0" u="none" strike="noStrike">
                          <a:solidFill>
                            <a:srgbClr val="000000"/>
                          </a:solidFill>
                          <a:effectLst/>
                          <a:latin typeface="Times New Roman" panose="02020603050405020304" pitchFamily="18" charset="0"/>
                          <a:ea typeface="等线" panose="02010600030101010101" pitchFamily="2" charset="-122"/>
                        </a:rPr>
                        <a:t>ASCVD</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l" fontAlgn="ctr"/>
                      <a:r>
                        <a:rPr lang="zh-CN" altLang="en-US" sz="1100" b="1"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914741240"/>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1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Reference</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926560987"/>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2</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1.082(1.049-1.116)</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1.178(1.125-1.233)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1012775250"/>
                  </a:ext>
                </a:extLst>
              </a:tr>
              <a:tr h="167648">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Quartile 3</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1.246(1.204-1.291)</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1.536(1.459-1.617)</a:t>
                      </a:r>
                    </a:p>
                  </a:txBody>
                  <a:tcPr marL="3543" marR="3543" marT="3543" marB="0" anchor="ctr">
                    <a:lnL>
                      <a:noFill/>
                    </a:lnL>
                    <a:lnR>
                      <a:noFill/>
                    </a:lnR>
                    <a:lnT>
                      <a:noFill/>
                    </a:lnT>
                    <a:lnB>
                      <a:noFill/>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a:noFill/>
                    </a:lnB>
                    <a:solidFill>
                      <a:srgbClr val="FFFFFF"/>
                    </a:solidFill>
                  </a:tcPr>
                </a:tc>
                <a:extLst>
                  <a:ext uri="{0D108BD9-81ED-4DB2-BD59-A6C34878D82A}">
                    <a16:rowId xmlns:a16="http://schemas.microsoft.com/office/drawing/2014/main" val="2241567208"/>
                  </a:ext>
                </a:extLst>
              </a:tr>
              <a:tr h="203324">
                <a:tc>
                  <a:txBody>
                    <a:bodyPr/>
                    <a:lstStyle/>
                    <a:p>
                      <a:pPr algn="ctr" rtl="0" fontAlgn="ctr"/>
                      <a:r>
                        <a:rPr lang="it-IT" sz="1100" b="0" i="0" u="none" strike="noStrike">
                          <a:solidFill>
                            <a:srgbClr val="000000"/>
                          </a:solidFill>
                          <a:effectLst/>
                          <a:latin typeface="Times New Roman" panose="02020603050405020304" pitchFamily="18" charset="0"/>
                          <a:ea typeface="等线" panose="02010600030101010101" pitchFamily="2" charset="-122"/>
                        </a:rPr>
                        <a:t>per 10 μg/m</a:t>
                      </a:r>
                      <a:r>
                        <a:rPr lang="it-IT" sz="1100" b="0" i="0" u="none" strike="noStrike" baseline="30000">
                          <a:solidFill>
                            <a:srgbClr val="000000"/>
                          </a:solidFill>
                          <a:effectLst/>
                          <a:latin typeface="Times New Roman" panose="02020603050405020304" pitchFamily="18" charset="0"/>
                          <a:ea typeface="等线" panose="02010600030101010101" pitchFamily="2" charset="-122"/>
                        </a:rPr>
                        <a:t>3</a:t>
                      </a:r>
                      <a:r>
                        <a:rPr lang="it-IT" sz="1100" b="0" i="0" u="none" strike="noStrike">
                          <a:solidFill>
                            <a:srgbClr val="000000"/>
                          </a:solidFill>
                          <a:effectLst/>
                          <a:latin typeface="Times New Roman" panose="02020603050405020304" pitchFamily="18" charset="0"/>
                          <a:ea typeface="等线" panose="02010600030101010101" pitchFamily="2" charset="-122"/>
                        </a:rPr>
                        <a:t> increment</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1.076(1.065-1.086)</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effectLst/>
                          <a:latin typeface="Times New Roman" panose="02020603050405020304" pitchFamily="18" charset="0"/>
                          <a:ea typeface="等线" panose="02010600030101010101" pitchFamily="2" charset="-122"/>
                        </a:rPr>
                        <a:t>　</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1.123(1.109-1.138)</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rPr>
                        <a:t>&lt;0.001</a:t>
                      </a:r>
                    </a:p>
                  </a:txBody>
                  <a:tcPr marL="3543" marR="3543" marT="3543" marB="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3151377"/>
                  </a:ext>
                </a:extLst>
              </a:tr>
            </a:tbl>
          </a:graphicData>
        </a:graphic>
      </p:graphicFrame>
      <p:sp>
        <p:nvSpPr>
          <p:cNvPr id="15" name="文本框 14">
            <a:extLst>
              <a:ext uri="{FF2B5EF4-FFF2-40B4-BE49-F238E27FC236}">
                <a16:creationId xmlns:a16="http://schemas.microsoft.com/office/drawing/2014/main" id="{031E1A23-A77E-C4C4-40B1-3228A0A31CD6}"/>
              </a:ext>
            </a:extLst>
          </p:cNvPr>
          <p:cNvSpPr txBox="1"/>
          <p:nvPr/>
        </p:nvSpPr>
        <p:spPr>
          <a:xfrm>
            <a:off x="985560" y="607063"/>
            <a:ext cx="6093994" cy="276999"/>
          </a:xfrm>
          <a:prstGeom prst="rect">
            <a:avLst/>
          </a:prstGeom>
          <a:noFill/>
        </p:spPr>
        <p:txBody>
          <a:bodyPr wrap="square">
            <a:spAutoFit/>
          </a:bodyPr>
          <a:lstStyle/>
          <a:p>
            <a:r>
              <a:rPr lang="zh-CN" altLang="en-US" sz="1200">
                <a:latin typeface="微软雅黑" panose="020B0503020204020204" pitchFamily="34" charset="-122"/>
                <a:ea typeface="微软雅黑" panose="020B0503020204020204" pitchFamily="34" charset="-122"/>
              </a:rPr>
              <a:t>表</a:t>
            </a:r>
            <a:r>
              <a:rPr lang="en-US" altLang="zh-CN" sz="1200">
                <a:latin typeface="微软雅黑" panose="020B0503020204020204" pitchFamily="34" charset="-122"/>
                <a:ea typeface="微软雅黑" panose="020B0503020204020204" pitchFamily="34" charset="-122"/>
              </a:rPr>
              <a:t>4 </a:t>
            </a:r>
            <a:r>
              <a:rPr lang="zh-CN" altLang="en-US" sz="1200">
                <a:latin typeface="微软雅黑" panose="020B0503020204020204" pitchFamily="34" charset="-122"/>
                <a:ea typeface="微软雅黑" panose="020B0503020204020204" pitchFamily="34" charset="-122"/>
              </a:rPr>
              <a:t>是否有饮茶习惯分层下大气</a:t>
            </a:r>
            <a:r>
              <a:rPr lang="en-US" altLang="zh-CN" sz="1200">
                <a:latin typeface="微软雅黑" panose="020B0503020204020204" pitchFamily="34" charset="-122"/>
                <a:ea typeface="微软雅黑" panose="020B0503020204020204" pitchFamily="34" charset="-122"/>
              </a:rPr>
              <a:t>PM2.5</a:t>
            </a:r>
            <a:r>
              <a:rPr lang="zh-CN" altLang="en-US" sz="1200">
                <a:latin typeface="微软雅黑" panose="020B0503020204020204" pitchFamily="34" charset="-122"/>
                <a:ea typeface="微软雅黑" panose="020B0503020204020204" pitchFamily="34" charset="-122"/>
              </a:rPr>
              <a:t>暴露与</a:t>
            </a:r>
            <a:r>
              <a:rPr lang="en-US" altLang="zh-CN" sz="1200">
                <a:latin typeface="微软雅黑" panose="020B0503020204020204" pitchFamily="34" charset="-122"/>
                <a:ea typeface="微软雅黑" panose="020B0503020204020204" pitchFamily="34" charset="-122"/>
              </a:rPr>
              <a:t>CVD </a:t>
            </a:r>
            <a:r>
              <a:rPr lang="zh-CN" altLang="en-US" sz="1200">
                <a:latin typeface="微软雅黑" panose="020B0503020204020204" pitchFamily="34" charset="-122"/>
                <a:ea typeface="微软雅黑" panose="020B0503020204020204" pitchFamily="34" charset="-122"/>
              </a:rPr>
              <a:t>的发病关系</a:t>
            </a:r>
            <a:endParaRPr lang="en-US" altLang="zh-CN" sz="12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5CE5CE6-9594-C1AC-E954-6AE62892AD65}"/>
              </a:ext>
            </a:extLst>
          </p:cNvPr>
          <p:cNvSpPr txBox="1"/>
          <p:nvPr/>
        </p:nvSpPr>
        <p:spPr>
          <a:xfrm>
            <a:off x="215160" y="173863"/>
            <a:ext cx="11605259" cy="338554"/>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rPr>
              <a:t>4.</a:t>
            </a:r>
            <a:r>
              <a:rPr lang="zh-CN" altLang="en-US" sz="1600" b="1">
                <a:latin typeface="微软雅黑" panose="020B0503020204020204" pitchFamily="34" charset="-122"/>
                <a:ea typeface="微软雅黑" panose="020B0503020204020204" pitchFamily="34" charset="-122"/>
              </a:rPr>
              <a:t>是否习惯性饮茶分层下 大气</a:t>
            </a:r>
            <a:r>
              <a:rPr lang="en-US" altLang="zh-CN" sz="1600" b="1">
                <a:latin typeface="微软雅黑" panose="020B0503020204020204" pitchFamily="34" charset="-122"/>
                <a:ea typeface="微软雅黑" panose="020B0503020204020204" pitchFamily="34" charset="-122"/>
              </a:rPr>
              <a:t>PM2.5</a:t>
            </a:r>
            <a:r>
              <a:rPr lang="zh-CN" altLang="en-US" sz="1600" b="1">
                <a:latin typeface="微软雅黑" panose="020B0503020204020204" pitchFamily="34" charset="-122"/>
                <a:ea typeface="微软雅黑" panose="020B0503020204020204" pitchFamily="34" charset="-122"/>
              </a:rPr>
              <a:t>暴露与</a:t>
            </a:r>
            <a:r>
              <a:rPr lang="en-US" altLang="zh-CN" sz="1600" b="1">
                <a:latin typeface="微软雅黑" panose="020B0503020204020204" pitchFamily="34" charset="-122"/>
                <a:ea typeface="微软雅黑" panose="020B0503020204020204" pitchFamily="34" charset="-122"/>
              </a:rPr>
              <a:t>CVD</a:t>
            </a:r>
            <a:r>
              <a:rPr lang="zh-CN" altLang="en-US" sz="1600" b="1">
                <a:latin typeface="微软雅黑" panose="020B0503020204020204" pitchFamily="34" charset="-122"/>
                <a:ea typeface="微软雅黑" panose="020B0503020204020204" pitchFamily="34" charset="-122"/>
              </a:rPr>
              <a:t>发病的关系</a:t>
            </a:r>
          </a:p>
        </p:txBody>
      </p:sp>
      <p:graphicFrame>
        <p:nvGraphicFramePr>
          <p:cNvPr id="3" name="内容占位符 4">
            <a:extLst>
              <a:ext uri="{FF2B5EF4-FFF2-40B4-BE49-F238E27FC236}">
                <a16:creationId xmlns:a16="http://schemas.microsoft.com/office/drawing/2014/main" id="{73243EDC-F4B7-EDAD-B268-37AD5C055FCA}"/>
              </a:ext>
            </a:extLst>
          </p:cNvPr>
          <p:cNvGraphicFramePr>
            <a:graphicFrameLocks noGrp="1"/>
          </p:cNvGraphicFramePr>
          <p:nvPr>
            <p:ph idx="1"/>
            <p:extLst>
              <p:ext uri="{D42A27DB-BD31-4B8C-83A1-F6EECF244321}">
                <p14:modId xmlns:p14="http://schemas.microsoft.com/office/powerpoint/2010/main" val="2614095276"/>
              </p:ext>
            </p:extLst>
          </p:nvPr>
        </p:nvGraphicFramePr>
        <p:xfrm>
          <a:off x="6715020" y="855463"/>
          <a:ext cx="5105399" cy="4235810"/>
        </p:xfrm>
        <a:graphic>
          <a:graphicData uri="http://schemas.openxmlformats.org/drawingml/2006/table">
            <a:tbl>
              <a:tblPr/>
              <a:tblGrid>
                <a:gridCol w="1163795">
                  <a:extLst>
                    <a:ext uri="{9D8B030D-6E8A-4147-A177-3AD203B41FA5}">
                      <a16:colId xmlns:a16="http://schemas.microsoft.com/office/drawing/2014/main" val="3385802150"/>
                    </a:ext>
                  </a:extLst>
                </a:gridCol>
                <a:gridCol w="1293946">
                  <a:extLst>
                    <a:ext uri="{9D8B030D-6E8A-4147-A177-3AD203B41FA5}">
                      <a16:colId xmlns:a16="http://schemas.microsoft.com/office/drawing/2014/main" val="2967332927"/>
                    </a:ext>
                  </a:extLst>
                </a:gridCol>
                <a:gridCol w="1704471">
                  <a:extLst>
                    <a:ext uri="{9D8B030D-6E8A-4147-A177-3AD203B41FA5}">
                      <a16:colId xmlns:a16="http://schemas.microsoft.com/office/drawing/2014/main" val="1194665628"/>
                    </a:ext>
                  </a:extLst>
                </a:gridCol>
                <a:gridCol w="943187">
                  <a:extLst>
                    <a:ext uri="{9D8B030D-6E8A-4147-A177-3AD203B41FA5}">
                      <a16:colId xmlns:a16="http://schemas.microsoft.com/office/drawing/2014/main" val="953792819"/>
                    </a:ext>
                  </a:extLst>
                </a:gridCol>
              </a:tblGrid>
              <a:tr h="0">
                <a:tc>
                  <a:txBody>
                    <a:bodyPr/>
                    <a:lstStyle/>
                    <a:p>
                      <a:pPr algn="ctr" rtl="0" fontAlgn="ctr"/>
                      <a:r>
                        <a:rPr lang="en-US" sz="1200" b="1" i="0" u="none" strike="noStrike">
                          <a:solidFill>
                            <a:srgbClr val="000000"/>
                          </a:solidFill>
                          <a:effectLst/>
                          <a:latin typeface="Times New Roman" panose="02020603050405020304" pitchFamily="18" charset="0"/>
                          <a:ea typeface="等线" panose="02010600030101010101" pitchFamily="2" charset="-122"/>
                        </a:rPr>
                        <a:t>PM</a:t>
                      </a:r>
                      <a:r>
                        <a:rPr lang="en-US" sz="1200" b="1" i="0" u="none" strike="noStrike" baseline="-25000">
                          <a:solidFill>
                            <a:srgbClr val="000000"/>
                          </a:solidFill>
                          <a:effectLst/>
                          <a:latin typeface="Times New Roman" panose="02020603050405020304" pitchFamily="18" charset="0"/>
                          <a:ea typeface="等线" panose="02010600030101010101" pitchFamily="2" charset="-122"/>
                        </a:rPr>
                        <a:t>2.5</a:t>
                      </a:r>
                      <a:r>
                        <a:rPr lang="en-US" sz="1200" b="1" i="0" u="none" strike="noStrike">
                          <a:solidFill>
                            <a:srgbClr val="000000"/>
                          </a:solidFill>
                          <a:effectLst/>
                          <a:latin typeface="Times New Roman" panose="02020603050405020304" pitchFamily="18" charset="0"/>
                          <a:ea typeface="等线" panose="02010600030101010101" pitchFamily="2" charset="-122"/>
                        </a:rPr>
                        <a:t> exposure</a:t>
                      </a: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rtl="0" fontAlgn="ctr"/>
                      <a:r>
                        <a:rPr lang="en-US" sz="1200" b="1" i="0" u="none" strike="noStrike">
                          <a:solidFill>
                            <a:srgbClr val="000000"/>
                          </a:solidFill>
                          <a:effectLst/>
                          <a:latin typeface="Times New Roman" panose="02020603050405020304" pitchFamily="18" charset="0"/>
                          <a:ea typeface="等线" panose="02010600030101010101" pitchFamily="2" charset="-122"/>
                        </a:rPr>
                        <a:t>Tea drinking frequency</a:t>
                      </a:r>
                      <a:r>
                        <a:rPr lang="en-US" sz="1200" b="1" i="0" u="none" strike="noStrike">
                          <a:solidFill>
                            <a:srgbClr val="000000"/>
                          </a:solidFill>
                          <a:effectLst/>
                          <a:latin typeface="宋体" panose="02010600030101010101" pitchFamily="2" charset="-122"/>
                          <a:ea typeface="宋体" panose="02010600030101010101" pitchFamily="2" charset="-122"/>
                        </a:rPr>
                        <a:t>（</a:t>
                      </a:r>
                      <a:r>
                        <a:rPr lang="en-US" sz="1200" b="1" i="0" u="none" strike="noStrike">
                          <a:solidFill>
                            <a:srgbClr val="000000"/>
                          </a:solidFill>
                          <a:effectLst/>
                          <a:latin typeface="Times New Roman" panose="02020603050405020304" pitchFamily="18" charset="0"/>
                          <a:ea typeface="等线" panose="02010600030101010101" pitchFamily="2" charset="-122"/>
                        </a:rPr>
                        <a:t>≥3 times/week</a:t>
                      </a:r>
                      <a:r>
                        <a:rPr lang="en-US" sz="1200" b="1" i="0" u="none" strike="noStrike">
                          <a:solidFill>
                            <a:srgbClr val="000000"/>
                          </a:solidFill>
                          <a:effectLst/>
                          <a:latin typeface="宋体" panose="02010600030101010101" pitchFamily="2" charset="-122"/>
                          <a:ea typeface="宋体" panose="02010600030101010101" pitchFamily="2" charset="-122"/>
                        </a:rPr>
                        <a:t>）</a:t>
                      </a:r>
                      <a:endParaRPr lang="en-US" sz="1200" b="1"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rtl="0" fontAlgn="ctr"/>
                      <a:r>
                        <a:rPr lang="en-US" sz="1200" b="1" i="1" u="none" strike="noStrike">
                          <a:solidFill>
                            <a:srgbClr val="000000"/>
                          </a:solidFill>
                          <a:effectLst/>
                          <a:latin typeface="Times New Roman" panose="02020603050405020304" pitchFamily="18" charset="0"/>
                          <a:ea typeface="等线" panose="02010600030101010101" pitchFamily="2" charset="-122"/>
                        </a:rPr>
                        <a:t>P</a:t>
                      </a:r>
                      <a:r>
                        <a:rPr lang="en-US" sz="1200" b="1" i="0" u="none" strike="noStrike">
                          <a:solidFill>
                            <a:srgbClr val="000000"/>
                          </a:solidFill>
                          <a:effectLst/>
                          <a:latin typeface="Times New Roman" panose="02020603050405020304" pitchFamily="18" charset="0"/>
                          <a:ea typeface="等线" panose="02010600030101010101" pitchFamily="2" charset="-122"/>
                        </a:rPr>
                        <a:t> for interaction*</a:t>
                      </a:r>
                      <a:endParaRPr lang="en-US" sz="1200" b="1" i="1"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96838625"/>
                  </a:ext>
                </a:extLst>
              </a:tr>
              <a:tr h="194157">
                <a:tc>
                  <a:txBody>
                    <a:bodyPr/>
                    <a:lstStyle/>
                    <a:p>
                      <a:pPr algn="ctr" rtl="0" fontAlgn="ctr"/>
                      <a:r>
                        <a:rPr lang="zh-CN" altLang="en-US" sz="1200" b="1" i="0" u="none" strike="noStrike">
                          <a:solidFill>
                            <a:srgbClr val="000000"/>
                          </a:solidFill>
                          <a:effectLst/>
                          <a:latin typeface="Times New Roman" panose="02020603050405020304" pitchFamily="18" charset="0"/>
                          <a:ea typeface="等线" panose="02010600030101010101" pitchFamily="2" charset="-122"/>
                        </a:rPr>
                        <a:t>　</a:t>
                      </a:r>
                    </a:p>
                  </a:txBody>
                  <a:tcPr marL="6207" marR="6207" marT="620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RERI</a:t>
                      </a:r>
                    </a:p>
                  </a:txBody>
                  <a:tcPr marL="6207" marR="6207" marT="6207"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AP</a:t>
                      </a:r>
                    </a:p>
                  </a:txBody>
                  <a:tcPr marL="6207" marR="6207" marT="6207"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200" b="1" i="1" u="none" strike="noStrike">
                          <a:solidFill>
                            <a:srgbClr val="000000"/>
                          </a:solidFill>
                          <a:effectLst/>
                          <a:latin typeface="Times New Roman" panose="02020603050405020304" pitchFamily="18" charset="0"/>
                          <a:ea typeface="等线" panose="02010600030101010101" pitchFamily="2" charset="-122"/>
                        </a:rPr>
                        <a:t>　</a:t>
                      </a:r>
                    </a:p>
                  </a:txBody>
                  <a:tcPr marL="6207" marR="6207" marT="620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042027"/>
                  </a:ext>
                </a:extLst>
              </a:tr>
              <a:tr h="188093">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CVD</a:t>
                      </a: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0.238</a:t>
                      </a:r>
                    </a:p>
                  </a:txBody>
                  <a:tcPr marL="6207" marR="6207" marT="6207"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24909645"/>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0.03(-0.01 to 0.08)</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0.03(-0.01 to 0.07)</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181634224"/>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0.21(0.16 to 0.26)</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0.11(0.08 to 0.14)</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1060964834"/>
                  </a:ext>
                </a:extLst>
              </a:tr>
              <a:tr h="224499">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Stroke</a:t>
                      </a:r>
                    </a:p>
                  </a:txBody>
                  <a:tcPr marL="6207" marR="6207" marT="6207"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0.264</a:t>
                      </a:r>
                    </a:p>
                  </a:txBody>
                  <a:tcPr marL="6207" marR="6207" marT="6207" marB="0" anchor="ctr">
                    <a:lnL>
                      <a:noFill/>
                    </a:lnL>
                    <a:lnR>
                      <a:noFill/>
                    </a:lnR>
                    <a:lnT>
                      <a:noFill/>
                    </a:lnT>
                    <a:lnB>
                      <a:noFill/>
                    </a:lnB>
                  </a:tcPr>
                </a:tc>
                <a:extLst>
                  <a:ext uri="{0D108BD9-81ED-4DB2-BD59-A6C34878D82A}">
                    <a16:rowId xmlns:a16="http://schemas.microsoft.com/office/drawing/2014/main" val="3733230851"/>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0.07(0.02 to 0.13)</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0.06(0.01 to 0.12)</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2964151004"/>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0.10(0.04 to 0.16)</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0.08(0.03 to 0.12)</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3168973095"/>
                  </a:ext>
                </a:extLst>
              </a:tr>
              <a:tr h="188093">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Ischemic Stroke</a:t>
                      </a:r>
                    </a:p>
                  </a:txBody>
                  <a:tcPr marL="6207" marR="6207" marT="6207"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0.464</a:t>
                      </a:r>
                    </a:p>
                  </a:txBody>
                  <a:tcPr marL="6207" marR="6207" marT="6207" marB="0" anchor="ctr">
                    <a:lnL>
                      <a:noFill/>
                    </a:lnL>
                    <a:lnR>
                      <a:noFill/>
                    </a:lnR>
                    <a:lnT>
                      <a:noFill/>
                    </a:lnT>
                    <a:lnB>
                      <a:noFill/>
                    </a:lnB>
                  </a:tcPr>
                </a:tc>
                <a:extLst>
                  <a:ext uri="{0D108BD9-81ED-4DB2-BD59-A6C34878D82A}">
                    <a16:rowId xmlns:a16="http://schemas.microsoft.com/office/drawing/2014/main" val="2048943348"/>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0.05(-0.03 to 0.12)</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0.04(-0.02 to 0.11)</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2111920051"/>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0.19(0.12 to 0.27)</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0.12(0.07 to 0.17)</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2447310666"/>
                  </a:ext>
                </a:extLst>
              </a:tr>
              <a:tr h="376187">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Hemorrhagic Stroke</a:t>
                      </a:r>
                    </a:p>
                  </a:txBody>
                  <a:tcPr marL="6207" marR="6207" marT="6207"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0.817</a:t>
                      </a:r>
                    </a:p>
                  </a:txBody>
                  <a:tcPr marL="6207" marR="6207" marT="6207" marB="0" anchor="ctr">
                    <a:lnL>
                      <a:noFill/>
                    </a:lnL>
                    <a:lnR>
                      <a:noFill/>
                    </a:lnR>
                    <a:lnT>
                      <a:noFill/>
                    </a:lnT>
                    <a:lnB>
                      <a:noFill/>
                    </a:lnB>
                  </a:tcPr>
                </a:tc>
                <a:extLst>
                  <a:ext uri="{0D108BD9-81ED-4DB2-BD59-A6C34878D82A}">
                    <a16:rowId xmlns:a16="http://schemas.microsoft.com/office/drawing/2014/main" val="2756283389"/>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0.16(0.06 to 0.26)</a:t>
                      </a:r>
                    </a:p>
                  </a:txBody>
                  <a:tcPr marL="6350" marR="6350" marT="6350" marB="0" anchor="ctr">
                    <a:lnL>
                      <a:noFill/>
                    </a:lnL>
                    <a:lnR>
                      <a:noFill/>
                    </a:lnR>
                    <a:lnT>
                      <a:noFill/>
                    </a:lnT>
                    <a:lnB>
                      <a:noFill/>
                    </a:lnB>
                  </a:tcPr>
                </a:tc>
                <a:tc>
                  <a:txBody>
                    <a:bodyPr/>
                    <a:lstStyle/>
                    <a:p>
                      <a:pPr algn="ctr" fontAlgn="ctr"/>
                      <a:r>
                        <a:rPr lang="en-US" altLang="zh-CN" sz="1200" b="0" i="0" u="none" strike="noStrike">
                          <a:solidFill>
                            <a:srgbClr val="C00000"/>
                          </a:solidFill>
                          <a:effectLst/>
                          <a:latin typeface="Times New Roman" panose="02020603050405020304" pitchFamily="18" charset="0"/>
                          <a:ea typeface="+mn-ea"/>
                        </a:rPr>
                        <a:t>0.14(0.05 to 0.23)</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922120129"/>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0.04(-0.06 to 0.14)</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0.04(-0.05 to 0.13)</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86838058"/>
                  </a:ext>
                </a:extLst>
              </a:tr>
              <a:tr h="188093">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CHD</a:t>
                      </a:r>
                    </a:p>
                  </a:txBody>
                  <a:tcPr marL="6207" marR="6207" marT="6207"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0.008</a:t>
                      </a:r>
                    </a:p>
                  </a:txBody>
                  <a:tcPr marL="6207" marR="6207" marT="6207" marB="0" anchor="ctr">
                    <a:lnL>
                      <a:noFill/>
                    </a:lnL>
                    <a:lnR>
                      <a:noFill/>
                    </a:lnR>
                    <a:lnT>
                      <a:noFill/>
                    </a:lnT>
                    <a:lnB>
                      <a:noFill/>
                    </a:lnB>
                  </a:tcPr>
                </a:tc>
                <a:extLst>
                  <a:ext uri="{0D108BD9-81ED-4DB2-BD59-A6C34878D82A}">
                    <a16:rowId xmlns:a16="http://schemas.microsoft.com/office/drawing/2014/main" val="3948617064"/>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-0.02(-0.11 to 0.08)</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-0.01(-0.09 to 0.07)</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2807169856"/>
                  </a:ext>
                </a:extLst>
              </a:tr>
              <a:tr h="188093">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0.67(0.51 to 0.82)</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0.19(0.15 to 0.23)</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148681143"/>
                  </a:ext>
                </a:extLst>
              </a:tr>
              <a:tr h="188093">
                <a:tc>
                  <a:txBody>
                    <a:bodyPr/>
                    <a:lstStyle/>
                    <a:p>
                      <a:pPr algn="ctr" rtl="0" fontAlgn="ctr"/>
                      <a:r>
                        <a:rPr lang="en-US" sz="1200" b="0" i="0" u="none" strike="noStrike">
                          <a:solidFill>
                            <a:srgbClr val="000000"/>
                          </a:solidFill>
                          <a:effectLst/>
                          <a:latin typeface="Times New Roman" panose="02020603050405020304" pitchFamily="18" charset="0"/>
                          <a:ea typeface="等线" panose="02010600030101010101" pitchFamily="2" charset="-122"/>
                        </a:rPr>
                        <a:t>ASCVD</a:t>
                      </a:r>
                    </a:p>
                  </a:txBody>
                  <a:tcPr marL="6207" marR="6207" marT="6207"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rtl="0"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rPr>
                        <a:t>0.325</a:t>
                      </a:r>
                    </a:p>
                  </a:txBody>
                  <a:tcPr marL="6207" marR="6207" marT="6207" marB="0" anchor="ctr">
                    <a:lnL>
                      <a:noFill/>
                    </a:lnL>
                    <a:lnR>
                      <a:noFill/>
                    </a:lnR>
                    <a:lnT>
                      <a:noFill/>
                    </a:lnT>
                    <a:lnB>
                      <a:noFill/>
                    </a:lnB>
                  </a:tcPr>
                </a:tc>
                <a:extLst>
                  <a:ext uri="{0D108BD9-81ED-4DB2-BD59-A6C34878D82A}">
                    <a16:rowId xmlns:a16="http://schemas.microsoft.com/office/drawing/2014/main" val="783603725"/>
                  </a:ext>
                </a:extLst>
              </a:tr>
              <a:tr h="187207">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0.01(-0.04 to 0.06)</a:t>
                      </a:r>
                    </a:p>
                  </a:txBody>
                  <a:tcPr marL="6350" marR="6350" marT="6350" marB="0" anchor="ctr">
                    <a:lnL>
                      <a:noFill/>
                    </a:lnL>
                    <a:lnR>
                      <a:noFill/>
                    </a:lnR>
                    <a:lnT>
                      <a:noFill/>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等线" panose="02010600030101010101" pitchFamily="2" charset="-122"/>
                        </a:rPr>
                        <a:t>0.01(-0.04 to 0.05)</a:t>
                      </a:r>
                    </a:p>
                  </a:txBody>
                  <a:tcPr marL="6350" marR="6350" marT="6350" marB="0" anchor="ctr">
                    <a:lnL>
                      <a:noFill/>
                    </a:lnL>
                    <a:lnR>
                      <a:noFill/>
                    </a:lnR>
                    <a:lnT>
                      <a:noFill/>
                    </a:lnT>
                    <a:lnB>
                      <a:noFill/>
                    </a:lnB>
                  </a:tcPr>
                </a:tc>
                <a:tc>
                  <a:txBody>
                    <a:bodyPr/>
                    <a:lstStyle/>
                    <a:p>
                      <a:pPr algn="ctr" fontAlgn="ctr"/>
                      <a:endParaRPr lang="zh-CN" altLang="en-US" sz="1200" b="0" i="0" u="none" strike="noStrike">
                        <a:solidFill>
                          <a:srgbClr val="000000"/>
                        </a:solidFill>
                        <a:effectLst/>
                        <a:latin typeface="Times New Roman" panose="02020603050405020304" pitchFamily="18" charset="0"/>
                        <a:ea typeface="等线" panose="02010600030101010101" pitchFamily="2" charset="-122"/>
                      </a:endParaRPr>
                    </a:p>
                  </a:txBody>
                  <a:tcPr marL="6207" marR="6207" marT="6207" marB="0" anchor="ctr">
                    <a:lnL>
                      <a:noFill/>
                    </a:lnL>
                    <a:lnR>
                      <a:noFill/>
                    </a:lnR>
                    <a:lnT>
                      <a:noFill/>
                    </a:lnT>
                    <a:lnB>
                      <a:noFill/>
                    </a:lnB>
                  </a:tcPr>
                </a:tc>
                <a:extLst>
                  <a:ext uri="{0D108BD9-81ED-4DB2-BD59-A6C34878D82A}">
                    <a16:rowId xmlns:a16="http://schemas.microsoft.com/office/drawing/2014/main" val="1029068040"/>
                  </a:ext>
                </a:extLst>
              </a:tr>
              <a:tr h="230693">
                <a:tc>
                  <a:txBody>
                    <a:bodyPr/>
                    <a:lstStyle/>
                    <a:p>
                      <a:pPr algn="ctr" rtl="0" fontAlgn="ctr"/>
                      <a:r>
                        <a:rPr lang="zh-CN" altLang="en-US" sz="1200" b="0" i="0" u="none" strike="noStrike">
                          <a:solidFill>
                            <a:srgbClr val="000000"/>
                          </a:solidFill>
                          <a:effectLst/>
                          <a:latin typeface="Times New Roman" panose="02020603050405020304" pitchFamily="18" charset="0"/>
                          <a:ea typeface="等线" panose="02010600030101010101" pitchFamily="2" charset="-122"/>
                        </a:rPr>
                        <a:t>　</a:t>
                      </a:r>
                    </a:p>
                  </a:txBody>
                  <a:tcPr marL="6207" marR="6207" marT="6207"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0.18(0.13 to 0.23)</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C00000"/>
                          </a:solidFill>
                          <a:effectLst/>
                          <a:latin typeface="Times New Roman" panose="02020603050405020304" pitchFamily="18" charset="0"/>
                          <a:ea typeface="等线" panose="02010600030101010101" pitchFamily="2" charset="-122"/>
                        </a:rPr>
                        <a:t>0.12(0.08 to 0.15)</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Times New Roman" panose="02020603050405020304" pitchFamily="18" charset="0"/>
                          <a:ea typeface="等线" panose="02010600030101010101" pitchFamily="2" charset="-122"/>
                        </a:rPr>
                        <a:t>　</a:t>
                      </a:r>
                    </a:p>
                  </a:txBody>
                  <a:tcPr marL="6207" marR="6207" marT="6207"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894427"/>
                  </a:ext>
                </a:extLst>
              </a:tr>
            </a:tbl>
          </a:graphicData>
        </a:graphic>
      </p:graphicFrame>
      <p:sp>
        <p:nvSpPr>
          <p:cNvPr id="4" name="文本框 3">
            <a:extLst>
              <a:ext uri="{FF2B5EF4-FFF2-40B4-BE49-F238E27FC236}">
                <a16:creationId xmlns:a16="http://schemas.microsoft.com/office/drawing/2014/main" id="{12897028-096E-0FBD-456D-11F37B902F90}"/>
              </a:ext>
            </a:extLst>
          </p:cNvPr>
          <p:cNvSpPr txBox="1"/>
          <p:nvPr/>
        </p:nvSpPr>
        <p:spPr>
          <a:xfrm>
            <a:off x="6715020" y="5251439"/>
            <a:ext cx="5306616" cy="1223412"/>
          </a:xfrm>
          <a:prstGeom prst="rect">
            <a:avLst/>
          </a:prstGeom>
          <a:noFill/>
        </p:spPr>
        <p:txBody>
          <a:bodyPr wrap="square">
            <a:spAutoFit/>
          </a:bodyPr>
          <a:lstStyle/>
          <a:p>
            <a:r>
              <a:rPr lang="en-US" altLang="zh-CN" sz="1050">
                <a:latin typeface="Times New Roman" panose="02020603050405020304" pitchFamily="18" charset="0"/>
                <a:cs typeface="Times New Roman" panose="02020603050405020304" pitchFamily="18" charset="0"/>
              </a:rPr>
              <a:t>Stratified Cox proportional hazard model</a:t>
            </a:r>
          </a:p>
          <a:p>
            <a:r>
              <a:rPr lang="en-US" altLang="zh-CN" sz="1050">
                <a:latin typeface="Times New Roman" panose="02020603050405020304" pitchFamily="18" charset="0"/>
                <a:cs typeface="Times New Roman" panose="02020603050405020304" pitchFamily="18" charset="0"/>
              </a:rPr>
              <a:t>Adjusted for age, gender, geographic region (north/northeast/east/southwest/south/central/northwest), area (rural/urban), cohort, education level ( </a:t>
            </a:r>
            <a:r>
              <a:rPr lang="zh-CN" altLang="en-US" sz="1050">
                <a:latin typeface="Times New Roman" panose="02020603050405020304" pitchFamily="18" charset="0"/>
                <a:cs typeface="Times New Roman" panose="02020603050405020304" pitchFamily="18" charset="0"/>
              </a:rPr>
              <a:t>≥</a:t>
            </a:r>
            <a:r>
              <a:rPr lang="en-US" altLang="zh-CN" sz="1050">
                <a:latin typeface="Times New Roman" panose="02020603050405020304" pitchFamily="18" charset="0"/>
                <a:cs typeface="Times New Roman" panose="02020603050405020304" pitchFamily="18" charset="0"/>
              </a:rPr>
              <a:t>12 years or not), family history of CVD (yes or no), smoking (yes or no), drinking (yes or no), physical activity level (ideal or not), dietary factors (ideal or not for consumption of fresh vegetables and fruits, red meat, soy products, fish), body mass index, systolic blood pressure, fasting blood glucose, total cholesterol, high-density lipoproteincholesterol.</a:t>
            </a:r>
            <a:endParaRPr lang="zh-CN" altLang="en-US" sz="105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866A38-1AC5-1306-F268-565697D7C2A8}"/>
              </a:ext>
            </a:extLst>
          </p:cNvPr>
          <p:cNvSpPr txBox="1"/>
          <p:nvPr/>
        </p:nvSpPr>
        <p:spPr>
          <a:xfrm>
            <a:off x="6656070" y="173863"/>
            <a:ext cx="11605259" cy="338554"/>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rPr>
              <a:t>5.</a:t>
            </a:r>
            <a:r>
              <a:rPr lang="zh-CN" altLang="en-US" sz="1600" b="1">
                <a:latin typeface="微软雅黑" panose="020B0503020204020204" pitchFamily="34" charset="-122"/>
                <a:ea typeface="微软雅黑" panose="020B0503020204020204" pitchFamily="34" charset="-122"/>
              </a:rPr>
              <a:t>大气</a:t>
            </a:r>
            <a:r>
              <a:rPr lang="en-US" altLang="zh-CN" sz="1600" b="1">
                <a:latin typeface="微软雅黑" panose="020B0503020204020204" pitchFamily="34" charset="-122"/>
                <a:ea typeface="微软雅黑" panose="020B0503020204020204" pitchFamily="34" charset="-122"/>
              </a:rPr>
              <a:t>PM2.5</a:t>
            </a:r>
            <a:r>
              <a:rPr lang="zh-CN" altLang="en-US" sz="1600" b="1">
                <a:latin typeface="微软雅黑" panose="020B0503020204020204" pitchFamily="34" charset="-122"/>
                <a:ea typeface="微软雅黑" panose="020B0503020204020204" pitchFamily="34" charset="-122"/>
              </a:rPr>
              <a:t>暴露与有无饮茶习惯相加、相乘交互作用</a:t>
            </a:r>
          </a:p>
        </p:txBody>
      </p:sp>
      <p:sp>
        <p:nvSpPr>
          <p:cNvPr id="6" name="文本框 5">
            <a:extLst>
              <a:ext uri="{FF2B5EF4-FFF2-40B4-BE49-F238E27FC236}">
                <a16:creationId xmlns:a16="http://schemas.microsoft.com/office/drawing/2014/main" id="{B716EA76-C26B-6679-EE55-B3DFC6305C2C}"/>
              </a:ext>
            </a:extLst>
          </p:cNvPr>
          <p:cNvSpPr txBox="1"/>
          <p:nvPr/>
        </p:nvSpPr>
        <p:spPr>
          <a:xfrm>
            <a:off x="7249200" y="567434"/>
            <a:ext cx="6093994" cy="276999"/>
          </a:xfrm>
          <a:prstGeom prst="rect">
            <a:avLst/>
          </a:prstGeom>
          <a:noFill/>
        </p:spPr>
        <p:txBody>
          <a:bodyPr wrap="square">
            <a:spAutoFit/>
          </a:bodyPr>
          <a:lstStyle/>
          <a:p>
            <a:r>
              <a:rPr lang="zh-CN" altLang="en-US" sz="1200">
                <a:latin typeface="微软雅黑" panose="020B0503020204020204" pitchFamily="34" charset="-122"/>
                <a:ea typeface="微软雅黑" panose="020B0503020204020204" pitchFamily="34" charset="-122"/>
              </a:rPr>
              <a:t>表</a:t>
            </a:r>
            <a:r>
              <a:rPr lang="en-US" altLang="zh-CN" sz="1200">
                <a:latin typeface="微软雅黑" panose="020B0503020204020204" pitchFamily="34" charset="-122"/>
                <a:ea typeface="微软雅黑" panose="020B0503020204020204" pitchFamily="34" charset="-122"/>
              </a:rPr>
              <a:t>5 </a:t>
            </a:r>
            <a:r>
              <a:rPr lang="zh-CN" altLang="en-US" sz="1200">
                <a:latin typeface="微软雅黑" panose="020B0503020204020204" pitchFamily="34" charset="-122"/>
                <a:ea typeface="微软雅黑" panose="020B0503020204020204" pitchFamily="34" charset="-122"/>
              </a:rPr>
              <a:t>相加、相乘交互作用</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44808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6749</TotalTime>
  <Words>3332</Words>
  <Application>Microsoft Office PowerPoint</Application>
  <PresentationFormat>宽屏</PresentationFormat>
  <Paragraphs>732</Paragraphs>
  <Slides>11</Slides>
  <Notes>0</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宋体</vt:lpstr>
      <vt:lpstr>微软雅黑</vt:lpstr>
      <vt:lpstr>Arial</vt:lpstr>
      <vt:lpstr>Times New Roman</vt:lpstr>
      <vt:lpstr>Wingdings</vt:lpstr>
      <vt:lpstr>Office 主题​​</vt:lpstr>
      <vt:lpstr>一、课题进展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非时变数据集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一、课题进展</dc:title>
  <dc:creator>Li Michelle</dc:creator>
  <cp:lastModifiedBy>Michelle Li</cp:lastModifiedBy>
  <cp:revision>12</cp:revision>
  <dcterms:created xsi:type="dcterms:W3CDTF">2023-02-26T06:37:42Z</dcterms:created>
  <dcterms:modified xsi:type="dcterms:W3CDTF">2024-03-12T05:17:24Z</dcterms:modified>
</cp:coreProperties>
</file>