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23.png"/><Relationship Id="rId6" Type="http://schemas.openxmlformats.org/officeDocument/2006/relationships/image" Target="../media/image15.png"/><Relationship Id="rId7" Type="http://schemas.openxmlformats.org/officeDocument/2006/relationships/image" Target="../media/image24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5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2963333" y="1034841"/>
            <a:ext cx="10464801" cy="3302001"/>
          </a:xfrm>
          <a:prstGeom prst="rect">
            <a:avLst/>
          </a:prstGeom>
        </p:spPr>
        <p:txBody>
          <a:bodyPr/>
          <a:lstStyle>
            <a:lvl1pPr>
              <a:defRPr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693833"/>
            <a:ext cx="10464800" cy="1130301"/>
          </a:xfrm>
          <a:prstGeom prst="rect">
            <a:avLst/>
          </a:prstGeom>
        </p:spPr>
        <p:txBody>
          <a:bodyPr/>
          <a:lstStyle>
            <a:lvl1pPr algn="r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Everyone can be a Data Scientist</a:t>
            </a:r>
          </a:p>
        </p:txBody>
      </p:sp>
      <p:grpSp>
        <p:nvGrpSpPr>
          <p:cNvPr id="225" name="Group 225"/>
          <p:cNvGrpSpPr/>
          <p:nvPr/>
        </p:nvGrpSpPr>
        <p:grpSpPr>
          <a:xfrm>
            <a:off x="419224" y="1671873"/>
            <a:ext cx="5830158" cy="4330869"/>
            <a:chOff x="-71842" y="-71842"/>
            <a:chExt cx="5830156" cy="4330868"/>
          </a:xfrm>
        </p:grpSpPr>
        <p:grpSp>
          <p:nvGrpSpPr>
            <p:cNvPr id="133" name="Group 133"/>
            <p:cNvGrpSpPr/>
            <p:nvPr/>
          </p:nvGrpSpPr>
          <p:grpSpPr>
            <a:xfrm>
              <a:off x="-71843" y="597024"/>
              <a:ext cx="1850825" cy="1274403"/>
              <a:chOff x="-71842" y="-71842"/>
              <a:chExt cx="1850823" cy="1274401"/>
            </a:xfrm>
          </p:grpSpPr>
          <p:pic>
            <p:nvPicPr>
              <p:cNvPr id="121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1000" y="-33450"/>
                <a:ext cx="886979" cy="101601"/>
              </a:xfrm>
              <a:prstGeom prst="rect">
                <a:avLst/>
              </a:prstGeom>
              <a:effectLst/>
            </p:spPr>
          </p:pic>
          <p:pic>
            <p:nvPicPr>
              <p:cNvPr id="123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900000">
                <a:off x="-161358" y="216108"/>
                <a:ext cx="856533" cy="101601"/>
              </a:xfrm>
              <a:prstGeom prst="rect">
                <a:avLst/>
              </a:prstGeom>
              <a:effectLst/>
            </p:spPr>
          </p:pic>
          <p:pic>
            <p:nvPicPr>
              <p:cNvPr id="125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2700000">
                <a:off x="-161358" y="749926"/>
                <a:ext cx="856533" cy="101601"/>
              </a:xfrm>
              <a:prstGeom prst="rect">
                <a:avLst/>
              </a:prstGeom>
              <a:effectLst/>
            </p:spPr>
          </p:pic>
          <p:pic>
            <p:nvPicPr>
              <p:cNvPr id="127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1000" y="1024884"/>
                <a:ext cx="886979" cy="101601"/>
              </a:xfrm>
              <a:prstGeom prst="rect">
                <a:avLst/>
              </a:prstGeom>
              <a:effectLst/>
            </p:spPr>
          </p:pic>
          <p:pic>
            <p:nvPicPr>
              <p:cNvPr id="129" name="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2700000">
                <a:off x="956747" y="216108"/>
                <a:ext cx="853083" cy="101601"/>
              </a:xfrm>
              <a:prstGeom prst="rect">
                <a:avLst/>
              </a:prstGeom>
              <a:effectLst/>
            </p:spPr>
          </p:pic>
          <p:pic>
            <p:nvPicPr>
              <p:cNvPr id="131" name="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 rot="18900000">
                <a:off x="874496" y="756067"/>
                <a:ext cx="1017587" cy="101601"/>
              </a:xfrm>
              <a:prstGeom prst="rect">
                <a:avLst/>
              </a:prstGeom>
              <a:effectLst/>
            </p:spPr>
          </p:pic>
        </p:grpSp>
        <p:grpSp>
          <p:nvGrpSpPr>
            <p:cNvPr id="146" name="Group 146"/>
            <p:cNvGrpSpPr/>
            <p:nvPr/>
          </p:nvGrpSpPr>
          <p:grpSpPr>
            <a:xfrm>
              <a:off x="-71843" y="1875491"/>
              <a:ext cx="1850825" cy="1274402"/>
              <a:chOff x="-71842" y="-71842"/>
              <a:chExt cx="1850823" cy="1274401"/>
            </a:xfrm>
          </p:grpSpPr>
          <p:pic>
            <p:nvPicPr>
              <p:cNvPr id="134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1000" y="-33450"/>
                <a:ext cx="886979" cy="101601"/>
              </a:xfrm>
              <a:prstGeom prst="rect">
                <a:avLst/>
              </a:prstGeom>
              <a:effectLst/>
            </p:spPr>
          </p:pic>
          <p:pic>
            <p:nvPicPr>
              <p:cNvPr id="136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900000">
                <a:off x="-161358" y="216108"/>
                <a:ext cx="856533" cy="101601"/>
              </a:xfrm>
              <a:prstGeom prst="rect">
                <a:avLst/>
              </a:prstGeom>
              <a:effectLst/>
            </p:spPr>
          </p:pic>
          <p:pic>
            <p:nvPicPr>
              <p:cNvPr id="138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2700000">
                <a:off x="-161358" y="749926"/>
                <a:ext cx="856533" cy="101601"/>
              </a:xfrm>
              <a:prstGeom prst="rect">
                <a:avLst/>
              </a:prstGeom>
              <a:effectLst/>
            </p:spPr>
          </p:pic>
          <p:pic>
            <p:nvPicPr>
              <p:cNvPr id="140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1000" y="1024884"/>
                <a:ext cx="886979" cy="101601"/>
              </a:xfrm>
              <a:prstGeom prst="rect">
                <a:avLst/>
              </a:prstGeom>
              <a:effectLst/>
            </p:spPr>
          </p:pic>
          <p:pic>
            <p:nvPicPr>
              <p:cNvPr id="142" name="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2700000">
                <a:off x="956747" y="216108"/>
                <a:ext cx="853083" cy="101601"/>
              </a:xfrm>
              <a:prstGeom prst="rect">
                <a:avLst/>
              </a:prstGeom>
              <a:effectLst/>
            </p:spPr>
          </p:pic>
          <p:pic>
            <p:nvPicPr>
              <p:cNvPr id="144" name="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 rot="18900000">
                <a:off x="874496" y="756067"/>
                <a:ext cx="1017587" cy="101601"/>
              </a:xfrm>
              <a:prstGeom prst="rect">
                <a:avLst/>
              </a:prstGeom>
              <a:effectLst/>
            </p:spPr>
          </p:pic>
        </p:grpSp>
        <p:grpSp>
          <p:nvGrpSpPr>
            <p:cNvPr id="159" name="Group 159"/>
            <p:cNvGrpSpPr/>
            <p:nvPr/>
          </p:nvGrpSpPr>
          <p:grpSpPr>
            <a:xfrm>
              <a:off x="1257424" y="-71843"/>
              <a:ext cx="1850824" cy="1274403"/>
              <a:chOff x="-71842" y="-71842"/>
              <a:chExt cx="1850823" cy="1274401"/>
            </a:xfrm>
          </p:grpSpPr>
          <p:pic>
            <p:nvPicPr>
              <p:cNvPr id="147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1000" y="-33450"/>
                <a:ext cx="886979" cy="101601"/>
              </a:xfrm>
              <a:prstGeom prst="rect">
                <a:avLst/>
              </a:prstGeom>
              <a:effectLst/>
            </p:spPr>
          </p:pic>
          <p:pic>
            <p:nvPicPr>
              <p:cNvPr id="149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900000">
                <a:off x="-161358" y="216108"/>
                <a:ext cx="856533" cy="101601"/>
              </a:xfrm>
              <a:prstGeom prst="rect">
                <a:avLst/>
              </a:prstGeom>
              <a:effectLst/>
            </p:spPr>
          </p:pic>
          <p:pic>
            <p:nvPicPr>
              <p:cNvPr id="151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2700000">
                <a:off x="-161358" y="749926"/>
                <a:ext cx="856533" cy="101601"/>
              </a:xfrm>
              <a:prstGeom prst="rect">
                <a:avLst/>
              </a:prstGeom>
              <a:effectLst/>
            </p:spPr>
          </p:pic>
          <p:pic>
            <p:nvPicPr>
              <p:cNvPr id="153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1000" y="1024884"/>
                <a:ext cx="886979" cy="101601"/>
              </a:xfrm>
              <a:prstGeom prst="rect">
                <a:avLst/>
              </a:prstGeom>
              <a:effectLst/>
            </p:spPr>
          </p:pic>
          <p:pic>
            <p:nvPicPr>
              <p:cNvPr id="155" name="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2700000">
                <a:off x="956747" y="216108"/>
                <a:ext cx="853083" cy="101601"/>
              </a:xfrm>
              <a:prstGeom prst="rect">
                <a:avLst/>
              </a:prstGeom>
              <a:effectLst/>
            </p:spPr>
          </p:pic>
          <p:pic>
            <p:nvPicPr>
              <p:cNvPr id="157" name="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 rot="18900000">
                <a:off x="874496" y="756067"/>
                <a:ext cx="1017587" cy="101601"/>
              </a:xfrm>
              <a:prstGeom prst="rect">
                <a:avLst/>
              </a:prstGeom>
              <a:effectLst/>
            </p:spPr>
          </p:pic>
        </p:grpSp>
        <p:grpSp>
          <p:nvGrpSpPr>
            <p:cNvPr id="172" name="Group 172"/>
            <p:cNvGrpSpPr/>
            <p:nvPr/>
          </p:nvGrpSpPr>
          <p:grpSpPr>
            <a:xfrm>
              <a:off x="1257424" y="1138891"/>
              <a:ext cx="1850824" cy="1274402"/>
              <a:chOff x="-71842" y="-71842"/>
              <a:chExt cx="1850823" cy="1274401"/>
            </a:xfrm>
          </p:grpSpPr>
          <p:pic>
            <p:nvPicPr>
              <p:cNvPr id="160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1000" y="-33450"/>
                <a:ext cx="886979" cy="101601"/>
              </a:xfrm>
              <a:prstGeom prst="rect">
                <a:avLst/>
              </a:prstGeom>
              <a:effectLst/>
            </p:spPr>
          </p:pic>
          <p:pic>
            <p:nvPicPr>
              <p:cNvPr id="162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900000">
                <a:off x="-161358" y="216108"/>
                <a:ext cx="856533" cy="101601"/>
              </a:xfrm>
              <a:prstGeom prst="rect">
                <a:avLst/>
              </a:prstGeom>
              <a:effectLst/>
            </p:spPr>
          </p:pic>
          <p:pic>
            <p:nvPicPr>
              <p:cNvPr id="164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2700000">
                <a:off x="-161358" y="749926"/>
                <a:ext cx="856533" cy="101601"/>
              </a:xfrm>
              <a:prstGeom prst="rect">
                <a:avLst/>
              </a:prstGeom>
              <a:effectLst/>
            </p:spPr>
          </p:pic>
          <p:pic>
            <p:nvPicPr>
              <p:cNvPr id="166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1000" y="1024884"/>
                <a:ext cx="886979" cy="101601"/>
              </a:xfrm>
              <a:prstGeom prst="rect">
                <a:avLst/>
              </a:prstGeom>
              <a:effectLst/>
            </p:spPr>
          </p:pic>
          <p:pic>
            <p:nvPicPr>
              <p:cNvPr id="168" name="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2700000">
                <a:off x="956747" y="216108"/>
                <a:ext cx="853083" cy="101601"/>
              </a:xfrm>
              <a:prstGeom prst="rect">
                <a:avLst/>
              </a:prstGeom>
              <a:effectLst/>
            </p:spPr>
          </p:pic>
          <p:pic>
            <p:nvPicPr>
              <p:cNvPr id="170" name="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 rot="18900000">
                <a:off x="874496" y="756067"/>
                <a:ext cx="1017587" cy="101601"/>
              </a:xfrm>
              <a:prstGeom prst="rect">
                <a:avLst/>
              </a:prstGeom>
              <a:effectLst/>
            </p:spPr>
          </p:pic>
        </p:grpSp>
        <p:grpSp>
          <p:nvGrpSpPr>
            <p:cNvPr id="185" name="Group 185"/>
            <p:cNvGrpSpPr/>
            <p:nvPr/>
          </p:nvGrpSpPr>
          <p:grpSpPr>
            <a:xfrm>
              <a:off x="2603624" y="478491"/>
              <a:ext cx="1850824" cy="1274402"/>
              <a:chOff x="-71842" y="-71842"/>
              <a:chExt cx="1850823" cy="1274401"/>
            </a:xfrm>
          </p:grpSpPr>
          <p:pic>
            <p:nvPicPr>
              <p:cNvPr id="173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1000" y="-33450"/>
                <a:ext cx="886979" cy="101601"/>
              </a:xfrm>
              <a:prstGeom prst="rect">
                <a:avLst/>
              </a:prstGeom>
              <a:effectLst/>
            </p:spPr>
          </p:pic>
          <p:pic>
            <p:nvPicPr>
              <p:cNvPr id="175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900000">
                <a:off x="-161358" y="216108"/>
                <a:ext cx="856533" cy="101601"/>
              </a:xfrm>
              <a:prstGeom prst="rect">
                <a:avLst/>
              </a:prstGeom>
              <a:effectLst/>
            </p:spPr>
          </p:pic>
          <p:pic>
            <p:nvPicPr>
              <p:cNvPr id="177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2700000">
                <a:off x="-161358" y="749926"/>
                <a:ext cx="856533" cy="101601"/>
              </a:xfrm>
              <a:prstGeom prst="rect">
                <a:avLst/>
              </a:prstGeom>
              <a:effectLst/>
            </p:spPr>
          </p:pic>
          <p:pic>
            <p:nvPicPr>
              <p:cNvPr id="179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1000" y="1024884"/>
                <a:ext cx="886979" cy="101601"/>
              </a:xfrm>
              <a:prstGeom prst="rect">
                <a:avLst/>
              </a:prstGeom>
              <a:effectLst/>
            </p:spPr>
          </p:pic>
          <p:pic>
            <p:nvPicPr>
              <p:cNvPr id="181" name="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2700000">
                <a:off x="956747" y="216108"/>
                <a:ext cx="853083" cy="101601"/>
              </a:xfrm>
              <a:prstGeom prst="rect">
                <a:avLst/>
              </a:prstGeom>
              <a:effectLst/>
            </p:spPr>
          </p:pic>
          <p:pic>
            <p:nvPicPr>
              <p:cNvPr id="183" name="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 rot="18900000">
                <a:off x="874496" y="756067"/>
                <a:ext cx="1017587" cy="101601"/>
              </a:xfrm>
              <a:prstGeom prst="rect">
                <a:avLst/>
              </a:prstGeom>
              <a:effectLst/>
            </p:spPr>
          </p:pic>
        </p:grpSp>
        <p:grpSp>
          <p:nvGrpSpPr>
            <p:cNvPr id="198" name="Group 198"/>
            <p:cNvGrpSpPr/>
            <p:nvPr/>
          </p:nvGrpSpPr>
          <p:grpSpPr>
            <a:xfrm>
              <a:off x="2603624" y="1731557"/>
              <a:ext cx="1850824" cy="1274403"/>
              <a:chOff x="-71842" y="-71842"/>
              <a:chExt cx="1850823" cy="1274401"/>
            </a:xfrm>
          </p:grpSpPr>
          <p:pic>
            <p:nvPicPr>
              <p:cNvPr id="186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1000" y="-33450"/>
                <a:ext cx="886979" cy="101601"/>
              </a:xfrm>
              <a:prstGeom prst="rect">
                <a:avLst/>
              </a:prstGeom>
              <a:effectLst/>
            </p:spPr>
          </p:pic>
          <p:pic>
            <p:nvPicPr>
              <p:cNvPr id="188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900000">
                <a:off x="-161358" y="216108"/>
                <a:ext cx="856533" cy="101601"/>
              </a:xfrm>
              <a:prstGeom prst="rect">
                <a:avLst/>
              </a:prstGeom>
              <a:effectLst/>
            </p:spPr>
          </p:pic>
          <p:pic>
            <p:nvPicPr>
              <p:cNvPr id="190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2700000">
                <a:off x="-161358" y="749926"/>
                <a:ext cx="856533" cy="101601"/>
              </a:xfrm>
              <a:prstGeom prst="rect">
                <a:avLst/>
              </a:prstGeom>
              <a:effectLst/>
            </p:spPr>
          </p:pic>
          <p:pic>
            <p:nvPicPr>
              <p:cNvPr id="192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1000" y="1024884"/>
                <a:ext cx="886979" cy="101601"/>
              </a:xfrm>
              <a:prstGeom prst="rect">
                <a:avLst/>
              </a:prstGeom>
              <a:effectLst/>
            </p:spPr>
          </p:pic>
          <p:pic>
            <p:nvPicPr>
              <p:cNvPr id="194" name="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2700000">
                <a:off x="956747" y="216108"/>
                <a:ext cx="853083" cy="101601"/>
              </a:xfrm>
              <a:prstGeom prst="rect">
                <a:avLst/>
              </a:prstGeom>
              <a:effectLst/>
            </p:spPr>
          </p:pic>
          <p:pic>
            <p:nvPicPr>
              <p:cNvPr id="196" name="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 rot="18900000">
                <a:off x="874496" y="756067"/>
                <a:ext cx="1017587" cy="101601"/>
              </a:xfrm>
              <a:prstGeom prst="rect">
                <a:avLst/>
              </a:prstGeom>
              <a:effectLst/>
            </p:spPr>
          </p:pic>
        </p:grpSp>
        <p:grpSp>
          <p:nvGrpSpPr>
            <p:cNvPr id="211" name="Group 211"/>
            <p:cNvGrpSpPr/>
            <p:nvPr/>
          </p:nvGrpSpPr>
          <p:grpSpPr>
            <a:xfrm>
              <a:off x="2603624" y="2984624"/>
              <a:ext cx="1850824" cy="1274402"/>
              <a:chOff x="-71842" y="-71842"/>
              <a:chExt cx="1850823" cy="1274401"/>
            </a:xfrm>
          </p:grpSpPr>
          <p:pic>
            <p:nvPicPr>
              <p:cNvPr id="199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1000" y="-33450"/>
                <a:ext cx="886979" cy="101601"/>
              </a:xfrm>
              <a:prstGeom prst="rect">
                <a:avLst/>
              </a:prstGeom>
              <a:effectLst/>
            </p:spPr>
          </p:pic>
          <p:pic>
            <p:nvPicPr>
              <p:cNvPr id="201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900000">
                <a:off x="-161358" y="216108"/>
                <a:ext cx="856533" cy="101601"/>
              </a:xfrm>
              <a:prstGeom prst="rect">
                <a:avLst/>
              </a:prstGeom>
              <a:effectLst/>
            </p:spPr>
          </p:pic>
          <p:pic>
            <p:nvPicPr>
              <p:cNvPr id="203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2700000">
                <a:off x="-161358" y="749926"/>
                <a:ext cx="856533" cy="101601"/>
              </a:xfrm>
              <a:prstGeom prst="rect">
                <a:avLst/>
              </a:prstGeom>
              <a:effectLst/>
            </p:spPr>
          </p:pic>
          <p:pic>
            <p:nvPicPr>
              <p:cNvPr id="205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1000" y="1024884"/>
                <a:ext cx="886979" cy="101601"/>
              </a:xfrm>
              <a:prstGeom prst="rect">
                <a:avLst/>
              </a:prstGeom>
              <a:effectLst/>
            </p:spPr>
          </p:pic>
          <p:pic>
            <p:nvPicPr>
              <p:cNvPr id="207" name="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2700000">
                <a:off x="956747" y="216108"/>
                <a:ext cx="853083" cy="101601"/>
              </a:xfrm>
              <a:prstGeom prst="rect">
                <a:avLst/>
              </a:prstGeom>
              <a:effectLst/>
            </p:spPr>
          </p:pic>
          <p:pic>
            <p:nvPicPr>
              <p:cNvPr id="209" name="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 rot="18900000">
                <a:off x="874496" y="756067"/>
                <a:ext cx="1017587" cy="101601"/>
              </a:xfrm>
              <a:prstGeom prst="rect">
                <a:avLst/>
              </a:prstGeom>
              <a:effectLst/>
            </p:spPr>
          </p:pic>
        </p:grpSp>
        <p:grpSp>
          <p:nvGrpSpPr>
            <p:cNvPr id="224" name="Group 224"/>
            <p:cNvGrpSpPr/>
            <p:nvPr/>
          </p:nvGrpSpPr>
          <p:grpSpPr>
            <a:xfrm>
              <a:off x="3907491" y="2392166"/>
              <a:ext cx="1850824" cy="1274402"/>
              <a:chOff x="-71842" y="-71842"/>
              <a:chExt cx="1850823" cy="1274401"/>
            </a:xfrm>
          </p:grpSpPr>
          <p:pic>
            <p:nvPicPr>
              <p:cNvPr id="212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1000" y="-33450"/>
                <a:ext cx="886979" cy="101601"/>
              </a:xfrm>
              <a:prstGeom prst="rect">
                <a:avLst/>
              </a:prstGeom>
              <a:effectLst/>
            </p:spPr>
          </p:pic>
          <p:pic>
            <p:nvPicPr>
              <p:cNvPr id="214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900000">
                <a:off x="-161358" y="216108"/>
                <a:ext cx="856533" cy="101601"/>
              </a:xfrm>
              <a:prstGeom prst="rect">
                <a:avLst/>
              </a:prstGeom>
              <a:effectLst/>
            </p:spPr>
          </p:pic>
          <p:pic>
            <p:nvPicPr>
              <p:cNvPr id="216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2700000">
                <a:off x="-161358" y="749926"/>
                <a:ext cx="856533" cy="101601"/>
              </a:xfrm>
              <a:prstGeom prst="rect">
                <a:avLst/>
              </a:prstGeom>
              <a:effectLst/>
            </p:spPr>
          </p:pic>
          <p:pic>
            <p:nvPicPr>
              <p:cNvPr id="218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1000" y="1024884"/>
                <a:ext cx="886979" cy="101601"/>
              </a:xfrm>
              <a:prstGeom prst="rect">
                <a:avLst/>
              </a:prstGeom>
              <a:effectLst/>
            </p:spPr>
          </p:pic>
          <p:pic>
            <p:nvPicPr>
              <p:cNvPr id="220" name="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2700000">
                <a:off x="956747" y="216108"/>
                <a:ext cx="853083" cy="101601"/>
              </a:xfrm>
              <a:prstGeom prst="rect">
                <a:avLst/>
              </a:prstGeom>
              <a:effectLst/>
            </p:spPr>
          </p:pic>
          <p:pic>
            <p:nvPicPr>
              <p:cNvPr id="222" name="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 rot="18900000">
                <a:off x="874496" y="756067"/>
                <a:ext cx="1017587" cy="101601"/>
              </a:xfrm>
              <a:prstGeom prst="rect">
                <a:avLst/>
              </a:prstGeom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roup 683"/>
          <p:cNvGrpSpPr/>
          <p:nvPr/>
        </p:nvGrpSpPr>
        <p:grpSpPr>
          <a:xfrm>
            <a:off x="591938" y="1554591"/>
            <a:ext cx="2824693" cy="517063"/>
            <a:chOff x="0" y="0"/>
            <a:chExt cx="2824691" cy="517062"/>
          </a:xfrm>
        </p:grpSpPr>
        <p:sp>
          <p:nvSpPr>
            <p:cNvPr id="682" name="Shape 682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Customer Segments</a:t>
              </a:r>
            </a:p>
          </p:txBody>
        </p:sp>
        <p:pic>
          <p:nvPicPr>
            <p:cNvPr id="681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686" name="Group 686"/>
          <p:cNvGrpSpPr/>
          <p:nvPr/>
        </p:nvGrpSpPr>
        <p:grpSpPr>
          <a:xfrm>
            <a:off x="577949" y="2452058"/>
            <a:ext cx="2824693" cy="517063"/>
            <a:chOff x="0" y="0"/>
            <a:chExt cx="2824691" cy="517062"/>
          </a:xfrm>
        </p:grpSpPr>
        <p:sp>
          <p:nvSpPr>
            <p:cNvPr id="685" name="Shape 685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Value Propositions</a:t>
              </a:r>
            </a:p>
          </p:txBody>
        </p:sp>
        <p:pic>
          <p:nvPicPr>
            <p:cNvPr id="684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689" name="Group 689"/>
          <p:cNvGrpSpPr/>
          <p:nvPr/>
        </p:nvGrpSpPr>
        <p:grpSpPr>
          <a:xfrm>
            <a:off x="577949" y="3349524"/>
            <a:ext cx="2824693" cy="517063"/>
            <a:chOff x="0" y="0"/>
            <a:chExt cx="2824691" cy="517062"/>
          </a:xfrm>
        </p:grpSpPr>
        <p:sp>
          <p:nvSpPr>
            <p:cNvPr id="688" name="Shape 688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Channels</a:t>
              </a:r>
            </a:p>
          </p:txBody>
        </p:sp>
        <p:pic>
          <p:nvPicPr>
            <p:cNvPr id="687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692" name="Group 692"/>
          <p:cNvGrpSpPr/>
          <p:nvPr/>
        </p:nvGrpSpPr>
        <p:grpSpPr>
          <a:xfrm>
            <a:off x="557906" y="4246991"/>
            <a:ext cx="2892757" cy="517063"/>
            <a:chOff x="0" y="0"/>
            <a:chExt cx="2892755" cy="517061"/>
          </a:xfrm>
        </p:grpSpPr>
        <p:sp>
          <p:nvSpPr>
            <p:cNvPr id="691" name="Shape 691"/>
            <p:cNvSpPr/>
            <p:nvPr/>
          </p:nvSpPr>
          <p:spPr>
            <a:xfrm>
              <a:off x="25400" y="25400"/>
              <a:ext cx="2841956" cy="466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800"/>
                <a:t>Customer</a:t>
              </a:r>
              <a:r>
                <a:t> </a:t>
              </a:r>
              <a:r>
                <a:rPr sz="1800"/>
                <a:t>Relationships</a:t>
              </a:r>
            </a:p>
          </p:txBody>
        </p:sp>
        <p:pic>
          <p:nvPicPr>
            <p:cNvPr id="690" name=""/>
            <p:cNvPicPr>
              <a:picLocks noChangeAspect="0"/>
            </p:cNvPicPr>
            <p:nvPr/>
          </p:nvPicPr>
          <p:blipFill>
            <a:blip r:embed="rId3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92757" cy="517063"/>
            </a:xfrm>
            <a:prstGeom prst="rect">
              <a:avLst/>
            </a:prstGeom>
            <a:effectLst/>
          </p:spPr>
        </p:pic>
      </p:grpSp>
      <p:grpSp>
        <p:nvGrpSpPr>
          <p:cNvPr id="695" name="Group 695"/>
          <p:cNvGrpSpPr/>
          <p:nvPr/>
        </p:nvGrpSpPr>
        <p:grpSpPr>
          <a:xfrm>
            <a:off x="563959" y="7633576"/>
            <a:ext cx="2852672" cy="517063"/>
            <a:chOff x="0" y="0"/>
            <a:chExt cx="2852670" cy="517061"/>
          </a:xfrm>
        </p:grpSpPr>
        <p:sp>
          <p:nvSpPr>
            <p:cNvPr id="694" name="Shape 694"/>
            <p:cNvSpPr/>
            <p:nvPr/>
          </p:nvSpPr>
          <p:spPr>
            <a:xfrm>
              <a:off x="25400" y="25400"/>
              <a:ext cx="2801871" cy="466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2000"/>
              </a:pPr>
              <a:r>
                <a:rPr sz="1800"/>
                <a:t>Revenue Stream</a:t>
              </a:r>
            </a:p>
          </p:txBody>
        </p:sp>
        <p:pic>
          <p:nvPicPr>
            <p:cNvPr id="693" name=""/>
            <p:cNvPicPr>
              <a:picLocks noChangeAspect="0"/>
            </p:cNvPicPr>
            <p:nvPr/>
          </p:nvPicPr>
          <p:blipFill>
            <a:blip r:embed="rId4">
              <a:alphaModFix amt="71000"/>
              <a:extLst/>
            </a:blip>
            <a:stretch>
              <a:fillRect/>
            </a:stretch>
          </p:blipFill>
          <p:spPr>
            <a:xfrm>
              <a:off x="-1" y="0"/>
              <a:ext cx="2852672" cy="517062"/>
            </a:xfrm>
            <a:prstGeom prst="rect">
              <a:avLst/>
            </a:prstGeom>
            <a:effectLst/>
          </p:spPr>
        </p:pic>
      </p:grpSp>
      <p:grpSp>
        <p:nvGrpSpPr>
          <p:cNvPr id="698" name="Group 698"/>
          <p:cNvGrpSpPr/>
          <p:nvPr/>
        </p:nvGrpSpPr>
        <p:grpSpPr>
          <a:xfrm>
            <a:off x="570954" y="5144456"/>
            <a:ext cx="2824693" cy="517063"/>
            <a:chOff x="0" y="0"/>
            <a:chExt cx="2824691" cy="517062"/>
          </a:xfrm>
        </p:grpSpPr>
        <p:sp>
          <p:nvSpPr>
            <p:cNvPr id="697" name="Shape 697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solidFill>
              <a:srgbClr val="FF3130">
                <a:alpha val="71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Resources</a:t>
              </a:r>
            </a:p>
          </p:txBody>
        </p:sp>
        <p:pic>
          <p:nvPicPr>
            <p:cNvPr id="696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701" name="Group 701"/>
          <p:cNvGrpSpPr/>
          <p:nvPr/>
        </p:nvGrpSpPr>
        <p:grpSpPr>
          <a:xfrm>
            <a:off x="584944" y="6003195"/>
            <a:ext cx="2824692" cy="517064"/>
            <a:chOff x="0" y="0"/>
            <a:chExt cx="2824691" cy="517062"/>
          </a:xfrm>
        </p:grpSpPr>
        <p:sp>
          <p:nvSpPr>
            <p:cNvPr id="700" name="Shape 700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solidFill>
              <a:srgbClr val="F32D2D">
                <a:alpha val="71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Activities</a:t>
              </a:r>
            </a:p>
          </p:txBody>
        </p:sp>
        <p:pic>
          <p:nvPicPr>
            <p:cNvPr id="699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704" name="Group 704"/>
          <p:cNvGrpSpPr/>
          <p:nvPr/>
        </p:nvGrpSpPr>
        <p:grpSpPr>
          <a:xfrm>
            <a:off x="584944" y="6861935"/>
            <a:ext cx="2824692" cy="517063"/>
            <a:chOff x="0" y="0"/>
            <a:chExt cx="2824691" cy="517062"/>
          </a:xfrm>
        </p:grpSpPr>
        <p:sp>
          <p:nvSpPr>
            <p:cNvPr id="703" name="Shape 703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solidFill>
              <a:srgbClr val="F32D2D">
                <a:alpha val="71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Partnerships</a:t>
              </a:r>
            </a:p>
          </p:txBody>
        </p:sp>
        <p:pic>
          <p:nvPicPr>
            <p:cNvPr id="702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sp>
        <p:nvSpPr>
          <p:cNvPr id="705" name="Shape 705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  <p:grpSp>
        <p:nvGrpSpPr>
          <p:cNvPr id="708" name="Group 708"/>
          <p:cNvGrpSpPr/>
          <p:nvPr/>
        </p:nvGrpSpPr>
        <p:grpSpPr>
          <a:xfrm>
            <a:off x="577949" y="8405218"/>
            <a:ext cx="2824693" cy="517063"/>
            <a:chOff x="0" y="0"/>
            <a:chExt cx="2824691" cy="517062"/>
          </a:xfrm>
        </p:grpSpPr>
        <p:sp>
          <p:nvSpPr>
            <p:cNvPr id="707" name="Shape 707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Cost Structure</a:t>
              </a:r>
            </a:p>
          </p:txBody>
        </p:sp>
        <p:pic>
          <p:nvPicPr>
            <p:cNvPr id="706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sp>
        <p:nvSpPr>
          <p:cNvPr id="709" name="Shape 709"/>
          <p:cNvSpPr/>
          <p:nvPr/>
        </p:nvSpPr>
        <p:spPr>
          <a:xfrm>
            <a:off x="4534793" y="1973988"/>
            <a:ext cx="6001080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1105" indent="-421105">
              <a:buSzPct val="75000"/>
              <a:buChar char="•"/>
              <a:defRPr sz="3200"/>
            </a:pPr>
            <a:r>
              <a:t>Developer well in technology </a:t>
            </a:r>
          </a:p>
          <a:p>
            <a:pPr>
              <a:defRPr sz="3200"/>
            </a:pPr>
            <a:r>
              <a:t>  such as Spark &amp; Cassandra</a:t>
            </a:r>
          </a:p>
        </p:txBody>
      </p:sp>
      <p:sp>
        <p:nvSpPr>
          <p:cNvPr id="710" name="Shape 710"/>
          <p:cNvSpPr/>
          <p:nvPr/>
        </p:nvSpPr>
        <p:spPr>
          <a:xfrm>
            <a:off x="4464757" y="3176090"/>
            <a:ext cx="658141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1105" indent="-421105">
              <a:buSzPct val="75000"/>
              <a:buChar char="•"/>
              <a:defRPr sz="3200"/>
            </a:lvl1pPr>
          </a:lstStyle>
          <a:p>
            <a:pPr/>
            <a:r>
              <a:t> Business plan for venture capital</a:t>
            </a:r>
          </a:p>
        </p:txBody>
      </p:sp>
      <p:sp>
        <p:nvSpPr>
          <p:cNvPr id="711" name="Shape 711"/>
          <p:cNvSpPr/>
          <p:nvPr/>
        </p:nvSpPr>
        <p:spPr>
          <a:xfrm>
            <a:off x="4459880" y="4978399"/>
            <a:ext cx="384797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1105" indent="-421105">
              <a:buSzPct val="75000"/>
              <a:buChar char="•"/>
              <a:defRPr sz="3200"/>
            </a:lvl1pPr>
          </a:lstStyle>
          <a:p>
            <a:pPr/>
            <a:r>
              <a:t> Market Searching</a:t>
            </a:r>
          </a:p>
        </p:txBody>
      </p:sp>
      <p:sp>
        <p:nvSpPr>
          <p:cNvPr id="712" name="Shape 712"/>
          <p:cNvSpPr/>
          <p:nvPr/>
        </p:nvSpPr>
        <p:spPr>
          <a:xfrm>
            <a:off x="4461439" y="5688343"/>
            <a:ext cx="807819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1105" indent="-421105">
              <a:buSzPct val="75000"/>
              <a:buChar char="•"/>
              <a:defRPr sz="3200"/>
            </a:lvl1pPr>
          </a:lstStyle>
          <a:p>
            <a:pPr/>
            <a:r>
              <a:t> HoneyComb Development and Updating</a:t>
            </a:r>
          </a:p>
        </p:txBody>
      </p:sp>
      <p:sp>
        <p:nvSpPr>
          <p:cNvPr id="713" name="Shape 713"/>
          <p:cNvSpPr/>
          <p:nvPr/>
        </p:nvSpPr>
        <p:spPr>
          <a:xfrm>
            <a:off x="4471056" y="7500210"/>
            <a:ext cx="382562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1105" indent="-421105">
              <a:buSzPct val="75000"/>
              <a:buChar char="•"/>
              <a:defRPr sz="3200"/>
            </a:lvl1pPr>
          </a:lstStyle>
          <a:p>
            <a:pPr/>
            <a:r>
              <a:t> Venture Capitalist</a:t>
            </a:r>
          </a:p>
        </p:txBody>
      </p:sp>
      <p:sp>
        <p:nvSpPr>
          <p:cNvPr id="714" name="Shape 714"/>
          <p:cNvSpPr/>
          <p:nvPr/>
        </p:nvSpPr>
        <p:spPr>
          <a:xfrm>
            <a:off x="4468231" y="8077432"/>
            <a:ext cx="281652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1105" indent="-421105">
              <a:buSzPct val="75000"/>
              <a:buChar char="•"/>
              <a:defRPr sz="3200"/>
            </a:lvl1pPr>
          </a:lstStyle>
          <a:p>
            <a:pPr/>
            <a:r>
              <a:t> Stakeholder</a:t>
            </a:r>
          </a:p>
        </p:txBody>
      </p:sp>
      <p:sp>
        <p:nvSpPr>
          <p:cNvPr id="715" name="Shape 715"/>
          <p:cNvSpPr/>
          <p:nvPr/>
        </p:nvSpPr>
        <p:spPr>
          <a:xfrm>
            <a:off x="4674835" y="1190986"/>
            <a:ext cx="34180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B72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Key Resources</a:t>
            </a:r>
          </a:p>
        </p:txBody>
      </p:sp>
      <p:sp>
        <p:nvSpPr>
          <p:cNvPr id="716" name="Shape 716"/>
          <p:cNvSpPr/>
          <p:nvPr/>
        </p:nvSpPr>
        <p:spPr>
          <a:xfrm>
            <a:off x="4600063" y="4181672"/>
            <a:ext cx="30961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B72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Key Activities</a:t>
            </a:r>
          </a:p>
        </p:txBody>
      </p:sp>
      <p:sp>
        <p:nvSpPr>
          <p:cNvPr id="717" name="Shape 717"/>
          <p:cNvSpPr/>
          <p:nvPr/>
        </p:nvSpPr>
        <p:spPr>
          <a:xfrm>
            <a:off x="4564881" y="6757888"/>
            <a:ext cx="38750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B72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Key Partnerships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roup 721"/>
          <p:cNvGrpSpPr/>
          <p:nvPr/>
        </p:nvGrpSpPr>
        <p:grpSpPr>
          <a:xfrm>
            <a:off x="591938" y="1554591"/>
            <a:ext cx="2824693" cy="517063"/>
            <a:chOff x="0" y="0"/>
            <a:chExt cx="2824691" cy="517062"/>
          </a:xfrm>
        </p:grpSpPr>
        <p:sp>
          <p:nvSpPr>
            <p:cNvPr id="720" name="Shape 720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Customer Segments</a:t>
              </a:r>
            </a:p>
          </p:txBody>
        </p:sp>
        <p:pic>
          <p:nvPicPr>
            <p:cNvPr id="719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724" name="Group 724"/>
          <p:cNvGrpSpPr/>
          <p:nvPr/>
        </p:nvGrpSpPr>
        <p:grpSpPr>
          <a:xfrm>
            <a:off x="577949" y="2452058"/>
            <a:ext cx="2824693" cy="517063"/>
            <a:chOff x="0" y="0"/>
            <a:chExt cx="2824691" cy="517062"/>
          </a:xfrm>
        </p:grpSpPr>
        <p:sp>
          <p:nvSpPr>
            <p:cNvPr id="723" name="Shape 723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Value Propositions</a:t>
              </a:r>
            </a:p>
          </p:txBody>
        </p:sp>
        <p:pic>
          <p:nvPicPr>
            <p:cNvPr id="722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727" name="Group 727"/>
          <p:cNvGrpSpPr/>
          <p:nvPr/>
        </p:nvGrpSpPr>
        <p:grpSpPr>
          <a:xfrm>
            <a:off x="577949" y="3349524"/>
            <a:ext cx="2824693" cy="517063"/>
            <a:chOff x="0" y="0"/>
            <a:chExt cx="2824691" cy="517062"/>
          </a:xfrm>
        </p:grpSpPr>
        <p:sp>
          <p:nvSpPr>
            <p:cNvPr id="726" name="Shape 726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Channels</a:t>
              </a:r>
            </a:p>
          </p:txBody>
        </p:sp>
        <p:pic>
          <p:nvPicPr>
            <p:cNvPr id="725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730" name="Group 730"/>
          <p:cNvGrpSpPr/>
          <p:nvPr/>
        </p:nvGrpSpPr>
        <p:grpSpPr>
          <a:xfrm>
            <a:off x="557906" y="4246991"/>
            <a:ext cx="2892757" cy="517063"/>
            <a:chOff x="0" y="0"/>
            <a:chExt cx="2892755" cy="517061"/>
          </a:xfrm>
        </p:grpSpPr>
        <p:sp>
          <p:nvSpPr>
            <p:cNvPr id="729" name="Shape 729"/>
            <p:cNvSpPr/>
            <p:nvPr/>
          </p:nvSpPr>
          <p:spPr>
            <a:xfrm>
              <a:off x="25400" y="25400"/>
              <a:ext cx="2841956" cy="466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800"/>
                <a:t>Customer</a:t>
              </a:r>
              <a:r>
                <a:t> </a:t>
              </a:r>
              <a:r>
                <a:rPr sz="1800"/>
                <a:t>Relationships</a:t>
              </a:r>
            </a:p>
          </p:txBody>
        </p:sp>
        <p:pic>
          <p:nvPicPr>
            <p:cNvPr id="728" name=""/>
            <p:cNvPicPr>
              <a:picLocks noChangeAspect="0"/>
            </p:cNvPicPr>
            <p:nvPr/>
          </p:nvPicPr>
          <p:blipFill>
            <a:blip r:embed="rId3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92757" cy="517063"/>
            </a:xfrm>
            <a:prstGeom prst="rect">
              <a:avLst/>
            </a:prstGeom>
            <a:effectLst/>
          </p:spPr>
        </p:pic>
      </p:grpSp>
      <p:grpSp>
        <p:nvGrpSpPr>
          <p:cNvPr id="733" name="Group 733"/>
          <p:cNvGrpSpPr/>
          <p:nvPr/>
        </p:nvGrpSpPr>
        <p:grpSpPr>
          <a:xfrm>
            <a:off x="577949" y="7633577"/>
            <a:ext cx="2852672" cy="517063"/>
            <a:chOff x="0" y="0"/>
            <a:chExt cx="2852670" cy="517061"/>
          </a:xfrm>
        </p:grpSpPr>
        <p:sp>
          <p:nvSpPr>
            <p:cNvPr id="732" name="Shape 732"/>
            <p:cNvSpPr/>
            <p:nvPr/>
          </p:nvSpPr>
          <p:spPr>
            <a:xfrm>
              <a:off x="25400" y="25400"/>
              <a:ext cx="2801871" cy="466262"/>
            </a:xfrm>
            <a:prstGeom prst="rect">
              <a:avLst/>
            </a:prstGeom>
            <a:solidFill>
              <a:srgbClr val="FF3130">
                <a:alpha val="71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2000"/>
              </a:pPr>
              <a:r>
                <a:rPr sz="1800"/>
                <a:t>Revenue Stream</a:t>
              </a:r>
            </a:p>
          </p:txBody>
        </p:sp>
        <p:pic>
          <p:nvPicPr>
            <p:cNvPr id="731" name=""/>
            <p:cNvPicPr>
              <a:picLocks noChangeAspect="0"/>
            </p:cNvPicPr>
            <p:nvPr/>
          </p:nvPicPr>
          <p:blipFill>
            <a:blip r:embed="rId4">
              <a:alphaModFix amt="71000"/>
              <a:extLst/>
            </a:blip>
            <a:stretch>
              <a:fillRect/>
            </a:stretch>
          </p:blipFill>
          <p:spPr>
            <a:xfrm>
              <a:off x="-1" y="0"/>
              <a:ext cx="2852672" cy="517062"/>
            </a:xfrm>
            <a:prstGeom prst="rect">
              <a:avLst/>
            </a:prstGeom>
            <a:effectLst/>
          </p:spPr>
        </p:pic>
      </p:grpSp>
      <p:grpSp>
        <p:nvGrpSpPr>
          <p:cNvPr id="736" name="Group 736"/>
          <p:cNvGrpSpPr/>
          <p:nvPr/>
        </p:nvGrpSpPr>
        <p:grpSpPr>
          <a:xfrm>
            <a:off x="570954" y="5144458"/>
            <a:ext cx="2824693" cy="517063"/>
            <a:chOff x="0" y="0"/>
            <a:chExt cx="2824691" cy="517062"/>
          </a:xfrm>
        </p:grpSpPr>
        <p:sp>
          <p:nvSpPr>
            <p:cNvPr id="735" name="Shape 735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Resources</a:t>
              </a:r>
            </a:p>
          </p:txBody>
        </p:sp>
        <p:pic>
          <p:nvPicPr>
            <p:cNvPr id="734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739" name="Group 739"/>
          <p:cNvGrpSpPr/>
          <p:nvPr/>
        </p:nvGrpSpPr>
        <p:grpSpPr>
          <a:xfrm>
            <a:off x="584944" y="6015897"/>
            <a:ext cx="2824692" cy="517063"/>
            <a:chOff x="0" y="0"/>
            <a:chExt cx="2824691" cy="517062"/>
          </a:xfrm>
        </p:grpSpPr>
        <p:sp>
          <p:nvSpPr>
            <p:cNvPr id="738" name="Shape 738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Activities</a:t>
              </a:r>
            </a:p>
          </p:txBody>
        </p:sp>
        <p:pic>
          <p:nvPicPr>
            <p:cNvPr id="737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742" name="Group 742"/>
          <p:cNvGrpSpPr/>
          <p:nvPr/>
        </p:nvGrpSpPr>
        <p:grpSpPr>
          <a:xfrm>
            <a:off x="584944" y="6861936"/>
            <a:ext cx="2824692" cy="517063"/>
            <a:chOff x="0" y="0"/>
            <a:chExt cx="2824691" cy="517062"/>
          </a:xfrm>
        </p:grpSpPr>
        <p:sp>
          <p:nvSpPr>
            <p:cNvPr id="741" name="Shape 741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Partnerships</a:t>
              </a:r>
            </a:p>
          </p:txBody>
        </p:sp>
        <p:pic>
          <p:nvPicPr>
            <p:cNvPr id="740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sp>
        <p:nvSpPr>
          <p:cNvPr id="743" name="Shape 743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  <p:grpSp>
        <p:nvGrpSpPr>
          <p:cNvPr id="746" name="Group 746"/>
          <p:cNvGrpSpPr/>
          <p:nvPr/>
        </p:nvGrpSpPr>
        <p:grpSpPr>
          <a:xfrm>
            <a:off x="577949" y="8405218"/>
            <a:ext cx="2824693" cy="517063"/>
            <a:chOff x="0" y="0"/>
            <a:chExt cx="2824691" cy="517062"/>
          </a:xfrm>
        </p:grpSpPr>
        <p:sp>
          <p:nvSpPr>
            <p:cNvPr id="745" name="Shape 745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Cost Structure</a:t>
              </a:r>
            </a:p>
          </p:txBody>
        </p:sp>
        <p:pic>
          <p:nvPicPr>
            <p:cNvPr id="744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sp>
        <p:nvSpPr>
          <p:cNvPr id="747" name="Shape 747"/>
          <p:cNvSpPr/>
          <p:nvPr/>
        </p:nvSpPr>
        <p:spPr>
          <a:xfrm>
            <a:off x="4484299" y="1623483"/>
            <a:ext cx="47135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B72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Transaction Revenue</a:t>
            </a:r>
          </a:p>
        </p:txBody>
      </p:sp>
      <p:sp>
        <p:nvSpPr>
          <p:cNvPr id="748" name="Shape 748"/>
          <p:cNvSpPr/>
          <p:nvPr/>
        </p:nvSpPr>
        <p:spPr>
          <a:xfrm>
            <a:off x="4476117" y="5153024"/>
            <a:ext cx="43065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B72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Recurring Revenue</a:t>
            </a:r>
          </a:p>
        </p:txBody>
      </p:sp>
      <p:sp>
        <p:nvSpPr>
          <p:cNvPr id="749" name="Shape 749"/>
          <p:cNvSpPr/>
          <p:nvPr/>
        </p:nvSpPr>
        <p:spPr>
          <a:xfrm>
            <a:off x="3730934" y="2774089"/>
            <a:ext cx="852319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1105" indent="-421105">
              <a:buSzPct val="75000"/>
              <a:buChar char="•"/>
              <a:defRPr sz="3200"/>
            </a:lvl1pPr>
          </a:lstStyle>
          <a:p>
            <a:pPr/>
            <a:r>
              <a:t>Free trial for specific days or specific scales</a:t>
            </a:r>
          </a:p>
        </p:txBody>
      </p:sp>
      <p:sp>
        <p:nvSpPr>
          <p:cNvPr id="750" name="Shape 750"/>
          <p:cNvSpPr/>
          <p:nvPr/>
        </p:nvSpPr>
        <p:spPr>
          <a:xfrm>
            <a:off x="3670012" y="3552394"/>
            <a:ext cx="7950580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1105" indent="-421105" algn="l">
              <a:buSzPct val="75000"/>
              <a:buChar char="•"/>
              <a:defRPr sz="3200"/>
            </a:pPr>
            <a:r>
              <a:t>Large scale support for paid customers </a:t>
            </a:r>
          </a:p>
          <a:p>
            <a:pPr algn="l">
              <a:defRPr sz="3200"/>
            </a:pPr>
            <a:r>
              <a:t>    with data confidentiality agreement  </a:t>
            </a:r>
          </a:p>
        </p:txBody>
      </p:sp>
      <p:sp>
        <p:nvSpPr>
          <p:cNvPr id="751" name="Shape 751"/>
          <p:cNvSpPr/>
          <p:nvPr/>
        </p:nvSpPr>
        <p:spPr>
          <a:xfrm>
            <a:off x="3728225" y="6191151"/>
            <a:ext cx="752955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1105" indent="-421105">
              <a:buSzPct val="75000"/>
              <a:buChar char="•"/>
              <a:defRPr sz="3200"/>
            </a:lvl1pPr>
          </a:lstStyle>
          <a:p>
            <a:pPr/>
            <a:r>
              <a:t>Website open for all the sign-up users </a:t>
            </a:r>
          </a:p>
        </p:txBody>
      </p:sp>
      <p:sp>
        <p:nvSpPr>
          <p:cNvPr id="752" name="Shape 752"/>
          <p:cNvSpPr/>
          <p:nvPr/>
        </p:nvSpPr>
        <p:spPr>
          <a:xfrm>
            <a:off x="3703773" y="6905526"/>
            <a:ext cx="8966987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1105" indent="-421105" algn="l">
              <a:buSzPct val="75000"/>
              <a:buChar char="•"/>
              <a:defRPr sz="3200"/>
            </a:pPr>
            <a:r>
              <a:t>Long-term data analysis service for company </a:t>
            </a:r>
          </a:p>
          <a:p>
            <a:pPr algn="l">
              <a:defRPr sz="3200"/>
            </a:pPr>
            <a:r>
              <a:t>    or individuals  in need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roup 756"/>
          <p:cNvGrpSpPr/>
          <p:nvPr/>
        </p:nvGrpSpPr>
        <p:grpSpPr>
          <a:xfrm>
            <a:off x="591938" y="1554591"/>
            <a:ext cx="2824693" cy="517063"/>
            <a:chOff x="0" y="0"/>
            <a:chExt cx="2824691" cy="517062"/>
          </a:xfrm>
        </p:grpSpPr>
        <p:sp>
          <p:nvSpPr>
            <p:cNvPr id="755" name="Shape 755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Customer Segments</a:t>
              </a:r>
            </a:p>
          </p:txBody>
        </p:sp>
        <p:pic>
          <p:nvPicPr>
            <p:cNvPr id="754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759" name="Group 759"/>
          <p:cNvGrpSpPr/>
          <p:nvPr/>
        </p:nvGrpSpPr>
        <p:grpSpPr>
          <a:xfrm>
            <a:off x="577949" y="2452058"/>
            <a:ext cx="2824693" cy="517063"/>
            <a:chOff x="0" y="0"/>
            <a:chExt cx="2824691" cy="517062"/>
          </a:xfrm>
        </p:grpSpPr>
        <p:sp>
          <p:nvSpPr>
            <p:cNvPr id="758" name="Shape 758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Value Propositions</a:t>
              </a:r>
            </a:p>
          </p:txBody>
        </p:sp>
        <p:pic>
          <p:nvPicPr>
            <p:cNvPr id="757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762" name="Group 762"/>
          <p:cNvGrpSpPr/>
          <p:nvPr/>
        </p:nvGrpSpPr>
        <p:grpSpPr>
          <a:xfrm>
            <a:off x="577949" y="3349524"/>
            <a:ext cx="2824693" cy="517063"/>
            <a:chOff x="0" y="0"/>
            <a:chExt cx="2824691" cy="517062"/>
          </a:xfrm>
        </p:grpSpPr>
        <p:sp>
          <p:nvSpPr>
            <p:cNvPr id="761" name="Shape 761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Channels</a:t>
              </a:r>
            </a:p>
          </p:txBody>
        </p:sp>
        <p:pic>
          <p:nvPicPr>
            <p:cNvPr id="760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765" name="Group 765"/>
          <p:cNvGrpSpPr/>
          <p:nvPr/>
        </p:nvGrpSpPr>
        <p:grpSpPr>
          <a:xfrm>
            <a:off x="557906" y="4246991"/>
            <a:ext cx="2892757" cy="517063"/>
            <a:chOff x="0" y="0"/>
            <a:chExt cx="2892755" cy="517061"/>
          </a:xfrm>
        </p:grpSpPr>
        <p:sp>
          <p:nvSpPr>
            <p:cNvPr id="764" name="Shape 764"/>
            <p:cNvSpPr/>
            <p:nvPr/>
          </p:nvSpPr>
          <p:spPr>
            <a:xfrm>
              <a:off x="25400" y="25400"/>
              <a:ext cx="2841956" cy="466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800"/>
                <a:t>Customer</a:t>
              </a:r>
              <a:r>
                <a:t> </a:t>
              </a:r>
              <a:r>
                <a:rPr sz="1800"/>
                <a:t>Relationships</a:t>
              </a:r>
            </a:p>
          </p:txBody>
        </p:sp>
        <p:pic>
          <p:nvPicPr>
            <p:cNvPr id="763" name=""/>
            <p:cNvPicPr>
              <a:picLocks noChangeAspect="0"/>
            </p:cNvPicPr>
            <p:nvPr/>
          </p:nvPicPr>
          <p:blipFill>
            <a:blip r:embed="rId3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92757" cy="517063"/>
            </a:xfrm>
            <a:prstGeom prst="rect">
              <a:avLst/>
            </a:prstGeom>
            <a:effectLst/>
          </p:spPr>
        </p:pic>
      </p:grpSp>
      <p:grpSp>
        <p:nvGrpSpPr>
          <p:cNvPr id="768" name="Group 768"/>
          <p:cNvGrpSpPr/>
          <p:nvPr/>
        </p:nvGrpSpPr>
        <p:grpSpPr>
          <a:xfrm>
            <a:off x="577949" y="7594849"/>
            <a:ext cx="2852672" cy="517063"/>
            <a:chOff x="0" y="0"/>
            <a:chExt cx="2852670" cy="517061"/>
          </a:xfrm>
        </p:grpSpPr>
        <p:sp>
          <p:nvSpPr>
            <p:cNvPr id="767" name="Shape 767"/>
            <p:cNvSpPr/>
            <p:nvPr/>
          </p:nvSpPr>
          <p:spPr>
            <a:xfrm>
              <a:off x="25400" y="25400"/>
              <a:ext cx="2801871" cy="466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2000"/>
              </a:pPr>
              <a:r>
                <a:rPr sz="1800"/>
                <a:t>Revenue Stream</a:t>
              </a:r>
            </a:p>
          </p:txBody>
        </p:sp>
        <p:pic>
          <p:nvPicPr>
            <p:cNvPr id="766" name=""/>
            <p:cNvPicPr>
              <a:picLocks noChangeAspect="0"/>
            </p:cNvPicPr>
            <p:nvPr/>
          </p:nvPicPr>
          <p:blipFill>
            <a:blip r:embed="rId4">
              <a:alphaModFix amt="71000"/>
              <a:extLst/>
            </a:blip>
            <a:stretch>
              <a:fillRect/>
            </a:stretch>
          </p:blipFill>
          <p:spPr>
            <a:xfrm>
              <a:off x="-1" y="0"/>
              <a:ext cx="2852672" cy="517062"/>
            </a:xfrm>
            <a:prstGeom prst="rect">
              <a:avLst/>
            </a:prstGeom>
            <a:effectLst/>
          </p:spPr>
        </p:pic>
      </p:grpSp>
      <p:grpSp>
        <p:nvGrpSpPr>
          <p:cNvPr id="771" name="Group 771"/>
          <p:cNvGrpSpPr/>
          <p:nvPr/>
        </p:nvGrpSpPr>
        <p:grpSpPr>
          <a:xfrm>
            <a:off x="570954" y="5018632"/>
            <a:ext cx="2824693" cy="517063"/>
            <a:chOff x="0" y="0"/>
            <a:chExt cx="2824691" cy="517062"/>
          </a:xfrm>
        </p:grpSpPr>
        <p:sp>
          <p:nvSpPr>
            <p:cNvPr id="770" name="Shape 770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Resources</a:t>
              </a:r>
            </a:p>
          </p:txBody>
        </p:sp>
        <p:pic>
          <p:nvPicPr>
            <p:cNvPr id="769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774" name="Group 774"/>
          <p:cNvGrpSpPr/>
          <p:nvPr/>
        </p:nvGrpSpPr>
        <p:grpSpPr>
          <a:xfrm>
            <a:off x="584944" y="5877371"/>
            <a:ext cx="2824692" cy="517063"/>
            <a:chOff x="0" y="0"/>
            <a:chExt cx="2824691" cy="517062"/>
          </a:xfrm>
        </p:grpSpPr>
        <p:sp>
          <p:nvSpPr>
            <p:cNvPr id="773" name="Shape 773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Activities</a:t>
              </a:r>
            </a:p>
          </p:txBody>
        </p:sp>
        <p:pic>
          <p:nvPicPr>
            <p:cNvPr id="772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777" name="Group 777"/>
          <p:cNvGrpSpPr/>
          <p:nvPr/>
        </p:nvGrpSpPr>
        <p:grpSpPr>
          <a:xfrm>
            <a:off x="584944" y="6736110"/>
            <a:ext cx="2824692" cy="517063"/>
            <a:chOff x="0" y="0"/>
            <a:chExt cx="2824691" cy="517062"/>
          </a:xfrm>
        </p:grpSpPr>
        <p:sp>
          <p:nvSpPr>
            <p:cNvPr id="776" name="Shape 776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Partnerships</a:t>
              </a:r>
            </a:p>
          </p:txBody>
        </p:sp>
        <p:pic>
          <p:nvPicPr>
            <p:cNvPr id="775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sp>
        <p:nvSpPr>
          <p:cNvPr id="778" name="Shape 778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  <p:grpSp>
        <p:nvGrpSpPr>
          <p:cNvPr id="781" name="Group 781"/>
          <p:cNvGrpSpPr/>
          <p:nvPr/>
        </p:nvGrpSpPr>
        <p:grpSpPr>
          <a:xfrm>
            <a:off x="577949" y="8405218"/>
            <a:ext cx="2824693" cy="517063"/>
            <a:chOff x="0" y="0"/>
            <a:chExt cx="2824691" cy="517062"/>
          </a:xfrm>
        </p:grpSpPr>
        <p:sp>
          <p:nvSpPr>
            <p:cNvPr id="780" name="Shape 780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solidFill>
              <a:srgbClr val="FF3130">
                <a:alpha val="71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Cost Structure</a:t>
              </a:r>
            </a:p>
          </p:txBody>
        </p:sp>
        <p:pic>
          <p:nvPicPr>
            <p:cNvPr id="779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sp>
        <p:nvSpPr>
          <p:cNvPr id="782" name="Shape 782"/>
          <p:cNvSpPr/>
          <p:nvPr/>
        </p:nvSpPr>
        <p:spPr>
          <a:xfrm>
            <a:off x="5264463" y="3362522"/>
            <a:ext cx="5382147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1105" indent="-421105" algn="l" defTabSz="457200">
              <a:buSzPct val="75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Developer resource</a:t>
            </a: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•  Cost of clusters</a:t>
            </a: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•  Customer maintenance</a:t>
            </a: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•  Marketing exploration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/>
        </p:nvSpPr>
        <p:spPr>
          <a:xfrm>
            <a:off x="5682766" y="824511"/>
            <a:ext cx="1639268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Rivalry</a:t>
            </a:r>
          </a:p>
        </p:txBody>
      </p:sp>
      <p:sp>
        <p:nvSpPr>
          <p:cNvPr id="785" name="Shape 785"/>
          <p:cNvSpPr/>
          <p:nvPr/>
        </p:nvSpPr>
        <p:spPr>
          <a:xfrm>
            <a:off x="1232001" y="1624767"/>
            <a:ext cx="108794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grpSp>
        <p:nvGrpSpPr>
          <p:cNvPr id="788" name="Group 788"/>
          <p:cNvGrpSpPr/>
          <p:nvPr/>
        </p:nvGrpSpPr>
        <p:grpSpPr>
          <a:xfrm>
            <a:off x="1052624" y="3283090"/>
            <a:ext cx="3306077" cy="809155"/>
            <a:chOff x="0" y="0"/>
            <a:chExt cx="3306075" cy="809153"/>
          </a:xfrm>
        </p:grpSpPr>
        <p:sp>
          <p:nvSpPr>
            <p:cNvPr id="787" name="Shape 787"/>
            <p:cNvSpPr/>
            <p:nvPr/>
          </p:nvSpPr>
          <p:spPr>
            <a:xfrm>
              <a:off x="50800" y="50800"/>
              <a:ext cx="3204476" cy="707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3200">
                  <a:solidFill>
                    <a:srgbClr val="FFEE2D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H</a:t>
              </a:r>
              <a:r>
                <a:rPr sz="2400"/>
                <a:t>2</a:t>
              </a:r>
              <a:r>
                <a:t>O</a:t>
              </a:r>
            </a:p>
          </p:txBody>
        </p:sp>
        <p:pic>
          <p:nvPicPr>
            <p:cNvPr id="786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0" y="0"/>
              <a:ext cx="3306076" cy="809154"/>
            </a:xfrm>
            <a:prstGeom prst="rect">
              <a:avLst/>
            </a:prstGeom>
            <a:effectLst/>
          </p:spPr>
        </p:pic>
      </p:grpSp>
      <p:grpSp>
        <p:nvGrpSpPr>
          <p:cNvPr id="791" name="Group 791"/>
          <p:cNvGrpSpPr/>
          <p:nvPr/>
        </p:nvGrpSpPr>
        <p:grpSpPr>
          <a:xfrm>
            <a:off x="1050375" y="5424609"/>
            <a:ext cx="3310575" cy="809155"/>
            <a:chOff x="0" y="0"/>
            <a:chExt cx="3310573" cy="809153"/>
          </a:xfrm>
        </p:grpSpPr>
        <p:sp>
          <p:nvSpPr>
            <p:cNvPr id="790" name="Shape 790"/>
            <p:cNvSpPr/>
            <p:nvPr/>
          </p:nvSpPr>
          <p:spPr>
            <a:xfrm>
              <a:off x="50800" y="50800"/>
              <a:ext cx="3208974" cy="707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3200">
                  <a:solidFill>
                    <a:srgbClr val="FF2914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Caffe</a:t>
              </a:r>
            </a:p>
          </p:txBody>
        </p:sp>
        <p:pic>
          <p:nvPicPr>
            <p:cNvPr id="789" name=""/>
            <p:cNvPicPr>
              <a:picLocks noChangeAspect="0"/>
            </p:cNvPicPr>
            <p:nvPr/>
          </p:nvPicPr>
          <p:blipFill>
            <a:blip r:embed="rId3">
              <a:alphaModFix amt="71000"/>
              <a:extLst/>
            </a:blip>
            <a:stretch>
              <a:fillRect/>
            </a:stretch>
          </p:blipFill>
          <p:spPr>
            <a:xfrm>
              <a:off x="-1" y="0"/>
              <a:ext cx="3310575" cy="809154"/>
            </a:xfrm>
            <a:prstGeom prst="rect">
              <a:avLst/>
            </a:prstGeom>
            <a:effectLst/>
          </p:spPr>
        </p:pic>
      </p:grpSp>
      <p:grpSp>
        <p:nvGrpSpPr>
          <p:cNvPr id="794" name="Group 794"/>
          <p:cNvGrpSpPr/>
          <p:nvPr/>
        </p:nvGrpSpPr>
        <p:grpSpPr>
          <a:xfrm>
            <a:off x="1032019" y="4353850"/>
            <a:ext cx="3347286" cy="809154"/>
            <a:chOff x="0" y="0"/>
            <a:chExt cx="3347284" cy="809153"/>
          </a:xfrm>
        </p:grpSpPr>
        <p:sp>
          <p:nvSpPr>
            <p:cNvPr id="793" name="Shape 793"/>
            <p:cNvSpPr/>
            <p:nvPr/>
          </p:nvSpPr>
          <p:spPr>
            <a:xfrm>
              <a:off x="50800" y="50800"/>
              <a:ext cx="3245685" cy="707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3200">
                  <a:solidFill>
                    <a:srgbClr val="38EB38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Deeplearning4j</a:t>
              </a:r>
            </a:p>
          </p:txBody>
        </p:sp>
        <p:pic>
          <p:nvPicPr>
            <p:cNvPr id="792" name=""/>
            <p:cNvPicPr>
              <a:picLocks noChangeAspect="0"/>
            </p:cNvPicPr>
            <p:nvPr/>
          </p:nvPicPr>
          <p:blipFill>
            <a:blip r:embed="rId4">
              <a:alphaModFix amt="71000"/>
              <a:extLst/>
            </a:blip>
            <a:stretch>
              <a:fillRect/>
            </a:stretch>
          </p:blipFill>
          <p:spPr>
            <a:xfrm>
              <a:off x="0" y="0"/>
              <a:ext cx="3347285" cy="809154"/>
            </a:xfrm>
            <a:prstGeom prst="rect">
              <a:avLst/>
            </a:prstGeom>
            <a:effectLst/>
          </p:spPr>
        </p:pic>
      </p:grpSp>
      <p:grpSp>
        <p:nvGrpSpPr>
          <p:cNvPr id="797" name="Group 797"/>
          <p:cNvGrpSpPr/>
          <p:nvPr/>
        </p:nvGrpSpPr>
        <p:grpSpPr>
          <a:xfrm>
            <a:off x="5972905" y="3555464"/>
            <a:ext cx="1305819" cy="736601"/>
            <a:chOff x="0" y="0"/>
            <a:chExt cx="1305817" cy="736600"/>
          </a:xfrm>
        </p:grpSpPr>
        <p:sp>
          <p:nvSpPr>
            <p:cNvPr id="796" name="Shape 796"/>
            <p:cNvSpPr/>
            <p:nvPr/>
          </p:nvSpPr>
          <p:spPr>
            <a:xfrm>
              <a:off x="50800" y="50800"/>
              <a:ext cx="1204218" cy="63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Spark</a:t>
              </a:r>
            </a:p>
          </p:txBody>
        </p:sp>
        <p:pic>
          <p:nvPicPr>
            <p:cNvPr id="795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305818" cy="736600"/>
            </a:xfrm>
            <a:prstGeom prst="rect">
              <a:avLst/>
            </a:prstGeom>
            <a:effectLst/>
          </p:spPr>
        </p:pic>
      </p:grpSp>
      <p:grpSp>
        <p:nvGrpSpPr>
          <p:cNvPr id="800" name="Group 800"/>
          <p:cNvGrpSpPr/>
          <p:nvPr/>
        </p:nvGrpSpPr>
        <p:grpSpPr>
          <a:xfrm>
            <a:off x="5805350" y="4473366"/>
            <a:ext cx="1640930" cy="736601"/>
            <a:chOff x="0" y="0"/>
            <a:chExt cx="1640929" cy="736600"/>
          </a:xfrm>
        </p:grpSpPr>
        <p:sp>
          <p:nvSpPr>
            <p:cNvPr id="799" name="Shape 799"/>
            <p:cNvSpPr/>
            <p:nvPr/>
          </p:nvSpPr>
          <p:spPr>
            <a:xfrm>
              <a:off x="50800" y="50800"/>
              <a:ext cx="1539330" cy="63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Hadoop</a:t>
              </a:r>
            </a:p>
          </p:txBody>
        </p:sp>
        <p:pic>
          <p:nvPicPr>
            <p:cNvPr id="798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640930" cy="736600"/>
            </a:xfrm>
            <a:prstGeom prst="rect">
              <a:avLst/>
            </a:prstGeom>
            <a:effectLst/>
          </p:spPr>
        </p:pic>
      </p:grpSp>
      <p:grpSp>
        <p:nvGrpSpPr>
          <p:cNvPr id="803" name="Group 803"/>
          <p:cNvGrpSpPr/>
          <p:nvPr/>
        </p:nvGrpSpPr>
        <p:grpSpPr>
          <a:xfrm>
            <a:off x="8894881" y="3651243"/>
            <a:ext cx="3416566" cy="809155"/>
            <a:chOff x="0" y="0"/>
            <a:chExt cx="3416564" cy="809153"/>
          </a:xfrm>
        </p:grpSpPr>
        <p:sp>
          <p:nvSpPr>
            <p:cNvPr id="802" name="Shape 802"/>
            <p:cNvSpPr/>
            <p:nvPr/>
          </p:nvSpPr>
          <p:spPr>
            <a:xfrm>
              <a:off x="50800" y="50800"/>
              <a:ext cx="3314965" cy="707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Machine Learning</a:t>
              </a:r>
            </a:p>
          </p:txBody>
        </p:sp>
        <p:pic>
          <p:nvPicPr>
            <p:cNvPr id="801" name=""/>
            <p:cNvPicPr>
              <a:picLocks noChangeAspect="0"/>
            </p:cNvPicPr>
            <p:nvPr/>
          </p:nvPicPr>
          <p:blipFill>
            <a:blip r:embed="rId7">
              <a:alphaModFix amt="71000"/>
              <a:extLst/>
            </a:blip>
            <a:stretch>
              <a:fillRect/>
            </a:stretch>
          </p:blipFill>
          <p:spPr>
            <a:xfrm>
              <a:off x="0" y="0"/>
              <a:ext cx="3416565" cy="809154"/>
            </a:xfrm>
            <a:prstGeom prst="rect">
              <a:avLst/>
            </a:prstGeom>
            <a:effectLst/>
          </p:spPr>
        </p:pic>
      </p:grpSp>
      <p:grpSp>
        <p:nvGrpSpPr>
          <p:cNvPr id="806" name="Group 806"/>
          <p:cNvGrpSpPr/>
          <p:nvPr/>
        </p:nvGrpSpPr>
        <p:grpSpPr>
          <a:xfrm>
            <a:off x="8918330" y="5335823"/>
            <a:ext cx="3369669" cy="809154"/>
            <a:chOff x="0" y="0"/>
            <a:chExt cx="3369667" cy="809153"/>
          </a:xfrm>
        </p:grpSpPr>
        <p:sp>
          <p:nvSpPr>
            <p:cNvPr id="805" name="Shape 805"/>
            <p:cNvSpPr/>
            <p:nvPr/>
          </p:nvSpPr>
          <p:spPr>
            <a:xfrm>
              <a:off x="50800" y="50800"/>
              <a:ext cx="3268068" cy="707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Deep Learning</a:t>
              </a:r>
            </a:p>
          </p:txBody>
        </p:sp>
        <p:pic>
          <p:nvPicPr>
            <p:cNvPr id="804" name=""/>
            <p:cNvPicPr>
              <a:picLocks noChangeAspect="0"/>
            </p:cNvPicPr>
            <p:nvPr/>
          </p:nvPicPr>
          <p:blipFill>
            <a:blip r:embed="rId8">
              <a:alphaModFix amt="71000"/>
              <a:extLst/>
            </a:blip>
            <a:stretch>
              <a:fillRect/>
            </a:stretch>
          </p:blipFill>
          <p:spPr>
            <a:xfrm>
              <a:off x="0" y="0"/>
              <a:ext cx="3369668" cy="809154"/>
            </a:xfrm>
            <a:prstGeom prst="rect">
              <a:avLst/>
            </a:prstGeom>
            <a:effectLst/>
          </p:spPr>
        </p:pic>
      </p:grpSp>
      <p:pic>
        <p:nvPicPr>
          <p:cNvPr id="807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213884">
            <a:off x="4262397" y="3508701"/>
            <a:ext cx="1693034" cy="437227"/>
          </a:xfrm>
          <a:prstGeom prst="rect">
            <a:avLst/>
          </a:prstGeom>
        </p:spPr>
      </p:pic>
      <p:pic>
        <p:nvPicPr>
          <p:cNvPr id="809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213884">
            <a:off x="7251130" y="3805765"/>
            <a:ext cx="1693034" cy="437227"/>
          </a:xfrm>
          <a:prstGeom prst="rect">
            <a:avLst/>
          </a:prstGeom>
        </p:spPr>
      </p:pic>
      <p:pic>
        <p:nvPicPr>
          <p:cNvPr id="811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9960032">
            <a:off x="4161935" y="4134294"/>
            <a:ext cx="1880550" cy="437227"/>
          </a:xfrm>
          <a:prstGeom prst="rect">
            <a:avLst/>
          </a:prstGeom>
        </p:spPr>
      </p:pic>
      <p:pic>
        <p:nvPicPr>
          <p:cNvPr id="813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2499034">
            <a:off x="7082822" y="4635932"/>
            <a:ext cx="2226644" cy="437227"/>
          </a:xfrm>
          <a:prstGeom prst="rect">
            <a:avLst/>
          </a:prstGeom>
        </p:spPr>
      </p:pic>
      <p:pic>
        <p:nvPicPr>
          <p:cNvPr id="815" name="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263496" y="4714893"/>
            <a:ext cx="1690250" cy="437227"/>
          </a:xfrm>
          <a:prstGeom prst="rect">
            <a:avLst/>
          </a:prstGeom>
        </p:spPr>
      </p:pic>
      <p:pic>
        <p:nvPicPr>
          <p:cNvPr id="817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411197" y="5610573"/>
            <a:ext cx="4480037" cy="437227"/>
          </a:xfrm>
          <a:prstGeom prst="rect">
            <a:avLst/>
          </a:prstGeom>
        </p:spPr>
      </p:pic>
      <p:pic>
        <p:nvPicPr>
          <p:cNvPr id="819" name="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1690151">
            <a:off x="7243345" y="4991923"/>
            <a:ext cx="1903794" cy="437227"/>
          </a:xfrm>
          <a:prstGeom prst="rect">
            <a:avLst/>
          </a:prstGeom>
        </p:spPr>
      </p:pic>
      <p:sp>
        <p:nvSpPr>
          <p:cNvPr id="821" name="Shape 821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  <p:sp>
        <p:nvSpPr>
          <p:cNvPr id="824" name="Shape 824"/>
          <p:cNvSpPr/>
          <p:nvPr/>
        </p:nvSpPr>
        <p:spPr>
          <a:xfrm>
            <a:off x="5492787" y="824511"/>
            <a:ext cx="2019226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Why us?</a:t>
            </a:r>
          </a:p>
        </p:txBody>
      </p:sp>
      <p:sp>
        <p:nvSpPr>
          <p:cNvPr id="825" name="Shape 825"/>
          <p:cNvSpPr/>
          <p:nvPr/>
        </p:nvSpPr>
        <p:spPr>
          <a:xfrm>
            <a:off x="1232001" y="1624767"/>
            <a:ext cx="108794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826" name="Shape 826"/>
          <p:cNvSpPr/>
          <p:nvPr/>
        </p:nvSpPr>
        <p:spPr>
          <a:xfrm>
            <a:off x="1062667" y="2980266"/>
            <a:ext cx="10879465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>
                <a:solidFill>
                  <a:srgbClr val="FFC61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Business</a:t>
            </a:r>
          </a:p>
          <a:p>
            <a:pPr>
              <a:defRPr b="1">
                <a:solidFill>
                  <a:srgbClr val="FFC61C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625642" indent="-625642" algn="l">
              <a:lnSpc>
                <a:spcPct val="150000"/>
              </a:lnSpc>
              <a:buSzPct val="100000"/>
              <a:buAutoNum type="arabicPeriod" startAt="1"/>
              <a:defRPr sz="3200"/>
            </a:pPr>
            <a:r>
              <a:t>People without programming skills can do data analysis</a:t>
            </a:r>
          </a:p>
          <a:p>
            <a:pPr marL="625642" indent="-625642" algn="l">
              <a:lnSpc>
                <a:spcPct val="150000"/>
              </a:lnSpc>
              <a:buSzPct val="100000"/>
              <a:buAutoNum type="arabicPeriod" startAt="1"/>
              <a:defRPr sz="3200"/>
            </a:pPr>
            <a:r>
              <a:t>Save money on recruiting more data scientists</a:t>
            </a:r>
          </a:p>
          <a:p>
            <a:pPr marL="625642" indent="-625642" algn="l">
              <a:lnSpc>
                <a:spcPct val="150000"/>
              </a:lnSpc>
              <a:buSzPct val="100000"/>
              <a:buAutoNum type="arabicPeriod" startAt="1"/>
              <a:defRPr sz="3200"/>
            </a:pPr>
            <a:r>
              <a:t>Fast Data Computing to save 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roup 830"/>
          <p:cNvGrpSpPr/>
          <p:nvPr/>
        </p:nvGrpSpPr>
        <p:grpSpPr>
          <a:xfrm>
            <a:off x="165166" y="3882768"/>
            <a:ext cx="2259410" cy="1329722"/>
            <a:chOff x="0" y="0"/>
            <a:chExt cx="2259409" cy="1329721"/>
          </a:xfrm>
        </p:grpSpPr>
        <p:sp>
          <p:nvSpPr>
            <p:cNvPr id="829" name="Shape 829"/>
            <p:cNvSpPr/>
            <p:nvPr/>
          </p:nvSpPr>
          <p:spPr>
            <a:xfrm>
              <a:off x="50800" y="50800"/>
              <a:ext cx="2157810" cy="1228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HoneyCell</a:t>
              </a:r>
            </a:p>
            <a:p>
              <a: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Frontend</a:t>
              </a:r>
            </a:p>
          </p:txBody>
        </p:sp>
        <p:pic>
          <p:nvPicPr>
            <p:cNvPr id="828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259411" cy="1329723"/>
            </a:xfrm>
            <a:prstGeom prst="rect">
              <a:avLst/>
            </a:prstGeom>
            <a:effectLst/>
          </p:spPr>
        </p:pic>
      </p:grpSp>
      <p:pic>
        <p:nvPicPr>
          <p:cNvPr id="831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1099" y="4329015"/>
            <a:ext cx="2542536" cy="437227"/>
          </a:xfrm>
          <a:prstGeom prst="rect">
            <a:avLst/>
          </a:prstGeom>
        </p:spPr>
      </p:pic>
      <p:grpSp>
        <p:nvGrpSpPr>
          <p:cNvPr id="941" name="Group 941"/>
          <p:cNvGrpSpPr/>
          <p:nvPr/>
        </p:nvGrpSpPr>
        <p:grpSpPr>
          <a:xfrm>
            <a:off x="4723323" y="3120245"/>
            <a:ext cx="2614378" cy="2204048"/>
            <a:chOff x="-71842" y="-71842"/>
            <a:chExt cx="2614377" cy="2204046"/>
          </a:xfrm>
        </p:grpSpPr>
        <p:grpSp>
          <p:nvGrpSpPr>
            <p:cNvPr id="835" name="Group 835"/>
            <p:cNvGrpSpPr/>
            <p:nvPr/>
          </p:nvGrpSpPr>
          <p:grpSpPr>
            <a:xfrm>
              <a:off x="38187" y="186128"/>
              <a:ext cx="2504349" cy="1946077"/>
              <a:chOff x="0" y="0"/>
              <a:chExt cx="2504347" cy="1946076"/>
            </a:xfrm>
          </p:grpSpPr>
          <p:sp>
            <p:nvSpPr>
              <p:cNvPr id="834" name="Shape 834"/>
              <p:cNvSpPr/>
              <p:nvPr/>
            </p:nvSpPr>
            <p:spPr>
              <a:xfrm>
                <a:off x="50800" y="50800"/>
                <a:ext cx="2402748" cy="1844477"/>
              </a:xfrm>
              <a:prstGeom prst="roundRect">
                <a:avLst>
                  <a:gd name="adj" fmla="val 7629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  <a:p>
                <a:pPr>
                  <a:defRPr b="1"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HoneyComb</a:t>
                </a:r>
              </a:p>
              <a:p>
                <a:pPr>
                  <a:defRPr b="1"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Backend Calculation</a:t>
                </a:r>
              </a:p>
            </p:txBody>
          </p:sp>
          <p:pic>
            <p:nvPicPr>
              <p:cNvPr id="833" name=""/>
              <p:cNvPicPr>
                <a:picLocks noChangeAspect="0"/>
              </p:cNvPicPr>
              <p:nvPr/>
            </p:nvPicPr>
            <p:blipFill>
              <a:blip r:embed="rId4">
                <a:alphaModFix amt="71000"/>
                <a:extLst/>
              </a:blip>
              <a:stretch>
                <a:fillRect/>
              </a:stretch>
            </p:blipFill>
            <p:spPr>
              <a:xfrm>
                <a:off x="0" y="0"/>
                <a:ext cx="2504348" cy="1946077"/>
              </a:xfrm>
              <a:prstGeom prst="rect">
                <a:avLst/>
              </a:prstGeom>
              <a:effectLst/>
            </p:spPr>
          </p:pic>
        </p:grpSp>
        <p:grpSp>
          <p:nvGrpSpPr>
            <p:cNvPr id="940" name="Group 940"/>
            <p:cNvGrpSpPr/>
            <p:nvPr/>
          </p:nvGrpSpPr>
          <p:grpSpPr>
            <a:xfrm>
              <a:off x="-71843" y="-71843"/>
              <a:ext cx="1242570" cy="952839"/>
              <a:chOff x="-71842" y="-71842"/>
              <a:chExt cx="1242568" cy="952837"/>
            </a:xfrm>
          </p:grpSpPr>
          <p:grpSp>
            <p:nvGrpSpPr>
              <p:cNvPr id="848" name="Group 848"/>
              <p:cNvGrpSpPr/>
              <p:nvPr/>
            </p:nvGrpSpPr>
            <p:grpSpPr>
              <a:xfrm>
                <a:off x="-71843" y="57413"/>
                <a:ext cx="473582" cy="362191"/>
                <a:chOff x="-71842" y="-71842"/>
                <a:chExt cx="473580" cy="362189"/>
              </a:xfrm>
            </p:grpSpPr>
            <p:pic>
              <p:nvPicPr>
                <p:cNvPr id="836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32643" y="-47448"/>
                  <a:ext cx="2533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38" name="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 rot="18900000">
                  <a:off x="-72165" y="778"/>
                  <a:ext cx="24748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40" name="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 rot="2700000">
                  <a:off x="-72165" y="103936"/>
                  <a:ext cx="24748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42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32643" y="157070"/>
                  <a:ext cx="2533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44" name="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 rot="2700000">
                  <a:off x="143903" y="778"/>
                  <a:ext cx="24682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46" name="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 rot="18900000">
                  <a:off x="128009" y="105123"/>
                  <a:ext cx="278611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861" name="Group 861"/>
              <p:cNvGrpSpPr/>
              <p:nvPr/>
            </p:nvGrpSpPr>
            <p:grpSpPr>
              <a:xfrm>
                <a:off x="-71843" y="304471"/>
                <a:ext cx="473582" cy="362190"/>
                <a:chOff x="-71842" y="-71842"/>
                <a:chExt cx="473580" cy="362189"/>
              </a:xfrm>
            </p:grpSpPr>
            <p:pic>
              <p:nvPicPr>
                <p:cNvPr id="849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32643" y="-47448"/>
                  <a:ext cx="2533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51" name="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 rot="18900000">
                  <a:off x="-72165" y="778"/>
                  <a:ext cx="24748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53" name="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 rot="2700000">
                  <a:off x="-72165" y="103936"/>
                  <a:ext cx="24748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55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32643" y="157070"/>
                  <a:ext cx="2533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57" name="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 rot="2700000">
                  <a:off x="143903" y="778"/>
                  <a:ext cx="24682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59" name="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 rot="18900000">
                  <a:off x="128009" y="105123"/>
                  <a:ext cx="278611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874" name="Group 874"/>
              <p:cNvGrpSpPr/>
              <p:nvPr/>
            </p:nvGrpSpPr>
            <p:grpSpPr>
              <a:xfrm>
                <a:off x="185032" y="-71843"/>
                <a:ext cx="473582" cy="362191"/>
                <a:chOff x="-71842" y="-71842"/>
                <a:chExt cx="473580" cy="362189"/>
              </a:xfrm>
            </p:grpSpPr>
            <p:pic>
              <p:nvPicPr>
                <p:cNvPr id="862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32643" y="-47448"/>
                  <a:ext cx="2533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64" name="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 rot="18900000">
                  <a:off x="-72165" y="778"/>
                  <a:ext cx="24748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66" name="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 rot="2700000">
                  <a:off x="-72165" y="103936"/>
                  <a:ext cx="24748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68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32643" y="157070"/>
                  <a:ext cx="2533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70" name="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 rot="2700000">
                  <a:off x="143903" y="778"/>
                  <a:ext cx="24682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72" name="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 rot="18900000">
                  <a:off x="128009" y="105123"/>
                  <a:ext cx="278611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887" name="Group 887"/>
              <p:cNvGrpSpPr/>
              <p:nvPr/>
            </p:nvGrpSpPr>
            <p:grpSpPr>
              <a:xfrm>
                <a:off x="185032" y="162126"/>
                <a:ext cx="473582" cy="362191"/>
                <a:chOff x="-71842" y="-71842"/>
                <a:chExt cx="473580" cy="362189"/>
              </a:xfrm>
            </p:grpSpPr>
            <p:pic>
              <p:nvPicPr>
                <p:cNvPr id="875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32643" y="-47448"/>
                  <a:ext cx="2533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77" name="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 rot="18900000">
                  <a:off x="-72165" y="778"/>
                  <a:ext cx="24748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79" name="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 rot="2700000">
                  <a:off x="-72165" y="103936"/>
                  <a:ext cx="24748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81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32643" y="157070"/>
                  <a:ext cx="2533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83" name="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 rot="2700000">
                  <a:off x="143903" y="778"/>
                  <a:ext cx="24682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85" name="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 rot="18900000">
                  <a:off x="128009" y="105123"/>
                  <a:ext cx="278611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900" name="Group 900"/>
              <p:cNvGrpSpPr/>
              <p:nvPr/>
            </p:nvGrpSpPr>
            <p:grpSpPr>
              <a:xfrm>
                <a:off x="445179" y="34507"/>
                <a:ext cx="473582" cy="362191"/>
                <a:chOff x="-71842" y="-71842"/>
                <a:chExt cx="473580" cy="362189"/>
              </a:xfrm>
            </p:grpSpPr>
            <p:pic>
              <p:nvPicPr>
                <p:cNvPr id="888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32643" y="-47448"/>
                  <a:ext cx="2533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90" name="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 rot="18900000">
                  <a:off x="-72165" y="778"/>
                  <a:ext cx="24748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92" name="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 rot="2700000">
                  <a:off x="-72165" y="103936"/>
                  <a:ext cx="24748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94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32643" y="157070"/>
                  <a:ext cx="2533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96" name="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 rot="2700000">
                  <a:off x="143903" y="778"/>
                  <a:ext cx="24682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98" name="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 rot="18900000">
                  <a:off x="128009" y="105123"/>
                  <a:ext cx="278611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913" name="Group 913"/>
              <p:cNvGrpSpPr/>
              <p:nvPr/>
            </p:nvGrpSpPr>
            <p:grpSpPr>
              <a:xfrm>
                <a:off x="445179" y="276656"/>
                <a:ext cx="473582" cy="362191"/>
                <a:chOff x="-71842" y="-71842"/>
                <a:chExt cx="473580" cy="362189"/>
              </a:xfrm>
            </p:grpSpPr>
            <p:pic>
              <p:nvPicPr>
                <p:cNvPr id="901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32643" y="-47448"/>
                  <a:ext cx="2533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903" name="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 rot="18900000">
                  <a:off x="-72165" y="778"/>
                  <a:ext cx="24748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905" name="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 rot="2700000">
                  <a:off x="-72165" y="103936"/>
                  <a:ext cx="24748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907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32643" y="157070"/>
                  <a:ext cx="2533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909" name="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 rot="2700000">
                  <a:off x="143903" y="778"/>
                  <a:ext cx="24682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911" name="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 rot="18900000">
                  <a:off x="128009" y="105123"/>
                  <a:ext cx="278611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926" name="Group 926"/>
              <p:cNvGrpSpPr/>
              <p:nvPr/>
            </p:nvGrpSpPr>
            <p:grpSpPr>
              <a:xfrm>
                <a:off x="445179" y="518805"/>
                <a:ext cx="473582" cy="362191"/>
                <a:chOff x="-71842" y="-71842"/>
                <a:chExt cx="473580" cy="362189"/>
              </a:xfrm>
            </p:grpSpPr>
            <p:pic>
              <p:nvPicPr>
                <p:cNvPr id="914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32643" y="-47448"/>
                  <a:ext cx="2533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916" name="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 rot="18900000">
                  <a:off x="-72165" y="778"/>
                  <a:ext cx="24748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918" name="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 rot="2700000">
                  <a:off x="-72165" y="103936"/>
                  <a:ext cx="24748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920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32643" y="157070"/>
                  <a:ext cx="2533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922" name="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 rot="2700000">
                  <a:off x="143903" y="778"/>
                  <a:ext cx="24682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924" name="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 rot="18900000">
                  <a:off x="128009" y="105123"/>
                  <a:ext cx="278611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939" name="Group 939"/>
              <p:cNvGrpSpPr/>
              <p:nvPr/>
            </p:nvGrpSpPr>
            <p:grpSpPr>
              <a:xfrm>
                <a:off x="697145" y="404316"/>
                <a:ext cx="473582" cy="362191"/>
                <a:chOff x="-71842" y="-71842"/>
                <a:chExt cx="473580" cy="362189"/>
              </a:xfrm>
            </p:grpSpPr>
            <p:pic>
              <p:nvPicPr>
                <p:cNvPr id="927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32643" y="-47448"/>
                  <a:ext cx="2533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929" name="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 rot="18900000">
                  <a:off x="-72165" y="778"/>
                  <a:ext cx="24748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931" name="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 rot="2700000">
                  <a:off x="-72165" y="103936"/>
                  <a:ext cx="24748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933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32643" y="157070"/>
                  <a:ext cx="2533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935" name="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 rot="2700000">
                  <a:off x="143903" y="778"/>
                  <a:ext cx="24682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937" name="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 rot="18900000">
                  <a:off x="128009" y="105123"/>
                  <a:ext cx="278611" cy="101601"/>
                </a:xfrm>
                <a:prstGeom prst="rect">
                  <a:avLst/>
                </a:prstGeom>
                <a:effectLst/>
              </p:spPr>
            </p:pic>
          </p:grpSp>
        </p:grpSp>
      </p:grpSp>
      <p:pic>
        <p:nvPicPr>
          <p:cNvPr id="942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226365" y="4329015"/>
            <a:ext cx="1503051" cy="437227"/>
          </a:xfrm>
          <a:prstGeom prst="rect">
            <a:avLst/>
          </a:prstGeom>
        </p:spPr>
      </p:pic>
      <p:grpSp>
        <p:nvGrpSpPr>
          <p:cNvPr id="946" name="Group 946"/>
          <p:cNvGrpSpPr/>
          <p:nvPr/>
        </p:nvGrpSpPr>
        <p:grpSpPr>
          <a:xfrm>
            <a:off x="8500334" y="4143051"/>
            <a:ext cx="4339300" cy="809155"/>
            <a:chOff x="0" y="0"/>
            <a:chExt cx="4339299" cy="809153"/>
          </a:xfrm>
        </p:grpSpPr>
        <p:sp>
          <p:nvSpPr>
            <p:cNvPr id="945" name="Shape 945"/>
            <p:cNvSpPr/>
            <p:nvPr/>
          </p:nvSpPr>
          <p:spPr>
            <a:xfrm>
              <a:off x="50800" y="50800"/>
              <a:ext cx="4237700" cy="707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Analysis Result Output</a:t>
              </a:r>
            </a:p>
          </p:txBody>
        </p:sp>
        <p:pic>
          <p:nvPicPr>
            <p:cNvPr id="944" name=""/>
            <p:cNvPicPr>
              <a:picLocks noChangeAspect="0"/>
            </p:cNvPicPr>
            <p:nvPr/>
          </p:nvPicPr>
          <p:blipFill>
            <a:blip r:embed="rId10">
              <a:alphaModFix amt="71000"/>
              <a:extLst/>
            </a:blip>
            <a:stretch>
              <a:fillRect/>
            </a:stretch>
          </p:blipFill>
          <p:spPr>
            <a:xfrm>
              <a:off x="0" y="0"/>
              <a:ext cx="4339300" cy="809154"/>
            </a:xfrm>
            <a:prstGeom prst="rect">
              <a:avLst/>
            </a:prstGeom>
            <a:effectLst/>
          </p:spPr>
        </p:pic>
      </p:grpSp>
      <p:sp>
        <p:nvSpPr>
          <p:cNvPr id="947" name="Shape 947"/>
          <p:cNvSpPr/>
          <p:nvPr/>
        </p:nvSpPr>
        <p:spPr>
          <a:xfrm>
            <a:off x="2931859" y="4029589"/>
            <a:ext cx="135602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BEBEB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Input</a:t>
            </a:r>
          </a:p>
        </p:txBody>
      </p:sp>
      <p:sp>
        <p:nvSpPr>
          <p:cNvPr id="948" name="Shape 948"/>
          <p:cNvSpPr/>
          <p:nvPr/>
        </p:nvSpPr>
        <p:spPr>
          <a:xfrm>
            <a:off x="5314528" y="672096"/>
            <a:ext cx="2375744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Procedure</a:t>
            </a:r>
          </a:p>
        </p:txBody>
      </p:sp>
      <p:sp>
        <p:nvSpPr>
          <p:cNvPr id="949" name="Shape 949"/>
          <p:cNvSpPr/>
          <p:nvPr/>
        </p:nvSpPr>
        <p:spPr>
          <a:xfrm>
            <a:off x="1062668" y="1624767"/>
            <a:ext cx="108794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950" name="Shape 950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  <p:pic>
        <p:nvPicPr>
          <p:cNvPr id="951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6200000">
            <a:off x="732542" y="5332209"/>
            <a:ext cx="859955" cy="437227"/>
          </a:xfrm>
          <a:prstGeom prst="rect">
            <a:avLst/>
          </a:prstGeom>
        </p:spPr>
      </p:pic>
      <p:pic>
        <p:nvPicPr>
          <p:cNvPr id="953" name="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0800000">
            <a:off x="1063111" y="5822840"/>
            <a:ext cx="9905043" cy="101601"/>
          </a:xfrm>
          <a:prstGeom prst="rect">
            <a:avLst/>
          </a:prstGeom>
        </p:spPr>
      </p:pic>
      <p:pic>
        <p:nvPicPr>
          <p:cNvPr id="955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6200000">
            <a:off x="10260686" y="5375049"/>
            <a:ext cx="1067207" cy="101601"/>
          </a:xfrm>
          <a:prstGeom prst="rect">
            <a:avLst/>
          </a:prstGeom>
        </p:spPr>
      </p:pic>
      <p:sp>
        <p:nvSpPr>
          <p:cNvPr id="957" name="Shape 957"/>
          <p:cNvSpPr/>
          <p:nvPr/>
        </p:nvSpPr>
        <p:spPr>
          <a:xfrm>
            <a:off x="5202721" y="6019256"/>
            <a:ext cx="167662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BEBEB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Visualisation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/>
        </p:nvSpPr>
        <p:spPr>
          <a:xfrm>
            <a:off x="5098653" y="672096"/>
            <a:ext cx="2807494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Architecture</a:t>
            </a:r>
          </a:p>
        </p:txBody>
      </p:sp>
      <p:sp>
        <p:nvSpPr>
          <p:cNvPr id="960" name="Shape 960"/>
          <p:cNvSpPr/>
          <p:nvPr/>
        </p:nvSpPr>
        <p:spPr>
          <a:xfrm>
            <a:off x="1062668" y="1624767"/>
            <a:ext cx="108794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961" name="Shape 961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  <p:grpSp>
        <p:nvGrpSpPr>
          <p:cNvPr id="994" name="Group 994"/>
          <p:cNvGrpSpPr/>
          <p:nvPr/>
        </p:nvGrpSpPr>
        <p:grpSpPr>
          <a:xfrm>
            <a:off x="2726455" y="2362591"/>
            <a:ext cx="7796133" cy="5899743"/>
            <a:chOff x="68882" y="1387327"/>
            <a:chExt cx="7796131" cy="5899742"/>
          </a:xfrm>
        </p:grpSpPr>
        <p:sp>
          <p:nvSpPr>
            <p:cNvPr id="962" name="Shape 962"/>
            <p:cNvSpPr/>
            <p:nvPr/>
          </p:nvSpPr>
          <p:spPr>
            <a:xfrm rot="5400000">
              <a:off x="6479506" y="3154826"/>
              <a:ext cx="2199587" cy="5210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200">
                  <a:solidFill>
                    <a:srgbClr val="C4C4C4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Microservice</a:t>
              </a:r>
            </a:p>
          </p:txBody>
        </p:sp>
        <p:grpSp>
          <p:nvGrpSpPr>
            <p:cNvPr id="982" name="Group 982"/>
            <p:cNvGrpSpPr/>
            <p:nvPr/>
          </p:nvGrpSpPr>
          <p:grpSpPr>
            <a:xfrm>
              <a:off x="68882" y="2352786"/>
              <a:ext cx="7096310" cy="4934284"/>
              <a:chOff x="-25400" y="-25400"/>
              <a:chExt cx="7096308" cy="4934283"/>
            </a:xfrm>
          </p:grpSpPr>
          <p:grpSp>
            <p:nvGrpSpPr>
              <p:cNvPr id="965" name="Group 965"/>
              <p:cNvGrpSpPr/>
              <p:nvPr/>
            </p:nvGrpSpPr>
            <p:grpSpPr>
              <a:xfrm>
                <a:off x="3782910" y="-25401"/>
                <a:ext cx="3287999" cy="2931361"/>
                <a:chOff x="0" y="0"/>
                <a:chExt cx="3287997" cy="2931359"/>
              </a:xfrm>
            </p:grpSpPr>
            <p:sp>
              <p:nvSpPr>
                <p:cNvPr id="964" name="Shape 964"/>
                <p:cNvSpPr/>
                <p:nvPr/>
              </p:nvSpPr>
              <p:spPr>
                <a:xfrm>
                  <a:off x="25400" y="25400"/>
                  <a:ext cx="3237198" cy="28805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1" sz="2000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/>
                  <a:r>
                    <a:t>Map Reduce Distributed Storage</a:t>
                  </a:r>
                </a:p>
              </p:txBody>
            </p:sp>
            <p:pic>
              <p:nvPicPr>
                <p:cNvPr id="963" name=""/>
                <p:cNvPicPr>
                  <a:picLocks noChangeAspect="0"/>
                </p:cNvPicPr>
                <p:nvPr/>
              </p:nvPicPr>
              <p:blipFill>
                <a:blip r:embed="rId2">
                  <a:alphaModFix amt="71000"/>
                  <a:extLst/>
                </a:blip>
                <a:stretch>
                  <a:fillRect/>
                </a:stretch>
              </p:blipFill>
              <p:spPr>
                <a:xfrm>
                  <a:off x="-1" y="-1"/>
                  <a:ext cx="3287999" cy="293136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975" name="Group 975"/>
              <p:cNvGrpSpPr/>
              <p:nvPr/>
            </p:nvGrpSpPr>
            <p:grpSpPr>
              <a:xfrm>
                <a:off x="-25401" y="-25401"/>
                <a:ext cx="3612308" cy="2931361"/>
                <a:chOff x="-25400" y="-25400"/>
                <a:chExt cx="3612306" cy="2931359"/>
              </a:xfrm>
            </p:grpSpPr>
            <p:grpSp>
              <p:nvGrpSpPr>
                <p:cNvPr id="968" name="Group 968"/>
                <p:cNvGrpSpPr/>
                <p:nvPr/>
              </p:nvGrpSpPr>
              <p:grpSpPr>
                <a:xfrm>
                  <a:off x="-25401" y="-25401"/>
                  <a:ext cx="3612308" cy="2931361"/>
                  <a:chOff x="0" y="0"/>
                  <a:chExt cx="3612306" cy="2931359"/>
                </a:xfrm>
              </p:grpSpPr>
              <p:sp>
                <p:nvSpPr>
                  <p:cNvPr id="967" name="Shape 967"/>
                  <p:cNvSpPr/>
                  <p:nvPr/>
                </p:nvSpPr>
                <p:spPr>
                  <a:xfrm>
                    <a:off x="25400" y="25400"/>
                    <a:ext cx="3561507" cy="288056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1" sz="2000"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  <a:r>
                      <a:t>Machine Learning Library</a:t>
                    </a:r>
                  </a:p>
                  <a:p>
                    <a:pPr>
                      <a:defRPr b="1" sz="1800"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</a:p>
                  <a:p>
                    <a:pPr>
                      <a:defRPr b="1" sz="1800"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</a:p>
                  <a:p>
                    <a:pPr>
                      <a:defRPr b="1" sz="1800"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</a:p>
                  <a:p>
                    <a:pPr>
                      <a:defRPr b="1" sz="1800"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</a:p>
                </p:txBody>
              </p:sp>
              <p:pic>
                <p:nvPicPr>
                  <p:cNvPr id="966" name=""/>
                  <p:cNvPicPr>
                    <a:picLocks noChangeAspect="0"/>
                  </p:cNvPicPr>
                  <p:nvPr/>
                </p:nvPicPr>
                <p:blipFill>
                  <a:blip r:embed="rId3">
                    <a:alphaModFix amt="71000"/>
                    <a:extLst/>
                  </a:blip>
                  <a:stretch>
                    <a:fillRect/>
                  </a:stretch>
                </p:blipFill>
                <p:spPr>
                  <a:xfrm>
                    <a:off x="-1" y="-1"/>
                    <a:ext cx="3612308" cy="2931361"/>
                  </a:xfrm>
                  <a:prstGeom prst="rect">
                    <a:avLst/>
                  </a:prstGeom>
                  <a:effectLst/>
                </p:spPr>
              </p:pic>
            </p:grpSp>
            <p:sp>
              <p:nvSpPr>
                <p:cNvPr id="969" name="Shape 969"/>
                <p:cNvSpPr/>
                <p:nvPr/>
              </p:nvSpPr>
              <p:spPr>
                <a:xfrm>
                  <a:off x="95888" y="1125667"/>
                  <a:ext cx="3369731" cy="1"/>
                </a:xfrm>
                <a:prstGeom prst="line">
                  <a:avLst/>
                </a:prstGeom>
                <a:noFill/>
                <a:ln w="38100" cap="rnd">
                  <a:solidFill>
                    <a:srgbClr val="A2A2A2"/>
                  </a:solidFill>
                  <a:custDash>
                    <a:ds d="100000" sp="200000"/>
                  </a:custDash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970" name="Shape 970"/>
                <p:cNvSpPr/>
                <p:nvPr/>
              </p:nvSpPr>
              <p:spPr>
                <a:xfrm rot="5400000">
                  <a:off x="36515" y="1824855"/>
                  <a:ext cx="734914" cy="4137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1" sz="1600">
                      <a:solidFill>
                        <a:srgbClr val="ADADAD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/>
                  <a:r>
                    <a:t>SVM</a:t>
                  </a:r>
                </a:p>
              </p:txBody>
            </p:sp>
            <p:sp>
              <p:nvSpPr>
                <p:cNvPr id="971" name="Shape 971"/>
                <p:cNvSpPr/>
                <p:nvPr/>
              </p:nvSpPr>
              <p:spPr>
                <a:xfrm rot="5400000">
                  <a:off x="392274" y="1824855"/>
                  <a:ext cx="734914" cy="4137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1" sz="1600">
                      <a:solidFill>
                        <a:srgbClr val="B5B5B5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/>
                  <a:r>
                    <a:t>KNN</a:t>
                  </a:r>
                </a:p>
              </p:txBody>
            </p:sp>
            <p:sp>
              <p:nvSpPr>
                <p:cNvPr id="972" name="Shape 972"/>
                <p:cNvSpPr/>
                <p:nvPr/>
              </p:nvSpPr>
              <p:spPr>
                <a:xfrm rot="5400000">
                  <a:off x="454374" y="1679263"/>
                  <a:ext cx="1695153" cy="70497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800"/>
                  </a:pPr>
                  <a:r>
                    <a:rPr b="1" sz="1600">
                      <a:solidFill>
                        <a:srgbClr val="B5B5B5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Logistic</a:t>
                  </a:r>
                  <a:r>
                    <a:rPr b="1" sz="1600">
                      <a:latin typeface="Helvetica"/>
                      <a:ea typeface="Helvetica"/>
                      <a:cs typeface="Helvetica"/>
                      <a:sym typeface="Helvetica"/>
                    </a:rPr>
                    <a:t> </a:t>
                  </a:r>
                  <a:r>
                    <a:rPr b="1" sz="1600">
                      <a:solidFill>
                        <a:srgbClr val="ABABA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Regression</a:t>
                  </a:r>
                </a:p>
              </p:txBody>
            </p:sp>
            <p:sp>
              <p:nvSpPr>
                <p:cNvPr id="973" name="Shape 973"/>
                <p:cNvSpPr/>
                <p:nvPr/>
              </p:nvSpPr>
              <p:spPr>
                <a:xfrm>
                  <a:off x="1869873" y="1468374"/>
                  <a:ext cx="628347" cy="70497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3200">
                      <a:solidFill>
                        <a:srgbClr val="A6AAA8"/>
                      </a:solidFill>
                    </a:defRPr>
                  </a:lvl1pPr>
                </a:lstStyle>
                <a:p>
                  <a:pPr/>
                  <a:r>
                    <a:t>…</a:t>
                  </a:r>
                </a:p>
              </p:txBody>
            </p:sp>
            <p:sp>
              <p:nvSpPr>
                <p:cNvPr id="974" name="Shape 974"/>
                <p:cNvSpPr/>
                <p:nvPr/>
              </p:nvSpPr>
              <p:spPr>
                <a:xfrm rot="5400000">
                  <a:off x="2419154" y="1679263"/>
                  <a:ext cx="1293976" cy="70497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1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r>
                    <a:rPr>
                      <a:solidFill>
                        <a:srgbClr val="B0B0B0"/>
                      </a:solidFill>
                    </a:rPr>
                    <a:t>Octave</a:t>
                  </a:r>
                  <a:r>
                    <a:t> </a:t>
                  </a:r>
                  <a:r>
                    <a:rPr>
                      <a:solidFill>
                        <a:srgbClr val="ADADAD"/>
                      </a:solidFill>
                    </a:rPr>
                    <a:t>Tutorial</a:t>
                  </a:r>
                </a:p>
              </p:txBody>
            </p:sp>
          </p:grpSp>
          <p:pic>
            <p:nvPicPr>
              <p:cNvPr id="976" name="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16200000">
                <a:off x="954093" y="3625671"/>
                <a:ext cx="1307192" cy="235430"/>
              </a:xfrm>
              <a:prstGeom prst="rect">
                <a:avLst/>
              </a:prstGeom>
              <a:effectLst/>
            </p:spPr>
          </p:pic>
          <p:pic>
            <p:nvPicPr>
              <p:cNvPr id="978" name="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 rot="16200000">
                <a:off x="4683303" y="3625671"/>
                <a:ext cx="1307191" cy="235431"/>
              </a:xfrm>
              <a:prstGeom prst="rect">
                <a:avLst/>
              </a:prstGeom>
              <a:effectLst/>
            </p:spPr>
          </p:pic>
          <p:sp>
            <p:nvSpPr>
              <p:cNvPr id="980" name="Shape 980"/>
              <p:cNvSpPr/>
              <p:nvPr/>
            </p:nvSpPr>
            <p:spPr>
              <a:xfrm>
                <a:off x="582226" y="4387815"/>
                <a:ext cx="2049774" cy="521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200">
                    <a:solidFill>
                      <a:srgbClr val="C4C4C4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Spark/Scala</a:t>
                </a:r>
              </a:p>
            </p:txBody>
          </p:sp>
          <p:sp>
            <p:nvSpPr>
              <p:cNvPr id="981" name="Shape 981"/>
              <p:cNvSpPr/>
              <p:nvPr/>
            </p:nvSpPr>
            <p:spPr>
              <a:xfrm>
                <a:off x="4405275" y="4387815"/>
                <a:ext cx="1862096" cy="521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200">
                    <a:solidFill>
                      <a:srgbClr val="C4C4C4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Cassandra</a:t>
                </a:r>
              </a:p>
            </p:txBody>
          </p:sp>
        </p:grpSp>
        <p:grpSp>
          <p:nvGrpSpPr>
            <p:cNvPr id="985" name="Group 985"/>
            <p:cNvGrpSpPr/>
            <p:nvPr/>
          </p:nvGrpSpPr>
          <p:grpSpPr>
            <a:xfrm>
              <a:off x="76830" y="1555500"/>
              <a:ext cx="7080413" cy="673977"/>
              <a:chOff x="0" y="0"/>
              <a:chExt cx="7080411" cy="673975"/>
            </a:xfrm>
          </p:grpSpPr>
          <p:sp>
            <p:nvSpPr>
              <p:cNvPr id="984" name="Shape 984"/>
              <p:cNvSpPr/>
              <p:nvPr/>
            </p:nvSpPr>
            <p:spPr>
              <a:xfrm>
                <a:off x="25400" y="25400"/>
                <a:ext cx="7029612" cy="623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Dispatcher</a:t>
                </a:r>
              </a:p>
            </p:txBody>
          </p:sp>
          <p:pic>
            <p:nvPicPr>
              <p:cNvPr id="983" name=""/>
              <p:cNvPicPr>
                <a:picLocks noChangeAspect="0"/>
              </p:cNvPicPr>
              <p:nvPr/>
            </p:nvPicPr>
            <p:blipFill>
              <a:blip r:embed="rId6">
                <a:alphaModFix amt="71000"/>
                <a:extLst/>
              </a:blip>
              <a:stretch>
                <a:fillRect/>
              </a:stretch>
            </p:blipFill>
            <p:spPr>
              <a:xfrm>
                <a:off x="0" y="-1"/>
                <a:ext cx="7080412" cy="673977"/>
              </a:xfrm>
              <a:prstGeom prst="rect">
                <a:avLst/>
              </a:prstGeom>
              <a:effectLst/>
            </p:spPr>
          </p:pic>
        </p:grpSp>
        <p:pic>
          <p:nvPicPr>
            <p:cNvPr id="986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293584" y="1480373"/>
              <a:ext cx="571431" cy="101601"/>
            </a:xfrm>
            <a:prstGeom prst="rect">
              <a:avLst/>
            </a:prstGeom>
            <a:effectLst/>
          </p:spPr>
        </p:pic>
        <p:pic>
          <p:nvPicPr>
            <p:cNvPr id="988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293584" y="5248745"/>
              <a:ext cx="571431" cy="101601"/>
            </a:xfrm>
            <a:prstGeom prst="rect">
              <a:avLst/>
            </a:prstGeom>
            <a:effectLst/>
          </p:spPr>
        </p:pic>
        <p:pic>
          <p:nvPicPr>
            <p:cNvPr id="990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5400000">
              <a:off x="7074139" y="1841687"/>
              <a:ext cx="1010321" cy="101601"/>
            </a:xfrm>
            <a:prstGeom prst="rect">
              <a:avLst/>
            </a:prstGeom>
            <a:effectLst/>
          </p:spPr>
        </p:pic>
        <p:pic>
          <p:nvPicPr>
            <p:cNvPr id="992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5400000">
              <a:off x="7074139" y="4781827"/>
              <a:ext cx="1010321" cy="1016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  <p:sp>
        <p:nvSpPr>
          <p:cNvPr id="997" name="Shape 997"/>
          <p:cNvSpPr/>
          <p:nvPr/>
        </p:nvSpPr>
        <p:spPr>
          <a:xfrm>
            <a:off x="5492787" y="824511"/>
            <a:ext cx="2019226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Why us?</a:t>
            </a:r>
          </a:p>
        </p:txBody>
      </p:sp>
      <p:sp>
        <p:nvSpPr>
          <p:cNvPr id="998" name="Shape 998"/>
          <p:cNvSpPr/>
          <p:nvPr/>
        </p:nvSpPr>
        <p:spPr>
          <a:xfrm>
            <a:off x="1232001" y="1624767"/>
            <a:ext cx="108794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999" name="Shape 999"/>
          <p:cNvSpPr/>
          <p:nvPr/>
        </p:nvSpPr>
        <p:spPr>
          <a:xfrm>
            <a:off x="1232001" y="3017040"/>
            <a:ext cx="10879464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>
                <a:solidFill>
                  <a:srgbClr val="FFC61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Technology</a:t>
            </a:r>
          </a:p>
          <a:p>
            <a:pPr marL="625642" indent="-625642" algn="l">
              <a:buSzPct val="100000"/>
              <a:buAutoNum type="arabicPeriod" startAt="1"/>
              <a:defRPr sz="3200"/>
            </a:pPr>
            <a:r>
              <a:t>Each module language independent.</a:t>
            </a:r>
          </a:p>
          <a:p>
            <a:pPr marL="625642" indent="-625642" algn="l">
              <a:buSzPct val="100000"/>
              <a:buAutoNum type="arabicPeriod" startAt="1"/>
              <a:defRPr sz="3200"/>
            </a:pPr>
            <a:r>
              <a:t>Updating machine learning algorithms for all kinds of data necessary</a:t>
            </a:r>
          </a:p>
          <a:p>
            <a:pPr marL="625642" indent="-625642" algn="l">
              <a:buSzPct val="100000"/>
              <a:buAutoNum type="arabicPeriod" startAt="1"/>
              <a:defRPr sz="3200"/>
            </a:pPr>
            <a:r>
              <a:t>Remote Procedure Call Protocol by distributed system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roup 1003"/>
          <p:cNvGrpSpPr/>
          <p:nvPr/>
        </p:nvGrpSpPr>
        <p:grpSpPr>
          <a:xfrm>
            <a:off x="988454" y="2629613"/>
            <a:ext cx="2504349" cy="1555325"/>
            <a:chOff x="0" y="0"/>
            <a:chExt cx="2504347" cy="1555324"/>
          </a:xfrm>
        </p:grpSpPr>
        <p:sp>
          <p:nvSpPr>
            <p:cNvPr id="1002" name="Shape 1002"/>
            <p:cNvSpPr/>
            <p:nvPr/>
          </p:nvSpPr>
          <p:spPr>
            <a:xfrm>
              <a:off x="50800" y="50800"/>
              <a:ext cx="2402748" cy="1453725"/>
            </a:xfrm>
            <a:prstGeom prst="roundRect">
              <a:avLst>
                <a:gd name="adj" fmla="val 14079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HoneyCell </a:t>
              </a:r>
            </a:p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Website</a:t>
              </a:r>
            </a:p>
          </p:txBody>
        </p:sp>
        <p:pic>
          <p:nvPicPr>
            <p:cNvPr id="1001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0" y="0"/>
              <a:ext cx="2504348" cy="1555325"/>
            </a:xfrm>
            <a:prstGeom prst="rect">
              <a:avLst/>
            </a:prstGeom>
            <a:effectLst/>
          </p:spPr>
        </p:pic>
      </p:grpSp>
      <p:grpSp>
        <p:nvGrpSpPr>
          <p:cNvPr id="1006" name="Group 1006"/>
          <p:cNvGrpSpPr/>
          <p:nvPr/>
        </p:nvGrpSpPr>
        <p:grpSpPr>
          <a:xfrm>
            <a:off x="9062309" y="2634460"/>
            <a:ext cx="2504348" cy="1520231"/>
            <a:chOff x="0" y="0"/>
            <a:chExt cx="2504347" cy="1520229"/>
          </a:xfrm>
        </p:grpSpPr>
        <p:sp>
          <p:nvSpPr>
            <p:cNvPr id="1005" name="Shape 1005"/>
            <p:cNvSpPr/>
            <p:nvPr/>
          </p:nvSpPr>
          <p:spPr>
            <a:xfrm>
              <a:off x="50800" y="50800"/>
              <a:ext cx="2402748" cy="1418630"/>
            </a:xfrm>
            <a:prstGeom prst="roundRect">
              <a:avLst>
                <a:gd name="adj" fmla="val 14427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Cassandra</a:t>
              </a:r>
            </a:p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Database</a:t>
              </a:r>
            </a:p>
          </p:txBody>
        </p:sp>
        <p:pic>
          <p:nvPicPr>
            <p:cNvPr id="1004" name=""/>
            <p:cNvPicPr>
              <a:picLocks noChangeAspect="0"/>
            </p:cNvPicPr>
            <p:nvPr/>
          </p:nvPicPr>
          <p:blipFill>
            <a:blip r:embed="rId3">
              <a:alphaModFix amt="71000"/>
              <a:extLst/>
            </a:blip>
            <a:stretch>
              <a:fillRect/>
            </a:stretch>
          </p:blipFill>
          <p:spPr>
            <a:xfrm>
              <a:off x="0" y="0"/>
              <a:ext cx="2504348" cy="1520230"/>
            </a:xfrm>
            <a:prstGeom prst="rect">
              <a:avLst/>
            </a:prstGeom>
            <a:effectLst/>
          </p:spPr>
        </p:pic>
      </p:grpSp>
      <p:grpSp>
        <p:nvGrpSpPr>
          <p:cNvPr id="1009" name="Group 1009"/>
          <p:cNvGrpSpPr/>
          <p:nvPr/>
        </p:nvGrpSpPr>
        <p:grpSpPr>
          <a:xfrm>
            <a:off x="9062309" y="5763156"/>
            <a:ext cx="2504348" cy="1520231"/>
            <a:chOff x="0" y="0"/>
            <a:chExt cx="2504347" cy="1520229"/>
          </a:xfrm>
        </p:grpSpPr>
        <p:sp>
          <p:nvSpPr>
            <p:cNvPr id="1008" name="Shape 1008"/>
            <p:cNvSpPr/>
            <p:nvPr/>
          </p:nvSpPr>
          <p:spPr>
            <a:xfrm>
              <a:off x="50800" y="50800"/>
              <a:ext cx="2402748" cy="1418630"/>
            </a:xfrm>
            <a:prstGeom prst="roundRect">
              <a:avLst>
                <a:gd name="adj" fmla="val 14427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Spark Backend</a:t>
              </a:r>
            </a:p>
          </p:txBody>
        </p:sp>
        <p:pic>
          <p:nvPicPr>
            <p:cNvPr id="1007" name=""/>
            <p:cNvPicPr>
              <a:picLocks noChangeAspect="0"/>
            </p:cNvPicPr>
            <p:nvPr/>
          </p:nvPicPr>
          <p:blipFill>
            <a:blip r:embed="rId3">
              <a:alphaModFix amt="71000"/>
              <a:extLst/>
            </a:blip>
            <a:stretch>
              <a:fillRect/>
            </a:stretch>
          </p:blipFill>
          <p:spPr>
            <a:xfrm>
              <a:off x="0" y="0"/>
              <a:ext cx="2504348" cy="1520230"/>
            </a:xfrm>
            <a:prstGeom prst="rect">
              <a:avLst/>
            </a:prstGeom>
            <a:effectLst/>
          </p:spPr>
        </p:pic>
      </p:grpSp>
      <p:grpSp>
        <p:nvGrpSpPr>
          <p:cNvPr id="1012" name="Group 1012"/>
          <p:cNvGrpSpPr/>
          <p:nvPr/>
        </p:nvGrpSpPr>
        <p:grpSpPr>
          <a:xfrm>
            <a:off x="1100175" y="5901897"/>
            <a:ext cx="2370535" cy="1453093"/>
            <a:chOff x="0" y="0"/>
            <a:chExt cx="2370534" cy="1453091"/>
          </a:xfrm>
        </p:grpSpPr>
        <p:sp>
          <p:nvSpPr>
            <p:cNvPr id="1011" name="Shape 1011"/>
            <p:cNvSpPr/>
            <p:nvPr/>
          </p:nvSpPr>
          <p:spPr>
            <a:xfrm>
              <a:off x="50800" y="50800"/>
              <a:ext cx="2268935" cy="1351492"/>
            </a:xfrm>
            <a:prstGeom prst="roundRect">
              <a:avLst>
                <a:gd name="adj" fmla="val 14276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Server</a:t>
              </a:r>
            </a:p>
          </p:txBody>
        </p:sp>
        <p:pic>
          <p:nvPicPr>
            <p:cNvPr id="1010" name=""/>
            <p:cNvPicPr>
              <a:picLocks noChangeAspect="0"/>
            </p:cNvPicPr>
            <p:nvPr/>
          </p:nvPicPr>
          <p:blipFill>
            <a:blip r:embed="rId4">
              <a:alphaModFix amt="71000"/>
              <a:extLst/>
            </a:blip>
            <a:stretch>
              <a:fillRect/>
            </a:stretch>
          </p:blipFill>
          <p:spPr>
            <a:xfrm>
              <a:off x="0" y="0"/>
              <a:ext cx="2370535" cy="1453092"/>
            </a:xfrm>
            <a:prstGeom prst="rect">
              <a:avLst/>
            </a:prstGeom>
            <a:effectLst/>
          </p:spPr>
        </p:pic>
      </p:grpSp>
      <p:pic>
        <p:nvPicPr>
          <p:cNvPr id="1031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81701" y="3604135"/>
            <a:ext cx="5731422" cy="2461040"/>
          </a:xfrm>
          <a:prstGeom prst="rect">
            <a:avLst/>
          </a:prstGeom>
        </p:spPr>
      </p:pic>
      <p:pic>
        <p:nvPicPr>
          <p:cNvPr id="1033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19909" y="6441847"/>
            <a:ext cx="5667804" cy="437146"/>
          </a:xfrm>
          <a:prstGeom prst="rect">
            <a:avLst/>
          </a:prstGeom>
        </p:spPr>
      </p:pic>
      <p:pic>
        <p:nvPicPr>
          <p:cNvPr id="1015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9880294" y="4730737"/>
            <a:ext cx="1602686" cy="437227"/>
          </a:xfrm>
          <a:prstGeom prst="rect">
            <a:avLst/>
          </a:prstGeom>
        </p:spPr>
      </p:pic>
      <p:pic>
        <p:nvPicPr>
          <p:cNvPr id="1017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5400000">
            <a:off x="9024772" y="4781538"/>
            <a:ext cx="1755862" cy="437226"/>
          </a:xfrm>
          <a:prstGeom prst="rect">
            <a:avLst/>
          </a:prstGeom>
        </p:spPr>
      </p:pic>
      <p:pic>
        <p:nvPicPr>
          <p:cNvPr id="1035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441935" y="3167731"/>
            <a:ext cx="5666023" cy="437256"/>
          </a:xfrm>
          <a:prstGeom prst="rect">
            <a:avLst/>
          </a:prstGeom>
        </p:spPr>
      </p:pic>
      <p:pic>
        <p:nvPicPr>
          <p:cNvPr id="1020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5400000">
            <a:off x="1276548" y="4781538"/>
            <a:ext cx="1761804" cy="437226"/>
          </a:xfrm>
          <a:prstGeom prst="rect">
            <a:avLst/>
          </a:prstGeom>
        </p:spPr>
      </p:pic>
      <p:sp>
        <p:nvSpPr>
          <p:cNvPr id="1022" name="Shape 1022"/>
          <p:cNvSpPr/>
          <p:nvPr/>
        </p:nvSpPr>
        <p:spPr>
          <a:xfrm>
            <a:off x="439615" y="4457699"/>
            <a:ext cx="182593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17094" indent="-417094" algn="l">
              <a:buSzPct val="100000"/>
              <a:buAutoNum type="arabicPeriod" startAt="1"/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HTTP Request</a:t>
            </a:r>
          </a:p>
        </p:txBody>
      </p:sp>
      <p:sp>
        <p:nvSpPr>
          <p:cNvPr id="1023" name="Shape 1023"/>
          <p:cNvSpPr/>
          <p:nvPr/>
        </p:nvSpPr>
        <p:spPr>
          <a:xfrm>
            <a:off x="4333389" y="4641849"/>
            <a:ext cx="124971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 Save</a:t>
            </a:r>
          </a:p>
        </p:txBody>
      </p:sp>
      <p:sp>
        <p:nvSpPr>
          <p:cNvPr id="1024" name="Shape 1024"/>
          <p:cNvSpPr/>
          <p:nvPr/>
        </p:nvSpPr>
        <p:spPr>
          <a:xfrm>
            <a:off x="5535887" y="6116775"/>
            <a:ext cx="101218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Call</a:t>
            </a:r>
          </a:p>
        </p:txBody>
      </p:sp>
      <p:sp>
        <p:nvSpPr>
          <p:cNvPr id="1025" name="Shape 1025"/>
          <p:cNvSpPr/>
          <p:nvPr/>
        </p:nvSpPr>
        <p:spPr>
          <a:xfrm>
            <a:off x="8537479" y="4641849"/>
            <a:ext cx="126608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Fetch</a:t>
            </a:r>
          </a:p>
        </p:txBody>
      </p:sp>
      <p:sp>
        <p:nvSpPr>
          <p:cNvPr id="1026" name="Shape 1026"/>
          <p:cNvSpPr/>
          <p:nvPr/>
        </p:nvSpPr>
        <p:spPr>
          <a:xfrm>
            <a:off x="10839939" y="4641849"/>
            <a:ext cx="138469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5. Result</a:t>
            </a:r>
          </a:p>
        </p:txBody>
      </p:sp>
      <p:sp>
        <p:nvSpPr>
          <p:cNvPr id="1027" name="Shape 1027"/>
          <p:cNvSpPr/>
          <p:nvPr/>
        </p:nvSpPr>
        <p:spPr>
          <a:xfrm>
            <a:off x="5593541" y="2904708"/>
            <a:ext cx="1368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6. Check</a:t>
            </a:r>
          </a:p>
        </p:txBody>
      </p:sp>
      <p:sp>
        <p:nvSpPr>
          <p:cNvPr id="1028" name="Shape 1028"/>
          <p:cNvSpPr/>
          <p:nvPr/>
        </p:nvSpPr>
        <p:spPr>
          <a:xfrm>
            <a:off x="5314528" y="672096"/>
            <a:ext cx="2375744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Procedure</a:t>
            </a:r>
          </a:p>
        </p:txBody>
      </p:sp>
      <p:sp>
        <p:nvSpPr>
          <p:cNvPr id="1029" name="Shape 1029"/>
          <p:cNvSpPr/>
          <p:nvPr/>
        </p:nvSpPr>
        <p:spPr>
          <a:xfrm>
            <a:off x="1062668" y="1624767"/>
            <a:ext cx="108794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030" name="Shape 1030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/>
          <p:nvPr/>
        </p:nvSpPr>
        <p:spPr>
          <a:xfrm>
            <a:off x="5234161" y="772723"/>
            <a:ext cx="2536478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Team Work</a:t>
            </a:r>
          </a:p>
        </p:txBody>
      </p:sp>
      <p:grpSp>
        <p:nvGrpSpPr>
          <p:cNvPr id="1046" name="Group 1046"/>
          <p:cNvGrpSpPr/>
          <p:nvPr/>
        </p:nvGrpSpPr>
        <p:grpSpPr>
          <a:xfrm>
            <a:off x="6278125" y="3011735"/>
            <a:ext cx="6502944" cy="5137541"/>
            <a:chOff x="0" y="0"/>
            <a:chExt cx="6502942" cy="5137539"/>
          </a:xfrm>
        </p:grpSpPr>
        <p:sp>
          <p:nvSpPr>
            <p:cNvPr id="1039" name="Shape 1039"/>
            <p:cNvSpPr/>
            <p:nvPr/>
          </p:nvSpPr>
          <p:spPr>
            <a:xfrm>
              <a:off x="4109172" y="3426029"/>
              <a:ext cx="2039272" cy="171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>
                  <a:solidFill>
                    <a:srgbClr val="FFFB00"/>
                  </a:solidFill>
                </a:rPr>
                <a:t>Cassandra</a:t>
              </a:r>
            </a:p>
            <a:p>
              <a:pPr>
                <a:defRPr sz="2400"/>
              </a:pPr>
              <a:r>
                <a:t>Jianhe Luo</a:t>
              </a:r>
            </a:p>
            <a:p>
              <a:pPr>
                <a:defRPr sz="2400"/>
              </a:pPr>
              <a:r>
                <a:t>Qing Li</a:t>
              </a:r>
            </a:p>
            <a:p>
              <a:pPr>
                <a:defRPr sz="2400"/>
              </a:pPr>
              <a:r>
                <a:t>Bowei Zhang</a:t>
              </a: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4330359" y="771419"/>
              <a:ext cx="2172584" cy="2096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>
                  <a:solidFill>
                    <a:srgbClr val="FFFB00"/>
                  </a:solidFill>
                </a:rPr>
                <a:t>Server</a:t>
              </a:r>
            </a:p>
            <a:p>
              <a:pPr>
                <a:defRPr sz="2400"/>
              </a:pPr>
              <a:r>
                <a:t>Ningna Wang</a:t>
              </a:r>
            </a:p>
            <a:p>
              <a:pPr>
                <a:defRPr sz="2400"/>
              </a:pPr>
              <a:r>
                <a:t>Zhoucheng Li</a:t>
              </a:r>
            </a:p>
            <a:p>
              <a:pPr>
                <a:defRPr sz="2400"/>
              </a:pPr>
              <a:r>
                <a:t>Handi Xu</a:t>
              </a:r>
            </a:p>
            <a:p>
              <a:pPr>
                <a:defRPr sz="2400"/>
              </a:pPr>
              <a:r>
                <a:t>Long He</a:t>
              </a: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0" y="707601"/>
              <a:ext cx="2083744" cy="2481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>
                  <a:solidFill>
                    <a:srgbClr val="FFFB00"/>
                  </a:solidFill>
                </a:rPr>
                <a:t>Spark</a:t>
              </a:r>
            </a:p>
            <a:p>
              <a:pPr>
                <a:defRPr sz="2400"/>
              </a:pPr>
              <a:r>
                <a:t>Bin Zhu</a:t>
              </a:r>
            </a:p>
            <a:p>
              <a:pPr>
                <a:defRPr sz="2400"/>
              </a:pPr>
              <a:r>
                <a:t>Wenyan Hu</a:t>
              </a:r>
            </a:p>
            <a:p>
              <a:pPr>
                <a:defRPr sz="2400"/>
              </a:pPr>
              <a:r>
                <a:t>Bowei Zhang</a:t>
              </a:r>
            </a:p>
            <a:p>
              <a:pPr>
                <a:defRPr sz="2400"/>
              </a:pPr>
              <a:r>
                <a:t>Bangjie Liu</a:t>
              </a:r>
            </a:p>
            <a:p>
              <a:pPr>
                <a:defRPr sz="2400"/>
              </a:pPr>
              <a:r>
                <a:t>Qing Li</a:t>
              </a: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550092" y="3763038"/>
              <a:ext cx="2280741" cy="1326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>
                  <a:solidFill>
                    <a:srgbClr val="FFFB00"/>
                  </a:solidFill>
                </a:rPr>
                <a:t>Presentation</a:t>
              </a:r>
            </a:p>
            <a:p>
              <a:pPr>
                <a:defRPr sz="2400"/>
              </a:pPr>
              <a:r>
                <a:t>Wenyan Hu</a:t>
              </a: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301376" y="0"/>
              <a:ext cx="1983443" cy="941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>
                  <a:solidFill>
                    <a:srgbClr val="FFFB00"/>
                  </a:solidFill>
                </a:rPr>
                <a:t>Manager</a:t>
              </a:r>
            </a:p>
            <a:p>
              <a:pPr>
                <a:defRPr sz="2400"/>
              </a:pPr>
              <a:r>
                <a:t>Ruijian Wang</a:t>
              </a:r>
            </a:p>
          </p:txBody>
        </p:sp>
        <p:pic>
          <p:nvPicPr>
            <p:cNvPr id="1044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2059904" y="1431298"/>
              <a:ext cx="2466386" cy="2344850"/>
            </a:xfrm>
            <a:prstGeom prst="rect">
              <a:avLst/>
            </a:prstGeom>
            <a:effectLst/>
          </p:spPr>
        </p:pic>
      </p:grpSp>
      <p:sp>
        <p:nvSpPr>
          <p:cNvPr id="1047" name="Shape 1047"/>
          <p:cNvSpPr/>
          <p:nvPr/>
        </p:nvSpPr>
        <p:spPr>
          <a:xfrm>
            <a:off x="1232001" y="1624767"/>
            <a:ext cx="108794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048" name="Shape 1048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  <p:grpSp>
        <p:nvGrpSpPr>
          <p:cNvPr id="1054" name="Group 1054"/>
          <p:cNvGrpSpPr/>
          <p:nvPr/>
        </p:nvGrpSpPr>
        <p:grpSpPr>
          <a:xfrm>
            <a:off x="171742" y="3666537"/>
            <a:ext cx="6167617" cy="3286071"/>
            <a:chOff x="0" y="0"/>
            <a:chExt cx="6167616" cy="3286070"/>
          </a:xfrm>
        </p:grpSpPr>
        <p:pic>
          <p:nvPicPr>
            <p:cNvPr id="1049" name=""/>
            <p:cNvPicPr>
              <a:picLocks noChangeAspect="0"/>
            </p:cNvPicPr>
            <p:nvPr/>
          </p:nvPicPr>
          <p:blipFill>
            <a:blip r:embed="rId3">
              <a:alphaModFix amt="71000"/>
              <a:extLst/>
            </a:blip>
            <a:stretch>
              <a:fillRect/>
            </a:stretch>
          </p:blipFill>
          <p:spPr>
            <a:xfrm>
              <a:off x="2262185" y="1097659"/>
              <a:ext cx="1332135" cy="1332134"/>
            </a:xfrm>
            <a:prstGeom prst="rect">
              <a:avLst/>
            </a:prstGeom>
            <a:effectLst/>
          </p:spPr>
        </p:pic>
        <p:sp>
          <p:nvSpPr>
            <p:cNvPr id="1051" name="Shape 1051"/>
            <p:cNvSpPr/>
            <p:nvPr/>
          </p:nvSpPr>
          <p:spPr>
            <a:xfrm>
              <a:off x="755192" y="0"/>
              <a:ext cx="4346121" cy="1187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>
                  <a:solidFill>
                    <a:srgbClr val="FFFB0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Log in register &amp; deployment</a:t>
              </a:r>
            </a:p>
            <a:p>
              <a:pPr>
                <a:defRPr sz="2400"/>
              </a:pPr>
              <a:r>
                <a:t>Xiaoming Sun</a:t>
              </a:r>
            </a:p>
            <a:p>
              <a:pPr>
                <a:defRPr sz="2400"/>
              </a:pPr>
              <a:r>
                <a:t>Weixiang Ding</a:t>
              </a: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0" y="2098630"/>
              <a:ext cx="2230089" cy="1187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>
                  <a:solidFill>
                    <a:srgbClr val="FFFB0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Visualisation</a:t>
              </a:r>
            </a:p>
            <a:p>
              <a:pPr>
                <a:defRPr sz="2400"/>
              </a:pPr>
              <a:r>
                <a:t>SooHyun Jeon </a:t>
              </a:r>
            </a:p>
            <a:p>
              <a:pPr>
                <a:defRPr sz="2400"/>
              </a:pPr>
              <a:r>
                <a:t>Shengbiao Li </a:t>
              </a: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3488698" y="2098630"/>
              <a:ext cx="2678919" cy="1187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>
                  <a:solidFill>
                    <a:srgbClr val="FFFB0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Authentication &amp; </a:t>
              </a:r>
            </a:p>
            <a:p>
              <a:pPr>
                <a:defRPr b="1" sz="2400">
                  <a:solidFill>
                    <a:srgbClr val="FFFB0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Integration</a:t>
              </a:r>
            </a:p>
            <a:p>
              <a:pPr>
                <a:defRPr sz="2400"/>
              </a:pPr>
              <a:r>
                <a:t>Yangqiu Peng</a:t>
              </a:r>
            </a:p>
          </p:txBody>
        </p:sp>
      </p:grpSp>
      <p:sp>
        <p:nvSpPr>
          <p:cNvPr id="1055" name="Shape 1055"/>
          <p:cNvSpPr/>
          <p:nvPr/>
        </p:nvSpPr>
        <p:spPr>
          <a:xfrm>
            <a:off x="1957631" y="2165350"/>
            <a:ext cx="23500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C61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HoneyCell</a:t>
            </a:r>
          </a:p>
        </p:txBody>
      </p:sp>
      <p:sp>
        <p:nvSpPr>
          <p:cNvPr id="1056" name="Shape 1056"/>
          <p:cNvSpPr/>
          <p:nvPr/>
        </p:nvSpPr>
        <p:spPr>
          <a:xfrm>
            <a:off x="8126185" y="2165350"/>
            <a:ext cx="28068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C61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HoneyComb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5111601" y="672096"/>
            <a:ext cx="2781598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Background</a:t>
            </a:r>
          </a:p>
        </p:txBody>
      </p:sp>
      <p:grpSp>
        <p:nvGrpSpPr>
          <p:cNvPr id="233" name="Group 233"/>
          <p:cNvGrpSpPr/>
          <p:nvPr/>
        </p:nvGrpSpPr>
        <p:grpSpPr>
          <a:xfrm>
            <a:off x="9610868" y="2469295"/>
            <a:ext cx="2328559" cy="1731862"/>
            <a:chOff x="-97018" y="-25400"/>
            <a:chExt cx="2328557" cy="1731861"/>
          </a:xfrm>
        </p:grpSpPr>
        <p:pic>
          <p:nvPicPr>
            <p:cNvPr id="228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6200000">
              <a:off x="-799719" y="719395"/>
              <a:ext cx="1621492" cy="216093"/>
            </a:xfrm>
            <a:prstGeom prst="rect">
              <a:avLst/>
            </a:prstGeom>
            <a:effectLst/>
          </p:spPr>
        </p:pic>
        <p:pic>
          <p:nvPicPr>
            <p:cNvPr id="306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3709" y="-25401"/>
              <a:ext cx="1353618" cy="1465733"/>
            </a:xfrm>
            <a:prstGeom prst="rect">
              <a:avLst/>
            </a:prstGeom>
            <a:effectLst/>
          </p:spPr>
        </p:pic>
        <p:pic>
          <p:nvPicPr>
            <p:cNvPr id="231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6934" y="1490368"/>
              <a:ext cx="2248474" cy="216093"/>
            </a:xfrm>
            <a:prstGeom prst="rect">
              <a:avLst/>
            </a:prstGeom>
            <a:effectLst/>
          </p:spPr>
        </p:pic>
      </p:grpSp>
      <p:grpSp>
        <p:nvGrpSpPr>
          <p:cNvPr id="239" name="Group 239"/>
          <p:cNvGrpSpPr/>
          <p:nvPr/>
        </p:nvGrpSpPr>
        <p:grpSpPr>
          <a:xfrm>
            <a:off x="5734111" y="2469295"/>
            <a:ext cx="2328559" cy="1731862"/>
            <a:chOff x="-97018" y="-25400"/>
            <a:chExt cx="2328557" cy="1731861"/>
          </a:xfrm>
        </p:grpSpPr>
        <p:pic>
          <p:nvPicPr>
            <p:cNvPr id="234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6200000">
              <a:off x="-799719" y="719395"/>
              <a:ext cx="1621492" cy="216093"/>
            </a:xfrm>
            <a:prstGeom prst="rect">
              <a:avLst/>
            </a:prstGeom>
            <a:effectLst/>
          </p:spPr>
        </p:pic>
        <p:pic>
          <p:nvPicPr>
            <p:cNvPr id="308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3709" y="-25401"/>
              <a:ext cx="1353618" cy="1465733"/>
            </a:xfrm>
            <a:prstGeom prst="rect">
              <a:avLst/>
            </a:prstGeom>
            <a:effectLst/>
          </p:spPr>
        </p:pic>
        <p:pic>
          <p:nvPicPr>
            <p:cNvPr id="237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6934" y="1490368"/>
              <a:ext cx="2248474" cy="216093"/>
            </a:xfrm>
            <a:prstGeom prst="rect">
              <a:avLst/>
            </a:prstGeom>
            <a:effectLst/>
          </p:spPr>
        </p:pic>
      </p:grpSp>
      <p:grpSp>
        <p:nvGrpSpPr>
          <p:cNvPr id="245" name="Group 245"/>
          <p:cNvGrpSpPr/>
          <p:nvPr/>
        </p:nvGrpSpPr>
        <p:grpSpPr>
          <a:xfrm>
            <a:off x="1569487" y="2469295"/>
            <a:ext cx="2328559" cy="1731862"/>
            <a:chOff x="-97018" y="-25400"/>
            <a:chExt cx="2328557" cy="1731861"/>
          </a:xfrm>
        </p:grpSpPr>
        <p:pic>
          <p:nvPicPr>
            <p:cNvPr id="240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6200000">
              <a:off x="-799719" y="719395"/>
              <a:ext cx="1621492" cy="216093"/>
            </a:xfrm>
            <a:prstGeom prst="rect">
              <a:avLst/>
            </a:prstGeom>
            <a:effectLst/>
          </p:spPr>
        </p:pic>
        <p:pic>
          <p:nvPicPr>
            <p:cNvPr id="310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3709" y="-25401"/>
              <a:ext cx="1353618" cy="1465733"/>
            </a:xfrm>
            <a:prstGeom prst="rect">
              <a:avLst/>
            </a:prstGeom>
            <a:effectLst/>
          </p:spPr>
        </p:pic>
        <p:pic>
          <p:nvPicPr>
            <p:cNvPr id="243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6934" y="1490368"/>
              <a:ext cx="2248474" cy="216093"/>
            </a:xfrm>
            <a:prstGeom prst="rect">
              <a:avLst/>
            </a:prstGeom>
            <a:effectLst/>
          </p:spPr>
        </p:pic>
      </p:grpSp>
      <p:grpSp>
        <p:nvGrpSpPr>
          <p:cNvPr id="250" name="Group 250"/>
          <p:cNvGrpSpPr/>
          <p:nvPr/>
        </p:nvGrpSpPr>
        <p:grpSpPr>
          <a:xfrm>
            <a:off x="2057797" y="4617162"/>
            <a:ext cx="10481638" cy="1085710"/>
            <a:chOff x="1549734" y="0"/>
            <a:chExt cx="10481637" cy="1085709"/>
          </a:xfrm>
        </p:grpSpPr>
        <p:sp>
          <p:nvSpPr>
            <p:cNvPr id="246" name="Shape 246"/>
            <p:cNvSpPr/>
            <p:nvPr/>
          </p:nvSpPr>
          <p:spPr>
            <a:xfrm>
              <a:off x="1549734" y="465666"/>
              <a:ext cx="1080047" cy="620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8748595" y="465666"/>
              <a:ext cx="3282777" cy="620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Valuable Result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3560554" y="775687"/>
              <a:ext cx="448154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4221705" y="-1"/>
              <a:ext cx="2934966" cy="620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Data Scientist</a:t>
              </a:r>
            </a:p>
          </p:txBody>
        </p:sp>
      </p:grpSp>
      <p:sp>
        <p:nvSpPr>
          <p:cNvPr id="251" name="Shape 251"/>
          <p:cNvSpPr/>
          <p:nvPr/>
        </p:nvSpPr>
        <p:spPr>
          <a:xfrm>
            <a:off x="1062668" y="1624767"/>
            <a:ext cx="108794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grpSp>
        <p:nvGrpSpPr>
          <p:cNvPr id="256" name="Group 256"/>
          <p:cNvGrpSpPr/>
          <p:nvPr/>
        </p:nvGrpSpPr>
        <p:grpSpPr>
          <a:xfrm>
            <a:off x="1625363" y="6631504"/>
            <a:ext cx="1301281" cy="1340982"/>
            <a:chOff x="-123954" y="-157774"/>
            <a:chExt cx="1301279" cy="1340981"/>
          </a:xfrm>
        </p:grpSpPr>
        <p:pic>
          <p:nvPicPr>
            <p:cNvPr id="312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37979" y="-157775"/>
              <a:ext cx="676107" cy="827363"/>
            </a:xfrm>
            <a:prstGeom prst="rect">
              <a:avLst/>
            </a:prstGeom>
            <a:effectLst/>
          </p:spPr>
        </p:pic>
        <p:pic>
          <p:nvPicPr>
            <p:cNvPr id="314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0444" y="-29211"/>
              <a:ext cx="696881" cy="636089"/>
            </a:xfrm>
            <a:prstGeom prst="rect">
              <a:avLst/>
            </a:prstGeom>
            <a:effectLst/>
          </p:spPr>
        </p:pic>
        <p:pic>
          <p:nvPicPr>
            <p:cNvPr id="316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34903" y="449607"/>
              <a:ext cx="665093" cy="733601"/>
            </a:xfrm>
            <a:prstGeom prst="rect">
              <a:avLst/>
            </a:prstGeom>
            <a:effectLst/>
          </p:spPr>
        </p:pic>
        <p:pic>
          <p:nvPicPr>
            <p:cNvPr id="318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23955" y="469331"/>
              <a:ext cx="783690" cy="654475"/>
            </a:xfrm>
            <a:prstGeom prst="rect">
              <a:avLst/>
            </a:prstGeom>
            <a:effectLst/>
          </p:spPr>
        </p:pic>
      </p:grpSp>
      <p:sp>
        <p:nvSpPr>
          <p:cNvPr id="257" name="Shape 257"/>
          <p:cNvSpPr/>
          <p:nvPr/>
        </p:nvSpPr>
        <p:spPr>
          <a:xfrm>
            <a:off x="1699808" y="8070274"/>
            <a:ext cx="11984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Iterative</a:t>
            </a:r>
          </a:p>
        </p:txBody>
      </p:sp>
      <p:grpSp>
        <p:nvGrpSpPr>
          <p:cNvPr id="268" name="Group 268"/>
          <p:cNvGrpSpPr/>
          <p:nvPr/>
        </p:nvGrpSpPr>
        <p:grpSpPr>
          <a:xfrm>
            <a:off x="5954746" y="6522079"/>
            <a:ext cx="1095308" cy="1358190"/>
            <a:chOff x="-50799" y="-50800"/>
            <a:chExt cx="1095307" cy="1358189"/>
          </a:xfrm>
        </p:grpSpPr>
        <p:pic>
          <p:nvPicPr>
            <p:cNvPr id="258" name=""/>
            <p:cNvPicPr>
              <a:picLocks noChangeAspect="0"/>
            </p:cNvPicPr>
            <p:nvPr/>
          </p:nvPicPr>
          <p:blipFill>
            <a:blip r:embed="rId9">
              <a:alphaModFix amt="71000"/>
              <a:extLst/>
            </a:blip>
            <a:stretch>
              <a:fillRect/>
            </a:stretch>
          </p:blipFill>
          <p:spPr>
            <a:xfrm>
              <a:off x="-50800" y="212082"/>
              <a:ext cx="1095308" cy="1095308"/>
            </a:xfrm>
            <a:prstGeom prst="rect">
              <a:avLst/>
            </a:prstGeom>
            <a:effectLst/>
          </p:spPr>
        </p:pic>
        <p:pic>
          <p:nvPicPr>
            <p:cNvPr id="260" name="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69124" y="-50800"/>
              <a:ext cx="455460" cy="101600"/>
            </a:xfrm>
            <a:prstGeom prst="rect">
              <a:avLst/>
            </a:prstGeom>
            <a:effectLst/>
          </p:spPr>
        </p:pic>
        <p:pic>
          <p:nvPicPr>
            <p:cNvPr id="262" name="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 rot="5400000">
              <a:off x="308631" y="86621"/>
              <a:ext cx="376445" cy="101601"/>
            </a:xfrm>
            <a:prstGeom prst="rect">
              <a:avLst/>
            </a:prstGeom>
            <a:effectLst/>
          </p:spPr>
        </p:pic>
        <p:pic>
          <p:nvPicPr>
            <p:cNvPr id="264" name="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 rot="2700000">
              <a:off x="456084" y="739587"/>
              <a:ext cx="490289" cy="401313"/>
            </a:xfrm>
            <a:prstGeom prst="rect">
              <a:avLst/>
            </a:prstGeom>
            <a:effectLst/>
          </p:spPr>
        </p:pic>
        <p:pic>
          <p:nvPicPr>
            <p:cNvPr id="266" name="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 rot="4144365">
              <a:off x="322404" y="732421"/>
              <a:ext cx="535883" cy="401313"/>
            </a:xfrm>
            <a:prstGeom prst="rect">
              <a:avLst/>
            </a:prstGeom>
            <a:effectLst/>
          </p:spPr>
        </p:pic>
      </p:grpSp>
      <p:sp>
        <p:nvSpPr>
          <p:cNvPr id="269" name="Shape 269"/>
          <p:cNvSpPr/>
          <p:nvPr/>
        </p:nvSpPr>
        <p:spPr>
          <a:xfrm>
            <a:off x="5293563" y="8070274"/>
            <a:ext cx="24176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Time Consuming</a:t>
            </a:r>
          </a:p>
        </p:txBody>
      </p:sp>
      <p:grpSp>
        <p:nvGrpSpPr>
          <p:cNvPr id="303" name="Group 303"/>
          <p:cNvGrpSpPr/>
          <p:nvPr/>
        </p:nvGrpSpPr>
        <p:grpSpPr>
          <a:xfrm>
            <a:off x="9965665" y="6687490"/>
            <a:ext cx="1690585" cy="1308675"/>
            <a:chOff x="-50799" y="-50799"/>
            <a:chExt cx="1690583" cy="1308674"/>
          </a:xfrm>
        </p:grpSpPr>
        <p:grpSp>
          <p:nvGrpSpPr>
            <p:cNvPr id="280" name="Group 280"/>
            <p:cNvGrpSpPr/>
            <p:nvPr/>
          </p:nvGrpSpPr>
          <p:grpSpPr>
            <a:xfrm>
              <a:off x="-50800" y="-50800"/>
              <a:ext cx="813213" cy="1308675"/>
              <a:chOff x="-50799" y="-50799"/>
              <a:chExt cx="813212" cy="1308674"/>
            </a:xfrm>
          </p:grpSpPr>
          <p:pic>
            <p:nvPicPr>
              <p:cNvPr id="270" name=""/>
              <p:cNvPicPr>
                <a:picLocks noChangeAspect="0"/>
              </p:cNvPicPr>
              <p:nvPr/>
            </p:nvPicPr>
            <p:blipFill>
              <a:blip r:embed="rId14">
                <a:alphaModFix amt="71000"/>
                <a:extLst/>
              </a:blip>
              <a:stretch>
                <a:fillRect/>
              </a:stretch>
            </p:blipFill>
            <p:spPr>
              <a:xfrm>
                <a:off x="65501" y="-50800"/>
                <a:ext cx="580611" cy="574333"/>
              </a:xfrm>
              <a:prstGeom prst="rect">
                <a:avLst/>
              </a:prstGeom>
              <a:effectLst/>
            </p:spPr>
          </p:pic>
          <p:pic>
            <p:nvPicPr>
              <p:cNvPr id="272" name=""/>
              <p:cNvPicPr>
                <a:picLocks noChangeAspect="0"/>
              </p:cNvPicPr>
              <p:nvPr/>
            </p:nvPicPr>
            <p:blipFill>
              <a:blip r:embed="rId15">
                <a:extLst/>
              </a:blip>
              <a:stretch>
                <a:fillRect/>
              </a:stretch>
            </p:blipFill>
            <p:spPr>
              <a:xfrm>
                <a:off x="-50800" y="584365"/>
                <a:ext cx="813213" cy="101601"/>
              </a:xfrm>
              <a:prstGeom prst="rect">
                <a:avLst/>
              </a:prstGeom>
              <a:effectLst/>
            </p:spPr>
          </p:pic>
          <p:pic>
            <p:nvPicPr>
              <p:cNvPr id="274" name=""/>
              <p:cNvPicPr>
                <a:picLocks noChangeAspect="0"/>
              </p:cNvPicPr>
              <p:nvPr/>
            </p:nvPicPr>
            <p:blipFill>
              <a:blip r:embed="rId16">
                <a:extLst/>
              </a:blip>
              <a:stretch>
                <a:fillRect/>
              </a:stretch>
            </p:blipFill>
            <p:spPr>
              <a:xfrm rot="5400000">
                <a:off x="80242" y="650563"/>
                <a:ext cx="551129" cy="101601"/>
              </a:xfrm>
              <a:prstGeom prst="rect">
                <a:avLst/>
              </a:prstGeom>
              <a:effectLst/>
            </p:spPr>
          </p:pic>
          <p:pic>
            <p:nvPicPr>
              <p:cNvPr id="276" name=""/>
              <p:cNvPicPr>
                <a:picLocks noChangeAspect="0"/>
              </p:cNvPicPr>
              <p:nvPr/>
            </p:nvPicPr>
            <p:blipFill>
              <a:blip r:embed="rId17">
                <a:extLst/>
              </a:blip>
              <a:stretch>
                <a:fillRect/>
              </a:stretch>
            </p:blipFill>
            <p:spPr>
              <a:xfrm rot="7157280">
                <a:off x="-6509" y="947644"/>
                <a:ext cx="535549" cy="101601"/>
              </a:xfrm>
              <a:prstGeom prst="rect">
                <a:avLst/>
              </a:prstGeom>
              <a:effectLst/>
            </p:spPr>
          </p:pic>
          <p:pic>
            <p:nvPicPr>
              <p:cNvPr id="278" name=""/>
              <p:cNvPicPr>
                <a:picLocks noChangeAspect="0"/>
              </p:cNvPicPr>
              <p:nvPr/>
            </p:nvPicPr>
            <p:blipFill>
              <a:blip r:embed="rId18">
                <a:extLst/>
              </a:blip>
              <a:stretch>
                <a:fillRect/>
              </a:stretch>
            </p:blipFill>
            <p:spPr>
              <a:xfrm rot="3438950">
                <a:off x="189977" y="947644"/>
                <a:ext cx="551287" cy="101601"/>
              </a:xfrm>
              <a:prstGeom prst="rect">
                <a:avLst/>
              </a:prstGeom>
              <a:effectLst/>
            </p:spPr>
          </p:pic>
        </p:grpSp>
        <p:grpSp>
          <p:nvGrpSpPr>
            <p:cNvPr id="291" name="Group 291"/>
            <p:cNvGrpSpPr/>
            <p:nvPr/>
          </p:nvGrpSpPr>
          <p:grpSpPr>
            <a:xfrm>
              <a:off x="347133" y="-50800"/>
              <a:ext cx="813213" cy="1308675"/>
              <a:chOff x="-50799" y="-50799"/>
              <a:chExt cx="813212" cy="1308674"/>
            </a:xfrm>
          </p:grpSpPr>
          <p:pic>
            <p:nvPicPr>
              <p:cNvPr id="281" name=""/>
              <p:cNvPicPr>
                <a:picLocks noChangeAspect="0"/>
              </p:cNvPicPr>
              <p:nvPr/>
            </p:nvPicPr>
            <p:blipFill>
              <a:blip r:embed="rId14">
                <a:alphaModFix amt="71000"/>
                <a:extLst/>
              </a:blip>
              <a:stretch>
                <a:fillRect/>
              </a:stretch>
            </p:blipFill>
            <p:spPr>
              <a:xfrm>
                <a:off x="65501" y="-50800"/>
                <a:ext cx="580611" cy="574333"/>
              </a:xfrm>
              <a:prstGeom prst="rect">
                <a:avLst/>
              </a:prstGeom>
              <a:effectLst/>
            </p:spPr>
          </p:pic>
          <p:pic>
            <p:nvPicPr>
              <p:cNvPr id="283" name=""/>
              <p:cNvPicPr>
                <a:picLocks noChangeAspect="0"/>
              </p:cNvPicPr>
              <p:nvPr/>
            </p:nvPicPr>
            <p:blipFill>
              <a:blip r:embed="rId15">
                <a:extLst/>
              </a:blip>
              <a:stretch>
                <a:fillRect/>
              </a:stretch>
            </p:blipFill>
            <p:spPr>
              <a:xfrm>
                <a:off x="-50800" y="584365"/>
                <a:ext cx="813213" cy="101601"/>
              </a:xfrm>
              <a:prstGeom prst="rect">
                <a:avLst/>
              </a:prstGeom>
              <a:effectLst/>
            </p:spPr>
          </p:pic>
          <p:pic>
            <p:nvPicPr>
              <p:cNvPr id="285" name=""/>
              <p:cNvPicPr>
                <a:picLocks noChangeAspect="0"/>
              </p:cNvPicPr>
              <p:nvPr/>
            </p:nvPicPr>
            <p:blipFill>
              <a:blip r:embed="rId16">
                <a:extLst/>
              </a:blip>
              <a:stretch>
                <a:fillRect/>
              </a:stretch>
            </p:blipFill>
            <p:spPr>
              <a:xfrm rot="5400000">
                <a:off x="80242" y="650563"/>
                <a:ext cx="551129" cy="101601"/>
              </a:xfrm>
              <a:prstGeom prst="rect">
                <a:avLst/>
              </a:prstGeom>
              <a:effectLst/>
            </p:spPr>
          </p:pic>
          <p:pic>
            <p:nvPicPr>
              <p:cNvPr id="287" name=""/>
              <p:cNvPicPr>
                <a:picLocks noChangeAspect="0"/>
              </p:cNvPicPr>
              <p:nvPr/>
            </p:nvPicPr>
            <p:blipFill>
              <a:blip r:embed="rId17">
                <a:extLst/>
              </a:blip>
              <a:stretch>
                <a:fillRect/>
              </a:stretch>
            </p:blipFill>
            <p:spPr>
              <a:xfrm rot="7157280">
                <a:off x="-6509" y="947644"/>
                <a:ext cx="535549" cy="101601"/>
              </a:xfrm>
              <a:prstGeom prst="rect">
                <a:avLst/>
              </a:prstGeom>
              <a:effectLst/>
            </p:spPr>
          </p:pic>
          <p:pic>
            <p:nvPicPr>
              <p:cNvPr id="289" name=""/>
              <p:cNvPicPr>
                <a:picLocks noChangeAspect="0"/>
              </p:cNvPicPr>
              <p:nvPr/>
            </p:nvPicPr>
            <p:blipFill>
              <a:blip r:embed="rId18">
                <a:extLst/>
              </a:blip>
              <a:stretch>
                <a:fillRect/>
              </a:stretch>
            </p:blipFill>
            <p:spPr>
              <a:xfrm rot="3438950">
                <a:off x="189977" y="947644"/>
                <a:ext cx="551287" cy="101601"/>
              </a:xfrm>
              <a:prstGeom prst="rect">
                <a:avLst/>
              </a:prstGeom>
              <a:effectLst/>
            </p:spPr>
          </p:pic>
        </p:grpSp>
        <p:grpSp>
          <p:nvGrpSpPr>
            <p:cNvPr id="302" name="Group 302"/>
            <p:cNvGrpSpPr/>
            <p:nvPr/>
          </p:nvGrpSpPr>
          <p:grpSpPr>
            <a:xfrm>
              <a:off x="826571" y="-50800"/>
              <a:ext cx="813213" cy="1308675"/>
              <a:chOff x="-50799" y="-50799"/>
              <a:chExt cx="813212" cy="1308674"/>
            </a:xfrm>
          </p:grpSpPr>
          <p:pic>
            <p:nvPicPr>
              <p:cNvPr id="292" name=""/>
              <p:cNvPicPr>
                <a:picLocks noChangeAspect="0"/>
              </p:cNvPicPr>
              <p:nvPr/>
            </p:nvPicPr>
            <p:blipFill>
              <a:blip r:embed="rId14">
                <a:alphaModFix amt="71000"/>
                <a:extLst/>
              </a:blip>
              <a:stretch>
                <a:fillRect/>
              </a:stretch>
            </p:blipFill>
            <p:spPr>
              <a:xfrm>
                <a:off x="65501" y="-50800"/>
                <a:ext cx="580611" cy="574333"/>
              </a:xfrm>
              <a:prstGeom prst="rect">
                <a:avLst/>
              </a:prstGeom>
              <a:effectLst/>
            </p:spPr>
          </p:pic>
          <p:pic>
            <p:nvPicPr>
              <p:cNvPr id="294" name=""/>
              <p:cNvPicPr>
                <a:picLocks noChangeAspect="0"/>
              </p:cNvPicPr>
              <p:nvPr/>
            </p:nvPicPr>
            <p:blipFill>
              <a:blip r:embed="rId15">
                <a:extLst/>
              </a:blip>
              <a:stretch>
                <a:fillRect/>
              </a:stretch>
            </p:blipFill>
            <p:spPr>
              <a:xfrm>
                <a:off x="-50800" y="584365"/>
                <a:ext cx="813213" cy="101601"/>
              </a:xfrm>
              <a:prstGeom prst="rect">
                <a:avLst/>
              </a:prstGeom>
              <a:effectLst/>
            </p:spPr>
          </p:pic>
          <p:pic>
            <p:nvPicPr>
              <p:cNvPr id="296" name=""/>
              <p:cNvPicPr>
                <a:picLocks noChangeAspect="0"/>
              </p:cNvPicPr>
              <p:nvPr/>
            </p:nvPicPr>
            <p:blipFill>
              <a:blip r:embed="rId16">
                <a:extLst/>
              </a:blip>
              <a:stretch>
                <a:fillRect/>
              </a:stretch>
            </p:blipFill>
            <p:spPr>
              <a:xfrm rot="5400000">
                <a:off x="80242" y="650563"/>
                <a:ext cx="551129" cy="101601"/>
              </a:xfrm>
              <a:prstGeom prst="rect">
                <a:avLst/>
              </a:prstGeom>
              <a:effectLst/>
            </p:spPr>
          </p:pic>
          <p:pic>
            <p:nvPicPr>
              <p:cNvPr id="298" name=""/>
              <p:cNvPicPr>
                <a:picLocks noChangeAspect="0"/>
              </p:cNvPicPr>
              <p:nvPr/>
            </p:nvPicPr>
            <p:blipFill>
              <a:blip r:embed="rId17">
                <a:extLst/>
              </a:blip>
              <a:stretch>
                <a:fillRect/>
              </a:stretch>
            </p:blipFill>
            <p:spPr>
              <a:xfrm rot="7157280">
                <a:off x="-6509" y="947644"/>
                <a:ext cx="535549" cy="101601"/>
              </a:xfrm>
              <a:prstGeom prst="rect">
                <a:avLst/>
              </a:prstGeom>
              <a:effectLst/>
            </p:spPr>
          </p:pic>
          <p:pic>
            <p:nvPicPr>
              <p:cNvPr id="300" name=""/>
              <p:cNvPicPr>
                <a:picLocks noChangeAspect="0"/>
              </p:cNvPicPr>
              <p:nvPr/>
            </p:nvPicPr>
            <p:blipFill>
              <a:blip r:embed="rId18">
                <a:extLst/>
              </a:blip>
              <a:stretch>
                <a:fillRect/>
              </a:stretch>
            </p:blipFill>
            <p:spPr>
              <a:xfrm rot="3438950">
                <a:off x="189977" y="947644"/>
                <a:ext cx="551287" cy="101601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04" name="Shape 304"/>
          <p:cNvSpPr/>
          <p:nvPr/>
        </p:nvSpPr>
        <p:spPr>
          <a:xfrm>
            <a:off x="9864705" y="8070274"/>
            <a:ext cx="189250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Human Drive</a:t>
            </a:r>
          </a:p>
        </p:txBody>
      </p:sp>
      <p:sp>
        <p:nvSpPr>
          <p:cNvPr id="305" name="Shape 305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roup 1165"/>
          <p:cNvGrpSpPr/>
          <p:nvPr/>
        </p:nvGrpSpPr>
        <p:grpSpPr>
          <a:xfrm>
            <a:off x="2862372" y="2884673"/>
            <a:ext cx="7820631" cy="2881003"/>
            <a:chOff x="-71842" y="-71842"/>
            <a:chExt cx="7820630" cy="2881001"/>
          </a:xfrm>
        </p:grpSpPr>
        <p:sp>
          <p:nvSpPr>
            <p:cNvPr id="1058" name="Shape 1058"/>
            <p:cNvSpPr/>
            <p:nvPr/>
          </p:nvSpPr>
          <p:spPr>
            <a:xfrm>
              <a:off x="2871752" y="763596"/>
              <a:ext cx="2679800" cy="620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Thank you !</a:t>
              </a: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4128916" y="1694929"/>
              <a:ext cx="3619873" cy="620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Any Questions?</a:t>
              </a:r>
            </a:p>
          </p:txBody>
        </p:sp>
        <p:grpSp>
          <p:nvGrpSpPr>
            <p:cNvPr id="1164" name="Group 1164"/>
            <p:cNvGrpSpPr/>
            <p:nvPr/>
          </p:nvGrpSpPr>
          <p:grpSpPr>
            <a:xfrm>
              <a:off x="-71843" y="-71843"/>
              <a:ext cx="3861144" cy="2881003"/>
              <a:chOff x="-71842" y="-71842"/>
              <a:chExt cx="3861142" cy="2881001"/>
            </a:xfrm>
          </p:grpSpPr>
          <p:grpSp>
            <p:nvGrpSpPr>
              <p:cNvPr id="1072" name="Group 1072"/>
              <p:cNvGrpSpPr/>
              <p:nvPr/>
            </p:nvGrpSpPr>
            <p:grpSpPr>
              <a:xfrm>
                <a:off x="-71843" y="365420"/>
                <a:ext cx="1259706" cy="882877"/>
                <a:chOff x="-71842" y="-71842"/>
                <a:chExt cx="1259704" cy="882876"/>
              </a:xfrm>
            </p:grpSpPr>
            <p:pic>
              <p:nvPicPr>
                <p:cNvPr id="1060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231483" y="-39458"/>
                  <a:ext cx="61503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062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18900000">
                  <a:off x="-123076" y="123688"/>
                  <a:ext cx="59512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064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2700000">
                  <a:off x="-123076" y="472664"/>
                  <a:ext cx="59512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066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231483" y="652414"/>
                  <a:ext cx="61503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068" name="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2700000">
                  <a:off x="607871" y="123688"/>
                  <a:ext cx="59287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070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 rot="18900000">
                  <a:off x="554100" y="476679"/>
                  <a:ext cx="700415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1085" name="Group 1085"/>
              <p:cNvGrpSpPr/>
              <p:nvPr/>
            </p:nvGrpSpPr>
            <p:grpSpPr>
              <a:xfrm>
                <a:off x="-71843" y="1201201"/>
                <a:ext cx="1259706" cy="882878"/>
                <a:chOff x="-71842" y="-71842"/>
                <a:chExt cx="1259704" cy="882876"/>
              </a:xfrm>
            </p:grpSpPr>
            <p:pic>
              <p:nvPicPr>
                <p:cNvPr id="1073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231483" y="-39458"/>
                  <a:ext cx="61503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075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18900000">
                  <a:off x="-123076" y="123688"/>
                  <a:ext cx="59512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077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2700000">
                  <a:off x="-123076" y="472664"/>
                  <a:ext cx="59512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079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231483" y="652414"/>
                  <a:ext cx="61503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081" name="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2700000">
                  <a:off x="607871" y="123688"/>
                  <a:ext cx="59287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083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 rot="18900000">
                  <a:off x="554100" y="476679"/>
                  <a:ext cx="700415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1098" name="Group 1098"/>
              <p:cNvGrpSpPr/>
              <p:nvPr/>
            </p:nvGrpSpPr>
            <p:grpSpPr>
              <a:xfrm>
                <a:off x="797148" y="-71843"/>
                <a:ext cx="1259706" cy="882878"/>
                <a:chOff x="-71842" y="-71842"/>
                <a:chExt cx="1259704" cy="882876"/>
              </a:xfrm>
            </p:grpSpPr>
            <p:pic>
              <p:nvPicPr>
                <p:cNvPr id="1086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231483" y="-39458"/>
                  <a:ext cx="61503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088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18900000">
                  <a:off x="-123076" y="123688"/>
                  <a:ext cx="59512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090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2700000">
                  <a:off x="-123076" y="472664"/>
                  <a:ext cx="59512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092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231483" y="652414"/>
                  <a:ext cx="61503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094" name="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2700000">
                  <a:off x="607871" y="123688"/>
                  <a:ext cx="59287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096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 rot="18900000">
                  <a:off x="554100" y="476679"/>
                  <a:ext cx="700415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1111" name="Group 1111"/>
              <p:cNvGrpSpPr/>
              <p:nvPr/>
            </p:nvGrpSpPr>
            <p:grpSpPr>
              <a:xfrm>
                <a:off x="797148" y="719659"/>
                <a:ext cx="1259706" cy="882877"/>
                <a:chOff x="-71842" y="-71842"/>
                <a:chExt cx="1259704" cy="882876"/>
              </a:xfrm>
            </p:grpSpPr>
            <p:pic>
              <p:nvPicPr>
                <p:cNvPr id="1099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231483" y="-39458"/>
                  <a:ext cx="61503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01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18900000">
                  <a:off x="-123076" y="123688"/>
                  <a:ext cx="59512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03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2700000">
                  <a:off x="-123076" y="472664"/>
                  <a:ext cx="59512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05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231483" y="652414"/>
                  <a:ext cx="61503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07" name="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2700000">
                  <a:off x="607871" y="123688"/>
                  <a:ext cx="59287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09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 rot="18900000">
                  <a:off x="554100" y="476679"/>
                  <a:ext cx="700415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1124" name="Group 1124"/>
              <p:cNvGrpSpPr/>
              <p:nvPr/>
            </p:nvGrpSpPr>
            <p:grpSpPr>
              <a:xfrm>
                <a:off x="1677209" y="287931"/>
                <a:ext cx="1259705" cy="882877"/>
                <a:chOff x="-71842" y="-71842"/>
                <a:chExt cx="1259704" cy="882876"/>
              </a:xfrm>
            </p:grpSpPr>
            <p:pic>
              <p:nvPicPr>
                <p:cNvPr id="1112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231483" y="-39458"/>
                  <a:ext cx="61503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14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18900000">
                  <a:off x="-123076" y="123688"/>
                  <a:ext cx="59512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16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2700000">
                  <a:off x="-123076" y="472664"/>
                  <a:ext cx="59512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18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231483" y="652414"/>
                  <a:ext cx="61503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20" name="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2700000">
                  <a:off x="607871" y="123688"/>
                  <a:ext cx="59287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22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 rot="18900000">
                  <a:off x="554100" y="476679"/>
                  <a:ext cx="700415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1137" name="Group 1137"/>
              <p:cNvGrpSpPr/>
              <p:nvPr/>
            </p:nvGrpSpPr>
            <p:grpSpPr>
              <a:xfrm>
                <a:off x="1677209" y="1107107"/>
                <a:ext cx="1259705" cy="882877"/>
                <a:chOff x="-71842" y="-71842"/>
                <a:chExt cx="1259704" cy="882876"/>
              </a:xfrm>
            </p:grpSpPr>
            <p:pic>
              <p:nvPicPr>
                <p:cNvPr id="1125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231483" y="-39458"/>
                  <a:ext cx="61503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27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18900000">
                  <a:off x="-123076" y="123688"/>
                  <a:ext cx="59512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29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2700000">
                  <a:off x="-123076" y="472664"/>
                  <a:ext cx="59512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31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231483" y="652414"/>
                  <a:ext cx="61503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33" name="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2700000">
                  <a:off x="607871" y="123688"/>
                  <a:ext cx="59287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35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 rot="18900000">
                  <a:off x="554100" y="476679"/>
                  <a:ext cx="700415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1150" name="Group 1150"/>
              <p:cNvGrpSpPr/>
              <p:nvPr/>
            </p:nvGrpSpPr>
            <p:grpSpPr>
              <a:xfrm>
                <a:off x="1677209" y="1926283"/>
                <a:ext cx="1259705" cy="882877"/>
                <a:chOff x="-71842" y="-71842"/>
                <a:chExt cx="1259704" cy="882876"/>
              </a:xfrm>
            </p:grpSpPr>
            <p:pic>
              <p:nvPicPr>
                <p:cNvPr id="1138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231483" y="-39458"/>
                  <a:ext cx="61503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40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18900000">
                  <a:off x="-123076" y="123688"/>
                  <a:ext cx="59512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42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2700000">
                  <a:off x="-123076" y="472664"/>
                  <a:ext cx="59512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44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231483" y="652414"/>
                  <a:ext cx="61503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46" name="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2700000">
                  <a:off x="607871" y="123688"/>
                  <a:ext cx="59287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48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 rot="18900000">
                  <a:off x="554100" y="476679"/>
                  <a:ext cx="700415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1163" name="Group 1163"/>
              <p:cNvGrpSpPr/>
              <p:nvPr/>
            </p:nvGrpSpPr>
            <p:grpSpPr>
              <a:xfrm>
                <a:off x="2529595" y="1538971"/>
                <a:ext cx="1259706" cy="882877"/>
                <a:chOff x="-71842" y="-71842"/>
                <a:chExt cx="1259704" cy="882876"/>
              </a:xfrm>
            </p:grpSpPr>
            <p:pic>
              <p:nvPicPr>
                <p:cNvPr id="1151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231483" y="-39458"/>
                  <a:ext cx="61503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53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18900000">
                  <a:off x="-123076" y="123688"/>
                  <a:ext cx="59512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55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2700000">
                  <a:off x="-123076" y="472664"/>
                  <a:ext cx="595128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57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231483" y="652414"/>
                  <a:ext cx="615032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59" name="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2700000">
                  <a:off x="607871" y="123688"/>
                  <a:ext cx="59287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161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 rot="18900000">
                  <a:off x="554100" y="476679"/>
                  <a:ext cx="700415" cy="101601"/>
                </a:xfrm>
                <a:prstGeom prst="rect">
                  <a:avLst/>
                </a:prstGeom>
                <a:effectLst/>
              </p:spPr>
            </p:pic>
          </p:grpSp>
        </p:grpSp>
      </p:grpSp>
      <p:sp>
        <p:nvSpPr>
          <p:cNvPr id="1166" name="Shape 1166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1148241" y="1546324"/>
            <a:ext cx="11166349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/>
            </a:pPr>
            <a:r>
              <a:t>Name: Adam</a:t>
            </a:r>
          </a:p>
          <a:p>
            <a:pPr algn="l">
              <a:defRPr sz="3200"/>
            </a:pPr>
            <a:r>
              <a:t>Title: CEO of E-commerce Start Up</a:t>
            </a:r>
          </a:p>
          <a:p>
            <a:pPr algn="l">
              <a:defRPr sz="3200"/>
            </a:pPr>
            <a:r>
              <a:t>Aim: Make next year’s marketing plan based on current data</a:t>
            </a:r>
          </a:p>
          <a:p>
            <a:pPr algn="l">
              <a:defRPr sz="3200">
                <a:solidFill>
                  <a:srgbClr val="EEA92F"/>
                </a:solidFill>
              </a:defRPr>
            </a:pPr>
            <a:r>
              <a:t>Plight: Low budget</a:t>
            </a:r>
          </a:p>
          <a:p>
            <a:pPr algn="l">
              <a:defRPr sz="3200">
                <a:solidFill>
                  <a:srgbClr val="EEA92F"/>
                </a:solidFill>
              </a:defRPr>
            </a:pPr>
            <a:r>
              <a:t>           Limited data scientists</a:t>
            </a:r>
          </a:p>
        </p:txBody>
      </p:sp>
      <p:grpSp>
        <p:nvGrpSpPr>
          <p:cNvPr id="345" name="Group 345"/>
          <p:cNvGrpSpPr/>
          <p:nvPr/>
        </p:nvGrpSpPr>
        <p:grpSpPr>
          <a:xfrm>
            <a:off x="466182" y="4870178"/>
            <a:ext cx="6772328" cy="1798415"/>
            <a:chOff x="-57375" y="-71504"/>
            <a:chExt cx="6772326" cy="1798414"/>
          </a:xfrm>
        </p:grpSpPr>
        <p:grpSp>
          <p:nvGrpSpPr>
            <p:cNvPr id="334" name="Group 334"/>
            <p:cNvGrpSpPr/>
            <p:nvPr/>
          </p:nvGrpSpPr>
          <p:grpSpPr>
            <a:xfrm>
              <a:off x="-57376" y="-71505"/>
              <a:ext cx="2871049" cy="1798416"/>
              <a:chOff x="-57375" y="-71504"/>
              <a:chExt cx="2871048" cy="1798414"/>
            </a:xfrm>
          </p:grpSpPr>
          <p:grpSp>
            <p:nvGrpSpPr>
              <p:cNvPr id="329" name="Group 329"/>
              <p:cNvGrpSpPr/>
              <p:nvPr/>
            </p:nvGrpSpPr>
            <p:grpSpPr>
              <a:xfrm>
                <a:off x="-57376" y="-26551"/>
                <a:ext cx="2871049" cy="1753462"/>
                <a:chOff x="-57375" y="-50800"/>
                <a:chExt cx="2871048" cy="1753460"/>
              </a:xfrm>
            </p:grpSpPr>
            <p:grpSp>
              <p:nvGrpSpPr>
                <p:cNvPr id="324" name="Group 324"/>
                <p:cNvGrpSpPr/>
                <p:nvPr/>
              </p:nvGrpSpPr>
              <p:grpSpPr>
                <a:xfrm rot="21120000">
                  <a:off x="16016" y="273960"/>
                  <a:ext cx="2724265" cy="1245188"/>
                  <a:chOff x="0" y="0"/>
                  <a:chExt cx="2724264" cy="1245187"/>
                </a:xfrm>
              </p:grpSpPr>
              <p:sp>
                <p:nvSpPr>
                  <p:cNvPr id="323" name="Shape 323"/>
                  <p:cNvSpPr/>
                  <p:nvPr/>
                </p:nvSpPr>
                <p:spPr>
                  <a:xfrm>
                    <a:off x="50800" y="50799"/>
                    <a:ext cx="2622665" cy="11435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1" sz="2800">
                        <a:latin typeface="Helvetica"/>
                        <a:ea typeface="Helvetica"/>
                        <a:cs typeface="Helvetica"/>
                        <a:sym typeface="Helvetica"/>
                      </a:defRPr>
                    </a:lvl1pPr>
                  </a:lstStyle>
                  <a:p>
                    <a:pPr/>
                    <a:r>
                      <a:t>Manual Computation?</a:t>
                    </a:r>
                  </a:p>
                </p:txBody>
              </p:sp>
              <p:pic>
                <p:nvPicPr>
                  <p:cNvPr id="322" name=""/>
                  <p:cNvPicPr>
                    <a:picLocks noChangeAspect="0"/>
                  </p:cNvPicPr>
                  <p:nvPr/>
                </p:nvPicPr>
                <p:blipFill>
                  <a:blip r:embed="rId2">
                    <a:alphaModFix amt="71000"/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2724265" cy="1245188"/>
                  </a:xfrm>
                  <a:prstGeom prst="rect">
                    <a:avLst/>
                  </a:prstGeom>
                  <a:effectLst/>
                </p:spPr>
              </p:pic>
            </p:grpSp>
            <p:pic>
              <p:nvPicPr>
                <p:cNvPr id="325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5400000">
                  <a:off x="1024937" y="86621"/>
                  <a:ext cx="376445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327" name="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10800000">
                  <a:off x="955990" y="-50800"/>
                  <a:ext cx="514340" cy="101601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330" name="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 rot="18566669">
                <a:off x="220713" y="721039"/>
                <a:ext cx="2100561" cy="101601"/>
              </a:xfrm>
              <a:prstGeom prst="rect">
                <a:avLst/>
              </a:prstGeom>
              <a:effectLst/>
            </p:spPr>
          </p:pic>
          <p:pic>
            <p:nvPicPr>
              <p:cNvPr id="332" name="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 rot="2700000">
                <a:off x="147406" y="796091"/>
                <a:ext cx="2247174" cy="101601"/>
              </a:xfrm>
              <a:prstGeom prst="rect">
                <a:avLst/>
              </a:prstGeom>
              <a:effectLst/>
            </p:spPr>
          </p:pic>
        </p:grpSp>
        <p:grpSp>
          <p:nvGrpSpPr>
            <p:cNvPr id="342" name="Group 342"/>
            <p:cNvGrpSpPr/>
            <p:nvPr/>
          </p:nvGrpSpPr>
          <p:grpSpPr>
            <a:xfrm>
              <a:off x="4139563" y="-38353"/>
              <a:ext cx="2575389" cy="1414639"/>
              <a:chOff x="-50800" y="-50800"/>
              <a:chExt cx="2575388" cy="1414637"/>
            </a:xfrm>
          </p:grpSpPr>
          <p:grpSp>
            <p:nvGrpSpPr>
              <p:cNvPr id="337" name="Group 337"/>
              <p:cNvGrpSpPr/>
              <p:nvPr/>
            </p:nvGrpSpPr>
            <p:grpSpPr>
              <a:xfrm>
                <a:off x="-50801" y="153310"/>
                <a:ext cx="2575390" cy="1210528"/>
                <a:chOff x="0" y="0"/>
                <a:chExt cx="2575388" cy="1210526"/>
              </a:xfrm>
            </p:grpSpPr>
            <p:sp>
              <p:nvSpPr>
                <p:cNvPr id="336" name="Shape 336"/>
                <p:cNvSpPr/>
                <p:nvPr/>
              </p:nvSpPr>
              <p:spPr>
                <a:xfrm>
                  <a:off x="50800" y="50800"/>
                  <a:ext cx="2473789" cy="11089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1" sz="2800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/>
                  <a:r>
                    <a:t>Auto Calculation</a:t>
                  </a:r>
                </a:p>
              </p:txBody>
            </p:sp>
            <p:pic>
              <p:nvPicPr>
                <p:cNvPr id="335" name=""/>
                <p:cNvPicPr>
                  <a:picLocks noChangeAspect="0"/>
                </p:cNvPicPr>
                <p:nvPr/>
              </p:nvPicPr>
              <p:blipFill>
                <a:blip r:embed="rId7">
                  <a:alphaModFix amt="71000"/>
                  <a:extLst/>
                </a:blip>
                <a:stretch>
                  <a:fillRect/>
                </a:stretch>
              </p:blipFill>
              <p:spPr>
                <a:xfrm>
                  <a:off x="-1" y="0"/>
                  <a:ext cx="2575390" cy="1210527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338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5400000">
                <a:off x="929377" y="86621"/>
                <a:ext cx="376445" cy="101601"/>
              </a:xfrm>
              <a:prstGeom prst="rect">
                <a:avLst/>
              </a:prstGeom>
              <a:effectLst/>
            </p:spPr>
          </p:pic>
          <p:pic>
            <p:nvPicPr>
              <p:cNvPr id="340" name="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10800000">
                <a:off x="860430" y="-50800"/>
                <a:ext cx="514340" cy="101601"/>
              </a:xfrm>
              <a:prstGeom prst="rect">
                <a:avLst/>
              </a:prstGeom>
              <a:effectLst/>
            </p:spPr>
          </p:pic>
        </p:grpSp>
        <p:pic>
          <p:nvPicPr>
            <p:cNvPr id="343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559148" y="535227"/>
              <a:ext cx="1756990" cy="437227"/>
            </a:xfrm>
            <a:prstGeom prst="rect">
              <a:avLst/>
            </a:prstGeom>
            <a:effectLst/>
          </p:spPr>
        </p:pic>
      </p:grpSp>
      <p:grpSp>
        <p:nvGrpSpPr>
          <p:cNvPr id="369" name="Group 369"/>
          <p:cNvGrpSpPr/>
          <p:nvPr/>
        </p:nvGrpSpPr>
        <p:grpSpPr>
          <a:xfrm>
            <a:off x="2876442" y="6790018"/>
            <a:ext cx="6978388" cy="1798416"/>
            <a:chOff x="-57375" y="-71504"/>
            <a:chExt cx="6978386" cy="1798414"/>
          </a:xfrm>
        </p:grpSpPr>
        <p:grpSp>
          <p:nvGrpSpPr>
            <p:cNvPr id="353" name="Group 353"/>
            <p:cNvGrpSpPr/>
            <p:nvPr/>
          </p:nvGrpSpPr>
          <p:grpSpPr>
            <a:xfrm>
              <a:off x="4345623" y="-25905"/>
              <a:ext cx="2575389" cy="1414638"/>
              <a:chOff x="-50800" y="-50800"/>
              <a:chExt cx="2575388" cy="1414637"/>
            </a:xfrm>
          </p:grpSpPr>
          <p:grpSp>
            <p:nvGrpSpPr>
              <p:cNvPr id="348" name="Group 348"/>
              <p:cNvGrpSpPr/>
              <p:nvPr/>
            </p:nvGrpSpPr>
            <p:grpSpPr>
              <a:xfrm>
                <a:off x="-50801" y="153310"/>
                <a:ext cx="2575390" cy="1210528"/>
                <a:chOff x="0" y="0"/>
                <a:chExt cx="2575388" cy="1210526"/>
              </a:xfrm>
            </p:grpSpPr>
            <p:sp>
              <p:nvSpPr>
                <p:cNvPr id="347" name="Shape 347"/>
                <p:cNvSpPr/>
                <p:nvPr/>
              </p:nvSpPr>
              <p:spPr>
                <a:xfrm>
                  <a:off x="50800" y="50800"/>
                  <a:ext cx="2473789" cy="11089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1" sz="2800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/>
                  <a:r>
                    <a:t>Remote Conduct</a:t>
                  </a:r>
                </a:p>
              </p:txBody>
            </p:sp>
            <p:pic>
              <p:nvPicPr>
                <p:cNvPr id="346" name=""/>
                <p:cNvPicPr>
                  <a:picLocks noChangeAspect="0"/>
                </p:cNvPicPr>
                <p:nvPr/>
              </p:nvPicPr>
              <p:blipFill>
                <a:blip r:embed="rId7">
                  <a:alphaModFix amt="71000"/>
                  <a:extLst/>
                </a:blip>
                <a:stretch>
                  <a:fillRect/>
                </a:stretch>
              </p:blipFill>
              <p:spPr>
                <a:xfrm>
                  <a:off x="-1" y="0"/>
                  <a:ext cx="2575390" cy="1210527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349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5400000">
                <a:off x="929377" y="86621"/>
                <a:ext cx="376445" cy="101601"/>
              </a:xfrm>
              <a:prstGeom prst="rect">
                <a:avLst/>
              </a:prstGeom>
              <a:effectLst/>
            </p:spPr>
          </p:pic>
          <p:pic>
            <p:nvPicPr>
              <p:cNvPr id="351" name="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10800000">
                <a:off x="860430" y="-50800"/>
                <a:ext cx="514340" cy="101601"/>
              </a:xfrm>
              <a:prstGeom prst="rect">
                <a:avLst/>
              </a:prstGeom>
              <a:effectLst/>
            </p:spPr>
          </p:pic>
        </p:grpSp>
        <p:grpSp>
          <p:nvGrpSpPr>
            <p:cNvPr id="366" name="Group 366"/>
            <p:cNvGrpSpPr/>
            <p:nvPr/>
          </p:nvGrpSpPr>
          <p:grpSpPr>
            <a:xfrm>
              <a:off x="-57376" y="-71505"/>
              <a:ext cx="2871049" cy="1798416"/>
              <a:chOff x="-57375" y="-71504"/>
              <a:chExt cx="2871048" cy="1798414"/>
            </a:xfrm>
          </p:grpSpPr>
          <p:grpSp>
            <p:nvGrpSpPr>
              <p:cNvPr id="361" name="Group 361"/>
              <p:cNvGrpSpPr/>
              <p:nvPr/>
            </p:nvGrpSpPr>
            <p:grpSpPr>
              <a:xfrm>
                <a:off x="-57376" y="-26551"/>
                <a:ext cx="2871049" cy="1753462"/>
                <a:chOff x="-57375" y="-50800"/>
                <a:chExt cx="2871048" cy="1753460"/>
              </a:xfrm>
            </p:grpSpPr>
            <p:grpSp>
              <p:nvGrpSpPr>
                <p:cNvPr id="356" name="Group 356"/>
                <p:cNvGrpSpPr/>
                <p:nvPr/>
              </p:nvGrpSpPr>
              <p:grpSpPr>
                <a:xfrm rot="21120000">
                  <a:off x="16016" y="273960"/>
                  <a:ext cx="2724265" cy="1245188"/>
                  <a:chOff x="0" y="0"/>
                  <a:chExt cx="2724264" cy="1245187"/>
                </a:xfrm>
              </p:grpSpPr>
              <p:sp>
                <p:nvSpPr>
                  <p:cNvPr id="355" name="Shape 355"/>
                  <p:cNvSpPr/>
                  <p:nvPr/>
                </p:nvSpPr>
                <p:spPr>
                  <a:xfrm>
                    <a:off x="50800" y="50799"/>
                    <a:ext cx="2622665" cy="11435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1" sz="2800">
                        <a:latin typeface="Helvetica"/>
                        <a:ea typeface="Helvetica"/>
                        <a:cs typeface="Helvetica"/>
                        <a:sym typeface="Helvetica"/>
                      </a:defRPr>
                    </a:lvl1pPr>
                  </a:lstStyle>
                  <a:p>
                    <a:pPr/>
                    <a:r>
                      <a:t>Face-to-face Operation?</a:t>
                    </a:r>
                  </a:p>
                </p:txBody>
              </p:sp>
              <p:pic>
                <p:nvPicPr>
                  <p:cNvPr id="354" name=""/>
                  <p:cNvPicPr>
                    <a:picLocks noChangeAspect="0"/>
                  </p:cNvPicPr>
                  <p:nvPr/>
                </p:nvPicPr>
                <p:blipFill>
                  <a:blip r:embed="rId2">
                    <a:alphaModFix amt="71000"/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2724265" cy="1245188"/>
                  </a:xfrm>
                  <a:prstGeom prst="rect">
                    <a:avLst/>
                  </a:prstGeom>
                  <a:effectLst/>
                </p:spPr>
              </p:pic>
            </p:grpSp>
            <p:pic>
              <p:nvPicPr>
                <p:cNvPr id="357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5400000">
                  <a:off x="1024937" y="86621"/>
                  <a:ext cx="376445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359" name="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10800000">
                  <a:off x="955990" y="-50800"/>
                  <a:ext cx="514340" cy="101601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362" name="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 rot="18566669">
                <a:off x="220713" y="721039"/>
                <a:ext cx="2100561" cy="101601"/>
              </a:xfrm>
              <a:prstGeom prst="rect">
                <a:avLst/>
              </a:prstGeom>
              <a:effectLst/>
            </p:spPr>
          </p:pic>
          <p:pic>
            <p:nvPicPr>
              <p:cNvPr id="364" name="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 rot="2700000">
                <a:off x="147406" y="796091"/>
                <a:ext cx="2247174" cy="101601"/>
              </a:xfrm>
              <a:prstGeom prst="rect">
                <a:avLst/>
              </a:prstGeom>
              <a:effectLst/>
            </p:spPr>
          </p:pic>
        </p:grpSp>
        <p:pic>
          <p:nvPicPr>
            <p:cNvPr id="367" name="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568462" y="535227"/>
              <a:ext cx="1929703" cy="437227"/>
            </a:xfrm>
            <a:prstGeom prst="rect">
              <a:avLst/>
            </a:prstGeom>
            <a:effectLst/>
          </p:spPr>
        </p:pic>
      </p:grpSp>
      <p:sp>
        <p:nvSpPr>
          <p:cNvPr id="370" name="Shape 370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822637" y="5213457"/>
            <a:ext cx="1135952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4500"/>
            </a:lvl1pPr>
          </a:lstStyle>
          <a:p>
            <a:pPr/>
            <a:r>
              <a:t>Machine Learning as a Service</a:t>
            </a:r>
          </a:p>
        </p:txBody>
      </p:sp>
      <p:grpSp>
        <p:nvGrpSpPr>
          <p:cNvPr id="479" name="Group 479"/>
          <p:cNvGrpSpPr/>
          <p:nvPr/>
        </p:nvGrpSpPr>
        <p:grpSpPr>
          <a:xfrm>
            <a:off x="2593487" y="2121278"/>
            <a:ext cx="7745983" cy="2143566"/>
            <a:chOff x="-71841" y="-71842"/>
            <a:chExt cx="7745981" cy="2143564"/>
          </a:xfrm>
        </p:grpSpPr>
        <p:sp>
          <p:nvSpPr>
            <p:cNvPr id="373" name="Shape 373"/>
            <p:cNvSpPr/>
            <p:nvPr/>
          </p:nvSpPr>
          <p:spPr>
            <a:xfrm>
              <a:off x="1950414" y="199453"/>
              <a:ext cx="5723727" cy="124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7500">
                  <a:solidFill>
                    <a:srgbClr val="F9C0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HoneyComb</a:t>
              </a:r>
            </a:p>
          </p:txBody>
        </p:sp>
        <p:grpSp>
          <p:nvGrpSpPr>
            <p:cNvPr id="478" name="Group 478"/>
            <p:cNvGrpSpPr/>
            <p:nvPr/>
          </p:nvGrpSpPr>
          <p:grpSpPr>
            <a:xfrm>
              <a:off x="-71843" y="-71843"/>
              <a:ext cx="2859656" cy="2143566"/>
              <a:chOff x="-71842" y="-71842"/>
              <a:chExt cx="2859654" cy="2143564"/>
            </a:xfrm>
          </p:grpSpPr>
          <p:grpSp>
            <p:nvGrpSpPr>
              <p:cNvPr id="386" name="Group 386"/>
              <p:cNvGrpSpPr/>
              <p:nvPr/>
            </p:nvGrpSpPr>
            <p:grpSpPr>
              <a:xfrm>
                <a:off x="-71843" y="247621"/>
                <a:ext cx="959048" cy="683738"/>
                <a:chOff x="-71842" y="-71842"/>
                <a:chExt cx="959047" cy="683736"/>
              </a:xfrm>
            </p:grpSpPr>
            <p:pic>
              <p:nvPicPr>
                <p:cNvPr id="374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55436" y="-42513"/>
                  <a:ext cx="47671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376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18900000">
                  <a:off x="-103605" y="76680"/>
                  <a:ext cx="4621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378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2700000">
                  <a:off x="-103605" y="331642"/>
                  <a:ext cx="4621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380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55436" y="462967"/>
                  <a:ext cx="47671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382" name="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2700000">
                  <a:off x="430424" y="76680"/>
                  <a:ext cx="460524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384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 rot="18900000">
                  <a:off x="391139" y="334575"/>
                  <a:ext cx="539094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399" name="Group 399"/>
              <p:cNvGrpSpPr/>
              <p:nvPr/>
            </p:nvGrpSpPr>
            <p:grpSpPr>
              <a:xfrm>
                <a:off x="-71843" y="858242"/>
                <a:ext cx="959048" cy="683738"/>
                <a:chOff x="-71842" y="-71842"/>
                <a:chExt cx="959047" cy="683736"/>
              </a:xfrm>
            </p:grpSpPr>
            <p:pic>
              <p:nvPicPr>
                <p:cNvPr id="387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55436" y="-42513"/>
                  <a:ext cx="47671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389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18900000">
                  <a:off x="-103605" y="76680"/>
                  <a:ext cx="4621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391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2700000">
                  <a:off x="-103605" y="331642"/>
                  <a:ext cx="4621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393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55436" y="462967"/>
                  <a:ext cx="47671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395" name="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2700000">
                  <a:off x="430424" y="76680"/>
                  <a:ext cx="460524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397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 rot="18900000">
                  <a:off x="391139" y="334575"/>
                  <a:ext cx="539094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412" name="Group 412"/>
              <p:cNvGrpSpPr/>
              <p:nvPr/>
            </p:nvGrpSpPr>
            <p:grpSpPr>
              <a:xfrm>
                <a:off x="563041" y="-71843"/>
                <a:ext cx="959048" cy="683738"/>
                <a:chOff x="-71842" y="-71842"/>
                <a:chExt cx="959047" cy="683736"/>
              </a:xfrm>
            </p:grpSpPr>
            <p:pic>
              <p:nvPicPr>
                <p:cNvPr id="400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55436" y="-42513"/>
                  <a:ext cx="47671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02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18900000">
                  <a:off x="-103605" y="76680"/>
                  <a:ext cx="4621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04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2700000">
                  <a:off x="-103605" y="331642"/>
                  <a:ext cx="4621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06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55436" y="462967"/>
                  <a:ext cx="47671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08" name="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2700000">
                  <a:off x="430424" y="76680"/>
                  <a:ext cx="460524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10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 rot="18900000">
                  <a:off x="391139" y="334575"/>
                  <a:ext cx="539094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425" name="Group 425"/>
              <p:cNvGrpSpPr/>
              <p:nvPr/>
            </p:nvGrpSpPr>
            <p:grpSpPr>
              <a:xfrm>
                <a:off x="563041" y="506427"/>
                <a:ext cx="959048" cy="683738"/>
                <a:chOff x="-71842" y="-71842"/>
                <a:chExt cx="959047" cy="683736"/>
              </a:xfrm>
            </p:grpSpPr>
            <p:pic>
              <p:nvPicPr>
                <p:cNvPr id="413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55436" y="-42513"/>
                  <a:ext cx="47671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15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18900000">
                  <a:off x="-103605" y="76680"/>
                  <a:ext cx="4621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17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2700000">
                  <a:off x="-103605" y="331642"/>
                  <a:ext cx="4621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19" name="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155436" y="462967"/>
                  <a:ext cx="47671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21" name="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2700000">
                  <a:off x="430424" y="76680"/>
                  <a:ext cx="460524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23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 rot="18900000">
                  <a:off x="391139" y="334575"/>
                  <a:ext cx="539094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438" name="Group 438"/>
              <p:cNvGrpSpPr/>
              <p:nvPr/>
            </p:nvGrpSpPr>
            <p:grpSpPr>
              <a:xfrm>
                <a:off x="1206013" y="191007"/>
                <a:ext cx="959048" cy="683738"/>
                <a:chOff x="-71842" y="-71842"/>
                <a:chExt cx="959047" cy="683736"/>
              </a:xfrm>
            </p:grpSpPr>
            <p:pic>
              <p:nvPicPr>
                <p:cNvPr id="426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55436" y="-42513"/>
                  <a:ext cx="47671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28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18900000">
                  <a:off x="-103605" y="76680"/>
                  <a:ext cx="4621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30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2700000">
                  <a:off x="-103605" y="331642"/>
                  <a:ext cx="4621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32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55436" y="462967"/>
                  <a:ext cx="47671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34" name="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2700000">
                  <a:off x="430424" y="76680"/>
                  <a:ext cx="460524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36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 rot="18900000">
                  <a:off x="391139" y="334575"/>
                  <a:ext cx="539094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451" name="Group 451"/>
              <p:cNvGrpSpPr/>
              <p:nvPr/>
            </p:nvGrpSpPr>
            <p:grpSpPr>
              <a:xfrm>
                <a:off x="1206013" y="789496"/>
                <a:ext cx="959048" cy="683738"/>
                <a:chOff x="-71842" y="-71842"/>
                <a:chExt cx="959047" cy="683736"/>
              </a:xfrm>
            </p:grpSpPr>
            <p:pic>
              <p:nvPicPr>
                <p:cNvPr id="439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55436" y="-42513"/>
                  <a:ext cx="47671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41" name="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 rot="18900000">
                  <a:off x="-103605" y="76680"/>
                  <a:ext cx="4621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43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2700000">
                  <a:off x="-103605" y="331642"/>
                  <a:ext cx="4621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45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55436" y="462967"/>
                  <a:ext cx="47671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47" name="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2700000">
                  <a:off x="430424" y="76680"/>
                  <a:ext cx="460524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49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 rot="18900000">
                  <a:off x="391139" y="334575"/>
                  <a:ext cx="539094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464" name="Group 464"/>
              <p:cNvGrpSpPr/>
              <p:nvPr/>
            </p:nvGrpSpPr>
            <p:grpSpPr>
              <a:xfrm>
                <a:off x="1206013" y="1387985"/>
                <a:ext cx="959048" cy="683738"/>
                <a:chOff x="-71842" y="-71842"/>
                <a:chExt cx="959047" cy="683736"/>
              </a:xfrm>
            </p:grpSpPr>
            <p:pic>
              <p:nvPicPr>
                <p:cNvPr id="452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55436" y="-42513"/>
                  <a:ext cx="47671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54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18900000">
                  <a:off x="-103605" y="76680"/>
                  <a:ext cx="4621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56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2700000">
                  <a:off x="-103605" y="331642"/>
                  <a:ext cx="4621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58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55436" y="462967"/>
                  <a:ext cx="47671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60" name="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2700000">
                  <a:off x="430424" y="76680"/>
                  <a:ext cx="460524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62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 rot="18900000">
                  <a:off x="391139" y="334575"/>
                  <a:ext cx="539094" cy="101601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477" name="Group 477"/>
              <p:cNvGrpSpPr/>
              <p:nvPr/>
            </p:nvGrpSpPr>
            <p:grpSpPr>
              <a:xfrm>
                <a:off x="1828765" y="1105016"/>
                <a:ext cx="959048" cy="683738"/>
                <a:chOff x="-71842" y="-71842"/>
                <a:chExt cx="959047" cy="683736"/>
              </a:xfrm>
            </p:grpSpPr>
            <p:pic>
              <p:nvPicPr>
                <p:cNvPr id="465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55436" y="-42513"/>
                  <a:ext cx="47671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67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18900000">
                  <a:off x="-103605" y="76680"/>
                  <a:ext cx="4621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69" name="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2700000">
                  <a:off x="-103605" y="331642"/>
                  <a:ext cx="462171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71" name="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55436" y="462967"/>
                  <a:ext cx="476713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73" name="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2700000">
                  <a:off x="430424" y="76680"/>
                  <a:ext cx="460524" cy="1016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75" name="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 rot="18900000">
                  <a:off x="391139" y="334575"/>
                  <a:ext cx="539094" cy="101601"/>
                </a:xfrm>
                <a:prstGeom prst="rect">
                  <a:avLst/>
                </a:prstGeom>
                <a:effectLst/>
              </p:spPr>
            </p:pic>
          </p:grpSp>
        </p:grpSp>
      </p:grpSp>
      <p:sp>
        <p:nvSpPr>
          <p:cNvPr id="480" name="Shape 480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  <p:sp>
        <p:nvSpPr>
          <p:cNvPr id="481" name="Shape 481"/>
          <p:cNvSpPr/>
          <p:nvPr/>
        </p:nvSpPr>
        <p:spPr>
          <a:xfrm>
            <a:off x="346532" y="6410011"/>
            <a:ext cx="12311737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457200" algn="just" defTabSz="457200"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 platform that provides general machine learning/big data analysis services.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3946814" y="2501900"/>
            <a:ext cx="707543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200">
                <a:solidFill>
                  <a:srgbClr val="F9C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Business Model</a:t>
            </a:r>
          </a:p>
        </p:txBody>
      </p:sp>
      <p:sp>
        <p:nvSpPr>
          <p:cNvPr id="484" name="Shape 484"/>
          <p:cNvSpPr/>
          <p:nvPr/>
        </p:nvSpPr>
        <p:spPr>
          <a:xfrm>
            <a:off x="6907873" y="4246033"/>
            <a:ext cx="58269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——The Nine Building Blocks</a:t>
            </a:r>
          </a:p>
        </p:txBody>
      </p:sp>
      <p:sp>
        <p:nvSpPr>
          <p:cNvPr id="485" name="Shape 485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  <p:grpSp>
        <p:nvGrpSpPr>
          <p:cNvPr id="488" name="Group 488"/>
          <p:cNvGrpSpPr/>
          <p:nvPr/>
        </p:nvGrpSpPr>
        <p:grpSpPr>
          <a:xfrm>
            <a:off x="591938" y="1419124"/>
            <a:ext cx="2824693" cy="517063"/>
            <a:chOff x="0" y="0"/>
            <a:chExt cx="2824691" cy="517062"/>
          </a:xfrm>
        </p:grpSpPr>
        <p:sp>
          <p:nvSpPr>
            <p:cNvPr id="487" name="Shape 487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Customer Segments</a:t>
              </a:r>
            </a:p>
          </p:txBody>
        </p:sp>
        <p:pic>
          <p:nvPicPr>
            <p:cNvPr id="486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491" name="Group 491"/>
          <p:cNvGrpSpPr/>
          <p:nvPr/>
        </p:nvGrpSpPr>
        <p:grpSpPr>
          <a:xfrm>
            <a:off x="577949" y="2316591"/>
            <a:ext cx="2824693" cy="517063"/>
            <a:chOff x="0" y="0"/>
            <a:chExt cx="2824691" cy="517062"/>
          </a:xfrm>
        </p:grpSpPr>
        <p:sp>
          <p:nvSpPr>
            <p:cNvPr id="490" name="Shape 490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Value Propositions</a:t>
              </a:r>
            </a:p>
          </p:txBody>
        </p:sp>
        <p:pic>
          <p:nvPicPr>
            <p:cNvPr id="489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494" name="Group 494"/>
          <p:cNvGrpSpPr/>
          <p:nvPr/>
        </p:nvGrpSpPr>
        <p:grpSpPr>
          <a:xfrm>
            <a:off x="577949" y="3214057"/>
            <a:ext cx="2824693" cy="517063"/>
            <a:chOff x="0" y="0"/>
            <a:chExt cx="2824691" cy="517062"/>
          </a:xfrm>
        </p:grpSpPr>
        <p:sp>
          <p:nvSpPr>
            <p:cNvPr id="493" name="Shape 493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Channels</a:t>
              </a:r>
            </a:p>
          </p:txBody>
        </p:sp>
        <p:pic>
          <p:nvPicPr>
            <p:cNvPr id="492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497" name="Group 497"/>
          <p:cNvGrpSpPr/>
          <p:nvPr/>
        </p:nvGrpSpPr>
        <p:grpSpPr>
          <a:xfrm>
            <a:off x="557906" y="4111524"/>
            <a:ext cx="2892757" cy="517063"/>
            <a:chOff x="0" y="0"/>
            <a:chExt cx="2892755" cy="517061"/>
          </a:xfrm>
        </p:grpSpPr>
        <p:sp>
          <p:nvSpPr>
            <p:cNvPr id="496" name="Shape 496"/>
            <p:cNvSpPr/>
            <p:nvPr/>
          </p:nvSpPr>
          <p:spPr>
            <a:xfrm>
              <a:off x="25400" y="25400"/>
              <a:ext cx="2841956" cy="466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800"/>
                <a:t>Customer</a:t>
              </a:r>
              <a:r>
                <a:t> </a:t>
              </a:r>
              <a:r>
                <a:rPr sz="1800"/>
                <a:t>Relationships</a:t>
              </a:r>
            </a:p>
          </p:txBody>
        </p:sp>
        <p:pic>
          <p:nvPicPr>
            <p:cNvPr id="495" name=""/>
            <p:cNvPicPr>
              <a:picLocks noChangeAspect="0"/>
            </p:cNvPicPr>
            <p:nvPr/>
          </p:nvPicPr>
          <p:blipFill>
            <a:blip r:embed="rId3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92757" cy="517063"/>
            </a:xfrm>
            <a:prstGeom prst="rect">
              <a:avLst/>
            </a:prstGeom>
            <a:effectLst/>
          </p:spPr>
        </p:pic>
      </p:grpSp>
      <p:grpSp>
        <p:nvGrpSpPr>
          <p:cNvPr id="500" name="Group 500"/>
          <p:cNvGrpSpPr/>
          <p:nvPr/>
        </p:nvGrpSpPr>
        <p:grpSpPr>
          <a:xfrm>
            <a:off x="577949" y="7565843"/>
            <a:ext cx="2852672" cy="517063"/>
            <a:chOff x="0" y="0"/>
            <a:chExt cx="2852670" cy="517061"/>
          </a:xfrm>
        </p:grpSpPr>
        <p:sp>
          <p:nvSpPr>
            <p:cNvPr id="499" name="Shape 499"/>
            <p:cNvSpPr/>
            <p:nvPr/>
          </p:nvSpPr>
          <p:spPr>
            <a:xfrm>
              <a:off x="25400" y="25400"/>
              <a:ext cx="2801871" cy="466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2000"/>
              </a:pPr>
              <a:r>
                <a:rPr sz="1800"/>
                <a:t>Revenue Stream</a:t>
              </a:r>
            </a:p>
          </p:txBody>
        </p:sp>
        <p:pic>
          <p:nvPicPr>
            <p:cNvPr id="498" name=""/>
            <p:cNvPicPr>
              <a:picLocks noChangeAspect="0"/>
            </p:cNvPicPr>
            <p:nvPr/>
          </p:nvPicPr>
          <p:blipFill>
            <a:blip r:embed="rId4">
              <a:alphaModFix amt="71000"/>
              <a:extLst/>
            </a:blip>
            <a:stretch>
              <a:fillRect/>
            </a:stretch>
          </p:blipFill>
          <p:spPr>
            <a:xfrm>
              <a:off x="-1" y="0"/>
              <a:ext cx="2852672" cy="517062"/>
            </a:xfrm>
            <a:prstGeom prst="rect">
              <a:avLst/>
            </a:prstGeom>
            <a:effectLst/>
          </p:spPr>
        </p:pic>
      </p:grpSp>
      <p:grpSp>
        <p:nvGrpSpPr>
          <p:cNvPr id="503" name="Group 503"/>
          <p:cNvGrpSpPr/>
          <p:nvPr/>
        </p:nvGrpSpPr>
        <p:grpSpPr>
          <a:xfrm>
            <a:off x="570954" y="5008990"/>
            <a:ext cx="2824693" cy="517063"/>
            <a:chOff x="0" y="0"/>
            <a:chExt cx="2824691" cy="517062"/>
          </a:xfrm>
        </p:grpSpPr>
        <p:sp>
          <p:nvSpPr>
            <p:cNvPr id="502" name="Shape 502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Resources</a:t>
              </a:r>
            </a:p>
          </p:txBody>
        </p:sp>
        <p:pic>
          <p:nvPicPr>
            <p:cNvPr id="501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506" name="Group 506"/>
          <p:cNvGrpSpPr/>
          <p:nvPr/>
        </p:nvGrpSpPr>
        <p:grpSpPr>
          <a:xfrm>
            <a:off x="584944" y="5867730"/>
            <a:ext cx="2824692" cy="517063"/>
            <a:chOff x="0" y="0"/>
            <a:chExt cx="2824691" cy="517062"/>
          </a:xfrm>
        </p:grpSpPr>
        <p:sp>
          <p:nvSpPr>
            <p:cNvPr id="505" name="Shape 505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Activities</a:t>
              </a:r>
            </a:p>
          </p:txBody>
        </p:sp>
        <p:pic>
          <p:nvPicPr>
            <p:cNvPr id="504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509" name="Group 509"/>
          <p:cNvGrpSpPr/>
          <p:nvPr/>
        </p:nvGrpSpPr>
        <p:grpSpPr>
          <a:xfrm>
            <a:off x="584944" y="6726468"/>
            <a:ext cx="2824692" cy="517063"/>
            <a:chOff x="0" y="0"/>
            <a:chExt cx="2824691" cy="517062"/>
          </a:xfrm>
        </p:grpSpPr>
        <p:sp>
          <p:nvSpPr>
            <p:cNvPr id="508" name="Shape 508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Partnerships</a:t>
              </a:r>
            </a:p>
          </p:txBody>
        </p:sp>
        <p:pic>
          <p:nvPicPr>
            <p:cNvPr id="507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512" name="Group 512"/>
          <p:cNvGrpSpPr/>
          <p:nvPr/>
        </p:nvGrpSpPr>
        <p:grpSpPr>
          <a:xfrm>
            <a:off x="577949" y="8405218"/>
            <a:ext cx="2824693" cy="517063"/>
            <a:chOff x="0" y="0"/>
            <a:chExt cx="2824691" cy="517062"/>
          </a:xfrm>
        </p:grpSpPr>
        <p:sp>
          <p:nvSpPr>
            <p:cNvPr id="511" name="Shape 511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Cost Structure</a:t>
              </a:r>
            </a:p>
          </p:txBody>
        </p:sp>
        <p:pic>
          <p:nvPicPr>
            <p:cNvPr id="510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4682843" y="2501900"/>
            <a:ext cx="560338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200">
                <a:solidFill>
                  <a:srgbClr val="F9C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Mass Market</a:t>
            </a:r>
          </a:p>
        </p:txBody>
      </p:sp>
      <p:sp>
        <p:nvSpPr>
          <p:cNvPr id="515" name="Shape 515"/>
          <p:cNvSpPr/>
          <p:nvPr/>
        </p:nvSpPr>
        <p:spPr>
          <a:xfrm>
            <a:off x="4217094" y="4106333"/>
            <a:ext cx="7004000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200"/>
            </a:pPr>
            <a:r>
              <a:t>Anyone who needs the data analysis:</a:t>
            </a:r>
          </a:p>
          <a:p>
            <a:pPr>
              <a:defRPr sz="2800"/>
            </a:pPr>
          </a:p>
          <a:p>
            <a:pPr>
              <a:defRPr sz="2800"/>
            </a:pPr>
            <a:r>
              <a:t>Such as data scientists and analysis </a:t>
            </a:r>
          </a:p>
          <a:p>
            <a:pPr>
              <a:defRPr sz="2800"/>
            </a:pPr>
            <a:r>
              <a:t>in research, company or start up</a:t>
            </a:r>
          </a:p>
        </p:txBody>
      </p:sp>
      <p:sp>
        <p:nvSpPr>
          <p:cNvPr id="516" name="Shape 516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  <p:grpSp>
        <p:nvGrpSpPr>
          <p:cNvPr id="519" name="Group 519"/>
          <p:cNvGrpSpPr/>
          <p:nvPr/>
        </p:nvGrpSpPr>
        <p:grpSpPr>
          <a:xfrm>
            <a:off x="588080" y="1470311"/>
            <a:ext cx="2832410" cy="518360"/>
            <a:chOff x="0" y="0"/>
            <a:chExt cx="2832409" cy="518359"/>
          </a:xfrm>
        </p:grpSpPr>
        <p:sp>
          <p:nvSpPr>
            <p:cNvPr id="518" name="Shape 518"/>
            <p:cNvSpPr/>
            <p:nvPr/>
          </p:nvSpPr>
          <p:spPr>
            <a:xfrm>
              <a:off x="25400" y="25400"/>
              <a:ext cx="2781610" cy="467560"/>
            </a:xfrm>
            <a:prstGeom prst="rect">
              <a:avLst/>
            </a:prstGeom>
            <a:solidFill>
              <a:srgbClr val="FF3030">
                <a:alpha val="71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Customer Segments</a:t>
              </a:r>
            </a:p>
          </p:txBody>
        </p:sp>
        <p:pic>
          <p:nvPicPr>
            <p:cNvPr id="517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0" y="0"/>
              <a:ext cx="2832410" cy="518360"/>
            </a:xfrm>
            <a:prstGeom prst="rect">
              <a:avLst/>
            </a:prstGeom>
            <a:effectLst/>
          </p:spPr>
        </p:pic>
      </p:grpSp>
      <p:grpSp>
        <p:nvGrpSpPr>
          <p:cNvPr id="522" name="Group 522"/>
          <p:cNvGrpSpPr/>
          <p:nvPr/>
        </p:nvGrpSpPr>
        <p:grpSpPr>
          <a:xfrm>
            <a:off x="574051" y="2370274"/>
            <a:ext cx="2832410" cy="518361"/>
            <a:chOff x="0" y="0"/>
            <a:chExt cx="2832409" cy="518359"/>
          </a:xfrm>
        </p:grpSpPr>
        <p:sp>
          <p:nvSpPr>
            <p:cNvPr id="521" name="Shape 521"/>
            <p:cNvSpPr/>
            <p:nvPr/>
          </p:nvSpPr>
          <p:spPr>
            <a:xfrm>
              <a:off x="25400" y="25400"/>
              <a:ext cx="2781610" cy="467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Value Propositions</a:t>
              </a:r>
            </a:p>
          </p:txBody>
        </p:sp>
        <p:pic>
          <p:nvPicPr>
            <p:cNvPr id="520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0" y="0"/>
              <a:ext cx="2832410" cy="518360"/>
            </a:xfrm>
            <a:prstGeom prst="rect">
              <a:avLst/>
            </a:prstGeom>
            <a:effectLst/>
          </p:spPr>
        </p:pic>
      </p:grpSp>
      <p:grpSp>
        <p:nvGrpSpPr>
          <p:cNvPr id="525" name="Group 525"/>
          <p:cNvGrpSpPr/>
          <p:nvPr/>
        </p:nvGrpSpPr>
        <p:grpSpPr>
          <a:xfrm>
            <a:off x="574051" y="3270238"/>
            <a:ext cx="2832410" cy="518360"/>
            <a:chOff x="0" y="0"/>
            <a:chExt cx="2832409" cy="518359"/>
          </a:xfrm>
        </p:grpSpPr>
        <p:sp>
          <p:nvSpPr>
            <p:cNvPr id="524" name="Shape 524"/>
            <p:cNvSpPr/>
            <p:nvPr/>
          </p:nvSpPr>
          <p:spPr>
            <a:xfrm>
              <a:off x="25400" y="25400"/>
              <a:ext cx="2781610" cy="467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Channels</a:t>
              </a:r>
            </a:p>
          </p:txBody>
        </p:sp>
        <p:pic>
          <p:nvPicPr>
            <p:cNvPr id="523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0" y="0"/>
              <a:ext cx="2832410" cy="518360"/>
            </a:xfrm>
            <a:prstGeom prst="rect">
              <a:avLst/>
            </a:prstGeom>
            <a:effectLst/>
          </p:spPr>
        </p:pic>
      </p:grpSp>
      <p:grpSp>
        <p:nvGrpSpPr>
          <p:cNvPr id="528" name="Group 528"/>
          <p:cNvGrpSpPr/>
          <p:nvPr/>
        </p:nvGrpSpPr>
        <p:grpSpPr>
          <a:xfrm>
            <a:off x="553953" y="4170202"/>
            <a:ext cx="2900664" cy="518360"/>
            <a:chOff x="0" y="0"/>
            <a:chExt cx="2900663" cy="518359"/>
          </a:xfrm>
        </p:grpSpPr>
        <p:sp>
          <p:nvSpPr>
            <p:cNvPr id="527" name="Shape 527"/>
            <p:cNvSpPr/>
            <p:nvPr/>
          </p:nvSpPr>
          <p:spPr>
            <a:xfrm>
              <a:off x="25400" y="25400"/>
              <a:ext cx="2849864" cy="467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800"/>
                <a:t>Customer</a:t>
              </a:r>
              <a:r>
                <a:t> </a:t>
              </a:r>
              <a:r>
                <a:rPr sz="1800"/>
                <a:t>Relationships</a:t>
              </a:r>
            </a:p>
          </p:txBody>
        </p:sp>
        <p:pic>
          <p:nvPicPr>
            <p:cNvPr id="526" name=""/>
            <p:cNvPicPr>
              <a:picLocks noChangeAspect="0"/>
            </p:cNvPicPr>
            <p:nvPr/>
          </p:nvPicPr>
          <p:blipFill>
            <a:blip r:embed="rId3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900665" cy="518361"/>
            </a:xfrm>
            <a:prstGeom prst="rect">
              <a:avLst/>
            </a:prstGeom>
            <a:effectLst/>
          </p:spPr>
        </p:pic>
      </p:grpSp>
      <p:grpSp>
        <p:nvGrpSpPr>
          <p:cNvPr id="531" name="Group 531"/>
          <p:cNvGrpSpPr/>
          <p:nvPr/>
        </p:nvGrpSpPr>
        <p:grpSpPr>
          <a:xfrm>
            <a:off x="574051" y="7572578"/>
            <a:ext cx="2860468" cy="518361"/>
            <a:chOff x="0" y="0"/>
            <a:chExt cx="2860466" cy="518359"/>
          </a:xfrm>
        </p:grpSpPr>
        <p:sp>
          <p:nvSpPr>
            <p:cNvPr id="530" name="Shape 530"/>
            <p:cNvSpPr/>
            <p:nvPr/>
          </p:nvSpPr>
          <p:spPr>
            <a:xfrm>
              <a:off x="25400" y="25400"/>
              <a:ext cx="2809667" cy="467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2000"/>
              </a:pPr>
              <a:r>
                <a:rPr sz="1800"/>
                <a:t>Revenue Stream</a:t>
              </a:r>
            </a:p>
          </p:txBody>
        </p:sp>
        <p:pic>
          <p:nvPicPr>
            <p:cNvPr id="529" name=""/>
            <p:cNvPicPr>
              <a:picLocks noChangeAspect="0"/>
            </p:cNvPicPr>
            <p:nvPr/>
          </p:nvPicPr>
          <p:blipFill>
            <a:blip r:embed="rId4">
              <a:alphaModFix amt="71000"/>
              <a:extLst/>
            </a:blip>
            <a:stretch>
              <a:fillRect/>
            </a:stretch>
          </p:blipFill>
          <p:spPr>
            <a:xfrm>
              <a:off x="0" y="0"/>
              <a:ext cx="2860467" cy="518360"/>
            </a:xfrm>
            <a:prstGeom prst="rect">
              <a:avLst/>
            </a:prstGeom>
            <a:effectLst/>
          </p:spPr>
        </p:pic>
      </p:grpSp>
      <p:grpSp>
        <p:nvGrpSpPr>
          <p:cNvPr id="534" name="Group 534"/>
          <p:cNvGrpSpPr/>
          <p:nvPr/>
        </p:nvGrpSpPr>
        <p:grpSpPr>
          <a:xfrm>
            <a:off x="567037" y="5070165"/>
            <a:ext cx="2832410" cy="518360"/>
            <a:chOff x="0" y="0"/>
            <a:chExt cx="2832409" cy="518359"/>
          </a:xfrm>
        </p:grpSpPr>
        <p:sp>
          <p:nvSpPr>
            <p:cNvPr id="533" name="Shape 533"/>
            <p:cNvSpPr/>
            <p:nvPr/>
          </p:nvSpPr>
          <p:spPr>
            <a:xfrm>
              <a:off x="25400" y="25400"/>
              <a:ext cx="2781610" cy="467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Resources</a:t>
              </a:r>
            </a:p>
          </p:txBody>
        </p:sp>
        <p:pic>
          <p:nvPicPr>
            <p:cNvPr id="532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0" y="0"/>
              <a:ext cx="2832410" cy="518360"/>
            </a:xfrm>
            <a:prstGeom prst="rect">
              <a:avLst/>
            </a:prstGeom>
            <a:effectLst/>
          </p:spPr>
        </p:pic>
      </p:grpSp>
      <p:grpSp>
        <p:nvGrpSpPr>
          <p:cNvPr id="537" name="Group 537"/>
          <p:cNvGrpSpPr/>
          <p:nvPr/>
        </p:nvGrpSpPr>
        <p:grpSpPr>
          <a:xfrm>
            <a:off x="581065" y="5931293"/>
            <a:ext cx="2832411" cy="518361"/>
            <a:chOff x="0" y="0"/>
            <a:chExt cx="2832409" cy="518359"/>
          </a:xfrm>
        </p:grpSpPr>
        <p:sp>
          <p:nvSpPr>
            <p:cNvPr id="536" name="Shape 536"/>
            <p:cNvSpPr/>
            <p:nvPr/>
          </p:nvSpPr>
          <p:spPr>
            <a:xfrm>
              <a:off x="25400" y="25400"/>
              <a:ext cx="2781610" cy="467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Activities</a:t>
              </a:r>
            </a:p>
          </p:txBody>
        </p:sp>
        <p:pic>
          <p:nvPicPr>
            <p:cNvPr id="535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0" y="0"/>
              <a:ext cx="2832410" cy="518360"/>
            </a:xfrm>
            <a:prstGeom prst="rect">
              <a:avLst/>
            </a:prstGeom>
            <a:effectLst/>
          </p:spPr>
        </p:pic>
      </p:grpSp>
      <p:grpSp>
        <p:nvGrpSpPr>
          <p:cNvPr id="540" name="Group 540"/>
          <p:cNvGrpSpPr/>
          <p:nvPr/>
        </p:nvGrpSpPr>
        <p:grpSpPr>
          <a:xfrm>
            <a:off x="581065" y="6792421"/>
            <a:ext cx="2832411" cy="518361"/>
            <a:chOff x="0" y="0"/>
            <a:chExt cx="2832409" cy="518359"/>
          </a:xfrm>
        </p:grpSpPr>
        <p:sp>
          <p:nvSpPr>
            <p:cNvPr id="539" name="Shape 539"/>
            <p:cNvSpPr/>
            <p:nvPr/>
          </p:nvSpPr>
          <p:spPr>
            <a:xfrm>
              <a:off x="25400" y="25400"/>
              <a:ext cx="2781610" cy="467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Partnerships</a:t>
              </a:r>
            </a:p>
          </p:txBody>
        </p:sp>
        <p:pic>
          <p:nvPicPr>
            <p:cNvPr id="538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0" y="0"/>
              <a:ext cx="2832410" cy="518360"/>
            </a:xfrm>
            <a:prstGeom prst="rect">
              <a:avLst/>
            </a:prstGeom>
            <a:effectLst/>
          </p:spPr>
        </p:pic>
      </p:grpSp>
      <p:grpSp>
        <p:nvGrpSpPr>
          <p:cNvPr id="543" name="Group 543"/>
          <p:cNvGrpSpPr/>
          <p:nvPr/>
        </p:nvGrpSpPr>
        <p:grpSpPr>
          <a:xfrm>
            <a:off x="574051" y="8352735"/>
            <a:ext cx="2832410" cy="518360"/>
            <a:chOff x="0" y="0"/>
            <a:chExt cx="2832409" cy="518359"/>
          </a:xfrm>
        </p:grpSpPr>
        <p:sp>
          <p:nvSpPr>
            <p:cNvPr id="542" name="Shape 542"/>
            <p:cNvSpPr/>
            <p:nvPr/>
          </p:nvSpPr>
          <p:spPr>
            <a:xfrm>
              <a:off x="25400" y="25400"/>
              <a:ext cx="2781610" cy="467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Cost Structure</a:t>
              </a:r>
            </a:p>
          </p:txBody>
        </p:sp>
        <p:pic>
          <p:nvPicPr>
            <p:cNvPr id="541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0" y="0"/>
              <a:ext cx="2832410" cy="518360"/>
            </a:xfrm>
            <a:prstGeom prst="rect">
              <a:avLst/>
            </a:prstGeom>
            <a:effectLst/>
          </p:spPr>
        </p:pic>
      </p:grpSp>
      <p:pic>
        <p:nvPicPr>
          <p:cNvPr id="544" name="Boeing-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49809" y="5593017"/>
            <a:ext cx="3538569" cy="2594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  <p:grpSp>
        <p:nvGrpSpPr>
          <p:cNvPr id="549" name="Group 549"/>
          <p:cNvGrpSpPr/>
          <p:nvPr/>
        </p:nvGrpSpPr>
        <p:grpSpPr>
          <a:xfrm>
            <a:off x="541341" y="1422743"/>
            <a:ext cx="2874677" cy="525465"/>
            <a:chOff x="0" y="0"/>
            <a:chExt cx="2874676" cy="525463"/>
          </a:xfrm>
        </p:grpSpPr>
        <p:sp>
          <p:nvSpPr>
            <p:cNvPr id="548" name="Shape 548"/>
            <p:cNvSpPr/>
            <p:nvPr/>
          </p:nvSpPr>
          <p:spPr>
            <a:xfrm>
              <a:off x="25400" y="25400"/>
              <a:ext cx="2823877" cy="47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Customer Segments</a:t>
              </a:r>
            </a:p>
          </p:txBody>
        </p:sp>
        <p:pic>
          <p:nvPicPr>
            <p:cNvPr id="547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74678" cy="525465"/>
            </a:xfrm>
            <a:prstGeom prst="rect">
              <a:avLst/>
            </a:prstGeom>
            <a:effectLst/>
          </p:spPr>
        </p:pic>
      </p:grpSp>
      <p:grpSp>
        <p:nvGrpSpPr>
          <p:cNvPr id="552" name="Group 552"/>
          <p:cNvGrpSpPr/>
          <p:nvPr/>
        </p:nvGrpSpPr>
        <p:grpSpPr>
          <a:xfrm>
            <a:off x="527099" y="2336382"/>
            <a:ext cx="2874677" cy="525465"/>
            <a:chOff x="0" y="0"/>
            <a:chExt cx="2874676" cy="525463"/>
          </a:xfrm>
        </p:grpSpPr>
        <p:sp>
          <p:nvSpPr>
            <p:cNvPr id="551" name="Shape 551"/>
            <p:cNvSpPr/>
            <p:nvPr/>
          </p:nvSpPr>
          <p:spPr>
            <a:xfrm>
              <a:off x="25400" y="25400"/>
              <a:ext cx="2823877" cy="474664"/>
            </a:xfrm>
            <a:prstGeom prst="rect">
              <a:avLst/>
            </a:prstGeom>
            <a:solidFill>
              <a:srgbClr val="FF3130">
                <a:alpha val="71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Value Propositions</a:t>
              </a:r>
            </a:p>
          </p:txBody>
        </p:sp>
        <p:pic>
          <p:nvPicPr>
            <p:cNvPr id="550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74678" cy="525465"/>
            </a:xfrm>
            <a:prstGeom prst="rect">
              <a:avLst/>
            </a:prstGeom>
            <a:effectLst/>
          </p:spPr>
        </p:pic>
      </p:grpSp>
      <p:grpSp>
        <p:nvGrpSpPr>
          <p:cNvPr id="555" name="Group 555"/>
          <p:cNvGrpSpPr/>
          <p:nvPr/>
        </p:nvGrpSpPr>
        <p:grpSpPr>
          <a:xfrm>
            <a:off x="527099" y="3250021"/>
            <a:ext cx="2874677" cy="525464"/>
            <a:chOff x="0" y="0"/>
            <a:chExt cx="2874676" cy="525463"/>
          </a:xfrm>
        </p:grpSpPr>
        <p:sp>
          <p:nvSpPr>
            <p:cNvPr id="554" name="Shape 554"/>
            <p:cNvSpPr/>
            <p:nvPr/>
          </p:nvSpPr>
          <p:spPr>
            <a:xfrm>
              <a:off x="25400" y="25400"/>
              <a:ext cx="2823877" cy="47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Channels</a:t>
              </a:r>
            </a:p>
          </p:txBody>
        </p:sp>
        <p:pic>
          <p:nvPicPr>
            <p:cNvPr id="553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74678" cy="525465"/>
            </a:xfrm>
            <a:prstGeom prst="rect">
              <a:avLst/>
            </a:prstGeom>
            <a:effectLst/>
          </p:spPr>
        </p:pic>
      </p:grpSp>
      <p:grpSp>
        <p:nvGrpSpPr>
          <p:cNvPr id="558" name="Group 558"/>
          <p:cNvGrpSpPr/>
          <p:nvPr/>
        </p:nvGrpSpPr>
        <p:grpSpPr>
          <a:xfrm>
            <a:off x="506695" y="4163659"/>
            <a:ext cx="2943968" cy="525465"/>
            <a:chOff x="0" y="0"/>
            <a:chExt cx="2943966" cy="525463"/>
          </a:xfrm>
        </p:grpSpPr>
        <p:sp>
          <p:nvSpPr>
            <p:cNvPr id="557" name="Shape 557"/>
            <p:cNvSpPr/>
            <p:nvPr/>
          </p:nvSpPr>
          <p:spPr>
            <a:xfrm>
              <a:off x="25400" y="25400"/>
              <a:ext cx="2893167" cy="47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800"/>
                <a:t>Customer</a:t>
              </a:r>
              <a:r>
                <a:t> </a:t>
              </a:r>
              <a:r>
                <a:rPr sz="1800"/>
                <a:t>Relationships</a:t>
              </a:r>
            </a:p>
          </p:txBody>
        </p:sp>
        <p:pic>
          <p:nvPicPr>
            <p:cNvPr id="556" name=""/>
            <p:cNvPicPr>
              <a:picLocks noChangeAspect="0"/>
            </p:cNvPicPr>
            <p:nvPr/>
          </p:nvPicPr>
          <p:blipFill>
            <a:blip r:embed="rId3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943968" cy="525465"/>
            </a:xfrm>
            <a:prstGeom prst="rect">
              <a:avLst/>
            </a:prstGeom>
            <a:effectLst/>
          </p:spPr>
        </p:pic>
      </p:grpSp>
      <p:grpSp>
        <p:nvGrpSpPr>
          <p:cNvPr id="561" name="Group 561"/>
          <p:cNvGrpSpPr/>
          <p:nvPr/>
        </p:nvGrpSpPr>
        <p:grpSpPr>
          <a:xfrm>
            <a:off x="505736" y="7611271"/>
            <a:ext cx="2903161" cy="525464"/>
            <a:chOff x="0" y="0"/>
            <a:chExt cx="2903159" cy="525463"/>
          </a:xfrm>
        </p:grpSpPr>
        <p:sp>
          <p:nvSpPr>
            <p:cNvPr id="560" name="Shape 560"/>
            <p:cNvSpPr/>
            <p:nvPr/>
          </p:nvSpPr>
          <p:spPr>
            <a:xfrm>
              <a:off x="25400" y="25400"/>
              <a:ext cx="2852360" cy="47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2000"/>
              </a:pPr>
              <a:r>
                <a:rPr sz="1800"/>
                <a:t>Revenue Stream</a:t>
              </a:r>
            </a:p>
          </p:txBody>
        </p:sp>
        <p:pic>
          <p:nvPicPr>
            <p:cNvPr id="559" name=""/>
            <p:cNvPicPr>
              <a:picLocks noChangeAspect="0"/>
            </p:cNvPicPr>
            <p:nvPr/>
          </p:nvPicPr>
          <p:blipFill>
            <a:blip r:embed="rId4">
              <a:alphaModFix amt="71000"/>
              <a:extLst/>
            </a:blip>
            <a:stretch>
              <a:fillRect/>
            </a:stretch>
          </p:blipFill>
          <p:spPr>
            <a:xfrm>
              <a:off x="0" y="0"/>
              <a:ext cx="2903160" cy="525464"/>
            </a:xfrm>
            <a:prstGeom prst="rect">
              <a:avLst/>
            </a:prstGeom>
            <a:effectLst/>
          </p:spPr>
        </p:pic>
      </p:grpSp>
      <p:grpSp>
        <p:nvGrpSpPr>
          <p:cNvPr id="564" name="Group 564"/>
          <p:cNvGrpSpPr/>
          <p:nvPr/>
        </p:nvGrpSpPr>
        <p:grpSpPr>
          <a:xfrm>
            <a:off x="519978" y="5077298"/>
            <a:ext cx="2874677" cy="525465"/>
            <a:chOff x="0" y="0"/>
            <a:chExt cx="2874676" cy="525463"/>
          </a:xfrm>
        </p:grpSpPr>
        <p:sp>
          <p:nvSpPr>
            <p:cNvPr id="563" name="Shape 563"/>
            <p:cNvSpPr/>
            <p:nvPr/>
          </p:nvSpPr>
          <p:spPr>
            <a:xfrm>
              <a:off x="25400" y="25400"/>
              <a:ext cx="2823877" cy="47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Resources</a:t>
              </a:r>
            </a:p>
          </p:txBody>
        </p:sp>
        <p:pic>
          <p:nvPicPr>
            <p:cNvPr id="562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74678" cy="525465"/>
            </a:xfrm>
            <a:prstGeom prst="rect">
              <a:avLst/>
            </a:prstGeom>
            <a:effectLst/>
          </p:spPr>
        </p:pic>
      </p:grpSp>
      <p:grpSp>
        <p:nvGrpSpPr>
          <p:cNvPr id="567" name="Group 567"/>
          <p:cNvGrpSpPr/>
          <p:nvPr/>
        </p:nvGrpSpPr>
        <p:grpSpPr>
          <a:xfrm>
            <a:off x="534220" y="5951511"/>
            <a:ext cx="2874677" cy="525465"/>
            <a:chOff x="0" y="0"/>
            <a:chExt cx="2874676" cy="525463"/>
          </a:xfrm>
        </p:grpSpPr>
        <p:sp>
          <p:nvSpPr>
            <p:cNvPr id="566" name="Shape 566"/>
            <p:cNvSpPr/>
            <p:nvPr/>
          </p:nvSpPr>
          <p:spPr>
            <a:xfrm>
              <a:off x="25400" y="25400"/>
              <a:ext cx="2823877" cy="47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Activities</a:t>
              </a:r>
            </a:p>
          </p:txBody>
        </p:sp>
        <p:pic>
          <p:nvPicPr>
            <p:cNvPr id="565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74678" cy="525465"/>
            </a:xfrm>
            <a:prstGeom prst="rect">
              <a:avLst/>
            </a:prstGeom>
            <a:effectLst/>
          </p:spPr>
        </p:pic>
      </p:grpSp>
      <p:grpSp>
        <p:nvGrpSpPr>
          <p:cNvPr id="570" name="Group 570"/>
          <p:cNvGrpSpPr/>
          <p:nvPr/>
        </p:nvGrpSpPr>
        <p:grpSpPr>
          <a:xfrm>
            <a:off x="534220" y="6825725"/>
            <a:ext cx="2874677" cy="525465"/>
            <a:chOff x="0" y="0"/>
            <a:chExt cx="2874676" cy="525463"/>
          </a:xfrm>
        </p:grpSpPr>
        <p:sp>
          <p:nvSpPr>
            <p:cNvPr id="569" name="Shape 569"/>
            <p:cNvSpPr/>
            <p:nvPr/>
          </p:nvSpPr>
          <p:spPr>
            <a:xfrm>
              <a:off x="25400" y="25400"/>
              <a:ext cx="2823877" cy="47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Partnerships</a:t>
              </a:r>
            </a:p>
          </p:txBody>
        </p:sp>
        <p:pic>
          <p:nvPicPr>
            <p:cNvPr id="568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74678" cy="525465"/>
            </a:xfrm>
            <a:prstGeom prst="rect">
              <a:avLst/>
            </a:prstGeom>
            <a:effectLst/>
          </p:spPr>
        </p:pic>
      </p:grpSp>
      <p:grpSp>
        <p:nvGrpSpPr>
          <p:cNvPr id="573" name="Group 573"/>
          <p:cNvGrpSpPr/>
          <p:nvPr/>
        </p:nvGrpSpPr>
        <p:grpSpPr>
          <a:xfrm>
            <a:off x="527099" y="8396816"/>
            <a:ext cx="2874677" cy="525465"/>
            <a:chOff x="0" y="0"/>
            <a:chExt cx="2874676" cy="525463"/>
          </a:xfrm>
        </p:grpSpPr>
        <p:sp>
          <p:nvSpPr>
            <p:cNvPr id="572" name="Shape 572"/>
            <p:cNvSpPr/>
            <p:nvPr/>
          </p:nvSpPr>
          <p:spPr>
            <a:xfrm>
              <a:off x="25400" y="25400"/>
              <a:ext cx="2823877" cy="47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Cost Structure</a:t>
              </a:r>
            </a:p>
          </p:txBody>
        </p:sp>
        <p:pic>
          <p:nvPicPr>
            <p:cNvPr id="571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74678" cy="525465"/>
            </a:xfrm>
            <a:prstGeom prst="rect">
              <a:avLst/>
            </a:prstGeom>
            <a:effectLst/>
          </p:spPr>
        </p:pic>
      </p:grpSp>
      <p:grpSp>
        <p:nvGrpSpPr>
          <p:cNvPr id="615" name="Group 615"/>
          <p:cNvGrpSpPr/>
          <p:nvPr/>
        </p:nvGrpSpPr>
        <p:grpSpPr>
          <a:xfrm>
            <a:off x="3778765" y="1907515"/>
            <a:ext cx="8708041" cy="5938570"/>
            <a:chOff x="-50800" y="-50800"/>
            <a:chExt cx="8708040" cy="5938568"/>
          </a:xfrm>
        </p:grpSpPr>
        <p:grpSp>
          <p:nvGrpSpPr>
            <p:cNvPr id="581" name="Group 581"/>
            <p:cNvGrpSpPr/>
            <p:nvPr/>
          </p:nvGrpSpPr>
          <p:grpSpPr>
            <a:xfrm>
              <a:off x="435341" y="1813500"/>
              <a:ext cx="2724265" cy="1569949"/>
              <a:chOff x="16016" y="-50799"/>
              <a:chExt cx="2724264" cy="1569947"/>
            </a:xfrm>
          </p:grpSpPr>
          <p:grpSp>
            <p:nvGrpSpPr>
              <p:cNvPr id="576" name="Group 576"/>
              <p:cNvGrpSpPr/>
              <p:nvPr/>
            </p:nvGrpSpPr>
            <p:grpSpPr>
              <a:xfrm>
                <a:off x="16016" y="273960"/>
                <a:ext cx="2724265" cy="1245188"/>
                <a:chOff x="0" y="0"/>
                <a:chExt cx="2724264" cy="1245187"/>
              </a:xfrm>
            </p:grpSpPr>
            <p:sp>
              <p:nvSpPr>
                <p:cNvPr id="575" name="Shape 575"/>
                <p:cNvSpPr/>
                <p:nvPr/>
              </p:nvSpPr>
              <p:spPr>
                <a:xfrm>
                  <a:off x="50800" y="50800"/>
                  <a:ext cx="2622665" cy="114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1" sz="2800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/>
                  <a:r>
                    <a:t>Difficult for Spark?</a:t>
                  </a:r>
                </a:p>
              </p:txBody>
            </p:sp>
            <p:pic>
              <p:nvPicPr>
                <p:cNvPr id="574" name=""/>
                <p:cNvPicPr>
                  <a:picLocks noChangeAspect="0"/>
                </p:cNvPicPr>
                <p:nvPr/>
              </p:nvPicPr>
              <p:blipFill>
                <a:blip r:embed="rId5">
                  <a:alphaModFix amt="71000"/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724265" cy="1245188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577" name="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 rot="5400000">
                <a:off x="1189926" y="120488"/>
                <a:ext cx="376445" cy="101601"/>
              </a:xfrm>
              <a:prstGeom prst="rect">
                <a:avLst/>
              </a:prstGeom>
              <a:effectLst/>
            </p:spPr>
          </p:pic>
          <p:pic>
            <p:nvPicPr>
              <p:cNvPr id="579" name="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 rot="10800000">
                <a:off x="1120979" y="-50800"/>
                <a:ext cx="514340" cy="101601"/>
              </a:xfrm>
              <a:prstGeom prst="rect">
                <a:avLst/>
              </a:prstGeom>
              <a:effectLst/>
            </p:spPr>
          </p:pic>
        </p:grpSp>
        <p:grpSp>
          <p:nvGrpSpPr>
            <p:cNvPr id="590" name="Group 590"/>
            <p:cNvGrpSpPr/>
            <p:nvPr/>
          </p:nvGrpSpPr>
          <p:grpSpPr>
            <a:xfrm>
              <a:off x="-50801" y="4098557"/>
              <a:ext cx="4041803" cy="1789212"/>
              <a:chOff x="20263" y="84666"/>
              <a:chExt cx="4041802" cy="1789211"/>
            </a:xfrm>
          </p:grpSpPr>
          <p:pic>
            <p:nvPicPr>
              <p:cNvPr id="582" name="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 rot="10800000">
                <a:off x="1665686" y="84666"/>
                <a:ext cx="750956" cy="101601"/>
              </a:xfrm>
              <a:prstGeom prst="rect">
                <a:avLst/>
              </a:prstGeom>
              <a:effectLst/>
            </p:spPr>
          </p:pic>
          <p:grpSp>
            <p:nvGrpSpPr>
              <p:cNvPr id="589" name="Group 589"/>
              <p:cNvGrpSpPr/>
              <p:nvPr/>
            </p:nvGrpSpPr>
            <p:grpSpPr>
              <a:xfrm>
                <a:off x="20263" y="84666"/>
                <a:ext cx="4041803" cy="1789213"/>
                <a:chOff x="20263" y="84666"/>
                <a:chExt cx="4041802" cy="1789211"/>
              </a:xfrm>
            </p:grpSpPr>
            <p:grpSp>
              <p:nvGrpSpPr>
                <p:cNvPr id="586" name="Group 586"/>
                <p:cNvGrpSpPr/>
                <p:nvPr/>
              </p:nvGrpSpPr>
              <p:grpSpPr>
                <a:xfrm rot="21600000">
                  <a:off x="20263" y="475528"/>
                  <a:ext cx="4041803" cy="1398350"/>
                  <a:chOff x="0" y="0"/>
                  <a:chExt cx="4041801" cy="1398349"/>
                </a:xfrm>
              </p:grpSpPr>
              <p:sp>
                <p:nvSpPr>
                  <p:cNvPr id="585" name="Shape 585"/>
                  <p:cNvSpPr/>
                  <p:nvPr/>
                </p:nvSpPr>
                <p:spPr>
                  <a:xfrm>
                    <a:off x="50799" y="50800"/>
                    <a:ext cx="3940203" cy="1296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1" sz="2800">
                        <a:latin typeface="Helvetica"/>
                        <a:ea typeface="Helvetica"/>
                        <a:cs typeface="Helvetica"/>
                        <a:sym typeface="Helvetica"/>
                      </a:defRPr>
                    </a:lvl1pPr>
                  </a:lstStyle>
                  <a:p>
                    <a:pPr/>
                    <a:r>
                      <a:t>Difficult for Algorithm implementation?</a:t>
                    </a:r>
                  </a:p>
                </p:txBody>
              </p:sp>
              <p:pic>
                <p:nvPicPr>
                  <p:cNvPr id="584" name=""/>
                  <p:cNvPicPr>
                    <a:picLocks noChangeAspect="0"/>
                  </p:cNvPicPr>
                  <p:nvPr/>
                </p:nvPicPr>
                <p:blipFill>
                  <a:blip r:embed="rId9">
                    <a:alphaModFix amt="71000"/>
                    <a:extLst/>
                  </a:blip>
                  <a:stretch>
                    <a:fillRect/>
                  </a:stretch>
                </p:blipFill>
                <p:spPr>
                  <a:xfrm>
                    <a:off x="-1" y="-1"/>
                    <a:ext cx="4041803" cy="1398351"/>
                  </a:xfrm>
                  <a:prstGeom prst="rect">
                    <a:avLst/>
                  </a:prstGeom>
                  <a:effectLst/>
                </p:spPr>
              </p:pic>
            </p:grpSp>
            <p:pic>
              <p:nvPicPr>
                <p:cNvPr id="587" name=""/>
                <p:cNvPicPr>
                  <a:picLocks noChangeAspect="0"/>
                </p:cNvPicPr>
                <p:nvPr/>
              </p:nvPicPr>
              <p:blipFill>
                <a:blip r:embed="rId10">
                  <a:extLst/>
                </a:blip>
                <a:stretch>
                  <a:fillRect/>
                </a:stretch>
              </p:blipFill>
              <p:spPr>
                <a:xfrm rot="5400000">
                  <a:off x="1783429" y="300870"/>
                  <a:ext cx="534008" cy="101601"/>
                </a:xfrm>
                <a:prstGeom prst="rect">
                  <a:avLst/>
                </a:prstGeom>
                <a:effectLst/>
              </p:spPr>
            </p:pic>
          </p:grpSp>
        </p:grpSp>
        <p:grpSp>
          <p:nvGrpSpPr>
            <p:cNvPr id="599" name="Group 599"/>
            <p:cNvGrpSpPr/>
            <p:nvPr/>
          </p:nvGrpSpPr>
          <p:grpSpPr>
            <a:xfrm>
              <a:off x="4615437" y="4098557"/>
              <a:ext cx="4041803" cy="1789212"/>
              <a:chOff x="20263" y="84666"/>
              <a:chExt cx="4041802" cy="1789211"/>
            </a:xfrm>
          </p:grpSpPr>
          <p:pic>
            <p:nvPicPr>
              <p:cNvPr id="591" name="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 rot="10800000">
                <a:off x="1665686" y="84666"/>
                <a:ext cx="750956" cy="101601"/>
              </a:xfrm>
              <a:prstGeom prst="rect">
                <a:avLst/>
              </a:prstGeom>
              <a:effectLst/>
            </p:spPr>
          </p:pic>
          <p:grpSp>
            <p:nvGrpSpPr>
              <p:cNvPr id="598" name="Group 598"/>
              <p:cNvGrpSpPr/>
              <p:nvPr/>
            </p:nvGrpSpPr>
            <p:grpSpPr>
              <a:xfrm>
                <a:off x="20263" y="84666"/>
                <a:ext cx="4041803" cy="1789213"/>
                <a:chOff x="20263" y="84666"/>
                <a:chExt cx="4041802" cy="1789211"/>
              </a:xfrm>
            </p:grpSpPr>
            <p:grpSp>
              <p:nvGrpSpPr>
                <p:cNvPr id="595" name="Group 595"/>
                <p:cNvGrpSpPr/>
                <p:nvPr/>
              </p:nvGrpSpPr>
              <p:grpSpPr>
                <a:xfrm rot="21600000">
                  <a:off x="20263" y="475528"/>
                  <a:ext cx="4041803" cy="1398350"/>
                  <a:chOff x="0" y="0"/>
                  <a:chExt cx="4041801" cy="1398349"/>
                </a:xfrm>
              </p:grpSpPr>
              <p:sp>
                <p:nvSpPr>
                  <p:cNvPr id="594" name="Shape 594"/>
                  <p:cNvSpPr/>
                  <p:nvPr/>
                </p:nvSpPr>
                <p:spPr>
                  <a:xfrm>
                    <a:off x="50799" y="50800"/>
                    <a:ext cx="3940203" cy="1296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1" sz="2800">
                        <a:latin typeface="Helvetica"/>
                        <a:ea typeface="Helvetica"/>
                        <a:cs typeface="Helvetica"/>
                        <a:sym typeface="Helvetica"/>
                      </a:defRPr>
                    </a:lvl1pPr>
                  </a:lstStyle>
                  <a:p>
                    <a:pPr/>
                    <a:r>
                      <a:t>Time Consuming for Data Visualisation?</a:t>
                    </a:r>
                  </a:p>
                </p:txBody>
              </p:sp>
              <p:pic>
                <p:nvPicPr>
                  <p:cNvPr id="593" name=""/>
                  <p:cNvPicPr>
                    <a:picLocks noChangeAspect="0"/>
                  </p:cNvPicPr>
                  <p:nvPr/>
                </p:nvPicPr>
                <p:blipFill>
                  <a:blip r:embed="rId9">
                    <a:alphaModFix amt="71000"/>
                    <a:extLst/>
                  </a:blip>
                  <a:stretch>
                    <a:fillRect/>
                  </a:stretch>
                </p:blipFill>
                <p:spPr>
                  <a:xfrm>
                    <a:off x="-1" y="-1"/>
                    <a:ext cx="4041803" cy="1398351"/>
                  </a:xfrm>
                  <a:prstGeom prst="rect">
                    <a:avLst/>
                  </a:prstGeom>
                  <a:effectLst/>
                </p:spPr>
              </p:pic>
            </p:grpSp>
            <p:pic>
              <p:nvPicPr>
                <p:cNvPr id="596" name=""/>
                <p:cNvPicPr>
                  <a:picLocks noChangeAspect="0"/>
                </p:cNvPicPr>
                <p:nvPr/>
              </p:nvPicPr>
              <p:blipFill>
                <a:blip r:embed="rId10">
                  <a:extLst/>
                </a:blip>
                <a:stretch>
                  <a:fillRect/>
                </a:stretch>
              </p:blipFill>
              <p:spPr>
                <a:xfrm rot="5400000">
                  <a:off x="1783429" y="300870"/>
                  <a:ext cx="534008" cy="101601"/>
                </a:xfrm>
                <a:prstGeom prst="rect">
                  <a:avLst/>
                </a:prstGeom>
                <a:effectLst/>
              </p:spPr>
            </p:pic>
          </p:grpSp>
        </p:grpSp>
        <p:grpSp>
          <p:nvGrpSpPr>
            <p:cNvPr id="607" name="Group 607"/>
            <p:cNvGrpSpPr/>
            <p:nvPr/>
          </p:nvGrpSpPr>
          <p:grpSpPr>
            <a:xfrm>
              <a:off x="5274207" y="1813500"/>
              <a:ext cx="2724265" cy="1569949"/>
              <a:chOff x="16016" y="-50799"/>
              <a:chExt cx="2724264" cy="1569947"/>
            </a:xfrm>
          </p:grpSpPr>
          <p:grpSp>
            <p:nvGrpSpPr>
              <p:cNvPr id="602" name="Group 602"/>
              <p:cNvGrpSpPr/>
              <p:nvPr/>
            </p:nvGrpSpPr>
            <p:grpSpPr>
              <a:xfrm>
                <a:off x="16016" y="273960"/>
                <a:ext cx="2724265" cy="1245188"/>
                <a:chOff x="0" y="0"/>
                <a:chExt cx="2724264" cy="1245187"/>
              </a:xfrm>
            </p:grpSpPr>
            <p:sp>
              <p:nvSpPr>
                <p:cNvPr id="601" name="Shape 601"/>
                <p:cNvSpPr/>
                <p:nvPr/>
              </p:nvSpPr>
              <p:spPr>
                <a:xfrm>
                  <a:off x="50800" y="50800"/>
                  <a:ext cx="2622665" cy="114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1" sz="2800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/>
                  <a:r>
                    <a:t>Difficult for Cassandra?</a:t>
                  </a:r>
                </a:p>
              </p:txBody>
            </p:sp>
            <p:pic>
              <p:nvPicPr>
                <p:cNvPr id="600" name=""/>
                <p:cNvPicPr>
                  <a:picLocks noChangeAspect="0"/>
                </p:cNvPicPr>
                <p:nvPr/>
              </p:nvPicPr>
              <p:blipFill>
                <a:blip r:embed="rId5">
                  <a:alphaModFix amt="71000"/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724265" cy="1245188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603" name="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 rot="5400000">
                <a:off x="1189926" y="120488"/>
                <a:ext cx="376445" cy="101601"/>
              </a:xfrm>
              <a:prstGeom prst="rect">
                <a:avLst/>
              </a:prstGeom>
              <a:effectLst/>
            </p:spPr>
          </p:pic>
          <p:pic>
            <p:nvPicPr>
              <p:cNvPr id="605" name="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 rot="10800000">
                <a:off x="1120979" y="-50800"/>
                <a:ext cx="514340" cy="101601"/>
              </a:xfrm>
              <a:prstGeom prst="rect">
                <a:avLst/>
              </a:prstGeom>
              <a:effectLst/>
            </p:spPr>
          </p:pic>
        </p:grpSp>
        <p:grpSp>
          <p:nvGrpSpPr>
            <p:cNvPr id="610" name="Group 610"/>
            <p:cNvGrpSpPr/>
            <p:nvPr/>
          </p:nvGrpSpPr>
          <p:grpSpPr>
            <a:xfrm>
              <a:off x="1392075" y="240094"/>
              <a:ext cx="6200956" cy="1245188"/>
              <a:chOff x="0" y="0"/>
              <a:chExt cx="6200955" cy="1245187"/>
            </a:xfrm>
          </p:grpSpPr>
          <p:sp>
            <p:nvSpPr>
              <p:cNvPr id="609" name="Shape 609"/>
              <p:cNvSpPr/>
              <p:nvPr/>
            </p:nvSpPr>
            <p:spPr>
              <a:xfrm>
                <a:off x="50800" y="50800"/>
                <a:ext cx="6099356" cy="11435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Lack of Qualified Data Scientists &amp; Money cost for employment?</a:t>
                </a:r>
              </a:p>
            </p:txBody>
          </p:sp>
          <p:pic>
            <p:nvPicPr>
              <p:cNvPr id="608" name=""/>
              <p:cNvPicPr>
                <a:picLocks noChangeAspect="0"/>
              </p:cNvPicPr>
              <p:nvPr/>
            </p:nvPicPr>
            <p:blipFill>
              <a:blip r:embed="rId11">
                <a:alphaModFix amt="71000"/>
                <a:extLst/>
              </a:blip>
              <a:stretch>
                <a:fillRect/>
              </a:stretch>
            </p:blipFill>
            <p:spPr>
              <a:xfrm>
                <a:off x="-1" y="0"/>
                <a:ext cx="6200957" cy="1245188"/>
              </a:xfrm>
              <a:prstGeom prst="rect">
                <a:avLst/>
              </a:prstGeom>
              <a:effectLst/>
            </p:spPr>
          </p:pic>
        </p:grpSp>
        <p:pic>
          <p:nvPicPr>
            <p:cNvPr id="611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5400000">
              <a:off x="4304330" y="120488"/>
              <a:ext cx="376445" cy="101601"/>
            </a:xfrm>
            <a:prstGeom prst="rect">
              <a:avLst/>
            </a:prstGeom>
            <a:effectLst/>
          </p:spPr>
        </p:pic>
        <p:pic>
          <p:nvPicPr>
            <p:cNvPr id="613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0800000">
              <a:off x="4235383" y="-50801"/>
              <a:ext cx="514340" cy="1016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  <p:grpSp>
        <p:nvGrpSpPr>
          <p:cNvPr id="645" name="Group 645"/>
          <p:cNvGrpSpPr/>
          <p:nvPr/>
        </p:nvGrpSpPr>
        <p:grpSpPr>
          <a:xfrm>
            <a:off x="557906" y="1554591"/>
            <a:ext cx="2892757" cy="7367690"/>
            <a:chOff x="-25400" y="-25400"/>
            <a:chExt cx="2892755" cy="7367689"/>
          </a:xfrm>
        </p:grpSpPr>
        <p:grpSp>
          <p:nvGrpSpPr>
            <p:cNvPr id="620" name="Group 620"/>
            <p:cNvGrpSpPr/>
            <p:nvPr/>
          </p:nvGrpSpPr>
          <p:grpSpPr>
            <a:xfrm>
              <a:off x="8632" y="-25401"/>
              <a:ext cx="2824692" cy="517064"/>
              <a:chOff x="0" y="0"/>
              <a:chExt cx="2824691" cy="517062"/>
            </a:xfrm>
          </p:grpSpPr>
          <p:sp>
            <p:nvSpPr>
              <p:cNvPr id="619" name="Shape 619"/>
              <p:cNvSpPr/>
              <p:nvPr/>
            </p:nvSpPr>
            <p:spPr>
              <a:xfrm>
                <a:off x="25400" y="25400"/>
                <a:ext cx="2773892" cy="466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1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Customer Segments</a:t>
                </a:r>
              </a:p>
            </p:txBody>
          </p:sp>
          <p:pic>
            <p:nvPicPr>
              <p:cNvPr id="618" name=""/>
              <p:cNvPicPr>
                <a:picLocks noChangeAspect="0"/>
              </p:cNvPicPr>
              <p:nvPr/>
            </p:nvPicPr>
            <p:blipFill>
              <a:blip r:embed="rId2">
                <a:alphaModFix amt="71000"/>
                <a:extLst/>
              </a:blip>
              <a:stretch>
                <a:fillRect/>
              </a:stretch>
            </p:blipFill>
            <p:spPr>
              <a:xfrm>
                <a:off x="-1" y="-1"/>
                <a:ext cx="2824693" cy="517064"/>
              </a:xfrm>
              <a:prstGeom prst="rect">
                <a:avLst/>
              </a:prstGeom>
              <a:effectLst/>
            </p:spPr>
          </p:pic>
        </p:grpSp>
        <p:grpSp>
          <p:nvGrpSpPr>
            <p:cNvPr id="623" name="Group 623"/>
            <p:cNvGrpSpPr/>
            <p:nvPr/>
          </p:nvGrpSpPr>
          <p:grpSpPr>
            <a:xfrm>
              <a:off x="-5358" y="872066"/>
              <a:ext cx="2824693" cy="517063"/>
              <a:chOff x="0" y="0"/>
              <a:chExt cx="2824691" cy="517062"/>
            </a:xfrm>
          </p:grpSpPr>
          <p:sp>
            <p:nvSpPr>
              <p:cNvPr id="622" name="Shape 622"/>
              <p:cNvSpPr/>
              <p:nvPr/>
            </p:nvSpPr>
            <p:spPr>
              <a:xfrm>
                <a:off x="25400" y="25400"/>
                <a:ext cx="2773892" cy="466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1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Value Propositions</a:t>
                </a:r>
              </a:p>
            </p:txBody>
          </p:sp>
          <p:pic>
            <p:nvPicPr>
              <p:cNvPr id="621" name=""/>
              <p:cNvPicPr>
                <a:picLocks noChangeAspect="0"/>
              </p:cNvPicPr>
              <p:nvPr/>
            </p:nvPicPr>
            <p:blipFill>
              <a:blip r:embed="rId2">
                <a:alphaModFix amt="71000"/>
                <a:extLst/>
              </a:blip>
              <a:stretch>
                <a:fillRect/>
              </a:stretch>
            </p:blipFill>
            <p:spPr>
              <a:xfrm>
                <a:off x="-1" y="-1"/>
                <a:ext cx="2824693" cy="517064"/>
              </a:xfrm>
              <a:prstGeom prst="rect">
                <a:avLst/>
              </a:prstGeom>
              <a:effectLst/>
            </p:spPr>
          </p:pic>
        </p:grpSp>
        <p:grpSp>
          <p:nvGrpSpPr>
            <p:cNvPr id="626" name="Group 626"/>
            <p:cNvGrpSpPr/>
            <p:nvPr/>
          </p:nvGrpSpPr>
          <p:grpSpPr>
            <a:xfrm>
              <a:off x="-5358" y="1769532"/>
              <a:ext cx="2824693" cy="517063"/>
              <a:chOff x="0" y="0"/>
              <a:chExt cx="2824691" cy="517062"/>
            </a:xfrm>
          </p:grpSpPr>
          <p:sp>
            <p:nvSpPr>
              <p:cNvPr id="625" name="Shape 625"/>
              <p:cNvSpPr/>
              <p:nvPr/>
            </p:nvSpPr>
            <p:spPr>
              <a:xfrm>
                <a:off x="25400" y="25400"/>
                <a:ext cx="2773892" cy="466263"/>
              </a:xfrm>
              <a:prstGeom prst="rect">
                <a:avLst/>
              </a:prstGeom>
              <a:solidFill>
                <a:srgbClr val="FF3130">
                  <a:alpha val="71000"/>
                </a:srgbClr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1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Channels</a:t>
                </a:r>
              </a:p>
            </p:txBody>
          </p:sp>
          <p:pic>
            <p:nvPicPr>
              <p:cNvPr id="624" name=""/>
              <p:cNvPicPr>
                <a:picLocks noChangeAspect="0"/>
              </p:cNvPicPr>
              <p:nvPr/>
            </p:nvPicPr>
            <p:blipFill>
              <a:blip r:embed="rId2">
                <a:alphaModFix amt="71000"/>
                <a:extLst/>
              </a:blip>
              <a:stretch>
                <a:fillRect/>
              </a:stretch>
            </p:blipFill>
            <p:spPr>
              <a:xfrm>
                <a:off x="-1" y="-1"/>
                <a:ext cx="2824693" cy="517064"/>
              </a:xfrm>
              <a:prstGeom prst="rect">
                <a:avLst/>
              </a:prstGeom>
              <a:effectLst/>
            </p:spPr>
          </p:pic>
        </p:grpSp>
        <p:grpSp>
          <p:nvGrpSpPr>
            <p:cNvPr id="629" name="Group 629"/>
            <p:cNvGrpSpPr/>
            <p:nvPr/>
          </p:nvGrpSpPr>
          <p:grpSpPr>
            <a:xfrm>
              <a:off x="-25401" y="2666999"/>
              <a:ext cx="2892757" cy="517063"/>
              <a:chOff x="0" y="0"/>
              <a:chExt cx="2892755" cy="517061"/>
            </a:xfrm>
          </p:grpSpPr>
          <p:sp>
            <p:nvSpPr>
              <p:cNvPr id="628" name="Shape 628"/>
              <p:cNvSpPr/>
              <p:nvPr/>
            </p:nvSpPr>
            <p:spPr>
              <a:xfrm>
                <a:off x="25400" y="25400"/>
                <a:ext cx="2841956" cy="466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 sz="20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800"/>
                  <a:t>Customer</a:t>
                </a:r>
                <a:r>
                  <a:t> </a:t>
                </a:r>
                <a:r>
                  <a:rPr sz="1800"/>
                  <a:t>Relationships</a:t>
                </a:r>
              </a:p>
            </p:txBody>
          </p:sp>
          <p:pic>
            <p:nvPicPr>
              <p:cNvPr id="627" name=""/>
              <p:cNvPicPr>
                <a:picLocks noChangeAspect="0"/>
              </p:cNvPicPr>
              <p:nvPr/>
            </p:nvPicPr>
            <p:blipFill>
              <a:blip r:embed="rId3">
                <a:alphaModFix amt="71000"/>
                <a:extLst/>
              </a:blip>
              <a:stretch>
                <a:fillRect/>
              </a:stretch>
            </p:blipFill>
            <p:spPr>
              <a:xfrm>
                <a:off x="-1" y="-1"/>
                <a:ext cx="2892757" cy="517063"/>
              </a:xfrm>
              <a:prstGeom prst="rect">
                <a:avLst/>
              </a:prstGeom>
              <a:effectLst/>
            </p:spPr>
          </p:pic>
        </p:grpSp>
        <p:grpSp>
          <p:nvGrpSpPr>
            <p:cNvPr id="632" name="Group 632"/>
            <p:cNvGrpSpPr/>
            <p:nvPr/>
          </p:nvGrpSpPr>
          <p:grpSpPr>
            <a:xfrm>
              <a:off x="-5358" y="6053585"/>
              <a:ext cx="2852672" cy="517063"/>
              <a:chOff x="0" y="0"/>
              <a:chExt cx="2852670" cy="517061"/>
            </a:xfrm>
          </p:grpSpPr>
          <p:sp>
            <p:nvSpPr>
              <p:cNvPr id="631" name="Shape 631"/>
              <p:cNvSpPr/>
              <p:nvPr/>
            </p:nvSpPr>
            <p:spPr>
              <a:xfrm>
                <a:off x="25400" y="25400"/>
                <a:ext cx="2801871" cy="466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1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>
                  <a:defRPr sz="2000"/>
                </a:pPr>
                <a:r>
                  <a:rPr sz="1800"/>
                  <a:t>Revenue Stream</a:t>
                </a:r>
              </a:p>
            </p:txBody>
          </p:sp>
          <p:pic>
            <p:nvPicPr>
              <p:cNvPr id="630" name=""/>
              <p:cNvPicPr>
                <a:picLocks noChangeAspect="0"/>
              </p:cNvPicPr>
              <p:nvPr/>
            </p:nvPicPr>
            <p:blipFill>
              <a:blip r:embed="rId4">
                <a:alphaModFix amt="71000"/>
                <a:extLst/>
              </a:blip>
              <a:stretch>
                <a:fillRect/>
              </a:stretch>
            </p:blipFill>
            <p:spPr>
              <a:xfrm>
                <a:off x="-1" y="0"/>
                <a:ext cx="2852672" cy="517062"/>
              </a:xfrm>
              <a:prstGeom prst="rect">
                <a:avLst/>
              </a:prstGeom>
              <a:effectLst/>
            </p:spPr>
          </p:pic>
        </p:grpSp>
        <p:grpSp>
          <p:nvGrpSpPr>
            <p:cNvPr id="635" name="Group 635"/>
            <p:cNvGrpSpPr/>
            <p:nvPr/>
          </p:nvGrpSpPr>
          <p:grpSpPr>
            <a:xfrm>
              <a:off x="-12353" y="3564465"/>
              <a:ext cx="2824693" cy="517063"/>
              <a:chOff x="0" y="0"/>
              <a:chExt cx="2824691" cy="517062"/>
            </a:xfrm>
          </p:grpSpPr>
          <p:sp>
            <p:nvSpPr>
              <p:cNvPr id="634" name="Shape 634"/>
              <p:cNvSpPr/>
              <p:nvPr/>
            </p:nvSpPr>
            <p:spPr>
              <a:xfrm>
                <a:off x="25400" y="25400"/>
                <a:ext cx="2773892" cy="466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Key Resources</a:t>
                </a:r>
              </a:p>
            </p:txBody>
          </p:sp>
          <p:pic>
            <p:nvPicPr>
              <p:cNvPr id="633" name=""/>
              <p:cNvPicPr>
                <a:picLocks noChangeAspect="0"/>
              </p:cNvPicPr>
              <p:nvPr/>
            </p:nvPicPr>
            <p:blipFill>
              <a:blip r:embed="rId2">
                <a:alphaModFix amt="71000"/>
                <a:extLst/>
              </a:blip>
              <a:stretch>
                <a:fillRect/>
              </a:stretch>
            </p:blipFill>
            <p:spPr>
              <a:xfrm>
                <a:off x="-1" y="-1"/>
                <a:ext cx="2824693" cy="517064"/>
              </a:xfrm>
              <a:prstGeom prst="rect">
                <a:avLst/>
              </a:prstGeom>
              <a:effectLst/>
            </p:spPr>
          </p:pic>
        </p:grpSp>
        <p:grpSp>
          <p:nvGrpSpPr>
            <p:cNvPr id="638" name="Group 638"/>
            <p:cNvGrpSpPr/>
            <p:nvPr/>
          </p:nvGrpSpPr>
          <p:grpSpPr>
            <a:xfrm>
              <a:off x="1637" y="4423204"/>
              <a:ext cx="2824693" cy="517063"/>
              <a:chOff x="0" y="0"/>
              <a:chExt cx="2824691" cy="517062"/>
            </a:xfrm>
          </p:grpSpPr>
          <p:sp>
            <p:nvSpPr>
              <p:cNvPr id="637" name="Shape 637"/>
              <p:cNvSpPr/>
              <p:nvPr/>
            </p:nvSpPr>
            <p:spPr>
              <a:xfrm>
                <a:off x="25400" y="25400"/>
                <a:ext cx="2773892" cy="466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Key Activities</a:t>
                </a:r>
              </a:p>
            </p:txBody>
          </p:sp>
          <p:pic>
            <p:nvPicPr>
              <p:cNvPr id="636" name=""/>
              <p:cNvPicPr>
                <a:picLocks noChangeAspect="0"/>
              </p:cNvPicPr>
              <p:nvPr/>
            </p:nvPicPr>
            <p:blipFill>
              <a:blip r:embed="rId2">
                <a:alphaModFix amt="71000"/>
                <a:extLst/>
              </a:blip>
              <a:stretch>
                <a:fillRect/>
              </a:stretch>
            </p:blipFill>
            <p:spPr>
              <a:xfrm>
                <a:off x="-1" y="-1"/>
                <a:ext cx="2824693" cy="517064"/>
              </a:xfrm>
              <a:prstGeom prst="rect">
                <a:avLst/>
              </a:prstGeom>
              <a:effectLst/>
            </p:spPr>
          </p:pic>
        </p:grpSp>
        <p:grpSp>
          <p:nvGrpSpPr>
            <p:cNvPr id="641" name="Group 641"/>
            <p:cNvGrpSpPr/>
            <p:nvPr/>
          </p:nvGrpSpPr>
          <p:grpSpPr>
            <a:xfrm>
              <a:off x="1637" y="5281944"/>
              <a:ext cx="2824693" cy="517063"/>
              <a:chOff x="0" y="0"/>
              <a:chExt cx="2824691" cy="517062"/>
            </a:xfrm>
          </p:grpSpPr>
          <p:sp>
            <p:nvSpPr>
              <p:cNvPr id="640" name="Shape 640"/>
              <p:cNvSpPr/>
              <p:nvPr/>
            </p:nvSpPr>
            <p:spPr>
              <a:xfrm>
                <a:off x="25400" y="25400"/>
                <a:ext cx="2773892" cy="466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Key Partnerships</a:t>
                </a:r>
              </a:p>
            </p:txBody>
          </p:sp>
          <p:pic>
            <p:nvPicPr>
              <p:cNvPr id="639" name=""/>
              <p:cNvPicPr>
                <a:picLocks noChangeAspect="0"/>
              </p:cNvPicPr>
              <p:nvPr/>
            </p:nvPicPr>
            <p:blipFill>
              <a:blip r:embed="rId2">
                <a:alphaModFix amt="71000"/>
                <a:extLst/>
              </a:blip>
              <a:stretch>
                <a:fillRect/>
              </a:stretch>
            </p:blipFill>
            <p:spPr>
              <a:xfrm>
                <a:off x="-1" y="-1"/>
                <a:ext cx="2824693" cy="517064"/>
              </a:xfrm>
              <a:prstGeom prst="rect">
                <a:avLst/>
              </a:prstGeom>
              <a:effectLst/>
            </p:spPr>
          </p:pic>
        </p:grpSp>
        <p:grpSp>
          <p:nvGrpSpPr>
            <p:cNvPr id="644" name="Group 644"/>
            <p:cNvGrpSpPr/>
            <p:nvPr/>
          </p:nvGrpSpPr>
          <p:grpSpPr>
            <a:xfrm>
              <a:off x="-5358" y="6825227"/>
              <a:ext cx="2824693" cy="517063"/>
              <a:chOff x="0" y="0"/>
              <a:chExt cx="2824691" cy="517062"/>
            </a:xfrm>
          </p:grpSpPr>
          <p:sp>
            <p:nvSpPr>
              <p:cNvPr id="643" name="Shape 643"/>
              <p:cNvSpPr/>
              <p:nvPr/>
            </p:nvSpPr>
            <p:spPr>
              <a:xfrm>
                <a:off x="25400" y="25400"/>
                <a:ext cx="2773892" cy="466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Cost Structure</a:t>
                </a:r>
              </a:p>
            </p:txBody>
          </p:sp>
          <p:pic>
            <p:nvPicPr>
              <p:cNvPr id="642" name=""/>
              <p:cNvPicPr>
                <a:picLocks noChangeAspect="0"/>
              </p:cNvPicPr>
              <p:nvPr/>
            </p:nvPicPr>
            <p:blipFill>
              <a:blip r:embed="rId2">
                <a:alphaModFix amt="71000"/>
                <a:extLst/>
              </a:blip>
              <a:stretch>
                <a:fillRect/>
              </a:stretch>
            </p:blipFill>
            <p:spPr>
              <a:xfrm>
                <a:off x="-1" y="-1"/>
                <a:ext cx="2824693" cy="517064"/>
              </a:xfrm>
              <a:prstGeom prst="rect">
                <a:avLst/>
              </a:prstGeom>
              <a:effectLst/>
            </p:spPr>
          </p:pic>
        </p:grpSp>
      </p:grpSp>
      <p:pic>
        <p:nvPicPr>
          <p:cNvPr id="646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06383" y="3688180"/>
            <a:ext cx="8485615" cy="4172173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Shape 647"/>
          <p:cNvSpPr/>
          <p:nvPr/>
        </p:nvSpPr>
        <p:spPr>
          <a:xfrm>
            <a:off x="4268795" y="2386739"/>
            <a:ext cx="72781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Cloud Platform &amp; Remote cluster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/>
        </p:nvSpPr>
        <p:spPr>
          <a:xfrm>
            <a:off x="3925383" y="1999388"/>
            <a:ext cx="803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solidFill>
                  <a:srgbClr val="F9C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Get—&gt; Keep—&gt; Grow</a:t>
            </a:r>
          </a:p>
        </p:txBody>
      </p:sp>
      <p:grpSp>
        <p:nvGrpSpPr>
          <p:cNvPr id="652" name="Group 652"/>
          <p:cNvGrpSpPr/>
          <p:nvPr/>
        </p:nvGrpSpPr>
        <p:grpSpPr>
          <a:xfrm>
            <a:off x="591938" y="1554591"/>
            <a:ext cx="2824693" cy="517063"/>
            <a:chOff x="0" y="0"/>
            <a:chExt cx="2824691" cy="517062"/>
          </a:xfrm>
        </p:grpSpPr>
        <p:sp>
          <p:nvSpPr>
            <p:cNvPr id="651" name="Shape 651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Customer Segments</a:t>
              </a:r>
            </a:p>
          </p:txBody>
        </p:sp>
        <p:pic>
          <p:nvPicPr>
            <p:cNvPr id="650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655" name="Group 655"/>
          <p:cNvGrpSpPr/>
          <p:nvPr/>
        </p:nvGrpSpPr>
        <p:grpSpPr>
          <a:xfrm>
            <a:off x="577949" y="2452058"/>
            <a:ext cx="2824693" cy="517063"/>
            <a:chOff x="0" y="0"/>
            <a:chExt cx="2824691" cy="517062"/>
          </a:xfrm>
        </p:grpSpPr>
        <p:sp>
          <p:nvSpPr>
            <p:cNvPr id="654" name="Shape 654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Value Propositions</a:t>
              </a:r>
            </a:p>
          </p:txBody>
        </p:sp>
        <p:pic>
          <p:nvPicPr>
            <p:cNvPr id="653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658" name="Group 658"/>
          <p:cNvGrpSpPr/>
          <p:nvPr/>
        </p:nvGrpSpPr>
        <p:grpSpPr>
          <a:xfrm>
            <a:off x="577949" y="3349524"/>
            <a:ext cx="2824693" cy="517063"/>
            <a:chOff x="0" y="0"/>
            <a:chExt cx="2824691" cy="517062"/>
          </a:xfrm>
        </p:grpSpPr>
        <p:sp>
          <p:nvSpPr>
            <p:cNvPr id="657" name="Shape 657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Channels</a:t>
              </a:r>
            </a:p>
          </p:txBody>
        </p:sp>
        <p:pic>
          <p:nvPicPr>
            <p:cNvPr id="656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661" name="Group 661"/>
          <p:cNvGrpSpPr/>
          <p:nvPr/>
        </p:nvGrpSpPr>
        <p:grpSpPr>
          <a:xfrm>
            <a:off x="557906" y="4246991"/>
            <a:ext cx="2892757" cy="517063"/>
            <a:chOff x="0" y="0"/>
            <a:chExt cx="2892755" cy="517061"/>
          </a:xfrm>
        </p:grpSpPr>
        <p:sp>
          <p:nvSpPr>
            <p:cNvPr id="660" name="Shape 660"/>
            <p:cNvSpPr/>
            <p:nvPr/>
          </p:nvSpPr>
          <p:spPr>
            <a:xfrm>
              <a:off x="25400" y="25400"/>
              <a:ext cx="2841956" cy="466262"/>
            </a:xfrm>
            <a:prstGeom prst="rect">
              <a:avLst/>
            </a:prstGeom>
            <a:solidFill>
              <a:srgbClr val="FF3130">
                <a:alpha val="71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800"/>
                <a:t>Customer</a:t>
              </a:r>
              <a:r>
                <a:t> </a:t>
              </a:r>
              <a:r>
                <a:rPr sz="1800"/>
                <a:t>Relationships</a:t>
              </a:r>
            </a:p>
          </p:txBody>
        </p:sp>
        <p:pic>
          <p:nvPicPr>
            <p:cNvPr id="659" name=""/>
            <p:cNvPicPr>
              <a:picLocks noChangeAspect="0"/>
            </p:cNvPicPr>
            <p:nvPr/>
          </p:nvPicPr>
          <p:blipFill>
            <a:blip r:embed="rId3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92757" cy="517063"/>
            </a:xfrm>
            <a:prstGeom prst="rect">
              <a:avLst/>
            </a:prstGeom>
            <a:effectLst/>
          </p:spPr>
        </p:pic>
      </p:grpSp>
      <p:grpSp>
        <p:nvGrpSpPr>
          <p:cNvPr id="664" name="Group 664"/>
          <p:cNvGrpSpPr/>
          <p:nvPr/>
        </p:nvGrpSpPr>
        <p:grpSpPr>
          <a:xfrm>
            <a:off x="577949" y="7633576"/>
            <a:ext cx="2852672" cy="517063"/>
            <a:chOff x="0" y="0"/>
            <a:chExt cx="2852670" cy="517061"/>
          </a:xfrm>
        </p:grpSpPr>
        <p:sp>
          <p:nvSpPr>
            <p:cNvPr id="663" name="Shape 663"/>
            <p:cNvSpPr/>
            <p:nvPr/>
          </p:nvSpPr>
          <p:spPr>
            <a:xfrm>
              <a:off x="25400" y="25400"/>
              <a:ext cx="2801871" cy="466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2000"/>
              </a:pPr>
              <a:r>
                <a:rPr sz="1800"/>
                <a:t>Revenue Stream</a:t>
              </a:r>
            </a:p>
          </p:txBody>
        </p:sp>
        <p:pic>
          <p:nvPicPr>
            <p:cNvPr id="662" name=""/>
            <p:cNvPicPr>
              <a:picLocks noChangeAspect="0"/>
            </p:cNvPicPr>
            <p:nvPr/>
          </p:nvPicPr>
          <p:blipFill>
            <a:blip r:embed="rId4">
              <a:alphaModFix amt="71000"/>
              <a:extLst/>
            </a:blip>
            <a:stretch>
              <a:fillRect/>
            </a:stretch>
          </p:blipFill>
          <p:spPr>
            <a:xfrm>
              <a:off x="-1" y="0"/>
              <a:ext cx="2852672" cy="517062"/>
            </a:xfrm>
            <a:prstGeom prst="rect">
              <a:avLst/>
            </a:prstGeom>
            <a:effectLst/>
          </p:spPr>
        </p:pic>
      </p:grpSp>
      <p:grpSp>
        <p:nvGrpSpPr>
          <p:cNvPr id="667" name="Group 667"/>
          <p:cNvGrpSpPr/>
          <p:nvPr/>
        </p:nvGrpSpPr>
        <p:grpSpPr>
          <a:xfrm>
            <a:off x="570954" y="5144456"/>
            <a:ext cx="2824693" cy="517063"/>
            <a:chOff x="0" y="0"/>
            <a:chExt cx="2824691" cy="517062"/>
          </a:xfrm>
        </p:grpSpPr>
        <p:sp>
          <p:nvSpPr>
            <p:cNvPr id="666" name="Shape 666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Resources</a:t>
              </a:r>
            </a:p>
          </p:txBody>
        </p:sp>
        <p:pic>
          <p:nvPicPr>
            <p:cNvPr id="665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670" name="Group 670"/>
          <p:cNvGrpSpPr/>
          <p:nvPr/>
        </p:nvGrpSpPr>
        <p:grpSpPr>
          <a:xfrm>
            <a:off x="584944" y="6003195"/>
            <a:ext cx="2824692" cy="517064"/>
            <a:chOff x="0" y="0"/>
            <a:chExt cx="2824691" cy="517062"/>
          </a:xfrm>
        </p:grpSpPr>
        <p:sp>
          <p:nvSpPr>
            <p:cNvPr id="669" name="Shape 669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Activities</a:t>
              </a:r>
            </a:p>
          </p:txBody>
        </p:sp>
        <p:pic>
          <p:nvPicPr>
            <p:cNvPr id="668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grpSp>
        <p:nvGrpSpPr>
          <p:cNvPr id="673" name="Group 673"/>
          <p:cNvGrpSpPr/>
          <p:nvPr/>
        </p:nvGrpSpPr>
        <p:grpSpPr>
          <a:xfrm>
            <a:off x="584944" y="6861935"/>
            <a:ext cx="2824692" cy="517063"/>
            <a:chOff x="0" y="0"/>
            <a:chExt cx="2824691" cy="517062"/>
          </a:xfrm>
        </p:grpSpPr>
        <p:sp>
          <p:nvSpPr>
            <p:cNvPr id="672" name="Shape 672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Partnerships</a:t>
              </a:r>
            </a:p>
          </p:txBody>
        </p:sp>
        <p:pic>
          <p:nvPicPr>
            <p:cNvPr id="671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sp>
        <p:nvSpPr>
          <p:cNvPr id="674" name="Shape 674"/>
          <p:cNvSpPr/>
          <p:nvPr>
            <p:ph type="title" idx="4294967295"/>
          </p:nvPr>
        </p:nvSpPr>
        <p:spPr>
          <a:xfrm>
            <a:off x="8652933" y="8682566"/>
            <a:ext cx="5444795" cy="949061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Braggadocio"/>
                <a:ea typeface="Braggadocio"/>
                <a:cs typeface="Braggadocio"/>
                <a:sym typeface="Braggadocio"/>
              </a:defRPr>
            </a:lvl1pPr>
          </a:lstStyle>
          <a:p>
            <a:pPr/>
            <a:r>
              <a:t>HoneyComb</a:t>
            </a:r>
          </a:p>
        </p:txBody>
      </p:sp>
      <p:grpSp>
        <p:nvGrpSpPr>
          <p:cNvPr id="677" name="Group 677"/>
          <p:cNvGrpSpPr/>
          <p:nvPr/>
        </p:nvGrpSpPr>
        <p:grpSpPr>
          <a:xfrm>
            <a:off x="577949" y="8405218"/>
            <a:ext cx="2824693" cy="517063"/>
            <a:chOff x="0" y="0"/>
            <a:chExt cx="2824691" cy="517062"/>
          </a:xfrm>
        </p:grpSpPr>
        <p:sp>
          <p:nvSpPr>
            <p:cNvPr id="676" name="Shape 676"/>
            <p:cNvSpPr/>
            <p:nvPr/>
          </p:nvSpPr>
          <p:spPr>
            <a:xfrm>
              <a:off x="25400" y="25400"/>
              <a:ext cx="2773892" cy="46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Cost Structure</a:t>
              </a:r>
            </a:p>
          </p:txBody>
        </p:sp>
        <p:pic>
          <p:nvPicPr>
            <p:cNvPr id="675" name=""/>
            <p:cNvPicPr>
              <a:picLocks noChangeAspect="0"/>
            </p:cNvPicPr>
            <p:nvPr/>
          </p:nvPicPr>
          <p:blipFill>
            <a:blip r:embed="rId2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2824693" cy="517064"/>
            </a:xfrm>
            <a:prstGeom prst="rect">
              <a:avLst/>
            </a:prstGeom>
            <a:effectLst/>
          </p:spPr>
        </p:pic>
      </p:grpSp>
      <p:sp>
        <p:nvSpPr>
          <p:cNvPr id="678" name="Shape 678"/>
          <p:cNvSpPr/>
          <p:nvPr/>
        </p:nvSpPr>
        <p:spPr>
          <a:xfrm>
            <a:off x="3717980" y="3719924"/>
            <a:ext cx="84475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74315" indent="-374315">
              <a:buSzPct val="75000"/>
              <a:buChar char="•"/>
            </a:pPr>
            <a:r>
              <a:rPr sz="3200"/>
              <a:t>Company mainly need it for cutting off cost</a:t>
            </a:r>
            <a:r>
              <a:t> </a:t>
            </a:r>
          </a:p>
        </p:txBody>
      </p:sp>
      <p:sp>
        <p:nvSpPr>
          <p:cNvPr id="679" name="Shape 679"/>
          <p:cNvSpPr/>
          <p:nvPr/>
        </p:nvSpPr>
        <p:spPr>
          <a:xfrm>
            <a:off x="3716737" y="5072160"/>
            <a:ext cx="916119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74315" indent="-374315">
              <a:buSzPct val="75000"/>
              <a:buChar char="•"/>
              <a:defRPr sz="3200"/>
            </a:lvl1pPr>
          </a:lstStyle>
          <a:p>
            <a:pPr/>
            <a:r>
              <a:t>Individual mainly need it for better data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