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64" r:id="rId8"/>
    <p:sldId id="265" r:id="rId9"/>
    <p:sldId id="274" r:id="rId10"/>
    <p:sldId id="276" r:id="rId11"/>
    <p:sldId id="278" r:id="rId12"/>
    <p:sldId id="267" r:id="rId13"/>
    <p:sldId id="268" r:id="rId14"/>
    <p:sldId id="269" r:id="rId15"/>
    <p:sldId id="270" r:id="rId16"/>
    <p:sldId id="27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essy Ida" initials="BI" lastIdx="1" clrIdx="0">
    <p:extLst>
      <p:ext uri="{19B8F6BF-5375-455C-9EA6-DF929625EA0E}">
        <p15:presenceInfo xmlns:p15="http://schemas.microsoft.com/office/powerpoint/2012/main" userId="4da1947d31c13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998E-A366-4ED3-AC87-1A8569A75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3718D-809B-41D5-8A67-4C9F2FE55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F8DC-0492-4BE8-89A3-B7572C57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5CC7-BA8E-42B4-B46B-AF1A2105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EAAC-176B-43C3-888D-0BC1E7B8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EB4E-B209-4EAD-A116-1676EBE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5BB7-8A15-4C31-8DC0-D15A8AF49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9498-3E99-45A3-8CD4-AB8429E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8384-7DB9-4135-8355-9B041B0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820E-75A7-4136-A111-3C789404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A2F5-A0DC-4EA8-A9DD-645B2161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BC715-ECAC-4305-B65E-D1893EB9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0E86-A491-4D2E-9A64-F4DBC1F9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A0E9-8460-493F-B0FE-37637576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1277-CC5D-4674-BEDB-C2A2809B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71E-1483-4F96-AAF0-DEB45107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F159-71B2-493E-AD91-A3F9AABA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8856-146C-44EC-8A40-4BDBCC9D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3463-C357-41E6-B11C-14C441B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0F56-B9B0-473D-B100-11276BE5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97A8-66FF-4815-93DC-059CCCEB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D101-EA75-41FB-B8E3-C35629D2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D071-8046-4E2F-A25F-0A322587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BD96-1629-4A4F-B06B-FF0E07DB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6E6D-A25C-49B2-A1FB-3A5D12B1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46DC-94C8-4318-86CC-7D7C847B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9400-BA9E-4A96-A737-E12D5D359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2FA13-AB70-4724-928B-FBB1ACB0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1D60-3612-4C80-A29D-A1194F3C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1487-7783-4CB7-9A9D-B4F1B6A7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F87B1-7D9F-48A7-83FC-79DD6254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67A4-A025-4EF1-8111-94DEDB9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4C806-0DB5-4B10-93B5-EA305539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12475-F525-4655-8DFB-BB1922F0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C48AE-5090-4D00-8A0B-711D2AD6F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30FD1-5AD0-4860-BD6E-8B8F2AFB1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C666F-F915-4F0D-8B0E-6D74FFE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9BCF7-4C3A-4545-83AE-00132D5A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0D039-6FC2-438C-8469-AC7924FC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77A9-39E4-4EAC-AC3D-131B9F93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E2FF4-83ED-4FE1-8C35-82826172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95EF-D600-400C-A8E8-926D7814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ED368-5D57-4E56-95CA-CCA73E50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C5DC-188C-4D60-B95A-02A9A669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E0321-8D74-4406-9A15-3146DF8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F1E4D-EFC3-42C3-8BCF-58AC0B1E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8220-827B-4697-843B-E3F9BE57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503A-6B3B-40D8-9465-56936332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A5ABE-DBA9-4622-AA10-B1465E5C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14929-486F-49BD-B5AE-BF47DFC6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D200-C7E6-400F-9901-02EC2F9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9A58-9370-4C67-8E50-BCC1E014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AD80-903E-46A8-88D1-4F564C5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CE08B-3075-4EE6-A92E-3242635E5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9B-CBD2-4292-A620-4E416879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40A-2669-4DF9-AA20-0D9F46BF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B7645-221C-40FD-A59F-D9D391C9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05847-D966-4E85-827F-81E0EF45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38D99-9C92-4A99-971F-2FA9F98E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F97CD-7078-4F4E-976C-1EB464D9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6FAC-047E-4699-9DDB-D2DC44257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148E-9ABA-4222-B345-5D3BBB79971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6287-9602-41C3-AF14-E4869B704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137E-74FD-455F-A00F-2FE347AB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2AF0-973F-490D-AE1F-AB21EB61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3.bp.blogspot.com/-MG8gUzZYgo0/VQ5kdTvN-8I/AAAAAAAAAYc/u7v7xxhe8KM/s1600/gray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.bp.blogspot.com/-EBs5JwnPO7k/VQ5k9KcdEWI/AAAAAAAAAYk/QHvej6W0xUQ/s1600/blurred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3.bp.blogspot.com/-KZ4xgSrB6Qw/VQ5nC__vCKI/AAAAAAAAAZA/iNxILa8wuT0/s1600/thresholded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.bp.blogspot.com/-PBU77kHGkZ0/VQ5lOslM9qI/AAAAAAAAAYs/ViQaGKl83VM/s1600/contours1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.bp.blogspot.com/-YWMhQ3cPi3c/VQ5louhyR-I/AAAAAAAAAY0/0vlr2BbTfRQ/s1600/defect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6FCEFC-B7FA-4FD9-A4C8-58552F310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71557"/>
            <a:ext cx="12006470" cy="3143319"/>
          </a:xfrm>
        </p:spPr>
        <p:txBody>
          <a:bodyPr>
            <a:noAutofit/>
          </a:bodyPr>
          <a:lstStyle/>
          <a:p>
            <a:r>
              <a:rPr lang="en-US" sz="4000" dirty="0"/>
              <a:t>HAND GESTURE RECOGNITION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 err="1"/>
              <a:t>S.Blessy</a:t>
            </a:r>
            <a:r>
              <a:rPr lang="en-US" sz="4000" dirty="0"/>
              <a:t> Ida Gladys</a:t>
            </a:r>
          </a:p>
          <a:p>
            <a:pPr algn="r"/>
            <a:r>
              <a:rPr lang="en-US" sz="4000" dirty="0"/>
              <a:t>16mis0073</a:t>
            </a:r>
          </a:p>
        </p:txBody>
      </p:sp>
    </p:spTree>
    <p:extLst>
      <p:ext uri="{BB962C8B-B14F-4D97-AF65-F5344CB8AC3E}">
        <p14:creationId xmlns:p14="http://schemas.microsoft.com/office/powerpoint/2010/main" val="267628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8A78-4370-4291-8D98-C0696BCD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23396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5085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FA78FD-0903-4160-84AB-69457011184E}"/>
              </a:ext>
            </a:extLst>
          </p:cNvPr>
          <p:cNvSpPr txBox="1"/>
          <p:nvPr/>
        </p:nvSpPr>
        <p:spPr>
          <a:xfrm>
            <a:off x="9113325" y="4424148"/>
            <a:ext cx="190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GESTURE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4DFB8-1C34-44A5-9C31-711F510AFE51}"/>
              </a:ext>
            </a:extLst>
          </p:cNvPr>
          <p:cNvSpPr txBox="1"/>
          <p:nvPr/>
        </p:nvSpPr>
        <p:spPr>
          <a:xfrm>
            <a:off x="8801436" y="5594396"/>
            <a:ext cx="230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CONTOURS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940A3D-5997-4E4D-8AB8-449A7EE728B4}"/>
              </a:ext>
            </a:extLst>
          </p:cNvPr>
          <p:cNvSpPr/>
          <p:nvPr/>
        </p:nvSpPr>
        <p:spPr>
          <a:xfrm>
            <a:off x="8445922" y="430564"/>
            <a:ext cx="2959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THRESHOLDED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9716B-B6A9-4DC5-A339-1716D1E7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659"/>
          <a:stretch/>
        </p:blipFill>
        <p:spPr>
          <a:xfrm>
            <a:off x="0" y="1076895"/>
            <a:ext cx="12192000" cy="3245104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C3A708-B8CD-499F-BC06-98DB1CBDF37B}"/>
              </a:ext>
            </a:extLst>
          </p:cNvPr>
          <p:cNvCxnSpPr/>
          <p:nvPr/>
        </p:nvCxnSpPr>
        <p:spPr>
          <a:xfrm flipV="1">
            <a:off x="4572000" y="753729"/>
            <a:ext cx="3670479" cy="727341"/>
          </a:xfrm>
          <a:prstGeom prst="bentConnector3">
            <a:avLst>
              <a:gd name="adj1" fmla="val -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0C3011-3168-4415-B43A-79789313CC56}"/>
              </a:ext>
            </a:extLst>
          </p:cNvPr>
          <p:cNvCxnSpPr>
            <a:endCxn id="5" idx="1"/>
          </p:cNvCxnSpPr>
          <p:nvPr/>
        </p:nvCxnSpPr>
        <p:spPr>
          <a:xfrm>
            <a:off x="6407239" y="4321999"/>
            <a:ext cx="2706086" cy="425315"/>
          </a:xfrm>
          <a:prstGeom prst="bentConnector3">
            <a:avLst>
              <a:gd name="adj1" fmla="val -4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70EADF7-E56C-4736-93FF-41AB14C917FF}"/>
              </a:ext>
            </a:extLst>
          </p:cNvPr>
          <p:cNvCxnSpPr>
            <a:cxnSpLocks/>
          </p:cNvCxnSpPr>
          <p:nvPr/>
        </p:nvCxnSpPr>
        <p:spPr>
          <a:xfrm>
            <a:off x="1175205" y="3528811"/>
            <a:ext cx="7363488" cy="2388750"/>
          </a:xfrm>
          <a:prstGeom prst="bentConnector3">
            <a:avLst>
              <a:gd name="adj1" fmla="val 45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7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CF793-021B-4A9E-B74D-61872BF2B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15910" y="1611532"/>
            <a:ext cx="12192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1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6EC83-E231-43C2-AE1F-31978EF13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238818"/>
            <a:ext cx="12192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AC99B-C522-40DA-A457-6A1E557FF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29"/>
          <a:stretch/>
        </p:blipFill>
        <p:spPr>
          <a:xfrm>
            <a:off x="0" y="1521381"/>
            <a:ext cx="12192000" cy="31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BDB11-1C2A-4341-9ABA-5CE62E993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3"/>
          <a:stretch/>
        </p:blipFill>
        <p:spPr>
          <a:xfrm>
            <a:off x="0" y="1353955"/>
            <a:ext cx="12192000" cy="32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D7862-AE07-4472-A870-DDCD38015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1"/>
          <a:stretch/>
        </p:blipFill>
        <p:spPr>
          <a:xfrm>
            <a:off x="0" y="1328198"/>
            <a:ext cx="12192000" cy="32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9189-4C10-4349-A2C7-A54556F2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2359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Thankyou!!!</a:t>
            </a:r>
          </a:p>
        </p:txBody>
      </p:sp>
    </p:spTree>
    <p:extLst>
      <p:ext uri="{BB962C8B-B14F-4D97-AF65-F5344CB8AC3E}">
        <p14:creationId xmlns:p14="http://schemas.microsoft.com/office/powerpoint/2010/main" val="33002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7C4-9B22-4509-8E86-1252FEFB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1838325"/>
            <a:ext cx="10515600" cy="1325563"/>
          </a:xfrm>
        </p:spPr>
        <p:txBody>
          <a:bodyPr>
            <a:noAutofit/>
          </a:bodyPr>
          <a:lstStyle/>
          <a:p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Python2.7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OpenCV,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Camera/Webcam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Contour detection and convex hull of palm region</a:t>
            </a:r>
          </a:p>
        </p:txBody>
      </p:sp>
    </p:spTree>
    <p:extLst>
      <p:ext uri="{BB962C8B-B14F-4D97-AF65-F5344CB8AC3E}">
        <p14:creationId xmlns:p14="http://schemas.microsoft.com/office/powerpoint/2010/main" val="15380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DA1F-8306-4E04-AA4B-F0826648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08575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 and convex hull of palm region algorithm</a:t>
            </a:r>
          </a:p>
        </p:txBody>
      </p:sp>
    </p:spTree>
    <p:extLst>
      <p:ext uri="{BB962C8B-B14F-4D97-AF65-F5344CB8AC3E}">
        <p14:creationId xmlns:p14="http://schemas.microsoft.com/office/powerpoint/2010/main" val="411062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A5C4-E816-4396-ACDB-3437C02D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1.Capture frames and convert to grayscale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C8C3-2DB5-427B-A582-D72C438E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ROI is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hand region.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 of the hand are captured and converted to grayscale.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grayscale? We convert an image from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 to grayscale and then to binary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order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the ROI i.e. the portion of the image we are further interested for image processing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By doing this our decision becomes binary: "yes the pixel is of interest" or "no the pixel is not of interest".</a:t>
            </a:r>
            <a:endParaRPr lang="en-US" sz="2400" dirty="0"/>
          </a:p>
        </p:txBody>
      </p:sp>
      <p:pic>
        <p:nvPicPr>
          <p:cNvPr id="4" name="Content Placeholder 3" descr="http://3.bp.blogspot.com/-MG8gUzZYgo0/VQ5kdTvN-8I/AAAAAAAAAYc/u7v7xxhe8KM/s400/gray.png">
            <a:hlinkClick r:id="rId2"/>
            <a:extLst>
              <a:ext uri="{FF2B5EF4-FFF2-40B4-BE49-F238E27FC236}">
                <a16:creationId xmlns:a16="http://schemas.microsoft.com/office/drawing/2014/main" id="{20775C47-E7A6-4120-95C1-4E70022F7A30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621213"/>
            <a:ext cx="19050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801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1F9-1DCB-4506-BF7A-69801239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AD51-2781-470D-AB3C-08517AD0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 Blurring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on the original image. We blur the image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smoothing and to reduce noise and details from the image.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are not interested in the details of the image but in the shape of the object to track.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blurring, we create smooth transition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one color to another and reduce the edge content. We use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thresholding for image segmentation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to create binary images from grayscale images.</a:t>
            </a:r>
            <a:endParaRPr lang="en-US" sz="2000" dirty="0"/>
          </a:p>
        </p:txBody>
      </p:sp>
      <p:pic>
        <p:nvPicPr>
          <p:cNvPr id="4" name="Picture 3" descr="http://2.bp.blogspot.com/-EBs5JwnPO7k/VQ5k9KcdEWI/AAAAAAAAAYk/QHvej6W0xUQ/s400/blurred.png">
            <a:hlinkClick r:id="rId2"/>
            <a:extLst>
              <a:ext uri="{FF2B5EF4-FFF2-40B4-BE49-F238E27FC236}">
                <a16:creationId xmlns:a16="http://schemas.microsoft.com/office/drawing/2014/main" id="{DB45B7DD-DA9F-4514-B6B7-2DB60ADC1B4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6967" y="3810635"/>
            <a:ext cx="2298065" cy="286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530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67A0-865A-4E58-A80E-6A5E0059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948F-9084-4B56-9B6C-6AC8178D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87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In very basic terms, thresholding is like a </a:t>
            </a:r>
            <a:r>
              <a:rPr lang="en-US" dirty="0">
                <a:solidFill>
                  <a:srgbClr val="FF0000"/>
                </a:solidFill>
              </a:rPr>
              <a:t>Low Pass Filter by allowing only particular color ranges to be highlighted as white while the other colors are suppressed by showing them as black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I've used </a:t>
            </a:r>
            <a:r>
              <a:rPr lang="en-US" dirty="0">
                <a:solidFill>
                  <a:srgbClr val="FF0000"/>
                </a:solidFill>
              </a:rPr>
              <a:t>Otsu's Binarization method</a:t>
            </a:r>
            <a:r>
              <a:rPr lang="en-US" dirty="0"/>
              <a:t>. In this method, </a:t>
            </a:r>
            <a:r>
              <a:rPr lang="en-US" dirty="0">
                <a:solidFill>
                  <a:srgbClr val="FF0000"/>
                </a:solidFill>
              </a:rPr>
              <a:t>OpenCV automatically calculates/approximates the threshold value</a:t>
            </a:r>
            <a:r>
              <a:rPr lang="en-US" dirty="0"/>
              <a:t> of a bimodal image from its image histogram. But for optimal results, we may need a clear background in front of the webcam which sometimes may not be possible.</a:t>
            </a:r>
          </a:p>
          <a:p>
            <a:endParaRPr lang="en-US" dirty="0"/>
          </a:p>
        </p:txBody>
      </p:sp>
      <p:pic>
        <p:nvPicPr>
          <p:cNvPr id="4" name="Picture 3" descr="http://3.bp.blogspot.com/-KZ4xgSrB6Qw/VQ5nC__vCKI/AAAAAAAAAZA/iNxILa8wuT0/s400/thresholded.png">
            <a:hlinkClick r:id="rId2"/>
            <a:extLst>
              <a:ext uri="{FF2B5EF4-FFF2-40B4-BE49-F238E27FC236}">
                <a16:creationId xmlns:a16="http://schemas.microsoft.com/office/drawing/2014/main" id="{8CA50948-7EA6-424F-9371-7A9DBC942AA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0" y="4533900"/>
            <a:ext cx="1866264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9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BC9C-66E9-4EC3-9B1C-EDBD46F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Draw contours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http://1.bp.blogspot.com/-PBU77kHGkZ0/VQ5lOslM9qI/AAAAAAAAAYs/ViQaGKl83VM/s400/contours1.png">
            <a:hlinkClick r:id="rId2"/>
            <a:extLst>
              <a:ext uri="{FF2B5EF4-FFF2-40B4-BE49-F238E27FC236}">
                <a16:creationId xmlns:a16="http://schemas.microsoft.com/office/drawing/2014/main" id="{3BCAF86A-F49E-4224-BE80-97A748FAC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38235" y="2168269"/>
            <a:ext cx="3513944" cy="351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671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E657-A09B-40DD-8C85-C42A054A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Find convex hull and convexity defects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8A63-9D2D-416C-8292-135A9213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We now</a:t>
            </a:r>
            <a:r>
              <a:rPr lang="en-US" dirty="0">
                <a:solidFill>
                  <a:srgbClr val="FF0000"/>
                </a:solidFill>
              </a:rPr>
              <a:t> find the convex points and the defect points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convex points are generally, the tip of the fingers</a:t>
            </a:r>
            <a:r>
              <a:rPr lang="en-US" dirty="0"/>
              <a:t>. But there are other convex point too. So, we find </a:t>
            </a:r>
            <a:r>
              <a:rPr lang="en-US" dirty="0">
                <a:solidFill>
                  <a:srgbClr val="FF0000"/>
                </a:solidFill>
              </a:rPr>
              <a:t>convexity defects</a:t>
            </a:r>
            <a:r>
              <a:rPr lang="en-US" dirty="0"/>
              <a:t>, which is the deepest point of deviation on the contour. By this </a:t>
            </a:r>
            <a:r>
              <a:rPr lang="en-US" u="sng" dirty="0"/>
              <a:t>we can find the number of fingers extended and then we can perform different functions according</a:t>
            </a:r>
            <a:r>
              <a:rPr lang="en-US" b="1" u="sng" dirty="0"/>
              <a:t> </a:t>
            </a:r>
            <a:r>
              <a:rPr lang="en-US" u="sng" dirty="0"/>
              <a:t>to the number of fingers extended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 descr="http://3.bp.blogspot.com/-YWMhQ3cPi3c/VQ5louhyR-I/AAAAAAAAAY0/0vlr2BbTfRQ/s400/defect.png">
            <a:hlinkClick r:id="rId2"/>
            <a:extLst>
              <a:ext uri="{FF2B5EF4-FFF2-40B4-BE49-F238E27FC236}">
                <a16:creationId xmlns:a16="http://schemas.microsoft.com/office/drawing/2014/main" id="{186FE61A-83E8-4F51-B535-DEE63FCF90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099" y="3935413"/>
            <a:ext cx="265366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99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2F660-E77D-4753-ACF4-8E60649AEAE6}"/>
              </a:ext>
            </a:extLst>
          </p:cNvPr>
          <p:cNvSpPr txBox="1"/>
          <p:nvPr/>
        </p:nvSpPr>
        <p:spPr>
          <a:xfrm>
            <a:off x="862885" y="1030310"/>
            <a:ext cx="358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092EA-FAFF-483B-8310-57AAD83F5EB5}"/>
              </a:ext>
            </a:extLst>
          </p:cNvPr>
          <p:cNvSpPr txBox="1"/>
          <p:nvPr/>
        </p:nvSpPr>
        <p:spPr>
          <a:xfrm>
            <a:off x="2073499" y="2356834"/>
            <a:ext cx="699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 hand gesture.py</a:t>
            </a:r>
          </a:p>
        </p:txBody>
      </p:sp>
    </p:spTree>
    <p:extLst>
      <p:ext uri="{BB962C8B-B14F-4D97-AF65-F5344CB8AC3E}">
        <p14:creationId xmlns:p14="http://schemas.microsoft.com/office/powerpoint/2010/main" val="174635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408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  Platform: Python2.7 Libraries: OpenCV, numpy Hardware Requirements: Camera/Webcam Algorithm: Contour detection and convex hull of palm region</vt:lpstr>
      <vt:lpstr>Contour detection and convex hull of palm region algorithm</vt:lpstr>
      <vt:lpstr>1.Capture frames and convert to grayscale</vt:lpstr>
      <vt:lpstr>2.Blur image</vt:lpstr>
      <vt:lpstr>3.Thresholding</vt:lpstr>
      <vt:lpstr>4. Draw contours</vt:lpstr>
      <vt:lpstr>5. Find convex hull and convexity defects</vt:lpstr>
      <vt:lpstr>PowerPoint Presentation</vt:lpstr>
      <vt:lpstr>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REVIEW-2</dc:title>
  <dc:creator>Blessy Ida</dc:creator>
  <cp:lastModifiedBy>Blessy Ida</cp:lastModifiedBy>
  <cp:revision>36</cp:revision>
  <dcterms:created xsi:type="dcterms:W3CDTF">2017-10-26T09:52:56Z</dcterms:created>
  <dcterms:modified xsi:type="dcterms:W3CDTF">2020-07-01T21:13:32Z</dcterms:modified>
</cp:coreProperties>
</file>