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57" r:id="rId5"/>
    <p:sldId id="266" r:id="rId6"/>
    <p:sldId id="261" r:id="rId7"/>
    <p:sldId id="265" r:id="rId8"/>
    <p:sldId id="263" r:id="rId9"/>
    <p:sldId id="267" r:id="rId10"/>
    <p:sldId id="264" r:id="rId11"/>
    <p:sldId id="278" r:id="rId12"/>
    <p:sldId id="277" r:id="rId13"/>
    <p:sldId id="279" r:id="rId14"/>
    <p:sldId id="280" r:id="rId15"/>
  </p:sldIdLst>
  <p:sldSz cx="12192000" cy="6858000"/>
  <p:notesSz cx="6858000" cy="9144000"/>
  <p:embeddedFontLst>
    <p:embeddedFont>
      <p:font typeface="Microsoft GothicNeo" panose="020B0500000101010101" pitchFamily="50" charset="-127"/>
      <p:regular r:id="rId17"/>
      <p:bold r:id="rId18"/>
    </p:embeddedFont>
    <p:embeddedFont>
      <p:font typeface="Microsoft GothicNeo Light" panose="020B0300000101010101" pitchFamily="50" charset="-127"/>
      <p:regular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848" autoAdjust="0"/>
  </p:normalViewPr>
  <p:slideViewPr>
    <p:cSldViewPr snapToGrid="0">
      <p:cViewPr varScale="1">
        <p:scale>
          <a:sx n="56" d="100"/>
          <a:sy n="56" d="100"/>
        </p:scale>
        <p:origin x="17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2EC43-3165-494A-B5CA-D8969636B227}" type="datetimeFigureOut">
              <a:rPr lang="ko-KR" altLang="en-US" smtClean="0"/>
              <a:t>2025-02-02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C11A3-1731-4050-9894-5E7148F2C66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826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, 3</a:t>
            </a:r>
            <a:r>
              <a:rPr lang="ko-KR" altLang="en-US" dirty="0"/>
              <a:t>팀 관통 프로젝트 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C11A3-1731-4050-9894-5E7148F2C66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111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저희가 사용한 툴입니다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노션과</a:t>
            </a:r>
            <a:r>
              <a:rPr lang="ko-KR" altLang="en-US" dirty="0"/>
              <a:t> </a:t>
            </a:r>
            <a:r>
              <a:rPr lang="ko-KR" altLang="en-US" dirty="0" err="1"/>
              <a:t>깃허브를</a:t>
            </a:r>
            <a:r>
              <a:rPr lang="ko-KR" altLang="en-US" dirty="0"/>
              <a:t> 협업 툴로 사용하였고</a:t>
            </a:r>
            <a:r>
              <a:rPr lang="en-US" altLang="ko-KR" dirty="0"/>
              <a:t>, </a:t>
            </a:r>
            <a:r>
              <a:rPr lang="ko-KR" altLang="en-US" dirty="0"/>
              <a:t>프로토타입은 </a:t>
            </a:r>
            <a:r>
              <a:rPr lang="ko-KR" altLang="en-US" dirty="0" err="1"/>
              <a:t>피그마로</a:t>
            </a:r>
            <a:r>
              <a:rPr lang="ko-KR" altLang="en-US" dirty="0"/>
              <a:t> 제작하였습니다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통합 개발 환경은 </a:t>
            </a:r>
            <a:r>
              <a:rPr lang="en-US" altLang="ko-KR" dirty="0"/>
              <a:t>Visual Studio Code</a:t>
            </a:r>
            <a:r>
              <a:rPr lang="ko-KR" altLang="en-US" dirty="0"/>
              <a:t>와</a:t>
            </a:r>
            <a:r>
              <a:rPr lang="en-US" altLang="ko-KR" dirty="0"/>
              <a:t> Cursor</a:t>
            </a:r>
            <a:r>
              <a:rPr lang="ko-KR" altLang="en-US" dirty="0"/>
              <a:t>를 사용했습니다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백은 </a:t>
            </a:r>
            <a:r>
              <a:rPr lang="en-US" altLang="ko-KR" dirty="0"/>
              <a:t>DRF, </a:t>
            </a:r>
            <a:r>
              <a:rPr lang="ko-KR" altLang="en-US" dirty="0"/>
              <a:t>프론트는 </a:t>
            </a:r>
            <a:r>
              <a:rPr lang="en-US" altLang="ko-KR" dirty="0"/>
              <a:t>Vue </a:t>
            </a:r>
            <a:r>
              <a:rPr lang="ko-KR" altLang="en-US" dirty="0"/>
              <a:t>프레임워크를 사용했으며 언어는 각각 </a:t>
            </a:r>
            <a:r>
              <a:rPr lang="en-US" altLang="ko-KR" dirty="0"/>
              <a:t>Python</a:t>
            </a:r>
            <a:r>
              <a:rPr lang="ko-KR" altLang="en-US" dirty="0"/>
              <a:t>과 </a:t>
            </a:r>
            <a:r>
              <a:rPr lang="en-US" altLang="ko-KR" dirty="0"/>
              <a:t>JavaScript</a:t>
            </a:r>
            <a:r>
              <a:rPr lang="ko-KR" altLang="en-US" dirty="0"/>
              <a:t>로 개발하였습니다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DB</a:t>
            </a:r>
            <a:r>
              <a:rPr lang="ko-KR" altLang="en-US" dirty="0"/>
              <a:t>는 </a:t>
            </a:r>
            <a:r>
              <a:rPr lang="en-US" altLang="ko-KR" dirty="0"/>
              <a:t>SQLite</a:t>
            </a:r>
            <a:r>
              <a:rPr lang="ko-KR" altLang="en-US" dirty="0"/>
              <a:t>를 사용해 데이터를 저장하였습니다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 err="1"/>
              <a:t>여기까지가</a:t>
            </a:r>
            <a:r>
              <a:rPr lang="ko-KR" altLang="en-US" dirty="0"/>
              <a:t> 구현 기술에 대한 소개였습니다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C11A3-1731-4050-9894-5E7148F2C66D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4729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DC938-D4CA-EF0A-5496-4B05C97C0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9E03171-9CEA-BC4A-72B4-0AEE34ACC6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B36248C-FB80-1BF9-EAD3-D7C97CD2EA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**</a:t>
            </a:r>
            <a:r>
              <a:rPr lang="ko-KR" altLang="en-US" dirty="0"/>
              <a:t>모든 페이지는 반응형 디자인으로 </a:t>
            </a:r>
            <a:r>
              <a:rPr lang="ko-KR" altLang="en-US" dirty="0" err="1"/>
              <a:t>구성되어있습니다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비로그인 </a:t>
            </a:r>
            <a:r>
              <a:rPr lang="en-US" altLang="ko-KR" dirty="0"/>
              <a:t>Home</a:t>
            </a:r>
            <a:r>
              <a:rPr lang="ko-KR" altLang="en-US" dirty="0"/>
              <a:t>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네브</a:t>
            </a:r>
            <a:r>
              <a:rPr lang="ko-KR" altLang="en-US" dirty="0"/>
              <a:t> 바에 국가 선택 시 해당 국가의 시간으로 변경할 수 있고</a:t>
            </a:r>
            <a:r>
              <a:rPr lang="en-US" altLang="ko-KR" dirty="0"/>
              <a:t>, </a:t>
            </a:r>
            <a:r>
              <a:rPr lang="ko-KR" altLang="en-US" dirty="0"/>
              <a:t>로그인 버튼이 뜨는 것을 확인할 수 있습니다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비로그인 사용자는 검색 기능을 사용할 수 없고 로그인 페이지로 안내되도록 설정하였습니다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시청중인 영화와 찜한 영화 목록은 숨김 처리됩니다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인기 영화 섹션은 </a:t>
            </a:r>
            <a:r>
              <a:rPr lang="en-US" altLang="ko-KR" dirty="0"/>
              <a:t>DB</a:t>
            </a:r>
            <a:r>
              <a:rPr lang="ko-KR" altLang="en-US" dirty="0"/>
              <a:t>에 저장된 영화들을 </a:t>
            </a:r>
            <a:r>
              <a:rPr lang="en-US" altLang="ko-KR" dirty="0"/>
              <a:t>popularity </a:t>
            </a:r>
            <a:r>
              <a:rPr lang="ko-KR" altLang="en-US" dirty="0"/>
              <a:t>기준으로 정렬하여 상위 </a:t>
            </a:r>
            <a:r>
              <a:rPr lang="en-US" altLang="ko-KR" dirty="0"/>
              <a:t>40</a:t>
            </a:r>
            <a:r>
              <a:rPr lang="ko-KR" altLang="en-US" dirty="0"/>
              <a:t>개 항목을 제공합니다</a:t>
            </a:r>
            <a:r>
              <a:rPr lang="en-US" altLang="ko-KR" dirty="0"/>
              <a:t>. Grid</a:t>
            </a:r>
            <a:r>
              <a:rPr lang="ko-KR" altLang="en-US" dirty="0"/>
              <a:t> 컴포넌트를 사용하여 디자인하였습니다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2. </a:t>
            </a:r>
            <a:r>
              <a:rPr lang="ko-KR" altLang="en-US" dirty="0"/>
              <a:t>비로그인 </a:t>
            </a:r>
            <a:r>
              <a:rPr lang="en-US" altLang="ko-KR" dirty="0" err="1"/>
              <a:t>MoviewDetail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-  DB</a:t>
            </a:r>
            <a:r>
              <a:rPr lang="ko-KR" altLang="en-US" dirty="0"/>
              <a:t>에 저장된 영화의 </a:t>
            </a:r>
            <a:r>
              <a:rPr lang="en-US" altLang="ko-KR" dirty="0"/>
              <a:t>meta </a:t>
            </a:r>
            <a:r>
              <a:rPr lang="ko-KR" altLang="en-US" dirty="0"/>
              <a:t>정보와 예고편 영상을 제공합니다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재생</a:t>
            </a:r>
            <a:r>
              <a:rPr lang="en-US" altLang="ko-KR" dirty="0"/>
              <a:t>/</a:t>
            </a:r>
            <a:r>
              <a:rPr lang="ko-KR" altLang="en-US" dirty="0"/>
              <a:t>찜 버튼 클릭 시 로그인 페이지 안내됩니다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리뷰 생성 또는 좋아요 클릭 시 로그인 페이지 안내됩니다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3. Signup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ko-KR" altLang="en-US" dirty="0"/>
              <a:t>전화번호 필드 추가하여 </a:t>
            </a:r>
            <a:r>
              <a:rPr lang="ko-KR" altLang="en-US" dirty="0" err="1"/>
              <a:t>커스텀하였습니다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r>
              <a:rPr lang="en-US" altLang="ko-KR" dirty="0"/>
              <a:t>-  </a:t>
            </a:r>
            <a:r>
              <a:rPr lang="ko-KR" altLang="en-US" dirty="0"/>
              <a:t>회원 가입 시 실시간 유효성 검사를 통해 이메일 및 비밀번호 형식을 안내합니다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회원 가입 후에는 로그인 페이지로 넘어갈 수 있도록 </a:t>
            </a:r>
            <a:r>
              <a:rPr lang="en-US" altLang="ko-KR" dirty="0"/>
              <a:t>router </a:t>
            </a:r>
            <a:r>
              <a:rPr lang="ko-KR" altLang="en-US" dirty="0"/>
              <a:t>처리를 하였습니다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4. Login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5. </a:t>
            </a:r>
            <a:r>
              <a:rPr lang="ko-KR" altLang="en-US" dirty="0"/>
              <a:t>로그인 </a:t>
            </a:r>
            <a:r>
              <a:rPr lang="en-US" altLang="ko-KR" dirty="0"/>
              <a:t>Home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로그인한 사용자에게는 시청중인 영화와 찜한 영화가 버튼을 누른 시간 순서대로 정렬되어 제공됩니다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해당 섹션은 </a:t>
            </a:r>
            <a:r>
              <a:rPr lang="ko-KR" altLang="en-US" dirty="0" err="1"/>
              <a:t>캐러셀</a:t>
            </a:r>
            <a:r>
              <a:rPr lang="ko-KR" altLang="en-US" dirty="0"/>
              <a:t> 컴포넌트를 사용해 버튼을 클릭 시 한 컴포넌트씩 넘어가도록 디자인하였습니다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인기 영화 목록도 그대로 제공되는 것을 확인하실 수 있습니다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6. </a:t>
            </a:r>
            <a:r>
              <a:rPr lang="ko-KR" altLang="en-US" dirty="0"/>
              <a:t>로그인 </a:t>
            </a:r>
            <a:r>
              <a:rPr lang="en-US" altLang="ko-KR" dirty="0"/>
              <a:t>Search</a:t>
            </a:r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검색창에 텍스트를 직접 입력하면 해당 텍스트가 제목에 포함된 영화를 확인할 수 있습니다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음성 인식 버튼을 눌러 현재 감정을 말하면 </a:t>
            </a:r>
            <a:r>
              <a:rPr lang="en-US" altLang="ko-KR" dirty="0"/>
              <a:t>Google Cloud API</a:t>
            </a:r>
            <a:r>
              <a:rPr lang="ko-KR" altLang="en-US" dirty="0"/>
              <a:t>를 통해 분석된 감정 점수에 따른 장르 매핑으로 영화를 추천 받을 수 있습니다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긍정적인 감정은 코미디</a:t>
            </a:r>
            <a:r>
              <a:rPr lang="en-US" altLang="ko-KR" dirty="0"/>
              <a:t>, </a:t>
            </a:r>
            <a:r>
              <a:rPr lang="ko-KR" altLang="en-US" dirty="0"/>
              <a:t>모험</a:t>
            </a:r>
            <a:r>
              <a:rPr lang="en-US" altLang="ko-KR" dirty="0"/>
              <a:t>, </a:t>
            </a:r>
            <a:r>
              <a:rPr lang="ko-KR" altLang="en-US" dirty="0"/>
              <a:t>가족</a:t>
            </a:r>
            <a:r>
              <a:rPr lang="en-US" altLang="ko-KR" dirty="0"/>
              <a:t>, </a:t>
            </a:r>
            <a:r>
              <a:rPr lang="ko-KR" altLang="en-US" dirty="0"/>
              <a:t>부정적인 감정은 공포</a:t>
            </a:r>
            <a:r>
              <a:rPr lang="en-US" altLang="ko-KR" dirty="0"/>
              <a:t>, </a:t>
            </a:r>
            <a:r>
              <a:rPr lang="ko-KR" altLang="en-US" dirty="0"/>
              <a:t>스릴러</a:t>
            </a:r>
            <a:r>
              <a:rPr lang="en-US" altLang="ko-KR" dirty="0"/>
              <a:t>, </a:t>
            </a:r>
            <a:r>
              <a:rPr lang="ko-KR" altLang="en-US" dirty="0"/>
              <a:t>범죄</a:t>
            </a:r>
            <a:r>
              <a:rPr lang="en-US" altLang="ko-KR" dirty="0"/>
              <a:t>, </a:t>
            </a:r>
            <a:r>
              <a:rPr lang="ko-KR" altLang="en-US" dirty="0"/>
              <a:t>중립적인 감정은 드라마</a:t>
            </a:r>
            <a:r>
              <a:rPr lang="en-US" altLang="ko-KR" dirty="0"/>
              <a:t>, </a:t>
            </a:r>
            <a:r>
              <a:rPr lang="ko-KR" altLang="en-US" dirty="0"/>
              <a:t>로맨스</a:t>
            </a:r>
            <a:r>
              <a:rPr lang="en-US" altLang="ko-KR" dirty="0"/>
              <a:t>, SF</a:t>
            </a:r>
            <a:r>
              <a:rPr lang="ko-KR" altLang="en-US" dirty="0"/>
              <a:t>로 장르를 매핑하였습니다</a:t>
            </a:r>
            <a:r>
              <a:rPr lang="en-US" altLang="ko-KR" dirty="0"/>
              <a:t>. </a:t>
            </a:r>
            <a:r>
              <a:rPr lang="ko-KR" altLang="en-US" dirty="0"/>
              <a:t>장르별로 랜덤 </a:t>
            </a:r>
            <a:r>
              <a:rPr lang="en-US" altLang="ko-KR" dirty="0"/>
              <a:t>5</a:t>
            </a:r>
            <a:r>
              <a:rPr lang="ko-KR" altLang="en-US" dirty="0"/>
              <a:t>개의 영화를 추천해주는 것을 확인할 수 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음성 인식과 텍스트 입력을 동시에 할 수 없도록 </a:t>
            </a:r>
            <a:r>
              <a:rPr lang="ko-KR" altLang="en-US" dirty="0" err="1"/>
              <a:t>핸들러를</a:t>
            </a:r>
            <a:r>
              <a:rPr lang="ko-KR" altLang="en-US" dirty="0"/>
              <a:t> 설정해 두었습니다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7. </a:t>
            </a:r>
            <a:r>
              <a:rPr lang="ko-KR" altLang="en-US" dirty="0"/>
              <a:t>로그인 </a:t>
            </a:r>
            <a:r>
              <a:rPr lang="en-US" altLang="ko-KR" dirty="0" err="1"/>
              <a:t>MovieDetail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로그인한 사용자는 재생 버튼과 </a:t>
            </a:r>
            <a:r>
              <a:rPr lang="ko-KR" altLang="en-US" dirty="0" err="1"/>
              <a:t>찜하기</a:t>
            </a:r>
            <a:r>
              <a:rPr lang="ko-KR" altLang="en-US" dirty="0"/>
              <a:t> 버튼을 클릭할 수 있으며 </a:t>
            </a:r>
            <a:r>
              <a:rPr lang="en-US" altLang="ko-KR" dirty="0" err="1"/>
              <a:t>pinia</a:t>
            </a:r>
            <a:r>
              <a:rPr lang="ko-KR" altLang="en-US" dirty="0"/>
              <a:t>의 </a:t>
            </a:r>
            <a:r>
              <a:rPr lang="en-US" altLang="ko-KR" dirty="0"/>
              <a:t>movie store</a:t>
            </a:r>
            <a:r>
              <a:rPr lang="ko-KR" altLang="en-US" dirty="0"/>
              <a:t>를 통해 </a:t>
            </a:r>
            <a:r>
              <a:rPr lang="en-US" altLang="ko-KR" dirty="0" err="1"/>
              <a:t>WatchedList</a:t>
            </a:r>
            <a:r>
              <a:rPr lang="ko-KR" altLang="en-US" dirty="0"/>
              <a:t>와 </a:t>
            </a:r>
            <a:r>
              <a:rPr lang="en-US" altLang="ko-KR" dirty="0" err="1"/>
              <a:t>LikedList</a:t>
            </a:r>
            <a:r>
              <a:rPr lang="ko-KR" altLang="en-US" dirty="0"/>
              <a:t>에 바로 반영되는 것을 확인할 수 있습니다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r>
              <a:rPr lang="en-US" altLang="ko-KR" dirty="0"/>
              <a:t>(Home</a:t>
            </a:r>
            <a:r>
              <a:rPr lang="ko-KR" altLang="en-US" dirty="0"/>
              <a:t>으로 가서 시청중인 목록과 찜한 목록 바뀌는 거 보여주기</a:t>
            </a:r>
            <a:r>
              <a:rPr lang="en-US" altLang="ko-KR" dirty="0"/>
              <a:t>)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8. </a:t>
            </a:r>
            <a:r>
              <a:rPr lang="ko-KR" altLang="en-US" dirty="0"/>
              <a:t>로그인 </a:t>
            </a:r>
            <a:r>
              <a:rPr lang="en-US" altLang="ko-KR" dirty="0" err="1"/>
              <a:t>MovieDetail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하단에는 리뷰를 남길 수 있는 </a:t>
            </a:r>
            <a:r>
              <a:rPr lang="en-US" altLang="ko-KR" dirty="0" err="1"/>
              <a:t>ReviewCreateCard</a:t>
            </a:r>
            <a:r>
              <a:rPr lang="ko-KR" altLang="en-US" dirty="0"/>
              <a:t>와 해당 영화에 작성된 리뷰를 볼 수 있는 </a:t>
            </a:r>
            <a:r>
              <a:rPr lang="en-US" altLang="ko-KR" dirty="0" err="1"/>
              <a:t>ReviewReadCard</a:t>
            </a:r>
            <a:r>
              <a:rPr lang="ko-KR" altLang="en-US" dirty="0"/>
              <a:t>를 확인할 수 있습니다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리뷰 생성 시에는 스포일러 포함 여부를 선택할 수 있고</a:t>
            </a:r>
            <a:r>
              <a:rPr lang="en-US" altLang="ko-KR" dirty="0"/>
              <a:t>, </a:t>
            </a:r>
            <a:r>
              <a:rPr lang="ko-KR" altLang="en-US" dirty="0" err="1"/>
              <a:t>감상평</a:t>
            </a:r>
            <a:r>
              <a:rPr lang="ko-KR" altLang="en-US" dirty="0"/>
              <a:t> </a:t>
            </a:r>
            <a:r>
              <a:rPr lang="ko-KR" altLang="en-US" dirty="0" err="1"/>
              <a:t>미입력시</a:t>
            </a:r>
            <a:r>
              <a:rPr lang="ko-KR" altLang="en-US" dirty="0"/>
              <a:t> 안내 메시지가 출력됩니다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리뷰를 조회할 때는 최신순과 </a:t>
            </a:r>
            <a:r>
              <a:rPr lang="ko-KR" altLang="en-US" dirty="0" err="1"/>
              <a:t>좋아요순</a:t>
            </a:r>
            <a:r>
              <a:rPr lang="ko-KR" altLang="en-US" dirty="0"/>
              <a:t> 정렬을 선택해서 볼 수 있고</a:t>
            </a:r>
            <a:r>
              <a:rPr lang="en-US" altLang="ko-KR" dirty="0"/>
              <a:t>, </a:t>
            </a:r>
            <a:r>
              <a:rPr lang="ko-KR" altLang="en-US" dirty="0"/>
              <a:t>리뷰가 생성된 시간을 시간</a:t>
            </a:r>
            <a:r>
              <a:rPr lang="en-US" altLang="ko-KR" dirty="0"/>
              <a:t>/</a:t>
            </a:r>
            <a:r>
              <a:rPr lang="ko-KR" altLang="en-US" dirty="0"/>
              <a:t>일</a:t>
            </a:r>
            <a:r>
              <a:rPr lang="en-US" altLang="ko-KR" dirty="0"/>
              <a:t>/</a:t>
            </a:r>
            <a:r>
              <a:rPr lang="ko-KR" altLang="en-US" dirty="0"/>
              <a:t>달</a:t>
            </a:r>
            <a:r>
              <a:rPr lang="en-US" altLang="ko-KR" dirty="0"/>
              <a:t>/</a:t>
            </a:r>
            <a:r>
              <a:rPr lang="ko-KR" altLang="en-US" dirty="0"/>
              <a:t>년으로 </a:t>
            </a:r>
            <a:r>
              <a:rPr lang="ko-KR" altLang="en-US" dirty="0" err="1"/>
              <a:t>형식화하여</a:t>
            </a:r>
            <a:r>
              <a:rPr lang="ko-KR" altLang="en-US" dirty="0"/>
              <a:t> 제공해주도록 처리하였습니다</a:t>
            </a:r>
            <a:r>
              <a:rPr lang="en-US" altLang="ko-KR" dirty="0"/>
              <a:t>. </a:t>
            </a:r>
            <a:r>
              <a:rPr lang="ko-KR" altLang="en-US" dirty="0" err="1"/>
              <a:t>스포일러가</a:t>
            </a:r>
            <a:r>
              <a:rPr lang="ko-KR" altLang="en-US" dirty="0"/>
              <a:t> 포함된 리뷰는 감상평을 숨길 수 있는 버튼을 추가하였고</a:t>
            </a:r>
            <a:r>
              <a:rPr lang="en-US" altLang="ko-KR" dirty="0"/>
              <a:t>, </a:t>
            </a:r>
            <a:r>
              <a:rPr lang="ko-KR" altLang="en-US" dirty="0"/>
              <a:t>본인이 작성한 리뷰에는 </a:t>
            </a:r>
            <a:r>
              <a:rPr lang="ko-KR" altLang="en-US" dirty="0" err="1"/>
              <a:t>좋아요를</a:t>
            </a:r>
            <a:r>
              <a:rPr lang="ko-KR" altLang="en-US" dirty="0"/>
              <a:t> 누를 수 없도록 처리하였습니다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9. </a:t>
            </a:r>
            <a:r>
              <a:rPr lang="ko-KR" altLang="en-US" dirty="0"/>
              <a:t>로그인 </a:t>
            </a:r>
            <a:r>
              <a:rPr lang="en-US" altLang="ko-KR" dirty="0"/>
              <a:t>ProfileView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회원 정보 수정과 리뷰 관리를 할 수 있습니다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10. </a:t>
            </a:r>
            <a:r>
              <a:rPr lang="ko-KR" altLang="en-US" dirty="0"/>
              <a:t>로그인 </a:t>
            </a:r>
            <a:r>
              <a:rPr lang="en-US" altLang="ko-KR" dirty="0" err="1"/>
              <a:t>UpdateView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프로필 이미지</a:t>
            </a:r>
            <a:r>
              <a:rPr lang="en-US" altLang="ko-KR" dirty="0"/>
              <a:t>, </a:t>
            </a:r>
            <a:r>
              <a:rPr lang="ko-KR" altLang="en-US" dirty="0"/>
              <a:t>이메일</a:t>
            </a:r>
            <a:r>
              <a:rPr lang="en-US" altLang="ko-KR" dirty="0"/>
              <a:t> </a:t>
            </a:r>
            <a:r>
              <a:rPr lang="ko-KR" altLang="en-US" dirty="0"/>
              <a:t>주소를 변경할 수 있습니다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11. </a:t>
            </a:r>
            <a:r>
              <a:rPr lang="ko-KR" altLang="en-US" dirty="0"/>
              <a:t>로그인 </a:t>
            </a:r>
            <a:r>
              <a:rPr lang="en-US" altLang="ko-KR" dirty="0"/>
              <a:t>ProfileView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내가 작성한 리뷰 탭을 누르면 리뷰를 수정하거나 삭제할 수 있습니다</a:t>
            </a:r>
            <a:r>
              <a:rPr lang="en-US" altLang="ko-KR" dirty="0"/>
              <a:t>. </a:t>
            </a:r>
            <a:r>
              <a:rPr lang="ko-KR" altLang="en-US" dirty="0"/>
              <a:t>리뷰의 영화의 포스터를 클릭하면 해당 영화의 </a:t>
            </a:r>
            <a:r>
              <a:rPr lang="en-US" altLang="ko-KR" dirty="0"/>
              <a:t>Detail </a:t>
            </a:r>
            <a:r>
              <a:rPr lang="ko-KR" altLang="en-US" dirty="0"/>
              <a:t>페이지로 이동합니다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내가 좋아요한 리뷰 탭을 누르면 해당 리뷰를 모아서 볼 수 있습니다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br>
              <a:rPr lang="en-US" altLang="ko-KR" dirty="0"/>
            </a:b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1D5958-BEE9-3E83-66D1-6023FCB8FE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C11A3-1731-4050-9894-5E7148F2C66D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0965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BA98C-985D-566C-C124-B730F814C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6A94A04-A13A-A85C-1D53-32AF60C478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41C3569-0557-E68F-92E8-D69416966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프로젝트의 추후 개선 사항을 마지막으로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로그인 화면에 버튼만 </a:t>
            </a:r>
            <a:r>
              <a:rPr lang="ko-KR" altLang="en-US" dirty="0" err="1"/>
              <a:t>추가해놓은</a:t>
            </a:r>
            <a:r>
              <a:rPr lang="ko-KR" altLang="en-US" dirty="0"/>
              <a:t> 소셜 로그인 기능을 구현하는 것입니다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또 회원 가입시 </a:t>
            </a:r>
            <a:r>
              <a:rPr lang="en-US" altLang="ko-KR" dirty="0"/>
              <a:t>ID </a:t>
            </a:r>
            <a:r>
              <a:rPr lang="ko-KR" altLang="en-US" dirty="0"/>
              <a:t>중복 검사를 통해 이미 등록된 </a:t>
            </a:r>
            <a:r>
              <a:rPr lang="en-US" altLang="ko-KR" dirty="0"/>
              <a:t>ID</a:t>
            </a:r>
            <a:r>
              <a:rPr lang="ko-KR" altLang="en-US" dirty="0"/>
              <a:t>인 경우 사용자에게 안내 메시지가 출력되도록 </a:t>
            </a:r>
            <a:r>
              <a:rPr lang="ko-KR" altLang="en-US" dirty="0" err="1"/>
              <a:t>처리해야합니다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프로젝트 시간이 촉박하여 완성하지 못한 기능이지만 위 기능은 추후에 계속 보완하여 프로젝트를 최종적으로 완성할 것입니다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0D65E3-5487-DDE9-8B57-E2E3471A1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C11A3-1731-4050-9894-5E7148F2C66D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135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184F6-BD61-F35B-DF9D-22A574226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B80E47E-4FC4-E8D5-3730-9F6A3D5DFF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82DAE33-A51E-1C0B-17F3-BEF0832B69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그럼 질문 받겠습니다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구글 로그인의 경우 사진과 같은 에러가 뜨는 이유는 </a:t>
            </a:r>
            <a:r>
              <a:rPr lang="en-US" altLang="ko-KR" b="0" i="0" dirty="0">
                <a:solidFill>
                  <a:srgbClr val="D6D6DD"/>
                </a:solidFill>
                <a:effectLst/>
                <a:latin typeface="Open Sans" panose="020B0606030504020204" pitchFamily="34" charset="0"/>
              </a:rPr>
              <a:t>Google Cloud Console</a:t>
            </a:r>
            <a:r>
              <a:rPr lang="ko-KR" altLang="en-US" b="0" i="0" dirty="0">
                <a:solidFill>
                  <a:srgbClr val="D6D6DD"/>
                </a:solidFill>
                <a:effectLst/>
                <a:latin typeface="Open Sans" panose="020B0606030504020204" pitchFamily="34" charset="0"/>
              </a:rPr>
              <a:t>의 설정과 실제 애플리케이션의 설정이 일치하지 않아서 발생하는 것으로 추정</a:t>
            </a:r>
            <a:r>
              <a:rPr lang="en-US" altLang="ko-KR" b="0" i="0" dirty="0">
                <a:solidFill>
                  <a:srgbClr val="D6D6DD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b="0" i="0" dirty="0" err="1">
                <a:solidFill>
                  <a:srgbClr val="D6D6DD"/>
                </a:solidFill>
                <a:effectLst/>
                <a:latin typeface="Open Sans" panose="020B0606030504020204" pitchFamily="34" charset="0"/>
              </a:rPr>
              <a:t>리디렉션</a:t>
            </a:r>
            <a:r>
              <a:rPr lang="ko-KR" altLang="en-US" b="0" i="0" dirty="0">
                <a:solidFill>
                  <a:srgbClr val="D6D6DD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ko-KR" b="0" i="0" dirty="0">
                <a:solidFill>
                  <a:srgbClr val="D6D6DD"/>
                </a:solidFill>
                <a:effectLst/>
                <a:latin typeface="Open Sans" panose="020B0606030504020204" pitchFamily="34" charset="0"/>
              </a:rPr>
              <a:t>URI </a:t>
            </a:r>
            <a:r>
              <a:rPr lang="ko-KR" altLang="en-US" b="0" i="0" dirty="0">
                <a:solidFill>
                  <a:srgbClr val="D6D6DD"/>
                </a:solidFill>
                <a:effectLst/>
                <a:latin typeface="Open Sans" panose="020B0606030504020204" pitchFamily="34" charset="0"/>
              </a:rPr>
              <a:t>설정을 꼼꼼히 확인</a:t>
            </a:r>
            <a:r>
              <a:rPr lang="en-US" altLang="ko-KR" b="0" i="0" dirty="0">
                <a:solidFill>
                  <a:srgbClr val="D6D6DD"/>
                </a:solidFill>
                <a:effectLst/>
                <a:latin typeface="Open Sans" panose="020B0606030504020204" pitchFamily="34" charset="0"/>
              </a:rPr>
              <a:t>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0C0282-0ED1-5965-B13E-374FAC0CE1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C11A3-1731-4050-9894-5E7148F2C66D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794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1E27B-D443-32C7-1FB5-58A08166C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08C5D5D-67F1-691E-F31F-51D480C1B2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A4F7F53-B7D5-7FD2-5B32-CE62A10EF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B27B17-6EC9-1980-E6D5-913F08093C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C11A3-1731-4050-9894-5E7148F2C66D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338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목차는 다음과 같습니다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C11A3-1731-4050-9894-5E7148F2C66D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931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팀은 프론트와 백엔드 구분 없이 기능별로 개발 파트를 나눠 분담하였습니다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초기 데이터 생성과 영화</a:t>
            </a:r>
            <a:r>
              <a:rPr lang="en-US" altLang="ko-KR" dirty="0"/>
              <a:t>, </a:t>
            </a:r>
            <a:r>
              <a:rPr lang="ko-KR" altLang="en-US" dirty="0"/>
              <a:t>리뷰 관련 기능은 제가 맡아서 개발하였고</a:t>
            </a:r>
            <a:r>
              <a:rPr lang="en-US" altLang="ko-KR" dirty="0"/>
              <a:t>, </a:t>
            </a:r>
            <a:r>
              <a:rPr lang="ko-KR" altLang="en-US" dirty="0"/>
              <a:t>회원과 검색 관련 기능은 팀원이 전담하였습니다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C11A3-1731-4050-9894-5E7148F2C66D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8592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Bef>
                <a:spcPts val="225"/>
              </a:spcBef>
              <a:buFont typeface="+mj-lt"/>
              <a:buNone/>
            </a:pPr>
            <a:r>
              <a:rPr lang="ko-KR" altLang="en-US" b="0" i="0" dirty="0">
                <a:solidFill>
                  <a:srgbClr val="3F4350"/>
                </a:solidFill>
                <a:effectLst/>
                <a:latin typeface="Open Sans" panose="020F0502020204030204" pitchFamily="34" charset="0"/>
              </a:rPr>
              <a:t>저희 프로젝트 시네 코드는 다음 </a:t>
            </a:r>
            <a:r>
              <a:rPr lang="en-US" altLang="ko-KR" b="0" i="0" dirty="0">
                <a:solidFill>
                  <a:srgbClr val="3F4350"/>
                </a:solidFill>
                <a:effectLst/>
                <a:latin typeface="Open Sans" panose="020F0502020204030204" pitchFamily="34" charset="0"/>
              </a:rPr>
              <a:t>3</a:t>
            </a:r>
            <a:r>
              <a:rPr lang="ko-KR" altLang="en-US" b="0" i="0" dirty="0">
                <a:solidFill>
                  <a:srgbClr val="3F4350"/>
                </a:solidFill>
                <a:effectLst/>
                <a:latin typeface="Open Sans" panose="020F0502020204030204" pitchFamily="34" charset="0"/>
              </a:rPr>
              <a:t>가지 기능을 목적으로 제작되었습니다</a:t>
            </a:r>
            <a:r>
              <a:rPr lang="en-US" altLang="ko-KR" b="0" i="0" dirty="0">
                <a:solidFill>
                  <a:srgbClr val="3F4350"/>
                </a:solidFill>
                <a:effectLst/>
                <a:latin typeface="Open Sans" panose="020F0502020204030204" pitchFamily="34" charset="0"/>
              </a:rPr>
              <a:t>.</a:t>
            </a:r>
          </a:p>
          <a:p>
            <a:pPr algn="l">
              <a:spcBef>
                <a:spcPts val="225"/>
              </a:spcBef>
              <a:buFont typeface="+mj-lt"/>
              <a:buNone/>
            </a:pPr>
            <a:r>
              <a:rPr lang="ko-KR" altLang="en-US" b="0" i="0" dirty="0">
                <a:solidFill>
                  <a:srgbClr val="3F4350"/>
                </a:solidFill>
                <a:effectLst/>
                <a:latin typeface="Open Sans" panose="020F0502020204030204" pitchFamily="34" charset="0"/>
              </a:rPr>
              <a:t>첫번째로 사용자의 음성을 입력 받아 감정을 분석하고 그에 맞는 영화를 추천해주는 것입니다</a:t>
            </a:r>
            <a:r>
              <a:rPr lang="en-US" altLang="ko-KR" b="0" i="0" dirty="0">
                <a:solidFill>
                  <a:srgbClr val="3F4350"/>
                </a:solidFill>
                <a:effectLst/>
                <a:latin typeface="Open Sans" panose="020F0502020204030204" pitchFamily="34" charset="0"/>
              </a:rPr>
              <a:t>.</a:t>
            </a:r>
          </a:p>
          <a:p>
            <a:pPr algn="l">
              <a:spcBef>
                <a:spcPts val="225"/>
              </a:spcBef>
              <a:buFont typeface="+mj-lt"/>
              <a:buNone/>
            </a:pPr>
            <a:r>
              <a:rPr lang="ko-KR" altLang="en-US" b="0" i="0" dirty="0">
                <a:solidFill>
                  <a:srgbClr val="3F4350"/>
                </a:solidFill>
                <a:effectLst/>
                <a:latin typeface="Open Sans" panose="020F0502020204030204" pitchFamily="34" charset="0"/>
              </a:rPr>
              <a:t>또 영화에 리뷰를 작성하고 공유해 사용자들 간의 활발한 상호작용을 촉진시키는 것입니다</a:t>
            </a:r>
            <a:r>
              <a:rPr lang="en-US" altLang="ko-KR" b="0" i="0" dirty="0">
                <a:solidFill>
                  <a:srgbClr val="3F4350"/>
                </a:solidFill>
                <a:effectLst/>
                <a:latin typeface="Open Sans" panose="020F0502020204030204" pitchFamily="34" charset="0"/>
              </a:rPr>
              <a:t>.</a:t>
            </a:r>
          </a:p>
          <a:p>
            <a:pPr algn="l">
              <a:spcBef>
                <a:spcPts val="225"/>
              </a:spcBef>
              <a:buFont typeface="+mj-lt"/>
              <a:buNone/>
            </a:pPr>
            <a:r>
              <a:rPr lang="ko-KR" altLang="en-US" b="0" i="0" dirty="0">
                <a:solidFill>
                  <a:srgbClr val="3F4350"/>
                </a:solidFill>
                <a:effectLst/>
                <a:latin typeface="Open Sans" panose="020F0502020204030204" pitchFamily="34" charset="0"/>
              </a:rPr>
              <a:t>마지막으로 사용자마다 영화의 상태를 관리할 수 있는 기능을 통해 개인화된 영화 시청 경험을 제공하여</a:t>
            </a:r>
            <a:endParaRPr lang="en-US" altLang="ko-KR" b="0" i="0" dirty="0">
              <a:solidFill>
                <a:srgbClr val="3F4350"/>
              </a:solidFill>
              <a:effectLst/>
              <a:latin typeface="Open Sans" panose="020F0502020204030204" pitchFamily="34" charset="0"/>
            </a:endParaRPr>
          </a:p>
          <a:p>
            <a:pPr algn="l">
              <a:spcBef>
                <a:spcPts val="225"/>
              </a:spcBef>
              <a:buFont typeface="+mj-lt"/>
              <a:buNone/>
            </a:pPr>
            <a:br>
              <a:rPr lang="en-US" altLang="ko-KR" b="0" i="0" dirty="0">
                <a:solidFill>
                  <a:srgbClr val="3F4350"/>
                </a:solidFill>
                <a:effectLst/>
                <a:latin typeface="Open Sans" panose="020F0502020204030204" pitchFamily="34" charset="0"/>
              </a:rPr>
            </a:br>
            <a:r>
              <a:rPr lang="ko-KR" altLang="en-US" b="0" i="0" dirty="0">
                <a:solidFill>
                  <a:srgbClr val="3F4350"/>
                </a:solidFill>
                <a:effectLst/>
                <a:latin typeface="Open Sans" panose="020F0502020204030204" pitchFamily="34" charset="0"/>
              </a:rPr>
              <a:t>사용자의 영화 감상 여정을 보다 체계적으로 관리할 수 있게 하는 것입니다</a:t>
            </a:r>
            <a:r>
              <a:rPr lang="en-US" altLang="ko-KR" b="0" i="0" dirty="0">
                <a:solidFill>
                  <a:srgbClr val="3F4350"/>
                </a:solidFill>
                <a:effectLst/>
                <a:latin typeface="Open Sans" panose="020F0502020204030204" pitchFamily="34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C11A3-1731-4050-9894-5E7148F2C66D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234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F8C05-D37F-D178-3291-723810008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B80447-A935-0023-7BCF-2CD478539C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05E2EC8-22E0-A242-8399-A70E3360D4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개발 일정표입니다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15</a:t>
            </a:r>
            <a:r>
              <a:rPr lang="ko-KR" altLang="en-US" dirty="0"/>
              <a:t>일부터 </a:t>
            </a:r>
            <a:r>
              <a:rPr lang="en-US" altLang="ko-KR" dirty="0"/>
              <a:t>17</a:t>
            </a:r>
            <a:r>
              <a:rPr lang="ko-KR" altLang="en-US" dirty="0"/>
              <a:t>일까지 초기 기획을 수립하였고 이후 개발에 착수하여 각자 맡은 파트의 </a:t>
            </a:r>
            <a:r>
              <a:rPr lang="ko-KR" altLang="en-US" dirty="0" err="1"/>
              <a:t>백엔드와</a:t>
            </a:r>
            <a:r>
              <a:rPr lang="ko-KR" altLang="en-US" dirty="0"/>
              <a:t> 프론트 개발을 병렬적으로 수행하였습니다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5DDE4D-823F-ECC1-BC87-611B35D065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C11A3-1731-4050-9894-5E7148F2C66D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410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구현 기술 소개 전 저희가 설계한 </a:t>
            </a:r>
            <a:r>
              <a:rPr lang="en-US" altLang="ko-KR" dirty="0"/>
              <a:t>ERD</a:t>
            </a:r>
            <a:r>
              <a:rPr lang="ko-KR" altLang="en-US" dirty="0"/>
              <a:t>를 함께 살펴보겠습니다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사용자가 재생한 영화 목록</a:t>
            </a:r>
            <a:r>
              <a:rPr lang="en-US" altLang="ko-KR" dirty="0"/>
              <a:t>, </a:t>
            </a:r>
            <a:r>
              <a:rPr lang="ko-KR" altLang="en-US" dirty="0"/>
              <a:t>찜한 영화 목록</a:t>
            </a:r>
            <a:r>
              <a:rPr lang="en-US" altLang="ko-KR" dirty="0"/>
              <a:t>, </a:t>
            </a:r>
            <a:r>
              <a:rPr lang="ko-KR" altLang="en-US" dirty="0"/>
              <a:t>생성한 리뷰</a:t>
            </a:r>
            <a:r>
              <a:rPr lang="en-US" altLang="ko-KR" dirty="0"/>
              <a:t>, </a:t>
            </a:r>
            <a:r>
              <a:rPr lang="ko-KR" altLang="en-US" dirty="0"/>
              <a:t>좋아요한 리뷰 목록을 각각 관리하기 위해 사용자와 영화의 </a:t>
            </a:r>
            <a:r>
              <a:rPr lang="en-US" altLang="ko-KR" dirty="0"/>
              <a:t>N:M </a:t>
            </a:r>
            <a:r>
              <a:rPr lang="ko-KR" altLang="en-US" dirty="0"/>
              <a:t>관계를 </a:t>
            </a:r>
            <a:r>
              <a:rPr lang="en-US" altLang="ko-KR" dirty="0"/>
              <a:t>4</a:t>
            </a:r>
            <a:r>
              <a:rPr lang="ko-KR" altLang="en-US" dirty="0"/>
              <a:t>개 설정하였고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각 영화마다 </a:t>
            </a:r>
            <a:r>
              <a:rPr lang="en-US" altLang="ko-KR" dirty="0"/>
              <a:t>1</a:t>
            </a:r>
            <a:r>
              <a:rPr lang="ko-KR" altLang="en-US" dirty="0"/>
              <a:t>개 이상의 장르를 설정하기 위해 영화와 장르 역시 </a:t>
            </a:r>
            <a:r>
              <a:rPr lang="en-US" altLang="ko-KR" dirty="0"/>
              <a:t>N:M </a:t>
            </a:r>
            <a:r>
              <a:rPr lang="ko-KR" altLang="en-US" dirty="0"/>
              <a:t>관계를 설정하였습니다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C11A3-1731-4050-9894-5E7148F2C66D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239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EC0D6-E387-A6E3-348E-F4DEAA93C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5E6319F-BDFF-D884-1D24-DECDE04203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F152E66-B1FB-6CBD-337C-77B9609B0D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프론트엔드 구현을 위해 저희가 설계한 컴포넌트 구조도 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사용자와 관련된 페이지는 </a:t>
            </a:r>
            <a:r>
              <a:rPr lang="en-US" altLang="ko-KR" dirty="0"/>
              <a:t>LoginView, SignupView, HomeView, ProfileView, </a:t>
            </a:r>
            <a:r>
              <a:rPr lang="en-US" altLang="ko-KR" dirty="0" err="1"/>
              <a:t>UpdateView</a:t>
            </a:r>
            <a:r>
              <a:rPr lang="ko-KR" altLang="en-US" dirty="0"/>
              <a:t>로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영화 관련 페이지는 </a:t>
            </a:r>
            <a:r>
              <a:rPr lang="en-US" altLang="ko-KR" dirty="0"/>
              <a:t>SearchView</a:t>
            </a:r>
            <a:r>
              <a:rPr lang="ko-KR" altLang="en-US" dirty="0"/>
              <a:t>와 </a:t>
            </a:r>
            <a:r>
              <a:rPr lang="en-US" altLang="ko-KR" dirty="0"/>
              <a:t>MovieDetailView</a:t>
            </a:r>
            <a:r>
              <a:rPr lang="ko-KR" altLang="en-US" dirty="0"/>
              <a:t>로 총 </a:t>
            </a:r>
            <a:r>
              <a:rPr lang="en-US" altLang="ko-KR" dirty="0"/>
              <a:t>6</a:t>
            </a:r>
            <a:r>
              <a:rPr lang="ko-KR" altLang="en-US" dirty="0"/>
              <a:t>개의 페이지를 구성하였습니다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페이지마다 중복된 기능은 컴포넌트로 생성해서 </a:t>
            </a:r>
            <a:r>
              <a:rPr lang="en-US" altLang="ko-KR" dirty="0"/>
              <a:t>Vue3</a:t>
            </a:r>
            <a:r>
              <a:rPr lang="ko-KR" altLang="en-US" dirty="0"/>
              <a:t>의 장점 중 하나인 컴포넌트 재사용성을 통해 개발 효율을 높이고 유지보수성을 강화하였습니다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 err="1"/>
              <a:t>여기까지가</a:t>
            </a:r>
            <a:r>
              <a:rPr lang="ko-KR" altLang="en-US" dirty="0"/>
              <a:t> 저희의 기획 단계 내용입니다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E2271D-1766-A1F8-6048-96B8B66801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C11A3-1731-4050-9894-5E7148F2C66D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368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구현 기술입니다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저희가 사용한 </a:t>
            </a:r>
            <a:r>
              <a:rPr lang="en-US" altLang="ko-KR" dirty="0"/>
              <a:t>API </a:t>
            </a:r>
            <a:r>
              <a:rPr lang="ko-KR" altLang="en-US" dirty="0"/>
              <a:t>소개하겠습니다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첫번째는 </a:t>
            </a:r>
            <a:r>
              <a:rPr lang="en-US" altLang="ko-KR" dirty="0"/>
              <a:t>TMDB API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해당 </a:t>
            </a:r>
            <a:r>
              <a:rPr lang="en-US" altLang="ko-KR" dirty="0"/>
              <a:t>Key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통해 </a:t>
            </a:r>
            <a:r>
              <a:rPr lang="en-US" altLang="ko-KR" dirty="0"/>
              <a:t>TMDB</a:t>
            </a:r>
            <a:r>
              <a:rPr lang="ko-KR" altLang="en-US" dirty="0"/>
              <a:t>의 인기 영화 상위 </a:t>
            </a:r>
            <a:r>
              <a:rPr lang="en-US" altLang="ko-KR" dirty="0"/>
              <a:t>500</a:t>
            </a:r>
            <a:r>
              <a:rPr lang="ko-KR" altLang="en-US" dirty="0"/>
              <a:t>여개의 항목을 초기 영화 데이터로 저장할 수 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백엔드 가장 </a:t>
            </a:r>
            <a:r>
              <a:rPr lang="ko-KR" altLang="en-US" dirty="0" err="1"/>
              <a:t>최상단</a:t>
            </a:r>
            <a:r>
              <a:rPr lang="ko-KR" altLang="en-US" dirty="0"/>
              <a:t> 디렉토리에 환경변수로 키를 저장해 보안을 유지하였습니다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C11A3-1731-4050-9894-5E7148F2C66D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0169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1C031-76B4-CB1B-F6A3-B88B76526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3190CA-4B63-3ADC-2701-2491A9A720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9A7221A-059C-3F04-B544-5E44E58AB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구글 클라우드 </a:t>
            </a:r>
            <a:r>
              <a:rPr lang="en-US" altLang="ko-KR" dirty="0"/>
              <a:t>API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해당 </a:t>
            </a:r>
            <a:r>
              <a:rPr lang="en-US" altLang="ko-KR" dirty="0"/>
              <a:t>Key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통해 음성을 텍스트로 변환하는 </a:t>
            </a:r>
            <a:r>
              <a:rPr lang="en-US" altLang="ko-KR" dirty="0"/>
              <a:t>Speech-to-Text </a:t>
            </a:r>
            <a:r>
              <a:rPr lang="ko-KR" altLang="en-US" dirty="0"/>
              <a:t>서비스와 텍스트를 분석하여 감정 분석을 수행하는 </a:t>
            </a:r>
            <a:r>
              <a:rPr lang="en-US" altLang="ko-KR" dirty="0"/>
              <a:t>Natural Language API</a:t>
            </a:r>
            <a:r>
              <a:rPr lang="ko-KR" altLang="en-US" dirty="0"/>
              <a:t>를 호출할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Google Cloud</a:t>
            </a:r>
            <a:r>
              <a:rPr lang="ko-KR" altLang="en-US" dirty="0"/>
              <a:t>는 보안성과 사용 확장성을 모두 고려해 </a:t>
            </a:r>
            <a:r>
              <a:rPr lang="en-US" altLang="ko-KR" dirty="0"/>
              <a:t>API </a:t>
            </a:r>
            <a:r>
              <a:rPr lang="ko-KR" altLang="en-US" dirty="0"/>
              <a:t>키를 </a:t>
            </a:r>
            <a:r>
              <a:rPr lang="en-US" altLang="ko-KR" dirty="0"/>
              <a:t>JSON </a:t>
            </a:r>
            <a:r>
              <a:rPr lang="ko-KR" altLang="en-US" dirty="0"/>
              <a:t>형식으로 제공하기때문에 우선 프로젝트 디렉토리에 해당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파일을 </a:t>
            </a:r>
            <a:r>
              <a:rPr lang="ko-KR" altLang="en-US" dirty="0" err="1"/>
              <a:t>등록해야합니다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이후 </a:t>
            </a:r>
            <a:r>
              <a:rPr lang="en-US" altLang="ko-KR" dirty="0"/>
              <a:t>settings.py</a:t>
            </a:r>
            <a:r>
              <a:rPr lang="ko-KR" altLang="en-US" dirty="0"/>
              <a:t>에 </a:t>
            </a:r>
            <a:r>
              <a:rPr lang="en-US" altLang="ko-KR" dirty="0"/>
              <a:t>GOOGLE_APPLICATION_CREDENTIALS</a:t>
            </a:r>
            <a:r>
              <a:rPr lang="ko-KR" altLang="en-US" dirty="0"/>
              <a:t>를 등록해야 환경변수로 키를 보호할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0FDAD9-4A10-67AF-1F1F-E30D2D1B4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C11A3-1731-4050-9894-5E7148F2C66D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9689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525EF-8290-12CF-7B7B-2E33C6558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078F32-0B67-8DCD-0736-B735283F8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AD8E12-D79F-B5A8-0B1C-AC993C5BB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1BA3-115C-49AE-A1FC-6BF64844F314}" type="datetimeFigureOut">
              <a:rPr lang="ko-KR" altLang="en-US" smtClean="0"/>
              <a:t>2025-02-02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4E5220-B1C3-285F-C39B-5085193A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34E7B-D1F7-93D2-680B-E14C0083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3DF5-4697-4184-88AF-B9E12371F9A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394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F1F8E-9BD1-E322-279C-61CAF9BD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7A0B96-5979-5D1A-62A0-832332EED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DFEBA-D6DB-493A-416F-D8EFB51E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1BA3-115C-49AE-A1FC-6BF64844F314}" type="datetimeFigureOut">
              <a:rPr lang="ko-KR" altLang="en-US" smtClean="0"/>
              <a:t>2025-02-02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43FF60-D3EA-AAD8-4E81-7D08A1E8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CE430-E9FC-55E5-EDCE-C48CD9C5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3DF5-4697-4184-88AF-B9E12371F9A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467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F62CD1-CE4D-4A3C-7E82-FD6295538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430DF5-5121-0295-0132-4A5A50417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EAD24-E73E-70CE-8200-95BD9F2B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1BA3-115C-49AE-A1FC-6BF64844F314}" type="datetimeFigureOut">
              <a:rPr lang="ko-KR" altLang="en-US" smtClean="0"/>
              <a:t>2025-02-02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601A6-B1ED-A00E-33FA-69BE5808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D1343D-0CC5-B8C3-35B3-7D40CA66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3DF5-4697-4184-88AF-B9E12371F9A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41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E232C-8B06-E75C-2F3F-E92F46B0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496E8-FDD6-FF44-856E-735D128CA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1B7F94-1A6C-2E4A-7C79-51AAE2B9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1BA3-115C-49AE-A1FC-6BF64844F314}" type="datetimeFigureOut">
              <a:rPr lang="ko-KR" altLang="en-US" smtClean="0"/>
              <a:t>2025-02-02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127E5-A148-DC39-F817-E670639F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CEC100-05CC-0B9B-867C-A3F6188A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3DF5-4697-4184-88AF-B9E12371F9A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890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F6CB7-914C-3342-B916-F36992920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6D424E-F037-166C-D299-0FC924D0A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A52BC3-8850-66A8-3079-C1080D7B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1BA3-115C-49AE-A1FC-6BF64844F314}" type="datetimeFigureOut">
              <a:rPr lang="ko-KR" altLang="en-US" smtClean="0"/>
              <a:t>2025-02-02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7B0B7-99A4-38CB-1699-288572EA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0435C-4864-FCFA-CDFE-50EED8A4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3DF5-4697-4184-88AF-B9E12371F9A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7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FDD40-80A1-A60E-BFE2-338C86163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FDCA5F-A4B0-448D-25A9-7452E6D57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103E66-F42C-005D-EDB6-97CEE5D6D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89FE57-9D62-E0E0-E501-4D62BC85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1BA3-115C-49AE-A1FC-6BF64844F314}" type="datetimeFigureOut">
              <a:rPr lang="ko-KR" altLang="en-US" smtClean="0"/>
              <a:t>2025-02-02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3684DB-4DF0-275D-896C-D4A82412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65F259-F63F-44C2-CCFE-18640692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3DF5-4697-4184-88AF-B9E12371F9A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38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64583-7737-ED2E-B139-B0E5B529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489387-7472-58FE-1376-630F59F9D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EE608D-36B0-4C20-9549-76B51FB97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F1445B-A003-991F-D801-78E4F1D39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D6598E-8AF8-E7C9-CBA8-C42ABE1B9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11BAD4-1ACA-EA0D-81CE-3EF6D8D7E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1BA3-115C-49AE-A1FC-6BF64844F314}" type="datetimeFigureOut">
              <a:rPr lang="ko-KR" altLang="en-US" smtClean="0"/>
              <a:t>2025-02-02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8D0923-AB5E-C2B0-1E17-C9D1213F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07EEA7-86A3-1078-BA4F-84CA4C73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3DF5-4697-4184-88AF-B9E12371F9A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155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190A0-E7AD-1C61-0E05-2E3CF36E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653299-D4EE-288D-401F-F5C569F3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1BA3-115C-49AE-A1FC-6BF64844F314}" type="datetimeFigureOut">
              <a:rPr lang="ko-KR" altLang="en-US" smtClean="0"/>
              <a:t>2025-02-02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3F2A83-B2F3-4622-A3C1-2CF44747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C8131D-D316-2F16-7DCE-1D405408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3DF5-4697-4184-88AF-B9E12371F9A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49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FFCFFB-C732-0DE0-1DB0-08AB279C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1BA3-115C-49AE-A1FC-6BF64844F314}" type="datetimeFigureOut">
              <a:rPr lang="ko-KR" altLang="en-US" smtClean="0"/>
              <a:t>2025-02-02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C574EB-A562-19EE-8A58-24944A122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656E44-4579-0698-6488-303D782B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3DF5-4697-4184-88AF-B9E12371F9A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92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4B225-91E9-7D7E-EDC6-DA1B4335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4B2942-C4BA-BBD4-84AB-4A074AB0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AFBD4E-1D02-A62C-533A-DE31FC49C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F91AF0-1A1F-E606-04E7-EF12EE323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1BA3-115C-49AE-A1FC-6BF64844F314}" type="datetimeFigureOut">
              <a:rPr lang="ko-KR" altLang="en-US" smtClean="0"/>
              <a:t>2025-02-02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E0E59E-6C7E-6545-98DB-84207363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C150CB-00DD-9FFD-E7CC-35A482CB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3DF5-4697-4184-88AF-B9E12371F9A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05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15861-A369-DA5F-ECF4-843C6468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79D393-96AC-865F-C0B6-5E68C7DC8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328067-92A0-919F-3B1C-DC2F80BE0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81587B-130A-D033-314D-3737996D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1BA3-115C-49AE-A1FC-6BF64844F314}" type="datetimeFigureOut">
              <a:rPr lang="ko-KR" altLang="en-US" smtClean="0"/>
              <a:t>2025-02-02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645EB3-EB7C-20BA-B7A4-F658A095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C7CB80-3553-0D24-600E-200092F2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3DF5-4697-4184-88AF-B9E12371F9A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714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C398BE-E316-0702-AB3D-49AFB239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73389E-176F-45B8-E575-77DD1A101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DEC9DA-C70A-E942-EC1F-CD0656393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4B1BA3-115C-49AE-A1FC-6BF64844F314}" type="datetimeFigureOut">
              <a:rPr lang="ko-KR" altLang="en-US" smtClean="0"/>
              <a:t>2025-02-02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6850D-7229-D7F6-7FED-93FC649C3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0209B-A6C9-5DDC-5BBD-0052868D9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B13DF5-4697-4184-88AF-B9E12371F9A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344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29883-6666-99F6-1ECB-9CD0A4B68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CINECODE</a:t>
            </a:r>
            <a:endParaRPr lang="ko-KR" altLang="en-US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0A6848-1034-A761-1C4D-FA3F243E1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78117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Movie Recommendation Algorithm Project</a:t>
            </a:r>
            <a:endParaRPr lang="ko-KR" altLang="en-US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0364F-BA56-BF27-92D1-0391817EFC41}"/>
              </a:ext>
            </a:extLst>
          </p:cNvPr>
          <p:cNvSpPr txBox="1"/>
          <p:nvPr/>
        </p:nvSpPr>
        <p:spPr>
          <a:xfrm>
            <a:off x="704692" y="5197028"/>
            <a:ext cx="27047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Team 3</a:t>
            </a:r>
            <a:br>
              <a:rPr lang="en-US" altLang="ko-KR" sz="20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Minjoo Kim</a:t>
            </a:r>
            <a:br>
              <a:rPr lang="en-US" altLang="ko-KR" sz="20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Yeonji Choi</a:t>
            </a:r>
            <a:endParaRPr lang="ko-KR" altLang="en-US" sz="20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1A8468-B2C1-0882-526C-2C660FC07DA9}"/>
              </a:ext>
            </a:extLst>
          </p:cNvPr>
          <p:cNvSpPr txBox="1"/>
          <p:nvPr/>
        </p:nvSpPr>
        <p:spPr>
          <a:xfrm>
            <a:off x="8095178" y="477742"/>
            <a:ext cx="363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SSAFY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12</a:t>
            </a:r>
            <a:r>
              <a:rPr lang="en-US" altLang="ko-KR" baseline="30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th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GUMI 01 Final Project</a:t>
            </a:r>
            <a:endParaRPr lang="ko-KR" altLang="en-US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354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56CF89-4FFC-8717-D847-13AD867D9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FBACE6E-D624-4011-FDB4-05D0C9EE6EEB}"/>
              </a:ext>
            </a:extLst>
          </p:cNvPr>
          <p:cNvSpPr/>
          <p:nvPr/>
        </p:nvSpPr>
        <p:spPr>
          <a:xfrm>
            <a:off x="1363854" y="2094343"/>
            <a:ext cx="9373311" cy="385608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B64B22-AF3C-94AE-F684-7069B365B50D}"/>
              </a:ext>
            </a:extLst>
          </p:cNvPr>
          <p:cNvSpPr txBox="1"/>
          <p:nvPr/>
        </p:nvSpPr>
        <p:spPr>
          <a:xfrm>
            <a:off x="-223520" y="620724"/>
            <a:ext cx="1263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·················· 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03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구현 기술  </a:t>
            </a:r>
            <a:r>
              <a:rPr lang="en-US" altLang="ko-KR" dirty="0">
                <a:solidFill>
                  <a:schemeClr val="bg1"/>
                </a:solidFill>
              </a:rPr>
              <a:t>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04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시연 </a:t>
            </a:r>
            <a:r>
              <a:rPr lang="en-US" altLang="ko-KR" dirty="0">
                <a:solidFill>
                  <a:schemeClr val="bg1"/>
                </a:solidFill>
              </a:rPr>
              <a:t>··························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905D1-54B4-395D-9427-3F5E3667C3CE}"/>
              </a:ext>
            </a:extLst>
          </p:cNvPr>
          <p:cNvSpPr txBox="1"/>
          <p:nvPr/>
        </p:nvSpPr>
        <p:spPr>
          <a:xfrm>
            <a:off x="879911" y="1153160"/>
            <a:ext cx="1767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TOOL</a:t>
            </a:r>
            <a:endParaRPr lang="ko-KR" altLang="en-US" sz="32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DB62B49-8C7F-9A23-8740-646F0ADF1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749" y="1337400"/>
            <a:ext cx="296236" cy="44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깃허브 로고 아이콘 프로그램 - Pixabay의 무료 벡터 그래픽">
            <a:extLst>
              <a:ext uri="{FF2B5EF4-FFF2-40B4-BE49-F238E27FC236}">
                <a16:creationId xmlns:a16="http://schemas.microsoft.com/office/drawing/2014/main" id="{D247EC74-DF78-47B4-3C5D-76B95A875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379" y="1267189"/>
            <a:ext cx="514565" cy="51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노션(Notion)이란? 올인원 업무용 협업 도구 | 44BITS">
            <a:extLst>
              <a:ext uri="{FF2B5EF4-FFF2-40B4-BE49-F238E27FC236}">
                <a16:creationId xmlns:a16="http://schemas.microsoft.com/office/drawing/2014/main" id="{F4FC35C5-952C-5581-FF5B-F1C6298BB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615" y="1244488"/>
            <a:ext cx="1169550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유용한 VSC 단축키">
            <a:extLst>
              <a:ext uri="{FF2B5EF4-FFF2-40B4-BE49-F238E27FC236}">
                <a16:creationId xmlns:a16="http://schemas.microsoft.com/office/drawing/2014/main" id="{2FED035F-19CC-1BDE-0ABD-4CF18524D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844" y="1801956"/>
            <a:ext cx="1082915" cy="61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E2AA98-D14A-63F5-0B46-AE86515B37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9691" y="1692396"/>
            <a:ext cx="803980" cy="91225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AE193F7-850B-91BB-0067-1432DC0B7C6F}"/>
              </a:ext>
            </a:extLst>
          </p:cNvPr>
          <p:cNvSpPr/>
          <p:nvPr/>
        </p:nvSpPr>
        <p:spPr>
          <a:xfrm>
            <a:off x="2301240" y="2917241"/>
            <a:ext cx="2032910" cy="24571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9EF4E43-C920-8E05-5261-26FC5683275B}"/>
              </a:ext>
            </a:extLst>
          </p:cNvPr>
          <p:cNvSpPr/>
          <p:nvPr/>
        </p:nvSpPr>
        <p:spPr>
          <a:xfrm>
            <a:off x="5430664" y="2917240"/>
            <a:ext cx="2962712" cy="24571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CB7ABA-A438-7858-3BBD-8EAE209DEBBF}"/>
              </a:ext>
            </a:extLst>
          </p:cNvPr>
          <p:cNvSpPr txBox="1"/>
          <p:nvPr/>
        </p:nvSpPr>
        <p:spPr>
          <a:xfrm>
            <a:off x="2694910" y="3165940"/>
            <a:ext cx="1245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FE</a:t>
            </a:r>
            <a:endParaRPr lang="ko-KR" altLang="en-US" sz="2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0E197F-D182-C5D0-E58C-5BE0FB300C2E}"/>
              </a:ext>
            </a:extLst>
          </p:cNvPr>
          <p:cNvSpPr txBox="1"/>
          <p:nvPr/>
        </p:nvSpPr>
        <p:spPr>
          <a:xfrm>
            <a:off x="6289235" y="3098042"/>
            <a:ext cx="1245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BE</a:t>
            </a:r>
            <a:endParaRPr lang="ko-KR" altLang="en-US" sz="2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343E23-C754-0EA7-4FD2-A04958C2A7CE}"/>
              </a:ext>
            </a:extLst>
          </p:cNvPr>
          <p:cNvSpPr txBox="1"/>
          <p:nvPr/>
        </p:nvSpPr>
        <p:spPr>
          <a:xfrm>
            <a:off x="9151164" y="3098042"/>
            <a:ext cx="1245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DB</a:t>
            </a:r>
            <a:endParaRPr lang="ko-KR" altLang="en-US" sz="28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673E7BA5-E002-BA9A-EA2C-F6C4CEE90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466" y="3802458"/>
            <a:ext cx="820590" cy="82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화살표: 왼쪽/오른쪽 12">
            <a:extLst>
              <a:ext uri="{FF2B5EF4-FFF2-40B4-BE49-F238E27FC236}">
                <a16:creationId xmlns:a16="http://schemas.microsoft.com/office/drawing/2014/main" id="{43D3B726-CF9D-789F-7318-8E7D7AA61C10}"/>
              </a:ext>
            </a:extLst>
          </p:cNvPr>
          <p:cNvSpPr/>
          <p:nvPr/>
        </p:nvSpPr>
        <p:spPr>
          <a:xfrm>
            <a:off x="4391511" y="4022383"/>
            <a:ext cx="951311" cy="361245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2" name="Picture 28" descr="SQL | Innovate Labs">
            <a:extLst>
              <a:ext uri="{FF2B5EF4-FFF2-40B4-BE49-F238E27FC236}">
                <a16:creationId xmlns:a16="http://schemas.microsoft.com/office/drawing/2014/main" id="{223AE5D9-9C17-74C6-7E99-D7D321D1D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159" y="3621262"/>
            <a:ext cx="1245570" cy="124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화살표: 왼쪽/오른쪽 13">
            <a:extLst>
              <a:ext uri="{FF2B5EF4-FFF2-40B4-BE49-F238E27FC236}">
                <a16:creationId xmlns:a16="http://schemas.microsoft.com/office/drawing/2014/main" id="{0C80235F-9D37-00BB-AC28-D6D3D56292B5}"/>
              </a:ext>
            </a:extLst>
          </p:cNvPr>
          <p:cNvSpPr/>
          <p:nvPr/>
        </p:nvSpPr>
        <p:spPr>
          <a:xfrm>
            <a:off x="8445750" y="4032131"/>
            <a:ext cx="951311" cy="361245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6" name="Picture 32" descr="DRF] What is Django REST Framework? (1차 수정)">
            <a:extLst>
              <a:ext uri="{FF2B5EF4-FFF2-40B4-BE49-F238E27FC236}">
                <a16:creationId xmlns:a16="http://schemas.microsoft.com/office/drawing/2014/main" id="{EEEB2A0E-CD26-DB92-1BB2-DAE645BC1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181" y="3713719"/>
            <a:ext cx="2673477" cy="118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024557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F916EE-515B-56D3-9FEA-093CE914E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DF4CD1-54E0-66D8-196A-450CC2E357DF}"/>
              </a:ext>
            </a:extLst>
          </p:cNvPr>
          <p:cNvSpPr txBox="1"/>
          <p:nvPr/>
        </p:nvSpPr>
        <p:spPr>
          <a:xfrm>
            <a:off x="-223520" y="620724"/>
            <a:ext cx="1293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·················· 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04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시연 </a:t>
            </a:r>
            <a:r>
              <a:rPr lang="en-US" altLang="ko-KR" dirty="0">
                <a:solidFill>
                  <a:schemeClr val="bg1"/>
                </a:solidFill>
              </a:rPr>
              <a:t>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05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개선 사항 및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QnA </a:t>
            </a:r>
            <a:r>
              <a:rPr lang="en-US" altLang="ko-KR" dirty="0">
                <a:solidFill>
                  <a:schemeClr val="bg1"/>
                </a:solidFill>
              </a:rPr>
              <a:t>····························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C8563-0936-7A89-0B2F-12E7300A3864}"/>
              </a:ext>
            </a:extLst>
          </p:cNvPr>
          <p:cNvSpPr txBox="1"/>
          <p:nvPr/>
        </p:nvSpPr>
        <p:spPr>
          <a:xfrm>
            <a:off x="2646680" y="2644170"/>
            <a:ext cx="7193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Live Demo</a:t>
            </a:r>
            <a:endParaRPr lang="ko-KR" altLang="en-US" sz="9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9644530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9DD082-198F-B8A3-DCC5-0A54A6401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58115F-47A9-46FB-D84A-CA3DACACCB98}"/>
              </a:ext>
            </a:extLst>
          </p:cNvPr>
          <p:cNvSpPr txBox="1"/>
          <p:nvPr/>
        </p:nvSpPr>
        <p:spPr>
          <a:xfrm>
            <a:off x="-223520" y="620724"/>
            <a:ext cx="1296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·················· 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05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개선 사항 및 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QnA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67EBF7-AF4E-BEA4-DC0C-B0F383125C66}"/>
              </a:ext>
            </a:extLst>
          </p:cNvPr>
          <p:cNvSpPr txBox="1"/>
          <p:nvPr/>
        </p:nvSpPr>
        <p:spPr>
          <a:xfrm>
            <a:off x="879911" y="1153160"/>
            <a:ext cx="4663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개선</a:t>
            </a:r>
            <a:r>
              <a:rPr lang="en-US" altLang="ko-KR" sz="32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2998B6-3BB9-619E-8239-B458DE6ED3E9}"/>
              </a:ext>
            </a:extLst>
          </p:cNvPr>
          <p:cNvSpPr txBox="1"/>
          <p:nvPr/>
        </p:nvSpPr>
        <p:spPr>
          <a:xfrm>
            <a:off x="2842355" y="4442140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소셜 로그인 구현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7318A6C-2D9A-AF70-AB00-92F3373C8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413" y="2549431"/>
            <a:ext cx="3638938" cy="17591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1E36E2-3A99-FA76-8F58-62EFD5D0AC1D}"/>
              </a:ext>
            </a:extLst>
          </p:cNvPr>
          <p:cNvSpPr txBox="1"/>
          <p:nvPr/>
        </p:nvSpPr>
        <p:spPr>
          <a:xfrm>
            <a:off x="7677176" y="4300629"/>
            <a:ext cx="214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회원 가입 시</a:t>
            </a:r>
            <a:endParaRPr lang="en-US" altLang="ko-KR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ID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중복 검사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47DA56C-EA87-A67A-490A-121B8DE49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651" y="3040346"/>
            <a:ext cx="4023709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38424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99E95A-0879-3251-77BD-ACEED25DF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8CBC63-8E96-3478-B6A1-B6C052877C14}"/>
              </a:ext>
            </a:extLst>
          </p:cNvPr>
          <p:cNvSpPr txBox="1"/>
          <p:nvPr/>
        </p:nvSpPr>
        <p:spPr>
          <a:xfrm>
            <a:off x="-223520" y="620724"/>
            <a:ext cx="1293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·················· 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05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개선 사항 및 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QnA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72373-1937-D71A-2FF6-BD749424A438}"/>
              </a:ext>
            </a:extLst>
          </p:cNvPr>
          <p:cNvSpPr txBox="1"/>
          <p:nvPr/>
        </p:nvSpPr>
        <p:spPr>
          <a:xfrm>
            <a:off x="3611880" y="2644170"/>
            <a:ext cx="4556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QnA</a:t>
            </a:r>
            <a:endParaRPr lang="ko-KR" altLang="en-US" sz="9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1652121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64D56C-2693-FAF8-41A3-E5DDFD82E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D1B96F-DD22-B5E0-895A-683CB8374F7A}"/>
              </a:ext>
            </a:extLst>
          </p:cNvPr>
          <p:cNvSpPr txBox="1"/>
          <p:nvPr/>
        </p:nvSpPr>
        <p:spPr>
          <a:xfrm>
            <a:off x="-223520" y="620724"/>
            <a:ext cx="1293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·················· The End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CE6ED4-2069-9B6F-1489-AB9199367F58}"/>
              </a:ext>
            </a:extLst>
          </p:cNvPr>
          <p:cNvSpPr txBox="1"/>
          <p:nvPr/>
        </p:nvSpPr>
        <p:spPr>
          <a:xfrm>
            <a:off x="3241040" y="2644170"/>
            <a:ext cx="6004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606249354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873010-7EA4-7338-F3AA-96E6BBD20771}"/>
              </a:ext>
            </a:extLst>
          </p:cNvPr>
          <p:cNvSpPr txBox="1"/>
          <p:nvPr/>
        </p:nvSpPr>
        <p:spPr>
          <a:xfrm>
            <a:off x="904568" y="420670"/>
            <a:ext cx="18386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INDEX</a:t>
            </a:r>
            <a:endParaRPr lang="ko-KR" altLang="en-US" sz="44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51ABE1-5E53-3D72-2383-6D6213DDA90C}"/>
              </a:ext>
            </a:extLst>
          </p:cNvPr>
          <p:cNvSpPr txBox="1"/>
          <p:nvPr/>
        </p:nvSpPr>
        <p:spPr>
          <a:xfrm>
            <a:off x="904568" y="1602985"/>
            <a:ext cx="104123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01   </a:t>
            </a:r>
            <a:r>
              <a:rPr lang="ko-KR" altLang="en-US" sz="24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팀원 소개 및 역할 분담</a:t>
            </a:r>
            <a:endParaRPr lang="en-US" altLang="ko-KR" sz="24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02   </a:t>
            </a:r>
            <a:r>
              <a:rPr lang="ko-KR" altLang="en-US" sz="24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기획</a:t>
            </a:r>
            <a:endParaRPr lang="en-US" altLang="ko-KR" sz="24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03   </a:t>
            </a:r>
            <a:r>
              <a:rPr lang="ko-KR" altLang="en-US" sz="24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구현 기술</a:t>
            </a:r>
            <a:endParaRPr lang="en-US" altLang="ko-KR" sz="24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04   </a:t>
            </a:r>
            <a:r>
              <a:rPr lang="ko-KR" altLang="en-US" sz="24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시연</a:t>
            </a:r>
            <a:endParaRPr lang="en-US" altLang="ko-KR" sz="24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05   </a:t>
            </a:r>
            <a:r>
              <a:rPr lang="ko-KR" altLang="en-US" sz="24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개선 사항 및 </a:t>
            </a:r>
            <a:r>
              <a:rPr lang="en-US" altLang="ko-KR" sz="24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QnA</a:t>
            </a:r>
            <a:endParaRPr lang="ko-KR" altLang="en-US" sz="24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2E1DCC-8FA1-A675-0B4C-1800F468DC1B}"/>
              </a:ext>
            </a:extLst>
          </p:cNvPr>
          <p:cNvSpPr txBox="1"/>
          <p:nvPr/>
        </p:nvSpPr>
        <p:spPr>
          <a:xfrm>
            <a:off x="2743199" y="620724"/>
            <a:ext cx="962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272662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24A15B-AB9F-D6AF-145E-796E526E0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만화 영화, 미소, 입술, 클립아트이(가) 표시된 사진&#10;&#10;자동 생성된 설명">
            <a:extLst>
              <a:ext uri="{FF2B5EF4-FFF2-40B4-BE49-F238E27FC236}">
                <a16:creationId xmlns:a16="http://schemas.microsoft.com/office/drawing/2014/main" id="{EADF3657-D95C-DD80-BE27-A37BF1E8B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03" y="1666827"/>
            <a:ext cx="2333767" cy="23337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A518B3-AD78-E5D9-4C3B-4B9667544522}"/>
              </a:ext>
            </a:extLst>
          </p:cNvPr>
          <p:cNvSpPr txBox="1"/>
          <p:nvPr/>
        </p:nvSpPr>
        <p:spPr>
          <a:xfrm>
            <a:off x="-233680" y="620724"/>
            <a:ext cx="1263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·················· 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01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팀원 소개 및 역할 분담 </a:t>
            </a:r>
            <a:r>
              <a:rPr lang="en-US" altLang="ko-KR" dirty="0">
                <a:solidFill>
                  <a:schemeClr val="bg1"/>
                </a:solidFill>
              </a:rPr>
              <a:t>····································································································································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기획 </a:t>
            </a:r>
            <a:r>
              <a:rPr lang="en-US" altLang="ko-KR" dirty="0">
                <a:solidFill>
                  <a:schemeClr val="bg1"/>
                </a:solidFill>
              </a:rPr>
              <a:t>·······················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CC8EFC-7F50-AA8F-5A55-035C7328C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881" y="1635585"/>
            <a:ext cx="2333767" cy="23337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943596-4490-1EE0-46A2-9393B98F43D8}"/>
              </a:ext>
            </a:extLst>
          </p:cNvPr>
          <p:cNvSpPr txBox="1"/>
          <p:nvPr/>
        </p:nvSpPr>
        <p:spPr>
          <a:xfrm>
            <a:off x="1637732" y="4677365"/>
            <a:ext cx="4339988" cy="11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(DB)  </a:t>
            </a:r>
            <a:r>
              <a:rPr lang="ko-KR" altLang="en-US" sz="16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초기 영화</a:t>
            </a:r>
            <a:r>
              <a:rPr lang="en-US" altLang="ko-KR" sz="16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장르 데이터 로드</a:t>
            </a:r>
            <a:br>
              <a:rPr lang="en-US" altLang="ko-KR" sz="16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</a:br>
            <a:r>
              <a:rPr lang="en-US" altLang="ko-KR" sz="16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(FE&amp;BE)  Navbar, </a:t>
            </a:r>
            <a:r>
              <a:rPr lang="ko-KR" altLang="en-US" sz="16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영화</a:t>
            </a:r>
            <a:r>
              <a:rPr lang="en-US" altLang="ko-KR" sz="16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상세 정보 및 상태 관리</a:t>
            </a:r>
            <a:r>
              <a:rPr lang="en-US" altLang="ko-KR" sz="16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               </a:t>
            </a:r>
            <a:r>
              <a:rPr lang="ko-KR" altLang="en-US" sz="16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리뷰 </a:t>
            </a:r>
            <a:r>
              <a:rPr lang="en-US" altLang="ko-KR" sz="16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CRUD</a:t>
            </a:r>
            <a:endParaRPr lang="ko-KR" altLang="en-US" sz="16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DEB45C-6C34-7D6A-9B8A-ED4F90D5E2D3}"/>
              </a:ext>
            </a:extLst>
          </p:cNvPr>
          <p:cNvSpPr txBox="1"/>
          <p:nvPr/>
        </p:nvSpPr>
        <p:spPr>
          <a:xfrm>
            <a:off x="2606724" y="4196994"/>
            <a:ext cx="1624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팀장  김민주</a:t>
            </a:r>
            <a:endParaRPr lang="en-US" altLang="ko-KR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00D50B-A480-FAAE-61B4-28FC9B923057}"/>
              </a:ext>
            </a:extLst>
          </p:cNvPr>
          <p:cNvSpPr txBox="1"/>
          <p:nvPr/>
        </p:nvSpPr>
        <p:spPr>
          <a:xfrm>
            <a:off x="6741995" y="4677365"/>
            <a:ext cx="4339988" cy="11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(FE&amp;BE)  </a:t>
            </a:r>
            <a:r>
              <a:rPr lang="ko-KR" altLang="en-US" sz="16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로그인</a:t>
            </a:r>
            <a:r>
              <a:rPr lang="en-US" altLang="ko-KR" sz="16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회원가입</a:t>
            </a:r>
            <a:r>
              <a:rPr lang="en-US" altLang="ko-KR" sz="16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회원 정보 수정</a:t>
            </a:r>
            <a:r>
              <a:rPr lang="en-US" altLang="ko-KR" sz="16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               </a:t>
            </a:r>
            <a:r>
              <a:rPr lang="ko-KR" altLang="en-US" sz="16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검색 및 감정 인식 기반 영화 추천</a:t>
            </a:r>
            <a:r>
              <a:rPr lang="en-US" altLang="ko-KR" sz="16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               Navbar </a:t>
            </a:r>
            <a:r>
              <a:rPr lang="ko-KR" altLang="en-US" sz="16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시계 설정 기능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9251B1-8E45-7C96-4D60-1AA9C4A35A7E}"/>
              </a:ext>
            </a:extLst>
          </p:cNvPr>
          <p:cNvSpPr txBox="1"/>
          <p:nvPr/>
        </p:nvSpPr>
        <p:spPr>
          <a:xfrm>
            <a:off x="7795147" y="4196994"/>
            <a:ext cx="1624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팀원  최연지</a:t>
            </a:r>
            <a:endParaRPr lang="en-US" altLang="ko-KR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3021644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905036D-4C3E-2FFE-27A4-F67DB0CC5463}"/>
              </a:ext>
            </a:extLst>
          </p:cNvPr>
          <p:cNvSpPr txBox="1"/>
          <p:nvPr/>
        </p:nvSpPr>
        <p:spPr>
          <a:xfrm>
            <a:off x="-223520" y="620724"/>
            <a:ext cx="1263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·················· 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02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기획 </a:t>
            </a:r>
            <a:r>
              <a:rPr lang="en-US" altLang="ko-KR" dirty="0">
                <a:solidFill>
                  <a:schemeClr val="bg1"/>
                </a:solidFill>
              </a:rPr>
              <a:t>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965719-92AE-64D7-6D04-FDB5A5CA34E4}"/>
              </a:ext>
            </a:extLst>
          </p:cNvPr>
          <p:cNvSpPr txBox="1"/>
          <p:nvPr/>
        </p:nvSpPr>
        <p:spPr>
          <a:xfrm>
            <a:off x="879911" y="1153160"/>
            <a:ext cx="4663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기획 의도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95DEFD-04AE-E31A-C0BA-9DF56B476211}"/>
              </a:ext>
            </a:extLst>
          </p:cNvPr>
          <p:cNvSpPr txBox="1"/>
          <p:nvPr/>
        </p:nvSpPr>
        <p:spPr>
          <a:xfrm>
            <a:off x="1856095" y="2538484"/>
            <a:ext cx="1992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🎙️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5065F3-52FD-3DA4-D530-1640D2F23E5F}"/>
              </a:ext>
            </a:extLst>
          </p:cNvPr>
          <p:cNvSpPr txBox="1"/>
          <p:nvPr/>
        </p:nvSpPr>
        <p:spPr>
          <a:xfrm>
            <a:off x="4913194" y="2575930"/>
            <a:ext cx="2365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📑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5F49A2-55B7-7303-0EB5-5A9AA6FD073B}"/>
              </a:ext>
            </a:extLst>
          </p:cNvPr>
          <p:cNvSpPr txBox="1"/>
          <p:nvPr/>
        </p:nvSpPr>
        <p:spPr>
          <a:xfrm>
            <a:off x="8504829" y="2492318"/>
            <a:ext cx="1992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🎞️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DE9A7F-4ED2-8BD9-E7F2-D1B91B97300D}"/>
              </a:ext>
            </a:extLst>
          </p:cNvPr>
          <p:cNvSpPr txBox="1"/>
          <p:nvPr/>
        </p:nvSpPr>
        <p:spPr>
          <a:xfrm>
            <a:off x="1405718" y="4414643"/>
            <a:ext cx="2893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음성 인식을 통한 </a:t>
            </a:r>
            <a:br>
              <a:rPr lang="en-US" altLang="ko-KR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감정 분석</a:t>
            </a:r>
            <a:r>
              <a:rPr lang="en-US" altLang="ko-KR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영화 추천 서비스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E2376B-7DC9-D3E7-CB9C-88D87940CF1F}"/>
              </a:ext>
            </a:extLst>
          </p:cNvPr>
          <p:cNvSpPr txBox="1"/>
          <p:nvPr/>
        </p:nvSpPr>
        <p:spPr>
          <a:xfrm>
            <a:off x="4649337" y="4394004"/>
            <a:ext cx="289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영화 리뷰 작성 및 공유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083D33-4AA7-C2F3-608F-E3CC0FBBC783}"/>
              </a:ext>
            </a:extLst>
          </p:cNvPr>
          <p:cNvSpPr txBox="1"/>
          <p:nvPr/>
        </p:nvSpPr>
        <p:spPr>
          <a:xfrm>
            <a:off x="8054452" y="4368476"/>
            <a:ext cx="289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개인화된 영화 목록 생성</a:t>
            </a:r>
          </a:p>
        </p:txBody>
      </p:sp>
    </p:spTree>
    <p:extLst>
      <p:ext uri="{BB962C8B-B14F-4D97-AF65-F5344CB8AC3E}">
        <p14:creationId xmlns:p14="http://schemas.microsoft.com/office/powerpoint/2010/main" val="896776416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A5323F-E65C-89B9-4AA2-A375CFCBC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4716DC-5227-F15D-4963-D1B19191F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872" y="1445547"/>
            <a:ext cx="8985029" cy="46189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2168C2-956B-AC0B-A0FE-1AC729768461}"/>
              </a:ext>
            </a:extLst>
          </p:cNvPr>
          <p:cNvSpPr txBox="1"/>
          <p:nvPr/>
        </p:nvSpPr>
        <p:spPr>
          <a:xfrm>
            <a:off x="879911" y="1153160"/>
            <a:ext cx="4663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개발 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041A45-4085-3BF3-5A36-8E9DF1CC1919}"/>
              </a:ext>
            </a:extLst>
          </p:cNvPr>
          <p:cNvSpPr txBox="1"/>
          <p:nvPr/>
        </p:nvSpPr>
        <p:spPr>
          <a:xfrm>
            <a:off x="-223520" y="620724"/>
            <a:ext cx="1263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·················· 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02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기획 </a:t>
            </a:r>
            <a:r>
              <a:rPr lang="en-US" altLang="ko-KR" dirty="0">
                <a:solidFill>
                  <a:schemeClr val="bg1"/>
                </a:solidFill>
              </a:rPr>
              <a:t>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478625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743075-4FC2-FEA6-882D-2D8D4FECC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5D0E22-275E-C5FA-A35C-492B033D94C2}"/>
              </a:ext>
            </a:extLst>
          </p:cNvPr>
          <p:cNvSpPr txBox="1"/>
          <p:nvPr/>
        </p:nvSpPr>
        <p:spPr>
          <a:xfrm>
            <a:off x="879911" y="1153160"/>
            <a:ext cx="4663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ERD</a:t>
            </a:r>
            <a:endParaRPr lang="ko-KR" altLang="en-US" sz="32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A53A75-33BD-34C6-08E6-7DAC2DED9009}"/>
              </a:ext>
            </a:extLst>
          </p:cNvPr>
          <p:cNvSpPr txBox="1"/>
          <p:nvPr/>
        </p:nvSpPr>
        <p:spPr>
          <a:xfrm>
            <a:off x="-223520" y="620724"/>
            <a:ext cx="1263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·················· 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02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기획 </a:t>
            </a:r>
            <a:r>
              <a:rPr lang="en-US" altLang="ko-KR" dirty="0">
                <a:solidFill>
                  <a:schemeClr val="bg1"/>
                </a:solidFill>
              </a:rPr>
              <a:t>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그림 10" descr="텍스트, 스크린샷, 번호, 디자인이(가) 표시된 사진&#10;&#10;자동 생성된 설명">
            <a:extLst>
              <a:ext uri="{FF2B5EF4-FFF2-40B4-BE49-F238E27FC236}">
                <a16:creationId xmlns:a16="http://schemas.microsoft.com/office/drawing/2014/main" id="{0F2F3871-9BDF-EFB2-6D2C-478D6D23B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844" y="1269106"/>
            <a:ext cx="7300312" cy="511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88696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2485AB-C425-5AE0-4F86-E7DD19219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9DF83E-A163-7F51-F271-5FE36C39A21D}"/>
              </a:ext>
            </a:extLst>
          </p:cNvPr>
          <p:cNvSpPr txBox="1"/>
          <p:nvPr/>
        </p:nvSpPr>
        <p:spPr>
          <a:xfrm>
            <a:off x="879911" y="1153160"/>
            <a:ext cx="4663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컴포넌트 구조도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43CD0-BD3E-F403-1275-CB643BB65E2F}"/>
              </a:ext>
            </a:extLst>
          </p:cNvPr>
          <p:cNvSpPr txBox="1"/>
          <p:nvPr/>
        </p:nvSpPr>
        <p:spPr>
          <a:xfrm>
            <a:off x="-223520" y="620724"/>
            <a:ext cx="1263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·················· 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02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기획 </a:t>
            </a:r>
            <a:r>
              <a:rPr lang="en-US" altLang="ko-KR" dirty="0">
                <a:solidFill>
                  <a:schemeClr val="bg1"/>
                </a:solidFill>
              </a:rPr>
              <a:t>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03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구현 기술 </a:t>
            </a:r>
            <a:r>
              <a:rPr lang="en-US" altLang="ko-KR" dirty="0">
                <a:solidFill>
                  <a:schemeClr val="bg1"/>
                </a:solidFill>
              </a:rPr>
              <a:t>··············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A9D2547-8A34-053B-3A22-0D497DC86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713" y="1901039"/>
            <a:ext cx="9148174" cy="417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82229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600457-B5B5-82B1-5E96-BBBB5FFBE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A3F19D-9E4F-7062-65BC-B0868C6DDDED}"/>
              </a:ext>
            </a:extLst>
          </p:cNvPr>
          <p:cNvSpPr txBox="1"/>
          <p:nvPr/>
        </p:nvSpPr>
        <p:spPr>
          <a:xfrm>
            <a:off x="-223520" y="620724"/>
            <a:ext cx="1263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·················· 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03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구현 기술 </a:t>
            </a:r>
            <a:r>
              <a:rPr lang="en-US" altLang="ko-KR" dirty="0">
                <a:solidFill>
                  <a:schemeClr val="bg1"/>
                </a:solidFill>
              </a:rPr>
              <a:t>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FAE598-48BE-72F6-CCAE-D72B79EC06B4}"/>
              </a:ext>
            </a:extLst>
          </p:cNvPr>
          <p:cNvSpPr txBox="1"/>
          <p:nvPr/>
        </p:nvSpPr>
        <p:spPr>
          <a:xfrm>
            <a:off x="879911" y="1153160"/>
            <a:ext cx="4663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API (1)</a:t>
            </a:r>
            <a:endParaRPr lang="ko-KR" altLang="en-US" sz="32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B61B07-BC4F-C546-C02F-868A9DAC8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836" y="1153160"/>
            <a:ext cx="6172735" cy="7011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D6F8F9-3FD3-7DB5-D200-E4F35BFFA358}"/>
              </a:ext>
            </a:extLst>
          </p:cNvPr>
          <p:cNvSpPr txBox="1"/>
          <p:nvPr/>
        </p:nvSpPr>
        <p:spPr>
          <a:xfrm>
            <a:off x="518615" y="2038489"/>
            <a:ext cx="2852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TMDB API Key</a:t>
            </a:r>
            <a:endParaRPr lang="ko-KR" altLang="en-US" sz="24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8C408A3-509D-3E44-D754-52E105A5B4D8}"/>
              </a:ext>
            </a:extLst>
          </p:cNvPr>
          <p:cNvGrpSpPr/>
          <p:nvPr/>
        </p:nvGrpSpPr>
        <p:grpSpPr>
          <a:xfrm>
            <a:off x="3681836" y="1854261"/>
            <a:ext cx="6302286" cy="4313294"/>
            <a:chOff x="3681836" y="1854261"/>
            <a:chExt cx="6302286" cy="431329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7BFEC15-D772-968E-F2D5-5D333B473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1836" y="1854261"/>
              <a:ext cx="6302286" cy="4313294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B561D8C-2A24-DAC7-3474-7E37C6388A16}"/>
                </a:ext>
              </a:extLst>
            </p:cNvPr>
            <p:cNvSpPr/>
            <p:nvPr/>
          </p:nvSpPr>
          <p:spPr>
            <a:xfrm>
              <a:off x="4285397" y="3043452"/>
              <a:ext cx="5569174" cy="12146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2382203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F7DBB6-6BAF-D046-AC5C-5455E0BD5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1AD757-BA66-54AC-23FB-D3981F16144C}"/>
              </a:ext>
            </a:extLst>
          </p:cNvPr>
          <p:cNvSpPr txBox="1"/>
          <p:nvPr/>
        </p:nvSpPr>
        <p:spPr>
          <a:xfrm>
            <a:off x="-223520" y="620724"/>
            <a:ext cx="1263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·················· 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03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구현 기술 </a:t>
            </a:r>
            <a:r>
              <a:rPr lang="en-US" altLang="ko-KR" dirty="0">
                <a:solidFill>
                  <a:schemeClr val="bg1"/>
                </a:solidFill>
              </a:rPr>
              <a:t>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·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D24C24-0578-4EE2-8081-06F352C4AB3D}"/>
              </a:ext>
            </a:extLst>
          </p:cNvPr>
          <p:cNvSpPr txBox="1"/>
          <p:nvPr/>
        </p:nvSpPr>
        <p:spPr>
          <a:xfrm>
            <a:off x="879911" y="1153160"/>
            <a:ext cx="4663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API (2)</a:t>
            </a:r>
            <a:endParaRPr lang="ko-KR" altLang="en-US" sz="32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C1A3E-419E-34A7-D35D-D866530BDF8C}"/>
              </a:ext>
            </a:extLst>
          </p:cNvPr>
          <p:cNvSpPr txBox="1"/>
          <p:nvPr/>
        </p:nvSpPr>
        <p:spPr>
          <a:xfrm>
            <a:off x="368487" y="2038489"/>
            <a:ext cx="3153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Google Cloud Speech-to-Text,</a:t>
            </a:r>
            <a:br>
              <a:rPr lang="en-US" altLang="ko-KR" sz="24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Natural Language API</a:t>
            </a:r>
            <a:endParaRPr lang="ko-KR" altLang="en-US" sz="24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C44443F-EF92-6FB6-FCD2-2555C49CD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662" y="1112217"/>
            <a:ext cx="8301851" cy="26053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13893A7-09FD-0985-CAAD-6A034F24D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2431" y="2993304"/>
            <a:ext cx="8524674" cy="1448562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6A481151-A831-8BA8-96A1-8BA64C18AB64}"/>
              </a:ext>
            </a:extLst>
          </p:cNvPr>
          <p:cNvGrpSpPr/>
          <p:nvPr/>
        </p:nvGrpSpPr>
        <p:grpSpPr>
          <a:xfrm>
            <a:off x="3490866" y="4246307"/>
            <a:ext cx="8567804" cy="1798093"/>
            <a:chOff x="3521662" y="3428999"/>
            <a:chExt cx="8567804" cy="179809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1DFAF24-FE23-A43F-A009-72E57C9FB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21662" y="3428999"/>
              <a:ext cx="8567804" cy="1798093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697E682-0479-5946-4BB5-6C98175D5326}"/>
                </a:ext>
              </a:extLst>
            </p:cNvPr>
            <p:cNvSpPr/>
            <p:nvPr/>
          </p:nvSpPr>
          <p:spPr>
            <a:xfrm>
              <a:off x="4503761" y="4053386"/>
              <a:ext cx="7319752" cy="2456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94999068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1246</Words>
  <Application>Microsoft Office PowerPoint</Application>
  <PresentationFormat>와이드스크린</PresentationFormat>
  <Paragraphs>147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Open Sans</vt:lpstr>
      <vt:lpstr>Microsoft GothicNeo</vt:lpstr>
      <vt:lpstr>맑은 고딕</vt:lpstr>
      <vt:lpstr>Arial</vt:lpstr>
      <vt:lpstr>Microsoft GothicNeo Light</vt:lpstr>
      <vt:lpstr>Office 테마</vt:lpstr>
      <vt:lpstr>CINECODE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민주 김</dc:creator>
  <cp:lastModifiedBy>민주 김</cp:lastModifiedBy>
  <cp:revision>27</cp:revision>
  <dcterms:created xsi:type="dcterms:W3CDTF">2024-11-26T14:25:39Z</dcterms:created>
  <dcterms:modified xsi:type="dcterms:W3CDTF">2025-02-01T17:37:57Z</dcterms:modified>
</cp:coreProperties>
</file>