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a9d52cbb8_2_66:notes"/>
          <p:cNvSpPr txBox="1"/>
          <p:nvPr/>
        </p:nvSpPr>
        <p:spPr>
          <a:xfrm>
            <a:off x="3884622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7a9d52cbb8_2_66:notes"/>
          <p:cNvSpPr txBox="1"/>
          <p:nvPr/>
        </p:nvSpPr>
        <p:spPr>
          <a:xfrm>
            <a:off x="3887796" y="8689987"/>
            <a:ext cx="297021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47400" rIns="94800" bIns="474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7a9d52cbb8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8300" cy="3430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g7a9d52cbb8_2_66:notes"/>
          <p:cNvSpPr txBox="1">
            <a:spLocks noGrp="1"/>
          </p:cNvSpPr>
          <p:nvPr>
            <p:ph type="body" idx="1"/>
          </p:nvPr>
        </p:nvSpPr>
        <p:spPr>
          <a:xfrm>
            <a:off x="914403" y="4343406"/>
            <a:ext cx="502921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00" tIns="47400" rIns="94800" bIns="47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9d52cbb8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6667" cy="3429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7a9d52cbb8_2_14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a9d52cbb8_2_14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9d52cbb8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6667" cy="3429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a9d52cbb8_2_159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a9d52cbb8_2_159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9d52cbb8_2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6667" cy="3429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7a9d52cbb8_2_229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a9d52cbb8_2_229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a9d52cbb8_2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6667" cy="3429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7a9d52cbb8_2_237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a9d52cbb8_2_237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a9d52cbb8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7a9d52cbb8_2_24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7a9d52cbb8_2_24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b538e1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67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7ab538e104_1_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7ab538e104_1_0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b538e10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6700" cy="342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7ab538e104_1_25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7ab538e104_1_25:notes"/>
          <p:cNvSpPr txBox="1">
            <a:spLocks noGrp="1"/>
          </p:cNvSpPr>
          <p:nvPr>
            <p:ph type="sldNum" idx="12"/>
          </p:nvPr>
        </p:nvSpPr>
        <p:spPr>
          <a:xfrm>
            <a:off x="3884621" y="868522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a9d52cbb8_2_260:notes"/>
          <p:cNvSpPr txBox="1">
            <a:spLocks noGrp="1"/>
          </p:cNvSpPr>
          <p:nvPr>
            <p:ph type="body" idx="1"/>
          </p:nvPr>
        </p:nvSpPr>
        <p:spPr>
          <a:xfrm>
            <a:off x="685802" y="4343406"/>
            <a:ext cx="5486410" cy="41148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7a9d52cbb8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673" y="685838"/>
            <a:ext cx="6806667" cy="3429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PERATOR">
  <p:cSld name="SEPERATO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0" y="0"/>
            <a:ext cx="9144094" cy="5143500"/>
            <a:chOff x="0" y="0"/>
            <a:chExt cx="12190500" cy="6858000"/>
          </a:xfrm>
        </p:grpSpPr>
        <p:sp>
          <p:nvSpPr>
            <p:cNvPr id="84" name="Google Shape;84;p13"/>
            <p:cNvSpPr/>
            <p:nvPr/>
          </p:nvSpPr>
          <p:spPr>
            <a:xfrm>
              <a:off x="0" y="0"/>
              <a:ext cx="12190500" cy="6858000"/>
            </a:xfrm>
            <a:prstGeom prst="rect">
              <a:avLst/>
            </a:prstGeom>
            <a:solidFill>
              <a:srgbClr val="144D7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" name="Google Shape;85;p13"/>
            <p:cNvGrpSpPr/>
            <p:nvPr/>
          </p:nvGrpSpPr>
          <p:grpSpPr>
            <a:xfrm>
              <a:off x="80228" y="4852085"/>
              <a:ext cx="12110185" cy="2005914"/>
              <a:chOff x="80228" y="4852085"/>
              <a:chExt cx="12110185" cy="2005914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80228" y="4852085"/>
                <a:ext cx="12108033" cy="2001797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4" extrusionOk="0">
                    <a:moveTo>
                      <a:pt x="453" y="54"/>
                    </a:moveTo>
                    <a:cubicBezTo>
                      <a:pt x="453" y="18"/>
                      <a:pt x="453" y="18"/>
                      <a:pt x="453" y="18"/>
                    </a:cubicBezTo>
                    <a:cubicBezTo>
                      <a:pt x="402" y="7"/>
                      <a:pt x="342" y="0"/>
                      <a:pt x="278" y="0"/>
                    </a:cubicBezTo>
                    <a:cubicBezTo>
                      <a:pt x="163" y="0"/>
                      <a:pt x="62" y="21"/>
                      <a:pt x="0" y="54"/>
                    </a:cubicBezTo>
                    <a:lnTo>
                      <a:pt x="453" y="54"/>
                    </a:lnTo>
                    <a:close/>
                  </a:path>
                </a:pathLst>
              </a:custGeom>
              <a:solidFill>
                <a:srgbClr val="144D7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2191718" y="5482769"/>
                <a:ext cx="9998695" cy="1375230"/>
              </a:xfrm>
              <a:custGeom>
                <a:avLst/>
                <a:gdLst/>
                <a:ahLst/>
                <a:cxnLst/>
                <a:rect l="l" t="t" r="r" b="b"/>
                <a:pathLst>
                  <a:path w="453" h="54" extrusionOk="0">
                    <a:moveTo>
                      <a:pt x="453" y="54"/>
                    </a:moveTo>
                    <a:cubicBezTo>
                      <a:pt x="453" y="18"/>
                      <a:pt x="453" y="18"/>
                      <a:pt x="453" y="18"/>
                    </a:cubicBezTo>
                    <a:cubicBezTo>
                      <a:pt x="402" y="7"/>
                      <a:pt x="342" y="0"/>
                      <a:pt x="278" y="0"/>
                    </a:cubicBezTo>
                    <a:cubicBezTo>
                      <a:pt x="163" y="0"/>
                      <a:pt x="62" y="21"/>
                      <a:pt x="0" y="54"/>
                    </a:cubicBezTo>
                    <a:lnTo>
                      <a:pt x="453" y="54"/>
                    </a:lnTo>
                    <a:close/>
                  </a:path>
                </a:pathLst>
              </a:custGeom>
              <a:solidFill>
                <a:srgbClr val="144D7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8" name="Google Shape;88;p13"/>
          <p:cNvSpPr/>
          <p:nvPr/>
        </p:nvSpPr>
        <p:spPr>
          <a:xfrm>
            <a:off x="-9104" y="0"/>
            <a:ext cx="9144000" cy="5143500"/>
          </a:xfrm>
          <a:prstGeom prst="rect">
            <a:avLst/>
          </a:prstGeom>
          <a:gradFill>
            <a:gsLst>
              <a:gs pos="0">
                <a:srgbClr val="161F28"/>
              </a:gs>
              <a:gs pos="50000">
                <a:srgbClr val="212E3C"/>
              </a:gs>
              <a:gs pos="100000">
                <a:srgbClr val="144D73"/>
              </a:gs>
            </a:gsLst>
            <a:lin ang="0" scaled="0"/>
          </a:gra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 rot="-1366640">
            <a:off x="77563" y="2118288"/>
            <a:ext cx="9563125" cy="2373046"/>
            <a:chOff x="-276225" y="3046413"/>
            <a:chExt cx="12749217" cy="3163886"/>
          </a:xfrm>
        </p:grpSpPr>
        <p:sp>
          <p:nvSpPr>
            <p:cNvPr id="90" name="Google Shape;90;p13"/>
            <p:cNvSpPr/>
            <p:nvPr/>
          </p:nvSpPr>
          <p:spPr>
            <a:xfrm>
              <a:off x="5694363" y="4705350"/>
              <a:ext cx="782700" cy="780900"/>
            </a:xfrm>
            <a:prstGeom prst="ellipse">
              <a:avLst/>
            </a:prstGeom>
            <a:solidFill>
              <a:srgbClr val="D6E9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-276225" y="3046413"/>
              <a:ext cx="12749217" cy="3163886"/>
            </a:xfrm>
            <a:custGeom>
              <a:avLst/>
              <a:gdLst/>
              <a:ahLst/>
              <a:cxnLst/>
              <a:rect l="l" t="t" r="r" b="b"/>
              <a:pathLst>
                <a:path w="4014" h="996" extrusionOk="0">
                  <a:moveTo>
                    <a:pt x="3930" y="287"/>
                  </a:moveTo>
                  <a:cubicBezTo>
                    <a:pt x="3903" y="287"/>
                    <a:pt x="3880" y="300"/>
                    <a:pt x="3864" y="320"/>
                  </a:cubicBezTo>
                  <a:cubicBezTo>
                    <a:pt x="3735" y="231"/>
                    <a:pt x="3735" y="231"/>
                    <a:pt x="3735" y="231"/>
                  </a:cubicBezTo>
                  <a:cubicBezTo>
                    <a:pt x="3747" y="211"/>
                    <a:pt x="3753" y="188"/>
                    <a:pt x="3753" y="163"/>
                  </a:cubicBezTo>
                  <a:cubicBezTo>
                    <a:pt x="3753" y="88"/>
                    <a:pt x="3693" y="28"/>
                    <a:pt x="3618" y="28"/>
                  </a:cubicBezTo>
                  <a:cubicBezTo>
                    <a:pt x="3544" y="28"/>
                    <a:pt x="3483" y="88"/>
                    <a:pt x="3483" y="163"/>
                  </a:cubicBezTo>
                  <a:cubicBezTo>
                    <a:pt x="3483" y="207"/>
                    <a:pt x="3505" y="247"/>
                    <a:pt x="3538" y="272"/>
                  </a:cubicBezTo>
                  <a:cubicBezTo>
                    <a:pt x="3464" y="372"/>
                    <a:pt x="3464" y="372"/>
                    <a:pt x="3464" y="372"/>
                  </a:cubicBezTo>
                  <a:cubicBezTo>
                    <a:pt x="3458" y="368"/>
                    <a:pt x="3450" y="366"/>
                    <a:pt x="3442" y="366"/>
                  </a:cubicBezTo>
                  <a:cubicBezTo>
                    <a:pt x="3417" y="366"/>
                    <a:pt x="3397" y="386"/>
                    <a:pt x="3397" y="411"/>
                  </a:cubicBezTo>
                  <a:cubicBezTo>
                    <a:pt x="3397" y="412"/>
                    <a:pt x="3397" y="412"/>
                    <a:pt x="3397" y="413"/>
                  </a:cubicBezTo>
                  <a:cubicBezTo>
                    <a:pt x="3304" y="424"/>
                    <a:pt x="3304" y="424"/>
                    <a:pt x="3304" y="424"/>
                  </a:cubicBezTo>
                  <a:cubicBezTo>
                    <a:pt x="3284" y="357"/>
                    <a:pt x="3221" y="307"/>
                    <a:pt x="3147" y="307"/>
                  </a:cubicBezTo>
                  <a:cubicBezTo>
                    <a:pt x="3077" y="307"/>
                    <a:pt x="3017" y="351"/>
                    <a:pt x="2994" y="414"/>
                  </a:cubicBezTo>
                  <a:cubicBezTo>
                    <a:pt x="2836" y="365"/>
                    <a:pt x="2836" y="365"/>
                    <a:pt x="2836" y="365"/>
                  </a:cubicBezTo>
                  <a:cubicBezTo>
                    <a:pt x="2839" y="352"/>
                    <a:pt x="2841" y="338"/>
                    <a:pt x="2841" y="324"/>
                  </a:cubicBezTo>
                  <a:cubicBezTo>
                    <a:pt x="2841" y="263"/>
                    <a:pt x="2807" y="211"/>
                    <a:pt x="2757" y="185"/>
                  </a:cubicBezTo>
                  <a:cubicBezTo>
                    <a:pt x="2787" y="109"/>
                    <a:pt x="2787" y="109"/>
                    <a:pt x="2787" y="109"/>
                  </a:cubicBezTo>
                  <a:cubicBezTo>
                    <a:pt x="2790" y="109"/>
                    <a:pt x="2793" y="110"/>
                    <a:pt x="2796" y="110"/>
                  </a:cubicBezTo>
                  <a:cubicBezTo>
                    <a:pt x="2821" y="110"/>
                    <a:pt x="2841" y="89"/>
                    <a:pt x="2841" y="65"/>
                  </a:cubicBezTo>
                  <a:cubicBezTo>
                    <a:pt x="2841" y="40"/>
                    <a:pt x="2821" y="20"/>
                    <a:pt x="2796" y="20"/>
                  </a:cubicBezTo>
                  <a:cubicBezTo>
                    <a:pt x="2771" y="20"/>
                    <a:pt x="2751" y="40"/>
                    <a:pt x="2751" y="65"/>
                  </a:cubicBezTo>
                  <a:cubicBezTo>
                    <a:pt x="2751" y="81"/>
                    <a:pt x="2760" y="95"/>
                    <a:pt x="2772" y="103"/>
                  </a:cubicBezTo>
                  <a:cubicBezTo>
                    <a:pt x="2742" y="179"/>
                    <a:pt x="2742" y="179"/>
                    <a:pt x="2742" y="179"/>
                  </a:cubicBezTo>
                  <a:cubicBezTo>
                    <a:pt x="2724" y="172"/>
                    <a:pt x="2705" y="168"/>
                    <a:pt x="2685" y="168"/>
                  </a:cubicBezTo>
                  <a:cubicBezTo>
                    <a:pt x="2658" y="168"/>
                    <a:pt x="2632" y="175"/>
                    <a:pt x="2609" y="188"/>
                  </a:cubicBezTo>
                  <a:cubicBezTo>
                    <a:pt x="2575" y="151"/>
                    <a:pt x="2575" y="151"/>
                    <a:pt x="2575" y="151"/>
                  </a:cubicBezTo>
                  <a:cubicBezTo>
                    <a:pt x="2579" y="146"/>
                    <a:pt x="2581" y="140"/>
                    <a:pt x="2581" y="134"/>
                  </a:cubicBezTo>
                  <a:cubicBezTo>
                    <a:pt x="2581" y="118"/>
                    <a:pt x="2568" y="105"/>
                    <a:pt x="2552" y="105"/>
                  </a:cubicBezTo>
                  <a:cubicBezTo>
                    <a:pt x="2536" y="105"/>
                    <a:pt x="2523" y="118"/>
                    <a:pt x="2523" y="134"/>
                  </a:cubicBezTo>
                  <a:cubicBezTo>
                    <a:pt x="2523" y="150"/>
                    <a:pt x="2536" y="163"/>
                    <a:pt x="2552" y="163"/>
                  </a:cubicBezTo>
                  <a:cubicBezTo>
                    <a:pt x="2556" y="163"/>
                    <a:pt x="2559" y="162"/>
                    <a:pt x="2563" y="161"/>
                  </a:cubicBezTo>
                  <a:cubicBezTo>
                    <a:pt x="2595" y="196"/>
                    <a:pt x="2595" y="196"/>
                    <a:pt x="2595" y="196"/>
                  </a:cubicBezTo>
                  <a:cubicBezTo>
                    <a:pt x="2555" y="225"/>
                    <a:pt x="2529" y="271"/>
                    <a:pt x="2529" y="324"/>
                  </a:cubicBezTo>
                  <a:cubicBezTo>
                    <a:pt x="2529" y="354"/>
                    <a:pt x="2538" y="383"/>
                    <a:pt x="2553" y="407"/>
                  </a:cubicBezTo>
                  <a:cubicBezTo>
                    <a:pt x="2334" y="546"/>
                    <a:pt x="2334" y="546"/>
                    <a:pt x="2334" y="546"/>
                  </a:cubicBezTo>
                  <a:cubicBezTo>
                    <a:pt x="2290" y="407"/>
                    <a:pt x="2159" y="306"/>
                    <a:pt x="2005" y="306"/>
                  </a:cubicBezTo>
                  <a:cubicBezTo>
                    <a:pt x="1840" y="306"/>
                    <a:pt x="1702" y="422"/>
                    <a:pt x="1668" y="577"/>
                  </a:cubicBezTo>
                  <a:cubicBezTo>
                    <a:pt x="1429" y="537"/>
                    <a:pt x="1429" y="537"/>
                    <a:pt x="1429" y="537"/>
                  </a:cubicBezTo>
                  <a:cubicBezTo>
                    <a:pt x="1430" y="527"/>
                    <a:pt x="1431" y="518"/>
                    <a:pt x="1431" y="508"/>
                  </a:cubicBezTo>
                  <a:cubicBezTo>
                    <a:pt x="1431" y="442"/>
                    <a:pt x="1390" y="386"/>
                    <a:pt x="1331" y="365"/>
                  </a:cubicBezTo>
                  <a:cubicBezTo>
                    <a:pt x="1374" y="269"/>
                    <a:pt x="1374" y="269"/>
                    <a:pt x="1374" y="269"/>
                  </a:cubicBezTo>
                  <a:cubicBezTo>
                    <a:pt x="1375" y="270"/>
                    <a:pt x="1377" y="270"/>
                    <a:pt x="1378" y="270"/>
                  </a:cubicBezTo>
                  <a:cubicBezTo>
                    <a:pt x="1403" y="270"/>
                    <a:pt x="1423" y="249"/>
                    <a:pt x="1423" y="225"/>
                  </a:cubicBezTo>
                  <a:cubicBezTo>
                    <a:pt x="1423" y="200"/>
                    <a:pt x="1403" y="180"/>
                    <a:pt x="1378" y="180"/>
                  </a:cubicBezTo>
                  <a:cubicBezTo>
                    <a:pt x="1353" y="180"/>
                    <a:pt x="1333" y="200"/>
                    <a:pt x="1333" y="225"/>
                  </a:cubicBezTo>
                  <a:cubicBezTo>
                    <a:pt x="1333" y="242"/>
                    <a:pt x="1343" y="258"/>
                    <a:pt x="1358" y="265"/>
                  </a:cubicBezTo>
                  <a:cubicBezTo>
                    <a:pt x="1316" y="360"/>
                    <a:pt x="1316" y="360"/>
                    <a:pt x="1316" y="360"/>
                  </a:cubicBezTo>
                  <a:cubicBezTo>
                    <a:pt x="1304" y="358"/>
                    <a:pt x="1292" y="356"/>
                    <a:pt x="1279" y="356"/>
                  </a:cubicBezTo>
                  <a:cubicBezTo>
                    <a:pt x="1224" y="356"/>
                    <a:pt x="1176" y="385"/>
                    <a:pt x="1149" y="430"/>
                  </a:cubicBezTo>
                  <a:cubicBezTo>
                    <a:pt x="994" y="297"/>
                    <a:pt x="994" y="297"/>
                    <a:pt x="994" y="297"/>
                  </a:cubicBezTo>
                  <a:cubicBezTo>
                    <a:pt x="1006" y="280"/>
                    <a:pt x="1013" y="258"/>
                    <a:pt x="1013" y="235"/>
                  </a:cubicBezTo>
                  <a:cubicBezTo>
                    <a:pt x="1013" y="174"/>
                    <a:pt x="964" y="124"/>
                    <a:pt x="902" y="124"/>
                  </a:cubicBezTo>
                  <a:cubicBezTo>
                    <a:pt x="879" y="124"/>
                    <a:pt x="858" y="131"/>
                    <a:pt x="840" y="143"/>
                  </a:cubicBezTo>
                  <a:cubicBezTo>
                    <a:pt x="794" y="80"/>
                    <a:pt x="794" y="80"/>
                    <a:pt x="794" y="80"/>
                  </a:cubicBezTo>
                  <a:cubicBezTo>
                    <a:pt x="804" y="72"/>
                    <a:pt x="811" y="59"/>
                    <a:pt x="811" y="45"/>
                  </a:cubicBezTo>
                  <a:cubicBezTo>
                    <a:pt x="811" y="20"/>
                    <a:pt x="791" y="0"/>
                    <a:pt x="766" y="0"/>
                  </a:cubicBezTo>
                  <a:cubicBezTo>
                    <a:pt x="741" y="0"/>
                    <a:pt x="721" y="20"/>
                    <a:pt x="721" y="45"/>
                  </a:cubicBezTo>
                  <a:cubicBezTo>
                    <a:pt x="721" y="69"/>
                    <a:pt x="741" y="90"/>
                    <a:pt x="766" y="90"/>
                  </a:cubicBezTo>
                  <a:cubicBezTo>
                    <a:pt x="771" y="90"/>
                    <a:pt x="775" y="89"/>
                    <a:pt x="780" y="87"/>
                  </a:cubicBezTo>
                  <a:cubicBezTo>
                    <a:pt x="827" y="153"/>
                    <a:pt x="827" y="153"/>
                    <a:pt x="827" y="153"/>
                  </a:cubicBezTo>
                  <a:cubicBezTo>
                    <a:pt x="805" y="173"/>
                    <a:pt x="791" y="203"/>
                    <a:pt x="791" y="235"/>
                  </a:cubicBezTo>
                  <a:cubicBezTo>
                    <a:pt x="791" y="256"/>
                    <a:pt x="797" y="276"/>
                    <a:pt x="808" y="293"/>
                  </a:cubicBezTo>
                  <a:cubicBezTo>
                    <a:pt x="741" y="357"/>
                    <a:pt x="741" y="357"/>
                    <a:pt x="741" y="357"/>
                  </a:cubicBezTo>
                  <a:cubicBezTo>
                    <a:pt x="732" y="349"/>
                    <a:pt x="719" y="344"/>
                    <a:pt x="706" y="344"/>
                  </a:cubicBezTo>
                  <a:cubicBezTo>
                    <a:pt x="686" y="344"/>
                    <a:pt x="669" y="355"/>
                    <a:pt x="660" y="371"/>
                  </a:cubicBezTo>
                  <a:cubicBezTo>
                    <a:pt x="564" y="325"/>
                    <a:pt x="564" y="325"/>
                    <a:pt x="564" y="325"/>
                  </a:cubicBezTo>
                  <a:cubicBezTo>
                    <a:pt x="567" y="312"/>
                    <a:pt x="569" y="298"/>
                    <a:pt x="569" y="285"/>
                  </a:cubicBezTo>
                  <a:cubicBezTo>
                    <a:pt x="569" y="188"/>
                    <a:pt x="488" y="109"/>
                    <a:pt x="388" y="109"/>
                  </a:cubicBezTo>
                  <a:cubicBezTo>
                    <a:pt x="320" y="109"/>
                    <a:pt x="261" y="146"/>
                    <a:pt x="231" y="199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6" y="145"/>
                    <a:pt x="168" y="135"/>
                    <a:pt x="168" y="123"/>
                  </a:cubicBezTo>
                  <a:cubicBezTo>
                    <a:pt x="168" y="77"/>
                    <a:pt x="131" y="39"/>
                    <a:pt x="84" y="39"/>
                  </a:cubicBezTo>
                  <a:cubicBezTo>
                    <a:pt x="38" y="39"/>
                    <a:pt x="0" y="77"/>
                    <a:pt x="0" y="123"/>
                  </a:cubicBezTo>
                  <a:cubicBezTo>
                    <a:pt x="0" y="170"/>
                    <a:pt x="38" y="207"/>
                    <a:pt x="84" y="207"/>
                  </a:cubicBezTo>
                  <a:cubicBezTo>
                    <a:pt x="114" y="207"/>
                    <a:pt x="139" y="192"/>
                    <a:pt x="154" y="170"/>
                  </a:cubicBezTo>
                  <a:cubicBezTo>
                    <a:pt x="223" y="214"/>
                    <a:pt x="223" y="214"/>
                    <a:pt x="223" y="214"/>
                  </a:cubicBezTo>
                  <a:cubicBezTo>
                    <a:pt x="213" y="235"/>
                    <a:pt x="208" y="259"/>
                    <a:pt x="208" y="285"/>
                  </a:cubicBezTo>
                  <a:cubicBezTo>
                    <a:pt x="208" y="344"/>
                    <a:pt x="239" y="397"/>
                    <a:pt x="286" y="429"/>
                  </a:cubicBezTo>
                  <a:cubicBezTo>
                    <a:pt x="230" y="516"/>
                    <a:pt x="230" y="516"/>
                    <a:pt x="230" y="516"/>
                  </a:cubicBezTo>
                  <a:cubicBezTo>
                    <a:pt x="225" y="514"/>
                    <a:pt x="220" y="514"/>
                    <a:pt x="214" y="514"/>
                  </a:cubicBezTo>
                  <a:cubicBezTo>
                    <a:pt x="185" y="514"/>
                    <a:pt x="161" y="537"/>
                    <a:pt x="161" y="567"/>
                  </a:cubicBezTo>
                  <a:cubicBezTo>
                    <a:pt x="161" y="596"/>
                    <a:pt x="185" y="620"/>
                    <a:pt x="214" y="620"/>
                  </a:cubicBezTo>
                  <a:cubicBezTo>
                    <a:pt x="243" y="620"/>
                    <a:pt x="267" y="596"/>
                    <a:pt x="267" y="567"/>
                  </a:cubicBezTo>
                  <a:cubicBezTo>
                    <a:pt x="267" y="549"/>
                    <a:pt x="258" y="533"/>
                    <a:pt x="244" y="523"/>
                  </a:cubicBezTo>
                  <a:cubicBezTo>
                    <a:pt x="300" y="437"/>
                    <a:pt x="300" y="437"/>
                    <a:pt x="300" y="437"/>
                  </a:cubicBezTo>
                  <a:cubicBezTo>
                    <a:pt x="326" y="452"/>
                    <a:pt x="356" y="460"/>
                    <a:pt x="388" y="460"/>
                  </a:cubicBezTo>
                  <a:cubicBezTo>
                    <a:pt x="468" y="460"/>
                    <a:pt x="535" y="410"/>
                    <a:pt x="559" y="340"/>
                  </a:cubicBezTo>
                  <a:cubicBezTo>
                    <a:pt x="654" y="386"/>
                    <a:pt x="654" y="386"/>
                    <a:pt x="654" y="386"/>
                  </a:cubicBezTo>
                  <a:cubicBezTo>
                    <a:pt x="653" y="389"/>
                    <a:pt x="653" y="393"/>
                    <a:pt x="653" y="397"/>
                  </a:cubicBezTo>
                  <a:cubicBezTo>
                    <a:pt x="653" y="426"/>
                    <a:pt x="677" y="450"/>
                    <a:pt x="706" y="450"/>
                  </a:cubicBezTo>
                  <a:cubicBezTo>
                    <a:pt x="735" y="450"/>
                    <a:pt x="759" y="426"/>
                    <a:pt x="759" y="397"/>
                  </a:cubicBezTo>
                  <a:cubicBezTo>
                    <a:pt x="759" y="387"/>
                    <a:pt x="756" y="377"/>
                    <a:pt x="751" y="369"/>
                  </a:cubicBezTo>
                  <a:cubicBezTo>
                    <a:pt x="817" y="306"/>
                    <a:pt x="817" y="306"/>
                    <a:pt x="817" y="306"/>
                  </a:cubicBezTo>
                  <a:cubicBezTo>
                    <a:pt x="838" y="331"/>
                    <a:pt x="868" y="346"/>
                    <a:pt x="902" y="346"/>
                  </a:cubicBezTo>
                  <a:cubicBezTo>
                    <a:pt x="935" y="346"/>
                    <a:pt x="964" y="332"/>
                    <a:pt x="984" y="310"/>
                  </a:cubicBezTo>
                  <a:cubicBezTo>
                    <a:pt x="1141" y="444"/>
                    <a:pt x="1141" y="444"/>
                    <a:pt x="1141" y="444"/>
                  </a:cubicBezTo>
                  <a:cubicBezTo>
                    <a:pt x="1132" y="463"/>
                    <a:pt x="1127" y="485"/>
                    <a:pt x="1127" y="508"/>
                  </a:cubicBezTo>
                  <a:cubicBezTo>
                    <a:pt x="1127" y="520"/>
                    <a:pt x="1129" y="532"/>
                    <a:pt x="1132" y="544"/>
                  </a:cubicBezTo>
                  <a:cubicBezTo>
                    <a:pt x="1068" y="567"/>
                    <a:pt x="1068" y="567"/>
                    <a:pt x="1068" y="567"/>
                  </a:cubicBezTo>
                  <a:cubicBezTo>
                    <a:pt x="1060" y="553"/>
                    <a:pt x="1045" y="544"/>
                    <a:pt x="1028" y="544"/>
                  </a:cubicBezTo>
                  <a:cubicBezTo>
                    <a:pt x="1003" y="544"/>
                    <a:pt x="983" y="564"/>
                    <a:pt x="983" y="589"/>
                  </a:cubicBezTo>
                  <a:cubicBezTo>
                    <a:pt x="983" y="613"/>
                    <a:pt x="1003" y="634"/>
                    <a:pt x="1028" y="634"/>
                  </a:cubicBezTo>
                  <a:cubicBezTo>
                    <a:pt x="1053" y="634"/>
                    <a:pt x="1073" y="613"/>
                    <a:pt x="1073" y="589"/>
                  </a:cubicBezTo>
                  <a:cubicBezTo>
                    <a:pt x="1073" y="587"/>
                    <a:pt x="1073" y="585"/>
                    <a:pt x="1073" y="583"/>
                  </a:cubicBezTo>
                  <a:cubicBezTo>
                    <a:pt x="1136" y="559"/>
                    <a:pt x="1136" y="559"/>
                    <a:pt x="1136" y="559"/>
                  </a:cubicBezTo>
                  <a:cubicBezTo>
                    <a:pt x="1157" y="618"/>
                    <a:pt x="1213" y="660"/>
                    <a:pt x="1279" y="660"/>
                  </a:cubicBezTo>
                  <a:cubicBezTo>
                    <a:pt x="1300" y="660"/>
                    <a:pt x="1320" y="656"/>
                    <a:pt x="1339" y="648"/>
                  </a:cubicBezTo>
                  <a:cubicBezTo>
                    <a:pt x="1356" y="677"/>
                    <a:pt x="1356" y="677"/>
                    <a:pt x="1356" y="677"/>
                  </a:cubicBezTo>
                  <a:cubicBezTo>
                    <a:pt x="1347" y="685"/>
                    <a:pt x="1341" y="697"/>
                    <a:pt x="1341" y="711"/>
                  </a:cubicBezTo>
                  <a:cubicBezTo>
                    <a:pt x="1341" y="735"/>
                    <a:pt x="1361" y="756"/>
                    <a:pt x="1386" y="756"/>
                  </a:cubicBezTo>
                  <a:cubicBezTo>
                    <a:pt x="1411" y="756"/>
                    <a:pt x="1431" y="735"/>
                    <a:pt x="1431" y="711"/>
                  </a:cubicBezTo>
                  <a:cubicBezTo>
                    <a:pt x="1431" y="686"/>
                    <a:pt x="1411" y="666"/>
                    <a:pt x="1386" y="666"/>
                  </a:cubicBezTo>
                  <a:cubicBezTo>
                    <a:pt x="1380" y="666"/>
                    <a:pt x="1375" y="667"/>
                    <a:pt x="1370" y="669"/>
                  </a:cubicBezTo>
                  <a:cubicBezTo>
                    <a:pt x="1353" y="641"/>
                    <a:pt x="1353" y="641"/>
                    <a:pt x="1353" y="641"/>
                  </a:cubicBezTo>
                  <a:cubicBezTo>
                    <a:pt x="1387" y="622"/>
                    <a:pt x="1413" y="590"/>
                    <a:pt x="1425" y="552"/>
                  </a:cubicBezTo>
                  <a:cubicBezTo>
                    <a:pt x="1665" y="592"/>
                    <a:pt x="1665" y="592"/>
                    <a:pt x="1665" y="592"/>
                  </a:cubicBezTo>
                  <a:cubicBezTo>
                    <a:pt x="1662" y="611"/>
                    <a:pt x="1660" y="631"/>
                    <a:pt x="1660" y="651"/>
                  </a:cubicBezTo>
                  <a:cubicBezTo>
                    <a:pt x="1660" y="841"/>
                    <a:pt x="1814" y="996"/>
                    <a:pt x="2005" y="996"/>
                  </a:cubicBezTo>
                  <a:cubicBezTo>
                    <a:pt x="2196" y="996"/>
                    <a:pt x="2350" y="841"/>
                    <a:pt x="2350" y="651"/>
                  </a:cubicBezTo>
                  <a:cubicBezTo>
                    <a:pt x="2350" y="620"/>
                    <a:pt x="2346" y="591"/>
                    <a:pt x="2338" y="562"/>
                  </a:cubicBezTo>
                  <a:cubicBezTo>
                    <a:pt x="2562" y="420"/>
                    <a:pt x="2562" y="420"/>
                    <a:pt x="2562" y="420"/>
                  </a:cubicBezTo>
                  <a:cubicBezTo>
                    <a:pt x="2591" y="456"/>
                    <a:pt x="2635" y="480"/>
                    <a:pt x="2685" y="480"/>
                  </a:cubicBezTo>
                  <a:cubicBezTo>
                    <a:pt x="2700" y="480"/>
                    <a:pt x="2715" y="478"/>
                    <a:pt x="2728" y="474"/>
                  </a:cubicBezTo>
                  <a:cubicBezTo>
                    <a:pt x="2757" y="535"/>
                    <a:pt x="2757" y="535"/>
                    <a:pt x="2757" y="535"/>
                  </a:cubicBezTo>
                  <a:cubicBezTo>
                    <a:pt x="2728" y="548"/>
                    <a:pt x="2708" y="577"/>
                    <a:pt x="2708" y="611"/>
                  </a:cubicBezTo>
                  <a:cubicBezTo>
                    <a:pt x="2708" y="658"/>
                    <a:pt x="2746" y="695"/>
                    <a:pt x="2792" y="695"/>
                  </a:cubicBezTo>
                  <a:cubicBezTo>
                    <a:pt x="2839" y="695"/>
                    <a:pt x="2876" y="658"/>
                    <a:pt x="2876" y="611"/>
                  </a:cubicBezTo>
                  <a:cubicBezTo>
                    <a:pt x="2876" y="565"/>
                    <a:pt x="2839" y="527"/>
                    <a:pt x="2792" y="527"/>
                  </a:cubicBezTo>
                  <a:cubicBezTo>
                    <a:pt x="2786" y="527"/>
                    <a:pt x="2779" y="528"/>
                    <a:pt x="2773" y="530"/>
                  </a:cubicBezTo>
                  <a:cubicBezTo>
                    <a:pt x="2743" y="469"/>
                    <a:pt x="2743" y="469"/>
                    <a:pt x="2743" y="469"/>
                  </a:cubicBezTo>
                  <a:cubicBezTo>
                    <a:pt x="2783" y="453"/>
                    <a:pt x="2815" y="420"/>
                    <a:pt x="2831" y="380"/>
                  </a:cubicBezTo>
                  <a:cubicBezTo>
                    <a:pt x="2989" y="429"/>
                    <a:pt x="2989" y="429"/>
                    <a:pt x="2989" y="429"/>
                  </a:cubicBezTo>
                  <a:cubicBezTo>
                    <a:pt x="2986" y="442"/>
                    <a:pt x="2984" y="456"/>
                    <a:pt x="2984" y="471"/>
                  </a:cubicBezTo>
                  <a:cubicBezTo>
                    <a:pt x="2984" y="539"/>
                    <a:pt x="3026" y="597"/>
                    <a:pt x="3085" y="622"/>
                  </a:cubicBezTo>
                  <a:cubicBezTo>
                    <a:pt x="3029" y="789"/>
                    <a:pt x="3029" y="789"/>
                    <a:pt x="3029" y="789"/>
                  </a:cubicBezTo>
                  <a:cubicBezTo>
                    <a:pt x="3026" y="788"/>
                    <a:pt x="3023" y="788"/>
                    <a:pt x="3020" y="788"/>
                  </a:cubicBezTo>
                  <a:cubicBezTo>
                    <a:pt x="2995" y="788"/>
                    <a:pt x="2975" y="808"/>
                    <a:pt x="2975" y="833"/>
                  </a:cubicBezTo>
                  <a:cubicBezTo>
                    <a:pt x="2975" y="857"/>
                    <a:pt x="2995" y="878"/>
                    <a:pt x="3020" y="878"/>
                  </a:cubicBezTo>
                  <a:cubicBezTo>
                    <a:pt x="3045" y="878"/>
                    <a:pt x="3065" y="857"/>
                    <a:pt x="3065" y="833"/>
                  </a:cubicBezTo>
                  <a:cubicBezTo>
                    <a:pt x="3065" y="817"/>
                    <a:pt x="3057" y="803"/>
                    <a:pt x="3044" y="795"/>
                  </a:cubicBezTo>
                  <a:cubicBezTo>
                    <a:pt x="3100" y="627"/>
                    <a:pt x="3100" y="627"/>
                    <a:pt x="3100" y="627"/>
                  </a:cubicBezTo>
                  <a:cubicBezTo>
                    <a:pt x="3115" y="631"/>
                    <a:pt x="3131" y="634"/>
                    <a:pt x="3147" y="634"/>
                  </a:cubicBezTo>
                  <a:cubicBezTo>
                    <a:pt x="3198" y="634"/>
                    <a:pt x="3243" y="611"/>
                    <a:pt x="3273" y="575"/>
                  </a:cubicBezTo>
                  <a:cubicBezTo>
                    <a:pt x="3459" y="656"/>
                    <a:pt x="3459" y="656"/>
                    <a:pt x="3459" y="656"/>
                  </a:cubicBezTo>
                  <a:cubicBezTo>
                    <a:pt x="3457" y="662"/>
                    <a:pt x="3456" y="669"/>
                    <a:pt x="3456" y="675"/>
                  </a:cubicBezTo>
                  <a:cubicBezTo>
                    <a:pt x="3456" y="722"/>
                    <a:pt x="3494" y="759"/>
                    <a:pt x="3540" y="759"/>
                  </a:cubicBezTo>
                  <a:cubicBezTo>
                    <a:pt x="3587" y="759"/>
                    <a:pt x="3624" y="722"/>
                    <a:pt x="3624" y="675"/>
                  </a:cubicBezTo>
                  <a:cubicBezTo>
                    <a:pt x="3624" y="629"/>
                    <a:pt x="3587" y="591"/>
                    <a:pt x="3540" y="591"/>
                  </a:cubicBezTo>
                  <a:cubicBezTo>
                    <a:pt x="3506" y="591"/>
                    <a:pt x="3477" y="612"/>
                    <a:pt x="3464" y="641"/>
                  </a:cubicBezTo>
                  <a:cubicBezTo>
                    <a:pt x="3283" y="562"/>
                    <a:pt x="3283" y="562"/>
                    <a:pt x="3283" y="562"/>
                  </a:cubicBezTo>
                  <a:cubicBezTo>
                    <a:pt x="3300" y="536"/>
                    <a:pt x="3311" y="504"/>
                    <a:pt x="3311" y="471"/>
                  </a:cubicBezTo>
                  <a:cubicBezTo>
                    <a:pt x="3311" y="460"/>
                    <a:pt x="3310" y="450"/>
                    <a:pt x="3308" y="440"/>
                  </a:cubicBezTo>
                  <a:cubicBezTo>
                    <a:pt x="3401" y="429"/>
                    <a:pt x="3401" y="429"/>
                    <a:pt x="3401" y="429"/>
                  </a:cubicBezTo>
                  <a:cubicBezTo>
                    <a:pt x="3408" y="445"/>
                    <a:pt x="3424" y="456"/>
                    <a:pt x="3442" y="456"/>
                  </a:cubicBezTo>
                  <a:cubicBezTo>
                    <a:pt x="3467" y="456"/>
                    <a:pt x="3487" y="435"/>
                    <a:pt x="3487" y="411"/>
                  </a:cubicBezTo>
                  <a:cubicBezTo>
                    <a:pt x="3487" y="400"/>
                    <a:pt x="3483" y="390"/>
                    <a:pt x="3477" y="382"/>
                  </a:cubicBezTo>
                  <a:cubicBezTo>
                    <a:pt x="3551" y="280"/>
                    <a:pt x="3551" y="280"/>
                    <a:pt x="3551" y="280"/>
                  </a:cubicBezTo>
                  <a:cubicBezTo>
                    <a:pt x="3571" y="291"/>
                    <a:pt x="3594" y="298"/>
                    <a:pt x="3618" y="298"/>
                  </a:cubicBezTo>
                  <a:cubicBezTo>
                    <a:pt x="3662" y="298"/>
                    <a:pt x="3702" y="277"/>
                    <a:pt x="3726" y="244"/>
                  </a:cubicBezTo>
                  <a:cubicBezTo>
                    <a:pt x="3856" y="333"/>
                    <a:pt x="3856" y="333"/>
                    <a:pt x="3856" y="333"/>
                  </a:cubicBezTo>
                  <a:cubicBezTo>
                    <a:pt x="3850" y="344"/>
                    <a:pt x="3846" y="357"/>
                    <a:pt x="3846" y="371"/>
                  </a:cubicBezTo>
                  <a:cubicBezTo>
                    <a:pt x="3846" y="418"/>
                    <a:pt x="3884" y="455"/>
                    <a:pt x="3930" y="455"/>
                  </a:cubicBezTo>
                  <a:cubicBezTo>
                    <a:pt x="3977" y="455"/>
                    <a:pt x="4014" y="418"/>
                    <a:pt x="4014" y="371"/>
                  </a:cubicBezTo>
                  <a:cubicBezTo>
                    <a:pt x="4014" y="325"/>
                    <a:pt x="3977" y="287"/>
                    <a:pt x="3930" y="287"/>
                  </a:cubicBezTo>
                  <a:close/>
                  <a:moveTo>
                    <a:pt x="2796" y="42"/>
                  </a:moveTo>
                  <a:cubicBezTo>
                    <a:pt x="2808" y="42"/>
                    <a:pt x="2818" y="52"/>
                    <a:pt x="2818" y="65"/>
                  </a:cubicBezTo>
                  <a:cubicBezTo>
                    <a:pt x="2818" y="77"/>
                    <a:pt x="2808" y="87"/>
                    <a:pt x="2796" y="87"/>
                  </a:cubicBezTo>
                  <a:cubicBezTo>
                    <a:pt x="2784" y="87"/>
                    <a:pt x="2774" y="77"/>
                    <a:pt x="2774" y="65"/>
                  </a:cubicBezTo>
                  <a:cubicBezTo>
                    <a:pt x="2774" y="52"/>
                    <a:pt x="2784" y="42"/>
                    <a:pt x="2796" y="42"/>
                  </a:cubicBezTo>
                  <a:close/>
                  <a:moveTo>
                    <a:pt x="2536" y="134"/>
                  </a:moveTo>
                  <a:cubicBezTo>
                    <a:pt x="2536" y="125"/>
                    <a:pt x="2543" y="118"/>
                    <a:pt x="2552" y="118"/>
                  </a:cubicBezTo>
                  <a:cubicBezTo>
                    <a:pt x="2561" y="118"/>
                    <a:pt x="2569" y="125"/>
                    <a:pt x="2569" y="134"/>
                  </a:cubicBezTo>
                  <a:cubicBezTo>
                    <a:pt x="2569" y="143"/>
                    <a:pt x="2561" y="150"/>
                    <a:pt x="2552" y="150"/>
                  </a:cubicBezTo>
                  <a:cubicBezTo>
                    <a:pt x="2543" y="150"/>
                    <a:pt x="2536" y="143"/>
                    <a:pt x="2536" y="134"/>
                  </a:cubicBezTo>
                  <a:close/>
                  <a:moveTo>
                    <a:pt x="1378" y="202"/>
                  </a:moveTo>
                  <a:cubicBezTo>
                    <a:pt x="1390" y="202"/>
                    <a:pt x="1400" y="212"/>
                    <a:pt x="1400" y="225"/>
                  </a:cubicBezTo>
                  <a:cubicBezTo>
                    <a:pt x="1400" y="237"/>
                    <a:pt x="1390" y="247"/>
                    <a:pt x="1378" y="247"/>
                  </a:cubicBezTo>
                  <a:cubicBezTo>
                    <a:pt x="1366" y="247"/>
                    <a:pt x="1356" y="237"/>
                    <a:pt x="1356" y="225"/>
                  </a:cubicBezTo>
                  <a:cubicBezTo>
                    <a:pt x="1356" y="212"/>
                    <a:pt x="1366" y="202"/>
                    <a:pt x="1378" y="202"/>
                  </a:cubicBezTo>
                  <a:close/>
                  <a:moveTo>
                    <a:pt x="744" y="45"/>
                  </a:moveTo>
                  <a:cubicBezTo>
                    <a:pt x="744" y="32"/>
                    <a:pt x="754" y="22"/>
                    <a:pt x="766" y="22"/>
                  </a:cubicBezTo>
                  <a:cubicBezTo>
                    <a:pt x="778" y="22"/>
                    <a:pt x="788" y="32"/>
                    <a:pt x="788" y="45"/>
                  </a:cubicBezTo>
                  <a:cubicBezTo>
                    <a:pt x="788" y="57"/>
                    <a:pt x="778" y="67"/>
                    <a:pt x="766" y="67"/>
                  </a:cubicBezTo>
                  <a:cubicBezTo>
                    <a:pt x="754" y="67"/>
                    <a:pt x="744" y="57"/>
                    <a:pt x="744" y="45"/>
                  </a:cubicBezTo>
                  <a:close/>
                  <a:moveTo>
                    <a:pt x="84" y="166"/>
                  </a:moveTo>
                  <a:cubicBezTo>
                    <a:pt x="61" y="166"/>
                    <a:pt x="42" y="147"/>
                    <a:pt x="42" y="123"/>
                  </a:cubicBezTo>
                  <a:cubicBezTo>
                    <a:pt x="42" y="100"/>
                    <a:pt x="61" y="81"/>
                    <a:pt x="84" y="81"/>
                  </a:cubicBezTo>
                  <a:cubicBezTo>
                    <a:pt x="108" y="81"/>
                    <a:pt x="127" y="100"/>
                    <a:pt x="127" y="123"/>
                  </a:cubicBezTo>
                  <a:cubicBezTo>
                    <a:pt x="127" y="147"/>
                    <a:pt x="108" y="166"/>
                    <a:pt x="84" y="166"/>
                  </a:cubicBezTo>
                  <a:close/>
                  <a:moveTo>
                    <a:pt x="214" y="593"/>
                  </a:moveTo>
                  <a:cubicBezTo>
                    <a:pt x="199" y="593"/>
                    <a:pt x="188" y="581"/>
                    <a:pt x="188" y="567"/>
                  </a:cubicBezTo>
                  <a:cubicBezTo>
                    <a:pt x="188" y="552"/>
                    <a:pt x="199" y="540"/>
                    <a:pt x="214" y="540"/>
                  </a:cubicBezTo>
                  <a:cubicBezTo>
                    <a:pt x="229" y="540"/>
                    <a:pt x="240" y="552"/>
                    <a:pt x="240" y="567"/>
                  </a:cubicBezTo>
                  <a:cubicBezTo>
                    <a:pt x="240" y="581"/>
                    <a:pt x="229" y="593"/>
                    <a:pt x="214" y="593"/>
                  </a:cubicBezTo>
                  <a:close/>
                  <a:moveTo>
                    <a:pt x="388" y="385"/>
                  </a:moveTo>
                  <a:cubicBezTo>
                    <a:pt x="330" y="385"/>
                    <a:pt x="282" y="339"/>
                    <a:pt x="282" y="282"/>
                  </a:cubicBezTo>
                  <a:cubicBezTo>
                    <a:pt x="282" y="225"/>
                    <a:pt x="330" y="179"/>
                    <a:pt x="388" y="179"/>
                  </a:cubicBezTo>
                  <a:cubicBezTo>
                    <a:pt x="447" y="179"/>
                    <a:pt x="494" y="225"/>
                    <a:pt x="494" y="282"/>
                  </a:cubicBezTo>
                  <a:cubicBezTo>
                    <a:pt x="494" y="339"/>
                    <a:pt x="447" y="385"/>
                    <a:pt x="388" y="385"/>
                  </a:cubicBezTo>
                  <a:close/>
                  <a:moveTo>
                    <a:pt x="706" y="423"/>
                  </a:moveTo>
                  <a:cubicBezTo>
                    <a:pt x="691" y="423"/>
                    <a:pt x="680" y="411"/>
                    <a:pt x="680" y="397"/>
                  </a:cubicBezTo>
                  <a:cubicBezTo>
                    <a:pt x="680" y="382"/>
                    <a:pt x="691" y="370"/>
                    <a:pt x="706" y="370"/>
                  </a:cubicBezTo>
                  <a:cubicBezTo>
                    <a:pt x="721" y="370"/>
                    <a:pt x="732" y="382"/>
                    <a:pt x="732" y="397"/>
                  </a:cubicBezTo>
                  <a:cubicBezTo>
                    <a:pt x="732" y="411"/>
                    <a:pt x="721" y="423"/>
                    <a:pt x="706" y="423"/>
                  </a:cubicBezTo>
                  <a:close/>
                  <a:moveTo>
                    <a:pt x="902" y="298"/>
                  </a:moveTo>
                  <a:cubicBezTo>
                    <a:pt x="866" y="298"/>
                    <a:pt x="837" y="269"/>
                    <a:pt x="837" y="233"/>
                  </a:cubicBezTo>
                  <a:cubicBezTo>
                    <a:pt x="837" y="197"/>
                    <a:pt x="866" y="168"/>
                    <a:pt x="902" y="168"/>
                  </a:cubicBezTo>
                  <a:cubicBezTo>
                    <a:pt x="938" y="168"/>
                    <a:pt x="967" y="197"/>
                    <a:pt x="967" y="233"/>
                  </a:cubicBezTo>
                  <a:cubicBezTo>
                    <a:pt x="967" y="269"/>
                    <a:pt x="938" y="298"/>
                    <a:pt x="902" y="298"/>
                  </a:cubicBezTo>
                  <a:close/>
                  <a:moveTo>
                    <a:pt x="1028" y="611"/>
                  </a:moveTo>
                  <a:cubicBezTo>
                    <a:pt x="1016" y="611"/>
                    <a:pt x="1006" y="601"/>
                    <a:pt x="1006" y="589"/>
                  </a:cubicBezTo>
                  <a:cubicBezTo>
                    <a:pt x="1006" y="576"/>
                    <a:pt x="1016" y="566"/>
                    <a:pt x="1028" y="566"/>
                  </a:cubicBezTo>
                  <a:cubicBezTo>
                    <a:pt x="1040" y="566"/>
                    <a:pt x="1050" y="576"/>
                    <a:pt x="1050" y="589"/>
                  </a:cubicBezTo>
                  <a:cubicBezTo>
                    <a:pt x="1050" y="601"/>
                    <a:pt x="1040" y="611"/>
                    <a:pt x="1028" y="611"/>
                  </a:cubicBezTo>
                  <a:close/>
                  <a:moveTo>
                    <a:pt x="1408" y="711"/>
                  </a:moveTo>
                  <a:cubicBezTo>
                    <a:pt x="1408" y="723"/>
                    <a:pt x="1398" y="733"/>
                    <a:pt x="1386" y="733"/>
                  </a:cubicBezTo>
                  <a:cubicBezTo>
                    <a:pt x="1374" y="733"/>
                    <a:pt x="1364" y="723"/>
                    <a:pt x="1364" y="711"/>
                  </a:cubicBezTo>
                  <a:cubicBezTo>
                    <a:pt x="1364" y="698"/>
                    <a:pt x="1374" y="688"/>
                    <a:pt x="1386" y="688"/>
                  </a:cubicBezTo>
                  <a:cubicBezTo>
                    <a:pt x="1398" y="688"/>
                    <a:pt x="1408" y="698"/>
                    <a:pt x="1408" y="711"/>
                  </a:cubicBezTo>
                  <a:close/>
                  <a:moveTo>
                    <a:pt x="1279" y="595"/>
                  </a:moveTo>
                  <a:cubicBezTo>
                    <a:pt x="1230" y="595"/>
                    <a:pt x="1190" y="555"/>
                    <a:pt x="1190" y="506"/>
                  </a:cubicBezTo>
                  <a:cubicBezTo>
                    <a:pt x="1190" y="456"/>
                    <a:pt x="1230" y="416"/>
                    <a:pt x="1279" y="416"/>
                  </a:cubicBezTo>
                  <a:cubicBezTo>
                    <a:pt x="1328" y="416"/>
                    <a:pt x="1368" y="456"/>
                    <a:pt x="1368" y="506"/>
                  </a:cubicBezTo>
                  <a:cubicBezTo>
                    <a:pt x="1368" y="555"/>
                    <a:pt x="1328" y="595"/>
                    <a:pt x="1279" y="595"/>
                  </a:cubicBezTo>
                  <a:close/>
                  <a:moveTo>
                    <a:pt x="2005" y="866"/>
                  </a:moveTo>
                  <a:cubicBezTo>
                    <a:pt x="1885" y="866"/>
                    <a:pt x="1788" y="769"/>
                    <a:pt x="1788" y="649"/>
                  </a:cubicBezTo>
                  <a:cubicBezTo>
                    <a:pt x="1788" y="529"/>
                    <a:pt x="1885" y="432"/>
                    <a:pt x="2005" y="432"/>
                  </a:cubicBezTo>
                  <a:cubicBezTo>
                    <a:pt x="2125" y="432"/>
                    <a:pt x="2222" y="529"/>
                    <a:pt x="2222" y="649"/>
                  </a:cubicBezTo>
                  <a:cubicBezTo>
                    <a:pt x="2222" y="769"/>
                    <a:pt x="2125" y="866"/>
                    <a:pt x="2005" y="866"/>
                  </a:cubicBezTo>
                  <a:close/>
                  <a:moveTo>
                    <a:pt x="2835" y="611"/>
                  </a:moveTo>
                  <a:cubicBezTo>
                    <a:pt x="2835" y="635"/>
                    <a:pt x="2816" y="654"/>
                    <a:pt x="2792" y="654"/>
                  </a:cubicBezTo>
                  <a:cubicBezTo>
                    <a:pt x="2769" y="654"/>
                    <a:pt x="2750" y="635"/>
                    <a:pt x="2750" y="611"/>
                  </a:cubicBezTo>
                  <a:cubicBezTo>
                    <a:pt x="2750" y="588"/>
                    <a:pt x="2769" y="569"/>
                    <a:pt x="2792" y="569"/>
                  </a:cubicBezTo>
                  <a:cubicBezTo>
                    <a:pt x="2816" y="569"/>
                    <a:pt x="2835" y="588"/>
                    <a:pt x="2835" y="611"/>
                  </a:cubicBezTo>
                  <a:close/>
                  <a:moveTo>
                    <a:pt x="2685" y="413"/>
                  </a:moveTo>
                  <a:cubicBezTo>
                    <a:pt x="2635" y="413"/>
                    <a:pt x="2594" y="372"/>
                    <a:pt x="2594" y="321"/>
                  </a:cubicBezTo>
                  <a:cubicBezTo>
                    <a:pt x="2594" y="271"/>
                    <a:pt x="2635" y="230"/>
                    <a:pt x="2685" y="230"/>
                  </a:cubicBezTo>
                  <a:cubicBezTo>
                    <a:pt x="2736" y="230"/>
                    <a:pt x="2777" y="271"/>
                    <a:pt x="2777" y="321"/>
                  </a:cubicBezTo>
                  <a:cubicBezTo>
                    <a:pt x="2777" y="372"/>
                    <a:pt x="2736" y="413"/>
                    <a:pt x="2685" y="413"/>
                  </a:cubicBezTo>
                  <a:close/>
                  <a:moveTo>
                    <a:pt x="3020" y="855"/>
                  </a:moveTo>
                  <a:cubicBezTo>
                    <a:pt x="3008" y="855"/>
                    <a:pt x="2998" y="845"/>
                    <a:pt x="2998" y="833"/>
                  </a:cubicBezTo>
                  <a:cubicBezTo>
                    <a:pt x="2998" y="820"/>
                    <a:pt x="3008" y="810"/>
                    <a:pt x="3020" y="810"/>
                  </a:cubicBezTo>
                  <a:cubicBezTo>
                    <a:pt x="3032" y="810"/>
                    <a:pt x="3042" y="820"/>
                    <a:pt x="3042" y="833"/>
                  </a:cubicBezTo>
                  <a:cubicBezTo>
                    <a:pt x="3042" y="845"/>
                    <a:pt x="3032" y="855"/>
                    <a:pt x="3020" y="855"/>
                  </a:cubicBezTo>
                  <a:close/>
                  <a:moveTo>
                    <a:pt x="3147" y="564"/>
                  </a:moveTo>
                  <a:cubicBezTo>
                    <a:pt x="3094" y="564"/>
                    <a:pt x="3051" y="521"/>
                    <a:pt x="3051" y="468"/>
                  </a:cubicBezTo>
                  <a:cubicBezTo>
                    <a:pt x="3051" y="415"/>
                    <a:pt x="3094" y="372"/>
                    <a:pt x="3147" y="372"/>
                  </a:cubicBezTo>
                  <a:cubicBezTo>
                    <a:pt x="3200" y="372"/>
                    <a:pt x="3243" y="415"/>
                    <a:pt x="3243" y="468"/>
                  </a:cubicBezTo>
                  <a:cubicBezTo>
                    <a:pt x="3243" y="521"/>
                    <a:pt x="3200" y="564"/>
                    <a:pt x="3147" y="564"/>
                  </a:cubicBezTo>
                  <a:close/>
                  <a:moveTo>
                    <a:pt x="3540" y="633"/>
                  </a:moveTo>
                  <a:cubicBezTo>
                    <a:pt x="3564" y="633"/>
                    <a:pt x="3583" y="652"/>
                    <a:pt x="3583" y="675"/>
                  </a:cubicBezTo>
                  <a:cubicBezTo>
                    <a:pt x="3583" y="699"/>
                    <a:pt x="3564" y="718"/>
                    <a:pt x="3540" y="718"/>
                  </a:cubicBezTo>
                  <a:cubicBezTo>
                    <a:pt x="3517" y="718"/>
                    <a:pt x="3498" y="699"/>
                    <a:pt x="3498" y="675"/>
                  </a:cubicBezTo>
                  <a:cubicBezTo>
                    <a:pt x="3498" y="652"/>
                    <a:pt x="3517" y="633"/>
                    <a:pt x="3540" y="633"/>
                  </a:cubicBezTo>
                  <a:close/>
                  <a:moveTo>
                    <a:pt x="3442" y="433"/>
                  </a:moveTo>
                  <a:cubicBezTo>
                    <a:pt x="3430" y="433"/>
                    <a:pt x="3420" y="423"/>
                    <a:pt x="3420" y="411"/>
                  </a:cubicBezTo>
                  <a:cubicBezTo>
                    <a:pt x="3420" y="398"/>
                    <a:pt x="3430" y="388"/>
                    <a:pt x="3442" y="388"/>
                  </a:cubicBezTo>
                  <a:cubicBezTo>
                    <a:pt x="3454" y="388"/>
                    <a:pt x="3464" y="398"/>
                    <a:pt x="3464" y="411"/>
                  </a:cubicBezTo>
                  <a:cubicBezTo>
                    <a:pt x="3464" y="423"/>
                    <a:pt x="3454" y="433"/>
                    <a:pt x="3442" y="433"/>
                  </a:cubicBezTo>
                  <a:close/>
                  <a:moveTo>
                    <a:pt x="3618" y="240"/>
                  </a:moveTo>
                  <a:cubicBezTo>
                    <a:pt x="3575" y="240"/>
                    <a:pt x="3539" y="205"/>
                    <a:pt x="3539" y="161"/>
                  </a:cubicBezTo>
                  <a:cubicBezTo>
                    <a:pt x="3539" y="117"/>
                    <a:pt x="3575" y="82"/>
                    <a:pt x="3618" y="82"/>
                  </a:cubicBezTo>
                  <a:cubicBezTo>
                    <a:pt x="3662" y="82"/>
                    <a:pt x="3697" y="117"/>
                    <a:pt x="3697" y="161"/>
                  </a:cubicBezTo>
                  <a:cubicBezTo>
                    <a:pt x="3697" y="205"/>
                    <a:pt x="3662" y="240"/>
                    <a:pt x="3618" y="240"/>
                  </a:cubicBezTo>
                  <a:close/>
                  <a:moveTo>
                    <a:pt x="3930" y="414"/>
                  </a:moveTo>
                  <a:cubicBezTo>
                    <a:pt x="3907" y="414"/>
                    <a:pt x="3888" y="395"/>
                    <a:pt x="3888" y="371"/>
                  </a:cubicBezTo>
                  <a:cubicBezTo>
                    <a:pt x="3888" y="348"/>
                    <a:pt x="3907" y="329"/>
                    <a:pt x="3930" y="329"/>
                  </a:cubicBezTo>
                  <a:cubicBezTo>
                    <a:pt x="3954" y="329"/>
                    <a:pt x="3973" y="348"/>
                    <a:pt x="3973" y="371"/>
                  </a:cubicBezTo>
                  <a:cubicBezTo>
                    <a:pt x="3973" y="395"/>
                    <a:pt x="3954" y="414"/>
                    <a:pt x="3930" y="414"/>
                  </a:cubicBezTo>
                  <a:close/>
                </a:path>
              </a:pathLst>
            </a:custGeom>
            <a:solidFill>
              <a:srgbClr val="D6E9F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05463" y="754594"/>
            <a:ext cx="59409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D5F0"/>
              </a:buClr>
              <a:buSzPts val="4500"/>
              <a:buFont typeface="Arial"/>
              <a:buNone/>
              <a:defRPr sz="4500" b="0" cap="none">
                <a:solidFill>
                  <a:srgbClr val="ADD5F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805466" y="2036975"/>
            <a:ext cx="59409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>
  <p:cSld name="SLIDE 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387242" y="706858"/>
            <a:ext cx="8352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/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2968353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387239" y="1112964"/>
            <a:ext cx="63459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/>
            </a:lvl1pPr>
            <a:lvl2pPr marL="91440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/>
            </a:lvl3pPr>
            <a:lvl4pPr marL="182880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>
  <p:cSld name="SLIDE 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87242" y="706858"/>
            <a:ext cx="8352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/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387240" y="1112964"/>
            <a:ext cx="39942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/>
            </a:lvl1pPr>
            <a:lvl2pPr marL="91440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/>
            </a:lvl3pPr>
            <a:lvl4pPr marL="182880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4733721" y="1107329"/>
            <a:ext cx="39942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/>
            </a:lvl1pPr>
            <a:lvl2pPr marL="91440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/>
            </a:lvl3pPr>
            <a:lvl4pPr marL="182880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2968353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RE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8303F"/>
          </a:solidFill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2965972" y="4557271"/>
            <a:ext cx="3207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387241" y="706858"/>
            <a:ext cx="83508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>
                <a:solidFill>
                  <a:srgbClr val="FFFFFF"/>
                </a:solidFill>
              </a:defRPr>
            </a:lvl1pPr>
            <a:lvl2pPr marL="914400" lvl="1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387243" y="1112964"/>
            <a:ext cx="83511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>
            <a:lvl1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700"/>
              <a:buChar char="●"/>
              <a:defRPr sz="1700">
                <a:solidFill>
                  <a:srgbClr val="DDDDDD"/>
                </a:solidFill>
              </a:defRPr>
            </a:lvl1pPr>
            <a:lvl2pPr marL="91440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500"/>
              <a:buChar char="○"/>
              <a:defRPr>
                <a:solidFill>
                  <a:srgbClr val="DDDDDD"/>
                </a:solidFill>
              </a:defRPr>
            </a:lvl2pPr>
            <a:lvl3pPr marL="137160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400"/>
              <a:buChar char="■"/>
              <a:defRPr>
                <a:solidFill>
                  <a:srgbClr val="DDDDDD"/>
                </a:solidFill>
              </a:defRPr>
            </a:lvl3pPr>
            <a:lvl4pPr marL="182880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200"/>
              <a:buChar char="●"/>
              <a:defRPr>
                <a:solidFill>
                  <a:srgbClr val="DDDDDD"/>
                </a:solidFill>
              </a:defRPr>
            </a:lvl4pPr>
            <a:lvl5pPr marL="228600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DDDDD"/>
              </a:buClr>
              <a:buSzPts val="1200"/>
              <a:buChar char="○"/>
              <a:defRPr>
                <a:solidFill>
                  <a:srgbClr val="DDDDDD"/>
                </a:solidFill>
              </a:defRPr>
            </a:lvl5pPr>
            <a:lvl6pPr marL="2743200" lvl="5" indent="-3175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ng6us/W266_Fall2019_FinalProject/blob/master/Consumer%20Finance%20Complaint%20Product%20Classification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consumerfinance.gov/data-research/consumer-complaints/" TargetMode="External"/><Relationship Id="rId4" Type="http://schemas.openxmlformats.org/officeDocument/2006/relationships/hyperlink" Target="https://github.com/hong6us/W266_Fall2019_FinalProject/blob/master/Customer_Complaints_Analysi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41775" y="477200"/>
            <a:ext cx="79578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D5F0"/>
              </a:buClr>
              <a:buSzPts val="4500"/>
              <a:buFont typeface="Arial"/>
              <a:buNone/>
            </a:pPr>
            <a:r>
              <a:rPr lang="en" sz="2400" b="1"/>
              <a:t>Consumer Finance </a:t>
            </a:r>
            <a:endParaRPr sz="24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D5F0"/>
              </a:buClr>
              <a:buSzPts val="4500"/>
              <a:buFont typeface="Arial"/>
              <a:buNone/>
            </a:pPr>
            <a:r>
              <a:rPr lang="en" sz="2400" b="1"/>
              <a:t>Complaint Product Classification</a:t>
            </a:r>
            <a:endParaRPr sz="2400"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717977" y="2008982"/>
            <a:ext cx="5940780" cy="75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" sz="1800"/>
              <a:t>Hong Yang, Haifeng Lin</a:t>
            </a:r>
            <a:endParaRPr sz="1800"/>
          </a:p>
          <a:p>
            <a:pPr marL="0" marR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lang="en" sz="1400"/>
              <a:t>December 2019</a:t>
            </a:r>
            <a:endParaRPr sz="1400"/>
          </a:p>
          <a:p>
            <a:pPr marL="0" marR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br>
              <a:rPr lang="en" sz="1100"/>
            </a:b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1903" cy="48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Introduction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9" name="Google Shape;129;p18" descr="&#10;&#10;&#10;&#10;&#10;&#10;&#10;&#10;&#10;&#10;&#10;&#10;&#10;&#10;&#10;&#10;&#10;&#10;&#10;&#10;&#10;&#10;&#10;&#10;&#10;&#10;&#10;&#10;&#10;&#10;&#10;&#10;&#10;PresentationLoad.com"/>
          <p:cNvSpPr txBox="1">
            <a:spLocks noGrp="1"/>
          </p:cNvSpPr>
          <p:nvPr>
            <p:ph type="body" idx="2"/>
          </p:nvPr>
        </p:nvSpPr>
        <p:spPr>
          <a:xfrm>
            <a:off x="387250" y="1008600"/>
            <a:ext cx="7770000" cy="3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203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Objective</a:t>
            </a:r>
            <a:r>
              <a:rPr lang="en" sz="1800"/>
              <a:t>: Use NLP to classify consumer complaint text into product categories</a:t>
            </a:r>
            <a:endParaRPr sz="1800"/>
          </a:p>
          <a:p>
            <a:pPr marL="203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203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/>
              <a:t>Data Source</a:t>
            </a:r>
            <a:r>
              <a:rPr lang="en" sz="1800"/>
              <a:t>: Consumer Complaint Database</a:t>
            </a:r>
            <a:endParaRPr sz="1800"/>
          </a:p>
          <a:p>
            <a:pPr marL="203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203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/>
              <a:t>Application Areas</a:t>
            </a:r>
            <a:r>
              <a:rPr lang="en" sz="1800"/>
              <a:t>: </a:t>
            </a:r>
            <a:endParaRPr sz="1800"/>
          </a:p>
          <a:p>
            <a:pPr marL="9144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Businesses can automatically send complaint to right team for quicker resolution</a:t>
            </a:r>
            <a:endParaRPr sz="180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Businesses can quickly receive customer feedback and  evaluate performance of their products &amp; services</a:t>
            </a:r>
            <a:endParaRPr sz="180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Can also apply to education and other areas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2400" b="1"/>
              <a:t>Approach</a:t>
            </a:r>
            <a:endParaRPr sz="2400" b="1"/>
          </a:p>
        </p:txBody>
      </p:sp>
      <p:sp>
        <p:nvSpPr>
          <p:cNvPr id="136" name="Google Shape;136;p19" descr="&#10;&#10;&#10;&#10;&#10;&#10;&#10;&#10;&#10;&#10;&#10;&#10;&#10;&#10;&#10;&#10;&#10;&#10;&#10;&#10;&#10;&#10;&#10;&#10;&#10;&#10;&#10;&#10;&#10;&#10;&#10;&#10;&#10;PresentationLoad.com"/>
          <p:cNvSpPr txBox="1">
            <a:spLocks noGrp="1"/>
          </p:cNvSpPr>
          <p:nvPr>
            <p:ph type="body" idx="3"/>
          </p:nvPr>
        </p:nvSpPr>
        <p:spPr>
          <a:xfrm>
            <a:off x="603925" y="1159500"/>
            <a:ext cx="774510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1800" b="1"/>
              <a:t>Prework - </a:t>
            </a:r>
            <a:r>
              <a:rPr lang="en" sz="1800"/>
              <a:t>grouping labels and data cleansing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1800" b="1"/>
              <a:t>Baseline - </a:t>
            </a:r>
            <a:r>
              <a:rPr lang="en" sz="1800"/>
              <a:t>LSTM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" sz="1800" b="1"/>
              <a:t>Model 1 - </a:t>
            </a:r>
            <a:r>
              <a:rPr lang="en" sz="1800"/>
              <a:t>Attention sequence-based classification model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1800" b="1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b="1"/>
              <a:t>Model 2 - </a:t>
            </a:r>
            <a:r>
              <a:rPr lang="en" sz="1800"/>
              <a:t>LSTM with Attention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1903" cy="60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400" b="1">
                <a:solidFill>
                  <a:srgbClr val="000000"/>
                </a:solidFill>
              </a:rPr>
              <a:t>Baseline Model and Result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5" name="Google Shape;145;p20" descr="&#10;&#10;&#10;&#10;&#10;&#10;&#10;&#10;&#10;&#10;&#10;&#10;&#10;&#10;&#10;&#10;&#10;&#10;&#10;&#10;&#10;&#10;&#10;&#10;&#10;&#10;&#10;&#10;&#10;&#10;&#10;&#10;&#10;PresentationLoad.com"/>
          <p:cNvSpPr txBox="1">
            <a:spLocks noGrp="1"/>
          </p:cNvSpPr>
          <p:nvPr>
            <p:ph type="body" idx="2"/>
          </p:nvPr>
        </p:nvSpPr>
        <p:spPr>
          <a:xfrm>
            <a:off x="387239" y="1112964"/>
            <a:ext cx="3421377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Recurrent Neural Network (RNN) using the Long Short Term Memory (LSTM) architecture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03200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Overall decent accuracy of 82%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03200" lvl="0" indent="-165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Lower Macro Average Precision of 50%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609600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Product categories with fewer data points don’t produce any correct prediction.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609600" lvl="1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model does well on product categories that have massive amount of data points.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8626" y="1112975"/>
            <a:ext cx="5345449" cy="413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95617" y="12867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44D73"/>
              </a:buClr>
              <a:buSzPts val="27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Model 1: Attention sequence-based classification model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54" name="Google Shape;154;p21" descr="&#10;&#10;&#10;&#10;&#10;&#10;&#10;&#10;&#10;&#10;&#10;&#10;&#10;&#10;&#10;&#10;&#10;&#10;&#10;&#10;&#10;&#10;&#10;&#10;&#10;&#10;&#10;&#10;&#10;&#10;&#10;&#10;&#10;PresentationLoad.com"/>
          <p:cNvSpPr txBox="1">
            <a:spLocks noGrp="1"/>
          </p:cNvSpPr>
          <p:nvPr>
            <p:ph type="body" idx="2"/>
          </p:nvPr>
        </p:nvSpPr>
        <p:spPr>
          <a:xfrm>
            <a:off x="508600" y="784454"/>
            <a:ext cx="8018400" cy="1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203200" lvl="0" indent="-203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Replaced LSTM layer with attention as Multi Headed attention model that used the embedding directectly to generate keys, value and queries.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032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Over accuracy of 83%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032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Much improved Macro Average Precision of 74%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032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203200" lvl="0" indent="0" algn="l" rtl="0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1471" y="2393342"/>
            <a:ext cx="6652644" cy="213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1903" cy="80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44D73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Model 2: LSTM with Attention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21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3" name="Google Shape;163;p22" descr="&#10;&#10;&#10;&#10;&#10;&#10;&#10;&#10;&#10;&#10;&#10;&#10;&#10;&#10;&#10;&#10;&#10;&#10;&#10;&#10;&#10;&#10;&#10;&#10;&#10;&#10;&#10;&#10;&#10;&#10;&#10;&#10;&#10;PresentationLoad.com"/>
          <p:cNvSpPr txBox="1">
            <a:spLocks noGrp="1"/>
          </p:cNvSpPr>
          <p:nvPr>
            <p:ph type="body" idx="2"/>
          </p:nvPr>
        </p:nvSpPr>
        <p:spPr>
          <a:xfrm>
            <a:off x="387250" y="952230"/>
            <a:ext cx="8018400" cy="17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203200" lvl="0" indent="-203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Using the same LSTM structure as in base model with the attention layer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2032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Over accuracy of 82%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20320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200" dirty="0">
                <a:latin typeface="Arial"/>
                <a:ea typeface="Arial"/>
                <a:cs typeface="Arial"/>
                <a:sym typeface="Arial"/>
              </a:rPr>
              <a:t>Much improved Macro Average Precision of 56%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6299" y="2739425"/>
            <a:ext cx="5747681" cy="2063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44D73"/>
              </a:buClr>
              <a:buSzPts val="3300"/>
              <a:buFont typeface="Calibri"/>
              <a:buNone/>
            </a:pPr>
            <a:r>
              <a:rPr lang="en" sz="2400">
                <a:solidFill>
                  <a:srgbClr val="000000"/>
                </a:solidFill>
              </a:rPr>
              <a:t>Model Comparison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2" name="Google Shape;172;p23" descr="&#10;&#10;&#10;&#10;&#10;&#10;&#10;&#10;&#10;&#10;&#10;&#10;&#10;&#10;&#10;&#10;&#10;&#10;&#10;&#10;&#10;&#10;&#10;&#10;&#10;&#10;&#10;&#10;&#10;&#10;&#10;&#10;&#10;PresentationLoad.com"/>
          <p:cNvSpPr txBox="1">
            <a:spLocks noGrp="1"/>
          </p:cNvSpPr>
          <p:nvPr>
            <p:ph type="body" idx="2"/>
          </p:nvPr>
        </p:nvSpPr>
        <p:spPr>
          <a:xfrm>
            <a:off x="387250" y="952226"/>
            <a:ext cx="8018400" cy="3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203200" lvl="0" indent="-177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model 2, a high level of precision is achieved for the highly populated classes, at the expense of the less populated classes.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032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03200" lvl="0" indent="-177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Model 1 performs better across the broader set of classes, but is not achieved the level of performance on the highly populated classes as model 2 does.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032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03200" lvl="0" indent="-1778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general, this makes model 1 feels more mature model because it is further away from the trivial approach of assigning everything to the most populated class.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032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032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20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" sz="2400"/>
              <a:t>Conclusion</a:t>
            </a:r>
            <a:endParaRPr sz="2400"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2"/>
          </p:nvPr>
        </p:nvSpPr>
        <p:spPr>
          <a:xfrm>
            <a:off x="387260" y="951750"/>
            <a:ext cx="77244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Overall accuracy is pretty high</a:t>
            </a:r>
            <a:endParaRPr sz="18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Struggle to improve accuracy for products with few data points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Attention works better than LSTM alone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/>
              <a:t>We could try other models if time permits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/>
              <a:t>Multi-headed Attention</a:t>
            </a:r>
            <a:endParaRPr sz="1800"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/>
              <a:t>BERT</a:t>
            </a:r>
            <a:endParaRPr sz="1800"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387241" y="4557271"/>
            <a:ext cx="6858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387242" y="308122"/>
            <a:ext cx="8351903" cy="80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" sz="3600"/>
              <a:t>Reference</a:t>
            </a:r>
            <a:endParaRPr sz="36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2"/>
          </p:nvPr>
        </p:nvSpPr>
        <p:spPr>
          <a:xfrm>
            <a:off x="387241" y="1008589"/>
            <a:ext cx="81480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75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 Link: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https://github.com/hong6us/W266_Fall2019_FinalProject/blob/master/Consumer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%20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Finance%20Complaint%20Product%20Classification.pdf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Code: </a:t>
            </a:r>
            <a:r>
              <a:rPr lang="en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https://github.com/hong6us/W266_Fall2019_FinalProject/blob/master/Customer_Complaints_Analysis.ipynb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Source: 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https://www.consumerfinance.gov/data-research/consumer-complaints/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Raleway</vt:lpstr>
      <vt:lpstr>Lato</vt:lpstr>
      <vt:lpstr>Arial</vt:lpstr>
      <vt:lpstr>Noto Sans Symbols</vt:lpstr>
      <vt:lpstr>Streamline</vt:lpstr>
      <vt:lpstr>Consumer Finance  Complaint Product Classification</vt:lpstr>
      <vt:lpstr>Introduction</vt:lpstr>
      <vt:lpstr>Approach</vt:lpstr>
      <vt:lpstr>Baseline Model and Result</vt:lpstr>
      <vt:lpstr>Model 1: Attention sequence-based classification model</vt:lpstr>
      <vt:lpstr>Model 2: LSTM with Attention</vt:lpstr>
      <vt:lpstr>Model Comparison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Finance  Complaint Product Classification</dc:title>
  <cp:lastModifiedBy>Hong Yang</cp:lastModifiedBy>
  <cp:revision>1</cp:revision>
  <dcterms:modified xsi:type="dcterms:W3CDTF">2019-12-11T03:50:54Z</dcterms:modified>
</cp:coreProperties>
</file>