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65" r:id="rId3"/>
    <p:sldId id="273" r:id="rId4"/>
    <p:sldId id="264" r:id="rId5"/>
    <p:sldId id="277" r:id="rId6"/>
    <p:sldId id="281" r:id="rId7"/>
    <p:sldId id="258" r:id="rId8"/>
    <p:sldId id="279" r:id="rId9"/>
    <p:sldId id="282" r:id="rId10"/>
    <p:sldId id="260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282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134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20EA5F0D-C1DC-412F-A146-DDB3A74B588F}" type="datetimeFigureOut">
              <a:rPr lang="en-US" altLang="ko-KR"/>
              <a:t>10/17/2017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7BAE14B8-3CC9-472D-9BC5-A84D80684DE2}" type="slidenum">
              <a:rPr lang="ko-KR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A8CDE508-72C8-4AB5-AA9C-1584D31690E0}" type="datetimeFigureOut">
              <a:t>2017-10-17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 편집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7FB667E1-E601-4AAF-B95C-B25720D70A60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/>
            </a:pPr>
            <a:endParaRPr kumimoji="0" lang="ko-KR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 latinLnBrk="1">
              <a:defRPr lang="ko-KR" sz="4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 latinLnBrk="1">
              <a:spcBef>
                <a:spcPts val="0"/>
              </a:spcBef>
              <a:buNone/>
              <a:defRPr lang="ko-KR" sz="2000" cap="none" baseline="0">
                <a:solidFill>
                  <a:schemeClr val="bg1"/>
                </a:solidFill>
              </a:defRPr>
            </a:lvl1pPr>
            <a:lvl2pPr marL="457200" indent="0" algn="ctr" latinLnBrk="1">
              <a:buNone/>
              <a:defRPr lang="ko-KR" sz="2800"/>
            </a:lvl2pPr>
            <a:lvl3pPr marL="914400" indent="0" algn="ctr" latinLnBrk="1">
              <a:buNone/>
              <a:defRPr lang="ko-KR" sz="2400"/>
            </a:lvl3pPr>
            <a:lvl4pPr marL="1371600" indent="0" algn="ctr" latinLnBrk="1">
              <a:buNone/>
              <a:defRPr lang="ko-KR" sz="2000"/>
            </a:lvl4pPr>
            <a:lvl5pPr marL="1828800" indent="0" algn="ctr" latinLnBrk="1">
              <a:buNone/>
              <a:defRPr lang="ko-KR" sz="2000"/>
            </a:lvl5pPr>
            <a:lvl6pPr marL="2286000" indent="0" algn="ctr" latinLnBrk="1">
              <a:buNone/>
              <a:defRPr lang="ko-KR" sz="2000"/>
            </a:lvl6pPr>
            <a:lvl7pPr marL="2743200" indent="0" algn="ctr" latinLnBrk="1">
              <a:buNone/>
              <a:defRPr lang="ko-KR" sz="2000"/>
            </a:lvl7pPr>
            <a:lvl8pPr marL="3200400" indent="0" algn="ctr" latinLnBrk="1">
              <a:buNone/>
              <a:defRPr lang="ko-KR" sz="2000"/>
            </a:lvl8pPr>
            <a:lvl9pPr marL="3657600" indent="0" algn="ctr" latinLnBrk="1">
              <a:buNone/>
              <a:defRPr lang="ko-KR" sz="2000"/>
            </a:lvl9pPr>
          </a:lstStyle>
          <a:p>
            <a:r>
              <a:rPr lang="ko-KR" altLang="en-US"/>
              <a:t>클릭하여 마스터 부제목 스타일 편집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대체 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/>
            </a:pPr>
            <a:endParaRPr kumimoji="0" lang="ko-KR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 latinLnBrk="1">
              <a:defRPr lang="ko-KR" sz="34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400"/>
            </a:lvl6pPr>
            <a:lvl7pPr latinLnBrk="1">
              <a:defRPr lang="ko-KR" sz="1400"/>
            </a:lvl7pPr>
            <a:lvl8pPr latinLnBrk="1">
              <a:defRPr lang="ko-KR" sz="1400"/>
            </a:lvl8pPr>
            <a:lvl9pPr latinLnBrk="1">
              <a:defRPr lang="ko-KR" sz="14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16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1">
              <a:defRPr lang="ko-KR">
                <a:solidFill>
                  <a:schemeClr val="tx2"/>
                </a:solidFill>
              </a:defRPr>
            </a:lvl1pPr>
          </a:lstStyle>
          <a:p>
            <a:pPr latinLnBrk="1"/>
            <a:fld id="{9E583DDF-CA54-461A-A486-592D2374C532}" type="datetimeFigureOut">
              <a:pPr latinLnBrk="1"/>
              <a:t>2017-10-17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1">
              <a:defRPr lang="ko-KR"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그림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/>
            </a:pPr>
            <a:endParaRPr kumimoji="0" lang="ko-KR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 latinLnBrk="1">
              <a:defRPr lang="ko-KR" sz="34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-8211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 latinLnBrk="1">
              <a:buNone/>
              <a:defRPr lang="ko-KR" sz="3200">
                <a:solidFill>
                  <a:schemeClr val="tx2"/>
                </a:solidFill>
              </a:defRPr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16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2017-10-17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2017-10-17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2017-10-17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6pPr latinLnBrk="1">
              <a:defRPr lang="ko-KR"/>
            </a:lvl6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2017-10-17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직사각형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 latinLnBrk="1">
              <a:defRPr lang="ko-KR" sz="5200" b="0"/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 latinLnBrk="1">
              <a:spcBef>
                <a:spcPts val="0"/>
              </a:spcBef>
              <a:buNone/>
              <a:defRPr lang="ko-KR" sz="2400" cap="none" baseline="0">
                <a:solidFill>
                  <a:schemeClr val="tx2"/>
                </a:solidFill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2017-10-17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대체 구역 머리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 latinLnBrk="1">
              <a:defRPr lang="ko-KR" sz="52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 latinLnBrk="1">
              <a:spcBef>
                <a:spcPts val="0"/>
              </a:spcBef>
              <a:buNone/>
              <a:defRPr lang="ko-KR" sz="2400" cap="none" baseline="0">
                <a:solidFill>
                  <a:schemeClr val="tx1"/>
                </a:solidFill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1">
              <a:defRPr lang="ko-KR">
                <a:solidFill>
                  <a:schemeClr val="tx2"/>
                </a:solidFill>
              </a:defRPr>
            </a:lvl1pPr>
          </a:lstStyle>
          <a:p>
            <a:pPr latinLnBrk="1"/>
            <a:fld id="{9E583DDF-CA54-461A-A486-592D2374C532}" type="datetimeFigureOut">
              <a:pPr latinLnBrk="1"/>
              <a:t>2017-10-17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1">
              <a:defRPr lang="ko-KR">
                <a:solidFill>
                  <a:schemeClr val="tx2"/>
                </a:solidFill>
              </a:defRPr>
            </a:lvl1pPr>
          </a:lstStyle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1">
              <a:defRPr lang="ko-KR"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400"/>
            </a:lvl6pPr>
            <a:lvl7pPr latinLnBrk="1">
              <a:defRPr lang="ko-KR" sz="1400"/>
            </a:lvl7pPr>
            <a:lvl8pPr latinLnBrk="1">
              <a:defRPr lang="ko-KR" sz="1400"/>
            </a:lvl8pPr>
            <a:lvl9pPr latinLnBrk="1">
              <a:defRPr lang="ko-KR" sz="14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400"/>
            </a:lvl6pPr>
            <a:lvl7pPr latinLnBrk="1">
              <a:defRPr lang="ko-KR" sz="1400"/>
            </a:lvl7pPr>
            <a:lvl8pPr latinLnBrk="1">
              <a:defRPr lang="ko-KR" sz="1400"/>
            </a:lvl8pPr>
            <a:lvl9pPr latinLnBrk="1">
              <a:defRPr lang="ko-KR" sz="14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t>2017-10-17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200" b="0" cap="none" baseline="0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 latinLnBrk="1">
              <a:defRPr lang="ko-KR" sz="1800"/>
            </a:lvl1pPr>
            <a:lvl2pPr latinLnBrk="1">
              <a:defRPr lang="ko-KR" sz="1600"/>
            </a:lvl2pPr>
            <a:lvl3pPr latinLnBrk="1">
              <a:defRPr lang="ko-KR" sz="1400"/>
            </a:lvl3pPr>
            <a:lvl4pPr latinLnBrk="1">
              <a:defRPr lang="ko-KR" sz="1200"/>
            </a:lvl4pPr>
            <a:lvl5pPr latinLnBrk="1">
              <a:defRPr lang="ko-KR" sz="1200"/>
            </a:lvl5pPr>
            <a:lvl6pPr latinLnBrk="1">
              <a:defRPr lang="ko-KR" sz="1200"/>
            </a:lvl6pPr>
            <a:lvl7pPr latinLnBrk="1">
              <a:defRPr lang="ko-KR" sz="1200"/>
            </a:lvl7pPr>
            <a:lvl8pPr latinLnBrk="1">
              <a:defRPr lang="ko-KR" sz="1200"/>
            </a:lvl8pPr>
            <a:lvl9pPr latinLnBrk="1">
              <a:defRPr lang="ko-KR" sz="12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200" b="0" cap="none" baseline="0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 latinLnBrk="1">
              <a:defRPr lang="ko-KR" sz="1800"/>
            </a:lvl1pPr>
            <a:lvl2pPr latinLnBrk="1">
              <a:defRPr lang="ko-KR" sz="1600"/>
            </a:lvl2pPr>
            <a:lvl3pPr latinLnBrk="1">
              <a:defRPr lang="ko-KR" sz="1400"/>
            </a:lvl3pPr>
            <a:lvl4pPr latinLnBrk="1">
              <a:defRPr lang="ko-KR" sz="1200"/>
            </a:lvl4pPr>
            <a:lvl5pPr latinLnBrk="1">
              <a:defRPr lang="ko-KR" sz="1200"/>
            </a:lvl5pPr>
            <a:lvl6pPr latinLnBrk="1">
              <a:defRPr lang="ko-KR" sz="1200"/>
            </a:lvl6pPr>
            <a:lvl7pPr latinLnBrk="1">
              <a:defRPr lang="ko-KR" sz="1200"/>
            </a:lvl7pPr>
            <a:lvl8pPr latinLnBrk="1">
              <a:defRPr lang="ko-KR" sz="1200"/>
            </a:lvl8pPr>
            <a:lvl9pPr latinLnBrk="1">
              <a:defRPr lang="ko-KR" sz="12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2017-10-17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2017-10-17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1">
              <a:defRPr lang="ko-KR">
                <a:solidFill>
                  <a:schemeClr val="tx2"/>
                </a:solidFill>
              </a:defRPr>
            </a:lvl1pPr>
          </a:lstStyle>
          <a:p>
            <a:pPr latinLnBrk="1"/>
            <a:fld id="{9E583DDF-CA54-461A-A486-592D2374C532}" type="datetimeFigureOut">
              <a:pPr latinLnBrk="1"/>
              <a:t>2017-10-17</a:t>
            </a:fld>
            <a:endParaRPr 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1">
              <a:defRPr lang="ko-KR">
                <a:solidFill>
                  <a:schemeClr val="tx2"/>
                </a:solidFill>
              </a:defRPr>
            </a:lvl1pPr>
          </a:lstStyle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1">
              <a:defRPr lang="ko-KR"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 latinLnBrk="1">
              <a:defRPr lang="ko-KR" sz="3400" b="0"/>
            </a:lvl1pPr>
          </a:lstStyle>
          <a:p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400"/>
            </a:lvl6pPr>
            <a:lvl7pPr latinLnBrk="1">
              <a:defRPr lang="ko-KR" sz="1400"/>
            </a:lvl7pPr>
            <a:lvl8pPr latinLnBrk="1">
              <a:defRPr lang="ko-KR" sz="1400"/>
            </a:lvl8pPr>
            <a:lvl9pPr latinLnBrk="1">
              <a:defRPr lang="ko-KR" sz="14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1600"/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t>2017-10-17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직사각형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 dirty="0"/>
              <a:t>마스터 텍스트 스타일 편집</a:t>
            </a:r>
          </a:p>
          <a:p>
            <a:pPr lvl="1" latinLnBrk="1"/>
            <a:r>
              <a:rPr lang="ko-KR" dirty="0"/>
              <a:t>둘째 수준</a:t>
            </a:r>
          </a:p>
          <a:p>
            <a:pPr lvl="2" latinLnBrk="1"/>
            <a:r>
              <a:rPr lang="ko-KR" dirty="0"/>
              <a:t>셋째 수준</a:t>
            </a:r>
          </a:p>
          <a:p>
            <a:pPr lvl="3" latinLnBrk="1"/>
            <a:r>
              <a:rPr lang="ko-KR" dirty="0"/>
              <a:t>넷째 수준</a:t>
            </a:r>
          </a:p>
          <a:p>
            <a:pPr lvl="4" latinLnBrk="1"/>
            <a:r>
              <a:rPr lang="ko-KR" dirty="0"/>
              <a:t>다섯째 수준</a:t>
            </a:r>
          </a:p>
          <a:p>
            <a:pPr lvl="5" latinLnBrk="1"/>
            <a:r>
              <a:rPr lang="ko-KR" dirty="0"/>
              <a:t>여섯째 수준</a:t>
            </a:r>
          </a:p>
          <a:p>
            <a:pPr lvl="6" latinLnBrk="1"/>
            <a:r>
              <a:rPr lang="ko-KR" dirty="0"/>
              <a:t>일곱째 수준</a:t>
            </a:r>
          </a:p>
          <a:p>
            <a:pPr lvl="7" latinLnBrk="1"/>
            <a:r>
              <a:rPr lang="ko-KR" dirty="0"/>
              <a:t>여덟째 수준</a:t>
            </a:r>
          </a:p>
          <a:p>
            <a:pPr lvl="8" latinLnBrk="1"/>
            <a:r>
              <a:rPr lang="ko-KR" dirty="0"/>
              <a:t>아홉째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bg2"/>
                </a:solidFill>
              </a:defRPr>
            </a:lvl1pPr>
          </a:lstStyle>
          <a:p>
            <a:pPr latinLnBrk="1"/>
            <a:fld id="{9E583DDF-CA54-461A-A486-592D2374C532}" type="datetimeFigureOut">
              <a:pPr latinLnBrk="1"/>
              <a:t>2017-10-17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800" cap="all" baseline="0">
                <a:solidFill>
                  <a:schemeClr val="bg2"/>
                </a:solidFill>
              </a:defRPr>
            </a:lvl1pPr>
          </a:lstStyle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1" hangingPunct="1">
        <a:lnSpc>
          <a:spcPct val="90000"/>
        </a:lnSpc>
        <a:spcBef>
          <a:spcPct val="0"/>
        </a:spcBef>
        <a:buFont typeface="Arial" pitchFamily="34" charset="0"/>
        <a:buNone/>
        <a:defRPr lang="ko-KR" sz="3400" kern="1200">
          <a:solidFill>
            <a:schemeClr val="tx2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lang="ko-KR" sz="20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lang="ko-KR" sz="18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lang="ko-KR" sz="16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lang="ko-KR" sz="1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5544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lang="ko-KR" sz="1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87452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lang="ko-KR" sz="1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6pPr>
      <a:lvl7pPr marL="219456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lang="ko-KR" sz="1400" kern="1200" baseline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7pPr>
      <a:lvl8pPr marL="251460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lang="ko-KR" sz="1400" kern="1200" baseline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8pPr>
      <a:lvl9pPr marL="283464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lang="ko-KR" sz="1400" kern="1200" baseline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indiside.com/game_pr/1382749#!prettyPhoto" TargetMode="External"/><Relationship Id="rId2" Type="http://schemas.openxmlformats.org/officeDocument/2006/relationships/hyperlink" Target="http://egloos.zum.com/mlkangho/v/11026765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2D </a:t>
            </a:r>
            <a:r>
              <a:rPr lang="en-US" altLang="ko-KR" dirty="0" err="1"/>
              <a:t>GamePrograming</a:t>
            </a:r>
            <a:endParaRPr lang="ko-KR" dirty="0"/>
          </a:p>
        </p:txBody>
      </p:sp>
      <p:sp>
        <p:nvSpPr>
          <p:cNvPr id="4" name="부제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게임공학과</a:t>
            </a:r>
            <a:endParaRPr lang="en-US" altLang="ko-KR" dirty="0"/>
          </a:p>
          <a:p>
            <a:r>
              <a:rPr lang="ko-KR" altLang="en-US" dirty="0"/>
              <a:t>정홍래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522413" y="337657"/>
            <a:ext cx="9144000" cy="870358"/>
          </a:xfrm>
        </p:spPr>
        <p:txBody>
          <a:bodyPr/>
          <a:lstStyle/>
          <a:p>
            <a:r>
              <a:rPr lang="ko-KR" altLang="en-US" dirty="0"/>
              <a:t>출처</a:t>
            </a:r>
            <a:endParaRPr 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1522413" y="1628862"/>
            <a:ext cx="9144000" cy="1143000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http://egloos.zum.com/mlkangho/v/11026765</a:t>
            </a:r>
            <a:r>
              <a:rPr lang="en-US" altLang="ko-KR" dirty="0"/>
              <a:t>(</a:t>
            </a:r>
            <a:r>
              <a:rPr lang="ko-KR" altLang="en-US" dirty="0"/>
              <a:t>사진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hlinkClick r:id="rId3"/>
              </a:rPr>
              <a:t>http://indiside.com/game_pr/1382749#!prettyPhoto</a:t>
            </a:r>
            <a:r>
              <a:rPr lang="en-US" altLang="ko-KR" dirty="0"/>
              <a:t>(</a:t>
            </a:r>
            <a:r>
              <a:rPr lang="ko-KR" altLang="en-US" dirty="0"/>
              <a:t>사진</a:t>
            </a:r>
            <a:r>
              <a:rPr lang="en-US" altLang="ko-KR" dirty="0"/>
              <a:t>)</a:t>
            </a:r>
            <a:endParaRPr 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6F7DAF-845B-4F6C-8BA1-0B9ADBD56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729" y="6292813"/>
            <a:ext cx="1280271" cy="3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20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 </a:t>
            </a:r>
            <a:endParaRPr lang="ko-KR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게임 컨셉</a:t>
            </a:r>
            <a:endParaRPr lang="en-US" altLang="ko-KR" dirty="0"/>
          </a:p>
          <a:p>
            <a:endParaRPr lang="ko-KR" dirty="0"/>
          </a:p>
          <a:p>
            <a:r>
              <a:rPr lang="ko-KR" altLang="en-US" dirty="0"/>
              <a:t>예상 게임 흐름</a:t>
            </a:r>
            <a:endParaRPr lang="en-US" altLang="ko-KR" dirty="0"/>
          </a:p>
          <a:p>
            <a:endParaRPr lang="ko-KR" dirty="0"/>
          </a:p>
          <a:p>
            <a:r>
              <a:rPr lang="ko-KR" altLang="en-US" dirty="0"/>
              <a:t>개발 범위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개발 일정</a:t>
            </a:r>
            <a:endParaRPr 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7DE2CC-0022-4C50-B8BB-1EAA97D81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729" y="6292813"/>
            <a:ext cx="1280271" cy="3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5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3214" y="239786"/>
            <a:ext cx="3200400" cy="683003"/>
          </a:xfrm>
        </p:spPr>
        <p:txBody>
          <a:bodyPr/>
          <a:lstStyle/>
          <a:p>
            <a:r>
              <a:rPr lang="ko-KR" altLang="en-US" dirty="0"/>
              <a:t>게임 컨셉</a:t>
            </a:r>
            <a:endParaRPr 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839324" y="1184554"/>
            <a:ext cx="3200400" cy="3521670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탑 뷰 형식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뚜렷한 목표 제시</a:t>
            </a:r>
            <a:r>
              <a:rPr lang="en-US" altLang="ko-KR" sz="2000" dirty="0"/>
              <a:t>(</a:t>
            </a:r>
            <a:r>
              <a:rPr lang="ko-KR" altLang="en-US" sz="2000" dirty="0"/>
              <a:t>생존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다양한 공략</a:t>
            </a:r>
            <a:endParaRPr lang="en-US" altLang="ko-KR" sz="2000" dirty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endParaRPr lang="ko-KR" sz="2000" dirty="0"/>
          </a:p>
        </p:txBody>
      </p:sp>
      <p:pic>
        <p:nvPicPr>
          <p:cNvPr id="3" name="그림 개체 틀 2">
            <a:extLst>
              <a:ext uri="{FF2B5EF4-FFF2-40B4-BE49-F238E27FC236}">
                <a16:creationId xmlns:a16="http://schemas.microsoft.com/office/drawing/2014/main" id="{CF7F193B-0259-4E49-98D2-F54F6DE9CF9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8244" r="18244"/>
          <a:stretch>
            <a:fillRect/>
          </a:stretch>
        </p:blipFill>
        <p:spPr>
          <a:xfrm>
            <a:off x="-8211" y="0"/>
            <a:ext cx="731520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C12BAE-BBC1-4E51-9670-41467EBEB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729" y="6292813"/>
            <a:ext cx="1280271" cy="312447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0E92D9-01DB-4EE7-AA89-FBB18180920D}"/>
              </a:ext>
            </a:extLst>
          </p:cNvPr>
          <p:cNvSpPr/>
          <p:nvPr/>
        </p:nvSpPr>
        <p:spPr>
          <a:xfrm>
            <a:off x="528506" y="318782"/>
            <a:ext cx="6207854" cy="10318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낯선 정글에서 살아남아 무사히 구조되라</a:t>
            </a:r>
          </a:p>
        </p:txBody>
      </p:sp>
    </p:spTree>
    <p:extLst>
      <p:ext uri="{BB962C8B-B14F-4D97-AF65-F5344CB8AC3E}">
        <p14:creationId xmlns:p14="http://schemas.microsoft.com/office/powerpoint/2010/main" val="15854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0000" y="341526"/>
            <a:ext cx="9509760" cy="648376"/>
          </a:xfrm>
        </p:spPr>
        <p:txBody>
          <a:bodyPr/>
          <a:lstStyle/>
          <a:p>
            <a:r>
              <a:rPr lang="ko-KR" altLang="en-US" dirty="0"/>
              <a:t>게임 공통 흐름 예시</a:t>
            </a:r>
            <a:endParaRPr 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C14390-FB04-468C-849B-977AE7755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729" y="6292813"/>
            <a:ext cx="1280271" cy="312447"/>
          </a:xfrm>
          <a:prstGeom prst="rect">
            <a:avLst/>
          </a:prstGeom>
        </p:spPr>
      </p:pic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8C0CB30-19B1-46AF-A9DF-AD0961292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55" y="1155351"/>
            <a:ext cx="5230971" cy="2795864"/>
          </a:xfrm>
        </p:spPr>
      </p:pic>
      <p:pic>
        <p:nvPicPr>
          <p:cNvPr id="8" name="내용 개체 틀 6">
            <a:extLst>
              <a:ext uri="{FF2B5EF4-FFF2-40B4-BE49-F238E27FC236}">
                <a16:creationId xmlns:a16="http://schemas.microsoft.com/office/drawing/2014/main" id="{01C9B0FE-A44D-4C99-BC0E-37910AECE7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209" y="1155351"/>
            <a:ext cx="5230972" cy="27958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20A4E3-52E9-4591-8872-8F0BF2FE0A45}"/>
              </a:ext>
            </a:extLst>
          </p:cNvPr>
          <p:cNvSpPr txBox="1"/>
          <p:nvPr/>
        </p:nvSpPr>
        <p:spPr>
          <a:xfrm>
            <a:off x="1635293" y="4009936"/>
            <a:ext cx="2483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&lt;  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배고픔 관리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DCACF5-124C-48DE-84EF-E313020F91A5}"/>
              </a:ext>
            </a:extLst>
          </p:cNvPr>
          <p:cNvSpPr txBox="1"/>
          <p:nvPr/>
        </p:nvSpPr>
        <p:spPr>
          <a:xfrm>
            <a:off x="7660064" y="3993159"/>
            <a:ext cx="3305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&lt;  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야생동물에게서 생존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FD29F26-3A34-4FFF-927E-E377167D94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57" y="1584331"/>
            <a:ext cx="2387671" cy="42898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E7995B0-90CF-4EBD-9A81-A667734F23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209" y="1162366"/>
            <a:ext cx="3077862" cy="421965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417D9060-1679-45E0-A74B-6ED94FE85BB2}"/>
              </a:ext>
            </a:extLst>
          </p:cNvPr>
          <p:cNvSpPr/>
          <p:nvPr/>
        </p:nvSpPr>
        <p:spPr>
          <a:xfrm rot="2437052">
            <a:off x="3934921" y="4159603"/>
            <a:ext cx="964734" cy="755009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1993570C-F4FC-4F2D-B096-DE1C30172FCD}"/>
              </a:ext>
            </a:extLst>
          </p:cNvPr>
          <p:cNvSpPr/>
          <p:nvPr/>
        </p:nvSpPr>
        <p:spPr>
          <a:xfrm rot="8307401">
            <a:off x="6826228" y="4161470"/>
            <a:ext cx="964734" cy="755009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폭발: 8pt 24">
            <a:extLst>
              <a:ext uri="{FF2B5EF4-FFF2-40B4-BE49-F238E27FC236}">
                <a16:creationId xmlns:a16="http://schemas.microsoft.com/office/drawing/2014/main" id="{ED173FE0-1B6A-4CAE-91C3-83A75B273FA3}"/>
              </a:ext>
            </a:extLst>
          </p:cNvPr>
          <p:cNvSpPr/>
          <p:nvPr/>
        </p:nvSpPr>
        <p:spPr>
          <a:xfrm>
            <a:off x="4714953" y="4748169"/>
            <a:ext cx="2484330" cy="1292974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1C3F18-B20D-4033-A308-10630796132F}"/>
              </a:ext>
            </a:extLst>
          </p:cNvPr>
          <p:cNvSpPr txBox="1"/>
          <p:nvPr/>
        </p:nvSpPr>
        <p:spPr>
          <a:xfrm>
            <a:off x="528506" y="4748169"/>
            <a:ext cx="3439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시간이 지남에 따라 줄어든다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나무열매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고기로 회복한다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09297B-71E4-40F7-8B2A-79DB0B324D43}"/>
              </a:ext>
            </a:extLst>
          </p:cNvPr>
          <p:cNvSpPr txBox="1"/>
          <p:nvPr/>
        </p:nvSpPr>
        <p:spPr>
          <a:xfrm>
            <a:off x="7810150" y="4748169"/>
            <a:ext cx="3808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간단한 무기를 제작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고기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가죽을 얻을 수 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293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0000" y="341526"/>
            <a:ext cx="9509760" cy="648376"/>
          </a:xfrm>
        </p:spPr>
        <p:txBody>
          <a:bodyPr/>
          <a:lstStyle/>
          <a:p>
            <a:r>
              <a:rPr lang="ko-KR" altLang="en-US" dirty="0"/>
              <a:t>게임 흐름 </a:t>
            </a:r>
            <a:r>
              <a:rPr lang="en-US" altLang="ko-KR" dirty="0"/>
              <a:t>(</a:t>
            </a:r>
            <a:r>
              <a:rPr lang="ko-KR" altLang="en-US" dirty="0"/>
              <a:t>밤</a:t>
            </a:r>
            <a:r>
              <a:rPr lang="en-US" altLang="ko-KR" dirty="0"/>
              <a:t>) </a:t>
            </a:r>
            <a:r>
              <a:rPr lang="ko-KR" altLang="en-US" dirty="0"/>
              <a:t>예시</a:t>
            </a:r>
            <a:endParaRPr 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C14390-FB04-468C-849B-977AE7755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729" y="6292813"/>
            <a:ext cx="1280271" cy="312447"/>
          </a:xfrm>
          <a:prstGeom prst="rect">
            <a:avLst/>
          </a:prstGeom>
        </p:spPr>
      </p:pic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C2B3BBB4-36EC-4685-9F2D-19EA00E6D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345" y="1083649"/>
            <a:ext cx="5475430" cy="2932197"/>
          </a:xfr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3DDC34F-4E20-45FD-A28B-8F62BD107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468" y="2424069"/>
            <a:ext cx="522595" cy="34429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7B18195-1A9D-4E50-9711-F30934CC43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345" y="1866420"/>
            <a:ext cx="1700383" cy="38148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A3E907A-4B91-4984-AFEA-42BAF8113308}"/>
              </a:ext>
            </a:extLst>
          </p:cNvPr>
          <p:cNvSpPr txBox="1"/>
          <p:nvPr/>
        </p:nvSpPr>
        <p:spPr>
          <a:xfrm>
            <a:off x="4954194" y="4039420"/>
            <a:ext cx="2483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&lt;  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추위 관리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F25425-D27B-42BA-9F50-2E4E7D9F4136}"/>
              </a:ext>
            </a:extLst>
          </p:cNvPr>
          <p:cNvSpPr txBox="1"/>
          <p:nvPr/>
        </p:nvSpPr>
        <p:spPr>
          <a:xfrm>
            <a:off x="2172750" y="4424506"/>
            <a:ext cx="37754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플레이어는 체온이 저하되고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시야가 좁아지며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모닥불 근처에서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시야 확보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체온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관리를 </a:t>
            </a:r>
            <a:r>
              <a:rPr lang="ko-KR" altLang="en-US" dirty="0">
                <a:solidFill>
                  <a:srgbClr val="FF0000"/>
                </a:solidFill>
              </a:rPr>
              <a:t>할 수 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3" name="폭발: 8pt 22">
            <a:extLst>
              <a:ext uri="{FF2B5EF4-FFF2-40B4-BE49-F238E27FC236}">
                <a16:creationId xmlns:a16="http://schemas.microsoft.com/office/drawing/2014/main" id="{F2F1FFBF-1094-4D78-AAF8-E2DFB3AF0A4B}"/>
              </a:ext>
            </a:extLst>
          </p:cNvPr>
          <p:cNvSpPr/>
          <p:nvPr/>
        </p:nvSpPr>
        <p:spPr>
          <a:xfrm>
            <a:off x="6983092" y="5005117"/>
            <a:ext cx="2484330" cy="1292974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생존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12A0571-2045-497A-81D6-EFBCA1004AD9}"/>
              </a:ext>
            </a:extLst>
          </p:cNvPr>
          <p:cNvSpPr/>
          <p:nvPr/>
        </p:nvSpPr>
        <p:spPr>
          <a:xfrm rot="2700000">
            <a:off x="6128472" y="4518074"/>
            <a:ext cx="964734" cy="755009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529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FAB411A-A538-4739-9F0C-32FE620A9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729" y="6292813"/>
            <a:ext cx="1280271" cy="312447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608E30AD-FE34-4337-BECE-86800117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503" y="411060"/>
            <a:ext cx="9509760" cy="763401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개발 범위</a:t>
            </a:r>
            <a:endParaRPr 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FE7CACC-73C9-4E02-B173-B650D51F4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69343"/>
              </p:ext>
            </p:extLst>
          </p:nvPr>
        </p:nvGraphicFramePr>
        <p:xfrm>
          <a:off x="1267350" y="1174461"/>
          <a:ext cx="9644379" cy="5339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4562">
                  <a:extLst>
                    <a:ext uri="{9D8B030D-6E8A-4147-A177-3AD203B41FA5}">
                      <a16:colId xmlns:a16="http://schemas.microsoft.com/office/drawing/2014/main" val="1460313747"/>
                    </a:ext>
                  </a:extLst>
                </a:gridCol>
                <a:gridCol w="3449255">
                  <a:extLst>
                    <a:ext uri="{9D8B030D-6E8A-4147-A177-3AD203B41FA5}">
                      <a16:colId xmlns:a16="http://schemas.microsoft.com/office/drawing/2014/main" val="1565113351"/>
                    </a:ext>
                  </a:extLst>
                </a:gridCol>
                <a:gridCol w="4180562">
                  <a:extLst>
                    <a:ext uri="{9D8B030D-6E8A-4147-A177-3AD203B41FA5}">
                      <a16:colId xmlns:a16="http://schemas.microsoft.com/office/drawing/2014/main" val="847731882"/>
                    </a:ext>
                  </a:extLst>
                </a:gridCol>
              </a:tblGrid>
              <a:tr h="440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내용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최소 범위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추가 범위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856326"/>
                  </a:ext>
                </a:extLst>
              </a:tr>
              <a:tr h="440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캐릭터 컨트롤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4</a:t>
                      </a:r>
                      <a:r>
                        <a:rPr lang="ko-KR" altLang="en-US" sz="1300" dirty="0"/>
                        <a:t>방향 이동</a:t>
                      </a:r>
                      <a:endParaRPr lang="en-US" altLang="ko-KR" sz="1300" dirty="0"/>
                    </a:p>
                    <a:p>
                      <a:pPr latinLnBrk="1"/>
                      <a:r>
                        <a:rPr lang="ko-KR" altLang="en-US" sz="1300" dirty="0"/>
                        <a:t>방향에 맞춰서 공격</a:t>
                      </a:r>
                      <a:r>
                        <a:rPr lang="en-US" altLang="ko-KR" sz="1300" dirty="0"/>
                        <a:t>,</a:t>
                      </a:r>
                      <a:r>
                        <a:rPr lang="ko-KR" altLang="en-US" sz="1300" dirty="0"/>
                        <a:t>채집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배고픔을 소모해서 달리기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953336"/>
                  </a:ext>
                </a:extLst>
              </a:tr>
              <a:tr h="440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아이템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생존에 필요한 물품</a:t>
                      </a:r>
                      <a:endParaRPr lang="en-US" altLang="ko-KR" sz="1300" dirty="0"/>
                    </a:p>
                    <a:p>
                      <a:pPr latinLnBrk="1"/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사냥도구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불</a:t>
                      </a:r>
                      <a:r>
                        <a:rPr lang="en-US" altLang="ko-KR" sz="1300" dirty="0"/>
                        <a:t>,)</a:t>
                      </a:r>
                      <a:endParaRPr lang="ko-KR" altLang="en-US" sz="1300" dirty="0"/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울타리를 제작 통한 안전 확보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916300"/>
                  </a:ext>
                </a:extLst>
              </a:tr>
              <a:tr h="440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맵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기본적인 타일 맵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초원</a:t>
                      </a:r>
                      <a:r>
                        <a:rPr lang="en-US" altLang="ko-KR" sz="1300" dirty="0"/>
                        <a:t>)</a:t>
                      </a:r>
                      <a:endParaRPr lang="ko-KR" altLang="en-US" sz="1300" dirty="0"/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다양한 지형 추가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바다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산</a:t>
                      </a:r>
                      <a:r>
                        <a:rPr lang="en-US" altLang="ko-KR" sz="1300" dirty="0"/>
                        <a:t>)</a:t>
                      </a:r>
                    </a:p>
                    <a:p>
                      <a:pPr latinLnBrk="1"/>
                      <a:r>
                        <a:rPr lang="ko-KR" altLang="en-US" sz="1300" dirty="0"/>
                        <a:t>환경 변화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날씨</a:t>
                      </a:r>
                      <a:r>
                        <a:rPr lang="en-US" altLang="ko-KR" sz="1300" dirty="0"/>
                        <a:t>)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7077881"/>
                  </a:ext>
                </a:extLst>
              </a:tr>
              <a:tr h="440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야생동물 </a:t>
                      </a:r>
                      <a:r>
                        <a:rPr lang="en-US" altLang="ko-KR" sz="1300" b="1" dirty="0"/>
                        <a:t>AI</a:t>
                      </a:r>
                      <a:endParaRPr lang="ko-KR" altLang="en-US" sz="1300" b="1" dirty="0"/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야생동물은 방황하는 상태</a:t>
                      </a:r>
                      <a:r>
                        <a:rPr lang="en-US" altLang="ko-KR" sz="1300" dirty="0"/>
                        <a:t>.</a:t>
                      </a:r>
                    </a:p>
                    <a:p>
                      <a:pPr latinLnBrk="1"/>
                      <a:r>
                        <a:rPr lang="ko-KR" altLang="en-US" sz="1300" dirty="0"/>
                        <a:t>주인공 </a:t>
                      </a:r>
                      <a:r>
                        <a:rPr lang="ko-KR" altLang="en-US" sz="1300" dirty="0" err="1"/>
                        <a:t>발견시</a:t>
                      </a:r>
                      <a:r>
                        <a:rPr lang="ko-KR" altLang="en-US" sz="1300" dirty="0"/>
                        <a:t> 추적</a:t>
                      </a:r>
                      <a:endParaRPr lang="en-US" altLang="ko-KR" sz="1300" dirty="0"/>
                    </a:p>
                    <a:p>
                      <a:pPr latinLnBrk="1"/>
                      <a:r>
                        <a:rPr lang="ko-KR" altLang="en-US" sz="1300" dirty="0"/>
                        <a:t>일정범위 밖으로 도망치면 </a:t>
                      </a:r>
                      <a:endParaRPr lang="en-US" altLang="ko-KR" sz="1300" dirty="0"/>
                    </a:p>
                    <a:p>
                      <a:pPr latinLnBrk="1"/>
                      <a:r>
                        <a:rPr lang="ko-KR" altLang="en-US" sz="1300" dirty="0"/>
                        <a:t>추적 중지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죽이면 아이템 획득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야생동물 </a:t>
                      </a:r>
                      <a:r>
                        <a:rPr lang="ko-KR" altLang="en-US" sz="1300" dirty="0" err="1"/>
                        <a:t>개체수</a:t>
                      </a:r>
                      <a:r>
                        <a:rPr lang="ko-KR" altLang="en-US" sz="1300" dirty="0"/>
                        <a:t> 추가</a:t>
                      </a:r>
                      <a:endParaRPr lang="en-US" altLang="ko-KR" sz="1300" dirty="0"/>
                    </a:p>
                    <a:p>
                      <a:pPr latinLnBrk="1"/>
                      <a:r>
                        <a:rPr lang="ko-KR" altLang="en-US" sz="1300" dirty="0"/>
                        <a:t>각 동물마다 다른 </a:t>
                      </a:r>
                      <a:r>
                        <a:rPr lang="en-US" altLang="ko-KR" sz="1300" dirty="0"/>
                        <a:t>AI </a:t>
                      </a:r>
                      <a:r>
                        <a:rPr lang="ko-KR" altLang="en-US" sz="1300" dirty="0"/>
                        <a:t>적용</a:t>
                      </a:r>
                      <a:endParaRPr lang="en-US" altLang="ko-KR" sz="1300" dirty="0"/>
                    </a:p>
                    <a:p>
                      <a:pPr latinLnBrk="1"/>
                      <a:endParaRPr lang="en-US" altLang="ko-KR" sz="1300" dirty="0"/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1724710"/>
                  </a:ext>
                </a:extLst>
              </a:tr>
              <a:tr h="4400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b="1" dirty="0"/>
                        <a:t>난이도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낮과 밤으로 나누어서 서로 다른 생존방식을 요구함 </a:t>
                      </a:r>
                      <a:r>
                        <a:rPr lang="en-US" altLang="ko-KR" sz="1300" dirty="0"/>
                        <a:t>( </a:t>
                      </a:r>
                      <a:r>
                        <a:rPr lang="ko-KR" altLang="en-US" sz="1300" dirty="0"/>
                        <a:t>낮에서 밤으로 바뀌며 난이도가 올라간다</a:t>
                      </a:r>
                      <a:r>
                        <a:rPr lang="en-US" altLang="ko-KR" sz="1300" dirty="0"/>
                        <a:t>.)</a:t>
                      </a:r>
                      <a:endParaRPr lang="ko-KR" altLang="en-US" sz="1300" dirty="0"/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밤으로 </a:t>
                      </a:r>
                      <a:r>
                        <a:rPr lang="ko-KR" altLang="en-US" sz="1300" dirty="0" err="1"/>
                        <a:t>변경시</a:t>
                      </a:r>
                      <a:r>
                        <a:rPr lang="ko-KR" altLang="en-US" sz="1300" dirty="0"/>
                        <a:t> 다른 동물 출현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932880"/>
                  </a:ext>
                </a:extLst>
              </a:tr>
              <a:tr h="440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게임기능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시간에 따라 배고픔이 줄어듦</a:t>
                      </a:r>
                      <a:endParaRPr lang="en-US" altLang="ko-KR" sz="1300" dirty="0"/>
                    </a:p>
                    <a:p>
                      <a:pPr latinLnBrk="1"/>
                      <a:r>
                        <a:rPr lang="ko-KR" altLang="en-US" sz="1300" dirty="0" err="1"/>
                        <a:t>밤이되면</a:t>
                      </a:r>
                      <a:r>
                        <a:rPr lang="ko-KR" altLang="en-US" sz="1300" dirty="0"/>
                        <a:t> 추위를 느낌</a:t>
                      </a:r>
                      <a:endParaRPr lang="en-US" altLang="ko-KR" sz="1300" dirty="0"/>
                    </a:p>
                    <a:p>
                      <a:pPr latinLnBrk="1"/>
                      <a:r>
                        <a:rPr lang="ko-KR" altLang="en-US" sz="1300" dirty="0"/>
                        <a:t>야생동물에게 맞으면 아파함</a:t>
                      </a:r>
                      <a:endParaRPr lang="en-US" altLang="ko-KR" sz="1300" dirty="0"/>
                    </a:p>
                    <a:p>
                      <a:pPr latinLnBrk="1"/>
                      <a:r>
                        <a:rPr lang="ko-KR" altLang="en-US" sz="1300" dirty="0"/>
                        <a:t>아침이 되면 헬기가 구출해준다</a:t>
                      </a:r>
                      <a:r>
                        <a:rPr lang="en-US" altLang="ko-KR" sz="1300" dirty="0"/>
                        <a:t>.</a:t>
                      </a:r>
                      <a:endParaRPr lang="ko-KR" altLang="en-US" sz="1300" dirty="0"/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야생동물 </a:t>
                      </a:r>
                      <a:r>
                        <a:rPr lang="ko-KR" altLang="en-US" sz="1300" dirty="0" err="1"/>
                        <a:t>공격시</a:t>
                      </a:r>
                      <a:r>
                        <a:rPr lang="ko-KR" altLang="en-US" sz="1300" dirty="0"/>
                        <a:t> 무기 내구도 감소</a:t>
                      </a:r>
                      <a:endParaRPr lang="en-US" altLang="ko-KR" sz="1300" dirty="0"/>
                    </a:p>
                    <a:p>
                      <a:pPr latinLnBrk="1"/>
                      <a:r>
                        <a:rPr lang="ko-KR" altLang="en-US" sz="1300" dirty="0" err="1"/>
                        <a:t>공격시</a:t>
                      </a:r>
                      <a:r>
                        <a:rPr lang="ko-KR" altLang="en-US" sz="1300" dirty="0"/>
                        <a:t> 추가 배고픔 감소</a:t>
                      </a:r>
                      <a:endParaRPr lang="en-US" altLang="ko-KR" sz="1300" dirty="0"/>
                    </a:p>
                    <a:p>
                      <a:pPr latinLnBrk="1"/>
                      <a:r>
                        <a:rPr lang="ko-KR" altLang="en-US" sz="1300" dirty="0"/>
                        <a:t>밤에 </a:t>
                      </a:r>
                      <a:r>
                        <a:rPr lang="ko-KR" altLang="en-US" sz="1300" dirty="0" err="1"/>
                        <a:t>공격시</a:t>
                      </a:r>
                      <a:r>
                        <a:rPr lang="ko-KR" altLang="en-US" sz="1300" dirty="0"/>
                        <a:t> 체온 회복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664869"/>
                  </a:ext>
                </a:extLst>
              </a:tr>
              <a:tr h="440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사운드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타격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 err="1"/>
                        <a:t>먹는소리</a:t>
                      </a:r>
                      <a:r>
                        <a:rPr lang="en-US" altLang="ko-KR" sz="1300" dirty="0"/>
                        <a:t>, BGM, </a:t>
                      </a:r>
                      <a:r>
                        <a:rPr lang="ko-KR" altLang="en-US" sz="1300" dirty="0"/>
                        <a:t>헬기소리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야생동물 울음소리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4759530"/>
                  </a:ext>
                </a:extLst>
              </a:tr>
              <a:tr h="440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애니메이션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걷기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공격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야생동물의 움직임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달리기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모닥불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헬리콥터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0325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13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5246" y="317739"/>
            <a:ext cx="9509760" cy="665154"/>
          </a:xfrm>
        </p:spPr>
        <p:txBody>
          <a:bodyPr/>
          <a:lstStyle/>
          <a:p>
            <a:pPr algn="ctr"/>
            <a:r>
              <a:rPr lang="ko-KR" altLang="en-US" dirty="0"/>
              <a:t>개발 일정</a:t>
            </a:r>
            <a:endParaRPr 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46EFE5-670D-4989-8D33-8424F1BD7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729" y="6292813"/>
            <a:ext cx="1280271" cy="312447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7A2CAF1-285D-4525-B1FE-ACCEB7B5F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105040"/>
              </p:ext>
            </p:extLst>
          </p:nvPr>
        </p:nvGraphicFramePr>
        <p:xfrm>
          <a:off x="1365246" y="1491452"/>
          <a:ext cx="9644379" cy="4611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4562">
                  <a:extLst>
                    <a:ext uri="{9D8B030D-6E8A-4147-A177-3AD203B41FA5}">
                      <a16:colId xmlns:a16="http://schemas.microsoft.com/office/drawing/2014/main" val="1460313747"/>
                    </a:ext>
                  </a:extLst>
                </a:gridCol>
                <a:gridCol w="2488557">
                  <a:extLst>
                    <a:ext uri="{9D8B030D-6E8A-4147-A177-3AD203B41FA5}">
                      <a16:colId xmlns:a16="http://schemas.microsoft.com/office/drawing/2014/main" val="1565113351"/>
                    </a:ext>
                  </a:extLst>
                </a:gridCol>
                <a:gridCol w="5141260">
                  <a:extLst>
                    <a:ext uri="{9D8B030D-6E8A-4147-A177-3AD203B41FA5}">
                      <a16:colId xmlns:a16="http://schemas.microsoft.com/office/drawing/2014/main" val="847731882"/>
                    </a:ext>
                  </a:extLst>
                </a:gridCol>
              </a:tblGrid>
              <a:tr h="440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일정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큰 계획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세부 계획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856326"/>
                  </a:ext>
                </a:extLst>
              </a:tr>
              <a:tr h="440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1</a:t>
                      </a:r>
                      <a:r>
                        <a:rPr lang="ko-KR" altLang="en-US" sz="1300" b="1" dirty="0"/>
                        <a:t>주차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리소스 수집과 좌표정리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latinLnBrk="1">
                        <a:buAutoNum type="arabicPeriod"/>
                      </a:pPr>
                      <a:r>
                        <a:rPr lang="ko-KR" altLang="en-US" sz="1300" dirty="0"/>
                        <a:t>리소스 수집</a:t>
                      </a:r>
                      <a:endParaRPr lang="en-US" altLang="ko-KR" sz="1300" dirty="0"/>
                    </a:p>
                    <a:p>
                      <a:pPr marL="457200" indent="-457200" latinLnBrk="1">
                        <a:buAutoNum type="arabicPeriod"/>
                      </a:pPr>
                      <a:r>
                        <a:rPr lang="ko-KR" altLang="en-US" sz="1300" dirty="0" err="1"/>
                        <a:t>오브잭트</a:t>
                      </a:r>
                      <a:r>
                        <a:rPr lang="ko-KR" altLang="en-US" sz="1300" dirty="0"/>
                        <a:t> 배치를 위한 좌표 지정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953336"/>
                  </a:ext>
                </a:extLst>
              </a:tr>
              <a:tr h="440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2</a:t>
                      </a:r>
                      <a:r>
                        <a:rPr lang="ko-KR" altLang="en-US" sz="1300" b="1" dirty="0"/>
                        <a:t>주차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캐릭터 </a:t>
                      </a:r>
                      <a:r>
                        <a:rPr lang="ko-KR" altLang="en-US" sz="1300" dirty="0" err="1"/>
                        <a:t>오브잭트</a:t>
                      </a:r>
                      <a:endParaRPr lang="ko-KR" altLang="en-US" sz="1300" dirty="0"/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300" dirty="0"/>
                        <a:t>캐릭터의 기본 움직임 구현</a:t>
                      </a:r>
                      <a:endParaRPr lang="en-US" altLang="ko-KR" sz="13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300" dirty="0"/>
                        <a:t>캐릭터의 </a:t>
                      </a:r>
                      <a:r>
                        <a:rPr lang="ko-KR" altLang="en-US" sz="1300" dirty="0" err="1"/>
                        <a:t>공격모션</a:t>
                      </a:r>
                      <a:r>
                        <a:rPr lang="ko-KR" altLang="en-US" sz="1300" dirty="0"/>
                        <a:t> 구현</a:t>
                      </a:r>
                      <a:endParaRPr lang="en-US" altLang="ko-KR" sz="13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300" dirty="0"/>
                        <a:t>추위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배고픔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체력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916300"/>
                  </a:ext>
                </a:extLst>
              </a:tr>
              <a:tr h="440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3</a:t>
                      </a:r>
                      <a:r>
                        <a:rPr lang="ko-KR" altLang="en-US" sz="1300" b="1" dirty="0"/>
                        <a:t>주차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맵 생성 및 중립 </a:t>
                      </a:r>
                      <a:r>
                        <a:rPr lang="ko-KR" altLang="en-US" sz="1300" dirty="0" err="1"/>
                        <a:t>오브잭트</a:t>
                      </a:r>
                      <a:r>
                        <a:rPr lang="ko-KR" altLang="en-US" sz="1300" dirty="0"/>
                        <a:t> 생성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300" dirty="0"/>
                        <a:t>타일기반 맵 생성</a:t>
                      </a:r>
                      <a:endParaRPr lang="en-US" altLang="ko-KR" sz="13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300" dirty="0"/>
                        <a:t>기본적인 중립 </a:t>
                      </a:r>
                      <a:r>
                        <a:rPr lang="ko-KR" altLang="en-US" sz="1300" dirty="0" err="1"/>
                        <a:t>오브잭트</a:t>
                      </a:r>
                      <a:r>
                        <a:rPr lang="ko-KR" altLang="en-US" sz="1300" dirty="0"/>
                        <a:t> 배치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7077881"/>
                  </a:ext>
                </a:extLst>
              </a:tr>
              <a:tr h="440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4</a:t>
                      </a:r>
                      <a:r>
                        <a:rPr lang="ko-KR" altLang="en-US" sz="1300" b="1" dirty="0"/>
                        <a:t>주차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문제 해결 및 </a:t>
                      </a:r>
                      <a:r>
                        <a:rPr lang="ko-KR" altLang="en-US" sz="1300" dirty="0" err="1"/>
                        <a:t>중간정검</a:t>
                      </a:r>
                      <a:endParaRPr lang="ko-KR" altLang="en-US" sz="1300" dirty="0"/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300" dirty="0"/>
                        <a:t>인벤토리 구현</a:t>
                      </a:r>
                      <a:endParaRPr lang="en-US" altLang="ko-KR" sz="13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300" dirty="0"/>
                        <a:t>중립 </a:t>
                      </a:r>
                      <a:r>
                        <a:rPr lang="ko-KR" altLang="en-US" sz="1300" dirty="0" err="1"/>
                        <a:t>오브잭트</a:t>
                      </a:r>
                      <a:r>
                        <a:rPr lang="ko-KR" altLang="en-US" sz="1300" dirty="0"/>
                        <a:t> </a:t>
                      </a:r>
                      <a:r>
                        <a:rPr lang="ko-KR" altLang="en-US" sz="1300" dirty="0" err="1"/>
                        <a:t>와의</a:t>
                      </a:r>
                      <a:r>
                        <a:rPr lang="ko-KR" altLang="en-US" sz="1300" dirty="0"/>
                        <a:t> 상호작용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1724710"/>
                  </a:ext>
                </a:extLst>
              </a:tr>
              <a:tr h="44002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b="1" dirty="0"/>
                        <a:t>5</a:t>
                      </a:r>
                      <a:r>
                        <a:rPr lang="ko-KR" altLang="en-US" sz="1300" b="1" dirty="0"/>
                        <a:t>주차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야생동물 생성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300" dirty="0"/>
                        <a:t>랜덤 이동</a:t>
                      </a:r>
                      <a:endParaRPr lang="en-US" altLang="ko-KR" sz="13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300" dirty="0"/>
                        <a:t>캐릭터 추적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공격</a:t>
                      </a:r>
                      <a:endParaRPr lang="en-US" altLang="ko-KR" sz="1300" dirty="0"/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932880"/>
                  </a:ext>
                </a:extLst>
              </a:tr>
              <a:tr h="440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6</a:t>
                      </a:r>
                      <a:r>
                        <a:rPr lang="ko-KR" altLang="en-US" sz="1300" b="1" dirty="0"/>
                        <a:t>주차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밤 구현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300" dirty="0"/>
                        <a:t>밤에 추가되는 항목 추가</a:t>
                      </a:r>
                      <a:endParaRPr lang="en-US" altLang="ko-KR" sz="13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300" dirty="0"/>
                        <a:t>시야 조절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664869"/>
                  </a:ext>
                </a:extLst>
              </a:tr>
              <a:tr h="440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7</a:t>
                      </a:r>
                      <a:r>
                        <a:rPr lang="ko-KR" altLang="en-US" sz="1300" b="1" dirty="0"/>
                        <a:t>주차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시작</a:t>
                      </a:r>
                      <a:r>
                        <a:rPr lang="en-US" altLang="ko-KR" sz="1300" dirty="0"/>
                        <a:t>&amp;</a:t>
                      </a:r>
                      <a:r>
                        <a:rPr lang="ko-KR" altLang="en-US" sz="1300" dirty="0"/>
                        <a:t>종료 및 밸런스 조절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300" dirty="0"/>
                        <a:t>실제적인 게임 시작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엔딩 구현</a:t>
                      </a:r>
                      <a:endParaRPr lang="en-US" altLang="ko-KR" sz="13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300" dirty="0"/>
                        <a:t>밸런스 조절</a:t>
                      </a:r>
                      <a:endParaRPr lang="en-US" altLang="ko-KR" sz="1300" dirty="0"/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4759530"/>
                  </a:ext>
                </a:extLst>
              </a:tr>
              <a:tr h="440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8</a:t>
                      </a:r>
                      <a:r>
                        <a:rPr lang="ko-KR" altLang="en-US" sz="1300" b="1" dirty="0"/>
                        <a:t>주차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마무리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최종정검 및 릴리즈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0325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50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464540" y="2965110"/>
            <a:ext cx="9144000" cy="870358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6F7DAF-845B-4F6C-8BA1-0B9ADBD56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729" y="6292813"/>
            <a:ext cx="1280271" cy="3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31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F92D96B-9039-46D4-9977-183508FEE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393968"/>
              </p:ext>
            </p:extLst>
          </p:nvPr>
        </p:nvGraphicFramePr>
        <p:xfrm>
          <a:off x="2349094" y="1931290"/>
          <a:ext cx="7759885" cy="2640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5554">
                  <a:extLst>
                    <a:ext uri="{9D8B030D-6E8A-4147-A177-3AD203B41FA5}">
                      <a16:colId xmlns:a16="http://schemas.microsoft.com/office/drawing/2014/main" val="1565113351"/>
                    </a:ext>
                  </a:extLst>
                </a:gridCol>
                <a:gridCol w="2724331">
                  <a:extLst>
                    <a:ext uri="{9D8B030D-6E8A-4147-A177-3AD203B41FA5}">
                      <a16:colId xmlns:a16="http://schemas.microsoft.com/office/drawing/2014/main" val="847731882"/>
                    </a:ext>
                  </a:extLst>
                </a:gridCol>
              </a:tblGrid>
              <a:tr h="440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dirty="0"/>
                        <a:t>평가 항목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dirty="0"/>
                        <a:t>평가</a:t>
                      </a:r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856326"/>
                  </a:ext>
                </a:extLst>
              </a:tr>
              <a:tr h="4400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 dirty="0" err="1"/>
                        <a:t>게임컨셉이</a:t>
                      </a:r>
                      <a:r>
                        <a:rPr lang="ko-KR" altLang="en-US" sz="2100" dirty="0"/>
                        <a:t> 잘 표현되었는가</a:t>
                      </a:r>
                      <a:r>
                        <a:rPr lang="en-US" altLang="ko-KR" sz="2100" dirty="0"/>
                        <a:t>?</a:t>
                      </a:r>
                      <a:endParaRPr lang="ko-KR" altLang="en-US" sz="2100" dirty="0"/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A</a:t>
                      </a:r>
                      <a:endParaRPr lang="ko-KR" altLang="en-US" sz="2100" dirty="0"/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953336"/>
                  </a:ext>
                </a:extLst>
              </a:tr>
              <a:tr h="4400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 dirty="0"/>
                        <a:t>게임 핵심 메카닉이 제시가 잘 되었는가</a:t>
                      </a:r>
                      <a:r>
                        <a:rPr lang="en-US" altLang="ko-KR" sz="2100" dirty="0"/>
                        <a:t>?</a:t>
                      </a:r>
                      <a:endParaRPr lang="ko-KR" altLang="en-US" sz="2100" dirty="0"/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B</a:t>
                      </a:r>
                      <a:endParaRPr lang="ko-KR" altLang="en-US" sz="2100" dirty="0"/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916300"/>
                  </a:ext>
                </a:extLst>
              </a:tr>
              <a:tr h="4400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 dirty="0"/>
                        <a:t>게임 실행 흐름이 잘 표현되었는가</a:t>
                      </a:r>
                      <a:r>
                        <a:rPr lang="en-US" altLang="ko-KR" sz="2100" dirty="0"/>
                        <a:t>?</a:t>
                      </a:r>
                      <a:endParaRPr lang="ko-KR" altLang="en-US" sz="2100" dirty="0"/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B</a:t>
                      </a:r>
                      <a:endParaRPr lang="ko-KR" altLang="en-US" sz="2100" dirty="0"/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7077881"/>
                  </a:ext>
                </a:extLst>
              </a:tr>
              <a:tr h="4400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 dirty="0"/>
                        <a:t>개발범위가 구체적이며 측정 가능한가</a:t>
                      </a:r>
                      <a:r>
                        <a:rPr lang="en-US" altLang="ko-KR" sz="2100" dirty="0"/>
                        <a:t>?</a:t>
                      </a:r>
                      <a:endParaRPr lang="ko-KR" altLang="en-US" sz="2100" dirty="0"/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B</a:t>
                      </a:r>
                      <a:endParaRPr lang="ko-KR" altLang="en-US" sz="2100" dirty="0"/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1724710"/>
                  </a:ext>
                </a:extLst>
              </a:tr>
              <a:tr h="4400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 dirty="0"/>
                        <a:t>계발계획이 구체적이며 실행 가능한가</a:t>
                      </a:r>
                      <a:r>
                        <a:rPr lang="en-US" altLang="ko-KR" sz="2100" dirty="0"/>
                        <a:t>?</a:t>
                      </a:r>
                      <a:endParaRPr lang="ko-KR" altLang="en-US" sz="2100" dirty="0"/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A</a:t>
                      </a:r>
                      <a:endParaRPr lang="ko-KR" altLang="en-US" sz="2100" dirty="0"/>
                    </a:p>
                  </a:txBody>
                  <a:tcPr marL="108499" marR="108499" marT="54250" marB="54250">
                    <a:lnL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932880"/>
                  </a:ext>
                </a:extLst>
              </a:tr>
            </a:tbl>
          </a:graphicData>
        </a:graphic>
      </p:graphicFrame>
      <p:sp>
        <p:nvSpPr>
          <p:cNvPr id="13" name="제목 1">
            <a:extLst>
              <a:ext uri="{FF2B5EF4-FFF2-40B4-BE49-F238E27FC236}">
                <a16:creationId xmlns:a16="http://schemas.microsoft.com/office/drawing/2014/main" id="{E7A6DFFA-62D9-42AE-B073-1BFD4B29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246" y="313175"/>
            <a:ext cx="9509760" cy="665154"/>
          </a:xfrm>
        </p:spPr>
        <p:txBody>
          <a:bodyPr/>
          <a:lstStyle/>
          <a:p>
            <a:pPr algn="ctr"/>
            <a:r>
              <a:rPr lang="ko-KR" altLang="en-US" dirty="0"/>
              <a:t>자체 평가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34147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5C1D81E-A272-4264-BCFB-92CAF5F498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일출 사진과 파란 띠가 있는 프레젠테이션(와이드스크린)</Template>
  <TotalTime>127</TotalTime>
  <Words>427</Words>
  <Application>Microsoft Office PowerPoint</Application>
  <PresentationFormat>와이드스크린</PresentationFormat>
  <Paragraphs>131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HY엽서L</vt:lpstr>
      <vt:lpstr>맑은 고딕</vt:lpstr>
      <vt:lpstr>Arial</vt:lpstr>
      <vt:lpstr>Corbel</vt:lpstr>
      <vt:lpstr>Euphemia</vt:lpstr>
      <vt:lpstr>Wingdings</vt:lpstr>
      <vt:lpstr>Banded Design Blue 16x9</vt:lpstr>
      <vt:lpstr>2D GamePrograming</vt:lpstr>
      <vt:lpstr>목차 </vt:lpstr>
      <vt:lpstr>게임 컨셉</vt:lpstr>
      <vt:lpstr>게임 공통 흐름 예시</vt:lpstr>
      <vt:lpstr>게임 흐름 (밤) 예시</vt:lpstr>
      <vt:lpstr>개발 범위</vt:lpstr>
      <vt:lpstr>개발 일정</vt:lpstr>
      <vt:lpstr>감사합니다.</vt:lpstr>
      <vt:lpstr>자체 평가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GamePrograming</dc:title>
  <dc:creator>홍래 정</dc:creator>
  <cp:keywords/>
  <cp:lastModifiedBy>홍래 정</cp:lastModifiedBy>
  <cp:revision>13</cp:revision>
  <dcterms:created xsi:type="dcterms:W3CDTF">2017-10-17T07:38:45Z</dcterms:created>
  <dcterms:modified xsi:type="dcterms:W3CDTF">2017-10-17T09:46:33Z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TC028952539991</vt:lpwstr>
  </property>
</Properties>
</file>