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2" r:id="rId4"/>
    <p:sldId id="263" r:id="rId5"/>
    <p:sldId id="283" r:id="rId6"/>
    <p:sldId id="281" r:id="rId7"/>
    <p:sldId id="284" r:id="rId8"/>
    <p:sldId id="285" r:id="rId9"/>
    <p:sldId id="280" r:id="rId1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WenQuanYi Zen Hei Sharp" pitchFamily="2"/>
              <a:cs typeface="Lohit Devanagari"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WenQuanYi Zen Hei Sharp" pitchFamily="2"/>
              <a:cs typeface="Lohit Devanagari"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67E363C-C66F-468D-80BC-B551E46255C9}" type="slidenum">
              <a:t>‹#›</a:t>
            </a:fld>
            <a:endParaRPr lang="en-CA" sz="1400" b="0" i="0" u="none" strike="noStrike" kern="1200" cap="none">
              <a:ln>
                <a:noFill/>
              </a:ln>
              <a:latin typeface="Liberation Sans" pitchFamily="18"/>
              <a:ea typeface="WenQuanYi Zen Hei Sharp" pitchFamily="2"/>
              <a:cs typeface="Lohit Devanagari" pitchFamily="2"/>
            </a:endParaRPr>
          </a:p>
        </p:txBody>
      </p:sp>
    </p:spTree>
    <p:extLst>
      <p:ext uri="{BB962C8B-B14F-4D97-AF65-F5344CB8AC3E}">
        <p14:creationId xmlns:p14="http://schemas.microsoft.com/office/powerpoint/2010/main" val="651979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CA"/>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CA" sz="1400" kern="1200">
                <a:latin typeface="Liberation Serif" pitchFamily="18"/>
                <a:ea typeface="DejaVu Sans" pitchFamily="2"/>
                <a:cs typeface="DejaVu Sans" pitchFamily="2"/>
              </a:defRPr>
            </a:lvl1pPr>
          </a:lstStyle>
          <a:p>
            <a:pPr lvl="0"/>
            <a:fld id="{5220384B-CE1A-48D0-9D1E-5456E3944ACB}" type="slidenum">
              <a:t>‹#›</a:t>
            </a:fld>
            <a:endParaRPr lang="en-CA"/>
          </a:p>
        </p:txBody>
      </p:sp>
    </p:spTree>
    <p:extLst>
      <p:ext uri="{BB962C8B-B14F-4D97-AF65-F5344CB8AC3E}">
        <p14:creationId xmlns:p14="http://schemas.microsoft.com/office/powerpoint/2010/main" val="1791530405"/>
      </p:ext>
    </p:extLst>
  </p:cSld>
  <p:clrMap bg1="lt1" tx1="dk1" bg2="lt2" tx2="dk2" accent1="accent1" accent2="accent2" accent3="accent3" accent4="accent4" accent5="accent5" accent6="accent6" hlink="hlink" folHlink="folHlink"/>
  <p:notesStyle>
    <a:lvl1pPr marL="216000" marR="0" indent="-216000" rtl="0" hangingPunct="0">
      <a:tabLst/>
      <a:defRPr lang="en-CA"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5CED96A-91C5-4082-968F-BDA7BD45798F}" type="slidenum">
              <a:t>1</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sz="2000" b="0" i="0" u="none" strike="noStrike" kern="1200" cap="none" dirty="0" smtClean="0">
                <a:ln>
                  <a:noFill/>
                </a:ln>
                <a:effectLst/>
                <a:highlight>
                  <a:scrgbClr r="0" g="0" b="0">
                    <a:alpha val="0"/>
                  </a:scrgbClr>
                </a:highlight>
                <a:latin typeface="Liberation Sans" pitchFamily="18"/>
              </a:rPr>
              <a:t> In this lesson we are going to be looking at some of the more advanced features of </a:t>
            </a:r>
            <a:r>
              <a:rPr lang="en-US" sz="2000" b="0" i="0" u="none" strike="noStrike" kern="1200" cap="none" dirty="0" err="1" smtClean="0">
                <a:ln>
                  <a:noFill/>
                </a:ln>
                <a:effectLst/>
                <a:highlight>
                  <a:scrgbClr r="0" g="0" b="0">
                    <a:alpha val="0"/>
                  </a:scrgbClr>
                </a:highlight>
                <a:latin typeface="Liberation Sans" pitchFamily="18"/>
              </a:rPr>
              <a:t>docker</a:t>
            </a:r>
            <a:r>
              <a:rPr lang="en-US" sz="2000" b="0" i="0" u="none" strike="noStrike" kern="1200" cap="none" dirty="0" smtClean="0">
                <a:ln>
                  <a:noFill/>
                </a:ln>
                <a:effectLst/>
                <a:highlight>
                  <a:scrgbClr r="0" g="0" b="0">
                    <a:alpha val="0"/>
                  </a:scrgbClr>
                </a:highlight>
                <a:latin typeface="Liberation Sans" pitchFamily="18"/>
              </a:rPr>
              <a:t>.</a:t>
            </a:r>
            <a:endParaRPr lang="en-US" b="0" i="0" dirty="0" smtClean="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B3AFADC-BC69-434E-B878-0E1652555025}" type="slidenum">
              <a:t>2</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rtl="0" fontAlgn="base"/>
            <a:r>
              <a:rPr lang="en-US" sz="2000" b="0" i="0" u="none" strike="noStrike" kern="1200" cap="none" dirty="0" smtClean="0">
                <a:ln>
                  <a:noFill/>
                </a:ln>
                <a:effectLst/>
                <a:highlight>
                  <a:scrgbClr r="0" g="0" b="0">
                    <a:alpha val="0"/>
                  </a:scrgbClr>
                </a:highlight>
                <a:latin typeface="Liberation Sans" pitchFamily="18"/>
              </a:rPr>
              <a:t>in particular will be looking at Docker Stacks, which are a method of combining several Services together to provide the combined capabilities of several images.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and we will look at Docker compose and Docker compose files.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Which are what we will use to describe our stacks.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 </a:t>
            </a:r>
            <a:endParaRPr lang="en-US" b="0" i="0" dirty="0" smtClean="0">
              <a:effectLst/>
            </a:endParaRPr>
          </a:p>
          <a:p>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FE2934E-2B5C-49F5-90F1-0A1FA2270794}" type="slidenum">
              <a:t>3</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rtl="0" fontAlgn="base"/>
            <a:r>
              <a:rPr lang="en-US" sz="2000" b="0" i="0" u="none" strike="noStrike" kern="1200" cap="none" dirty="0" smtClean="0">
                <a:ln>
                  <a:noFill/>
                </a:ln>
                <a:effectLst/>
                <a:highlight>
                  <a:scrgbClr r="0" g="0" b="0">
                    <a:alpha val="0"/>
                  </a:scrgbClr>
                </a:highlight>
                <a:latin typeface="Liberation Sans" pitchFamily="18"/>
              </a:rPr>
              <a:t>A stack is how we will describe a combination of several Services running within our swarm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We already have our services.  They are a description of the image that those containers will be built from, how many copies of those containers we want, potentially limitations on resource usage, and ports they're going to use.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As we've already seen, every container within that service will be identical and if one fails it is very easy to swap it with a new one.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And we've already seen how we can set up if we need more of that service we start more containers, if we need less of that service we shut some down.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All of this is going to be configured for a stack in a </a:t>
            </a:r>
            <a:r>
              <a:rPr lang="en-US" sz="2000" b="0" i="0" u="none" strike="noStrike" kern="1200" cap="none" dirty="0" err="1" smtClean="0">
                <a:ln>
                  <a:noFill/>
                </a:ln>
                <a:effectLst/>
                <a:highlight>
                  <a:scrgbClr r="0" g="0" b="0">
                    <a:alpha val="0"/>
                  </a:scrgbClr>
                </a:highlight>
                <a:latin typeface="Liberation Sans" pitchFamily="18"/>
              </a:rPr>
              <a:t>yaml</a:t>
            </a:r>
            <a:r>
              <a:rPr lang="en-US" sz="2000" b="0" i="0" u="none" strike="noStrike" kern="1200" cap="none" dirty="0" smtClean="0">
                <a:ln>
                  <a:noFill/>
                </a:ln>
                <a:effectLst/>
                <a:highlight>
                  <a:scrgbClr r="0" g="0" b="0">
                    <a:alpha val="0"/>
                  </a:scrgbClr>
                </a:highlight>
                <a:latin typeface="Liberation Sans" pitchFamily="18"/>
              </a:rPr>
              <a:t> formatted file that we're going to see in a little more detail in a minute.</a:t>
            </a:r>
            <a:endParaRPr lang="en-US" b="0" i="0" dirty="0" smtClean="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AACCD1-816A-4B25-99B7-28A3B7133A02}" type="slidenum">
              <a:t>4</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rtl="0" fontAlgn="base"/>
            <a:r>
              <a:rPr lang="en-US" sz="2000" b="0" i="0" u="none" strike="noStrike" kern="1200" cap="none" dirty="0" smtClean="0">
                <a:ln>
                  <a:noFill/>
                </a:ln>
                <a:effectLst/>
                <a:highlight>
                  <a:scrgbClr r="0" g="0" b="0">
                    <a:alpha val="0"/>
                  </a:scrgbClr>
                </a:highlight>
                <a:latin typeface="Liberation Sans" pitchFamily="18"/>
              </a:rPr>
              <a:t>When we want to start a stack we’ll use the command </a:t>
            </a:r>
            <a:r>
              <a:rPr lang="en-US" sz="2000" b="0" i="0" u="none" strike="noStrike" kern="1200" cap="none" dirty="0" err="1" smtClean="0">
                <a:ln>
                  <a:noFill/>
                </a:ln>
                <a:effectLst/>
                <a:highlight>
                  <a:scrgbClr r="0" g="0" b="0">
                    <a:alpha val="0"/>
                  </a:scrgbClr>
                </a:highlight>
                <a:latin typeface="Liberation Sans" pitchFamily="18"/>
              </a:rPr>
              <a:t>docker</a:t>
            </a:r>
            <a:r>
              <a:rPr lang="en-US" sz="2000" b="0" i="0" u="none" strike="noStrike" kern="1200" cap="none" dirty="0" smtClean="0">
                <a:ln>
                  <a:noFill/>
                </a:ln>
                <a:effectLst/>
                <a:highlight>
                  <a:scrgbClr r="0" g="0" b="0">
                    <a:alpha val="0"/>
                  </a:scrgbClr>
                </a:highlight>
                <a:latin typeface="Liberation Sans" pitchFamily="18"/>
              </a:rPr>
              <a:t> stack deploy.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We’ll pass it - c and the name of the compose file that describes the behavior of the stack.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And we'll give it the name that we want the stack to have.</a:t>
            </a:r>
            <a:endParaRPr lang="en-US" b="0" i="0" dirty="0" smtClean="0">
              <a:effectL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639C0C8-5A67-4080-A902-2158865B5527}" type="slidenum">
              <a:t>6</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rtl="0" fontAlgn="base"/>
            <a:r>
              <a:rPr lang="en-US" sz="2000" b="0" i="0" u="none" strike="noStrike" kern="1200" cap="none" dirty="0" smtClean="0">
                <a:ln>
                  <a:noFill/>
                </a:ln>
                <a:effectLst/>
                <a:highlight>
                  <a:scrgbClr r="0" g="0" b="0">
                    <a:alpha val="0"/>
                  </a:scrgbClr>
                </a:highlight>
                <a:latin typeface="Liberation Sans" pitchFamily="18"/>
              </a:rPr>
              <a:t>Once you've started up a stack, what you'll notice is it's going to run several services for you which use a combined name of the stack and the name of the service as provided in the compose file I keep mentioning.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For these Services you'll be able to use all the same doctor service commands that we've already discussed. So if you want to see how many nodes are running for one service you can do that. if you want to find out the logs for one particular service in this stack,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you can do that. if you want to find out where the different containers are running, you can still do that too.</a:t>
            </a:r>
            <a:endParaRPr lang="en-US" b="0" i="0" dirty="0" smtClean="0">
              <a:effectLst/>
            </a:endParaRPr>
          </a:p>
        </p:txBody>
      </p:sp>
    </p:spTree>
    <p:extLst>
      <p:ext uri="{BB962C8B-B14F-4D97-AF65-F5344CB8AC3E}">
        <p14:creationId xmlns:p14="http://schemas.microsoft.com/office/powerpoint/2010/main" val="375109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7B70E26-81DA-45D8-B0E2-F375D90CDA91}" type="slidenum">
              <a:t>9</a:t>
            </a:fld>
            <a:endParaRPr lang="en-CA"/>
          </a:p>
        </p:txBody>
      </p:sp>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rtl="0" fontAlgn="base"/>
            <a:r>
              <a:rPr lang="en-US" sz="2000" b="0" i="0" u="none" strike="noStrike" kern="1200" cap="none" dirty="0" smtClean="0">
                <a:ln>
                  <a:noFill/>
                </a:ln>
                <a:effectLst/>
                <a:highlight>
                  <a:scrgbClr r="0" g="0" b="0">
                    <a:alpha val="0"/>
                  </a:scrgbClr>
                </a:highlight>
                <a:latin typeface="Liberation Sans" pitchFamily="18"/>
              </a:rPr>
              <a:t>In this lesson we looked at how we can use a stacks to combine several services together in our swarms.  We've also looked at the compose files that you will use to define and maintain and reuse these stacks.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Unlike a service, where you would have to run the command every single time you wanted to start the service, once you put together a compose file, it’s there and you just start up your stack whenever you need it. </a:t>
            </a:r>
            <a:endParaRPr lang="en-US" b="0" i="0" dirty="0" smtClean="0">
              <a:effectLst/>
            </a:endParaRPr>
          </a:p>
          <a:p>
            <a:pPr rtl="0" fontAlgn="base"/>
            <a:r>
              <a:rPr lang="en-US" sz="2000" b="0" i="0" u="none" strike="noStrike" kern="1200" cap="none" dirty="0" smtClean="0">
                <a:ln>
                  <a:noFill/>
                </a:ln>
                <a:effectLst/>
                <a:highlight>
                  <a:scrgbClr r="0" g="0" b="0">
                    <a:alpha val="0"/>
                  </a:scrgbClr>
                </a:highlight>
                <a:latin typeface="Liberation Sans" pitchFamily="18"/>
              </a:rPr>
              <a:t>There is of course much, much more that you can learn about Docker, but this is the extent of what we’ll cover in this course.</a:t>
            </a:r>
            <a:endParaRPr lang="en-US" b="0" i="0" dirty="0" smtClean="0">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1FBA53B6-2EE5-4131-A21D-0FB5C18AA00A}" type="slidenum">
              <a:t>‹#›</a:t>
            </a:fld>
            <a:endParaRPr lang="en-CA"/>
          </a:p>
        </p:txBody>
      </p:sp>
    </p:spTree>
    <p:extLst>
      <p:ext uri="{BB962C8B-B14F-4D97-AF65-F5344CB8AC3E}">
        <p14:creationId xmlns:p14="http://schemas.microsoft.com/office/powerpoint/2010/main" val="306247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3E16D9E5-E43E-4DB4-BF54-B1FAFD905313}" type="slidenum">
              <a:t>‹#›</a:t>
            </a:fld>
            <a:endParaRPr lang="en-CA"/>
          </a:p>
        </p:txBody>
      </p:sp>
    </p:spTree>
    <p:extLst>
      <p:ext uri="{BB962C8B-B14F-4D97-AF65-F5344CB8AC3E}">
        <p14:creationId xmlns:p14="http://schemas.microsoft.com/office/powerpoint/2010/main" val="114224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2563D5DB-D5C1-4DBF-B31C-ADAE145100B5}" type="slidenum">
              <a:t>‹#›</a:t>
            </a:fld>
            <a:endParaRPr lang="en-CA"/>
          </a:p>
        </p:txBody>
      </p:sp>
    </p:spTree>
    <p:extLst>
      <p:ext uri="{BB962C8B-B14F-4D97-AF65-F5344CB8AC3E}">
        <p14:creationId xmlns:p14="http://schemas.microsoft.com/office/powerpoint/2010/main" val="365562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D955C72-209C-4159-8272-CEFFCFB57AA1}" type="slidenum">
              <a:t>‹#›</a:t>
            </a:fld>
            <a:endParaRPr lang="en-CA"/>
          </a:p>
        </p:txBody>
      </p:sp>
    </p:spTree>
    <p:extLst>
      <p:ext uri="{BB962C8B-B14F-4D97-AF65-F5344CB8AC3E}">
        <p14:creationId xmlns:p14="http://schemas.microsoft.com/office/powerpoint/2010/main" val="88386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ADAEF2D0-E759-4D5E-B5E3-058653908342}" type="slidenum">
              <a:t>‹#›</a:t>
            </a:fld>
            <a:endParaRPr lang="en-CA"/>
          </a:p>
        </p:txBody>
      </p:sp>
    </p:spTree>
    <p:extLst>
      <p:ext uri="{BB962C8B-B14F-4D97-AF65-F5344CB8AC3E}">
        <p14:creationId xmlns:p14="http://schemas.microsoft.com/office/powerpoint/2010/main" val="128639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03238" y="1768475"/>
            <a:ext cx="4459287"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14925" y="1768475"/>
            <a:ext cx="4460875"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33AA4B6D-19A8-49AC-8297-3D0558B3FE17}" type="slidenum">
              <a:t>‹#›</a:t>
            </a:fld>
            <a:endParaRPr lang="en-CA"/>
          </a:p>
        </p:txBody>
      </p:sp>
    </p:spTree>
    <p:extLst>
      <p:ext uri="{BB962C8B-B14F-4D97-AF65-F5344CB8AC3E}">
        <p14:creationId xmlns:p14="http://schemas.microsoft.com/office/powerpoint/2010/main" val="316691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4E93D2C5-BBA3-4FFA-AEFA-DCDAA29D68A8}" type="slidenum">
              <a:t>‹#›</a:t>
            </a:fld>
            <a:endParaRPr lang="en-CA"/>
          </a:p>
        </p:txBody>
      </p:sp>
    </p:spTree>
    <p:extLst>
      <p:ext uri="{BB962C8B-B14F-4D97-AF65-F5344CB8AC3E}">
        <p14:creationId xmlns:p14="http://schemas.microsoft.com/office/powerpoint/2010/main" val="580743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8EFE57D6-E8CD-4363-99BF-DEBAA4C82644}" type="slidenum">
              <a:t>‹#›</a:t>
            </a:fld>
            <a:endParaRPr lang="en-CA"/>
          </a:p>
        </p:txBody>
      </p:sp>
    </p:spTree>
    <p:extLst>
      <p:ext uri="{BB962C8B-B14F-4D97-AF65-F5344CB8AC3E}">
        <p14:creationId xmlns:p14="http://schemas.microsoft.com/office/powerpoint/2010/main" val="165087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F79E01C0-A947-4DC6-8180-BC83E557243F}" type="slidenum">
              <a:t>‹#›</a:t>
            </a:fld>
            <a:endParaRPr lang="en-CA"/>
          </a:p>
        </p:txBody>
      </p:sp>
    </p:spTree>
    <p:extLst>
      <p:ext uri="{BB962C8B-B14F-4D97-AF65-F5344CB8AC3E}">
        <p14:creationId xmlns:p14="http://schemas.microsoft.com/office/powerpoint/2010/main" val="192946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06A2390E-7857-4E0D-B8DE-E4DFC5DC5777}" type="slidenum">
              <a:t>‹#›</a:t>
            </a:fld>
            <a:endParaRPr lang="en-CA"/>
          </a:p>
        </p:txBody>
      </p:sp>
    </p:spTree>
    <p:extLst>
      <p:ext uri="{BB962C8B-B14F-4D97-AF65-F5344CB8AC3E}">
        <p14:creationId xmlns:p14="http://schemas.microsoft.com/office/powerpoint/2010/main" val="3878922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A64256F7-8B93-476D-BB16-E8CBC263F4E3}" type="slidenum">
              <a:t>‹#›</a:t>
            </a:fld>
            <a:endParaRPr lang="en-CA"/>
          </a:p>
        </p:txBody>
      </p:sp>
    </p:spTree>
    <p:extLst>
      <p:ext uri="{BB962C8B-B14F-4D97-AF65-F5344CB8AC3E}">
        <p14:creationId xmlns:p14="http://schemas.microsoft.com/office/powerpoint/2010/main" val="56347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CA" sz="1400" kern="1200">
                <a:latin typeface="Liberation Serif" pitchFamily="18"/>
                <a:ea typeface="DejaVu Sans" pitchFamily="2"/>
                <a:cs typeface="DejaVu Sans" pitchFamily="2"/>
              </a:defRPr>
            </a:lvl1pPr>
          </a:lstStyle>
          <a:p>
            <a:pPr lvl="0"/>
            <a:fld id="{EC0074F3-5C99-49E7-84D5-278D55ABBB0C}" type="slidenum">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CA"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CA"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creativecommons.org/licenses/by-nc-sa/4.0/" TargetMode="Externa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OPS635</a:t>
            </a:r>
          </a:p>
        </p:txBody>
      </p:sp>
      <p:sp>
        <p:nvSpPr>
          <p:cNvPr id="3" name="Subtitle 2"/>
          <p:cNvSpPr txBox="1">
            <a:spLocks noGrp="1"/>
          </p:cNvSpPr>
          <p:nvPr>
            <p:ph type="subTitle" idx="4294967295"/>
          </p:nvPr>
        </p:nvSpPr>
        <p:spPr/>
        <p:txBody>
          <a:bodyPr anchor="ctr"/>
          <a:lstStyle/>
          <a:p>
            <a:pPr lvl="0" algn="ctr"/>
            <a:r>
              <a:rPr lang="en-CA" dirty="0"/>
              <a:t>Advanced </a:t>
            </a:r>
            <a:r>
              <a:rPr lang="en-CA" dirty="0" smtClean="0"/>
              <a:t>Docker</a:t>
            </a:r>
          </a:p>
          <a:p>
            <a:pPr lvl="0" algn="ctr"/>
            <a:r>
              <a:rPr lang="en-US" dirty="0" smtClean="0"/>
              <a:t>Stacks</a:t>
            </a:r>
            <a:endParaRPr lang="en-CA" dirty="0"/>
          </a:p>
        </p:txBody>
      </p:sp>
      <p:pic>
        <p:nvPicPr>
          <p:cNvPr id="4" name="Slide1"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277" y="6153480"/>
            <a:ext cx="487362" cy="487362"/>
          </a:xfrm>
          <a:prstGeom prst="rect">
            <a:avLst/>
          </a:prstGeom>
        </p:spPr>
      </p:pic>
      <p:pic>
        <p:nvPicPr>
          <p:cNvPr id="5" name="Picture 4" descr="This work by Peter Callaghan is licensed under a Creative Commons Attribution-NonCommercial-ShareAlike 4.0 International License.">
            <a:hlinkClick r:id="rId6"/>
          </p:cNvPr>
          <p:cNvPicPr/>
          <p:nvPr/>
        </p:nvPicPr>
        <p:blipFill>
          <a:blip r:embed="rId7"/>
          <a:stretch/>
        </p:blipFill>
        <p:spPr>
          <a:xfrm>
            <a:off x="9318865" y="0"/>
            <a:ext cx="761760" cy="142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18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Outline</a:t>
            </a:r>
          </a:p>
        </p:txBody>
      </p:sp>
      <p:sp>
        <p:nvSpPr>
          <p:cNvPr id="3" name="Text Placeholder 2"/>
          <p:cNvSpPr txBox="1">
            <a:spLocks noGrp="1"/>
          </p:cNvSpPr>
          <p:nvPr>
            <p:ph type="body" idx="4294967295"/>
          </p:nvPr>
        </p:nvSpPr>
        <p:spPr/>
        <p:txBody>
          <a:bodyPr/>
          <a:lstStyle/>
          <a:p>
            <a:pPr lvl="0">
              <a:buSzPct val="45000"/>
              <a:buFont typeface="StarSymbol"/>
              <a:buChar char="●"/>
            </a:pPr>
            <a:r>
              <a:rPr lang="en-CA" dirty="0"/>
              <a:t>Docker </a:t>
            </a:r>
            <a:r>
              <a:rPr lang="en-CA" dirty="0" smtClean="0"/>
              <a:t>Stacks</a:t>
            </a:r>
            <a:endParaRPr lang="en-CA" dirty="0"/>
          </a:p>
        </p:txBody>
      </p:sp>
      <p:pic>
        <p:nvPicPr>
          <p:cNvPr id="5" name="slide2"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277" y="6307489"/>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988"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Stacks</a:t>
            </a:r>
          </a:p>
        </p:txBody>
      </p:sp>
      <p:sp>
        <p:nvSpPr>
          <p:cNvPr id="3" name="Text Placeholder 2"/>
          <p:cNvSpPr txBox="1">
            <a:spLocks noGrp="1"/>
          </p:cNvSpPr>
          <p:nvPr>
            <p:ph type="body" idx="4294967295"/>
          </p:nvPr>
        </p:nvSpPr>
        <p:spPr/>
        <p:txBody>
          <a:bodyPr>
            <a:normAutofit fontScale="92500" lnSpcReduction="20000"/>
          </a:bodyPr>
          <a:lstStyle/>
          <a:p>
            <a:pPr lvl="0">
              <a:buSzPct val="45000"/>
              <a:buFont typeface="StarSymbol"/>
              <a:buChar char="●"/>
            </a:pPr>
            <a:r>
              <a:rPr lang="en-CA"/>
              <a:t>A stack is a definition of how to run one or more services in your swarm.</a:t>
            </a:r>
          </a:p>
          <a:p>
            <a:pPr lvl="0">
              <a:buSzPct val="45000"/>
              <a:buFont typeface="StarSymbol"/>
              <a:buChar char="●"/>
            </a:pPr>
            <a:r>
              <a:rPr lang="en-CA"/>
              <a:t>Each service is a description of the image to be used, how many containers of it you want, and limitations on their resource usage, ports they use etc.</a:t>
            </a:r>
          </a:p>
          <a:p>
            <a:pPr lvl="0">
              <a:buSzPct val="45000"/>
              <a:buFont typeface="StarSymbol"/>
              <a:buChar char="●"/>
            </a:pPr>
            <a:r>
              <a:rPr lang="en-CA"/>
              <a:t>Each container will be identical, and if one fails it can be replaced.</a:t>
            </a:r>
          </a:p>
          <a:p>
            <a:pPr lvl="0">
              <a:buSzPct val="45000"/>
              <a:buFont typeface="StarSymbol"/>
              <a:buChar char="●"/>
            </a:pPr>
            <a:r>
              <a:rPr lang="en-CA"/>
              <a:t>This is configured in a yml formatted file we will see in detail shortly.</a:t>
            </a:r>
          </a:p>
        </p:txBody>
      </p:sp>
      <p:pic>
        <p:nvPicPr>
          <p:cNvPr id="4" name="slide3"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277" y="6359040"/>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5359"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Stacks</a:t>
            </a:r>
          </a:p>
        </p:txBody>
      </p:sp>
      <p:sp>
        <p:nvSpPr>
          <p:cNvPr id="3" name="Text Placeholder 2"/>
          <p:cNvSpPr txBox="1">
            <a:spLocks noGrp="1"/>
          </p:cNvSpPr>
          <p:nvPr>
            <p:ph type="body" idx="4294967295"/>
          </p:nvPr>
        </p:nvSpPr>
        <p:spPr/>
        <p:txBody>
          <a:bodyPr>
            <a:normAutofit lnSpcReduction="10000"/>
          </a:bodyPr>
          <a:lstStyle/>
          <a:p>
            <a:pPr lvl="0">
              <a:buSzPct val="45000"/>
              <a:buFont typeface="StarSymbol"/>
              <a:buChar char="●"/>
            </a:pPr>
            <a:r>
              <a:rPr lang="en-CA" dirty="0"/>
              <a:t>To start a stack, you’ll use stack deploy</a:t>
            </a:r>
          </a:p>
          <a:p>
            <a:pPr lvl="0">
              <a:buSzPct val="45000"/>
              <a:buFont typeface="StarSymbol"/>
              <a:buChar char="●"/>
            </a:pPr>
            <a:r>
              <a:rPr lang="en-CA" dirty="0" err="1"/>
              <a:t>docker</a:t>
            </a:r>
            <a:r>
              <a:rPr lang="en-CA" dirty="0"/>
              <a:t> stack deploy -c &lt;</a:t>
            </a:r>
            <a:r>
              <a:rPr lang="en-CA" dirty="0" err="1"/>
              <a:t>composefile</a:t>
            </a:r>
            <a:r>
              <a:rPr lang="en-CA" dirty="0"/>
              <a:t>&gt; &lt;</a:t>
            </a:r>
            <a:r>
              <a:rPr lang="en-CA" dirty="0" err="1"/>
              <a:t>stackname</a:t>
            </a:r>
            <a:r>
              <a:rPr lang="en-CA" dirty="0"/>
              <a:t>&gt;</a:t>
            </a:r>
          </a:p>
          <a:p>
            <a:pPr lvl="0">
              <a:buSzPct val="45000"/>
              <a:buFont typeface="StarSymbol"/>
              <a:buChar char="●"/>
            </a:pPr>
            <a:r>
              <a:rPr lang="en-CA" dirty="0"/>
              <a:t>The compose file is the </a:t>
            </a:r>
            <a:r>
              <a:rPr lang="en-CA" dirty="0" err="1"/>
              <a:t>yaml</a:t>
            </a:r>
            <a:r>
              <a:rPr lang="en-CA" dirty="0"/>
              <a:t> file that holds the definition of the services in the stack.</a:t>
            </a:r>
          </a:p>
          <a:p>
            <a:pPr lvl="0">
              <a:buSzPct val="45000"/>
              <a:buFont typeface="StarSymbol"/>
              <a:buChar char="●"/>
            </a:pPr>
            <a:r>
              <a:rPr lang="en-CA" dirty="0"/>
              <a:t>The </a:t>
            </a:r>
            <a:r>
              <a:rPr lang="en-CA" dirty="0" err="1"/>
              <a:t>stackname</a:t>
            </a:r>
            <a:r>
              <a:rPr lang="en-CA" dirty="0"/>
              <a:t> is the </a:t>
            </a:r>
            <a:r>
              <a:rPr lang="en-CA" dirty="0" err="1"/>
              <a:t>humanreadable</a:t>
            </a:r>
            <a:r>
              <a:rPr lang="en-CA" dirty="0"/>
              <a:t> name you choose to give that stack</a:t>
            </a:r>
            <a:r>
              <a:rPr lang="en-CA" dirty="0" smtClean="0"/>
              <a:t>.</a:t>
            </a:r>
          </a:p>
          <a:p>
            <a:pPr lvl="1">
              <a:buSzPct val="45000"/>
              <a:buFont typeface="StarSymbol"/>
              <a:buChar char="●"/>
            </a:pPr>
            <a:r>
              <a:rPr lang="en-US" dirty="0" smtClean="0"/>
              <a:t>Services deployed in the stack will use a name that is a combination of the service name, and the stack name.</a:t>
            </a:r>
            <a:endParaRPr lang="en-CA" dirty="0"/>
          </a:p>
        </p:txBody>
      </p:sp>
      <p:pic>
        <p:nvPicPr>
          <p:cNvPr id="4" name="slide4"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182487" y="6359040"/>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81"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Stacks</a:t>
            </a:r>
            <a:endParaRPr lang="en-CA"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Removing a stack is as easy as starting one.</a:t>
            </a:r>
          </a:p>
          <a:p>
            <a:r>
              <a:rPr lang="en-US" dirty="0" err="1">
                <a:latin typeface="Liberation Mono" panose="02070409020205020404" pitchFamily="49" charset="0"/>
                <a:cs typeface="Liberation Mono" panose="02070409020205020404" pitchFamily="49" charset="0"/>
              </a:rPr>
              <a:t>d</a:t>
            </a:r>
            <a:r>
              <a:rPr lang="en-US" dirty="0" err="1" smtClean="0">
                <a:latin typeface="Liberation Mono" panose="02070409020205020404" pitchFamily="49" charset="0"/>
                <a:cs typeface="Liberation Mono" panose="02070409020205020404" pitchFamily="49" charset="0"/>
              </a:rPr>
              <a:t>ocker</a:t>
            </a:r>
            <a:r>
              <a:rPr lang="en-US" dirty="0" smtClean="0">
                <a:latin typeface="Liberation Mono" panose="02070409020205020404" pitchFamily="49" charset="0"/>
                <a:cs typeface="Liberation Mono" panose="02070409020205020404" pitchFamily="49" charset="0"/>
              </a:rPr>
              <a:t> stack </a:t>
            </a:r>
            <a:r>
              <a:rPr lang="en-US" dirty="0" err="1" smtClean="0">
                <a:latin typeface="Liberation Mono" panose="02070409020205020404" pitchFamily="49" charset="0"/>
                <a:cs typeface="Liberation Mono" panose="02070409020205020404" pitchFamily="49" charset="0"/>
              </a:rPr>
              <a:t>rm</a:t>
            </a:r>
            <a:r>
              <a:rPr lang="en-US" dirty="0" smtClean="0">
                <a:latin typeface="Liberation Mono" panose="02070409020205020404" pitchFamily="49" charset="0"/>
                <a:cs typeface="Liberation Mono" panose="02070409020205020404" pitchFamily="49" charset="0"/>
              </a:rPr>
              <a:t> &lt;</a:t>
            </a:r>
            <a:r>
              <a:rPr lang="en-US" dirty="0" err="1" smtClean="0">
                <a:latin typeface="Liberation Mono" panose="02070409020205020404" pitchFamily="49" charset="0"/>
                <a:cs typeface="Liberation Mono" panose="02070409020205020404" pitchFamily="49" charset="0"/>
              </a:rPr>
              <a:t>stackname</a:t>
            </a:r>
            <a:r>
              <a:rPr lang="en-US" dirty="0" smtClean="0">
                <a:latin typeface="Liberation Mono" panose="02070409020205020404" pitchFamily="49" charset="0"/>
                <a:cs typeface="Liberation Mono" panose="02070409020205020404" pitchFamily="49" charset="0"/>
              </a:rPr>
              <a:t>&gt;</a:t>
            </a:r>
          </a:p>
          <a:p>
            <a:pPr marL="457200" indent="-457200">
              <a:buFont typeface="Arial" panose="020B0604020202020204" pitchFamily="34" charset="0"/>
              <a:buChar char="•"/>
            </a:pPr>
            <a:r>
              <a:rPr lang="en-US" dirty="0" smtClean="0"/>
              <a:t>Using whatever name you gave it.</a:t>
            </a:r>
          </a:p>
          <a:p>
            <a:pPr marL="457200" indent="-457200">
              <a:buFont typeface="Arial" panose="020B0604020202020204" pitchFamily="34" charset="0"/>
              <a:buChar char="•"/>
            </a:pPr>
            <a:r>
              <a:rPr lang="en-US" dirty="0" smtClean="0"/>
              <a:t>This will stop and remove any service in that stack.</a:t>
            </a:r>
            <a:endParaRPr lang="en-CA" dirty="0"/>
          </a:p>
        </p:txBody>
      </p:sp>
    </p:spTree>
    <p:extLst>
      <p:ext uri="{BB962C8B-B14F-4D97-AF65-F5344CB8AC3E}">
        <p14:creationId xmlns:p14="http://schemas.microsoft.com/office/powerpoint/2010/main" val="118874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Managing a stack</a:t>
            </a:r>
          </a:p>
        </p:txBody>
      </p:sp>
      <p:sp>
        <p:nvSpPr>
          <p:cNvPr id="3" name="Text Placeholder 2"/>
          <p:cNvSpPr txBox="1">
            <a:spLocks noGrp="1"/>
          </p:cNvSpPr>
          <p:nvPr>
            <p:ph type="body" idx="4294967295"/>
          </p:nvPr>
        </p:nvSpPr>
        <p:spPr/>
        <p:txBody>
          <a:bodyPr/>
          <a:lstStyle/>
          <a:p>
            <a:pPr lvl="0">
              <a:buSzPct val="45000"/>
              <a:buFont typeface="StarSymbol"/>
              <a:buChar char="●"/>
            </a:pPr>
            <a:r>
              <a:rPr lang="en-CA"/>
              <a:t>There are several commands that let you find more information about the stacks you are running.</a:t>
            </a:r>
          </a:p>
          <a:p>
            <a:pPr lvl="0">
              <a:buSzPct val="45000"/>
              <a:buFont typeface="StarSymbol"/>
              <a:buChar char="●"/>
            </a:pPr>
            <a:r>
              <a:rPr lang="en-CA"/>
              <a:t>Most are generally done from a manager (leader) node to get an overview of everything.</a:t>
            </a:r>
          </a:p>
          <a:p>
            <a:pPr lvl="0">
              <a:buSzPct val="45000"/>
              <a:buFont typeface="StarSymbol"/>
              <a:buChar char="●"/>
            </a:pPr>
            <a:r>
              <a:rPr lang="en-CA"/>
              <a:t>Some of these can be run on individual nodes to find out what is going on in each node, but we won’t deal with that.</a:t>
            </a:r>
          </a:p>
        </p:txBody>
      </p:sp>
      <p:pic>
        <p:nvPicPr>
          <p:cNvPr id="4" name="slide5"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277" y="6359040"/>
            <a:ext cx="487362" cy="487362"/>
          </a:xfrm>
          <a:prstGeom prst="rect">
            <a:avLst/>
          </a:prstGeom>
        </p:spPr>
      </p:pic>
    </p:spTree>
    <p:extLst>
      <p:ext uri="{BB962C8B-B14F-4D97-AF65-F5344CB8AC3E}">
        <p14:creationId xmlns:p14="http://schemas.microsoft.com/office/powerpoint/2010/main" val="142020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1915"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stack ls</a:t>
            </a:r>
            <a:endParaRPr lang="en-CA"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You can see what stacks are currently running by using</a:t>
            </a:r>
          </a:p>
          <a:p>
            <a:r>
              <a:rPr lang="en-US" dirty="0" err="1">
                <a:latin typeface="Liberation Mono" panose="02070409020205020404" pitchFamily="49" charset="0"/>
                <a:cs typeface="Liberation Mono" panose="02070409020205020404" pitchFamily="49" charset="0"/>
              </a:rPr>
              <a:t>d</a:t>
            </a:r>
            <a:r>
              <a:rPr lang="en-US" dirty="0" err="1" smtClean="0">
                <a:latin typeface="Liberation Mono" panose="02070409020205020404" pitchFamily="49" charset="0"/>
                <a:cs typeface="Liberation Mono" panose="02070409020205020404" pitchFamily="49" charset="0"/>
              </a:rPr>
              <a:t>ocker</a:t>
            </a:r>
            <a:r>
              <a:rPr lang="en-US" dirty="0" smtClean="0">
                <a:latin typeface="Liberation Mono" panose="02070409020205020404" pitchFamily="49" charset="0"/>
                <a:cs typeface="Liberation Mono" panose="02070409020205020404" pitchFamily="49" charset="0"/>
              </a:rPr>
              <a:t> stack ls</a:t>
            </a:r>
          </a:p>
          <a:p>
            <a:pPr marL="457200" indent="-457200">
              <a:buFont typeface="Arial" panose="020B0604020202020204" pitchFamily="34" charset="0"/>
              <a:buChar char="•"/>
            </a:pPr>
            <a:r>
              <a:rPr lang="en-US" dirty="0" smtClean="0"/>
              <a:t>For each stack it will tell you the name of the stack, and how many services are in that stack.</a:t>
            </a:r>
            <a:endParaRPr lang="en-CA" dirty="0"/>
          </a:p>
        </p:txBody>
      </p:sp>
    </p:spTree>
    <p:extLst>
      <p:ext uri="{BB962C8B-B14F-4D97-AF65-F5344CB8AC3E}">
        <p14:creationId xmlns:p14="http://schemas.microsoft.com/office/powerpoint/2010/main" val="207154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ocker</a:t>
            </a:r>
            <a:r>
              <a:rPr lang="en-US" dirty="0" smtClean="0"/>
              <a:t> stack </a:t>
            </a:r>
            <a:r>
              <a:rPr lang="en-US" dirty="0" err="1" smtClean="0"/>
              <a:t>ps</a:t>
            </a:r>
            <a:endParaRPr lang="en-CA" dirty="0"/>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smtClean="0"/>
              <a:t>You can investigate each stack further with</a:t>
            </a:r>
          </a:p>
          <a:p>
            <a:r>
              <a:rPr lang="en-US" dirty="0" err="1">
                <a:latin typeface="Liberation Mono" panose="02070409020205020404" pitchFamily="49" charset="0"/>
                <a:cs typeface="Liberation Mono" panose="02070409020205020404" pitchFamily="49" charset="0"/>
              </a:rPr>
              <a:t>d</a:t>
            </a:r>
            <a:r>
              <a:rPr lang="en-US" dirty="0" err="1" smtClean="0">
                <a:latin typeface="Liberation Mono" panose="02070409020205020404" pitchFamily="49" charset="0"/>
                <a:cs typeface="Liberation Mono" panose="02070409020205020404" pitchFamily="49" charset="0"/>
              </a:rPr>
              <a:t>ocker</a:t>
            </a:r>
            <a:r>
              <a:rPr lang="en-US" dirty="0" smtClean="0">
                <a:latin typeface="Liberation Mono" panose="02070409020205020404" pitchFamily="49" charset="0"/>
                <a:cs typeface="Liberation Mono" panose="02070409020205020404" pitchFamily="49" charset="0"/>
              </a:rPr>
              <a:t> stack </a:t>
            </a:r>
            <a:r>
              <a:rPr lang="en-US" dirty="0" err="1" smtClean="0">
                <a:latin typeface="Liberation Mono" panose="02070409020205020404" pitchFamily="49" charset="0"/>
                <a:cs typeface="Liberation Mono" panose="02070409020205020404" pitchFamily="49" charset="0"/>
              </a:rPr>
              <a:t>ps</a:t>
            </a:r>
            <a:r>
              <a:rPr lang="en-US" dirty="0" smtClean="0">
                <a:latin typeface="Liberation Mono" panose="02070409020205020404" pitchFamily="49" charset="0"/>
                <a:cs typeface="Liberation Mono" panose="02070409020205020404" pitchFamily="49" charset="0"/>
              </a:rPr>
              <a:t> &lt;</a:t>
            </a:r>
            <a:r>
              <a:rPr lang="en-US" dirty="0" err="1" smtClean="0">
                <a:latin typeface="Liberation Mono" panose="02070409020205020404" pitchFamily="49" charset="0"/>
                <a:cs typeface="Liberation Mono" panose="02070409020205020404" pitchFamily="49" charset="0"/>
              </a:rPr>
              <a:t>stackname</a:t>
            </a:r>
            <a:r>
              <a:rPr lang="en-US" dirty="0" smtClean="0">
                <a:latin typeface="Liberation Mono" panose="02070409020205020404" pitchFamily="49" charset="0"/>
                <a:cs typeface="Liberation Mono" panose="02070409020205020404" pitchFamily="49" charset="0"/>
              </a:rPr>
              <a:t>&gt;</a:t>
            </a:r>
          </a:p>
          <a:p>
            <a:pPr marL="457200" indent="-457200">
              <a:buFont typeface="Arial" panose="020B0604020202020204" pitchFamily="34" charset="0"/>
              <a:buChar char="•"/>
            </a:pPr>
            <a:r>
              <a:rPr lang="en-US" dirty="0" smtClean="0"/>
              <a:t>Using the name you gave the stack when you created it.</a:t>
            </a:r>
          </a:p>
          <a:p>
            <a:pPr marL="457200" indent="-457200">
              <a:buFont typeface="Arial" panose="020B0604020202020204" pitchFamily="34" charset="0"/>
              <a:buChar char="•"/>
            </a:pPr>
            <a:r>
              <a:rPr lang="en-US" dirty="0" smtClean="0"/>
              <a:t>This will display each container running as part of that stack, its state, how long it has been in that state, what image it was build from, and what machine it is running on.</a:t>
            </a:r>
            <a:endParaRPr lang="en-CA" dirty="0"/>
          </a:p>
        </p:txBody>
      </p:sp>
    </p:spTree>
    <p:extLst>
      <p:ext uri="{BB962C8B-B14F-4D97-AF65-F5344CB8AC3E}">
        <p14:creationId xmlns:p14="http://schemas.microsoft.com/office/powerpoint/2010/main" val="111712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CA"/>
              <a:t>Summary</a:t>
            </a:r>
          </a:p>
        </p:txBody>
      </p:sp>
      <p:sp>
        <p:nvSpPr>
          <p:cNvPr id="3" name="Text Placeholder 2"/>
          <p:cNvSpPr txBox="1">
            <a:spLocks noGrp="1"/>
          </p:cNvSpPr>
          <p:nvPr>
            <p:ph type="body" idx="4294967295"/>
          </p:nvPr>
        </p:nvSpPr>
        <p:spPr/>
        <p:txBody>
          <a:bodyPr/>
          <a:lstStyle/>
          <a:p>
            <a:pPr lvl="0">
              <a:buSzPct val="45000"/>
              <a:buFont typeface="StarSymbol"/>
              <a:buChar char="●"/>
            </a:pPr>
            <a:r>
              <a:rPr lang="en-CA" dirty="0"/>
              <a:t>We’ve looked at </a:t>
            </a:r>
            <a:r>
              <a:rPr lang="en-CA" dirty="0" smtClean="0"/>
              <a:t>using stacks to combine several services together in our swarms.</a:t>
            </a:r>
            <a:endParaRPr lang="en-CA" dirty="0"/>
          </a:p>
          <a:p>
            <a:pPr lvl="0">
              <a:buSzPct val="45000"/>
              <a:buFont typeface="StarSymbol"/>
              <a:buChar char="●"/>
            </a:pPr>
            <a:r>
              <a:rPr lang="en-CA" dirty="0" smtClean="0"/>
              <a:t>Next lesson we will look at the compose files you can use to define, maintain, and reuse stacks.</a:t>
            </a:r>
            <a:endParaRPr lang="en-CA" dirty="0"/>
          </a:p>
        </p:txBody>
      </p:sp>
      <p:pic>
        <p:nvPicPr>
          <p:cNvPr id="4" name="slide16" descr="Transcript in not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88277" y="6359040"/>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980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1321</Words>
  <Application>Microsoft Office PowerPoint</Application>
  <PresentationFormat>Custom</PresentationFormat>
  <Paragraphs>62</Paragraphs>
  <Slides>9</Slides>
  <Notes>6</Notes>
  <HiddenSlides>0</HiddenSlides>
  <MMClips>6</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DejaVu Sans</vt:lpstr>
      <vt:lpstr>Liberation Mono</vt:lpstr>
      <vt:lpstr>Liberation Sans</vt:lpstr>
      <vt:lpstr>Liberation Serif</vt:lpstr>
      <vt:lpstr>Lohit Devanagari</vt:lpstr>
      <vt:lpstr>StarSymbol</vt:lpstr>
      <vt:lpstr>WenQuanYi Zen Hei Sharp</vt:lpstr>
      <vt:lpstr>Default</vt:lpstr>
      <vt:lpstr>OPS635</vt:lpstr>
      <vt:lpstr>Outline</vt:lpstr>
      <vt:lpstr>Stacks</vt:lpstr>
      <vt:lpstr>Stacks</vt:lpstr>
      <vt:lpstr>Removing Stacks</vt:lpstr>
      <vt:lpstr>Managing a stack</vt:lpstr>
      <vt:lpstr>docker stack ls</vt:lpstr>
      <vt:lpstr>docker stack 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OPS635</dc:title>
  <dc:creator>Peter Callaghan</dc:creator>
  <cp:lastModifiedBy>Peter Callaghan</cp:lastModifiedBy>
  <cp:revision>18</cp:revision>
  <dcterms:created xsi:type="dcterms:W3CDTF">2018-07-17T16:27:01Z</dcterms:created>
  <dcterms:modified xsi:type="dcterms:W3CDTF">2021-03-30T16:39:13Z</dcterms:modified>
</cp:coreProperties>
</file>