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9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bookmarkIdSeed="2">
  <p:sldMasterIdLst>
    <p:sldMasterId id="2147486100" r:id="rId1"/>
    <p:sldMasterId id="2147486126" r:id="rId2"/>
    <p:sldMasterId id="2147486131" r:id="rId3"/>
    <p:sldMasterId id="2147486141" r:id="rId4"/>
    <p:sldMasterId id="2147486151" r:id="rId5"/>
    <p:sldMasterId id="2147486161" r:id="rId6"/>
    <p:sldMasterId id="2147486171" r:id="rId7"/>
    <p:sldMasterId id="2147486181" r:id="rId8"/>
    <p:sldMasterId id="2147486191" r:id="rId9"/>
    <p:sldMasterId id="2147486204" r:id="rId10"/>
  </p:sldMasterIdLst>
  <p:notesMasterIdLst>
    <p:notesMasterId r:id="rId51"/>
  </p:notesMasterIdLst>
  <p:handoutMasterIdLst>
    <p:handoutMasterId r:id="rId52"/>
  </p:handoutMasterIdLst>
  <p:sldIdLst>
    <p:sldId id="454" r:id="rId11"/>
    <p:sldId id="508" r:id="rId12"/>
    <p:sldId id="937" r:id="rId13"/>
    <p:sldId id="931" r:id="rId14"/>
    <p:sldId id="933" r:id="rId15"/>
    <p:sldId id="938" r:id="rId16"/>
    <p:sldId id="900" r:id="rId17"/>
    <p:sldId id="935" r:id="rId18"/>
    <p:sldId id="932" r:id="rId19"/>
    <p:sldId id="934" r:id="rId20"/>
    <p:sldId id="910" r:id="rId21"/>
    <p:sldId id="903" r:id="rId22"/>
    <p:sldId id="904" r:id="rId23"/>
    <p:sldId id="905" r:id="rId24"/>
    <p:sldId id="906" r:id="rId25"/>
    <p:sldId id="907" r:id="rId26"/>
    <p:sldId id="901" r:id="rId27"/>
    <p:sldId id="902" r:id="rId28"/>
    <p:sldId id="912" r:id="rId29"/>
    <p:sldId id="913" r:id="rId30"/>
    <p:sldId id="914" r:id="rId31"/>
    <p:sldId id="922" r:id="rId32"/>
    <p:sldId id="923" r:id="rId33"/>
    <p:sldId id="929" r:id="rId34"/>
    <p:sldId id="936" r:id="rId35"/>
    <p:sldId id="925" r:id="rId36"/>
    <p:sldId id="919" r:id="rId37"/>
    <p:sldId id="874" r:id="rId38"/>
    <p:sldId id="917" r:id="rId39"/>
    <p:sldId id="915" r:id="rId40"/>
    <p:sldId id="916" r:id="rId41"/>
    <p:sldId id="918" r:id="rId42"/>
    <p:sldId id="920" r:id="rId43"/>
    <p:sldId id="921" r:id="rId44"/>
    <p:sldId id="924" r:id="rId45"/>
    <p:sldId id="926" r:id="rId46"/>
    <p:sldId id="927" r:id="rId47"/>
    <p:sldId id="928" r:id="rId48"/>
    <p:sldId id="930" r:id="rId49"/>
    <p:sldId id="886" r:id="rId50"/>
  </p:sldIdLst>
  <p:sldSz cx="12192000" cy="6858000"/>
  <p:notesSz cx="10234613" cy="7102475"/>
  <p:embeddedFontLst>
    <p:embeddedFont>
      <p:font typeface="굴림" panose="020B0600000101010101" pitchFamily="34" charset="-127"/>
      <p:regular r:id="rId53"/>
    </p:embeddedFont>
    <p:embeddedFont>
      <p:font typeface="굴림" panose="020B0600000101010101" pitchFamily="34" charset="-127"/>
      <p:regular r:id="rId53"/>
    </p:embeddedFont>
    <p:embeddedFont>
      <p:font typeface="나눔고딕" panose="020D0604000000000000" pitchFamily="34" charset="-127"/>
      <p:regular r:id="rId54"/>
      <p:bold r:id="rId55"/>
    </p:embeddedFont>
    <p:embeddedFont>
      <p:font typeface="맑은 고딕" panose="020B0503020000020004" pitchFamily="34" charset="-127"/>
      <p:regular r:id="rId56"/>
      <p:bold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Tahoma" panose="020B0604030504040204" pitchFamily="34" charset="0"/>
      <p:regular r:id="rId62"/>
      <p:bold r:id="rId63"/>
    </p:embeddedFont>
    <p:embeddedFont>
      <p:font typeface="Trebuchet MS" panose="020B0703020202090204" pitchFamily="34" charset="0"/>
      <p:regular r:id="rId64"/>
      <p:bold r:id="rId65"/>
      <p:italic r:id="rId66"/>
      <p:boldItalic r:id="rId6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111535-40E0-41FC-A88F-24C4FD7E1DE8}">
          <p14:sldIdLst>
            <p14:sldId id="454"/>
          </p14:sldIdLst>
        </p14:section>
        <p14:section name="History" id="{0402BADA-F096-4FDA-BDD9-5016CD7A820B}">
          <p14:sldIdLst>
            <p14:sldId id="508"/>
            <p14:sldId id="937"/>
          </p14:sldIdLst>
        </p14:section>
        <p14:section name="Common" id="{CBC31E0C-CA95-7444-9122-7AC934FA42EA}">
          <p14:sldIdLst>
            <p14:sldId id="931"/>
            <p14:sldId id="933"/>
            <p14:sldId id="938"/>
          </p14:sldIdLst>
        </p14:section>
        <p14:section name="EMAIL" id="{E1DD4D4B-D6AB-4B8F-848C-07D68516D5AB}">
          <p14:sldIdLst>
            <p14:sldId id="900"/>
            <p14:sldId id="935"/>
            <p14:sldId id="932"/>
            <p14:sldId id="934"/>
            <p14:sldId id="910"/>
            <p14:sldId id="903"/>
            <p14:sldId id="904"/>
            <p14:sldId id="905"/>
            <p14:sldId id="906"/>
            <p14:sldId id="907"/>
            <p14:sldId id="901"/>
            <p14:sldId id="902"/>
            <p14:sldId id="912"/>
            <p14:sldId id="913"/>
            <p14:sldId id="914"/>
          </p14:sldIdLst>
        </p14:section>
        <p14:section name="카카오톡 알림" id="{A7F5617D-8313-8147-99BA-D201FD4EBCD1}">
          <p14:sldIdLst>
            <p14:sldId id="922"/>
            <p14:sldId id="923"/>
            <p14:sldId id="929"/>
            <p14:sldId id="936"/>
            <p14:sldId id="925"/>
            <p14:sldId id="919"/>
            <p14:sldId id="874"/>
            <p14:sldId id="917"/>
            <p14:sldId id="915"/>
            <p14:sldId id="916"/>
            <p14:sldId id="918"/>
            <p14:sldId id="920"/>
            <p14:sldId id="921"/>
            <p14:sldId id="924"/>
            <p14:sldId id="926"/>
            <p14:sldId id="927"/>
            <p14:sldId id="928"/>
            <p14:sldId id="930"/>
          </p14:sldIdLst>
        </p14:section>
        <p14:section name="EOD" id="{AF748CB0-8BCC-4404-87F8-A334095ACC3A}">
          <p14:sldIdLst>
            <p14:sldId id="886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4003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2132" userDrawn="1">
          <p15:clr>
            <a:srgbClr val="A4A3A4"/>
          </p15:clr>
        </p15:guide>
        <p15:guide id="20" pos="325" userDrawn="1">
          <p15:clr>
            <a:srgbClr val="A4A3A4"/>
          </p15:clr>
        </p15:guide>
        <p15:guide id="21" pos="7355" userDrawn="1">
          <p15:clr>
            <a:srgbClr val="A4A3A4"/>
          </p15:clr>
        </p15:guide>
        <p15:guide id="22" orient="horz" pos="34" userDrawn="1">
          <p15:clr>
            <a:srgbClr val="A4A3A4"/>
          </p15:clr>
        </p15:guide>
        <p15:guide id="23" orient="horz" pos="261" userDrawn="1">
          <p15:clr>
            <a:srgbClr val="A4A3A4"/>
          </p15:clr>
        </p15:guide>
        <p15:guide id="24" pos="7100" userDrawn="1">
          <p15:clr>
            <a:srgbClr val="A4A3A4"/>
          </p15:clr>
        </p15:guide>
        <p15:guide id="25" orient="horz" pos="544" userDrawn="1">
          <p15:clr>
            <a:srgbClr val="A4A3A4"/>
          </p15:clr>
        </p15:guide>
        <p15:guide id="26" orient="horz" pos="743" userDrawn="1">
          <p15:clr>
            <a:srgbClr val="A4A3A4"/>
          </p15:clr>
        </p15:guide>
        <p15:guide id="27" pos="3940" userDrawn="1">
          <p15:clr>
            <a:srgbClr val="A4A3A4"/>
          </p15:clr>
        </p15:guide>
        <p15:guide id="28" pos="580" userDrawn="1">
          <p15:clr>
            <a:srgbClr val="A4A3A4"/>
          </p15:clr>
        </p15:guide>
        <p15:guide id="29" pos="1459" userDrawn="1">
          <p15:clr>
            <a:srgbClr val="A4A3A4"/>
          </p15:clr>
        </p15:guide>
        <p15:guide id="30" orient="horz" pos="941" userDrawn="1">
          <p15:clr>
            <a:srgbClr val="A4A3A4"/>
          </p15:clr>
        </p15:guide>
        <p15:guide id="31" orient="horz" pos="147" userDrawn="1">
          <p15:clr>
            <a:srgbClr val="A4A3A4"/>
          </p15:clr>
        </p15:guide>
        <p15:guide id="32" pos="64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9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 tw" initials="ht" lastIdx="3" clrIdx="0">
    <p:extLst>
      <p:ext uri="{19B8F6BF-5375-455C-9EA6-DF929625EA0E}">
        <p15:presenceInfo xmlns:p15="http://schemas.microsoft.com/office/powerpoint/2012/main" userId="e9081b060257ed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4F4F4"/>
    <a:srgbClr val="0066FF"/>
    <a:srgbClr val="FFCC00"/>
    <a:srgbClr val="99CCFF"/>
    <a:srgbClr val="4F81BD"/>
    <a:srgbClr val="000000"/>
    <a:srgbClr val="FFFFFF"/>
    <a:srgbClr val="C7C7C7"/>
    <a:srgbClr val="002C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4" autoAdjust="0"/>
    <p:restoredTop sz="93399" autoAdjust="0"/>
  </p:normalViewPr>
  <p:slideViewPr>
    <p:cSldViewPr>
      <p:cViewPr varScale="1">
        <p:scale>
          <a:sx n="114" d="100"/>
          <a:sy n="114" d="100"/>
        </p:scale>
        <p:origin x="688" y="168"/>
      </p:cViewPr>
      <p:guideLst>
        <p:guide orient="horz" pos="4003"/>
        <p:guide pos="3840"/>
        <p:guide orient="horz" pos="2132"/>
        <p:guide pos="325"/>
        <p:guide pos="7355"/>
        <p:guide orient="horz" pos="34"/>
        <p:guide orient="horz" pos="261"/>
        <p:guide pos="7100"/>
        <p:guide orient="horz" pos="544"/>
        <p:guide orient="horz" pos="743"/>
        <p:guide pos="3940"/>
        <p:guide pos="580"/>
        <p:guide pos="1459"/>
        <p:guide orient="horz" pos="941"/>
        <p:guide orient="horz" pos="147"/>
        <p:guide pos="6477"/>
      </p:guideLst>
    </p:cSldViewPr>
  </p:slideViewPr>
  <p:outlineViewPr>
    <p:cViewPr>
      <p:scale>
        <a:sx n="33" d="100"/>
        <a:sy n="33" d="100"/>
      </p:scale>
      <p:origin x="0" y="-13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1776" y="176"/>
      </p:cViewPr>
      <p:guideLst>
        <p:guide orient="horz" pos="2239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font" Target="fonts/font11.fntdata"/><Relationship Id="rId68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Master" Target="slideMasters/slideMaster5.xml"/><Relationship Id="rId61" Type="http://schemas.openxmlformats.org/officeDocument/2006/relationships/font" Target="fonts/font9.fntdata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font" Target="fonts/font5.fntdata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handoutMaster" Target="handoutMasters/handout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481714" cy="3828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3907" tIns="46952" rIns="93907" bIns="46952" numCol="1" anchor="ctr" anchorCtr="0" compatLnSpc="1">
            <a:prstTxWarp prst="textNoShape">
              <a:avLst/>
            </a:prstTxWarp>
          </a:bodyPr>
          <a:lstStyle>
            <a:lvl1pPr defTabSz="941105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59033" y="1"/>
            <a:ext cx="4351459" cy="3828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3907" tIns="46952" rIns="93907" bIns="46952" numCol="1" anchor="ctr" anchorCtr="0" compatLnSpc="1">
            <a:prstTxWarp prst="textNoShape">
              <a:avLst/>
            </a:prstTxWarp>
          </a:bodyPr>
          <a:lstStyle>
            <a:lvl1pPr algn="r" defTabSz="941105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2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57352"/>
            <a:ext cx="4481714" cy="3314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3907" tIns="46952" rIns="93907" bIns="46952" numCol="1" anchor="b" anchorCtr="0" compatLnSpc="1">
            <a:prstTxWarp prst="textNoShape">
              <a:avLst/>
            </a:prstTxWarp>
          </a:bodyPr>
          <a:lstStyle>
            <a:lvl1pPr defTabSz="941105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2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59033" y="6757352"/>
            <a:ext cx="4351459" cy="3314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3907" tIns="46952" rIns="93907" bIns="46952" numCol="1" anchor="b" anchorCtr="0" compatLnSpc="1">
            <a:prstTxWarp prst="textNoShape">
              <a:avLst/>
            </a:prstTxWarp>
          </a:bodyPr>
          <a:lstStyle>
            <a:lvl1pPr algn="r" defTabSz="941105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1BD5B8FE-EACA-4CF3-9BC8-1454814AB96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8443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452768" cy="333696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5264" tIns="47634" rIns="95264" bIns="47634" numCol="1" anchor="t" anchorCtr="0" compatLnSpc="1">
            <a:prstTxWarp prst="textNoShape">
              <a:avLst/>
            </a:prstTxWarp>
          </a:bodyPr>
          <a:lstStyle>
            <a:lvl1pPr defTabSz="954268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59033" y="1"/>
            <a:ext cx="4322514" cy="333696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5264" tIns="47634" rIns="95264" bIns="47634" numCol="1" anchor="t" anchorCtr="0" compatLnSpc="1">
            <a:prstTxWarp prst="textNoShape">
              <a:avLst/>
            </a:prstTxWarp>
          </a:bodyPr>
          <a:lstStyle>
            <a:lvl1pPr algn="r" defTabSz="954268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11463" y="552450"/>
            <a:ext cx="4700587" cy="264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03853" y="3358677"/>
            <a:ext cx="7494448" cy="3198684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5264" tIns="47634" rIns="95264" bIns="47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23068"/>
            <a:ext cx="4452768" cy="386264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5264" tIns="47634" rIns="95264" bIns="47634" numCol="1" anchor="b" anchorCtr="0" compatLnSpc="1">
            <a:prstTxWarp prst="textNoShape">
              <a:avLst/>
            </a:prstTxWarp>
          </a:bodyPr>
          <a:lstStyle>
            <a:lvl1pPr defTabSz="954268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59033" y="6723068"/>
            <a:ext cx="4322514" cy="386264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5264" tIns="47634" rIns="95264" bIns="47634" numCol="1" anchor="b" anchorCtr="0" compatLnSpc="1">
            <a:prstTxWarp prst="textNoShape">
              <a:avLst/>
            </a:prstTxWarp>
          </a:bodyPr>
          <a:lstStyle>
            <a:lvl1pPr algn="r" defTabSz="954268">
              <a:spcBef>
                <a:spcPct val="0"/>
              </a:spcBef>
              <a:buFontTx/>
              <a:buNone/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5219502D-FE83-4BCC-B71D-3FA7A41BE7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39956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331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364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19502D-FE83-4BCC-B71D-3FA7A41BE7C5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76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/>
              <a:t>컨버스</a:t>
            </a:r>
            <a:r>
              <a:rPr lang="ko-KR" altLang="en-US" sz="4000" b="1" dirty="0"/>
              <a:t> </a:t>
            </a:r>
            <a:r>
              <a:rPr lang="ko-KR" altLang="en-US" sz="4000" b="1" dirty="0" err="1"/>
              <a:t>마이그레이션</a:t>
            </a:r>
            <a:r>
              <a:rPr lang="ko-KR" altLang="en-US" sz="4000" b="1" dirty="0"/>
              <a:t> 구축 </a:t>
            </a:r>
            <a:endParaRPr lang="en-US" altLang="ko-KR" sz="4000" b="1" dirty="0"/>
          </a:p>
          <a:p>
            <a:pPr algn="ctr"/>
            <a:r>
              <a:rPr lang="ko-KR" altLang="en-US" sz="4000" b="1" dirty="0"/>
              <a:t>화면설계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65357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2305675"/>
            <a:ext cx="12192000" cy="1814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467" b="1" dirty="0"/>
          </a:p>
        </p:txBody>
      </p:sp>
    </p:spTree>
    <p:extLst>
      <p:ext uri="{BB962C8B-B14F-4D97-AF65-F5344CB8AC3E}">
        <p14:creationId xmlns:p14="http://schemas.microsoft.com/office/powerpoint/2010/main" val="179372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3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0"/>
            <a:ext cx="107790" cy="3635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5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32" y="6642212"/>
            <a:ext cx="1125417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65000" tIns="65000" rIns="65000" bIns="65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902" b="1">
                <a:solidFill>
                  <a:schemeClr val="tx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902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4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639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812" b="1" dirty="0">
                <a:solidFill>
                  <a:schemeClr val="tx1"/>
                </a:solidFill>
                <a:latin typeface="+mn-ea"/>
                <a:ea typeface="+mn-ea"/>
              </a:rPr>
              <a:t>Project</a:t>
            </a:r>
            <a:r>
              <a:rPr lang="en-US" altLang="ko-KR" sz="812" b="1" baseline="0" dirty="0">
                <a:solidFill>
                  <a:schemeClr val="tx1"/>
                </a:solidFill>
                <a:latin typeface="+mn-ea"/>
                <a:ea typeface="+mn-ea"/>
              </a:rPr>
              <a:t> VENUS</a:t>
            </a:r>
            <a:endParaRPr lang="ko-KR" altLang="en-US" sz="812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5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4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639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812" b="0" dirty="0">
                <a:solidFill>
                  <a:schemeClr val="bg1"/>
                </a:solidFill>
                <a:latin typeface="+mn-ea"/>
                <a:ea typeface="+mn-ea"/>
              </a:rPr>
              <a:t>Project NFYO</a:t>
            </a:r>
            <a:endParaRPr lang="ko-KR" altLang="en-US" sz="812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9973355" y="-3226"/>
            <a:ext cx="107790" cy="363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5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" y="-3226"/>
            <a:ext cx="9952538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95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35349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11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ea typeface="Tahoma" pitchFamily="34" charset="0"/>
              </a:rPr>
              <a:t>page :</a:t>
            </a:r>
            <a:r>
              <a:rPr lang="en-US" altLang="ko-KR" b="1"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90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33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53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1230117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3070633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1142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63851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828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0" dirty="0">
                <a:solidFill>
                  <a:schemeClr val="bg1"/>
                </a:solidFill>
                <a:latin typeface="+mn-ea"/>
                <a:ea typeface="+mn-ea"/>
              </a:rPr>
              <a:t>Project NFYO</a:t>
            </a:r>
            <a:endParaRPr lang="ko-KR" altLang="en-US" sz="9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schemeClr val="bg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050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2821266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715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886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46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4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239BE81E-AEFB-45FB-8434-AF81A657FFF4}"/>
              </a:ext>
            </a:extLst>
          </p:cNvPr>
          <p:cNvSpPr txBox="1">
            <a:spLocks/>
          </p:cNvSpPr>
          <p:nvPr userDrawn="1"/>
        </p:nvSpPr>
        <p:spPr>
          <a:xfrm>
            <a:off x="11213125" y="3232157"/>
            <a:ext cx="738555" cy="214313"/>
          </a:xfrm>
          <a:prstGeom prst="rect">
            <a:avLst/>
          </a:prstGeom>
        </p:spPr>
        <p:txBody>
          <a:bodyPr lIns="107973" tIns="53988" rIns="107973" bIns="5398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1pPr>
            <a:lvl2pPr marL="539750" indent="-8255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2pPr>
            <a:lvl3pPr marL="1079500" indent="-1651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3pPr>
            <a:lvl4pPr marL="1619250" indent="-24765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4pPr>
            <a:lvl5pPr marL="2159000" indent="-330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80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7456470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9004209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930E66-8AA0-4851-87D1-90951E669056}"/>
              </a:ext>
            </a:extLst>
          </p:cNvPr>
          <p:cNvGrpSpPr/>
          <p:nvPr userDrawn="1"/>
        </p:nvGrpSpPr>
        <p:grpSpPr>
          <a:xfrm>
            <a:off x="9282275" y="763211"/>
            <a:ext cx="2735836" cy="5788409"/>
            <a:chOff x="6838950" y="763206"/>
            <a:chExt cx="2925763" cy="57884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D85541D-54BF-463C-9714-9094B049F2D2}"/>
                </a:ext>
              </a:extLst>
            </p:cNvPr>
            <p:cNvSpPr/>
            <p:nvPr userDrawn="1"/>
          </p:nvSpPr>
          <p:spPr bwMode="auto">
            <a:xfrm>
              <a:off x="6838950" y="763206"/>
              <a:ext cx="2925763" cy="578840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CCEC-6612-46A0-A2EA-D8282C0AC2C8}"/>
                </a:ext>
              </a:extLst>
            </p:cNvPr>
            <p:cNvSpPr/>
            <p:nvPr userDrawn="1"/>
          </p:nvSpPr>
          <p:spPr bwMode="auto">
            <a:xfrm>
              <a:off x="6838950" y="763206"/>
              <a:ext cx="2925763" cy="361947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9279705" y="763203"/>
            <a:ext cx="410308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6740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178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7723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45070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122139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schemeClr val="bg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239BE81E-AEFB-45FB-8434-AF81A657FFF4}"/>
              </a:ext>
            </a:extLst>
          </p:cNvPr>
          <p:cNvSpPr txBox="1">
            <a:spLocks/>
          </p:cNvSpPr>
          <p:nvPr userDrawn="1"/>
        </p:nvSpPr>
        <p:spPr>
          <a:xfrm>
            <a:off x="11213125" y="3232157"/>
            <a:ext cx="738555" cy="214313"/>
          </a:xfrm>
          <a:prstGeom prst="rect">
            <a:avLst/>
          </a:prstGeom>
        </p:spPr>
        <p:txBody>
          <a:bodyPr lIns="107973" tIns="53988" rIns="107973" bIns="5398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1pPr>
            <a:lvl2pPr marL="539750" indent="-8255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2pPr>
            <a:lvl3pPr marL="1079500" indent="-1651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3pPr>
            <a:lvl4pPr marL="1619250" indent="-24765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4pPr>
            <a:lvl5pPr marL="2159000" indent="-330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rgbClr val="292929"/>
                </a:solidFill>
                <a:latin typeface="Verdana" pitchFamily="34" charset="0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80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9929590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9004209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930E66-8AA0-4851-87D1-90951E669056}"/>
              </a:ext>
            </a:extLst>
          </p:cNvPr>
          <p:cNvGrpSpPr/>
          <p:nvPr userDrawn="1"/>
        </p:nvGrpSpPr>
        <p:grpSpPr>
          <a:xfrm>
            <a:off x="9282275" y="763211"/>
            <a:ext cx="2735836" cy="5788409"/>
            <a:chOff x="6838950" y="763206"/>
            <a:chExt cx="2925763" cy="57884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D85541D-54BF-463C-9714-9094B049F2D2}"/>
                </a:ext>
              </a:extLst>
            </p:cNvPr>
            <p:cNvSpPr/>
            <p:nvPr userDrawn="1"/>
          </p:nvSpPr>
          <p:spPr bwMode="auto">
            <a:xfrm>
              <a:off x="6838950" y="763206"/>
              <a:ext cx="2925763" cy="578840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CCEC-6612-46A0-A2EA-D8282C0AC2C8}"/>
                </a:ext>
              </a:extLst>
            </p:cNvPr>
            <p:cNvSpPr/>
            <p:nvPr userDrawn="1"/>
          </p:nvSpPr>
          <p:spPr bwMode="auto">
            <a:xfrm>
              <a:off x="6838950" y="763206"/>
              <a:ext cx="2925763" cy="361947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9279705" y="763203"/>
            <a:ext cx="410308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9567217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459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46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1250367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37312191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70029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233139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923561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21175439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1004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9800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6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ko-KR" altLang="en-US" sz="2800" b="0" dirty="0">
                <a:solidFill>
                  <a:srgbClr val="FF0000"/>
                </a:solidFill>
                <a:latin typeface="+mn-ea"/>
                <a:ea typeface="+mn-ea"/>
              </a:rPr>
              <a:t>＊</a:t>
            </a:r>
            <a:r>
              <a:rPr lang="ko-KR" altLang="en-US" sz="2800" b="0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schemeClr val="tx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Project</a:t>
            </a:r>
            <a:r>
              <a:rPr lang="en-US" altLang="ko-KR" sz="900" b="1" baseline="0" dirty="0">
                <a:solidFill>
                  <a:schemeClr val="tx1"/>
                </a:solidFill>
                <a:latin typeface="+mn-ea"/>
                <a:ea typeface="+mn-ea"/>
              </a:rPr>
              <a:t> NFYO</a:t>
            </a:r>
            <a:endParaRPr lang="ko-KR" altLang="en-US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9964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0936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23848952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12562961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291487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18725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979461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6954403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8674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48755195"/>
              </p:ext>
            </p:extLst>
          </p:nvPr>
        </p:nvGraphicFramePr>
        <p:xfrm>
          <a:off x="203995" y="125414"/>
          <a:ext cx="11877021" cy="562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9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103">
                  <a:extLst>
                    <a:ext uri="{9D8B030D-6E8A-4147-A177-3AD203B41FA5}">
                      <a16:colId xmlns:a16="http://schemas.microsoft.com/office/drawing/2014/main" val="648608804"/>
                    </a:ext>
                  </a:extLst>
                </a:gridCol>
                <a:gridCol w="1579938">
                  <a:extLst>
                    <a:ext uri="{9D8B030D-6E8A-4147-A177-3AD203B41FA5}">
                      <a16:colId xmlns:a16="http://schemas.microsoft.com/office/drawing/2014/main" val="1595300010"/>
                    </a:ext>
                  </a:extLst>
                </a:gridCol>
                <a:gridCol w="949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NFYO_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물류이관 및 매장택배 구축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화면코드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3996" y="773705"/>
            <a:ext cx="9049278" cy="58349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460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23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44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schemeClr val="tx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Project</a:t>
            </a:r>
            <a:r>
              <a:rPr lang="en-US" altLang="ko-KR" sz="900" b="1" baseline="0" dirty="0">
                <a:solidFill>
                  <a:schemeClr val="tx1"/>
                </a:solidFill>
                <a:latin typeface="+mn-ea"/>
                <a:ea typeface="+mn-ea"/>
              </a:rPr>
              <a:t> NFYO</a:t>
            </a:r>
            <a:endParaRPr lang="ko-KR" altLang="en-US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347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8129766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17213493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81935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204280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14043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1722203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6264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8959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581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3350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55434893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334928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+mn-ea"/>
                <a:ea typeface="+mn-ea"/>
              </a:rPr>
              <a:t>Project</a:t>
            </a:r>
            <a:r>
              <a:rPr lang="en-US" altLang="ko-KR" sz="1800" b="1" baseline="0" dirty="0">
                <a:latin typeface="+mn-ea"/>
                <a:ea typeface="+mn-ea"/>
              </a:rPr>
              <a:t> NFYO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05642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14811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482670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282781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36485655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07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6519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Project NFYO</a:t>
            </a:r>
          </a:p>
          <a:p>
            <a:pPr algn="ctr"/>
            <a:br>
              <a:rPr lang="en-US" altLang="ko-KR" sz="1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prstClr val="white"/>
                </a:solidFill>
              </a:rPr>
              <a:t>매장픽업주문 설계서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133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dirty="0">
                <a:solidFill>
                  <a:prstClr val="white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973354" y="-3226"/>
            <a:ext cx="107790" cy="36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730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775" y="6669063"/>
            <a:ext cx="12192000" cy="191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90666" y="6663983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white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69063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219FD7-A289-4A18-B471-9AD34583E4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3911043"/>
              </p:ext>
            </p:extLst>
          </p:nvPr>
        </p:nvGraphicFramePr>
        <p:xfrm>
          <a:off x="203995" y="125414"/>
          <a:ext cx="11814114" cy="55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1" marR="91441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B3D69-8A52-40EA-BA9F-F5E036B22D72}"/>
              </a:ext>
            </a:extLst>
          </p:cNvPr>
          <p:cNvSpPr/>
          <p:nvPr userDrawn="1"/>
        </p:nvSpPr>
        <p:spPr bwMode="auto">
          <a:xfrm>
            <a:off x="209066" y="763206"/>
            <a:ext cx="4059040" cy="5789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8256241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8256240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5541D-54BF-463C-9714-9094B049F2D2}"/>
              </a:ext>
            </a:extLst>
          </p:cNvPr>
          <p:cNvSpPr/>
          <p:nvPr userDrawn="1"/>
        </p:nvSpPr>
        <p:spPr bwMode="auto">
          <a:xfrm>
            <a:off x="4372438" y="763211"/>
            <a:ext cx="3761868" cy="57884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2B0AD-B356-42AB-8E56-BA9123C9A7F4}"/>
              </a:ext>
            </a:extLst>
          </p:cNvPr>
          <p:cNvSpPr/>
          <p:nvPr userDrawn="1"/>
        </p:nvSpPr>
        <p:spPr bwMode="auto">
          <a:xfrm>
            <a:off x="4372437" y="763203"/>
            <a:ext cx="376187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3492498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2"/>
          <p:cNvCxnSpPr>
            <a:cxnSpLocks noChangeShapeType="1"/>
          </p:cNvCxnSpPr>
          <p:nvPr userDrawn="1"/>
        </p:nvCxnSpPr>
        <p:spPr bwMode="auto">
          <a:xfrm>
            <a:off x="0" y="682107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132863" y="115077"/>
            <a:ext cx="10363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서울남산체 EB" pitchFamily="18" charset="-127"/>
                <a:ea typeface="서울남산체 EB" pitchFamily="18" charset="-127"/>
                <a:cs typeface="+mj-cs"/>
              </a:defRPr>
            </a:lvl1pPr>
          </a:lstStyle>
          <a:p>
            <a:pPr>
              <a:buFont typeface="Wingdings" pitchFamily="2" charset="2"/>
              <a:buNone/>
            </a:pPr>
            <a:r>
              <a:rPr lang="ko-KR" altLang="en-US" sz="2800" dirty="0">
                <a:solidFill>
                  <a:srgbClr val="FF0000"/>
                </a:solidFill>
                <a:latin typeface="맑은 고딕"/>
                <a:ea typeface="맑은 고딕"/>
              </a:rPr>
              <a:t>＊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1556" y="818716"/>
            <a:ext cx="10968892" cy="4995863"/>
          </a:xfrm>
          <a:prstGeom prst="rect">
            <a:avLst/>
          </a:prstGeom>
        </p:spPr>
        <p:txBody>
          <a:bodyPr/>
          <a:lstStyle>
            <a:lvl1pPr marL="360009" indent="-360009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  <a:defRPr sz="2400">
                <a:latin typeface="+mn-ea"/>
                <a:ea typeface="+mn-ea"/>
              </a:defRPr>
            </a:lvl1pPr>
            <a:lvl2pPr marL="648016" indent="-288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arenR"/>
              <a:defRPr sz="2000" i="1">
                <a:latin typeface="+mn-ea"/>
                <a:ea typeface="+mn-ea"/>
              </a:defRPr>
            </a:lvl2pPr>
            <a:lvl3pPr marL="900023" indent="-252007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buFont typeface="+mj-ea"/>
              <a:buAutoNum type="circleNumDbPlain"/>
              <a:defRPr sz="1400" i="1">
                <a:latin typeface="+mn-ea"/>
                <a:ea typeface="+mn-ea"/>
              </a:defRPr>
            </a:lvl3pPr>
            <a:lvl4pPr marL="1080027" indent="-144003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1100" i="1">
                <a:latin typeface="+mn-ea"/>
                <a:ea typeface="+mn-ea"/>
              </a:defRPr>
            </a:lvl4pPr>
            <a:lvl5pPr marL="1260032" indent="-108002"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 sz="900" i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1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252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40862532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2"/>
          <p:cNvCxnSpPr>
            <a:cxnSpLocks noChangeShapeType="1"/>
          </p:cNvCxnSpPr>
          <p:nvPr userDrawn="1"/>
        </p:nvCxnSpPr>
        <p:spPr bwMode="auto">
          <a:xfrm>
            <a:off x="0" y="584200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2863" y="139700"/>
            <a:ext cx="10363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2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5"/>
            <a:ext cx="107790" cy="363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29" y="6642211"/>
            <a:ext cx="1125415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1000" b="1">
                <a:solidFill>
                  <a:prstClr val="black"/>
                </a:solidFill>
                <a:latin typeface="맑은 고딕"/>
                <a:ea typeface="맑은 고딕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52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9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96862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398" y="5"/>
            <a:ext cx="12192000" cy="413665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332394" y="2483895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332394" y="2530361"/>
            <a:ext cx="91948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661772" y="1313770"/>
            <a:ext cx="0" cy="5085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31112" y="336002"/>
            <a:ext cx="49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Project NFYO</a:t>
            </a:r>
            <a:endParaRPr lang="ko-KR" altLang="en-US" sz="18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42022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prstClr val="white"/>
                </a:solidFill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22318648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493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page :</a:t>
            </a:r>
            <a:r>
              <a:rPr lang="en-US" altLang="ko-KR" b="1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prstClr val="black">
                    <a:lumMod val="50000"/>
                    <a:lumOff val="50000"/>
                  </a:prstClr>
                </a:solidFill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solidFill>
                <a:prstClr val="black">
                  <a:lumMod val="50000"/>
                  <a:lumOff val="50000"/>
                </a:prstClr>
              </a:solidFill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0416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1"/>
            <a:ext cx="12192000" cy="21376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27" dirty="0"/>
              <a:t>Project NFYO</a:t>
            </a:r>
          </a:p>
          <a:p>
            <a:pPr algn="ctr"/>
            <a:br>
              <a:rPr lang="en-US" altLang="ko-KR" sz="902" b="1" dirty="0"/>
            </a:br>
            <a:r>
              <a:rPr lang="ko-KR" altLang="en-US" sz="3611" b="1" dirty="0" err="1"/>
              <a:t>서비스사항</a:t>
            </a:r>
            <a:r>
              <a:rPr lang="ko-KR" altLang="en-US" sz="3611" b="1" dirty="0"/>
              <a:t> 구체화</a:t>
            </a:r>
            <a:endParaRPr lang="en-US" altLang="ko-KR" sz="3611" b="1" dirty="0"/>
          </a:p>
        </p:txBody>
      </p:sp>
    </p:spTree>
    <p:extLst>
      <p:ext uri="{BB962C8B-B14F-4D97-AF65-F5344CB8AC3E}">
        <p14:creationId xmlns:p14="http://schemas.microsoft.com/office/powerpoint/2010/main" val="42297037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2305675"/>
            <a:ext cx="12192000" cy="1814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467" b="1" dirty="0"/>
          </a:p>
        </p:txBody>
      </p:sp>
    </p:spTree>
    <p:extLst>
      <p:ext uri="{BB962C8B-B14F-4D97-AF65-F5344CB8AC3E}">
        <p14:creationId xmlns:p14="http://schemas.microsoft.com/office/powerpoint/2010/main" val="41241230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12"/>
          <p:cNvCxnSpPr>
            <a:cxnSpLocks noChangeShapeType="1"/>
          </p:cNvCxnSpPr>
          <p:nvPr userDrawn="1"/>
        </p:nvCxnSpPr>
        <p:spPr bwMode="auto">
          <a:xfrm>
            <a:off x="0" y="6577763"/>
            <a:ext cx="12192000" cy="1588"/>
          </a:xfrm>
          <a:prstGeom prst="line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직사각형 13"/>
          <p:cNvSpPr/>
          <p:nvPr userDrawn="1"/>
        </p:nvSpPr>
        <p:spPr>
          <a:xfrm>
            <a:off x="9952537" y="0"/>
            <a:ext cx="107790" cy="3635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5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320532" y="6642212"/>
            <a:ext cx="1125417" cy="2157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65000" tIns="65000" rIns="65000" bIns="65000" anchor="ctr" anchorCtr="1"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fld id="{D1C5355F-9353-4925-96BB-0D6F4C5880E3}" type="slidenum">
              <a:rPr lang="en-US" altLang="ko-KR" sz="902" b="1">
                <a:solidFill>
                  <a:schemeClr val="tx1"/>
                </a:solidFill>
                <a:latin typeface="+mn-ea"/>
                <a:ea typeface="+mn-ea"/>
              </a:rPr>
              <a:pPr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endParaRPr lang="ko-KR" altLang="en-US" sz="902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C:\Users\김낙형\Desktop\로고_GS.gif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12" b="89412" l="0" r="92462">
                        <a14:foregroundMark x1="77387" y1="51765" x2="76884" y2="69412"/>
                        <a14:foregroundMark x1="71357" y1="55294" x2="71859" y2="69412"/>
                        <a14:foregroundMark x1="59296" y1="57647" x2="59799" y2="71765"/>
                        <a14:foregroundMark x1="34673" y1="60000" x2="38693" y2="63529"/>
                        <a14:foregroundMark x1="17588" y1="54118" x2="24121" y2="67059"/>
                        <a14:foregroundMark x1="5025" y1="50588" x2="251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5820" r="10108" b="11672"/>
          <a:stretch/>
        </p:blipFill>
        <p:spPr bwMode="auto">
          <a:xfrm>
            <a:off x="3" y="6647291"/>
            <a:ext cx="1048550" cy="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8450825" y="100256"/>
            <a:ext cx="3350426" cy="24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639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812" b="1" dirty="0">
                <a:solidFill>
                  <a:schemeClr val="tx1"/>
                </a:solidFill>
                <a:latin typeface="+mn-ea"/>
                <a:ea typeface="+mn-ea"/>
              </a:rPr>
              <a:t>Project</a:t>
            </a:r>
            <a:r>
              <a:rPr lang="en-US" altLang="ko-KR" sz="812" b="1" baseline="0" dirty="0">
                <a:solidFill>
                  <a:schemeClr val="tx1"/>
                </a:solidFill>
                <a:latin typeface="+mn-ea"/>
                <a:ea typeface="+mn-ea"/>
              </a:rPr>
              <a:t> VENUS</a:t>
            </a:r>
            <a:endParaRPr lang="ko-KR" altLang="en-US" sz="812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"/>
            <a:ext cx="12192000" cy="45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5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450825" y="100256"/>
            <a:ext cx="3350426" cy="24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639" lvl="0" indent="0" algn="ctr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812" b="0" dirty="0">
                <a:solidFill>
                  <a:schemeClr val="bg1"/>
                </a:solidFill>
                <a:latin typeface="+mn-ea"/>
                <a:ea typeface="+mn-ea"/>
              </a:rPr>
              <a:t>Project NFYO</a:t>
            </a:r>
            <a:endParaRPr lang="ko-KR" altLang="en-US" sz="812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9973355" y="-3226"/>
            <a:ext cx="107790" cy="363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5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" y="-3226"/>
            <a:ext cx="9952538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95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822072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921401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958" b="1" dirty="0"/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376566937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ea typeface="Tahoma" pitchFamily="34" charset="0"/>
              </a:rPr>
              <a:t>page :</a:t>
            </a:r>
            <a:r>
              <a:rPr lang="en-US" altLang="ko-KR" b="1"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ea typeface="Tahoma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1146203-E19F-A049-AF45-32B8C33C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PLP(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PC)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8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ea typeface="Tahoma" pitchFamily="34" charset="0"/>
              </a:rPr>
              <a:t>page :</a:t>
            </a:r>
            <a:r>
              <a:rPr lang="en-US" altLang="ko-KR" b="1"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ea typeface="Tahoma" pitchFamily="34" charset="0"/>
              </a:rPr>
              <a:pPr>
                <a:defRPr/>
              </a:pPr>
              <a:t>‹#›</a:t>
            </a:fld>
            <a:endParaRPr lang="en-US" altLang="ko-KR" b="1"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09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921401"/>
            <a:ext cx="12192000" cy="21376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27" dirty="0"/>
              <a:t>Project NFYO</a:t>
            </a:r>
          </a:p>
          <a:p>
            <a:pPr algn="ctr"/>
            <a:br>
              <a:rPr lang="en-US" altLang="ko-KR" sz="902" b="1" dirty="0"/>
            </a:br>
            <a:r>
              <a:rPr lang="ko-KR" altLang="en-US" sz="3611" b="1" dirty="0" err="1"/>
              <a:t>서비스사항</a:t>
            </a:r>
            <a:r>
              <a:rPr lang="ko-KR" altLang="en-US" sz="3611" b="1" dirty="0"/>
              <a:t> 구체화</a:t>
            </a:r>
            <a:endParaRPr lang="en-US" altLang="ko-KR" sz="3611" b="1" dirty="0"/>
          </a:p>
        </p:txBody>
      </p:sp>
    </p:spTree>
    <p:extLst>
      <p:ext uri="{BB962C8B-B14F-4D97-AF65-F5344CB8AC3E}">
        <p14:creationId xmlns:p14="http://schemas.microsoft.com/office/powerpoint/2010/main" val="134648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3"/>
          <p:cNvSpPr>
            <a:spLocks noChangeArrowheads="1"/>
          </p:cNvSpPr>
          <p:nvPr userDrawn="1"/>
        </p:nvSpPr>
        <p:spPr bwMode="auto">
          <a:xfrm>
            <a:off x="10191455" y="6500018"/>
            <a:ext cx="1764323" cy="35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kumimoji="1" lang="en-US" altLang="ko-KR" sz="1200" dirty="0">
                <a:solidFill>
                  <a:srgbClr val="808080"/>
                </a:solidFill>
                <a:latin typeface="Trebuchet MS" pitchFamily="34" charset="0"/>
                <a:ea typeface="굴림" pitchFamily="50" charset="-127"/>
              </a:rPr>
              <a:t>I </a:t>
            </a:r>
            <a:r>
              <a:rPr kumimoji="1" lang="en-US" altLang="ko-KR" sz="1200" dirty="0">
                <a:solidFill>
                  <a:srgbClr val="808080"/>
                </a:solidFill>
                <a:latin typeface="Trebuchet MS" pitchFamily="34" charset="0"/>
                <a:ea typeface="HY견고딕" pitchFamily="18" charset="-127"/>
              </a:rPr>
              <a:t> </a:t>
            </a:r>
            <a:fld id="{A469E167-009D-4B6B-9C78-6152F26E1666}" type="slidenum">
              <a:rPr kumimoji="1" lang="en-US" altLang="ko-KR" sz="1200">
                <a:solidFill>
                  <a:srgbClr val="808080"/>
                </a:solidFill>
                <a:latin typeface="Trebuchet MS" pitchFamily="34" charset="0"/>
                <a:ea typeface="HY견고딕" pitchFamily="18" charset="-127"/>
              </a:rPr>
              <a:pPr algn="r"/>
              <a:t>‹#›</a:t>
            </a:fld>
            <a:endParaRPr kumimoji="1" lang="en-US" altLang="ko-KR" sz="1100" dirty="0">
              <a:solidFill>
                <a:srgbClr val="80808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7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12" r:id="rId1"/>
    <p:sldLayoutId id="2147486113" r:id="rId2"/>
    <p:sldLayoutId id="2147486118" r:id="rId3"/>
    <p:sldLayoutId id="2147486114" r:id="rId4"/>
    <p:sldLayoutId id="2147486115" r:id="rId5"/>
    <p:sldLayoutId id="2147486116" r:id="rId6"/>
    <p:sldLayoutId id="2147486117" r:id="rId7"/>
    <p:sldLayoutId id="2147486120" r:id="rId8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7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05" r:id="rId1"/>
    <p:sldLayoutId id="2147486206" r:id="rId2"/>
    <p:sldLayoutId id="2147486207" r:id="rId3"/>
    <p:sldLayoutId id="2147486208" r:id="rId4"/>
    <p:sldLayoutId id="2147486209" r:id="rId5"/>
  </p:sldLayoutIdLst>
  <p:hf sldNum="0" hdr="0" ftr="0" dt="0"/>
  <p:txStyles>
    <p:titleStyle>
      <a:lvl1pPr algn="ctr" defTabSz="825463" rtl="0" eaLnBrk="1" latinLnBrk="1" hangingPunct="1">
        <a:spcBef>
          <a:spcPct val="0"/>
        </a:spcBef>
        <a:buNone/>
        <a:defRPr sz="39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49" indent="-309549" algn="l" defTabSz="825463" rtl="0" eaLnBrk="1" latinLnBrk="1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1pPr>
      <a:lvl2pPr marL="670688" indent="-257957" algn="l" defTabSz="825463" rtl="0" eaLnBrk="1" latinLnBrk="1" hangingPunct="1">
        <a:spcBef>
          <a:spcPct val="20000"/>
        </a:spcBef>
        <a:buFont typeface="Arial" pitchFamily="34" charset="0"/>
        <a:buChar char="–"/>
        <a:defRPr sz="2527" kern="1200">
          <a:solidFill>
            <a:schemeClr val="tx1"/>
          </a:solidFill>
          <a:latin typeface="+mn-lt"/>
          <a:ea typeface="+mn-ea"/>
          <a:cs typeface="+mn-cs"/>
        </a:defRPr>
      </a:lvl2pPr>
      <a:lvl3pPr marL="1031828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444559" indent="-206365" algn="l" defTabSz="825463" rtl="0" eaLnBrk="1" latinLnBrk="1" hangingPunct="1">
        <a:spcBef>
          <a:spcPct val="20000"/>
        </a:spcBef>
        <a:buFont typeface="Arial" pitchFamily="34" charset="0"/>
        <a:buChar char="–"/>
        <a:defRPr sz="1806" kern="1200">
          <a:solidFill>
            <a:schemeClr val="tx1"/>
          </a:solidFill>
          <a:latin typeface="+mn-lt"/>
          <a:ea typeface="+mn-ea"/>
          <a:cs typeface="+mn-cs"/>
        </a:defRPr>
      </a:lvl4pPr>
      <a:lvl5pPr marL="1857290" indent="-206365" algn="l" defTabSz="825463" rtl="0" eaLnBrk="1" latinLnBrk="1" hangingPunct="1">
        <a:spcBef>
          <a:spcPct val="20000"/>
        </a:spcBef>
        <a:buFont typeface="Arial" pitchFamily="34" charset="0"/>
        <a:buChar char="»"/>
        <a:defRPr sz="1806" kern="1200">
          <a:solidFill>
            <a:schemeClr val="tx1"/>
          </a:solidFill>
          <a:latin typeface="+mn-lt"/>
          <a:ea typeface="+mn-ea"/>
          <a:cs typeface="+mn-cs"/>
        </a:defRPr>
      </a:lvl5pPr>
      <a:lvl6pPr marL="2270021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6pPr>
      <a:lvl7pPr marL="2682752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7pPr>
      <a:lvl8pPr marL="3095484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8pPr>
      <a:lvl9pPr marL="3508213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12731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25463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38193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50924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63656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76387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89118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301849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05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27" r:id="rId1"/>
    <p:sldLayoutId id="2147486128" r:id="rId2"/>
    <p:sldLayoutId id="2147486129" r:id="rId3"/>
    <p:sldLayoutId id="2147486130" r:id="rId4"/>
    <p:sldLayoutId id="2147486203" r:id="rId5"/>
  </p:sldLayoutIdLst>
  <p:hf sldNum="0" hdr="0" ftr="0" dt="0"/>
  <p:txStyles>
    <p:titleStyle>
      <a:lvl1pPr algn="ctr" defTabSz="825463" rtl="0" eaLnBrk="1" latinLnBrk="1" hangingPunct="1">
        <a:spcBef>
          <a:spcPct val="0"/>
        </a:spcBef>
        <a:buNone/>
        <a:defRPr sz="39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49" indent="-309549" algn="l" defTabSz="825463" rtl="0" eaLnBrk="1" latinLnBrk="1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1pPr>
      <a:lvl2pPr marL="670688" indent="-257957" algn="l" defTabSz="825463" rtl="0" eaLnBrk="1" latinLnBrk="1" hangingPunct="1">
        <a:spcBef>
          <a:spcPct val="20000"/>
        </a:spcBef>
        <a:buFont typeface="Arial" pitchFamily="34" charset="0"/>
        <a:buChar char="–"/>
        <a:defRPr sz="2527" kern="1200">
          <a:solidFill>
            <a:schemeClr val="tx1"/>
          </a:solidFill>
          <a:latin typeface="+mn-lt"/>
          <a:ea typeface="+mn-ea"/>
          <a:cs typeface="+mn-cs"/>
        </a:defRPr>
      </a:lvl2pPr>
      <a:lvl3pPr marL="1031828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444559" indent="-206365" algn="l" defTabSz="825463" rtl="0" eaLnBrk="1" latinLnBrk="1" hangingPunct="1">
        <a:spcBef>
          <a:spcPct val="20000"/>
        </a:spcBef>
        <a:buFont typeface="Arial" pitchFamily="34" charset="0"/>
        <a:buChar char="–"/>
        <a:defRPr sz="1806" kern="1200">
          <a:solidFill>
            <a:schemeClr val="tx1"/>
          </a:solidFill>
          <a:latin typeface="+mn-lt"/>
          <a:ea typeface="+mn-ea"/>
          <a:cs typeface="+mn-cs"/>
        </a:defRPr>
      </a:lvl4pPr>
      <a:lvl5pPr marL="1857290" indent="-206365" algn="l" defTabSz="825463" rtl="0" eaLnBrk="1" latinLnBrk="1" hangingPunct="1">
        <a:spcBef>
          <a:spcPct val="20000"/>
        </a:spcBef>
        <a:buFont typeface="Arial" pitchFamily="34" charset="0"/>
        <a:buChar char="»"/>
        <a:defRPr sz="1806" kern="1200">
          <a:solidFill>
            <a:schemeClr val="tx1"/>
          </a:solidFill>
          <a:latin typeface="+mn-lt"/>
          <a:ea typeface="+mn-ea"/>
          <a:cs typeface="+mn-cs"/>
        </a:defRPr>
      </a:lvl5pPr>
      <a:lvl6pPr marL="2270021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6pPr>
      <a:lvl7pPr marL="2682752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7pPr>
      <a:lvl8pPr marL="3095484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8pPr>
      <a:lvl9pPr marL="3508213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12731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25463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38193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50924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63656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76387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89118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301849" algn="l" defTabSz="825463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45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32" r:id="rId1"/>
    <p:sldLayoutId id="2147486133" r:id="rId2"/>
    <p:sldLayoutId id="2147486134" r:id="rId3"/>
    <p:sldLayoutId id="2147486135" r:id="rId4"/>
    <p:sldLayoutId id="2147486136" r:id="rId5"/>
    <p:sldLayoutId id="2147486137" r:id="rId6"/>
    <p:sldLayoutId id="2147486138" r:id="rId7"/>
    <p:sldLayoutId id="2147486139" r:id="rId8"/>
    <p:sldLayoutId id="2147486140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80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2" r:id="rId1"/>
    <p:sldLayoutId id="2147486143" r:id="rId2"/>
    <p:sldLayoutId id="2147486144" r:id="rId3"/>
    <p:sldLayoutId id="2147486145" r:id="rId4"/>
    <p:sldLayoutId id="2147486146" r:id="rId5"/>
    <p:sldLayoutId id="2147486147" r:id="rId6"/>
    <p:sldLayoutId id="2147486148" r:id="rId7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66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52" r:id="rId1"/>
    <p:sldLayoutId id="2147486153" r:id="rId2"/>
    <p:sldLayoutId id="2147486154" r:id="rId3"/>
    <p:sldLayoutId id="2147486155" r:id="rId4"/>
    <p:sldLayoutId id="2147486156" r:id="rId5"/>
    <p:sldLayoutId id="2147486157" r:id="rId6"/>
    <p:sldLayoutId id="2147486158" r:id="rId7"/>
    <p:sldLayoutId id="2147486159" r:id="rId8"/>
    <p:sldLayoutId id="2147486160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60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62" r:id="rId1"/>
    <p:sldLayoutId id="2147486163" r:id="rId2"/>
    <p:sldLayoutId id="2147486164" r:id="rId3"/>
    <p:sldLayoutId id="2147486165" r:id="rId4"/>
    <p:sldLayoutId id="2147486166" r:id="rId5"/>
    <p:sldLayoutId id="2147486167" r:id="rId6"/>
    <p:sldLayoutId id="2147486168" r:id="rId7"/>
    <p:sldLayoutId id="2147486170" r:id="rId8"/>
    <p:sldLayoutId id="2147486201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43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72" r:id="rId1"/>
    <p:sldLayoutId id="2147486173" r:id="rId2"/>
    <p:sldLayoutId id="2147486174" r:id="rId3"/>
    <p:sldLayoutId id="2147486175" r:id="rId4"/>
    <p:sldLayoutId id="2147486176" r:id="rId5"/>
    <p:sldLayoutId id="2147486177" r:id="rId6"/>
    <p:sldLayoutId id="2147486178" r:id="rId7"/>
    <p:sldLayoutId id="2147486179" r:id="rId8"/>
    <p:sldLayoutId id="2147486180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50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82" r:id="rId1"/>
    <p:sldLayoutId id="2147486183" r:id="rId2"/>
    <p:sldLayoutId id="2147486184" r:id="rId3"/>
    <p:sldLayoutId id="2147486185" r:id="rId4"/>
    <p:sldLayoutId id="2147486186" r:id="rId5"/>
    <p:sldLayoutId id="2147486187" r:id="rId6"/>
    <p:sldLayoutId id="2147486188" r:id="rId7"/>
    <p:sldLayoutId id="2147486189" r:id="rId8"/>
    <p:sldLayoutId id="2147486190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31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2" r:id="rId1"/>
    <p:sldLayoutId id="2147486193" r:id="rId2"/>
    <p:sldLayoutId id="2147486194" r:id="rId3"/>
    <p:sldLayoutId id="2147486195" r:id="rId4"/>
    <p:sldLayoutId id="2147486196" r:id="rId5"/>
    <p:sldLayoutId id="2147486197" r:id="rId6"/>
    <p:sldLayoutId id="2147486198" r:id="rId7"/>
    <p:sldLayoutId id="2147486199" r:id="rId8"/>
    <p:sldLayoutId id="2147486200" r:id="rId9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tc.go.kr/www/bizCommView.do?key=232&amp;apv_perm_no=2016322016230200478&amp;pageUnit=10&amp;searchCnd=wrkr_no&amp;searchKrwd=2208874818&amp;pageIndex=1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tc.go.kr/www/bizCommView.do?key=232&amp;apv_perm_no=2016322016230200478&amp;pageUnit=10&amp;searchCnd=wrkr_no&amp;searchKrwd=2208874818&amp;pageIndex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tc.go.kr/www/bizCommView.do?key=232&amp;apv_perm_no=2016322016230200478&amp;pageUnit=10&amp;searchCnd=wrkr_no&amp;searchKrwd=2208874818&amp;pageIndex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51595" y="6489340"/>
            <a:ext cx="630070" cy="31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46063" y="4450865"/>
            <a:ext cx="11699875" cy="2025650"/>
          </a:xfrm>
          <a:prstGeom prst="rect">
            <a:avLst/>
          </a:prstGeom>
        </p:spPr>
        <p:txBody>
          <a:bodyPr/>
          <a:lstStyle>
            <a:lvl1pPr marL="342908" indent="-342908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defTabSz="914423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en-US" altLang="ko-KR" sz="1400" kern="100" dirty="0">
                <a:latin typeface="+mn-ea"/>
                <a:cs typeface="Times New Roman"/>
              </a:rPr>
              <a:t>2019. 11. 26</a:t>
            </a: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en-US" altLang="ko-KR" sz="1400" kern="100" dirty="0">
                <a:latin typeface="+mn-ea"/>
                <a:cs typeface="Times New Roman"/>
              </a:rPr>
              <a:t>Version 0.6</a:t>
            </a: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endParaRPr kumimoji="0" lang="en-US" altLang="ko-KR" sz="1400" kern="100" dirty="0">
              <a:latin typeface="+mn-ea"/>
              <a:cs typeface="Times New Roman"/>
            </a:endParaRP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endParaRPr kumimoji="0" lang="en-US" altLang="ko-KR" sz="1400" kern="100" dirty="0">
              <a:latin typeface="+mn-ea"/>
              <a:cs typeface="Times New Roman"/>
            </a:endParaRP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ko-KR" altLang="en-US" sz="1800" b="1" kern="100" dirty="0" err="1">
                <a:latin typeface="+mn-ea"/>
                <a:cs typeface="Times New Roman"/>
              </a:rPr>
              <a:t>발주사</a:t>
            </a:r>
            <a:r>
              <a:rPr kumimoji="0" lang="ko-KR" altLang="en-US" sz="1800" b="1" kern="100" dirty="0">
                <a:latin typeface="+mn-ea"/>
                <a:cs typeface="Times New Roman"/>
              </a:rPr>
              <a:t> </a:t>
            </a:r>
            <a:r>
              <a:rPr kumimoji="0" lang="en-US" altLang="ko-KR" sz="1800" b="1" kern="100" dirty="0">
                <a:latin typeface="+mn-ea"/>
                <a:cs typeface="Times New Roman"/>
              </a:rPr>
              <a:t>: (</a:t>
            </a:r>
            <a:r>
              <a:rPr kumimoji="0" lang="ko-KR" altLang="en-US" sz="1800" b="1" kern="100" dirty="0">
                <a:latin typeface="+mn-ea"/>
                <a:cs typeface="Times New Roman"/>
              </a:rPr>
              <a:t>유</a:t>
            </a:r>
            <a:r>
              <a:rPr kumimoji="0" lang="en-US" altLang="ko-KR" sz="1800" b="1" kern="100" dirty="0">
                <a:latin typeface="+mn-ea"/>
                <a:cs typeface="Times New Roman"/>
              </a:rPr>
              <a:t>)</a:t>
            </a:r>
            <a:r>
              <a:rPr kumimoji="0" lang="ko-KR" altLang="en-US" sz="1800" b="1" kern="100" dirty="0" err="1">
                <a:latin typeface="+mn-ea"/>
                <a:cs typeface="Times New Roman"/>
              </a:rPr>
              <a:t>컨버스코리아</a:t>
            </a:r>
            <a:endParaRPr kumimoji="0" lang="ko-KR" altLang="en-US" sz="1800" b="1" kern="100" dirty="0">
              <a:latin typeface="+mn-ea"/>
              <a:cs typeface="Times New Roman"/>
            </a:endParaRP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ko-KR" altLang="en-US" sz="1800" b="1" kern="100" dirty="0" err="1">
                <a:latin typeface="+mn-ea"/>
                <a:cs typeface="Times New Roman"/>
              </a:rPr>
              <a:t>수행사</a:t>
            </a:r>
            <a:r>
              <a:rPr kumimoji="0" lang="ko-KR" altLang="en-US" sz="1800" b="1" kern="100" dirty="0">
                <a:latin typeface="+mn-ea"/>
                <a:cs typeface="Times New Roman"/>
              </a:rPr>
              <a:t> </a:t>
            </a:r>
            <a:r>
              <a:rPr kumimoji="0" lang="en-US" altLang="ko-KR" sz="1800" b="1" kern="100" dirty="0">
                <a:latin typeface="+mn-ea"/>
                <a:cs typeface="Times New Roman"/>
              </a:rPr>
              <a:t>: ㈜</a:t>
            </a:r>
            <a:r>
              <a:rPr kumimoji="0" lang="ko-KR" altLang="en-US" sz="1800" b="1" kern="100" dirty="0" err="1">
                <a:latin typeface="+mn-ea"/>
                <a:cs typeface="Times New Roman"/>
              </a:rPr>
              <a:t>에스티컴</a:t>
            </a:r>
            <a:endParaRPr kumimoji="0" lang="ko-KR" altLang="en-US" sz="1800" b="1" kern="100" dirty="0">
              <a:latin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704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메일폼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회원가입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Group 90">
            <a:extLst>
              <a:ext uri="{FF2B5EF4-FFF2-40B4-BE49-F238E27FC236}">
                <a16:creationId xmlns:a16="http://schemas.microsoft.com/office/drawing/2014/main" id="{8482C5D8-51C7-0E45-AC2E-962B7CD1D7C9}"/>
              </a:ext>
            </a:extLst>
          </p:cNvPr>
          <p:cNvGraphicFramePr>
            <a:graphicFrameLocks noGrp="1"/>
          </p:cNvGraphicFramePr>
          <p:nvPr/>
        </p:nvGraphicFramePr>
        <p:xfrm>
          <a:off x="9269501" y="558055"/>
          <a:ext cx="2676438" cy="20254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DM_010100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컨버스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BI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가입 고객명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38006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가입 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형식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22737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로그인 화면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10869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고객센터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자주 묻는 질문 화면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9930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SNS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공식 채널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(Facebook, Instagram)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792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DBA5C8-4628-A346-97FC-BA4F9706C74A}"/>
              </a:ext>
            </a:extLst>
          </p:cNvPr>
          <p:cNvSpPr>
            <a:spLocks noChangeAspect="1"/>
          </p:cNvSpPr>
          <p:nvPr/>
        </p:nvSpPr>
        <p:spPr bwMode="auto">
          <a:xfrm>
            <a:off x="666741" y="1313765"/>
            <a:ext cx="938830" cy="3871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BI</a:t>
            </a:r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33FC82-97B3-2545-BBEC-FBFC85CE6772}"/>
              </a:ext>
            </a:extLst>
          </p:cNvPr>
          <p:cNvSpPr/>
          <p:nvPr/>
        </p:nvSpPr>
        <p:spPr>
          <a:xfrm>
            <a:off x="1626294" y="211193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가입 아이디 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en-US" altLang="ko-KR" b="1" dirty="0" err="1">
                <a:solidFill>
                  <a:srgbClr val="04040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honggildong@naver.com</a:t>
            </a:r>
            <a:endParaRPr lang="en-US" altLang="ko-KR" b="1" dirty="0">
              <a:solidFill>
                <a:srgbClr val="040404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D48750-E0DE-3F42-9865-D324BCCBCB51}"/>
              </a:ext>
            </a:extLst>
          </p:cNvPr>
          <p:cNvSpPr/>
          <p:nvPr/>
        </p:nvSpPr>
        <p:spPr>
          <a:xfrm>
            <a:off x="4032731" y="5918378"/>
            <a:ext cx="1246216" cy="3314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로그인하러 가기</a:t>
            </a:r>
            <a:endParaRPr lang="en-US" altLang="ko-KR" sz="10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22A98B-0B2D-2949-8BF0-D0D39BD4D100}"/>
              </a:ext>
            </a:extLst>
          </p:cNvPr>
          <p:cNvSpPr/>
          <p:nvPr/>
        </p:nvSpPr>
        <p:spPr bwMode="auto">
          <a:xfrm>
            <a:off x="588548" y="123557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C898119-6611-5D4B-B60E-1F148E48DE09}"/>
              </a:ext>
            </a:extLst>
          </p:cNvPr>
          <p:cNvSpPr/>
          <p:nvPr/>
        </p:nvSpPr>
        <p:spPr bwMode="auto">
          <a:xfrm>
            <a:off x="2069636" y="159234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AAF557F-B9E3-8B4B-B4F8-CDD2971384C6}"/>
              </a:ext>
            </a:extLst>
          </p:cNvPr>
          <p:cNvSpPr/>
          <p:nvPr/>
        </p:nvSpPr>
        <p:spPr bwMode="auto">
          <a:xfrm>
            <a:off x="4099290" y="194906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E6102BD-E868-2B43-AED7-A6FB65EF56F3}"/>
              </a:ext>
            </a:extLst>
          </p:cNvPr>
          <p:cNvSpPr/>
          <p:nvPr/>
        </p:nvSpPr>
        <p:spPr bwMode="auto">
          <a:xfrm>
            <a:off x="3864885" y="594619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A6C8AD07-E7F1-0F4F-845F-E81088420963}"/>
              </a:ext>
            </a:extLst>
          </p:cNvPr>
          <p:cNvSpPr/>
          <p:nvPr/>
        </p:nvSpPr>
        <p:spPr>
          <a:xfrm>
            <a:off x="4655839" y="6503787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0" name="Group 90">
            <a:extLst>
              <a:ext uri="{FF2B5EF4-FFF2-40B4-BE49-F238E27FC236}">
                <a16:creationId xmlns:a16="http://schemas.microsoft.com/office/drawing/2014/main" id="{F04897D1-0FC5-7640-B1D1-E106858B7490}"/>
              </a:ext>
            </a:extLst>
          </p:cNvPr>
          <p:cNvGraphicFramePr>
            <a:graphicFrameLocks noGrp="1"/>
          </p:cNvGraphicFramePr>
          <p:nvPr/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7B158B-0FBD-E943-8D97-3E8D10D9E424}"/>
              </a:ext>
            </a:extLst>
          </p:cNvPr>
          <p:cNvSpPr/>
          <p:nvPr/>
        </p:nvSpPr>
        <p:spPr>
          <a:xfrm>
            <a:off x="1626294" y="1653114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홍길동 고객님 </a:t>
            </a:r>
            <a:r>
              <a:rPr lang="ko-KR" altLang="en-US" b="1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컨버스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공식 온라인 스토어 가입을 </a:t>
            </a:r>
            <a:r>
              <a:rPr lang="ko-KR" altLang="en-US" b="1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축하드립니다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algn="ctr"/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ko-KR" altLang="en-US" sz="1200" b="1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컨버스</a:t>
            </a:r>
            <a:r>
              <a:rPr lang="ko-KR" altLang="en-US" sz="12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공식 온라인 스토어에 가입하신 모든 분들께 드리는 특별한 혜택</a:t>
            </a:r>
            <a:endParaRPr lang="en-US" altLang="ko-KR" sz="12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2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2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2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en-US" altLang="ko-KR" sz="1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  <a:r>
              <a:rPr lang="ko-KR" altLang="en-US" sz="1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만원 할인</a:t>
            </a:r>
            <a:endParaRPr lang="en-US" altLang="ko-KR" sz="1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발급된 프로모션 코드를 통해 전 상품 </a:t>
            </a:r>
            <a:r>
              <a:rPr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만원 할인된 가격으로 구매 가능합니다</a:t>
            </a:r>
            <a:r>
              <a:rPr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en-US" altLang="ko-KR" sz="105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D047EA-D480-6948-89A9-902D0CA02F47}"/>
              </a:ext>
            </a:extLst>
          </p:cNvPr>
          <p:cNvSpPr>
            <a:spLocks noChangeAspect="1"/>
          </p:cNvSpPr>
          <p:nvPr/>
        </p:nvSpPr>
        <p:spPr bwMode="auto">
          <a:xfrm>
            <a:off x="1626295" y="1313765"/>
            <a:ext cx="6262976" cy="452795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9F4773-2764-754E-BC40-DD2AFD7B61AC}"/>
              </a:ext>
            </a:extLst>
          </p:cNvPr>
          <p:cNvSpPr>
            <a:spLocks noChangeAspect="1"/>
          </p:cNvSpPr>
          <p:nvPr/>
        </p:nvSpPr>
        <p:spPr bwMode="auto">
          <a:xfrm>
            <a:off x="2147829" y="4141759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무료배송</a:t>
            </a:r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latin typeface="Trebuchet MS" pitchFamily="34" charset="0"/>
              </a:rPr>
              <a:t>5</a:t>
            </a:r>
            <a:r>
              <a:rPr lang="ko-KR" altLang="en-US" sz="900" dirty="0">
                <a:latin typeface="Trebuchet MS" pitchFamily="34" charset="0"/>
              </a:rPr>
              <a:t>만원 이상 구매 시</a:t>
            </a:r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무료배송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B9BB13-5C06-F24C-BEEB-F3A7E45C8C54}"/>
              </a:ext>
            </a:extLst>
          </p:cNvPr>
          <p:cNvSpPr>
            <a:spLocks noChangeAspect="1"/>
          </p:cNvSpPr>
          <p:nvPr/>
        </p:nvSpPr>
        <p:spPr bwMode="auto">
          <a:xfrm>
            <a:off x="3456559" y="4141759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반품 서비스</a:t>
            </a:r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반품</a:t>
            </a:r>
            <a:r>
              <a:rPr lang="en-US" altLang="ko-KR" sz="900" dirty="0">
                <a:latin typeface="Trebuchet MS" pitchFamily="34" charset="0"/>
              </a:rPr>
              <a:t>,</a:t>
            </a:r>
            <a:r>
              <a:rPr lang="ko-KR" altLang="en-US" sz="900" dirty="0">
                <a:latin typeface="Trebuchet MS" pitchFamily="34" charset="0"/>
              </a:rPr>
              <a:t> 걱정하지 마세요</a:t>
            </a:r>
            <a:r>
              <a:rPr lang="en-US" altLang="ko-KR" sz="9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구매 후 </a:t>
            </a:r>
            <a:r>
              <a:rPr lang="en-US" altLang="ko-KR" sz="900" dirty="0">
                <a:latin typeface="Trebuchet MS" pitchFamily="34" charset="0"/>
              </a:rPr>
              <a:t>15</a:t>
            </a:r>
            <a:r>
              <a:rPr lang="ko-KR" altLang="en-US" sz="900" dirty="0">
                <a:latin typeface="Trebuchet MS" pitchFamily="34" charset="0"/>
              </a:rPr>
              <a:t>일 이내 반품이 가능합니다</a:t>
            </a:r>
            <a:r>
              <a:rPr lang="en-US" altLang="ko-KR" sz="9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u="sng" dirty="0">
                <a:latin typeface="Trebuchet MS" pitchFamily="34" charset="0"/>
              </a:rPr>
              <a:t>자세히 보기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09D993-0AD5-D54A-BAA1-5080E54C5E53}"/>
              </a:ext>
            </a:extLst>
          </p:cNvPr>
          <p:cNvSpPr>
            <a:spLocks noChangeAspect="1"/>
          </p:cNvSpPr>
          <p:nvPr/>
        </p:nvSpPr>
        <p:spPr bwMode="auto">
          <a:xfrm>
            <a:off x="4765289" y="4141759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교환 서비스</a:t>
            </a:r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단순 변심</a:t>
            </a:r>
            <a:r>
              <a:rPr lang="en-US" altLang="ko-KR" sz="900" dirty="0">
                <a:latin typeface="Trebuchet MS" pitchFamily="34" charset="0"/>
              </a:rPr>
              <a:t>,</a:t>
            </a:r>
            <a:r>
              <a:rPr lang="ko-KR" altLang="en-US" sz="900" dirty="0">
                <a:latin typeface="Trebuchet MS" pitchFamily="34" charset="0"/>
              </a:rPr>
              <a:t> 상품에 문제 발견 시 구매 후 </a:t>
            </a:r>
            <a:r>
              <a:rPr lang="en-US" altLang="ko-KR" sz="900" dirty="0">
                <a:latin typeface="Trebuchet MS" pitchFamily="34" charset="0"/>
              </a:rPr>
              <a:t>15</a:t>
            </a:r>
            <a:r>
              <a:rPr lang="ko-KR" altLang="en-US" sz="900" dirty="0">
                <a:latin typeface="Trebuchet MS" pitchFamily="34" charset="0"/>
              </a:rPr>
              <a:t>일 이내 교환이 가능합니다</a:t>
            </a:r>
            <a:r>
              <a:rPr lang="en-US" altLang="ko-KR" sz="9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u="sng" dirty="0">
                <a:latin typeface="Trebuchet MS" pitchFamily="34" charset="0"/>
              </a:rPr>
              <a:t>자세히 보기</a:t>
            </a:r>
            <a:endParaRPr lang="en-US" altLang="ko-KR" sz="900" u="sng" dirty="0">
              <a:latin typeface="Trebuchet MS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1F10AE0-519D-D84E-A9D1-1C310BFBD775}"/>
              </a:ext>
            </a:extLst>
          </p:cNvPr>
          <p:cNvSpPr>
            <a:spLocks noChangeAspect="1"/>
          </p:cNvSpPr>
          <p:nvPr/>
        </p:nvSpPr>
        <p:spPr bwMode="auto">
          <a:xfrm>
            <a:off x="6074019" y="4141759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latin typeface="Trebuchet MS" pitchFamily="34" charset="0"/>
              </a:rPr>
              <a:t>Follow Us</a:t>
            </a:r>
          </a:p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 err="1">
                <a:latin typeface="Trebuchet MS" pitchFamily="34" charset="0"/>
              </a:rPr>
              <a:t>컨버스의</a:t>
            </a:r>
            <a:r>
              <a:rPr lang="ko-KR" altLang="en-US" sz="900" dirty="0">
                <a:latin typeface="Trebuchet MS" pitchFamily="34" charset="0"/>
              </a:rPr>
              <a:t> </a:t>
            </a:r>
            <a:r>
              <a:rPr lang="en-US" altLang="ko-KR" sz="900" dirty="0">
                <a:latin typeface="Trebuchet MS" pitchFamily="34" charset="0"/>
              </a:rPr>
              <a:t>SNS </a:t>
            </a:r>
            <a:r>
              <a:rPr lang="ko-KR" altLang="en-US" sz="900" dirty="0">
                <a:latin typeface="Trebuchet MS" pitchFamily="34" charset="0"/>
              </a:rPr>
              <a:t>채널을 통해 신상품 정보 및 이벤트 등 새로운 소식을 확인하세요</a:t>
            </a:r>
            <a:r>
              <a:rPr lang="en-US" altLang="ko-KR" sz="9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u="sng" dirty="0">
                <a:latin typeface="Trebuchet MS" pitchFamily="34" charset="0"/>
              </a:rPr>
              <a:t>Facebook</a:t>
            </a:r>
          </a:p>
          <a:p>
            <a:pPr algn="ctr" eaLnBrk="0" latinLnBrk="0" hangingPunct="0"/>
            <a:r>
              <a:rPr lang="en-US" altLang="ko-KR" sz="900" u="sng" dirty="0" err="1">
                <a:latin typeface="Trebuchet MS" pitchFamily="34" charset="0"/>
              </a:rPr>
              <a:t>Instgram</a:t>
            </a:r>
            <a:endParaRPr lang="ko-KR" altLang="en-US" sz="900" u="sng" dirty="0">
              <a:latin typeface="Trebuchet MS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C56DBC-9248-1645-8AB8-5BA9C1DE065F}"/>
              </a:ext>
            </a:extLst>
          </p:cNvPr>
          <p:cNvSpPr>
            <a:spLocks noChangeAspect="1"/>
          </p:cNvSpPr>
          <p:nvPr/>
        </p:nvSpPr>
        <p:spPr bwMode="auto">
          <a:xfrm>
            <a:off x="4336583" y="2972500"/>
            <a:ext cx="765085" cy="251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혜택 </a:t>
            </a:r>
            <a:r>
              <a:rPr lang="en-US" altLang="ko-KR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19BCBD-1FA2-184C-ABF9-F2CFBDBE2D2C}"/>
              </a:ext>
            </a:extLst>
          </p:cNvPr>
          <p:cNvSpPr>
            <a:spLocks noChangeAspect="1"/>
          </p:cNvSpPr>
          <p:nvPr/>
        </p:nvSpPr>
        <p:spPr bwMode="auto">
          <a:xfrm>
            <a:off x="4340805" y="3834045"/>
            <a:ext cx="765085" cy="2592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혜택 </a:t>
            </a:r>
            <a:r>
              <a:rPr lang="en-US" altLang="ko-KR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446DF85-C916-4D45-9BE7-32F1DD55A53E}"/>
              </a:ext>
            </a:extLst>
          </p:cNvPr>
          <p:cNvSpPr/>
          <p:nvPr/>
        </p:nvSpPr>
        <p:spPr bwMode="auto">
          <a:xfrm>
            <a:off x="3663911" y="507070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3C76F41-D0F4-904C-9CBE-081684A05F45}"/>
              </a:ext>
            </a:extLst>
          </p:cNvPr>
          <p:cNvSpPr/>
          <p:nvPr/>
        </p:nvSpPr>
        <p:spPr bwMode="auto">
          <a:xfrm>
            <a:off x="4979231" y="518629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5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D8D7BE0-FD97-3540-BC4A-CAF6FB3B000F}"/>
              </a:ext>
            </a:extLst>
          </p:cNvPr>
          <p:cNvSpPr/>
          <p:nvPr/>
        </p:nvSpPr>
        <p:spPr bwMode="auto">
          <a:xfrm>
            <a:off x="6285821" y="530264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6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5ABF92-D540-6D4D-9488-99807D44C337}"/>
              </a:ext>
            </a:extLst>
          </p:cNvPr>
          <p:cNvSpPr txBox="1"/>
          <p:nvPr/>
        </p:nvSpPr>
        <p:spPr>
          <a:xfrm>
            <a:off x="9281832" y="6158974"/>
            <a:ext cx="2663436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kumimoji="1" lang="ko-KR" altLang="en-US" sz="1000" dirty="0"/>
              <a:t>회원가입 완료 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15A4F8-9A68-224D-AFEF-E566DCF5885B}"/>
              </a:ext>
            </a:extLst>
          </p:cNvPr>
          <p:cNvSpPr/>
          <p:nvPr/>
        </p:nvSpPr>
        <p:spPr>
          <a:xfrm>
            <a:off x="246064" y="548680"/>
            <a:ext cx="11699204" cy="603711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11/4</a:t>
            </a:r>
            <a:r>
              <a:rPr lang="ko-KR" altLang="en-US" dirty="0"/>
              <a:t> 삭제</a:t>
            </a:r>
            <a:r>
              <a:rPr lang="en-US" altLang="ko-KR" dirty="0"/>
              <a:t> </a:t>
            </a:r>
            <a:r>
              <a:rPr lang="ko-KR" altLang="en-US" dirty="0"/>
              <a:t>후 재 구성</a:t>
            </a:r>
            <a:endParaRPr kumimoji="1" lang="en-US" altLang="ko-KR" dirty="0"/>
          </a:p>
        </p:txBody>
      </p:sp>
      <p:graphicFrame>
        <p:nvGraphicFramePr>
          <p:cNvPr id="46" name="Group 90">
            <a:extLst>
              <a:ext uri="{FF2B5EF4-FFF2-40B4-BE49-F238E27FC236}">
                <a16:creationId xmlns:a16="http://schemas.microsoft.com/office/drawing/2014/main" id="{0454196C-B6A7-1143-BD21-9E196E02C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58965"/>
              </p:ext>
            </p:extLst>
          </p:nvPr>
        </p:nvGraphicFramePr>
        <p:xfrm>
          <a:off x="10607720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93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메일폼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프로모션 코드 </a:t>
            </a: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자동전송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DBA5C8-4628-A346-97FC-BA4F9706C74A}"/>
              </a:ext>
            </a:extLst>
          </p:cNvPr>
          <p:cNvSpPr>
            <a:spLocks noChangeAspect="1"/>
          </p:cNvSpPr>
          <p:nvPr/>
        </p:nvSpPr>
        <p:spPr bwMode="auto">
          <a:xfrm>
            <a:off x="666741" y="1313765"/>
            <a:ext cx="938830" cy="3871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BI</a:t>
            </a:r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33FC82-97B3-2545-BBEC-FBFC85CE6772}"/>
              </a:ext>
            </a:extLst>
          </p:cNvPr>
          <p:cNvSpPr/>
          <p:nvPr/>
        </p:nvSpPr>
        <p:spPr>
          <a:xfrm>
            <a:off x="1626294" y="2196115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프로모션 코드가 발행되었습니다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en-US" altLang="ko-KR" sz="20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15%</a:t>
            </a:r>
            <a:r>
              <a:rPr lang="ko-KR" altLang="en-US" sz="20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할인</a:t>
            </a: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endParaRPr lang="en-US" altLang="ko-KR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E1Y8-9UDI-AMUV</a:t>
            </a: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200" b="1" u="sng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D48750-E0DE-3F42-9865-D324BCCBCB51}"/>
              </a:ext>
            </a:extLst>
          </p:cNvPr>
          <p:cNvSpPr/>
          <p:nvPr/>
        </p:nvSpPr>
        <p:spPr>
          <a:xfrm>
            <a:off x="3530715" y="3988921"/>
            <a:ext cx="2250251" cy="34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</a:t>
            </a:r>
            <a:r>
              <a:rPr lang="ko-KR" altLang="en-US" sz="12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공식 온라인 스토어</a:t>
            </a:r>
            <a:endParaRPr lang="en-US" altLang="ko-KR" sz="12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22A98B-0B2D-2949-8BF0-D0D39BD4D100}"/>
              </a:ext>
            </a:extLst>
          </p:cNvPr>
          <p:cNvSpPr/>
          <p:nvPr/>
        </p:nvSpPr>
        <p:spPr bwMode="auto">
          <a:xfrm>
            <a:off x="588548" y="123557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3F4555-34E7-9945-8C58-082D5ADA69BD}"/>
              </a:ext>
            </a:extLst>
          </p:cNvPr>
          <p:cNvSpPr/>
          <p:nvPr/>
        </p:nvSpPr>
        <p:spPr>
          <a:xfrm>
            <a:off x="1626294" y="530962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본 메일은 정보통신망 이용촉진 및 정보보호 등에 관한 법률 시행규칙에 의거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컨버스코리아에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회원님의 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광고메일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수신동의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여부를 확인한 결과 회원님께서 수신 동의를 하셨기 때문에 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표시하지 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않고발송하는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발신전용 메일입니다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본 메일은 발신 전용으로 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회신되지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않습니다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문의사항은 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"1:1 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상담신청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"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을 이용해 주십시오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메일수신을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원하지 않을 경우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 후 “개인정보수정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"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에서 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"E-mail 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"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변경하시기 바랍니다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회사명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대표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주형준  대표전화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080-987-0182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주소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서울시 강남구 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테헤란로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152 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강남파이낸스센터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33F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 등록번호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220-88-74818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통신판매업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신고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2016-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서울강남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-00478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호 </a:t>
            </a:r>
            <a:r>
              <a:rPr lang="en-US" altLang="ko-KR" sz="800" u="sng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  <a:hlinkClick r:id="rId2"/>
              </a:rPr>
              <a:t>[</a:t>
            </a:r>
            <a:r>
              <a:rPr lang="ko-KR" altLang="en-US" sz="800" u="sng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  <a:hlinkClick r:id="rId2"/>
              </a:rPr>
              <a:t>사업자정보확인</a:t>
            </a:r>
            <a:r>
              <a:rPr lang="en-US" altLang="ko-KR" sz="800" u="sng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  <a:hlinkClick r:id="rId2"/>
              </a:rPr>
              <a:t>]</a:t>
            </a:r>
            <a:endParaRPr lang="ko-KR" altLang="en-US" sz="800" b="0" i="0" u="none" strike="noStrike" dirty="0">
              <a:solidFill>
                <a:srgbClr val="A5A5A5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aphicFrame>
        <p:nvGraphicFramePr>
          <p:cNvPr id="12" name="Group 90">
            <a:extLst>
              <a:ext uri="{FF2B5EF4-FFF2-40B4-BE49-F238E27FC236}">
                <a16:creationId xmlns:a16="http://schemas.microsoft.com/office/drawing/2014/main" id="{FC0F7B53-FC60-0948-8D09-C13FED9D2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52662"/>
              </p:ext>
            </p:extLst>
          </p:nvPr>
        </p:nvGraphicFramePr>
        <p:xfrm>
          <a:off x="9269501" y="558055"/>
          <a:ext cx="2676438" cy="102760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DM_010300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컨버스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BI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관리자가 발급한 프로모션 코드 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0329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메인 화면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70206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93017F18-265D-8B45-BA29-22C89619D797}"/>
              </a:ext>
            </a:extLst>
          </p:cNvPr>
          <p:cNvSpPr/>
          <p:nvPr/>
        </p:nvSpPr>
        <p:spPr bwMode="auto">
          <a:xfrm>
            <a:off x="3935760" y="293278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B713A5-C60C-F24C-8322-5E49F093E748}"/>
              </a:ext>
            </a:extLst>
          </p:cNvPr>
          <p:cNvSpPr/>
          <p:nvPr/>
        </p:nvSpPr>
        <p:spPr bwMode="auto">
          <a:xfrm>
            <a:off x="3396680" y="391072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0ABED73-7A0E-4A80-8F3C-076AB16A4F98}"/>
              </a:ext>
            </a:extLst>
          </p:cNvPr>
          <p:cNvSpPr/>
          <p:nvPr/>
        </p:nvSpPr>
        <p:spPr>
          <a:xfrm>
            <a:off x="9424538" y="2847426"/>
            <a:ext cx="2342092" cy="19610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trike="sngStrike" dirty="0"/>
              <a:t>프로모션 코드 자동 전송 메일은 언제 발송되나요</a:t>
            </a:r>
            <a:r>
              <a:rPr lang="en-US" altLang="ko-KR" sz="1200" strike="sngStrike" dirty="0"/>
              <a:t>? </a:t>
            </a:r>
          </a:p>
          <a:p>
            <a:pPr algn="ctr"/>
            <a:r>
              <a:rPr lang="ko-KR" altLang="en-US" sz="1200" strike="sngStrike" dirty="0"/>
              <a:t>프로모션 코드가 생기면 무조건 발송되나요</a:t>
            </a:r>
            <a:r>
              <a:rPr lang="en-US" altLang="ko-KR" sz="1200" strike="sngStrike" dirty="0"/>
              <a:t>?</a:t>
            </a:r>
            <a:endParaRPr lang="ko-KR" altLang="en-US" sz="1200" strike="sngStrik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E9AA5-CB6D-394F-90AF-7B6AB6606530}"/>
              </a:ext>
            </a:extLst>
          </p:cNvPr>
          <p:cNvSpPr txBox="1"/>
          <p:nvPr/>
        </p:nvSpPr>
        <p:spPr>
          <a:xfrm>
            <a:off x="9233988" y="5847129"/>
            <a:ext cx="2663436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kumimoji="1" lang="ko-KR" altLang="en-US" sz="1000" dirty="0"/>
              <a:t>프로모션 코드 생성</a:t>
            </a:r>
            <a:r>
              <a:rPr kumimoji="1" lang="en-US" altLang="ko-KR" sz="1000" dirty="0"/>
              <a:t>(</a:t>
            </a:r>
            <a:r>
              <a:rPr kumimoji="1" lang="ko-KR" altLang="en-US" sz="1000" dirty="0" err="1"/>
              <a:t>발행조건</a:t>
            </a:r>
            <a:r>
              <a:rPr kumimoji="1" lang="ko-KR" altLang="en-US" sz="1000" dirty="0"/>
              <a:t> 세팅</a:t>
            </a:r>
            <a:r>
              <a:rPr kumimoji="1" lang="en-US" altLang="ko-KR" sz="1000" dirty="0"/>
              <a:t>)</a:t>
            </a:r>
          </a:p>
          <a:p>
            <a:r>
              <a:rPr kumimoji="1" lang="en-US" altLang="ko-KR" sz="1000" dirty="0"/>
              <a:t>2.</a:t>
            </a:r>
            <a:r>
              <a:rPr kumimoji="1" lang="ko-KR" altLang="en-US" sz="1000" dirty="0"/>
              <a:t> 회원이 프로모션 코드 발행조건에 맞을 경우</a:t>
            </a:r>
            <a:r>
              <a:rPr lang="ko-KR" altLang="en-US" sz="1000" dirty="0"/>
              <a:t> 발송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7FD67F-D1C9-5146-9A1F-2F6DA9B953B2}"/>
              </a:ext>
            </a:extLst>
          </p:cNvPr>
          <p:cNvSpPr/>
          <p:nvPr/>
        </p:nvSpPr>
        <p:spPr>
          <a:xfrm>
            <a:off x="246064" y="548680"/>
            <a:ext cx="11699204" cy="603711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10/31</a:t>
            </a:r>
            <a:r>
              <a:rPr lang="ko-KR" altLang="en-US" dirty="0"/>
              <a:t> 삭제</a:t>
            </a:r>
            <a:endParaRPr kumimoji="1" lang="en-US" altLang="ko-KR" dirty="0"/>
          </a:p>
        </p:txBody>
      </p:sp>
      <p:graphicFrame>
        <p:nvGraphicFramePr>
          <p:cNvPr id="18" name="Group 90">
            <a:extLst>
              <a:ext uri="{FF2B5EF4-FFF2-40B4-BE49-F238E27FC236}">
                <a16:creationId xmlns:a16="http://schemas.microsoft.com/office/drawing/2014/main" id="{A938AF3A-2E56-7C4E-9804-60A28215C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85871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58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메일폼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주문완료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DBA5C8-4628-A346-97FC-BA4F9706C74A}"/>
              </a:ext>
            </a:extLst>
          </p:cNvPr>
          <p:cNvSpPr>
            <a:spLocks noChangeAspect="1"/>
          </p:cNvSpPr>
          <p:nvPr/>
        </p:nvSpPr>
        <p:spPr bwMode="auto">
          <a:xfrm>
            <a:off x="666741" y="1313765"/>
            <a:ext cx="938830" cy="3871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BI</a:t>
            </a:r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33FC82-97B3-2545-BBEC-FBFC85CE6772}"/>
              </a:ext>
            </a:extLst>
          </p:cNvPr>
          <p:cNvSpPr/>
          <p:nvPr/>
        </p:nvSpPr>
        <p:spPr>
          <a:xfrm>
            <a:off x="1626294" y="1943835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주문해 주셔서 감사합니다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D48750-E0DE-3F42-9865-D324BCCBCB51}"/>
              </a:ext>
            </a:extLst>
          </p:cNvPr>
          <p:cNvSpPr/>
          <p:nvPr/>
        </p:nvSpPr>
        <p:spPr>
          <a:xfrm>
            <a:off x="3861812" y="2745676"/>
            <a:ext cx="1588054" cy="293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주문내역</a:t>
            </a:r>
            <a:r>
              <a:rPr lang="en-US" altLang="ko-KR" sz="12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ko-KR" altLang="en-US" sz="12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배송현황</a:t>
            </a:r>
            <a:endParaRPr lang="en-US" altLang="ko-KR" sz="12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22A98B-0B2D-2949-8BF0-D0D39BD4D100}"/>
              </a:ext>
            </a:extLst>
          </p:cNvPr>
          <p:cNvSpPr/>
          <p:nvPr/>
        </p:nvSpPr>
        <p:spPr bwMode="auto">
          <a:xfrm>
            <a:off x="588548" y="123557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15" name="Group 1480">
            <a:extLst>
              <a:ext uri="{FF2B5EF4-FFF2-40B4-BE49-F238E27FC236}">
                <a16:creationId xmlns:a16="http://schemas.microsoft.com/office/drawing/2014/main" id="{0027FEA5-F387-8C4E-BC1D-E799DAA3E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830676"/>
              </p:ext>
            </p:extLst>
          </p:nvPr>
        </p:nvGraphicFramePr>
        <p:xfrm>
          <a:off x="2244023" y="3235969"/>
          <a:ext cx="4860541" cy="9270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8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201910171007052763367950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주문날짜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2019-10-17 10:07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332248"/>
                  </a:ext>
                </a:extLst>
              </a:tr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결제완료금액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21,500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93001"/>
                  </a:ext>
                </a:extLst>
              </a:tr>
            </a:tbl>
          </a:graphicData>
        </a:graphic>
      </p:graphicFrame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18A143AC-227B-8D4A-BF33-CF0AE7CA69D7}"/>
              </a:ext>
            </a:extLst>
          </p:cNvPr>
          <p:cNvSpPr/>
          <p:nvPr/>
        </p:nvSpPr>
        <p:spPr>
          <a:xfrm>
            <a:off x="4494274" y="6044502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19" name="Group 1480">
            <a:extLst>
              <a:ext uri="{FF2B5EF4-FFF2-40B4-BE49-F238E27FC236}">
                <a16:creationId xmlns:a16="http://schemas.microsoft.com/office/drawing/2014/main" id="{8E0D815F-3213-1343-9572-1577F1A246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216531"/>
              </p:ext>
            </p:extLst>
          </p:nvPr>
        </p:nvGraphicFramePr>
        <p:xfrm>
          <a:off x="2244023" y="4564932"/>
          <a:ext cx="4860541" cy="1051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8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주문상품내역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9300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2CA876-4E3D-F84C-A947-7CEE3DC71EF3}"/>
              </a:ext>
            </a:extLst>
          </p:cNvPr>
          <p:cNvSpPr/>
          <p:nvPr/>
        </p:nvSpPr>
        <p:spPr>
          <a:xfrm>
            <a:off x="2212689" y="4300391"/>
            <a:ext cx="15751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주문상품정보</a:t>
            </a:r>
            <a:endParaRPr lang="en-US" altLang="ko-KR" sz="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9BF3F1-44BF-4840-8CBA-69209CF916A6}"/>
              </a:ext>
            </a:extLst>
          </p:cNvPr>
          <p:cNvSpPr>
            <a:spLocks noChangeAspect="1"/>
          </p:cNvSpPr>
          <p:nvPr/>
        </p:nvSpPr>
        <p:spPr bwMode="auto">
          <a:xfrm>
            <a:off x="3555444" y="4628113"/>
            <a:ext cx="938830" cy="91612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C77957-B60E-D247-BFBE-D2F04B0B1AB4}"/>
              </a:ext>
            </a:extLst>
          </p:cNvPr>
          <p:cNvSpPr/>
          <p:nvPr/>
        </p:nvSpPr>
        <p:spPr>
          <a:xfrm>
            <a:off x="4561781" y="4866891"/>
            <a:ext cx="21642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팁오프</a:t>
            </a:r>
            <a:r>
              <a:rPr lang="ko-KR" altLang="en-US" sz="10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척 패치 베이스볼 캡</a:t>
            </a:r>
          </a:p>
          <a:p>
            <a:pPr fontAlgn="ctr"/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옵션 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화이트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/FREE</a:t>
            </a:r>
          </a:p>
          <a:p>
            <a:pPr fontAlgn="ctr"/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수량 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1 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개</a:t>
            </a:r>
            <a:endParaRPr lang="ko-KR" altLang="en-US" sz="1000" b="0" i="0" u="none" strike="noStrike" dirty="0">
              <a:solidFill>
                <a:srgbClr val="606060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aphicFrame>
        <p:nvGraphicFramePr>
          <p:cNvPr id="22" name="Group 90">
            <a:extLst>
              <a:ext uri="{FF2B5EF4-FFF2-40B4-BE49-F238E27FC236}">
                <a16:creationId xmlns:a16="http://schemas.microsoft.com/office/drawing/2014/main" id="{BBE1E699-1A0C-0C48-9C6D-DDEA31CEB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16316"/>
              </p:ext>
            </p:extLst>
          </p:nvPr>
        </p:nvGraphicFramePr>
        <p:xfrm>
          <a:off x="9269501" y="558055"/>
          <a:ext cx="2676438" cy="149279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DM_010600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컨버스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BI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주문내역 및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배송현황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0329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주문날짜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주문번호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결제금액 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70206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상품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옵션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컬러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사이즈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수량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554029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B91DB6D4-1180-8F44-A077-773331BD76A2}"/>
              </a:ext>
            </a:extLst>
          </p:cNvPr>
          <p:cNvSpPr/>
          <p:nvPr/>
        </p:nvSpPr>
        <p:spPr bwMode="auto">
          <a:xfrm>
            <a:off x="3737860" y="267820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A7E94A-6112-E440-8A61-6C773CD9102D}"/>
              </a:ext>
            </a:extLst>
          </p:cNvPr>
          <p:cNvSpPr/>
          <p:nvPr/>
        </p:nvSpPr>
        <p:spPr bwMode="auto">
          <a:xfrm>
            <a:off x="2165830" y="315777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2DD85E1-C369-2742-9316-00F707A68047}"/>
              </a:ext>
            </a:extLst>
          </p:cNvPr>
          <p:cNvSpPr/>
          <p:nvPr/>
        </p:nvSpPr>
        <p:spPr bwMode="auto">
          <a:xfrm>
            <a:off x="2134496" y="452792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71DDF2-2936-2B44-96C8-30D326C5B0F2}"/>
              </a:ext>
            </a:extLst>
          </p:cNvPr>
          <p:cNvSpPr txBox="1"/>
          <p:nvPr/>
        </p:nvSpPr>
        <p:spPr>
          <a:xfrm>
            <a:off x="9281832" y="6158974"/>
            <a:ext cx="2663436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주문</a:t>
            </a:r>
            <a:r>
              <a:rPr kumimoji="1" lang="ko-KR" altLang="en-US" sz="1000" dirty="0"/>
              <a:t> 완료 시</a:t>
            </a:r>
          </a:p>
        </p:txBody>
      </p:sp>
    </p:spTree>
    <p:extLst>
      <p:ext uri="{BB962C8B-B14F-4D97-AF65-F5344CB8AC3E}">
        <p14:creationId xmlns:p14="http://schemas.microsoft.com/office/powerpoint/2010/main" val="198957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메일폼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주문완료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18A143AC-227B-8D4A-BF33-CF0AE7CA69D7}"/>
              </a:ext>
            </a:extLst>
          </p:cNvPr>
          <p:cNvSpPr/>
          <p:nvPr/>
        </p:nvSpPr>
        <p:spPr>
          <a:xfrm>
            <a:off x="4494274" y="6296782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19" name="Group 1480">
            <a:extLst>
              <a:ext uri="{FF2B5EF4-FFF2-40B4-BE49-F238E27FC236}">
                <a16:creationId xmlns:a16="http://schemas.microsoft.com/office/drawing/2014/main" id="{8E0D815F-3213-1343-9572-1577F1A246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976366"/>
              </p:ext>
            </p:extLst>
          </p:nvPr>
        </p:nvGraphicFramePr>
        <p:xfrm>
          <a:off x="2244023" y="1735392"/>
          <a:ext cx="4860541" cy="12360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8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주문고객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받으실분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01023878293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93001"/>
                  </a:ext>
                </a:extLst>
              </a:tr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배송주소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07363 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서울특별시 영등포구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경인로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96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길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6 1234 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642599"/>
                  </a:ext>
                </a:extLst>
              </a:tr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배송메모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전화주세요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93599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2CA876-4E3D-F84C-A947-7CEE3DC71EF3}"/>
              </a:ext>
            </a:extLst>
          </p:cNvPr>
          <p:cNvSpPr/>
          <p:nvPr/>
        </p:nvSpPr>
        <p:spPr>
          <a:xfrm>
            <a:off x="2212689" y="1470851"/>
            <a:ext cx="15751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배송정보</a:t>
            </a:r>
            <a:endParaRPr lang="en-US" altLang="ko-KR" sz="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79436E0B-3875-F34B-A94C-9F873A0F021C}"/>
              </a:ext>
            </a:extLst>
          </p:cNvPr>
          <p:cNvSpPr/>
          <p:nvPr/>
        </p:nvSpPr>
        <p:spPr>
          <a:xfrm>
            <a:off x="4494274" y="951046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22" name="Group 1480">
            <a:extLst>
              <a:ext uri="{FF2B5EF4-FFF2-40B4-BE49-F238E27FC236}">
                <a16:creationId xmlns:a16="http://schemas.microsoft.com/office/drawing/2014/main" id="{2283E82E-B637-2F41-AE0C-752628804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159459"/>
              </p:ext>
            </p:extLst>
          </p:nvPr>
        </p:nvGraphicFramePr>
        <p:xfrm>
          <a:off x="2244023" y="3468516"/>
          <a:ext cx="4860541" cy="21504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8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총주문금액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19,500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배송비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2,500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93001"/>
                  </a:ext>
                </a:extLst>
              </a:tr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할인금액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642599"/>
                  </a:ext>
                </a:extLst>
              </a:tr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총결제금액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21,500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93599"/>
                  </a:ext>
                </a:extLst>
              </a:tr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결제정보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무통장</a:t>
                      </a:r>
                    </a:p>
                    <a:p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21,500 </a:t>
                      </a:r>
                      <a:r>
                        <a:rPr lang="ko-KR" altLang="en-US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원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 </a:t>
                      </a:r>
                      <a:b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</a:br>
                      <a:r>
                        <a:rPr lang="ko-KR" alt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입금은행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: KB 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국민은행 </a:t>
                      </a:r>
                      <a:b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</a:b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예금주 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: 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（</a:t>
                      </a:r>
                      <a:r>
                        <a:rPr lang="ko-KR" alt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주）케이지이니시</a:t>
                      </a:r>
                      <a:b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</a:br>
                      <a:r>
                        <a:rPr lang="ko-KR" alt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입금계좌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: 99289014563824</a:t>
                      </a:r>
                      <a:b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</a:br>
                      <a:r>
                        <a:rPr lang="ko-KR" alt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입금기한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: 2019-10-19 23:59:00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14135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E4E24A-FAE2-CE42-B3D6-F1C2B4004D82}"/>
              </a:ext>
            </a:extLst>
          </p:cNvPr>
          <p:cNvSpPr/>
          <p:nvPr/>
        </p:nvSpPr>
        <p:spPr>
          <a:xfrm>
            <a:off x="2212689" y="3203975"/>
            <a:ext cx="15751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결제정보</a:t>
            </a:r>
            <a:endParaRPr lang="en-US" altLang="ko-KR" sz="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aphicFrame>
        <p:nvGraphicFramePr>
          <p:cNvPr id="13" name="Group 90">
            <a:extLst>
              <a:ext uri="{FF2B5EF4-FFF2-40B4-BE49-F238E27FC236}">
                <a16:creationId xmlns:a16="http://schemas.microsoft.com/office/drawing/2014/main" id="{52B89335-FA1A-CA46-A356-0ADC3ADE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630640"/>
              </p:ext>
            </p:extLst>
          </p:nvPr>
        </p:nvGraphicFramePr>
        <p:xfrm>
          <a:off x="9269501" y="558055"/>
          <a:ext cx="2676438" cy="9601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DM_010600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주문고객명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받으실분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연락처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배송주소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배송메모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총주문금액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배송비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할인금액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총결제금액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결제정보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03294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BD152417-E354-6A4C-86BD-34BF622CE2AD}"/>
              </a:ext>
            </a:extLst>
          </p:cNvPr>
          <p:cNvSpPr/>
          <p:nvPr/>
        </p:nvSpPr>
        <p:spPr bwMode="auto">
          <a:xfrm>
            <a:off x="2165830" y="170537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17A031A-92E7-874A-80B3-2A867EEDECA2}"/>
              </a:ext>
            </a:extLst>
          </p:cNvPr>
          <p:cNvSpPr/>
          <p:nvPr/>
        </p:nvSpPr>
        <p:spPr bwMode="auto">
          <a:xfrm>
            <a:off x="2165830" y="345019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0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메일폼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3"/>
            <a:ext cx="8460939" cy="27865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주문완료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79436E0B-3875-F34B-A94C-9F873A0F021C}"/>
              </a:ext>
            </a:extLst>
          </p:cNvPr>
          <p:cNvSpPr/>
          <p:nvPr/>
        </p:nvSpPr>
        <p:spPr>
          <a:xfrm>
            <a:off x="4494274" y="951046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B298D3-ED8A-9848-9250-2741EEFA86E0}"/>
              </a:ext>
            </a:extLst>
          </p:cNvPr>
          <p:cNvSpPr/>
          <p:nvPr/>
        </p:nvSpPr>
        <p:spPr>
          <a:xfrm>
            <a:off x="1363368" y="1668762"/>
            <a:ext cx="658494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주문하신 내역과 다르 거나 취소를 원하실 경우 </a:t>
            </a:r>
            <a:r>
              <a:rPr lang="ko-KR" altLang="en-US" sz="1000" dirty="0" err="1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공식 온라인 스토어에서 </a:t>
            </a:r>
            <a:r>
              <a:rPr lang="en-US" altLang="ko-KR" sz="1000" b="1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”</a:t>
            </a:r>
            <a:r>
              <a:rPr lang="ko-KR" altLang="en-US" sz="1000" b="1" dirty="0">
                <a:solidFill>
                  <a:srgbClr val="383838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주문취소</a:t>
            </a:r>
            <a:r>
              <a:rPr lang="en-US" altLang="ko-KR" sz="1000" b="1" dirty="0">
                <a:solidFill>
                  <a:srgbClr val="383838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"</a:t>
            </a:r>
            <a:r>
              <a:rPr lang="ko-KR" altLang="en-US" sz="1000" dirty="0" err="1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를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하실 수 있습니다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  <a:b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배송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상품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반품 문의는 </a:t>
            </a:r>
            <a:r>
              <a:rPr lang="ko-KR" altLang="en-US" sz="1000" dirty="0" err="1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공식 온라인 스토어의 </a:t>
            </a:r>
            <a:r>
              <a:rPr lang="en-US" altLang="ko-KR" sz="1000" b="1" dirty="0">
                <a:solidFill>
                  <a:srgbClr val="383838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"1:1</a:t>
            </a:r>
            <a:r>
              <a:rPr lang="ko-KR" altLang="en-US" sz="1000" b="1" dirty="0">
                <a:solidFill>
                  <a:srgbClr val="383838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상담신청</a:t>
            </a:r>
            <a:r>
              <a:rPr lang="en-US" altLang="ko-KR" sz="1000" b="1" dirty="0">
                <a:solidFill>
                  <a:srgbClr val="383838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"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또는 </a:t>
            </a:r>
            <a:b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고객센터 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080-987-0182</a:t>
            </a:r>
            <a:r>
              <a:rPr lang="ko-KR" altLang="en-US" sz="1000" dirty="0" err="1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를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이용해 주십시오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br>
              <a:rPr lang="ko-KR" altLang="en-US" sz="10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</a:br>
            <a:endParaRPr lang="ko-KR" altLang="en-US" sz="1000" b="0" i="0" u="none" strike="noStrike" dirty="0">
              <a:solidFill>
                <a:srgbClr val="000000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D6FF6E-BF90-9945-8FEB-B7BBD3274A93}"/>
              </a:ext>
            </a:extLst>
          </p:cNvPr>
          <p:cNvSpPr/>
          <p:nvPr/>
        </p:nvSpPr>
        <p:spPr>
          <a:xfrm>
            <a:off x="1626294" y="249954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컨버스코리아는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정보통신망 이용촉진 및 정보보호 등에 관한 법률 시행규칙에 의거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광고성 메일 발송 시 회원님의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광고메일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수신동의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여부에 따라 광고 메일을 발송하고 있습니다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회원가입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결제 정보 안내 등의 정보성 메일은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관계 없이 발송됩니다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※ 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 메일 수신을 원하지 않을 경우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 후 개인정보 수정에서 이메일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변경 해주시기 바랍니다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   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본 메일은 발신전용 메일로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회신되지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않으니 문의사항은 사이트 내 ‘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1:1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상담신청’을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이용해 주십시오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회사명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대표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주형준  대표전화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080-987-0182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주소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서울시 강남구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테헤란로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152 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강남파이낸스센터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33F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 등록번호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220-88-74818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통신판매업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신고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2016-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서울강남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-00478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호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사업자정보확인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</a:p>
        </p:txBody>
      </p:sp>
      <p:graphicFrame>
        <p:nvGraphicFramePr>
          <p:cNvPr id="10" name="Group 90">
            <a:extLst>
              <a:ext uri="{FF2B5EF4-FFF2-40B4-BE49-F238E27FC236}">
                <a16:creationId xmlns:a16="http://schemas.microsoft.com/office/drawing/2014/main" id="{F1AD609A-8347-7247-B8A1-BF0045722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78102"/>
              </p:ext>
            </p:extLst>
          </p:nvPr>
        </p:nvGraphicFramePr>
        <p:xfrm>
          <a:off x="9269501" y="558055"/>
          <a:ext cx="2676438" cy="76127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DM_010600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03294"/>
                  </a:ext>
                </a:extLst>
              </a:tr>
            </a:tbl>
          </a:graphicData>
        </a:graphic>
      </p:graphicFrame>
      <p:graphicFrame>
        <p:nvGraphicFramePr>
          <p:cNvPr id="12" name="Group 90">
            <a:extLst>
              <a:ext uri="{FF2B5EF4-FFF2-40B4-BE49-F238E27FC236}">
                <a16:creationId xmlns:a16="http://schemas.microsoft.com/office/drawing/2014/main" id="{C254E193-736A-D440-8722-8E7EEAE06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2687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79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메일폼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주문취소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DBA5C8-4628-A346-97FC-BA4F9706C74A}"/>
              </a:ext>
            </a:extLst>
          </p:cNvPr>
          <p:cNvSpPr>
            <a:spLocks noChangeAspect="1"/>
          </p:cNvSpPr>
          <p:nvPr/>
        </p:nvSpPr>
        <p:spPr bwMode="auto">
          <a:xfrm>
            <a:off x="666741" y="1313765"/>
            <a:ext cx="938830" cy="3871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BI</a:t>
            </a:r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33FC82-97B3-2545-BBEC-FBFC85CE6772}"/>
              </a:ext>
            </a:extLst>
          </p:cNvPr>
          <p:cNvSpPr/>
          <p:nvPr/>
        </p:nvSpPr>
        <p:spPr>
          <a:xfrm>
            <a:off x="1626294" y="1806753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주문취소가 완료되었습니다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D48750-E0DE-3F42-9865-D324BCCBCB51}"/>
              </a:ext>
            </a:extLst>
          </p:cNvPr>
          <p:cNvSpPr/>
          <p:nvPr/>
        </p:nvSpPr>
        <p:spPr>
          <a:xfrm>
            <a:off x="3861812" y="2608594"/>
            <a:ext cx="1588054" cy="293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주문내역</a:t>
            </a:r>
            <a:r>
              <a:rPr lang="en-US" altLang="ko-KR" sz="12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ko-KR" altLang="en-US" sz="12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배송현황</a:t>
            </a:r>
            <a:endParaRPr lang="en-US" altLang="ko-KR" sz="12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22A98B-0B2D-2949-8BF0-D0D39BD4D100}"/>
              </a:ext>
            </a:extLst>
          </p:cNvPr>
          <p:cNvSpPr/>
          <p:nvPr/>
        </p:nvSpPr>
        <p:spPr bwMode="auto">
          <a:xfrm>
            <a:off x="588548" y="123557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15" name="Group 1480">
            <a:extLst>
              <a:ext uri="{FF2B5EF4-FFF2-40B4-BE49-F238E27FC236}">
                <a16:creationId xmlns:a16="http://schemas.microsoft.com/office/drawing/2014/main" id="{0027FEA5-F387-8C4E-BC1D-E799DAA3E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948321"/>
              </p:ext>
            </p:extLst>
          </p:nvPr>
        </p:nvGraphicFramePr>
        <p:xfrm>
          <a:off x="2244023" y="3098887"/>
          <a:ext cx="4860541" cy="9270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8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201910171007052763367950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주문취소날짜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2019-10-17 10:07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055402"/>
                  </a:ext>
                </a:extLst>
              </a:tr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주문취소금액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21,500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93001"/>
                  </a:ext>
                </a:extLst>
              </a:tr>
            </a:tbl>
          </a:graphicData>
        </a:graphic>
      </p:graphicFrame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18A143AC-227B-8D4A-BF33-CF0AE7CA69D7}"/>
              </a:ext>
            </a:extLst>
          </p:cNvPr>
          <p:cNvSpPr/>
          <p:nvPr/>
        </p:nvSpPr>
        <p:spPr>
          <a:xfrm>
            <a:off x="4494274" y="6296782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19" name="Group 1480">
            <a:extLst>
              <a:ext uri="{FF2B5EF4-FFF2-40B4-BE49-F238E27FC236}">
                <a16:creationId xmlns:a16="http://schemas.microsoft.com/office/drawing/2014/main" id="{8E0D815F-3213-1343-9572-1577F1A246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437631"/>
              </p:ext>
            </p:extLst>
          </p:nvPr>
        </p:nvGraphicFramePr>
        <p:xfrm>
          <a:off x="2244023" y="4427850"/>
          <a:ext cx="4860541" cy="1051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8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주문상품내역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9300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2CA876-4E3D-F84C-A947-7CEE3DC71EF3}"/>
              </a:ext>
            </a:extLst>
          </p:cNvPr>
          <p:cNvSpPr/>
          <p:nvPr/>
        </p:nvSpPr>
        <p:spPr>
          <a:xfrm>
            <a:off x="2212689" y="4163309"/>
            <a:ext cx="15751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주문상품정보</a:t>
            </a:r>
            <a:endParaRPr lang="en-US" altLang="ko-KR" sz="6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9BF3F1-44BF-4840-8CBA-69209CF916A6}"/>
              </a:ext>
            </a:extLst>
          </p:cNvPr>
          <p:cNvSpPr>
            <a:spLocks noChangeAspect="1"/>
          </p:cNvSpPr>
          <p:nvPr/>
        </p:nvSpPr>
        <p:spPr bwMode="auto">
          <a:xfrm>
            <a:off x="3555444" y="4493098"/>
            <a:ext cx="938830" cy="91612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C77957-B60E-D247-BFBE-D2F04B0B1AB4}"/>
              </a:ext>
            </a:extLst>
          </p:cNvPr>
          <p:cNvSpPr/>
          <p:nvPr/>
        </p:nvSpPr>
        <p:spPr>
          <a:xfrm>
            <a:off x="4561781" y="4731876"/>
            <a:ext cx="21642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팁오프</a:t>
            </a:r>
            <a:r>
              <a:rPr lang="ko-KR" altLang="en-US" sz="10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척 패치 베이스볼 캡</a:t>
            </a:r>
          </a:p>
          <a:p>
            <a:pPr fontAlgn="ctr"/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옵션 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화이트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/FREE</a:t>
            </a:r>
          </a:p>
          <a:p>
            <a:pPr fontAlgn="ctr"/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수량 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1 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개</a:t>
            </a:r>
            <a:endParaRPr lang="ko-KR" altLang="en-US" sz="1000" b="0" i="0" u="none" strike="noStrike" dirty="0">
              <a:solidFill>
                <a:srgbClr val="606060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aphicFrame>
        <p:nvGraphicFramePr>
          <p:cNvPr id="22" name="Group 90">
            <a:extLst>
              <a:ext uri="{FF2B5EF4-FFF2-40B4-BE49-F238E27FC236}">
                <a16:creationId xmlns:a16="http://schemas.microsoft.com/office/drawing/2014/main" id="{12BEECB1-250D-BE42-AF5B-155F53305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47762"/>
              </p:ext>
            </p:extLst>
          </p:nvPr>
        </p:nvGraphicFramePr>
        <p:xfrm>
          <a:off x="9269501" y="558055"/>
          <a:ext cx="2676438" cy="149279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DM_010700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컨버스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BI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주문내역 및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배송현황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0329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주문번호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주문취소날짜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주문취소금액 노출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70206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상품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옵션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컬러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사이즈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수량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554029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BF2D5B77-08B3-A849-B581-D24072491A31}"/>
              </a:ext>
            </a:extLst>
          </p:cNvPr>
          <p:cNvSpPr/>
          <p:nvPr/>
        </p:nvSpPr>
        <p:spPr bwMode="auto">
          <a:xfrm>
            <a:off x="3737860" y="267820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201F43-31D6-7F47-9AD6-F6F5A1F8E58F}"/>
              </a:ext>
            </a:extLst>
          </p:cNvPr>
          <p:cNvSpPr/>
          <p:nvPr/>
        </p:nvSpPr>
        <p:spPr bwMode="auto">
          <a:xfrm>
            <a:off x="2165830" y="315777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9C694B2-B2B2-2C44-A5D8-4A738F449B58}"/>
              </a:ext>
            </a:extLst>
          </p:cNvPr>
          <p:cNvSpPr/>
          <p:nvPr/>
        </p:nvSpPr>
        <p:spPr bwMode="auto">
          <a:xfrm>
            <a:off x="2134496" y="452792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6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메일폼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주문취소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18A143AC-227B-8D4A-BF33-CF0AE7CA69D7}"/>
              </a:ext>
            </a:extLst>
          </p:cNvPr>
          <p:cNvSpPr/>
          <p:nvPr/>
        </p:nvSpPr>
        <p:spPr>
          <a:xfrm>
            <a:off x="4494274" y="1009725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A92121-EC4C-8944-9BB1-3AD94D7C1F90}"/>
              </a:ext>
            </a:extLst>
          </p:cNvPr>
          <p:cNvSpPr/>
          <p:nvPr/>
        </p:nvSpPr>
        <p:spPr>
          <a:xfrm>
            <a:off x="1498383" y="1674495"/>
            <a:ext cx="631491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 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결제가 미완료된 상태에서 주문취소 하셨을 경우에는 주문내역에서 삭제되오니 착오 없으시기 바랍니다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  <a:b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 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신용카드 취소 시 각 신용카드사에 바로 승인취소를 요청하여 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3~7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 이내에 </a:t>
            </a:r>
            <a:r>
              <a:rPr lang="ko-KR" altLang="en-US" sz="1000" dirty="0" err="1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취소완료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됩니다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b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 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무통장입금 취소 시 약 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5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 이내에 환불됩니다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.(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토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공휴일제외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b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 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결제를 대행한 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PG 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회사의 사정에 따라 </a:t>
            </a:r>
            <a:r>
              <a:rPr lang="ko-KR" altLang="en-US" sz="1000" dirty="0" err="1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결제취소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ko-KR" altLang="en-US" sz="1000" dirty="0" err="1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환불시간이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지연될 수 있습니다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b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 </a:t>
            </a:r>
            <a:r>
              <a:rPr lang="ko-KR" altLang="en-US" sz="1000" dirty="0" err="1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주문취소와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관련된 자세한 사항은 고객센터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(080-987-0182)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 문의하여 주세요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ko-KR" altLang="en-US" sz="1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3E25CC-80AD-9B42-ABC7-EDDACA46E135}"/>
              </a:ext>
            </a:extLst>
          </p:cNvPr>
          <p:cNvSpPr/>
          <p:nvPr/>
        </p:nvSpPr>
        <p:spPr>
          <a:xfrm>
            <a:off x="1626294" y="288568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컨버스코리아는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정보통신망 이용촉진 및 정보보호 등에 관한 법률 시행규칙에 의거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광고성 메일 발송 시 회원님의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광고메일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수신동의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여부에 따라 광고 메일을 발송하고 있습니다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회원가입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결제 정보 안내 등의 정보성 메일은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관계 없이 발송됩니다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※ 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 메일 수신을 원하지 않을 경우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 후 개인정보 수정에서 이메일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변경 해주시기 바랍니다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   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본 메일은 발신전용 메일로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회신되지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않으니 문의사항은 사이트 내 ‘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1:1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상담신청’을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이용해 주십시오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회사명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대표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주형준  대표전화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080-987-0182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주소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서울시 강남구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테헤란로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152 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강남파이낸스센터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33F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 등록번호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220-88-74818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통신판매업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신고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2016-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서울강남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-00478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호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사업자정보확인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</a:p>
        </p:txBody>
      </p:sp>
      <p:graphicFrame>
        <p:nvGraphicFramePr>
          <p:cNvPr id="10" name="Group 90">
            <a:extLst>
              <a:ext uri="{FF2B5EF4-FFF2-40B4-BE49-F238E27FC236}">
                <a16:creationId xmlns:a16="http://schemas.microsoft.com/office/drawing/2014/main" id="{49221F30-353D-EA40-B6EE-0FDEC2787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39356"/>
              </p:ext>
            </p:extLst>
          </p:nvPr>
        </p:nvGraphicFramePr>
        <p:xfrm>
          <a:off x="9269501" y="558055"/>
          <a:ext cx="2676438" cy="129394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DM_010700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0329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70206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55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554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메일폼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비회원 주문 조회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DBA5C8-4628-A346-97FC-BA4F9706C74A}"/>
              </a:ext>
            </a:extLst>
          </p:cNvPr>
          <p:cNvSpPr>
            <a:spLocks noChangeAspect="1"/>
          </p:cNvSpPr>
          <p:nvPr/>
        </p:nvSpPr>
        <p:spPr bwMode="auto">
          <a:xfrm>
            <a:off x="666741" y="1313765"/>
            <a:ext cx="938830" cy="3871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BI</a:t>
            </a:r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33FC82-97B3-2545-BBEC-FBFC85CE6772}"/>
              </a:ext>
            </a:extLst>
          </p:cNvPr>
          <p:cNvSpPr/>
          <p:nvPr/>
        </p:nvSpPr>
        <p:spPr>
          <a:xfrm>
            <a:off x="1626294" y="21961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비회원 주문 조회하기</a:t>
            </a:r>
          </a:p>
          <a:p>
            <a:pPr algn="ctr"/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고객님께서 비회원 주문에 대한 조회를 요청하셨습니다</a:t>
            </a:r>
            <a: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b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아래 링크를 클릭하시면 </a:t>
            </a:r>
            <a:r>
              <a:rPr lang="ko-KR" alt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마이페이지</a:t>
            </a:r>
            <a: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&gt;</a:t>
            </a:r>
            <a:r>
              <a:rPr lang="ko-KR" alt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비회원 주문 조회 화면으로 이동합니다</a:t>
            </a:r>
            <a: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200" b="1" u="sng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 </a:t>
            </a:r>
          </a:p>
          <a:p>
            <a:pPr algn="ctr"/>
            <a:r>
              <a:rPr lang="ko-KR" alt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고객님의 활동이 아니라면</a:t>
            </a:r>
            <a: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 </a:t>
            </a:r>
            <a:r>
              <a:rPr lang="ko-KR" alt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컨버스</a:t>
            </a:r>
            <a:r>
              <a:rPr lang="ko-KR" alt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코리아 고객센터</a:t>
            </a:r>
            <a: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(080-987-0182)</a:t>
            </a:r>
            <a:r>
              <a:rPr lang="ko-KR" alt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로 연락해 주시기 바랍니다</a:t>
            </a:r>
            <a: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D48750-E0DE-3F42-9865-D324BCCBCB51}"/>
              </a:ext>
            </a:extLst>
          </p:cNvPr>
          <p:cNvSpPr/>
          <p:nvPr/>
        </p:nvSpPr>
        <p:spPr>
          <a:xfrm>
            <a:off x="3935759" y="3268672"/>
            <a:ext cx="1440159" cy="293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주문 조회하기</a:t>
            </a:r>
            <a:endParaRPr lang="en-US" altLang="ko-KR" sz="12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22A98B-0B2D-2949-8BF0-D0D39BD4D100}"/>
              </a:ext>
            </a:extLst>
          </p:cNvPr>
          <p:cNvSpPr/>
          <p:nvPr/>
        </p:nvSpPr>
        <p:spPr bwMode="auto">
          <a:xfrm>
            <a:off x="588548" y="123557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3F4555-34E7-9945-8C58-082D5ADA69BD}"/>
              </a:ext>
            </a:extLst>
          </p:cNvPr>
          <p:cNvSpPr/>
          <p:nvPr/>
        </p:nvSpPr>
        <p:spPr>
          <a:xfrm>
            <a:off x="1626294" y="494618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컨버스코리아는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정보통신망 이용촉진 및 정보보호 등에 관한 법률 시행규칙에 의거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광고성 메일 발송 시 회원님의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광고메일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수신동의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여부에 따라 광고 메일을 발송하고 있습니다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회원가입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결제 정보 안내 등의 정보성 메일은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관계 없이 발송됩니다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※ 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 메일 수신을 원하지 않을 경우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 후 개인정보 수정에서 이메일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변경 해주시기 바랍니다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   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본 메일은 발신전용 메일로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회신되지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않으니 문의사항은 사이트 내 ‘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1:1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상담신청’을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이용해 주십시오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회사명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대표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주형준  대표전화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080-987-0182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주소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서울시 강남구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테헤란로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152 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강남파이낸스센터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33F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 등록번호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220-88-74818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통신판매업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신고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2016-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서울강남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-00478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호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사업자정보확인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</a:p>
        </p:txBody>
      </p:sp>
      <p:graphicFrame>
        <p:nvGraphicFramePr>
          <p:cNvPr id="12" name="Group 90">
            <a:extLst>
              <a:ext uri="{FF2B5EF4-FFF2-40B4-BE49-F238E27FC236}">
                <a16:creationId xmlns:a16="http://schemas.microsoft.com/office/drawing/2014/main" id="{4790889B-9F9D-B946-AA78-5839BED04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81532"/>
              </p:ext>
            </p:extLst>
          </p:nvPr>
        </p:nvGraphicFramePr>
        <p:xfrm>
          <a:off x="9269501" y="558055"/>
          <a:ext cx="2676438" cy="86069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DM_010300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컨버스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BI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주문내역 및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배송현황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03294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CCCE32E-8BA5-DB4A-BAD2-699C3A0331A3}"/>
              </a:ext>
            </a:extLst>
          </p:cNvPr>
          <p:cNvSpPr/>
          <p:nvPr/>
        </p:nvSpPr>
        <p:spPr bwMode="auto">
          <a:xfrm>
            <a:off x="3857566" y="318806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E33BC-39E4-654D-B609-5D9A1D950475}"/>
              </a:ext>
            </a:extLst>
          </p:cNvPr>
          <p:cNvSpPr txBox="1"/>
          <p:nvPr/>
        </p:nvSpPr>
        <p:spPr>
          <a:xfrm>
            <a:off x="9281832" y="4923800"/>
            <a:ext cx="2663436" cy="16619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kumimoji="1" lang="ko-KR" altLang="en-US" sz="1000" dirty="0"/>
              <a:t>비회원 주문 조회 시도</a:t>
            </a:r>
            <a:endParaRPr lang="en-US" altLang="ko-KR" sz="1000" dirty="0"/>
          </a:p>
          <a:p>
            <a:r>
              <a:rPr kumimoji="1" lang="en-US" altLang="ko-KR" sz="1000" dirty="0"/>
              <a:t>2.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주문결과</a:t>
            </a:r>
            <a:r>
              <a:rPr kumimoji="1" lang="ko-KR" altLang="en-US" sz="1000" dirty="0"/>
              <a:t> 확인</a:t>
            </a:r>
            <a:endParaRPr kumimoji="1" lang="en-US" altLang="ko-KR" sz="1000" dirty="0"/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-</a:t>
            </a:r>
            <a:r>
              <a:rPr lang="ko-KR" altLang="en-US" sz="1000" dirty="0"/>
              <a:t> 아이디</a:t>
            </a:r>
            <a:r>
              <a:rPr lang="en-US" altLang="ko-KR" sz="1000" dirty="0"/>
              <a:t>(</a:t>
            </a:r>
            <a:r>
              <a:rPr lang="ko-KR" altLang="en-US" sz="1000" dirty="0"/>
              <a:t>이메일</a:t>
            </a:r>
            <a:r>
              <a:rPr lang="en-US" altLang="ko-KR" sz="1000" dirty="0"/>
              <a:t>)</a:t>
            </a:r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-</a:t>
            </a:r>
            <a:r>
              <a:rPr kumimoji="1" lang="ko-KR" altLang="en-US" sz="1000" dirty="0"/>
              <a:t> </a:t>
            </a:r>
            <a:r>
              <a:rPr lang="ko-KR" altLang="en-US" sz="1000" dirty="0"/>
              <a:t>주문일</a:t>
            </a:r>
            <a:endParaRPr lang="en-US" altLang="ko-KR" sz="1000" dirty="0"/>
          </a:p>
          <a:p>
            <a:r>
              <a:rPr kumimoji="1" lang="ko-KR" altLang="en-US" sz="1000" dirty="0"/>
              <a:t> </a:t>
            </a: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kumimoji="1" lang="ko-KR" altLang="en-US" sz="1000" dirty="0"/>
              <a:t>주문번호</a:t>
            </a:r>
            <a:endParaRPr kumimoji="1" lang="en-US" altLang="ko-KR" sz="1000" dirty="0"/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-</a:t>
            </a:r>
            <a:r>
              <a:rPr lang="ko-KR" altLang="en-US" sz="1000" dirty="0"/>
              <a:t> 주문상품 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주문금액</a:t>
            </a:r>
            <a:endParaRPr lang="en-US" altLang="ko-KR" sz="1000" dirty="0"/>
          </a:p>
          <a:p>
            <a:r>
              <a:rPr kumimoji="1" lang="en-US" altLang="ko-KR" sz="1000" dirty="0"/>
              <a:t>3.</a:t>
            </a:r>
            <a:r>
              <a:rPr kumimoji="1" lang="ko-KR" altLang="en-US" sz="1000" dirty="0"/>
              <a:t> 이메일로 </a:t>
            </a:r>
            <a:r>
              <a:rPr kumimoji="1" lang="ko-KR" altLang="en-US" sz="1000" dirty="0" err="1"/>
              <a:t>인증받기</a:t>
            </a:r>
            <a:endParaRPr kumimoji="1" lang="en-US" altLang="ko-KR" sz="1000" dirty="0"/>
          </a:p>
          <a:p>
            <a:r>
              <a:rPr lang="en-US" altLang="ko-KR" sz="1000" dirty="0"/>
              <a:t>4.</a:t>
            </a:r>
            <a:r>
              <a:rPr lang="ko-KR" altLang="en-US" sz="1000" dirty="0"/>
              <a:t> 비회원 주문 조회 </a:t>
            </a:r>
            <a:r>
              <a:rPr lang="ko-KR" altLang="en-US" sz="1000" dirty="0" err="1"/>
              <a:t>인증메일</a:t>
            </a:r>
            <a:r>
              <a:rPr lang="ko-KR" altLang="en-US" sz="1000" dirty="0"/>
              <a:t> 발송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0432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메일폼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비밀번호 찾기 인증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DBA5C8-4628-A346-97FC-BA4F9706C74A}"/>
              </a:ext>
            </a:extLst>
          </p:cNvPr>
          <p:cNvSpPr>
            <a:spLocks noChangeAspect="1"/>
          </p:cNvSpPr>
          <p:nvPr/>
        </p:nvSpPr>
        <p:spPr bwMode="auto">
          <a:xfrm>
            <a:off x="666741" y="1313765"/>
            <a:ext cx="938830" cy="3871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BI</a:t>
            </a:r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33FC82-97B3-2545-BBEC-FBFC85CE6772}"/>
              </a:ext>
            </a:extLst>
          </p:cNvPr>
          <p:cNvSpPr/>
          <p:nvPr/>
        </p:nvSpPr>
        <p:spPr>
          <a:xfrm>
            <a:off x="1626294" y="2196115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비밀번호 재설정</a:t>
            </a:r>
          </a:p>
          <a:p>
            <a:pPr algn="ctr"/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홍길동 고객님</a:t>
            </a:r>
            <a: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안녕하세요</a:t>
            </a:r>
            <a: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! </a:t>
            </a:r>
            <a:b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고객님께서 사용하시는 계정의 비밀번호 찾기를 진행하셨습니다</a:t>
            </a:r>
            <a: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algn="ctr"/>
            <a:r>
              <a:rPr lang="ko-KR" alt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안전한 사용을 위해 아래 링크를 클릭하셔서 비밀번호를 변경해주세요</a:t>
            </a:r>
            <a: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b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200" b="1" u="sng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 </a:t>
            </a:r>
          </a:p>
          <a:p>
            <a:pPr algn="ctr"/>
            <a:r>
              <a:rPr lang="ko-KR" alt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고객님의 활동이 아니라면</a:t>
            </a:r>
            <a: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 </a:t>
            </a:r>
            <a:r>
              <a:rPr lang="ko-KR" alt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컨버스</a:t>
            </a:r>
            <a:r>
              <a:rPr lang="ko-KR" alt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코리아 고객센터</a:t>
            </a:r>
            <a: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(080-987-0182)</a:t>
            </a:r>
            <a:r>
              <a:rPr lang="ko-KR" alt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로 연락해 주시기 바랍니다</a:t>
            </a:r>
            <a:r>
              <a:rPr lang="en-US" altLang="ko-KR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D48750-E0DE-3F42-9865-D324BCCBCB51}"/>
              </a:ext>
            </a:extLst>
          </p:cNvPr>
          <p:cNvSpPr/>
          <p:nvPr/>
        </p:nvSpPr>
        <p:spPr>
          <a:xfrm>
            <a:off x="3861812" y="3268672"/>
            <a:ext cx="1588054" cy="293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비밀번호 변경하기</a:t>
            </a:r>
            <a:endParaRPr lang="en-US" altLang="ko-KR" sz="12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22A98B-0B2D-2949-8BF0-D0D39BD4D100}"/>
              </a:ext>
            </a:extLst>
          </p:cNvPr>
          <p:cNvSpPr/>
          <p:nvPr/>
        </p:nvSpPr>
        <p:spPr bwMode="auto">
          <a:xfrm>
            <a:off x="588548" y="123557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3F4555-34E7-9945-8C58-082D5ADA69BD}"/>
              </a:ext>
            </a:extLst>
          </p:cNvPr>
          <p:cNvSpPr/>
          <p:nvPr/>
        </p:nvSpPr>
        <p:spPr>
          <a:xfrm>
            <a:off x="1626294" y="486818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컨버스코리아는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정보통신망 이용촉진 및 정보보호 등에 관한 법률 시행규칙에 의거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광고성 메일 발송 시 회원님의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광고메일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수신동의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여부에 따라 광고 메일을 발송하고 있습니다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회원가입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결제 정보 안내 등의 정보성 메일은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관계 없이 발송됩니다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※ 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 메일 수신을 원하지 않을 경우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 후 개인정보 수정에서 이메일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변경 해주시기 바랍니다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   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본 메일은 발신전용 메일로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회신되지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않으니 문의사항은 사이트 내 ‘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1:1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상담신청’을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이용해 주십시오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회사명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대표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주형준  대표전화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080-987-0182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주소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서울시 강남구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테헤란로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152 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강남파이낸스센터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33F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 등록번호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220-88-74818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통신판매업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신고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2016-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서울강남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-00478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호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사업자정보확인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</a:p>
        </p:txBody>
      </p:sp>
      <p:graphicFrame>
        <p:nvGraphicFramePr>
          <p:cNvPr id="12" name="Group 90">
            <a:extLst>
              <a:ext uri="{FF2B5EF4-FFF2-40B4-BE49-F238E27FC236}">
                <a16:creationId xmlns:a16="http://schemas.microsoft.com/office/drawing/2014/main" id="{7C8F9381-9661-3449-BF91-F911E010F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87245"/>
              </p:ext>
            </p:extLst>
          </p:nvPr>
        </p:nvGraphicFramePr>
        <p:xfrm>
          <a:off x="9269501" y="558055"/>
          <a:ext cx="2676438" cy="76127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DM_010300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컨버스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BI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비밀번호 변경 화면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03294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80CEA1E2-569A-FA4C-B1AC-940F606E9F84}"/>
              </a:ext>
            </a:extLst>
          </p:cNvPr>
          <p:cNvSpPr/>
          <p:nvPr/>
        </p:nvSpPr>
        <p:spPr bwMode="auto">
          <a:xfrm>
            <a:off x="3858601" y="325913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6074E-E0EA-BB41-8410-31133560E409}"/>
              </a:ext>
            </a:extLst>
          </p:cNvPr>
          <p:cNvSpPr txBox="1"/>
          <p:nvPr/>
        </p:nvSpPr>
        <p:spPr>
          <a:xfrm>
            <a:off x="9281832" y="6001018"/>
            <a:ext cx="2663436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kumimoji="1" lang="ko-KR" altLang="en-US" sz="1000" dirty="0"/>
              <a:t>비</a:t>
            </a:r>
            <a:r>
              <a:rPr lang="ko-KR" altLang="en-US" sz="1000" dirty="0"/>
              <a:t>밀번호 찾기 </a:t>
            </a:r>
            <a:r>
              <a:rPr kumimoji="1" lang="ko-KR" altLang="en-US" sz="1000" dirty="0"/>
              <a:t>시도</a:t>
            </a:r>
            <a:endParaRPr lang="en-US" altLang="ko-KR" sz="1000" dirty="0"/>
          </a:p>
          <a:p>
            <a:r>
              <a:rPr kumimoji="1" lang="en-US" altLang="ko-KR" sz="1000" dirty="0"/>
              <a:t>2.</a:t>
            </a:r>
            <a:r>
              <a:rPr kumimoji="1" lang="ko-KR" altLang="en-US" sz="1000" dirty="0"/>
              <a:t> 이메일로 </a:t>
            </a:r>
            <a:r>
              <a:rPr kumimoji="1" lang="ko-KR" altLang="en-US" sz="1000" dirty="0" err="1"/>
              <a:t>인증받기</a:t>
            </a:r>
            <a:r>
              <a:rPr kumimoji="1" lang="ko-KR" altLang="en-US" sz="1000" dirty="0"/>
              <a:t> 시 발송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52899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메일폼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57606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광고성 정보 수신 동의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DBA5C8-4628-A346-97FC-BA4F9706C74A}"/>
              </a:ext>
            </a:extLst>
          </p:cNvPr>
          <p:cNvSpPr>
            <a:spLocks noChangeAspect="1"/>
          </p:cNvSpPr>
          <p:nvPr/>
        </p:nvSpPr>
        <p:spPr bwMode="auto">
          <a:xfrm>
            <a:off x="666741" y="1313765"/>
            <a:ext cx="938830" cy="3871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BI</a:t>
            </a:r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33FC82-97B3-2545-BBEC-FBFC85CE6772}"/>
              </a:ext>
            </a:extLst>
          </p:cNvPr>
          <p:cNvSpPr/>
          <p:nvPr/>
        </p:nvSpPr>
        <p:spPr>
          <a:xfrm>
            <a:off x="1626294" y="1694351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latin typeface="Gulim" panose="020B0600000101010101" pitchFamily="34" charset="-127"/>
                <a:ea typeface="Gulim" panose="020B0600000101010101" pitchFamily="34" charset="-127"/>
              </a:rPr>
              <a:t>광고성 정보 수신 동의 여부 안내</a:t>
            </a:r>
            <a:endParaRPr lang="en-US" altLang="ko-KR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en-US" altLang="ko-KR" dirty="0">
              <a:solidFill>
                <a:srgbClr val="60606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안녕하세요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sz="1000" dirty="0" err="1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공식 온라인 스토어입니다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항상 </a:t>
            </a:r>
            <a:r>
              <a:rPr lang="ko-KR" altLang="en-US" sz="1000" dirty="0" err="1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공식 온라인 스토어를 이용해 주시는 고객님께 진심으로 감사드립니다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b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‘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정보통신망 이용촉진 및 정보보호 등에 관한 법률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’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제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50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 제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8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항 및 동법 시행령 제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62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조의 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</a:t>
            </a:r>
            <a:r>
              <a:rPr lang="ko-KR" altLang="en-US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 따라 고객님의 광고성 정보 수신 동의 사실을 다음과 같이 </a:t>
            </a:r>
            <a:r>
              <a:rPr lang="ko-KR" altLang="en-US" sz="1000" dirty="0" err="1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안내드립니다</a:t>
            </a:r>
            <a:r>
              <a:rPr lang="en-US" altLang="ko-KR" sz="1000" dirty="0">
                <a:solidFill>
                  <a:srgbClr val="606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en-US" altLang="ko-KR" dirty="0">
              <a:solidFill>
                <a:srgbClr val="60606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22A98B-0B2D-2949-8BF0-D0D39BD4D100}"/>
              </a:ext>
            </a:extLst>
          </p:cNvPr>
          <p:cNvSpPr/>
          <p:nvPr/>
        </p:nvSpPr>
        <p:spPr bwMode="auto">
          <a:xfrm>
            <a:off x="588548" y="123557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3F4555-34E7-9945-8C58-082D5ADA69BD}"/>
              </a:ext>
            </a:extLst>
          </p:cNvPr>
          <p:cNvSpPr/>
          <p:nvPr/>
        </p:nvSpPr>
        <p:spPr>
          <a:xfrm>
            <a:off x="1626294" y="539098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컨버스코리아는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정보통신망 이용촉진 및 정보보호 등에 관한 법률 시행규칙에 의거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광고성 메일 발송 시 회원님의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광고메일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수신동의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여부에 따라 광고 메일을 발송하고 있습니다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회원가입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결제 정보 안내 등의 정보성 메일은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관계 없이 발송됩니다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※ 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 메일 수신을 원하지 않을 경우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 후 개인정보 수정에서 이메일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변경 해주시기 바랍니다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   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본 메일은 발신전용 메일로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회신되지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않으니 문의사항은 사이트 내 ‘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1:1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상담신청’을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이용해 주십시오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회사명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대표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주형준  대표전화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080-987-0182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주소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서울시 강남구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테헤란로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152 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강남파이낸스센터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33F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 등록번호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220-88-74818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통신판매업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신고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2016-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서울강남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-00478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호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사업자정보확인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591138-DCC8-BC44-8217-A632322B9972}"/>
              </a:ext>
            </a:extLst>
          </p:cNvPr>
          <p:cNvSpPr/>
          <p:nvPr/>
        </p:nvSpPr>
        <p:spPr>
          <a:xfrm>
            <a:off x="1626294" y="4152252"/>
            <a:ext cx="6096000" cy="1223412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/>
              <a:t>광고성 정보</a:t>
            </a:r>
            <a:r>
              <a:rPr lang="ko-KR" altLang="en-US" sz="900" dirty="0"/>
              <a:t> </a:t>
            </a:r>
            <a:r>
              <a:rPr lang="ko-KR" altLang="en-US" sz="900" dirty="0" err="1"/>
              <a:t>수신동의</a:t>
            </a:r>
            <a:r>
              <a:rPr lang="ko-KR" altLang="en-US" sz="900" dirty="0"/>
              <a:t> 철회는 </a:t>
            </a:r>
            <a:r>
              <a:rPr lang="en-US" altLang="ko-KR" sz="900" dirty="0"/>
              <a:t>[</a:t>
            </a:r>
            <a:r>
              <a:rPr lang="ko-KR" altLang="en-US" sz="900" dirty="0" err="1"/>
              <a:t>마이페이지</a:t>
            </a:r>
            <a:r>
              <a:rPr lang="ko-KR" altLang="en-US" sz="900" dirty="0"/>
              <a:t> </a:t>
            </a:r>
            <a:r>
              <a:rPr lang="en-US" altLang="ko-KR" sz="900" dirty="0"/>
              <a:t>&gt; </a:t>
            </a:r>
            <a:r>
              <a:rPr lang="ko-KR" altLang="en-US" sz="900" dirty="0"/>
              <a:t>회원정보 관리</a:t>
            </a:r>
            <a:r>
              <a:rPr lang="en-US" altLang="ko-KR" sz="900" dirty="0"/>
              <a:t>] </a:t>
            </a:r>
            <a:r>
              <a:rPr lang="ko-KR" altLang="en-US" sz="900" dirty="0" err="1"/>
              <a:t>를</a:t>
            </a:r>
            <a:r>
              <a:rPr lang="ko-KR" altLang="en-US" sz="900" dirty="0"/>
              <a:t> 통해 언제든지 변경하실 수 있습니다</a:t>
            </a:r>
            <a:r>
              <a:rPr lang="en-US" altLang="ko-KR" sz="900" dirty="0"/>
              <a:t>. </a:t>
            </a:r>
            <a:br>
              <a:rPr lang="en-US" altLang="ko-KR" sz="900" dirty="0"/>
            </a:br>
            <a:r>
              <a:rPr lang="en-US" altLang="ko-KR" sz="900" dirty="0"/>
              <a:t>※</a:t>
            </a:r>
            <a:r>
              <a:rPr lang="ko-KR" altLang="en-US" sz="900" dirty="0"/>
              <a:t>본 메일 발송 후 고객님의 별도의 의사 표시가 없는 경우 본 메일 수신 날짜를 기준으로 기존 </a:t>
            </a:r>
            <a:r>
              <a:rPr lang="ko-KR" altLang="en-US" sz="900" dirty="0" err="1"/>
              <a:t>동의내용이</a:t>
            </a:r>
            <a:r>
              <a:rPr lang="ko-KR" altLang="en-US" sz="900" dirty="0"/>
              <a:t> 그대로 유지 됩니다</a:t>
            </a:r>
            <a:r>
              <a:rPr lang="en-US" altLang="ko-KR" sz="9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이 메일은 법령에 따른 의무사항이므로 이메일 </a:t>
            </a:r>
            <a:r>
              <a:rPr lang="ko-KR" altLang="en-US" sz="900" dirty="0" err="1"/>
              <a:t>수신동의</a:t>
            </a:r>
            <a:r>
              <a:rPr lang="ko-KR" altLang="en-US" sz="900" dirty="0"/>
              <a:t> 여부와 관계없이 발송되었습니다</a:t>
            </a:r>
            <a:r>
              <a:rPr lang="en-US" altLang="ko-KR" sz="9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이 메일은 </a:t>
            </a:r>
            <a:r>
              <a:rPr lang="en-US" altLang="ko-KR" sz="900" dirty="0"/>
              <a:t>2019</a:t>
            </a:r>
            <a:r>
              <a:rPr lang="ko-KR" altLang="en-US" sz="900" dirty="0"/>
              <a:t>년 </a:t>
            </a:r>
            <a:r>
              <a:rPr lang="en-US" altLang="ko-KR" sz="900" dirty="0"/>
              <a:t>10</a:t>
            </a:r>
            <a:r>
              <a:rPr lang="ko-KR" altLang="en-US" sz="900" dirty="0"/>
              <a:t>월 </a:t>
            </a:r>
            <a:r>
              <a:rPr lang="en-US" altLang="ko-KR" sz="900" dirty="0"/>
              <a:t>01</a:t>
            </a:r>
            <a:r>
              <a:rPr lang="ko-KR" altLang="en-US" sz="900" dirty="0"/>
              <a:t>일을 기준으로 작성 및 발송되었습니다</a:t>
            </a:r>
            <a:r>
              <a:rPr lang="en-US" altLang="ko-KR" sz="900" dirty="0"/>
              <a:t>. </a:t>
            </a:r>
            <a:r>
              <a:rPr lang="ko-KR" altLang="en-US" sz="900" dirty="0"/>
              <a:t>이후 </a:t>
            </a:r>
            <a:r>
              <a:rPr lang="ko-KR" altLang="en-US" sz="900" dirty="0" err="1"/>
              <a:t>컨버스</a:t>
            </a:r>
            <a:r>
              <a:rPr lang="ko-KR" altLang="en-US" sz="900" dirty="0"/>
              <a:t> 공식 온라인 스토어에서 탈퇴하셨더라도 메일을 받으실 수 있습니다</a:t>
            </a:r>
            <a:r>
              <a:rPr lang="en-US" altLang="ko-KR" sz="9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/>
              <a:t>컨버스</a:t>
            </a:r>
            <a:r>
              <a:rPr lang="ko-KR" altLang="en-US" sz="900" dirty="0"/>
              <a:t> 공식 온라인 스토어에서는 고객님의 소중한 개인정보를 안전하게 관리하기 위하여 앞으로도 최선을 다하겠습니다</a:t>
            </a:r>
            <a:r>
              <a:rPr lang="en-US" altLang="ko-KR" sz="900" dirty="0"/>
              <a:t>.</a:t>
            </a:r>
          </a:p>
        </p:txBody>
      </p:sp>
      <p:graphicFrame>
        <p:nvGraphicFramePr>
          <p:cNvPr id="16" name="Group 1480">
            <a:extLst>
              <a:ext uri="{FF2B5EF4-FFF2-40B4-BE49-F238E27FC236}">
                <a16:creationId xmlns:a16="http://schemas.microsoft.com/office/drawing/2014/main" id="{954FD0E3-F653-7740-83F9-C8A9CF7A1F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567012"/>
              </p:ext>
            </p:extLst>
          </p:nvPr>
        </p:nvGraphicFramePr>
        <p:xfrm>
          <a:off x="1626294" y="3113965"/>
          <a:ext cx="6096000" cy="70196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76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8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수신방법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동의일자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동의여부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문자</a:t>
                      </a:r>
                      <a:r>
                        <a:rPr lang="en-US" altLang="ko-KR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(SMS)</a:t>
                      </a:r>
                      <a:endParaRPr lang="ko-KR" altLang="en-US" sz="900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2019</a:t>
                      </a:r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년 </a:t>
                      </a:r>
                      <a:r>
                        <a:rPr lang="en-US" altLang="ko-KR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10</a:t>
                      </a:r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월 </a:t>
                      </a:r>
                      <a:r>
                        <a:rPr lang="en-US" altLang="ko-KR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01</a:t>
                      </a:r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일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동의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803428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이메일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2019</a:t>
                      </a:r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년 </a:t>
                      </a:r>
                      <a:r>
                        <a:rPr lang="en-US" altLang="ko-KR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10</a:t>
                      </a:r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월 </a:t>
                      </a:r>
                      <a:r>
                        <a:rPr lang="en-US" altLang="ko-KR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01</a:t>
                      </a:r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일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비동의</a:t>
                      </a:r>
                      <a:endParaRPr lang="ko-KR" altLang="en-US" sz="900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90">
            <a:extLst>
              <a:ext uri="{FF2B5EF4-FFF2-40B4-BE49-F238E27FC236}">
                <a16:creationId xmlns:a16="http://schemas.microsoft.com/office/drawing/2014/main" id="{A144F587-475C-5945-B998-489DE9FD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71929"/>
              </p:ext>
            </p:extLst>
          </p:nvPr>
        </p:nvGraphicFramePr>
        <p:xfrm>
          <a:off x="9269501" y="558055"/>
          <a:ext cx="2676438" cy="76127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DM_011000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컨버스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BI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수신 동의 대상 및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동의일자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동의여부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380064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B1EB612E-D39D-944D-8546-087B1AB98D7F}"/>
              </a:ext>
            </a:extLst>
          </p:cNvPr>
          <p:cNvSpPr/>
          <p:nvPr/>
        </p:nvSpPr>
        <p:spPr bwMode="auto">
          <a:xfrm>
            <a:off x="1538766" y="307151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graphicFrame>
        <p:nvGraphicFramePr>
          <p:cNvPr id="15" name="Group 90">
            <a:extLst>
              <a:ext uri="{FF2B5EF4-FFF2-40B4-BE49-F238E27FC236}">
                <a16:creationId xmlns:a16="http://schemas.microsoft.com/office/drawing/2014/main" id="{2C15ED2B-EA2E-CC4A-A89B-8DEFBD62C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27634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1DA9EE0-C777-3A4C-B5AA-73977C76D6C9}"/>
              </a:ext>
            </a:extLst>
          </p:cNvPr>
          <p:cNvSpPr txBox="1"/>
          <p:nvPr/>
        </p:nvSpPr>
        <p:spPr>
          <a:xfrm>
            <a:off x="9281832" y="6001018"/>
            <a:ext cx="2663436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lang="ko-KR" altLang="en-US" sz="1000" dirty="0" err="1"/>
              <a:t>수신동의</a:t>
            </a:r>
            <a:r>
              <a:rPr lang="ko-KR" altLang="en-US" sz="1000" dirty="0"/>
              <a:t> 체크 시점</a:t>
            </a:r>
            <a:r>
              <a:rPr lang="en-US" altLang="ko-KR" sz="1000" dirty="0"/>
              <a:t>(</a:t>
            </a:r>
            <a:r>
              <a:rPr lang="ko-KR" altLang="en-US" sz="1000" dirty="0"/>
              <a:t>저장일</a:t>
            </a:r>
            <a:r>
              <a:rPr lang="en-US" altLang="ko-KR" sz="1000" dirty="0"/>
              <a:t>)</a:t>
            </a:r>
            <a:r>
              <a:rPr lang="ko-KR" altLang="en-US" sz="1000" dirty="0"/>
              <a:t> 일로부터 </a:t>
            </a:r>
            <a:r>
              <a:rPr lang="en-US" altLang="ko-KR" sz="1000" dirty="0"/>
              <a:t>2</a:t>
            </a:r>
            <a:r>
              <a:rPr lang="ko-KR" altLang="en-US" sz="1000" dirty="0"/>
              <a:t>년 되는 시점</a:t>
            </a:r>
            <a:r>
              <a:rPr lang="en-US" altLang="ko-KR" sz="1000" dirty="0"/>
              <a:t>(</a:t>
            </a:r>
            <a:r>
              <a:rPr lang="ko-KR" altLang="en-US" sz="1000" dirty="0"/>
              <a:t>일</a:t>
            </a:r>
            <a:r>
              <a:rPr lang="en-US" altLang="ko-KR" sz="1000" dirty="0"/>
              <a:t>)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9459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4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533958"/>
              </p:ext>
            </p:extLst>
          </p:nvPr>
        </p:nvGraphicFramePr>
        <p:xfrm>
          <a:off x="253508" y="494928"/>
          <a:ext cx="11692431" cy="36092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수정 내용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v0.1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2019.10.26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1. </a:t>
                      </a:r>
                      <a:r>
                        <a:rPr lang="ko-KR" altLang="en-US" sz="900" dirty="0"/>
                        <a:t>신규 작성 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홍태원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987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V0.2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2019.10.31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1. </a:t>
                      </a:r>
                      <a:r>
                        <a:rPr lang="ko-KR" altLang="en-US" sz="900" dirty="0"/>
                        <a:t>메일 발송 시기 정의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홍태원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226776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2. </a:t>
                      </a:r>
                      <a:r>
                        <a:rPr lang="ko-KR" altLang="en-US" sz="900" dirty="0"/>
                        <a:t>메일폼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카카오 </a:t>
                      </a:r>
                      <a:r>
                        <a:rPr lang="ko-KR" altLang="en-US" sz="900" dirty="0" err="1"/>
                        <a:t>알림톡</a:t>
                      </a:r>
                      <a:r>
                        <a:rPr lang="ko-KR" altLang="en-US" sz="900" dirty="0"/>
                        <a:t> 내용 수정</a:t>
                      </a:r>
                      <a:endParaRPr lang="en-US" altLang="ko-KR" sz="900" dirty="0"/>
                    </a:p>
                    <a:p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오탈자</a:t>
                      </a:r>
                      <a:r>
                        <a:rPr lang="ko-KR" altLang="en-US" sz="900" dirty="0"/>
                        <a:t> 수정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433604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3.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품절안내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취소 안내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 삭제</a:t>
                      </a:r>
                      <a:endParaRPr lang="en-US" altLang="ko-KR" sz="900" dirty="0"/>
                    </a:p>
                    <a:p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결품취소와 동일성격으로 삭제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053719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4.</a:t>
                      </a:r>
                      <a:r>
                        <a:rPr lang="ko-KR" altLang="en-US" sz="900" dirty="0"/>
                        <a:t> 프로모션 코드 자동 발송 </a:t>
                      </a:r>
                      <a:r>
                        <a:rPr lang="en-US" altLang="ko-KR" sz="900" dirty="0"/>
                        <a:t>:</a:t>
                      </a:r>
                      <a:r>
                        <a:rPr lang="ko-KR" altLang="en-US" sz="900" dirty="0"/>
                        <a:t> 삭제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379941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5.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교환접수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알림톡</a:t>
                      </a:r>
                      <a:r>
                        <a:rPr lang="ko-KR" altLang="en-US" sz="900" dirty="0"/>
                        <a:t> 삭제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 err="1"/>
                        <a:t>교환신청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알림톡</a:t>
                      </a:r>
                      <a:r>
                        <a:rPr lang="ko-KR" altLang="en-US" sz="900" dirty="0"/>
                        <a:t> 유지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7448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6.</a:t>
                      </a:r>
                      <a:r>
                        <a:rPr lang="ko-KR" altLang="en-US" sz="900" dirty="0"/>
                        <a:t> 회원가입 메일폼 재 구성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167867"/>
                  </a:ext>
                </a:extLst>
              </a:tr>
              <a:tr h="23398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V0.3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2019.11.04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1. As-Is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알림 채널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SMS)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표기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홍태원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64299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회원가입 메일 폼 재 구성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76166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알림 및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SMS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전송 기준 정의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1)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Default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알림 전송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 2) 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고객이 </a:t>
                      </a:r>
                      <a:r>
                        <a:rPr kumimoji="1" lang="ko-KR" altLang="en-US" sz="900" dirty="0" err="1">
                          <a:solidFill>
                            <a:schemeClr val="tx1"/>
                          </a:solidFill>
                        </a:rPr>
                        <a:t>카카오톡이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설치되지 않았을 경우 </a:t>
                      </a:r>
                      <a:r>
                        <a:rPr kumimoji="1" lang="ko-KR" altLang="en-US" sz="900" dirty="0" err="1">
                          <a:solidFill>
                            <a:schemeClr val="tx1"/>
                          </a:solidFill>
                        </a:rPr>
                        <a:t>부달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메시지로 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알림 전송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수신차단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시에도 동일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* 비밀번호 찾기 결과 인증 시도 위 기준 공통 적용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88855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V0.4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2019.11.25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ko-KR" altLang="en-US" sz="900" dirty="0" err="1">
                          <a:solidFill>
                            <a:schemeClr val="tx1"/>
                          </a:solidFill>
                        </a:rPr>
                        <a:t>알림톡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kumimoji="1"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배송완료 시 리뷰 작성 독려 </a:t>
                      </a:r>
                      <a:r>
                        <a:rPr kumimoji="1" lang="ko-KR" altLang="en-US" sz="900" dirty="0" err="1">
                          <a:solidFill>
                            <a:schemeClr val="tx1"/>
                          </a:solidFill>
                        </a:rPr>
                        <a:t>알림톡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추가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홍태원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353809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Revision History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55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메일폼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휴면계정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 전환 예정 안내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DBA5C8-4628-A346-97FC-BA4F9706C74A}"/>
              </a:ext>
            </a:extLst>
          </p:cNvPr>
          <p:cNvSpPr>
            <a:spLocks noChangeAspect="1"/>
          </p:cNvSpPr>
          <p:nvPr/>
        </p:nvSpPr>
        <p:spPr bwMode="auto">
          <a:xfrm>
            <a:off x="666741" y="1313765"/>
            <a:ext cx="938830" cy="3871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BI</a:t>
            </a:r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33FC82-97B3-2545-BBEC-FBFC85CE6772}"/>
              </a:ext>
            </a:extLst>
          </p:cNvPr>
          <p:cNvSpPr/>
          <p:nvPr/>
        </p:nvSpPr>
        <p:spPr>
          <a:xfrm>
            <a:off x="1626294" y="1538790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err="1"/>
              <a:t>컨버스</a:t>
            </a:r>
            <a:r>
              <a:rPr lang="ko-KR" altLang="en-US" b="1" dirty="0"/>
              <a:t> 공식 온라인 스토어 </a:t>
            </a:r>
            <a:r>
              <a:rPr lang="en-US" altLang="ko-KR" b="1" dirty="0"/>
              <a:t>ID </a:t>
            </a:r>
            <a:r>
              <a:rPr lang="ko-KR" altLang="en-US" b="1" dirty="0" err="1"/>
              <a:t>휴면계정</a:t>
            </a:r>
            <a:r>
              <a:rPr lang="ko-KR" altLang="en-US" b="1" dirty="0"/>
              <a:t> 전환 예정 안내</a:t>
            </a:r>
            <a:endParaRPr lang="en-US" altLang="ko-KR" b="1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장기간 </a:t>
            </a:r>
            <a:r>
              <a:rPr lang="ko-KR" altLang="en-US" sz="1000" dirty="0" err="1"/>
              <a:t>컨버스</a:t>
            </a:r>
            <a:r>
              <a:rPr lang="ko-KR" altLang="en-US" sz="1000" dirty="0"/>
              <a:t> 공식 온라인 스토어 이용이 없으셨던 회원님의 </a:t>
            </a:r>
            <a:r>
              <a:rPr lang="en-US" altLang="ko-KR" sz="1000" dirty="0"/>
              <a:t>ID</a:t>
            </a:r>
            <a:r>
              <a:rPr lang="ko-KR" altLang="en-US" sz="1000" dirty="0"/>
              <a:t>가 휴면계정으로 전환될 예정입니다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>정보통신망 이용촉진 및 정보보호 등에 관한 법률 제</a:t>
            </a:r>
            <a:r>
              <a:rPr lang="en-US" altLang="ko-KR" sz="1000" dirty="0"/>
              <a:t>29</a:t>
            </a:r>
            <a:r>
              <a:rPr lang="ko-KR" altLang="en-US" sz="1000" dirty="0"/>
              <a:t>조</a:t>
            </a:r>
            <a:r>
              <a:rPr lang="en-US" altLang="ko-KR" sz="1000" dirty="0"/>
              <a:t>(</a:t>
            </a:r>
            <a:r>
              <a:rPr lang="ko-KR" altLang="en-US" sz="1000" dirty="0"/>
              <a:t>개인정보의 파기</a:t>
            </a:r>
            <a:r>
              <a:rPr lang="en-US" altLang="ko-KR" sz="1000" dirty="0"/>
              <a:t>)</a:t>
            </a:r>
            <a:r>
              <a:rPr lang="ko-KR" altLang="en-US" sz="1000" dirty="0"/>
              <a:t>에 따라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ko-KR" altLang="en-US" sz="1000" b="1" dirty="0"/>
              <a:t>회원님의 개인정보가 별도 </a:t>
            </a:r>
            <a:r>
              <a:rPr lang="ko-KR" altLang="en-US" sz="1000" b="1" dirty="0" err="1"/>
              <a:t>분리저장되어</a:t>
            </a:r>
            <a:r>
              <a:rPr lang="ko-KR" altLang="en-US" sz="1000" b="1" dirty="0"/>
              <a:t> 아이디가 휴면계정으로 전환될 예정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회원님의 개인정보를 보호하고 불필요한 개인정보 보관을 최소화하기 위하여 </a:t>
            </a:r>
            <a:r>
              <a:rPr lang="ko-KR" altLang="en-US" sz="1000" dirty="0" err="1"/>
              <a:t>컨버스</a:t>
            </a:r>
            <a:r>
              <a:rPr lang="ko-KR" altLang="en-US" sz="1000" dirty="0"/>
              <a:t> 공식 온라인 스토어에 </a:t>
            </a:r>
            <a:r>
              <a:rPr lang="en-US" altLang="ko-KR" sz="1000" dirty="0"/>
              <a:t>1</a:t>
            </a:r>
            <a:r>
              <a:rPr lang="ko-KR" altLang="en-US" sz="1000" dirty="0"/>
              <a:t>년 이상 로그인 이력이 없으신 회원님의 정보를 별도로 보관하고 </a:t>
            </a:r>
            <a:r>
              <a:rPr lang="en-US" altLang="ko-KR" sz="1000" dirty="0"/>
              <a:t>ID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 </a:t>
            </a:r>
            <a:r>
              <a:rPr lang="ko-KR" altLang="en-US" sz="1000" b="1" dirty="0"/>
              <a:t>휴면 상태로 전환</a:t>
            </a:r>
            <a:r>
              <a:rPr lang="ko-KR" altLang="en-US" sz="1000" dirty="0"/>
              <a:t>할 예정입니다</a:t>
            </a:r>
            <a:r>
              <a:rPr lang="en-US" altLang="ko-KR" sz="1000" dirty="0"/>
              <a:t>.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22A98B-0B2D-2949-8BF0-D0D39BD4D100}"/>
              </a:ext>
            </a:extLst>
          </p:cNvPr>
          <p:cNvSpPr/>
          <p:nvPr/>
        </p:nvSpPr>
        <p:spPr bwMode="auto">
          <a:xfrm>
            <a:off x="588548" y="123557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3F4555-34E7-9945-8C58-082D5ADA69BD}"/>
              </a:ext>
            </a:extLst>
          </p:cNvPr>
          <p:cNvSpPr/>
          <p:nvPr/>
        </p:nvSpPr>
        <p:spPr>
          <a:xfrm>
            <a:off x="1626294" y="5487661"/>
            <a:ext cx="6096000" cy="132343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컨버스코리아는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정보통신망 이용촉진 및 정보보호 등에 관한 법률 시행규칙에 의거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광고성 메일 발송 시 회원님의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광고메일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수신동의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여부에 따라 광고 메일을 발송하고 있습니다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회원가입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결제 정보 안내 등의 정보성 메일은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관계 없이 발송됩니다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※ 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 메일 수신을 원하지 않을 경우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 후 개인정보 수정에서 이메일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변경 해주시기 바랍니다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   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본 메일은 발신전용 메일로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회신되지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않으니 문의사항은 사이트 내 ‘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1:1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상담신청’을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이용해 주십시오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회사명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대표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주형준  대표전화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080-987-0182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주소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서울시 강남구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테헤란로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152 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강남파이낸스센터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33F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 등록번호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220-88-74818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통신판매업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신고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2016-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서울강남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-00478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호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사업자정보확인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591138-DCC8-BC44-8217-A632322B9972}"/>
              </a:ext>
            </a:extLst>
          </p:cNvPr>
          <p:cNvSpPr/>
          <p:nvPr/>
        </p:nvSpPr>
        <p:spPr>
          <a:xfrm>
            <a:off x="1626294" y="4128704"/>
            <a:ext cx="6096000" cy="92333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휴면 아이디는 전환된 일자로 </a:t>
            </a:r>
            <a:r>
              <a:rPr lang="ko-KR" altLang="en-US" sz="900" dirty="0" err="1"/>
              <a:t>부터</a:t>
            </a:r>
            <a:r>
              <a:rPr lang="ko-KR" altLang="en-US" sz="900" dirty="0"/>
              <a:t> </a:t>
            </a:r>
            <a:r>
              <a:rPr lang="ko-KR" altLang="en-US" sz="900" dirty="0" err="1"/>
              <a:t>컨버스</a:t>
            </a:r>
            <a:r>
              <a:rPr lang="ko-KR" altLang="en-US" sz="900" dirty="0"/>
              <a:t> 공식 온라인 스토어에서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err="1"/>
              <a:t>로그인이</a:t>
            </a:r>
            <a:r>
              <a:rPr lang="ko-KR" altLang="en-US" sz="900" dirty="0"/>
              <a:t> 불가합니다</a:t>
            </a:r>
            <a:r>
              <a:rPr lang="en-US" altLang="ko-KR" sz="900" dirty="0"/>
              <a:t>. </a:t>
            </a:r>
            <a:br>
              <a:rPr lang="en-US" altLang="ko-KR" sz="900" dirty="0"/>
            </a:br>
            <a:r>
              <a:rPr lang="ko-KR" altLang="en-US" sz="900" dirty="0"/>
              <a:t>관련 </a:t>
            </a:r>
            <a:r>
              <a:rPr lang="ko-KR" altLang="en-US" sz="900" dirty="0" err="1"/>
              <a:t>문의내용은</a:t>
            </a:r>
            <a:r>
              <a:rPr lang="ko-KR" altLang="en-US" sz="900" dirty="0"/>
              <a:t> 고객센터로 연락 부탁드립니다</a:t>
            </a:r>
            <a:r>
              <a:rPr lang="en-US" altLang="ko-KR" sz="9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/>
              <a:t>휴면계정</a:t>
            </a:r>
            <a:r>
              <a:rPr lang="ko-KR" altLang="en-US" sz="900" dirty="0"/>
              <a:t> 전환을 원하지 않으실 경우 </a:t>
            </a:r>
            <a:r>
              <a:rPr lang="en-US" altLang="ko-KR" sz="900" dirty="0"/>
              <a:t>2018-08-09</a:t>
            </a:r>
            <a:r>
              <a:rPr lang="ko-KR" altLang="en-US" sz="900" dirty="0"/>
              <a:t>까지 </a:t>
            </a:r>
            <a:r>
              <a:rPr lang="ko-KR" altLang="en-US" sz="900" dirty="0" err="1"/>
              <a:t>컨버스</a:t>
            </a:r>
            <a:r>
              <a:rPr lang="ko-KR" altLang="en-US" sz="900" dirty="0"/>
              <a:t> 공식 온라인 스토어를 방문하셔서 로그인 하시면 계속 이용이 가능합니다</a:t>
            </a:r>
            <a:r>
              <a:rPr lang="en-US" altLang="ko-KR" sz="900" dirty="0"/>
              <a:t>. </a:t>
            </a:r>
            <a:br>
              <a:rPr lang="en-US" altLang="ko-KR" sz="900" dirty="0"/>
            </a:br>
            <a:endParaRPr lang="en-US" altLang="ko-KR" sz="900" dirty="0"/>
          </a:p>
          <a:p>
            <a:r>
              <a:rPr lang="ko-KR" altLang="en-US" sz="900" dirty="0"/>
              <a:t>앞으로도 </a:t>
            </a:r>
            <a:r>
              <a:rPr lang="en-US" altLang="ko-KR" sz="900" dirty="0"/>
              <a:t>(</a:t>
            </a:r>
            <a:r>
              <a:rPr lang="ko-KR" altLang="en-US" sz="900" dirty="0"/>
              <a:t>유</a:t>
            </a:r>
            <a:r>
              <a:rPr lang="en-US" altLang="ko-KR" sz="900" dirty="0"/>
              <a:t>)</a:t>
            </a:r>
            <a:r>
              <a:rPr lang="ko-KR" altLang="en-US" sz="900" dirty="0" err="1"/>
              <a:t>컨버스</a:t>
            </a:r>
            <a:r>
              <a:rPr lang="ko-KR" altLang="en-US" sz="900" dirty="0"/>
              <a:t> 코리아는 회원님의 개인정보를 소중히 관리할 수 있도록 노력하겠습니다</a:t>
            </a:r>
            <a:r>
              <a:rPr lang="en-US" altLang="ko-KR" sz="900" dirty="0"/>
              <a:t>. </a:t>
            </a:r>
            <a:r>
              <a:rPr lang="ko-KR" altLang="en-US" sz="900" dirty="0"/>
              <a:t>감사합니다</a:t>
            </a:r>
            <a:r>
              <a:rPr lang="en-US" altLang="ko-KR" sz="900" dirty="0"/>
              <a:t>.</a:t>
            </a:r>
          </a:p>
        </p:txBody>
      </p:sp>
      <p:graphicFrame>
        <p:nvGraphicFramePr>
          <p:cNvPr id="16" name="Group 1480">
            <a:extLst>
              <a:ext uri="{FF2B5EF4-FFF2-40B4-BE49-F238E27FC236}">
                <a16:creationId xmlns:a16="http://schemas.microsoft.com/office/drawing/2014/main" id="{954FD0E3-F653-7740-83F9-C8A9CF7A1F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139417"/>
              </p:ext>
            </p:extLst>
          </p:nvPr>
        </p:nvGraphicFramePr>
        <p:xfrm>
          <a:off x="1626294" y="3139374"/>
          <a:ext cx="6096000" cy="83373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0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411">
                  <a:extLst>
                    <a:ext uri="{9D8B030D-6E8A-4147-A177-3AD203B41FA5}">
                      <a16:colId xmlns:a16="http://schemas.microsoft.com/office/drawing/2014/main" val="3657353554"/>
                    </a:ext>
                  </a:extLst>
                </a:gridCol>
                <a:gridCol w="1610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아이디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qkrtpdk@naver.com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휴면 전환 예정일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2019-11-01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분리보관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정보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회원정보 내 기재된 모든 개인정보 </a:t>
                      </a:r>
                      <a:r>
                        <a:rPr lang="en-US" altLang="ko-KR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계정 활성화에 필요한 </a:t>
                      </a:r>
                      <a:r>
                        <a:rPr lang="ko-KR" altLang="en-US" sz="900" dirty="0" err="1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인증정보</a:t>
                      </a:r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제외</a:t>
                      </a:r>
                      <a:r>
                        <a:rPr lang="en-US" altLang="ko-KR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)</a:t>
                      </a:r>
                      <a:endParaRPr lang="ko-KR" altLang="en-US" sz="900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803428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관련 법령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정보통신망 이용촉진 및 정보보호 등에 관한 법률 제</a:t>
                      </a:r>
                      <a:r>
                        <a:rPr lang="en-US" altLang="ko-KR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29</a:t>
                      </a:r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조</a:t>
                      </a:r>
                      <a:r>
                        <a:rPr lang="en-US" altLang="ko-KR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개인정보의 파기</a:t>
                      </a:r>
                      <a:r>
                        <a:rPr lang="en-US" altLang="ko-KR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) 2</a:t>
                      </a:r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항 및 동법 시행령 제 </a:t>
                      </a:r>
                      <a:r>
                        <a:rPr lang="en-US" altLang="ko-KR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16</a:t>
                      </a:r>
                      <a:r>
                        <a:rPr lang="ko-KR" altLang="en-US" sz="90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조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8233D7-C6F2-4548-81FB-6BC98DBCC1F8}"/>
              </a:ext>
            </a:extLst>
          </p:cNvPr>
          <p:cNvSpPr>
            <a:spLocks noChangeAspect="1"/>
          </p:cNvSpPr>
          <p:nvPr/>
        </p:nvSpPr>
        <p:spPr bwMode="auto">
          <a:xfrm>
            <a:off x="3189129" y="5094200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latin typeface="Trebuchet MS" pitchFamily="34" charset="0"/>
              </a:rPr>
              <a:t>컨버스</a:t>
            </a:r>
            <a:r>
              <a:rPr lang="ko-KR" altLang="en-US" sz="1000" b="1" dirty="0">
                <a:solidFill>
                  <a:schemeClr val="bg1"/>
                </a:solidFill>
                <a:latin typeface="Trebuchet MS" pitchFamily="34" charset="0"/>
              </a:rPr>
              <a:t> 공식 온라인 스토어 </a:t>
            </a:r>
            <a:r>
              <a:rPr lang="ko-KR" altLang="en-US" sz="1000" b="1" dirty="0" err="1">
                <a:solidFill>
                  <a:schemeClr val="bg1"/>
                </a:solidFill>
                <a:latin typeface="Trebuchet MS" pitchFamily="34" charset="0"/>
              </a:rPr>
              <a:t>바로가기</a:t>
            </a:r>
            <a:endParaRPr lang="en-US" altLang="ko-KR" sz="10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graphicFrame>
        <p:nvGraphicFramePr>
          <p:cNvPr id="13" name="Group 90">
            <a:extLst>
              <a:ext uri="{FF2B5EF4-FFF2-40B4-BE49-F238E27FC236}">
                <a16:creationId xmlns:a16="http://schemas.microsoft.com/office/drawing/2014/main" id="{4F50FDE0-668A-EC42-B683-6895688E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344003"/>
              </p:ext>
            </p:extLst>
          </p:nvPr>
        </p:nvGraphicFramePr>
        <p:xfrm>
          <a:off x="9269501" y="558055"/>
          <a:ext cx="2676438" cy="112703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DM_010900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컨버스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BI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휴면계정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대상 정보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휴면 전환 예정일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분리보관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정보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관련법령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38006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메인 화면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314996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BB0A663B-C42D-F140-BB7E-AC82189F751F}"/>
              </a:ext>
            </a:extLst>
          </p:cNvPr>
          <p:cNvSpPr/>
          <p:nvPr/>
        </p:nvSpPr>
        <p:spPr bwMode="auto">
          <a:xfrm>
            <a:off x="1501610" y="302395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D12959A-4E2F-8345-8F20-C720A52DFF08}"/>
              </a:ext>
            </a:extLst>
          </p:cNvPr>
          <p:cNvSpPr/>
          <p:nvPr/>
        </p:nvSpPr>
        <p:spPr bwMode="auto">
          <a:xfrm>
            <a:off x="3110936" y="507064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10BF1-9C97-7341-BE5F-9E20669D9694}"/>
              </a:ext>
            </a:extLst>
          </p:cNvPr>
          <p:cNvSpPr txBox="1"/>
          <p:nvPr/>
        </p:nvSpPr>
        <p:spPr>
          <a:xfrm>
            <a:off x="9281832" y="5847129"/>
            <a:ext cx="2663436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회원가입일로부터 </a:t>
            </a:r>
            <a:r>
              <a:rPr lang="en-US" altLang="ko-KR" sz="1000" dirty="0"/>
              <a:t>11</a:t>
            </a:r>
            <a:r>
              <a:rPr lang="ko-KR" altLang="en-US" sz="1000" dirty="0"/>
              <a:t>개월 동안 로그인하지 않은 고객 대상으로 </a:t>
            </a:r>
            <a:r>
              <a:rPr lang="en-US" altLang="ko-KR" sz="1000" dirty="0"/>
              <a:t>11</a:t>
            </a:r>
            <a:r>
              <a:rPr lang="ko-KR" altLang="en-US" sz="1000" dirty="0"/>
              <a:t>개월이 도래한 시점</a:t>
            </a:r>
            <a:r>
              <a:rPr lang="en-US" altLang="ko-KR" sz="1000" dirty="0"/>
              <a:t>(</a:t>
            </a:r>
            <a:r>
              <a:rPr lang="ko-KR" altLang="en-US" sz="1000" dirty="0"/>
              <a:t>일</a:t>
            </a:r>
            <a:r>
              <a:rPr lang="en-US" altLang="ko-KR" sz="1000" dirty="0"/>
              <a:t>)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828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메일폼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휴면계정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 전환 안내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DBA5C8-4628-A346-97FC-BA4F9706C74A}"/>
              </a:ext>
            </a:extLst>
          </p:cNvPr>
          <p:cNvSpPr>
            <a:spLocks noChangeAspect="1"/>
          </p:cNvSpPr>
          <p:nvPr/>
        </p:nvSpPr>
        <p:spPr bwMode="auto">
          <a:xfrm>
            <a:off x="666741" y="1313765"/>
            <a:ext cx="938830" cy="3871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BI</a:t>
            </a:r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33FC82-97B3-2545-BBEC-FBFC85CE6772}"/>
              </a:ext>
            </a:extLst>
          </p:cNvPr>
          <p:cNvSpPr/>
          <p:nvPr/>
        </p:nvSpPr>
        <p:spPr>
          <a:xfrm>
            <a:off x="1626294" y="15387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년 이상 미 접속 회원 휴면계정 전환안내</a:t>
            </a:r>
            <a:endParaRPr lang="en-US" altLang="ko-KR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en-US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안녕하세요</a:t>
            </a:r>
            <a:r>
              <a:rPr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sz="1000" dirty="0" err="1">
                <a:latin typeface="Gulim" panose="020B0600000101010101" pitchFamily="34" charset="-127"/>
                <a:ea typeface="Gulim" panose="020B0600000101010101" pitchFamily="34" charset="-127"/>
              </a:rPr>
              <a:t>컨버스</a:t>
            </a:r>
            <a: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 공식 온라인 스토어입니다</a:t>
            </a:r>
            <a:r>
              <a:rPr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항상 </a:t>
            </a:r>
            <a:r>
              <a:rPr lang="ko-KR" altLang="en-US" sz="1000" dirty="0" err="1">
                <a:latin typeface="Gulim" panose="020B0600000101010101" pitchFamily="34" charset="-127"/>
                <a:ea typeface="Gulim" panose="020B0600000101010101" pitchFamily="34" charset="-127"/>
              </a:rPr>
              <a:t>컨버스</a:t>
            </a:r>
            <a: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 공식 온라인 스토어를 이용해 주시는 고객님께 진심으로 감사드립니다</a:t>
            </a:r>
            <a:r>
              <a:rPr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</a:p>
          <a:p>
            <a:endParaRPr lang="en-US" altLang="ko-KR" sz="10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회원님께서는 마지막 로그인 이후 약 </a:t>
            </a:r>
            <a:r>
              <a:rPr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년간 </a:t>
            </a:r>
            <a:r>
              <a:rPr lang="ko-KR" altLang="en-US" sz="1000" dirty="0" err="1">
                <a:latin typeface="Gulim" panose="020B0600000101010101" pitchFamily="34" charset="-127"/>
                <a:ea typeface="Gulim" panose="020B0600000101010101" pitchFamily="34" charset="-127"/>
              </a:rPr>
              <a:t>컨버스</a:t>
            </a:r>
            <a: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 공식 온라인 스토어에 로그인하지 않으신 것으로 확인됩니다</a:t>
            </a:r>
            <a:r>
              <a:rPr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br>
              <a:rPr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ko-KR" altLang="en-US" sz="1000" dirty="0" err="1">
                <a:latin typeface="Gulim" panose="020B0600000101010101" pitchFamily="34" charset="-127"/>
                <a:ea typeface="Gulim" panose="020B0600000101010101" pitchFamily="34" charset="-127"/>
              </a:rPr>
              <a:t>컨버스</a:t>
            </a:r>
            <a: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 공식 온라인 스토어에서는 </a:t>
            </a:r>
            <a:r>
              <a:rPr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‘</a:t>
            </a:r>
            <a: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정보통신망 이용촉진 및 정보보호 등에 관한 법률</a:t>
            </a:r>
            <a:r>
              <a:rPr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’</a:t>
            </a:r>
            <a: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 및 동법 시행령에 따라 개인정보 유효기간제를 시행하고 있습니다</a:t>
            </a:r>
            <a:r>
              <a:rPr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br>
              <a:rPr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회원님의 소중한 개인정보를 위해 보유하신 아이디를 휴면계정으로 전환하였음을 알려드립니다</a:t>
            </a:r>
            <a:r>
              <a:rPr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en-US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22A98B-0B2D-2949-8BF0-D0D39BD4D100}"/>
              </a:ext>
            </a:extLst>
          </p:cNvPr>
          <p:cNvSpPr/>
          <p:nvPr/>
        </p:nvSpPr>
        <p:spPr bwMode="auto">
          <a:xfrm>
            <a:off x="588548" y="123557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3F4555-34E7-9945-8C58-082D5ADA69BD}"/>
              </a:ext>
            </a:extLst>
          </p:cNvPr>
          <p:cNvSpPr/>
          <p:nvPr/>
        </p:nvSpPr>
        <p:spPr>
          <a:xfrm>
            <a:off x="1626294" y="506139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컨버스코리아는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정보통신망 이용촉진 및 정보보호 등에 관한 법률 시행규칙에 의거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광고성 메일 발송 시 회원님의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광고메일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수신동의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여부에 따라 광고 메일을 발송하고 있습니다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회원가입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결제 정보 안내 등의 정보성 메일은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관계 없이 발송됩니다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※ 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 메일 수신을 원하지 않을 경우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 후 개인정보 수정에서 이메일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변경 해주시기 바랍니다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   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본 메일은 발신전용 메일로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회신되지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않으니 문의사항은 사이트 내 ‘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1:1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상담신청’을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이용해 주십시오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회사명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대표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주형준  대표전화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080-987-0182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주소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서울시 강남구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테헤란로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152 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강남파이낸스센터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33F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 등록번호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220-88-74818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통신판매업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신고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2016-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서울강남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-00478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호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사업자정보확인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591138-DCC8-BC44-8217-A632322B9972}"/>
              </a:ext>
            </a:extLst>
          </p:cNvPr>
          <p:cNvSpPr/>
          <p:nvPr/>
        </p:nvSpPr>
        <p:spPr>
          <a:xfrm>
            <a:off x="1626294" y="3420913"/>
            <a:ext cx="6096000" cy="78483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휴면 아이디는 전환된 일자로 </a:t>
            </a:r>
            <a:r>
              <a:rPr lang="ko-KR" altLang="en-US" sz="900" dirty="0" err="1"/>
              <a:t>부터</a:t>
            </a:r>
            <a:r>
              <a:rPr lang="ko-KR" altLang="en-US" sz="900" dirty="0"/>
              <a:t> </a:t>
            </a:r>
            <a:r>
              <a:rPr lang="ko-KR" altLang="en-US" sz="900" dirty="0" err="1"/>
              <a:t>컨버스</a:t>
            </a:r>
            <a:r>
              <a:rPr lang="ko-KR" altLang="en-US" sz="900" dirty="0"/>
              <a:t> 공식 온라인 스토어 </a:t>
            </a:r>
            <a:r>
              <a:rPr lang="ko-KR" altLang="en-US" sz="900" dirty="0" err="1"/>
              <a:t>로그인이</a:t>
            </a:r>
            <a:r>
              <a:rPr lang="ko-KR" altLang="en-US" sz="900" dirty="0"/>
              <a:t> 불가합니다</a:t>
            </a:r>
            <a:r>
              <a:rPr lang="en-US" altLang="ko-KR" sz="900" dirty="0"/>
              <a:t>. </a:t>
            </a:r>
            <a:r>
              <a:rPr lang="ko-KR" altLang="en-US" sz="900" dirty="0"/>
              <a:t>관련 문의 내용은 고객센터로 연락 부탁드립니다</a:t>
            </a:r>
            <a:r>
              <a:rPr lang="en-US" altLang="ko-KR" sz="9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휴면아이디는 전환 이후 </a:t>
            </a:r>
            <a:r>
              <a:rPr lang="en-US" altLang="ko-KR" sz="900" dirty="0"/>
              <a:t>5</a:t>
            </a:r>
            <a:r>
              <a:rPr lang="ko-KR" altLang="en-US" sz="900" dirty="0"/>
              <a:t>년간 </a:t>
            </a:r>
            <a:r>
              <a:rPr lang="ko-KR" altLang="en-US" sz="900" dirty="0" err="1"/>
              <a:t>미사용시</a:t>
            </a:r>
            <a:r>
              <a:rPr lang="ko-KR" altLang="en-US" sz="900" dirty="0"/>
              <a:t> 파기</a:t>
            </a:r>
            <a:r>
              <a:rPr lang="en-US" altLang="ko-KR" sz="900" dirty="0"/>
              <a:t>(</a:t>
            </a:r>
            <a:r>
              <a:rPr lang="ko-KR" altLang="en-US" sz="900" dirty="0"/>
              <a:t>아이디 탈퇴처리 및 개인정보 삭제</a:t>
            </a:r>
            <a:r>
              <a:rPr lang="en-US" altLang="ko-KR" sz="900" dirty="0"/>
              <a:t>) </a:t>
            </a:r>
            <a:r>
              <a:rPr lang="ko-KR" altLang="en-US" sz="900" dirty="0"/>
              <a:t>될 수 있습니다</a:t>
            </a:r>
            <a:r>
              <a:rPr lang="en-US" altLang="ko-KR" sz="9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탈퇴처리 후에는 회원님께서 작성하신 게시물의 수정이나 삭제가 불가능하며 회원등급 및 포인트는 복원되지 않습니다</a:t>
            </a:r>
            <a:r>
              <a:rPr lang="en-US" altLang="ko-KR" sz="900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BC6C9C-A1FB-474E-A956-778680C69B04}"/>
              </a:ext>
            </a:extLst>
          </p:cNvPr>
          <p:cNvSpPr/>
          <p:nvPr/>
        </p:nvSpPr>
        <p:spPr>
          <a:xfrm>
            <a:off x="1626294" y="4257149"/>
            <a:ext cx="609600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관련법</a:t>
            </a:r>
          </a:p>
          <a:p>
            <a:r>
              <a:rPr lang="ko-KR" altLang="en-US" sz="900" dirty="0"/>
              <a:t>정보통신망 이용촉진 및 정보보호 등에 관한 법률 제</a:t>
            </a:r>
            <a:r>
              <a:rPr lang="en-US" altLang="ko-KR" sz="900" dirty="0"/>
              <a:t>29</a:t>
            </a:r>
            <a:r>
              <a:rPr lang="ko-KR" altLang="en-US" sz="900" dirty="0"/>
              <a:t>조 </a:t>
            </a:r>
            <a:r>
              <a:rPr lang="en-US" altLang="ko-KR" sz="900" dirty="0"/>
              <a:t>2</a:t>
            </a:r>
            <a:r>
              <a:rPr lang="ko-KR" altLang="en-US" sz="900" dirty="0"/>
              <a:t>항</a:t>
            </a:r>
            <a:br>
              <a:rPr lang="ko-KR" altLang="en-US" sz="900" dirty="0"/>
            </a:br>
            <a:r>
              <a:rPr lang="ko-KR" altLang="en-US" sz="900" dirty="0"/>
              <a:t>정보통신서비스 제공자 등은 정보통신서비스를 대통령으로 정하는 기간 동안 이용하지 아니하는 이용자의 개인정보를 보호하기 위하여 대통령령으로 정하는 바에 따라 개인정보의 파기 등 필요한 조치를 취하여야 한다</a:t>
            </a:r>
            <a:r>
              <a:rPr lang="en-US" altLang="ko-KR" sz="900" dirty="0"/>
              <a:t>.</a:t>
            </a:r>
          </a:p>
        </p:txBody>
      </p:sp>
      <p:graphicFrame>
        <p:nvGraphicFramePr>
          <p:cNvPr id="14" name="Group 90">
            <a:extLst>
              <a:ext uri="{FF2B5EF4-FFF2-40B4-BE49-F238E27FC236}">
                <a16:creationId xmlns:a16="http://schemas.microsoft.com/office/drawing/2014/main" id="{BFDEC40F-A6EB-D445-BCBC-E9B4F28A5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31906"/>
              </p:ext>
            </p:extLst>
          </p:nvPr>
        </p:nvGraphicFramePr>
        <p:xfrm>
          <a:off x="9269501" y="558055"/>
          <a:ext cx="2676438" cy="49493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DM_010800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컨버스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BI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90">
            <a:extLst>
              <a:ext uri="{FF2B5EF4-FFF2-40B4-BE49-F238E27FC236}">
                <a16:creationId xmlns:a16="http://schemas.microsoft.com/office/drawing/2014/main" id="{4A0C3A64-847C-FE4B-8441-442B3E549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6512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CC05D88-1A7F-984D-8401-5B7E1513DE13}"/>
              </a:ext>
            </a:extLst>
          </p:cNvPr>
          <p:cNvSpPr txBox="1"/>
          <p:nvPr/>
        </p:nvSpPr>
        <p:spPr>
          <a:xfrm>
            <a:off x="9281832" y="5994285"/>
            <a:ext cx="2663436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회원가입일로부터 </a:t>
            </a:r>
            <a:r>
              <a:rPr lang="en-US" altLang="ko-KR" sz="1000" dirty="0"/>
              <a:t>1</a:t>
            </a:r>
            <a:r>
              <a:rPr lang="ko-KR" altLang="en-US" sz="1000" dirty="0"/>
              <a:t>년 동안 로그인하지 않은 고객 대상으로 </a:t>
            </a:r>
            <a:r>
              <a:rPr lang="en-US" altLang="ko-KR" sz="1000" dirty="0"/>
              <a:t>1</a:t>
            </a:r>
            <a:r>
              <a:rPr lang="ko-KR" altLang="en-US" sz="1000" dirty="0"/>
              <a:t>년이 도래한 시점</a:t>
            </a:r>
            <a:r>
              <a:rPr lang="en-US" altLang="ko-KR" sz="1000" dirty="0"/>
              <a:t>(</a:t>
            </a:r>
            <a:r>
              <a:rPr lang="ko-KR" altLang="en-US" sz="1000" dirty="0"/>
              <a:t>일</a:t>
            </a:r>
            <a:r>
              <a:rPr lang="en-US" altLang="ko-KR" sz="1000" dirty="0"/>
              <a:t>)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403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카카오톡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알림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회원가입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4E284D-E69B-A543-BB36-48B8BB6A45F7}"/>
              </a:ext>
            </a:extLst>
          </p:cNvPr>
          <p:cNvSpPr/>
          <p:nvPr/>
        </p:nvSpPr>
        <p:spPr>
          <a:xfrm>
            <a:off x="560385" y="1448780"/>
            <a:ext cx="37680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#{</a:t>
            </a:r>
            <a:r>
              <a:rPr lang="en-US" altLang="ko-KR" sz="1000" dirty="0" err="1"/>
              <a:t>userName</a:t>
            </a:r>
            <a:r>
              <a:rPr lang="en-US" altLang="ko-KR" sz="1000" dirty="0"/>
              <a:t>}</a:t>
            </a:r>
            <a:r>
              <a:rPr lang="ko-KR" altLang="en-US" sz="1000" dirty="0"/>
              <a:t>님</a:t>
            </a:r>
            <a:r>
              <a:rPr lang="en-US" altLang="ko-KR" sz="1000" dirty="0"/>
              <a:t>, #{</a:t>
            </a:r>
            <a:r>
              <a:rPr lang="en-US" altLang="ko-KR" sz="1000" dirty="0" err="1"/>
              <a:t>brandName</a:t>
            </a:r>
            <a:r>
              <a:rPr lang="en-US" altLang="ko-KR" sz="1000" dirty="0"/>
              <a:t>}  </a:t>
            </a:r>
            <a:r>
              <a:rPr lang="ko-KR" altLang="en-US" sz="1000" dirty="0"/>
              <a:t>회원가입을 </a:t>
            </a:r>
            <a:r>
              <a:rPr lang="ko-KR" altLang="en-US" sz="1000" dirty="0" err="1"/>
              <a:t>축하드립니다</a:t>
            </a:r>
            <a:r>
              <a:rPr lang="en-US" altLang="ko-KR" sz="10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A22E57-F7C3-494C-B465-184FB6CEBC60}"/>
              </a:ext>
            </a:extLst>
          </p:cNvPr>
          <p:cNvSpPr/>
          <p:nvPr/>
        </p:nvSpPr>
        <p:spPr>
          <a:xfrm>
            <a:off x="4430815" y="1448780"/>
            <a:ext cx="37680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OOO</a:t>
            </a:r>
            <a:r>
              <a:rPr lang="ko-KR" altLang="en-US" sz="1000" dirty="0">
                <a:highlight>
                  <a:srgbClr val="FFFF00"/>
                </a:highlight>
              </a:rPr>
              <a:t> 고객님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  <a:r>
              <a:rPr lang="ko-KR" altLang="en-US" sz="1000" dirty="0">
                <a:highlight>
                  <a:srgbClr val="FFFF00"/>
                </a:highlight>
              </a:rPr>
              <a:t>안녕하세요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 회원이 되어 주셔서 감사합니다</a:t>
            </a:r>
            <a:r>
              <a:rPr lang="en-US" altLang="ko-KR" sz="1000" dirty="0">
                <a:highlight>
                  <a:srgbClr val="FFFF00"/>
                </a:highlight>
              </a:rPr>
              <a:t>. 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신규 가입 축하 </a:t>
            </a:r>
            <a:r>
              <a:rPr lang="en-US" altLang="ko-KR" sz="1000" dirty="0">
                <a:highlight>
                  <a:srgbClr val="FFFF00"/>
                </a:highlight>
              </a:rPr>
              <a:t>1</a:t>
            </a:r>
            <a:r>
              <a:rPr lang="ko-KR" altLang="en-US" sz="1000" dirty="0">
                <a:highlight>
                  <a:srgbClr val="FFFF00"/>
                </a:highlight>
              </a:rPr>
              <a:t>만원 프로모션 코드가 발급되었으니 지금 마이페이지에서 확인하세요</a:t>
            </a:r>
            <a:r>
              <a:rPr lang="en-US" altLang="ko-KR" sz="1000" dirty="0">
                <a:highlight>
                  <a:srgbClr val="FFFF00"/>
                </a:highlight>
              </a:rPr>
              <a:t>!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■</a:t>
            </a:r>
            <a:r>
              <a:rPr lang="ko-KR" altLang="en-US" sz="1000" dirty="0">
                <a:highlight>
                  <a:srgbClr val="FFFF00"/>
                </a:highlight>
              </a:rPr>
              <a:t> 프로모션 코드 확인하기⇒ </a:t>
            </a:r>
            <a:r>
              <a:rPr lang="en-US" altLang="ko-KR" sz="1000" dirty="0">
                <a:highlight>
                  <a:srgbClr val="FFFF00"/>
                </a:highlight>
              </a:rPr>
              <a:t>#{</a:t>
            </a:r>
            <a:r>
              <a:rPr lang="en-US" altLang="ko-KR" sz="1000" dirty="0" err="1">
                <a:highlight>
                  <a:srgbClr val="FFFF00"/>
                </a:highlight>
              </a:rPr>
              <a:t>shortUrl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endParaRPr lang="en-US" altLang="ko-KR" sz="1000" dirty="0">
              <a:highlight>
                <a:srgbClr val="FFFF00"/>
              </a:highlight>
            </a:endParaRP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감사합니다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고객센터 </a:t>
            </a:r>
            <a:r>
              <a:rPr lang="en-US" altLang="ko-KR" sz="1000" dirty="0">
                <a:highlight>
                  <a:srgbClr val="FFFF00"/>
                </a:highlight>
              </a:rPr>
              <a:t>: 080-987-0182</a:t>
            </a:r>
            <a:endParaRPr lang="ko-KR" altLang="en-US" sz="1000" dirty="0">
              <a:highlight>
                <a:srgbClr val="FFFF00"/>
              </a:highlight>
            </a:endParaRPr>
          </a:p>
        </p:txBody>
      </p:sp>
      <p:graphicFrame>
        <p:nvGraphicFramePr>
          <p:cNvPr id="7" name="Group 90">
            <a:extLst>
              <a:ext uri="{FF2B5EF4-FFF2-40B4-BE49-F238E27FC236}">
                <a16:creationId xmlns:a16="http://schemas.microsoft.com/office/drawing/2014/main" id="{79A5C617-5C28-9941-BE9E-BD8808E2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1589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FBB0661-0161-C245-AFDF-252EE376FE09}"/>
              </a:ext>
            </a:extLst>
          </p:cNvPr>
          <p:cNvSpPr/>
          <p:nvPr/>
        </p:nvSpPr>
        <p:spPr>
          <a:xfrm>
            <a:off x="560384" y="1413269"/>
            <a:ext cx="3903095" cy="298058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10/31</a:t>
            </a:r>
            <a:r>
              <a:rPr kumimoji="1" lang="ko-KR" altLang="en-US" dirty="0"/>
              <a:t> 삭제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179889-707F-5948-9F91-DFBFCA48B2A3}"/>
              </a:ext>
            </a:extLst>
          </p:cNvPr>
          <p:cNvSpPr txBox="1"/>
          <p:nvPr/>
        </p:nvSpPr>
        <p:spPr>
          <a:xfrm>
            <a:off x="9281832" y="6154906"/>
            <a:ext cx="2663436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회원가입 시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8411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카카오톡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알림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주문완료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4E284D-E69B-A543-BB36-48B8BB6A45F7}"/>
              </a:ext>
            </a:extLst>
          </p:cNvPr>
          <p:cNvSpPr/>
          <p:nvPr/>
        </p:nvSpPr>
        <p:spPr>
          <a:xfrm>
            <a:off x="560385" y="1448780"/>
            <a:ext cx="3768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#{</a:t>
            </a:r>
            <a:r>
              <a:rPr lang="en-US" altLang="ko-KR" sz="1000" dirty="0" err="1"/>
              <a:t>brandName</a:t>
            </a:r>
            <a:r>
              <a:rPr lang="en-US" altLang="ko-KR" sz="1000" dirty="0"/>
              <a:t>} </a:t>
            </a:r>
            <a:r>
              <a:rPr lang="ko-KR" altLang="en-US" sz="1000" dirty="0"/>
              <a:t>제품을 구매해주셔서 감사합니다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주문상품</a:t>
            </a:r>
            <a:r>
              <a:rPr lang="en-US" altLang="ko-KR" sz="1000" dirty="0"/>
              <a:t>:#{</a:t>
            </a:r>
            <a:r>
              <a:rPr lang="en-US" altLang="ko-KR" sz="1000" dirty="0" err="1"/>
              <a:t>itemName</a:t>
            </a:r>
            <a:r>
              <a:rPr lang="en-US" altLang="ko-KR" sz="1000" dirty="0"/>
              <a:t>}</a:t>
            </a:r>
          </a:p>
          <a:p>
            <a:r>
              <a:rPr lang="ko-KR" altLang="en-US" sz="1000" dirty="0" err="1"/>
              <a:t>주문금액</a:t>
            </a:r>
            <a:r>
              <a:rPr lang="en-US" altLang="ko-KR" sz="1000" dirty="0"/>
              <a:t>:#{</a:t>
            </a:r>
            <a:r>
              <a:rPr lang="en-US" altLang="ko-KR" sz="1000" dirty="0" err="1"/>
              <a:t>orderAccount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/ #{</a:t>
            </a:r>
            <a:r>
              <a:rPr lang="en-US" altLang="ko-KR" sz="1000" dirty="0" err="1"/>
              <a:t>orderPaymentInfo</a:t>
            </a:r>
            <a:r>
              <a:rPr lang="en-US" altLang="ko-KR" sz="1000" dirty="0"/>
              <a:t>}</a:t>
            </a:r>
          </a:p>
          <a:p>
            <a:r>
              <a:rPr lang="ko-KR" altLang="en-US" sz="1000" dirty="0"/>
              <a:t>주문번호</a:t>
            </a:r>
            <a:r>
              <a:rPr lang="en-US" altLang="ko-KR" sz="1000" dirty="0"/>
              <a:t>:#{</a:t>
            </a:r>
            <a:r>
              <a:rPr lang="en-US" altLang="ko-KR" sz="1000" dirty="0" err="1"/>
              <a:t>orderNumber</a:t>
            </a:r>
            <a:r>
              <a:rPr lang="en-US" altLang="ko-KR" sz="10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EF883-C611-43DD-9B1C-0EC6215E8CEF}"/>
              </a:ext>
            </a:extLst>
          </p:cNvPr>
          <p:cNvSpPr/>
          <p:nvPr/>
        </p:nvSpPr>
        <p:spPr>
          <a:xfrm>
            <a:off x="4430815" y="1448780"/>
            <a:ext cx="37680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OOO</a:t>
            </a:r>
            <a:r>
              <a:rPr lang="ko-KR" altLang="en-US" sz="1000" dirty="0">
                <a:highlight>
                  <a:srgbClr val="FFFF00"/>
                </a:highlight>
              </a:rPr>
              <a:t> 고객님의 주문이 완료되었습니다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주문하신 상품은 빠르게 배송해드리겠습니다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>
                <a:highlight>
                  <a:srgbClr val="FFFF00"/>
                </a:highlight>
              </a:rPr>
              <a:t>상품명</a:t>
            </a:r>
            <a:r>
              <a:rPr lang="en-US" altLang="ko-KR" sz="1000" dirty="0">
                <a:highlight>
                  <a:srgbClr val="FFFF00"/>
                </a:highlight>
              </a:rPr>
              <a:t>:#{</a:t>
            </a:r>
            <a:r>
              <a:rPr lang="en-US" altLang="ko-KR" sz="1000" dirty="0" err="1">
                <a:highlight>
                  <a:srgbClr val="FFFF00"/>
                </a:highlight>
              </a:rPr>
              <a:t>itemName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>
                <a:highlight>
                  <a:srgbClr val="FFFF00"/>
                </a:highlight>
              </a:rPr>
              <a:t>주문번호</a:t>
            </a:r>
            <a:r>
              <a:rPr lang="en-US" altLang="ko-KR" sz="1000" dirty="0">
                <a:highlight>
                  <a:srgbClr val="FFFF00"/>
                </a:highlight>
              </a:rPr>
              <a:t>:#{</a:t>
            </a:r>
            <a:r>
              <a:rPr lang="en-US" altLang="ko-KR" sz="1000" dirty="0" err="1">
                <a:highlight>
                  <a:srgbClr val="FFFF00"/>
                </a:highlight>
              </a:rPr>
              <a:t>orderNumber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>
                <a:highlight>
                  <a:srgbClr val="FFFF00"/>
                </a:highlight>
              </a:rPr>
              <a:t>주문금액</a:t>
            </a:r>
            <a:r>
              <a:rPr lang="en-US" altLang="ko-KR" sz="1000" dirty="0">
                <a:highlight>
                  <a:srgbClr val="FFFF00"/>
                </a:highlight>
              </a:rPr>
              <a:t>:#{</a:t>
            </a:r>
            <a:r>
              <a:rPr lang="en-US" altLang="ko-KR" sz="1000" dirty="0" err="1">
                <a:highlight>
                  <a:srgbClr val="FFFF00"/>
                </a:highlight>
              </a:rPr>
              <a:t>orderAccount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>
                <a:highlight>
                  <a:srgbClr val="FFFF00"/>
                </a:highlight>
              </a:rPr>
              <a:t>결제수단</a:t>
            </a:r>
            <a:r>
              <a:rPr lang="en-US" altLang="ko-KR" sz="1000" dirty="0">
                <a:highlight>
                  <a:srgbClr val="FFFF00"/>
                </a:highlight>
              </a:rPr>
              <a:t>:#{</a:t>
            </a:r>
            <a:r>
              <a:rPr lang="en-US" altLang="ko-KR" sz="1000" dirty="0" err="1">
                <a:highlight>
                  <a:srgbClr val="FFFF00"/>
                </a:highlight>
              </a:rPr>
              <a:t>orderPaymentInfo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감사합니다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고객센터 </a:t>
            </a:r>
            <a:r>
              <a:rPr lang="en-US" altLang="ko-KR" sz="1000" dirty="0">
                <a:highlight>
                  <a:srgbClr val="FFFF00"/>
                </a:highlight>
              </a:rPr>
              <a:t>: 080-987-0182</a:t>
            </a:r>
            <a:endParaRPr lang="ko-KR" altLang="en-US" sz="1000" dirty="0">
              <a:highlight>
                <a:srgbClr val="FFFF00"/>
              </a:highlight>
            </a:endParaRPr>
          </a:p>
        </p:txBody>
      </p:sp>
      <p:graphicFrame>
        <p:nvGraphicFramePr>
          <p:cNvPr id="7" name="Group 90">
            <a:extLst>
              <a:ext uri="{FF2B5EF4-FFF2-40B4-BE49-F238E27FC236}">
                <a16:creationId xmlns:a16="http://schemas.microsoft.com/office/drawing/2014/main" id="{E2F8E02A-7B0C-BB48-B88A-D9B04435A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1589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011E8DE-8DC1-214F-AC5D-AF0D6BF63BE6}"/>
              </a:ext>
            </a:extLst>
          </p:cNvPr>
          <p:cNvSpPr/>
          <p:nvPr/>
        </p:nvSpPr>
        <p:spPr>
          <a:xfrm>
            <a:off x="560384" y="1413269"/>
            <a:ext cx="3903095" cy="298058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10/31</a:t>
            </a:r>
            <a:r>
              <a:rPr kumimoji="1" lang="ko-KR" altLang="en-US" dirty="0"/>
              <a:t> 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08E78-7046-3F4C-B1C2-5D660F4FC67D}"/>
              </a:ext>
            </a:extLst>
          </p:cNvPr>
          <p:cNvSpPr txBox="1"/>
          <p:nvPr/>
        </p:nvSpPr>
        <p:spPr>
          <a:xfrm>
            <a:off x="9281832" y="6154906"/>
            <a:ext cx="2663436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결제완료 시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107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카카오톡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알림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주문완료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무통장</a:t>
            </a:r>
            <a:r>
              <a:rPr kumimoji="0"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)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4E284D-E69B-A543-BB36-48B8BB6A45F7}"/>
              </a:ext>
            </a:extLst>
          </p:cNvPr>
          <p:cNvSpPr/>
          <p:nvPr/>
        </p:nvSpPr>
        <p:spPr>
          <a:xfrm>
            <a:off x="560385" y="1448780"/>
            <a:ext cx="3768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#{</a:t>
            </a:r>
            <a:r>
              <a:rPr lang="en-US" altLang="ko-KR" sz="1000" dirty="0" err="1"/>
              <a:t>brandName</a:t>
            </a:r>
            <a:r>
              <a:rPr lang="en-US" altLang="ko-KR" sz="1000" dirty="0"/>
              <a:t>} </a:t>
            </a:r>
            <a:r>
              <a:rPr lang="ko-KR" altLang="en-US" sz="1000" dirty="0"/>
              <a:t>제품을 구매해주셔서 감사합니다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주문상품</a:t>
            </a:r>
            <a:r>
              <a:rPr lang="en-US" altLang="ko-KR" sz="1000" dirty="0"/>
              <a:t>:#{</a:t>
            </a:r>
            <a:r>
              <a:rPr lang="en-US" altLang="ko-KR" sz="1000" dirty="0" err="1"/>
              <a:t>itemName</a:t>
            </a:r>
            <a:r>
              <a:rPr lang="en-US" altLang="ko-KR" sz="1000" dirty="0"/>
              <a:t>}</a:t>
            </a:r>
          </a:p>
          <a:p>
            <a:r>
              <a:rPr lang="ko-KR" altLang="en-US" sz="1000" dirty="0" err="1"/>
              <a:t>주문금액</a:t>
            </a:r>
            <a:r>
              <a:rPr lang="en-US" altLang="ko-KR" sz="1000" dirty="0"/>
              <a:t>:#{</a:t>
            </a:r>
            <a:r>
              <a:rPr lang="en-US" altLang="ko-KR" sz="1000" dirty="0" err="1"/>
              <a:t>orderAccount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/ #{</a:t>
            </a:r>
            <a:r>
              <a:rPr lang="en-US" altLang="ko-KR" sz="1000" dirty="0" err="1"/>
              <a:t>orderPaymentInfo</a:t>
            </a:r>
            <a:r>
              <a:rPr lang="en-US" altLang="ko-KR" sz="1000" dirty="0"/>
              <a:t>}</a:t>
            </a:r>
          </a:p>
          <a:p>
            <a:r>
              <a:rPr lang="ko-KR" altLang="en-US" sz="1000" dirty="0"/>
              <a:t>주문번호</a:t>
            </a:r>
            <a:r>
              <a:rPr lang="en-US" altLang="ko-KR" sz="1000" dirty="0"/>
              <a:t>:#{</a:t>
            </a:r>
            <a:r>
              <a:rPr lang="en-US" altLang="ko-KR" sz="1000" dirty="0" err="1"/>
              <a:t>orderNumber</a:t>
            </a:r>
            <a:r>
              <a:rPr lang="en-US" altLang="ko-KR" sz="10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EF883-C611-43DD-9B1C-0EC6215E8CEF}"/>
              </a:ext>
            </a:extLst>
          </p:cNvPr>
          <p:cNvSpPr/>
          <p:nvPr/>
        </p:nvSpPr>
        <p:spPr>
          <a:xfrm>
            <a:off x="4430815" y="1448780"/>
            <a:ext cx="37680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OOO</a:t>
            </a:r>
            <a:r>
              <a:rPr lang="ko-KR" altLang="en-US" sz="1000" dirty="0">
                <a:highlight>
                  <a:srgbClr val="FFFF00"/>
                </a:highlight>
              </a:rPr>
              <a:t> 고객님의 주문이 완료되었습니다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입금 기간 내 미 입금 시 주문이 자동 취소됩니다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>
                <a:highlight>
                  <a:srgbClr val="FFFF00"/>
                </a:highlight>
              </a:rPr>
              <a:t>상품명</a:t>
            </a:r>
            <a:r>
              <a:rPr lang="en-US" altLang="ko-KR" sz="1000" dirty="0">
                <a:highlight>
                  <a:srgbClr val="FFFF00"/>
                </a:highlight>
              </a:rPr>
              <a:t>:#{</a:t>
            </a:r>
            <a:r>
              <a:rPr lang="en-US" altLang="ko-KR" sz="1000" dirty="0" err="1">
                <a:highlight>
                  <a:srgbClr val="FFFF00"/>
                </a:highlight>
              </a:rPr>
              <a:t>itemName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>
                <a:highlight>
                  <a:srgbClr val="FFFF00"/>
                </a:highlight>
              </a:rPr>
              <a:t>주문번호</a:t>
            </a:r>
            <a:r>
              <a:rPr lang="en-US" altLang="ko-KR" sz="1000" dirty="0">
                <a:highlight>
                  <a:srgbClr val="FFFF00"/>
                </a:highlight>
              </a:rPr>
              <a:t>:#{</a:t>
            </a:r>
            <a:r>
              <a:rPr lang="en-US" altLang="ko-KR" sz="1000" dirty="0" err="1">
                <a:highlight>
                  <a:srgbClr val="FFFF00"/>
                </a:highlight>
              </a:rPr>
              <a:t>orderNumber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>
                <a:highlight>
                  <a:srgbClr val="FFFF00"/>
                </a:highlight>
              </a:rPr>
              <a:t>주문금액</a:t>
            </a:r>
            <a:r>
              <a:rPr lang="en-US" altLang="ko-KR" sz="1000" dirty="0">
                <a:highlight>
                  <a:srgbClr val="FFFF00"/>
                </a:highlight>
              </a:rPr>
              <a:t>:#{</a:t>
            </a:r>
            <a:r>
              <a:rPr lang="en-US" altLang="ko-KR" sz="1000" dirty="0" err="1">
                <a:highlight>
                  <a:srgbClr val="FFFF00"/>
                </a:highlight>
              </a:rPr>
              <a:t>orderAccount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>
                <a:highlight>
                  <a:srgbClr val="FFFF00"/>
                </a:highlight>
              </a:rPr>
              <a:t>결제수단</a:t>
            </a:r>
            <a:r>
              <a:rPr lang="en-US" altLang="ko-KR" sz="1000" dirty="0">
                <a:highlight>
                  <a:srgbClr val="FFFF00"/>
                </a:highlight>
              </a:rPr>
              <a:t>:#{</a:t>
            </a:r>
            <a:r>
              <a:rPr lang="en-US" altLang="ko-KR" sz="1000" dirty="0" err="1">
                <a:highlight>
                  <a:srgbClr val="FFFF00"/>
                </a:highlight>
              </a:rPr>
              <a:t>orderPaymentInfo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>
                <a:highlight>
                  <a:srgbClr val="FFFF00"/>
                </a:highlight>
              </a:rPr>
              <a:t>예금주 </a:t>
            </a:r>
            <a:r>
              <a:rPr lang="en-US" altLang="ko-KR" sz="1000" dirty="0">
                <a:highlight>
                  <a:srgbClr val="FFFF00"/>
                </a:highlight>
              </a:rPr>
              <a:t>:#{</a:t>
            </a:r>
            <a:r>
              <a:rPr lang="en-US" altLang="ko-KR" sz="1000" dirty="0" err="1">
                <a:highlight>
                  <a:srgbClr val="FFFF00"/>
                </a:highlight>
              </a:rPr>
              <a:t>orderAccountholderInfo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 err="1">
                <a:highlight>
                  <a:srgbClr val="FFFF00"/>
                </a:highlight>
              </a:rPr>
              <a:t>은행정보</a:t>
            </a:r>
            <a:r>
              <a:rPr lang="en-US" altLang="ko-KR" sz="1000" dirty="0">
                <a:highlight>
                  <a:srgbClr val="FFFF00"/>
                </a:highlight>
              </a:rPr>
              <a:t>:#{</a:t>
            </a:r>
            <a:r>
              <a:rPr lang="en-US" altLang="ko-KR" sz="1000" dirty="0" err="1">
                <a:highlight>
                  <a:srgbClr val="FFFF00"/>
                </a:highlight>
              </a:rPr>
              <a:t>orderBankInfo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 err="1">
                <a:highlight>
                  <a:srgbClr val="FFFF00"/>
                </a:highlight>
              </a:rPr>
              <a:t>입금정보</a:t>
            </a:r>
            <a:r>
              <a:rPr lang="en-US" altLang="ko-KR" sz="1000" dirty="0">
                <a:highlight>
                  <a:srgbClr val="FFFF00"/>
                </a:highlight>
              </a:rPr>
              <a:t>:#{</a:t>
            </a:r>
            <a:r>
              <a:rPr lang="en-US" altLang="ko-KR" sz="1000" dirty="0" err="1">
                <a:highlight>
                  <a:srgbClr val="FFFF00"/>
                </a:highlight>
              </a:rPr>
              <a:t>orderBankpaymentInfo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감사합니다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고객센터 </a:t>
            </a:r>
            <a:r>
              <a:rPr lang="en-US" altLang="ko-KR" sz="1000" dirty="0">
                <a:highlight>
                  <a:srgbClr val="FFFF00"/>
                </a:highlight>
              </a:rPr>
              <a:t>: 080-987-0182</a:t>
            </a:r>
            <a:endParaRPr lang="ko-KR" altLang="en-US" sz="1000" dirty="0">
              <a:highlight>
                <a:srgbClr val="FFFF00"/>
              </a:highlight>
            </a:endParaRPr>
          </a:p>
        </p:txBody>
      </p:sp>
      <p:graphicFrame>
        <p:nvGraphicFramePr>
          <p:cNvPr id="7" name="Group 90">
            <a:extLst>
              <a:ext uri="{FF2B5EF4-FFF2-40B4-BE49-F238E27FC236}">
                <a16:creationId xmlns:a16="http://schemas.microsoft.com/office/drawing/2014/main" id="{E2F8E02A-7B0C-BB48-B88A-D9B04435A93C}"/>
              </a:ext>
            </a:extLst>
          </p:cNvPr>
          <p:cNvGraphicFramePr>
            <a:graphicFrameLocks noGrp="1"/>
          </p:cNvGraphicFramePr>
          <p:nvPr/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011E8DE-8DC1-214F-AC5D-AF0D6BF63BE6}"/>
              </a:ext>
            </a:extLst>
          </p:cNvPr>
          <p:cNvSpPr/>
          <p:nvPr/>
        </p:nvSpPr>
        <p:spPr>
          <a:xfrm>
            <a:off x="560384" y="1413269"/>
            <a:ext cx="3903095" cy="298058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10/31</a:t>
            </a:r>
            <a:r>
              <a:rPr kumimoji="1" lang="ko-KR" altLang="en-US" dirty="0"/>
              <a:t> 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08E78-7046-3F4C-B1C2-5D660F4FC67D}"/>
              </a:ext>
            </a:extLst>
          </p:cNvPr>
          <p:cNvSpPr txBox="1"/>
          <p:nvPr/>
        </p:nvSpPr>
        <p:spPr>
          <a:xfrm>
            <a:off x="9281832" y="6154906"/>
            <a:ext cx="2663436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주문완료 시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38836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카카오톡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알림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배송완료 및 리뷰 작성 독려 안내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EF883-C611-43DD-9B1C-0EC6215E8CEF}"/>
              </a:ext>
            </a:extLst>
          </p:cNvPr>
          <p:cNvSpPr/>
          <p:nvPr/>
        </p:nvSpPr>
        <p:spPr>
          <a:xfrm>
            <a:off x="515380" y="1448780"/>
            <a:ext cx="37680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OOO</a:t>
            </a:r>
            <a:r>
              <a:rPr lang="ko-KR" altLang="en-US" sz="1000" dirty="0">
                <a:highlight>
                  <a:srgbClr val="FFFF00"/>
                </a:highlight>
              </a:rPr>
              <a:t> 고객님께서 주문하신 상품이 배송 완료되었습니다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보다 나은 서비스 제공과 다른 이용자분들을 위해 고객님의 소중한 리뷰를 남겨주세요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>
                <a:highlight>
                  <a:srgbClr val="FFFF00"/>
                </a:highlight>
              </a:rPr>
              <a:t>상품명</a:t>
            </a:r>
            <a:r>
              <a:rPr lang="en-US" altLang="ko-KR" sz="1000" dirty="0">
                <a:highlight>
                  <a:srgbClr val="FFFF00"/>
                </a:highlight>
              </a:rPr>
              <a:t>:#{</a:t>
            </a:r>
            <a:r>
              <a:rPr lang="en-US" altLang="ko-KR" sz="1000" dirty="0" err="1">
                <a:highlight>
                  <a:srgbClr val="FFFF00"/>
                </a:highlight>
              </a:rPr>
              <a:t>itemName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>
                <a:highlight>
                  <a:srgbClr val="FFFF00"/>
                </a:highlight>
              </a:rPr>
              <a:t>주문번호</a:t>
            </a:r>
            <a:r>
              <a:rPr lang="en-US" altLang="ko-KR" sz="1000" dirty="0">
                <a:highlight>
                  <a:srgbClr val="FFFF00"/>
                </a:highlight>
              </a:rPr>
              <a:t>:#{</a:t>
            </a:r>
            <a:r>
              <a:rPr lang="en-US" altLang="ko-KR" sz="1000" dirty="0" err="1">
                <a:highlight>
                  <a:srgbClr val="FFFF00"/>
                </a:highlight>
              </a:rPr>
              <a:t>orderNumber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■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r>
              <a:rPr lang="ko-KR" altLang="en-US" sz="1000" dirty="0" err="1">
                <a:highlight>
                  <a:srgbClr val="FFFF00"/>
                </a:highlight>
              </a:rPr>
              <a:t>상품리뷰</a:t>
            </a:r>
            <a:r>
              <a:rPr lang="ko-KR" altLang="en-US" sz="1000" dirty="0">
                <a:highlight>
                  <a:srgbClr val="FFFF00"/>
                </a:highlight>
              </a:rPr>
              <a:t> 작성하러 가기⇒ </a:t>
            </a:r>
            <a:r>
              <a:rPr lang="en-US" altLang="ko-KR" sz="1000" dirty="0">
                <a:highlight>
                  <a:srgbClr val="FFFF00"/>
                </a:highlight>
              </a:rPr>
              <a:t>#{</a:t>
            </a:r>
            <a:r>
              <a:rPr lang="en-US" altLang="ko-KR" sz="1000" dirty="0" err="1">
                <a:highlight>
                  <a:srgbClr val="FFFF00"/>
                </a:highlight>
              </a:rPr>
              <a:t>shortUrl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 err="1">
                <a:highlight>
                  <a:srgbClr val="FFFF00"/>
                </a:highlight>
              </a:rPr>
              <a:t>컨버스를</a:t>
            </a:r>
            <a:r>
              <a:rPr lang="ko-KR" altLang="en-US" sz="1000" dirty="0">
                <a:highlight>
                  <a:srgbClr val="FFFF00"/>
                </a:highlight>
              </a:rPr>
              <a:t> 사랑해주셔서 감사합니다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고객센터 </a:t>
            </a:r>
            <a:r>
              <a:rPr lang="en-US" altLang="ko-KR" sz="1000" dirty="0">
                <a:highlight>
                  <a:srgbClr val="FFFF00"/>
                </a:highlight>
              </a:rPr>
              <a:t>: 080-987-0182</a:t>
            </a:r>
            <a:endParaRPr lang="ko-KR" altLang="en-US" sz="1000" dirty="0">
              <a:highlight>
                <a:srgbClr val="FFFF00"/>
              </a:highlight>
            </a:endParaRPr>
          </a:p>
        </p:txBody>
      </p:sp>
      <p:graphicFrame>
        <p:nvGraphicFramePr>
          <p:cNvPr id="7" name="Group 90">
            <a:extLst>
              <a:ext uri="{FF2B5EF4-FFF2-40B4-BE49-F238E27FC236}">
                <a16:creationId xmlns:a16="http://schemas.microsoft.com/office/drawing/2014/main" id="{E2F8E02A-7B0C-BB48-B88A-D9B04435A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65689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408E78-7046-3F4C-B1C2-5D660F4FC67D}"/>
              </a:ext>
            </a:extLst>
          </p:cNvPr>
          <p:cNvSpPr txBox="1"/>
          <p:nvPr/>
        </p:nvSpPr>
        <p:spPr>
          <a:xfrm>
            <a:off x="9281832" y="6154906"/>
            <a:ext cx="2663436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배송완료 시</a:t>
            </a:r>
            <a:endParaRPr kumimoji="1" lang="ko-KR" altLang="en-US" sz="1000" dirty="0"/>
          </a:p>
        </p:txBody>
      </p:sp>
      <p:graphicFrame>
        <p:nvGraphicFramePr>
          <p:cNvPr id="10" name="Group 90">
            <a:extLst>
              <a:ext uri="{FF2B5EF4-FFF2-40B4-BE49-F238E27FC236}">
                <a16:creationId xmlns:a16="http://schemas.microsoft.com/office/drawing/2014/main" id="{487D25A2-0F20-A943-BB2A-3C9491405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25002"/>
              </p:ext>
            </p:extLst>
          </p:nvPr>
        </p:nvGraphicFramePr>
        <p:xfrm>
          <a:off x="10686510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118F8BD-1F01-BA4A-B84C-B4C5C9CFB769}"/>
              </a:ext>
            </a:extLst>
          </p:cNvPr>
          <p:cNvSpPr/>
          <p:nvPr/>
        </p:nvSpPr>
        <p:spPr>
          <a:xfrm>
            <a:off x="5240905" y="4585245"/>
            <a:ext cx="376808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AS-IS</a:t>
            </a:r>
          </a:p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</a:t>
            </a:r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공식 온라인 스토어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OOO 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고객님이 주문하신 상품이 </a:t>
            </a:r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배송완료되었습니다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고객님의 소중한 상품 리뷰를 작성해주세요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보다 나은 </a:t>
            </a:r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공식 온라인 스토어를 위해 소중히 활용하겠습니다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■ 상품명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:#{</a:t>
            </a:r>
            <a:r>
              <a:rPr lang="en-US" altLang="ko-KR" sz="1000" dirty="0" err="1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itemName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}</a:t>
            </a:r>
          </a:p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■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주문번호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:#{</a:t>
            </a:r>
            <a:r>
              <a:rPr lang="en-US" altLang="ko-KR" sz="1000" dirty="0" err="1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orderNumber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}</a:t>
            </a:r>
          </a:p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■ </a:t>
            </a:r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상품리뷰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작성하러 가기⇒ 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#{</a:t>
            </a:r>
            <a:r>
              <a:rPr lang="en-US" altLang="ko-KR" sz="1000" dirty="0" err="1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shortUrl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}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감사합니다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고객센터 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080-987-0182</a:t>
            </a:r>
            <a:endParaRPr lang="ko-KR" altLang="en-US" sz="1000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aphicFrame>
        <p:nvGraphicFramePr>
          <p:cNvPr id="13" name="Group 90">
            <a:extLst>
              <a:ext uri="{FF2B5EF4-FFF2-40B4-BE49-F238E27FC236}">
                <a16:creationId xmlns:a16="http://schemas.microsoft.com/office/drawing/2014/main" id="{B575E447-7FEB-2043-B05C-FCD4A14E9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82397"/>
              </p:ext>
            </p:extLst>
          </p:nvPr>
        </p:nvGraphicFramePr>
        <p:xfrm>
          <a:off x="10101445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449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카카오톡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알림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주문취소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4E284D-E69B-A543-BB36-48B8BB6A45F7}"/>
              </a:ext>
            </a:extLst>
          </p:cNvPr>
          <p:cNvSpPr/>
          <p:nvPr/>
        </p:nvSpPr>
        <p:spPr>
          <a:xfrm>
            <a:off x="560385" y="1448780"/>
            <a:ext cx="37680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[#{</a:t>
            </a:r>
            <a:r>
              <a:rPr lang="en-US" altLang="ko-KR" sz="1000" dirty="0" err="1"/>
              <a:t>brandName</a:t>
            </a:r>
            <a:r>
              <a:rPr lang="en-US" altLang="ko-KR" sz="1000" dirty="0"/>
              <a:t>}] </a:t>
            </a:r>
            <a:r>
              <a:rPr lang="ko-KR" altLang="en-US" sz="1000" dirty="0"/>
              <a:t>고객님께서 주문하신 상품이 취소 되었습니다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주문상품</a:t>
            </a:r>
            <a:r>
              <a:rPr lang="en-US" altLang="ko-KR" sz="1000" dirty="0"/>
              <a:t>:#{</a:t>
            </a:r>
            <a:r>
              <a:rPr lang="en-US" altLang="ko-KR" sz="1000" dirty="0" err="1"/>
              <a:t>itemName</a:t>
            </a:r>
            <a:r>
              <a:rPr lang="en-US" altLang="ko-KR" sz="1000" dirty="0"/>
              <a:t>}</a:t>
            </a:r>
          </a:p>
          <a:p>
            <a:r>
              <a:rPr lang="ko-KR" altLang="en-US" sz="1000" dirty="0" err="1"/>
              <a:t>취소금액</a:t>
            </a:r>
            <a:r>
              <a:rPr lang="en-US" altLang="ko-KR" sz="1000" dirty="0"/>
              <a:t>:#{</a:t>
            </a:r>
            <a:r>
              <a:rPr lang="en-US" altLang="ko-KR" sz="1000" dirty="0" err="1"/>
              <a:t>orderAccount</a:t>
            </a:r>
            <a:r>
              <a:rPr lang="en-US" altLang="ko-KR" sz="10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6AD84E-D455-4C74-8D48-2707FBA81E62}"/>
              </a:ext>
            </a:extLst>
          </p:cNvPr>
          <p:cNvSpPr/>
          <p:nvPr/>
        </p:nvSpPr>
        <p:spPr>
          <a:xfrm>
            <a:off x="4642787" y="1217947"/>
            <a:ext cx="37680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OOO</a:t>
            </a:r>
            <a:r>
              <a:rPr lang="ko-KR" altLang="en-US" sz="1000" dirty="0">
                <a:highlight>
                  <a:srgbClr val="FFFF00"/>
                </a:highlight>
              </a:rPr>
              <a:t> 고객님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  <a:r>
              <a:rPr lang="ko-KR" altLang="en-US" sz="1000" dirty="0">
                <a:highlight>
                  <a:srgbClr val="FFFF00"/>
                </a:highlight>
              </a:rPr>
              <a:t>안녕하세요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주문하신 상품이 정상적으로 취소 되었습니다</a:t>
            </a:r>
            <a:r>
              <a:rPr lang="en-US" altLang="ko-KR" sz="1000" dirty="0">
                <a:highlight>
                  <a:srgbClr val="FFFF00"/>
                </a:highlight>
              </a:rPr>
              <a:t>. 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 ■ 상품명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itemName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</a:t>
            </a:r>
            <a:r>
              <a:rPr lang="ko-KR" altLang="en-US" sz="1000" dirty="0" err="1">
                <a:highlight>
                  <a:srgbClr val="FFFF00"/>
                </a:highlight>
              </a:rPr>
              <a:t>취소금액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orderAccount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감사합니다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고객센터 </a:t>
            </a:r>
            <a:r>
              <a:rPr lang="en-US" altLang="ko-KR" sz="1000" dirty="0">
                <a:highlight>
                  <a:srgbClr val="FFFF00"/>
                </a:highlight>
              </a:rPr>
              <a:t>: 080-987-0182</a:t>
            </a:r>
            <a:endParaRPr lang="ko-KR" altLang="en-US" sz="1000" dirty="0">
              <a:highlight>
                <a:srgbClr val="FFFF00"/>
              </a:highlight>
            </a:endParaRPr>
          </a:p>
        </p:txBody>
      </p:sp>
      <p:graphicFrame>
        <p:nvGraphicFramePr>
          <p:cNvPr id="7" name="Group 90">
            <a:extLst>
              <a:ext uri="{FF2B5EF4-FFF2-40B4-BE49-F238E27FC236}">
                <a16:creationId xmlns:a16="http://schemas.microsoft.com/office/drawing/2014/main" id="{B1C5D01D-7B16-1B46-B114-C1277F56D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1589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8A4A40-8524-114A-911E-1490D75F0100}"/>
              </a:ext>
            </a:extLst>
          </p:cNvPr>
          <p:cNvSpPr/>
          <p:nvPr/>
        </p:nvSpPr>
        <p:spPr>
          <a:xfrm>
            <a:off x="560384" y="1217947"/>
            <a:ext cx="3903095" cy="317590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10/31</a:t>
            </a:r>
            <a:r>
              <a:rPr kumimoji="1" lang="ko-KR" altLang="en-US" dirty="0"/>
              <a:t> 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77860-66BA-4147-895D-BAC56513DF12}"/>
              </a:ext>
            </a:extLst>
          </p:cNvPr>
          <p:cNvSpPr txBox="1"/>
          <p:nvPr/>
        </p:nvSpPr>
        <p:spPr>
          <a:xfrm>
            <a:off x="9281832" y="6154906"/>
            <a:ext cx="2663436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주문취소 시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9211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카카오톡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알림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부분취소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4E284D-E69B-A543-BB36-48B8BB6A45F7}"/>
              </a:ext>
            </a:extLst>
          </p:cNvPr>
          <p:cNvSpPr/>
          <p:nvPr/>
        </p:nvSpPr>
        <p:spPr>
          <a:xfrm>
            <a:off x="560385" y="1448780"/>
            <a:ext cx="37680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[#{</a:t>
            </a:r>
            <a:r>
              <a:rPr lang="en-US" altLang="ko-KR" sz="1000" dirty="0" err="1"/>
              <a:t>brandName</a:t>
            </a:r>
            <a:r>
              <a:rPr lang="en-US" altLang="ko-KR" sz="1000" dirty="0"/>
              <a:t>}] </a:t>
            </a:r>
            <a:r>
              <a:rPr lang="ko-KR" altLang="en-US" sz="1000" dirty="0"/>
              <a:t>고객님께서 주문하신 상품이 부분 취소 되었습니다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주문상품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itemName</a:t>
            </a:r>
            <a:r>
              <a:rPr lang="en-US" altLang="ko-KR" sz="1000" dirty="0"/>
              <a:t>}</a:t>
            </a:r>
          </a:p>
          <a:p>
            <a:r>
              <a:rPr lang="ko-KR" altLang="en-US" sz="1000" dirty="0" err="1"/>
              <a:t>취소금액</a:t>
            </a:r>
            <a:r>
              <a:rPr lang="ko-KR" altLang="en-US" sz="1000" dirty="0"/>
              <a:t>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orderAccount</a:t>
            </a:r>
            <a:r>
              <a:rPr lang="en-US" altLang="ko-KR" sz="10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F710C7-DBA0-4554-97B5-3109661144C9}"/>
              </a:ext>
            </a:extLst>
          </p:cNvPr>
          <p:cNvSpPr/>
          <p:nvPr/>
        </p:nvSpPr>
        <p:spPr>
          <a:xfrm>
            <a:off x="4925870" y="1448780"/>
            <a:ext cx="3768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안녕하세요</a:t>
            </a:r>
            <a:r>
              <a:rPr lang="en-US" altLang="ko-KR" sz="1000" dirty="0">
                <a:highlight>
                  <a:srgbClr val="FFFF00"/>
                </a:highlight>
              </a:rPr>
              <a:t> OOO </a:t>
            </a:r>
            <a:r>
              <a:rPr lang="ko-KR" altLang="en-US" sz="1000" dirty="0">
                <a:highlight>
                  <a:srgbClr val="FFFF00"/>
                </a:highlight>
              </a:rPr>
              <a:t>고객님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고객님께서 주문하신 상품이 부분 취소 되었습니다</a:t>
            </a:r>
            <a:r>
              <a:rPr lang="en-US" altLang="ko-KR" sz="1000" dirty="0">
                <a:highlight>
                  <a:srgbClr val="FFFF00"/>
                </a:highlight>
              </a:rPr>
              <a:t>..</a:t>
            </a:r>
          </a:p>
          <a:p>
            <a:endParaRPr lang="en-US" altLang="ko-KR" sz="1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 ■ 상품명 : #{</a:t>
            </a:r>
            <a:r>
              <a:rPr lang="ko-KR" altLang="en-US" sz="1000" dirty="0" err="1">
                <a:highlight>
                  <a:srgbClr val="FFFF00"/>
                </a:highlight>
              </a:rPr>
              <a:t>itemName</a:t>
            </a:r>
            <a:r>
              <a:rPr lang="ko-KR" altLang="en-US" sz="1000" dirty="0">
                <a:highlight>
                  <a:srgbClr val="FFFF00"/>
                </a:highlight>
              </a:rPr>
              <a:t>}</a:t>
            </a:r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 ■ 취소금액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orderAccount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고객센터 : </a:t>
            </a:r>
            <a:r>
              <a:rPr lang="en-US" altLang="ko-KR" sz="1000" dirty="0">
                <a:highlight>
                  <a:srgbClr val="FFFF00"/>
                </a:highlight>
              </a:rPr>
              <a:t>080-987-0182</a:t>
            </a:r>
            <a:endParaRPr lang="ko-KR" altLang="en-US" sz="1000" dirty="0">
              <a:highlight>
                <a:srgbClr val="FFFF00"/>
              </a:highlight>
            </a:endParaRPr>
          </a:p>
          <a:p>
            <a:endParaRPr lang="ko-KR" altLang="en-US" sz="1000" dirty="0">
              <a:highlight>
                <a:srgbClr val="FFFF00"/>
              </a:highlight>
            </a:endParaRPr>
          </a:p>
        </p:txBody>
      </p:sp>
      <p:graphicFrame>
        <p:nvGraphicFramePr>
          <p:cNvPr id="7" name="Group 90">
            <a:extLst>
              <a:ext uri="{FF2B5EF4-FFF2-40B4-BE49-F238E27FC236}">
                <a16:creationId xmlns:a16="http://schemas.microsoft.com/office/drawing/2014/main" id="{681C2A19-5121-CB40-B0FE-7C350892D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48862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D7DD536-7853-C048-A0D8-9DC25CE9F980}"/>
              </a:ext>
            </a:extLst>
          </p:cNvPr>
          <p:cNvSpPr/>
          <p:nvPr/>
        </p:nvSpPr>
        <p:spPr>
          <a:xfrm>
            <a:off x="560384" y="1413269"/>
            <a:ext cx="3903095" cy="298058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10/31</a:t>
            </a:r>
            <a:r>
              <a:rPr kumimoji="1" lang="ko-KR" altLang="en-US" dirty="0"/>
              <a:t> 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43D20-42A4-E548-BC5D-0F5BE7E82C95}"/>
              </a:ext>
            </a:extLst>
          </p:cNvPr>
          <p:cNvSpPr txBox="1"/>
          <p:nvPr/>
        </p:nvSpPr>
        <p:spPr>
          <a:xfrm>
            <a:off x="9281832" y="6154906"/>
            <a:ext cx="2663436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주문취소 시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72814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카카오톡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알림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결품취소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4E284D-E69B-A543-BB36-48B8BB6A45F7}"/>
              </a:ext>
            </a:extLst>
          </p:cNvPr>
          <p:cNvSpPr/>
          <p:nvPr/>
        </p:nvSpPr>
        <p:spPr>
          <a:xfrm>
            <a:off x="560385" y="1448780"/>
            <a:ext cx="37680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[#{</a:t>
            </a:r>
            <a:r>
              <a:rPr lang="ko-KR" altLang="en-US" sz="1000" dirty="0" err="1"/>
              <a:t>brandName</a:t>
            </a:r>
            <a:r>
              <a:rPr lang="ko-KR" altLang="en-US" sz="1000" dirty="0"/>
              <a:t>}] </a:t>
            </a:r>
            <a:r>
              <a:rPr lang="ko-KR" altLang="en-US" sz="1000" dirty="0" err="1"/>
              <a:t>품절안내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주문하신 상품은 품절로 확인되어 주문취소 처리 되었습니다.</a:t>
            </a:r>
          </a:p>
          <a:p>
            <a:r>
              <a:rPr lang="ko-KR" altLang="en-US" sz="1000" dirty="0"/>
              <a:t>불편을 드려 죄송합니다.</a:t>
            </a:r>
          </a:p>
          <a:p>
            <a:endParaRPr lang="ko-KR" altLang="en-US" sz="1000" dirty="0"/>
          </a:p>
          <a:p>
            <a:r>
              <a:rPr lang="ko-KR" altLang="en-US" sz="1000" dirty="0"/>
              <a:t> ■ 고객센터 : </a:t>
            </a:r>
            <a:r>
              <a:rPr lang="en-US" altLang="ko-KR" sz="1000" dirty="0"/>
              <a:t>080-987-0182</a:t>
            </a:r>
            <a:endParaRPr lang="ko-KR" altLang="en-US" sz="1000" dirty="0"/>
          </a:p>
          <a:p>
            <a:r>
              <a:rPr lang="ko-KR" altLang="en-US" sz="1000" dirty="0"/>
              <a:t> ■ 주문번호 : #{</a:t>
            </a:r>
            <a:r>
              <a:rPr lang="ko-KR" altLang="en-US" sz="1000" dirty="0" err="1"/>
              <a:t>orderNumber</a:t>
            </a:r>
            <a:r>
              <a:rPr lang="ko-KR" altLang="en-US" sz="1000" dirty="0"/>
              <a:t>}</a:t>
            </a:r>
          </a:p>
          <a:p>
            <a:r>
              <a:rPr lang="ko-KR" altLang="en-US" sz="1000" dirty="0"/>
              <a:t> ■ 상품명 : #{</a:t>
            </a:r>
            <a:r>
              <a:rPr lang="ko-KR" altLang="en-US" sz="1000" dirty="0" err="1"/>
              <a:t>itemName</a:t>
            </a:r>
            <a:r>
              <a:rPr lang="ko-KR" altLang="en-US" sz="10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838FE6-6823-4AA7-B901-97D4AA9C1AFE}"/>
              </a:ext>
            </a:extLst>
          </p:cNvPr>
          <p:cNvSpPr/>
          <p:nvPr/>
        </p:nvSpPr>
        <p:spPr>
          <a:xfrm>
            <a:off x="695400" y="3429000"/>
            <a:ext cx="37680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안녕하세요</a:t>
            </a:r>
            <a:r>
              <a:rPr lang="en-US" altLang="ko-KR" sz="1000" dirty="0">
                <a:highlight>
                  <a:srgbClr val="FFFF00"/>
                </a:highlight>
              </a:rPr>
              <a:t> OOO </a:t>
            </a:r>
            <a:r>
              <a:rPr lang="ko-KR" altLang="en-US" sz="1000" dirty="0">
                <a:highlight>
                  <a:srgbClr val="FFFF00"/>
                </a:highlight>
              </a:rPr>
              <a:t>고객님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주문하신 상품은 재고 부족으로 배송이 어려워 주문 취소 처리 되었습니다</a:t>
            </a:r>
            <a:r>
              <a:rPr lang="en-US" altLang="ko-KR" sz="1000" dirty="0">
                <a:highlight>
                  <a:srgbClr val="FFFF00"/>
                </a:highlight>
              </a:rPr>
              <a:t>. </a:t>
            </a:r>
            <a:r>
              <a:rPr lang="ko-KR" altLang="en-US" sz="1000" dirty="0">
                <a:highlight>
                  <a:srgbClr val="FFFF00"/>
                </a:highlight>
              </a:rPr>
              <a:t>정상 배송을 위해 여러 경로로 최선을 다해 노력하였으나 주문 취소 안내를 드려야 하는 점 양해 부탁드립니다</a:t>
            </a:r>
            <a:r>
              <a:rPr lang="en-US" altLang="ko-KR" sz="1000" dirty="0">
                <a:highlight>
                  <a:srgbClr val="FFFF00"/>
                </a:highlight>
              </a:rPr>
              <a:t>. 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불편을 드려 대단히 죄송합니다</a:t>
            </a:r>
            <a:r>
              <a:rPr lang="en-US" altLang="ko-KR" sz="1000" dirty="0">
                <a:highlight>
                  <a:srgbClr val="FFFF00"/>
                </a:highlight>
              </a:rPr>
              <a:t>. </a:t>
            </a:r>
          </a:p>
          <a:p>
            <a:endParaRPr lang="en-US" altLang="ko-KR" sz="1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 ■ 주문번호 : #{</a:t>
            </a:r>
            <a:r>
              <a:rPr lang="ko-KR" altLang="en-US" sz="1000" dirty="0" err="1">
                <a:highlight>
                  <a:srgbClr val="FFFF00"/>
                </a:highlight>
              </a:rPr>
              <a:t>orderNumber</a:t>
            </a:r>
            <a:r>
              <a:rPr lang="ko-KR" altLang="en-US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상품명 : #{</a:t>
            </a:r>
            <a:r>
              <a:rPr lang="ko-KR" altLang="en-US" sz="1000" dirty="0" err="1">
                <a:highlight>
                  <a:srgbClr val="FFFF00"/>
                </a:highlight>
              </a:rPr>
              <a:t>itemName</a:t>
            </a:r>
            <a:r>
              <a:rPr lang="ko-KR" altLang="en-US" sz="1000" dirty="0">
                <a:highlight>
                  <a:srgbClr val="FFFF00"/>
                </a:highlight>
              </a:rPr>
              <a:t>}</a:t>
            </a:r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 ■ 고객센터 : </a:t>
            </a:r>
            <a:r>
              <a:rPr lang="en-US" altLang="ko-KR" sz="1000" dirty="0">
                <a:highlight>
                  <a:srgbClr val="FFFF00"/>
                </a:highlight>
              </a:rPr>
              <a:t>080-987-0182</a:t>
            </a:r>
            <a:endParaRPr lang="ko-KR" altLang="en-US" sz="1000" dirty="0">
              <a:highlight>
                <a:srgbClr val="FFFF00"/>
              </a:highlight>
            </a:endParaRPr>
          </a:p>
          <a:p>
            <a:endParaRPr lang="ko-KR" altLang="en-US" sz="1000" dirty="0">
              <a:highlight>
                <a:srgbClr val="FFFF00"/>
              </a:highlight>
            </a:endParaRPr>
          </a:p>
        </p:txBody>
      </p:sp>
      <p:graphicFrame>
        <p:nvGraphicFramePr>
          <p:cNvPr id="7" name="Group 90">
            <a:extLst>
              <a:ext uri="{FF2B5EF4-FFF2-40B4-BE49-F238E27FC236}">
                <a16:creationId xmlns:a16="http://schemas.microsoft.com/office/drawing/2014/main" id="{CE3A96F6-9839-814C-9B31-0D168F4C9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51158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86A4454-8A39-5B43-BCE7-01BA77F0D295}"/>
              </a:ext>
            </a:extLst>
          </p:cNvPr>
          <p:cNvSpPr/>
          <p:nvPr/>
        </p:nvSpPr>
        <p:spPr>
          <a:xfrm>
            <a:off x="560384" y="1413269"/>
            <a:ext cx="3903095" cy="135894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10/31</a:t>
            </a:r>
            <a:r>
              <a:rPr kumimoji="1" lang="ko-KR" altLang="en-US" dirty="0"/>
              <a:t> 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D9951-30CE-6349-B728-C722065C5502}"/>
              </a:ext>
            </a:extLst>
          </p:cNvPr>
          <p:cNvSpPr txBox="1"/>
          <p:nvPr/>
        </p:nvSpPr>
        <p:spPr>
          <a:xfrm>
            <a:off x="9281832" y="6154906"/>
            <a:ext cx="2663436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어드민에서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결품취소</a:t>
            </a:r>
            <a:r>
              <a:rPr lang="ko-KR" altLang="en-US" sz="1000" dirty="0"/>
              <a:t> 버튼 액션 진행 시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50337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카카오톡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알림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교환신청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4E284D-E69B-A543-BB36-48B8BB6A45F7}"/>
              </a:ext>
            </a:extLst>
          </p:cNvPr>
          <p:cNvSpPr/>
          <p:nvPr/>
        </p:nvSpPr>
        <p:spPr>
          <a:xfrm>
            <a:off x="560385" y="1448780"/>
            <a:ext cx="3768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[#{</a:t>
            </a:r>
            <a:r>
              <a:rPr lang="en-US" altLang="ko-KR" sz="1000" dirty="0" err="1"/>
              <a:t>brandName</a:t>
            </a:r>
            <a:r>
              <a:rPr lang="en-US" altLang="ko-KR" sz="1000" dirty="0"/>
              <a:t>}] </a:t>
            </a:r>
            <a:r>
              <a:rPr lang="ko-KR" altLang="en-US" sz="1000" dirty="0" err="1"/>
              <a:t>교환신청</a:t>
            </a:r>
            <a:r>
              <a:rPr lang="ko-KR" altLang="en-US" sz="1000" dirty="0"/>
              <a:t> 안내 </a:t>
            </a:r>
          </a:p>
          <a:p>
            <a:r>
              <a:rPr lang="ko-KR" altLang="en-US" sz="1000" dirty="0"/>
              <a:t>고객님</a:t>
            </a:r>
            <a:r>
              <a:rPr lang="en-US" altLang="ko-KR" sz="1000" dirty="0"/>
              <a:t>, </a:t>
            </a:r>
            <a:r>
              <a:rPr lang="ko-KR" altLang="en-US" sz="1000" dirty="0"/>
              <a:t>안녕하세요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구매하신 제품 </a:t>
            </a:r>
            <a:r>
              <a:rPr lang="ko-KR" altLang="en-US" sz="1000" dirty="0" err="1"/>
              <a:t>교환신청</a:t>
            </a:r>
            <a:r>
              <a:rPr lang="ko-KR" altLang="en-US" sz="1000" dirty="0"/>
              <a:t> 안내입니다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교환신청</a:t>
            </a:r>
            <a:r>
              <a:rPr lang="ko-KR" altLang="en-US" sz="1000" dirty="0"/>
              <a:t> 내역은 다음과 같습니다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▶</a:t>
            </a:r>
            <a:r>
              <a:rPr lang="ko-KR" altLang="en-US" sz="1000" dirty="0"/>
              <a:t>상품명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itemName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▶</a:t>
            </a:r>
            <a:r>
              <a:rPr lang="ko-KR" altLang="en-US" sz="1000" dirty="0"/>
              <a:t>교환대상 </a:t>
            </a:r>
            <a:r>
              <a:rPr lang="ko-KR" altLang="en-US" sz="1000" dirty="0" err="1"/>
              <a:t>옵션정보</a:t>
            </a:r>
            <a:r>
              <a:rPr lang="ko-KR" altLang="en-US" sz="1000" dirty="0"/>
              <a:t>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sourceOptionValue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▶</a:t>
            </a:r>
            <a:r>
              <a:rPr lang="ko-KR" altLang="en-US" sz="1000" dirty="0" err="1"/>
              <a:t>교환요청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옵션정보</a:t>
            </a:r>
            <a:r>
              <a:rPr lang="ko-KR" altLang="en-US" sz="1000" dirty="0"/>
              <a:t>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targetOptionValue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▶</a:t>
            </a:r>
            <a:r>
              <a:rPr lang="ko-KR" altLang="en-US" sz="1000" dirty="0" err="1"/>
              <a:t>수거방법</a:t>
            </a:r>
            <a:r>
              <a:rPr lang="ko-KR" altLang="en-US" sz="1000" dirty="0"/>
              <a:t>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deliveryPickMethod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▶</a:t>
            </a:r>
            <a:r>
              <a:rPr lang="ko-KR" altLang="en-US" sz="1000" dirty="0" err="1"/>
              <a:t>배송지</a:t>
            </a:r>
            <a:r>
              <a:rPr lang="ko-KR" altLang="en-US" sz="1000" dirty="0"/>
              <a:t>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deliveryAddress</a:t>
            </a:r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컨버스</a:t>
            </a:r>
            <a:r>
              <a:rPr lang="ko-KR" altLang="en-US" sz="1000" dirty="0"/>
              <a:t> 공식 온라인 스토어에서 확인하기 ⇒ </a:t>
            </a:r>
            <a:r>
              <a:rPr lang="en-US" altLang="ko-KR" sz="1000" dirty="0"/>
              <a:t>#{</a:t>
            </a:r>
            <a:r>
              <a:rPr lang="en-US" altLang="ko-KR" sz="1000" dirty="0" err="1"/>
              <a:t>shortUrl</a:t>
            </a:r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고객센터 </a:t>
            </a:r>
            <a:r>
              <a:rPr lang="en-US" altLang="ko-KR" sz="1000" dirty="0"/>
              <a:t>: 080-987-0182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E5BE4-8057-4B9C-9ACA-F527C992C6A1}"/>
              </a:ext>
            </a:extLst>
          </p:cNvPr>
          <p:cNvSpPr/>
          <p:nvPr/>
        </p:nvSpPr>
        <p:spPr>
          <a:xfrm>
            <a:off x="4642787" y="1217947"/>
            <a:ext cx="37680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OOO</a:t>
            </a:r>
            <a:r>
              <a:rPr lang="ko-KR" altLang="en-US" sz="1000" dirty="0">
                <a:highlight>
                  <a:srgbClr val="FFFF00"/>
                </a:highlight>
              </a:rPr>
              <a:t> 고객님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  <a:r>
              <a:rPr lang="ko-KR" altLang="en-US" sz="1000" dirty="0">
                <a:highlight>
                  <a:srgbClr val="FFFF00"/>
                </a:highlight>
              </a:rPr>
              <a:t>안녕하세요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교환 신청이 접수되었습니다</a:t>
            </a:r>
            <a:r>
              <a:rPr lang="en-US" altLang="ko-KR" sz="1000" dirty="0">
                <a:highlight>
                  <a:srgbClr val="FFFF00"/>
                </a:highlight>
              </a:rPr>
              <a:t>. 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택배기사가 상품회수를 위해 </a:t>
            </a:r>
            <a:r>
              <a:rPr lang="en-US" altLang="ko-KR" sz="1000" dirty="0">
                <a:highlight>
                  <a:srgbClr val="FFFF00"/>
                </a:highlight>
              </a:rPr>
              <a:t>2~3</a:t>
            </a:r>
            <a:r>
              <a:rPr lang="ko-KR" altLang="en-US" sz="1000" dirty="0">
                <a:highlight>
                  <a:srgbClr val="FFFF00"/>
                </a:highlight>
              </a:rPr>
              <a:t>일</a:t>
            </a:r>
            <a:r>
              <a:rPr lang="en-US" altLang="ko-KR" sz="1000" dirty="0">
                <a:highlight>
                  <a:srgbClr val="FFFF00"/>
                </a:highlight>
              </a:rPr>
              <a:t>(</a:t>
            </a:r>
            <a:r>
              <a:rPr lang="ko-KR" altLang="en-US" sz="1000" dirty="0">
                <a:highlight>
                  <a:srgbClr val="FFFF00"/>
                </a:highlight>
              </a:rPr>
              <a:t>영업일 기준</a:t>
            </a:r>
            <a:r>
              <a:rPr lang="en-US" altLang="ko-KR" sz="1000" dirty="0">
                <a:highlight>
                  <a:srgbClr val="FFFF00"/>
                </a:highlight>
              </a:rPr>
              <a:t>)</a:t>
            </a:r>
            <a:r>
              <a:rPr lang="ko-KR" altLang="en-US" sz="1000" dirty="0">
                <a:highlight>
                  <a:srgbClr val="FFFF00"/>
                </a:highlight>
              </a:rPr>
              <a:t> 이내 회수지로 방문할 예정이오니 상품포장 후 전달 부탁 드립니다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수거한 상품이 도착하면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  <a:r>
              <a:rPr lang="ko-KR" altLang="en-US" sz="1000" dirty="0">
                <a:highlight>
                  <a:srgbClr val="FFFF00"/>
                </a:highlight>
              </a:rPr>
              <a:t>확인 후 새로운 상품을 </a:t>
            </a:r>
            <a:r>
              <a:rPr lang="ko-KR" altLang="en-US" sz="1000" dirty="0" err="1">
                <a:highlight>
                  <a:srgbClr val="FFFF00"/>
                </a:highlight>
              </a:rPr>
              <a:t>보내드립니다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 ■ 상품명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itemName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주문번호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orderNumber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</a:t>
            </a:r>
            <a:r>
              <a:rPr lang="ko-KR" altLang="en-US" sz="1000" dirty="0" err="1">
                <a:highlight>
                  <a:srgbClr val="FFFF00"/>
                </a:highlight>
              </a:rPr>
              <a:t>신청일자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acceptDate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교환대상 </a:t>
            </a:r>
            <a:r>
              <a:rPr lang="ko-KR" altLang="en-US" sz="1000" dirty="0" err="1">
                <a:highlight>
                  <a:srgbClr val="FFFF00"/>
                </a:highlight>
              </a:rPr>
              <a:t>옵션정보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sourceOptionValue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</a:t>
            </a:r>
            <a:r>
              <a:rPr lang="ko-KR" altLang="en-US" sz="1000" dirty="0" err="1">
                <a:highlight>
                  <a:srgbClr val="FFFF00"/>
                </a:highlight>
              </a:rPr>
              <a:t>교환요청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r>
              <a:rPr lang="ko-KR" altLang="en-US" sz="1000" dirty="0" err="1">
                <a:highlight>
                  <a:srgbClr val="FFFF00"/>
                </a:highlight>
              </a:rPr>
              <a:t>옵션정보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targetOptionValue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</a:t>
            </a:r>
            <a:r>
              <a:rPr lang="ko-KR" altLang="en-US" sz="1000" dirty="0" err="1">
                <a:highlight>
                  <a:srgbClr val="FFFF00"/>
                </a:highlight>
              </a:rPr>
              <a:t>수거방법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deliveryPickMethod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</a:t>
            </a:r>
            <a:r>
              <a:rPr lang="ko-KR" altLang="en-US" sz="1000" dirty="0" err="1">
                <a:highlight>
                  <a:srgbClr val="FFFF00"/>
                </a:highlight>
              </a:rPr>
              <a:t>수거지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deliveryPickAddress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</a:t>
            </a:r>
            <a:r>
              <a:rPr lang="ko-KR" altLang="en-US" sz="1000" dirty="0" err="1">
                <a:highlight>
                  <a:srgbClr val="FFFF00"/>
                </a:highlight>
              </a:rPr>
              <a:t>배송지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deliveryAddress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감사합니다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고객센터 </a:t>
            </a:r>
            <a:r>
              <a:rPr lang="en-US" altLang="ko-KR" sz="1000" dirty="0">
                <a:highlight>
                  <a:srgbClr val="FFFF00"/>
                </a:highlight>
              </a:rPr>
              <a:t>: 080-987-0182</a:t>
            </a:r>
            <a:endParaRPr lang="ko-KR" altLang="en-US" sz="1000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E49A7-042B-E945-ACBA-7A57DBA27070}"/>
              </a:ext>
            </a:extLst>
          </p:cNvPr>
          <p:cNvSpPr txBox="1"/>
          <p:nvPr/>
        </p:nvSpPr>
        <p:spPr>
          <a:xfrm>
            <a:off x="9281832" y="6154906"/>
            <a:ext cx="2663436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</a:t>
            </a:r>
            <a:r>
              <a:rPr lang="ko-KR" altLang="en-US" sz="1000" dirty="0"/>
              <a:t> 고객이 사이트에서 </a:t>
            </a:r>
            <a:r>
              <a:rPr lang="ko-KR" altLang="en-US" sz="1000" dirty="0" err="1"/>
              <a:t>교환신청</a:t>
            </a:r>
            <a:r>
              <a:rPr lang="ko-KR" altLang="en-US" sz="1000" dirty="0"/>
              <a:t> 즉시</a:t>
            </a:r>
            <a:endParaRPr kumimoji="1" lang="ko-KR" altLang="en-US" sz="1000" dirty="0"/>
          </a:p>
        </p:txBody>
      </p:sp>
      <p:graphicFrame>
        <p:nvGraphicFramePr>
          <p:cNvPr id="9" name="Group 90">
            <a:extLst>
              <a:ext uri="{FF2B5EF4-FFF2-40B4-BE49-F238E27FC236}">
                <a16:creationId xmlns:a16="http://schemas.microsoft.com/office/drawing/2014/main" id="{1F5D0557-FA62-1E49-A9D7-E29F53076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67818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6F653E1-2A71-FE40-B8F2-9AD701EC7D8B}"/>
              </a:ext>
            </a:extLst>
          </p:cNvPr>
          <p:cNvSpPr/>
          <p:nvPr/>
        </p:nvSpPr>
        <p:spPr>
          <a:xfrm>
            <a:off x="492877" y="1217947"/>
            <a:ext cx="3903095" cy="298058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10/31</a:t>
            </a:r>
            <a:r>
              <a:rPr kumimoji="1" lang="ko-KR" altLang="en-US" dirty="0"/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56128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4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165326"/>
              </p:ext>
            </p:extLst>
          </p:nvPr>
        </p:nvGraphicFramePr>
        <p:xfrm>
          <a:off x="253508" y="494928"/>
          <a:ext cx="11692431" cy="631474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수정 내용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V0.5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2019.11.25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배송완료 및 리뷰 작성 독려 안내 </a:t>
                      </a:r>
                      <a:r>
                        <a:rPr kumimoji="1" lang="ko-KR" altLang="en-US" sz="900" dirty="0" err="1">
                          <a:solidFill>
                            <a:schemeClr val="tx1"/>
                          </a:solidFill>
                        </a:rPr>
                        <a:t>알림톡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내용 수정</a:t>
                      </a:r>
                      <a:endParaRPr kumimoji="1"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기존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ko-KR" altLang="en-US" sz="900" dirty="0" err="1">
                          <a:solidFill>
                            <a:schemeClr val="tx1"/>
                          </a:solidFill>
                        </a:rPr>
                        <a:t>컨버스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공식 온라인 스토어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OOO 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고객님이 주문하신 상품이 </a:t>
                      </a:r>
                      <a:r>
                        <a:rPr kumimoji="1" lang="ko-KR" altLang="en-US" sz="900" dirty="0" err="1">
                          <a:solidFill>
                            <a:schemeClr val="tx1"/>
                          </a:solidFill>
                        </a:rPr>
                        <a:t>배송완료되었습니다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고객님의 소중한 상품 리뷰를 작성해주세요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. 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보다 나은 </a:t>
                      </a:r>
                      <a:r>
                        <a:rPr kumimoji="1" lang="ko-KR" altLang="en-US" sz="900" dirty="0" err="1">
                          <a:solidFill>
                            <a:schemeClr val="tx1"/>
                          </a:solidFill>
                        </a:rPr>
                        <a:t>컨버스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공식 온라인 스토어를 위해 소중히 활용하겠습니다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■ 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:#{</a:t>
                      </a:r>
                      <a:r>
                        <a:rPr kumimoji="1" lang="en-US" altLang="ko-KR" sz="900" dirty="0" err="1">
                          <a:solidFill>
                            <a:schemeClr val="tx1"/>
                          </a:solidFill>
                        </a:rPr>
                        <a:t>itemName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■ 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주문번호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:#{</a:t>
                      </a:r>
                      <a:r>
                        <a:rPr kumimoji="1" lang="en-US" altLang="ko-KR" sz="900" dirty="0" err="1">
                          <a:solidFill>
                            <a:schemeClr val="tx1"/>
                          </a:solidFill>
                        </a:rPr>
                        <a:t>orderNumber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■ </a:t>
                      </a:r>
                      <a:r>
                        <a:rPr kumimoji="1" lang="ko-KR" altLang="en-US" sz="900" dirty="0" err="1">
                          <a:solidFill>
                            <a:schemeClr val="tx1"/>
                          </a:solidFill>
                        </a:rPr>
                        <a:t>상품리뷰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작성하러 가기⇒ 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kumimoji="1" lang="en-US" altLang="ko-KR" sz="900" dirty="0" err="1">
                          <a:solidFill>
                            <a:schemeClr val="tx1"/>
                          </a:solidFill>
                        </a:rPr>
                        <a:t>shortUrl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감사합니다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고객센터 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: 080-987-0182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ko-KR" altLang="en-US" sz="900" dirty="0" err="1">
                          <a:solidFill>
                            <a:schemeClr val="tx1"/>
                          </a:solidFill>
                        </a:rPr>
                        <a:t>컨버스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공식 온라인 스토어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OOO 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고객님께서 주문하신 상품이 배송 완료되었습니다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배송 완료에서 띄어쓰기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보다 나은 서비스 제공과 다른 이용자분들을 위해 고객님의 소중한 리뷰를 남겨주세요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■ 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:#{</a:t>
                      </a:r>
                      <a:r>
                        <a:rPr kumimoji="1" lang="en-US" altLang="ko-KR" sz="900" dirty="0" err="1">
                          <a:solidFill>
                            <a:schemeClr val="tx1"/>
                          </a:solidFill>
                        </a:rPr>
                        <a:t>itemName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■ 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주문번호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:#{</a:t>
                      </a:r>
                      <a:r>
                        <a:rPr kumimoji="1" lang="en-US" altLang="ko-KR" sz="900" dirty="0" err="1">
                          <a:solidFill>
                            <a:schemeClr val="tx1"/>
                          </a:solidFill>
                        </a:rPr>
                        <a:t>orderNumber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■ </a:t>
                      </a:r>
                      <a:r>
                        <a:rPr kumimoji="1" lang="ko-KR" altLang="en-US" sz="900" dirty="0" err="1">
                          <a:solidFill>
                            <a:schemeClr val="tx1"/>
                          </a:solidFill>
                        </a:rPr>
                        <a:t>상품리뷰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작성하러 가기⇒ 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kumimoji="1" lang="en-US" altLang="ko-KR" sz="900" dirty="0" err="1">
                          <a:solidFill>
                            <a:schemeClr val="tx1"/>
                          </a:solidFill>
                        </a:rPr>
                        <a:t>shortUrl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dirty="0" err="1">
                          <a:solidFill>
                            <a:schemeClr val="tx1"/>
                          </a:solidFill>
                        </a:rPr>
                        <a:t>컨버스를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사랑해주셔서 감사합니다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고객센터 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: 080-987-0182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홍태원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283096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V0.6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2019.11.26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ko-KR" altLang="en-US" sz="900" dirty="0" err="1">
                          <a:solidFill>
                            <a:schemeClr val="tx1"/>
                          </a:solidFill>
                        </a:rPr>
                        <a:t>푸터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 내 문구 수정</a:t>
                      </a:r>
                      <a:endParaRPr kumimoji="1"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기존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본 메일은 정보통신망 이용촉진 및 정보보호 등에 관한 법률 시행규칙에 의거 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유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)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컨버스코리아에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회원님의 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광고메일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수신동의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여부를 확인한 결과 회원님께서 수신 동의를 하셨기 때문에 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광고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)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를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표시하지 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않고발송하는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발신전용 메일입니다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본 메일은 발신 전용으로 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회신되지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않습니다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문의사항은 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"1:1 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상담신청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을 이용해 주십시오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. </a:t>
                      </a:r>
                    </a:p>
                    <a:p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메일수신을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원하지 않을 경우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로그인 후 “개인정보수정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에서 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"E-mail 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수신여부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"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를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변경하시기 바랍니다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회사명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 (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유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)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컨버스코리아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 대표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 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주형준  대표전화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 080-987-0182</a:t>
                      </a:r>
                    </a:p>
                    <a:p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주소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 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서울시 강남구 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테헤란로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152 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강남파이낸스센터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33F</a:t>
                      </a:r>
                    </a:p>
                    <a:p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사업자 등록번호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 220-88-74818 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통신판매업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신고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 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제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2016-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서울강남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-00478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호 </a:t>
                      </a:r>
                      <a:r>
                        <a:rPr lang="en-US" altLang="ko-KR" sz="900" u="sng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hlinkClick r:id="rId3"/>
                        </a:rPr>
                        <a:t>[</a:t>
                      </a:r>
                      <a:r>
                        <a:rPr lang="ko-KR" altLang="en-US" sz="900" u="sng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hlinkClick r:id="rId3"/>
                        </a:rPr>
                        <a:t>사업자정보확인</a:t>
                      </a:r>
                      <a:r>
                        <a:rPr lang="en-US" altLang="ko-KR" sz="900" u="sng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hlinkClick r:id="rId3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A5A5A5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ko-KR" altLang="en-US" sz="900" dirty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kumimoji="1"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유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) 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컨버스코리아는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 정보통신망 이용촉진 및 정보보호 등에 관한 법률 시행규칙에 의거</a:t>
                      </a:r>
                    </a:p>
                    <a:p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광고성 메일 발송 시 회원님의 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광고메일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 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수신동의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 여부에 따라 광고 메일을 발송하고 있습니다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. </a:t>
                      </a:r>
                    </a:p>
                    <a:p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회원가입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 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결제 정보 안내 등의 정보성 메일은 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수신여부와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 관계 없이 발송됩니다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 </a:t>
                      </a:r>
                    </a:p>
                    <a:p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※  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광고 메일 수신을 원하지 않을 경우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, 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로그인 후 개인정보 수정에서 이메일 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수신여부를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 변경 해주시기 바랍니다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. </a:t>
                      </a:r>
                    </a:p>
                    <a:p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     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본 메일은 발신전용 메일로 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회신되지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 않으니 문의사항은 사이트 내 ‘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1:1 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상담신청’을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 이용해 주십시오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. </a:t>
                      </a:r>
                    </a:p>
                    <a:p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 </a:t>
                      </a:r>
                    </a:p>
                    <a:p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회사명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 (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유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)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컨버스코리아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 대표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 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주형준  대표전화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 080-987-0182</a:t>
                      </a:r>
                    </a:p>
                    <a:p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주소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 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서울시 강남구 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테헤란로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 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152 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강남파이낸스센터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 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33F</a:t>
                      </a:r>
                    </a:p>
                    <a:p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사업자 등록번호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 220-88-74818 </a:t>
                      </a:r>
                      <a:r>
                        <a:rPr lang="ko-KR" altLang="en-US" sz="900" dirty="0" err="1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통신판매업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 신고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 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제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2016-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서울강남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-00478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호 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[</a:t>
                      </a:r>
                      <a:r>
                        <a:rPr lang="ko-KR" altLang="en-US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사업자정보확인</a:t>
                      </a:r>
                      <a:r>
                        <a:rPr lang="en-US" altLang="ko-KR" sz="900" dirty="0">
                          <a:solidFill>
                            <a:srgbClr val="A5A5A5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]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홍태원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951313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Revision History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7085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카카오톡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알림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교환출고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4E284D-E69B-A543-BB36-48B8BB6A45F7}"/>
              </a:ext>
            </a:extLst>
          </p:cNvPr>
          <p:cNvSpPr/>
          <p:nvPr/>
        </p:nvSpPr>
        <p:spPr>
          <a:xfrm>
            <a:off x="560385" y="1448780"/>
            <a:ext cx="376808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[#{</a:t>
            </a:r>
            <a:r>
              <a:rPr lang="en-US" altLang="ko-KR" sz="1000" dirty="0" err="1"/>
              <a:t>brandName</a:t>
            </a:r>
            <a:r>
              <a:rPr lang="en-US" altLang="ko-KR" sz="1000" dirty="0"/>
              <a:t>}] </a:t>
            </a:r>
            <a:r>
              <a:rPr lang="ko-KR" altLang="en-US" sz="1000" dirty="0"/>
              <a:t>교환출고 안내</a:t>
            </a:r>
          </a:p>
          <a:p>
            <a:r>
              <a:rPr lang="ko-KR" altLang="en-US" sz="1000" dirty="0"/>
              <a:t>고객님</a:t>
            </a:r>
            <a:r>
              <a:rPr lang="en-US" altLang="ko-KR" sz="1000" dirty="0"/>
              <a:t>, </a:t>
            </a:r>
            <a:r>
              <a:rPr lang="ko-KR" altLang="en-US" sz="1000" dirty="0"/>
              <a:t>안녕하세요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 err="1"/>
              <a:t>교환상품이</a:t>
            </a:r>
            <a:r>
              <a:rPr lang="ko-KR" altLang="en-US" sz="1000" dirty="0"/>
              <a:t> 발송되었습니다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택배사에서</a:t>
            </a:r>
            <a:r>
              <a:rPr lang="ko-KR" altLang="en-US" sz="1000" dirty="0"/>
              <a:t> 상품을 접수하면</a:t>
            </a:r>
            <a:r>
              <a:rPr lang="en-US" altLang="ko-KR" sz="1000" dirty="0"/>
              <a:t>, </a:t>
            </a:r>
            <a:r>
              <a:rPr lang="ko-KR" altLang="en-US" sz="1000" dirty="0"/>
              <a:t>직접 배송조회를 하실 수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조금만 기다려 주세요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en-US" altLang="ko-KR" sz="1000" dirty="0"/>
              <a:t>▶</a:t>
            </a:r>
            <a:r>
              <a:rPr lang="ko-KR" altLang="en-US" sz="1000" dirty="0"/>
              <a:t>상품명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itemName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▶</a:t>
            </a:r>
            <a:r>
              <a:rPr lang="ko-KR" altLang="en-US" sz="1000" dirty="0" err="1"/>
              <a:t>접수일자</a:t>
            </a:r>
            <a:r>
              <a:rPr lang="ko-KR" altLang="en-US" sz="1000" dirty="0"/>
              <a:t>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acceptDate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▶</a:t>
            </a:r>
            <a:r>
              <a:rPr lang="ko-KR" altLang="en-US" sz="1000" dirty="0" err="1"/>
              <a:t>발송일자</a:t>
            </a:r>
            <a:r>
              <a:rPr lang="ko-KR" altLang="en-US" sz="1000" dirty="0"/>
              <a:t>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fulfilledDate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▶</a:t>
            </a:r>
            <a:r>
              <a:rPr lang="ko-KR" altLang="en-US" sz="1000" dirty="0" err="1"/>
              <a:t>택배정보</a:t>
            </a:r>
            <a:r>
              <a:rPr lang="ko-KR" altLang="en-US" sz="1000" dirty="0"/>
              <a:t>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deliveryInfomation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▶</a:t>
            </a:r>
            <a:r>
              <a:rPr lang="ko-KR" altLang="en-US" sz="1000" dirty="0" err="1"/>
              <a:t>배송예정일</a:t>
            </a:r>
            <a:r>
              <a:rPr lang="ko-KR" altLang="en-US" sz="1000" dirty="0"/>
              <a:t>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deliveryScheduleDate</a:t>
            </a:r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컨버스</a:t>
            </a:r>
            <a:r>
              <a:rPr lang="ko-KR" altLang="en-US" sz="1000" dirty="0"/>
              <a:t> 공식 온라인 스토어에서 확인하기 ⇒ </a:t>
            </a:r>
            <a:r>
              <a:rPr lang="en-US" altLang="ko-KR" sz="1000" dirty="0"/>
              <a:t>#{</a:t>
            </a:r>
            <a:r>
              <a:rPr lang="en-US" altLang="ko-KR" sz="1000" dirty="0" err="1"/>
              <a:t>shortUrl</a:t>
            </a:r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배송추적</a:t>
            </a:r>
            <a:r>
              <a:rPr lang="ko-KR" altLang="en-US" sz="1000" dirty="0"/>
              <a:t> ⇒ </a:t>
            </a:r>
            <a:r>
              <a:rPr lang="en-US" altLang="ko-KR" sz="1000" dirty="0"/>
              <a:t>#{</a:t>
            </a:r>
            <a:r>
              <a:rPr lang="en-US" altLang="ko-KR" sz="1000" dirty="0" err="1"/>
              <a:t>trackingUrl</a:t>
            </a:r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고객센터 </a:t>
            </a:r>
            <a:r>
              <a:rPr lang="en-US" altLang="ko-KR" sz="1000" dirty="0"/>
              <a:t>: 080-987-0182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3782FA-C9B5-4247-BC53-81F2188124F6}"/>
              </a:ext>
            </a:extLst>
          </p:cNvPr>
          <p:cNvSpPr/>
          <p:nvPr/>
        </p:nvSpPr>
        <p:spPr>
          <a:xfrm>
            <a:off x="4633961" y="1223755"/>
            <a:ext cx="37680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OOO</a:t>
            </a:r>
            <a:r>
              <a:rPr lang="ko-KR" altLang="en-US" sz="1000" dirty="0">
                <a:highlight>
                  <a:srgbClr val="FFFF00"/>
                </a:highlight>
              </a:rPr>
              <a:t> 고객님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  <a:r>
              <a:rPr lang="ko-KR" altLang="en-US" sz="1000" dirty="0">
                <a:highlight>
                  <a:srgbClr val="FFFF00"/>
                </a:highlight>
              </a:rPr>
              <a:t>안녕하세요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교환을 신청하신 상품이 발송되었습니다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택배사에서 상품을 접수하면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직접 배송 조회를 하실 수 있습니다</a:t>
            </a:r>
            <a:r>
              <a:rPr lang="en-US" altLang="ko-KR" sz="1000" dirty="0">
                <a:highlight>
                  <a:srgbClr val="FFFF00"/>
                </a:highlight>
              </a:rPr>
              <a:t>. </a:t>
            </a:r>
            <a:r>
              <a:rPr lang="ko-KR" altLang="en-US" sz="1000" dirty="0">
                <a:highlight>
                  <a:srgbClr val="FFFF00"/>
                </a:highlight>
              </a:rPr>
              <a:t>조금만 기다려 주세요</a:t>
            </a:r>
            <a:r>
              <a:rPr lang="en-US" altLang="ko-KR" sz="1000" dirty="0">
                <a:highlight>
                  <a:srgbClr val="FFFF00"/>
                </a:highlight>
              </a:rPr>
              <a:t>. 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 ■ 상품명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itemName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접수일자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acceptDate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발송일자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fulfilledDate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택배정보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deliveryInfomation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배송예정일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deliveryScheduleDate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스토어에서 확인하기 ⇒ </a:t>
            </a:r>
            <a:r>
              <a:rPr lang="en-US" altLang="ko-KR" sz="1000" dirty="0">
                <a:highlight>
                  <a:srgbClr val="FFFF00"/>
                </a:highlight>
              </a:rPr>
              <a:t>#{</a:t>
            </a:r>
            <a:r>
              <a:rPr lang="en-US" altLang="ko-KR" sz="1000" dirty="0" err="1">
                <a:highlight>
                  <a:srgbClr val="FFFF00"/>
                </a:highlight>
              </a:rPr>
              <a:t>shortUrl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배송추적 ⇒ </a:t>
            </a:r>
            <a:r>
              <a:rPr lang="en-US" altLang="ko-KR" sz="1000" dirty="0">
                <a:highlight>
                  <a:srgbClr val="FFFF00"/>
                </a:highlight>
              </a:rPr>
              <a:t>#{</a:t>
            </a:r>
            <a:r>
              <a:rPr lang="en-US" altLang="ko-KR" sz="1000" dirty="0" err="1">
                <a:highlight>
                  <a:srgbClr val="FFFF00"/>
                </a:highlight>
              </a:rPr>
              <a:t>trackingUrl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감사합니다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고객센터 </a:t>
            </a:r>
            <a:r>
              <a:rPr lang="en-US" altLang="ko-KR" sz="1000" dirty="0">
                <a:highlight>
                  <a:srgbClr val="FFFF00"/>
                </a:highlight>
              </a:rPr>
              <a:t>: 080-987-0182</a:t>
            </a:r>
            <a:endParaRPr lang="ko-KR" altLang="en-US" sz="1000" dirty="0">
              <a:highlight>
                <a:srgbClr val="FFFF00"/>
              </a:highlight>
            </a:endParaRPr>
          </a:p>
        </p:txBody>
      </p:sp>
      <p:graphicFrame>
        <p:nvGraphicFramePr>
          <p:cNvPr id="7" name="Group 90">
            <a:extLst>
              <a:ext uri="{FF2B5EF4-FFF2-40B4-BE49-F238E27FC236}">
                <a16:creationId xmlns:a16="http://schemas.microsoft.com/office/drawing/2014/main" id="{DCC193AE-CE33-6E4F-A5FC-EFE6EEE05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81066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53011CB-1CE2-914B-A162-B9FA88929F55}"/>
              </a:ext>
            </a:extLst>
          </p:cNvPr>
          <p:cNvSpPr/>
          <p:nvPr/>
        </p:nvSpPr>
        <p:spPr>
          <a:xfrm>
            <a:off x="560384" y="1413269"/>
            <a:ext cx="3903095" cy="298058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10/31</a:t>
            </a:r>
            <a:r>
              <a:rPr kumimoji="1" lang="ko-KR" altLang="en-US" dirty="0"/>
              <a:t> 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2E480-8178-2347-A16A-403065484A28}"/>
              </a:ext>
            </a:extLst>
          </p:cNvPr>
          <p:cNvSpPr txBox="1"/>
          <p:nvPr/>
        </p:nvSpPr>
        <p:spPr>
          <a:xfrm>
            <a:off x="9281832" y="6001018"/>
            <a:ext cx="2663436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어드민에서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교환상품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출고확정</a:t>
            </a:r>
            <a:r>
              <a:rPr lang="ko-KR" altLang="en-US" sz="1000" dirty="0"/>
              <a:t> 시</a:t>
            </a:r>
            <a:r>
              <a:rPr lang="en-US" altLang="ko-KR" sz="1000" dirty="0"/>
              <a:t>(</a:t>
            </a:r>
            <a:r>
              <a:rPr lang="ko-KR" altLang="en-US" sz="1000" dirty="0"/>
              <a:t>송장번호 </a:t>
            </a:r>
            <a:r>
              <a:rPr lang="en-US" altLang="ko-KR" sz="1000" dirty="0"/>
              <a:t>O)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87630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카카오 </a:t>
            </a:r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알림톡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교환접수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4E284D-E69B-A543-BB36-48B8BB6A45F7}"/>
              </a:ext>
            </a:extLst>
          </p:cNvPr>
          <p:cNvSpPr/>
          <p:nvPr/>
        </p:nvSpPr>
        <p:spPr>
          <a:xfrm>
            <a:off x="560385" y="1448780"/>
            <a:ext cx="376808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[#{</a:t>
            </a:r>
            <a:r>
              <a:rPr lang="en-US" altLang="ko-KR" sz="1000" dirty="0" err="1"/>
              <a:t>brandName</a:t>
            </a:r>
            <a:r>
              <a:rPr lang="en-US" altLang="ko-KR" sz="1000" dirty="0"/>
              <a:t>}] </a:t>
            </a:r>
            <a:r>
              <a:rPr lang="ko-KR" altLang="en-US" sz="1000" dirty="0" err="1"/>
              <a:t>교환접수</a:t>
            </a:r>
            <a:r>
              <a:rPr lang="ko-KR" altLang="en-US" sz="1000" dirty="0"/>
              <a:t> 안내</a:t>
            </a:r>
          </a:p>
          <a:p>
            <a:r>
              <a:rPr lang="ko-KR" altLang="en-US" sz="1000" dirty="0"/>
              <a:t>고객님</a:t>
            </a:r>
            <a:r>
              <a:rPr lang="en-US" altLang="ko-KR" sz="1000" dirty="0"/>
              <a:t>, </a:t>
            </a:r>
            <a:r>
              <a:rPr lang="ko-KR" altLang="en-US" sz="1000" dirty="0"/>
              <a:t>안녕하세요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 err="1"/>
              <a:t>교환신청이</a:t>
            </a:r>
            <a:r>
              <a:rPr lang="ko-KR" altLang="en-US" sz="1000" dirty="0"/>
              <a:t> 접수되었습니다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택배기사가 </a:t>
            </a:r>
            <a:r>
              <a:rPr lang="ko-KR" altLang="en-US" sz="1000" dirty="0" err="1"/>
              <a:t>상품회수를</a:t>
            </a:r>
            <a:r>
              <a:rPr lang="ko-KR" altLang="en-US" sz="1000" dirty="0"/>
              <a:t> 위해 </a:t>
            </a:r>
            <a:r>
              <a:rPr lang="en-US" altLang="ko-KR" sz="1000" dirty="0"/>
              <a:t>2~3</a:t>
            </a:r>
            <a:r>
              <a:rPr lang="ko-KR" altLang="en-US" sz="1000" dirty="0"/>
              <a:t>일 이내 </a:t>
            </a:r>
            <a:r>
              <a:rPr lang="ko-KR" altLang="en-US" sz="1000" dirty="0" err="1"/>
              <a:t>회수지로</a:t>
            </a:r>
            <a:r>
              <a:rPr lang="ko-KR" altLang="en-US" sz="1000" dirty="0"/>
              <a:t> 방문할 예정이오니 </a:t>
            </a:r>
            <a:r>
              <a:rPr lang="ko-KR" altLang="en-US" sz="1000" dirty="0" err="1"/>
              <a:t>상품포장</a:t>
            </a:r>
            <a:r>
              <a:rPr lang="ko-KR" altLang="en-US" sz="1000" dirty="0"/>
              <a:t> 후 전달 부탁 드립니다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수거한 상품이 도착하면</a:t>
            </a:r>
            <a:r>
              <a:rPr lang="en-US" altLang="ko-KR" sz="1000" dirty="0"/>
              <a:t>, </a:t>
            </a:r>
            <a:r>
              <a:rPr lang="ko-KR" altLang="en-US" sz="1000" dirty="0"/>
              <a:t>확인 후 새로운 상품을 보내드립니다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▶</a:t>
            </a:r>
            <a:r>
              <a:rPr lang="ko-KR" altLang="en-US" sz="1000" dirty="0"/>
              <a:t>상품명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itemName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▶</a:t>
            </a:r>
            <a:r>
              <a:rPr lang="ko-KR" altLang="en-US" sz="1000" dirty="0"/>
              <a:t>주문번호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orderNumber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▶</a:t>
            </a:r>
            <a:r>
              <a:rPr lang="ko-KR" altLang="en-US" sz="1000" dirty="0" err="1"/>
              <a:t>접수일자</a:t>
            </a:r>
            <a:r>
              <a:rPr lang="ko-KR" altLang="en-US" sz="1000" dirty="0"/>
              <a:t>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acceptDate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▶</a:t>
            </a:r>
            <a:r>
              <a:rPr lang="ko-KR" altLang="en-US" sz="1000" dirty="0" err="1"/>
              <a:t>택배정보</a:t>
            </a:r>
            <a:r>
              <a:rPr lang="ko-KR" altLang="en-US" sz="1000" dirty="0"/>
              <a:t>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deliveryInfomation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▶</a:t>
            </a:r>
            <a:r>
              <a:rPr lang="ko-KR" altLang="en-US" sz="1000" dirty="0" err="1"/>
              <a:t>수거정보</a:t>
            </a:r>
            <a:r>
              <a:rPr lang="ko-KR" altLang="en-US" sz="1000" dirty="0"/>
              <a:t>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deliveryPickInfomation</a:t>
            </a:r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고객센터 </a:t>
            </a:r>
            <a:r>
              <a:rPr lang="en-US" altLang="ko-KR" sz="1000" dirty="0"/>
              <a:t>: 080-987-0182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99EA39-8AB8-4D64-8058-4810E42BA804}"/>
              </a:ext>
            </a:extLst>
          </p:cNvPr>
          <p:cNvSpPr/>
          <p:nvPr/>
        </p:nvSpPr>
        <p:spPr>
          <a:xfrm>
            <a:off x="4642787" y="1217947"/>
            <a:ext cx="376808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OOO</a:t>
            </a:r>
            <a:r>
              <a:rPr lang="ko-KR" altLang="en-US" sz="1000" dirty="0">
                <a:highlight>
                  <a:srgbClr val="FFFF00"/>
                </a:highlight>
              </a:rPr>
              <a:t> 고객님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  <a:r>
              <a:rPr lang="ko-KR" altLang="en-US" sz="1000" dirty="0">
                <a:highlight>
                  <a:srgbClr val="FFFF00"/>
                </a:highlight>
              </a:rPr>
              <a:t>안녕하세요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교환 신청이 접수되었습니다</a:t>
            </a:r>
            <a:r>
              <a:rPr lang="en-US" altLang="ko-KR" sz="1000" dirty="0">
                <a:highlight>
                  <a:srgbClr val="FFFF00"/>
                </a:highlight>
              </a:rPr>
              <a:t>. 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택배기사가 상품회수를 위해 </a:t>
            </a:r>
            <a:r>
              <a:rPr lang="en-US" altLang="ko-KR" sz="1000" dirty="0">
                <a:highlight>
                  <a:srgbClr val="FFFF00"/>
                </a:highlight>
              </a:rPr>
              <a:t>2~3</a:t>
            </a:r>
            <a:r>
              <a:rPr lang="ko-KR" altLang="en-US" sz="1000" dirty="0">
                <a:highlight>
                  <a:srgbClr val="FFFF00"/>
                </a:highlight>
              </a:rPr>
              <a:t>일 이내 회수지로 방문할 </a:t>
            </a:r>
            <a:r>
              <a:rPr lang="ko-KR" altLang="en-US" sz="1000" dirty="0" err="1">
                <a:highlight>
                  <a:srgbClr val="FFFF00"/>
                </a:highlight>
              </a:rPr>
              <a:t>예정이오니</a:t>
            </a:r>
            <a:r>
              <a:rPr lang="ko-KR" altLang="en-US" sz="1000" dirty="0">
                <a:highlight>
                  <a:srgbClr val="FFFF00"/>
                </a:highlight>
              </a:rPr>
              <a:t> 상품포장 후 전달 부탁 드립니다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수거한 상품이 도착하면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  <a:r>
              <a:rPr lang="ko-KR" altLang="en-US" sz="1000" dirty="0">
                <a:highlight>
                  <a:srgbClr val="FFFF00"/>
                </a:highlight>
              </a:rPr>
              <a:t>확인 후 새로운 상품을 </a:t>
            </a:r>
            <a:r>
              <a:rPr lang="ko-KR" altLang="en-US" sz="1000" dirty="0" err="1">
                <a:highlight>
                  <a:srgbClr val="FFFF00"/>
                </a:highlight>
              </a:rPr>
              <a:t>보내드립니다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 ■ 접수일자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acceptDate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상품명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itemName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주문번호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orderNumber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택배정보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deliveryInfomation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수거정보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deliveryPickInfomation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감사합니다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고객센터 </a:t>
            </a:r>
            <a:r>
              <a:rPr lang="en-US" altLang="ko-KR" sz="1000" dirty="0">
                <a:highlight>
                  <a:srgbClr val="FFFF00"/>
                </a:highlight>
              </a:rPr>
              <a:t>: 080-987-0182</a:t>
            </a:r>
            <a:endParaRPr lang="ko-KR" altLang="en-US" sz="1000" dirty="0">
              <a:highlight>
                <a:srgbClr val="FFFF00"/>
              </a:highlight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0F49848-DCF0-4F88-84D4-ABE46305E3B1}"/>
              </a:ext>
            </a:extLst>
          </p:cNvPr>
          <p:cNvSpPr/>
          <p:nvPr/>
        </p:nvSpPr>
        <p:spPr>
          <a:xfrm>
            <a:off x="9334528" y="843101"/>
            <a:ext cx="2342092" cy="3170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17</a:t>
            </a:r>
            <a:r>
              <a:rPr lang="ko-KR" altLang="en-US" sz="1200" dirty="0"/>
              <a:t>번과 </a:t>
            </a:r>
            <a:r>
              <a:rPr lang="en-US" altLang="ko-KR" sz="1200" dirty="0"/>
              <a:t>18</a:t>
            </a:r>
            <a:r>
              <a:rPr lang="ko-KR" altLang="en-US" sz="1200" dirty="0"/>
              <a:t>번의 차이점이 무엇인가요</a:t>
            </a:r>
            <a:r>
              <a:rPr lang="en-US" altLang="ko-KR" sz="1200" dirty="0"/>
              <a:t>?</a:t>
            </a:r>
            <a:r>
              <a:rPr lang="ko-KR" altLang="en-US" sz="1200" dirty="0"/>
              <a:t> </a:t>
            </a:r>
          </a:p>
        </p:txBody>
      </p:sp>
      <p:graphicFrame>
        <p:nvGraphicFramePr>
          <p:cNvPr id="8" name="Group 90">
            <a:extLst>
              <a:ext uri="{FF2B5EF4-FFF2-40B4-BE49-F238E27FC236}">
                <a16:creationId xmlns:a16="http://schemas.microsoft.com/office/drawing/2014/main" id="{38D19895-2D9E-954D-9710-0F56AD01D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65269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545793A-AD7D-524F-8150-66AA0DAAEB97}"/>
              </a:ext>
            </a:extLst>
          </p:cNvPr>
          <p:cNvSpPr/>
          <p:nvPr/>
        </p:nvSpPr>
        <p:spPr>
          <a:xfrm>
            <a:off x="246064" y="548680"/>
            <a:ext cx="11566262" cy="603711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10/31</a:t>
            </a:r>
            <a:r>
              <a:rPr lang="ko-KR" altLang="en-US" dirty="0"/>
              <a:t> 삭제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187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카카오톡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알림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반품신청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4E284D-E69B-A543-BB36-48B8BB6A45F7}"/>
              </a:ext>
            </a:extLst>
          </p:cNvPr>
          <p:cNvSpPr/>
          <p:nvPr/>
        </p:nvSpPr>
        <p:spPr>
          <a:xfrm>
            <a:off x="560385" y="1448780"/>
            <a:ext cx="37680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[#{</a:t>
            </a:r>
            <a:r>
              <a:rPr lang="en-US" altLang="ko-KR" sz="1000" dirty="0" err="1"/>
              <a:t>brandName</a:t>
            </a:r>
            <a:r>
              <a:rPr lang="en-US" altLang="ko-KR" sz="1000" dirty="0"/>
              <a:t>}] </a:t>
            </a:r>
            <a:r>
              <a:rPr lang="ko-KR" altLang="en-US" sz="1000" dirty="0" err="1"/>
              <a:t>반품접수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고객님께서 신청하신 상품이 반품 접수되었습니다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상품검수</a:t>
            </a:r>
            <a:r>
              <a:rPr lang="ko-KR" altLang="en-US" sz="1000" dirty="0"/>
              <a:t> 후 주문하신 방법으로 </a:t>
            </a:r>
            <a:r>
              <a:rPr lang="ko-KR" altLang="en-US" sz="1000" dirty="0" err="1"/>
              <a:t>환불처리해드립니다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■ </a:t>
            </a:r>
            <a:r>
              <a:rPr lang="ko-KR" altLang="en-US" sz="1000" dirty="0"/>
              <a:t>주문번호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orderNumber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■ </a:t>
            </a:r>
            <a:r>
              <a:rPr lang="ko-KR" altLang="en-US" sz="1000" dirty="0"/>
              <a:t>상품명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itemName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■ COLOR : #{</a:t>
            </a:r>
            <a:r>
              <a:rPr lang="en-US" altLang="ko-KR" sz="1000" dirty="0" err="1"/>
              <a:t>optionColorValue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■ </a:t>
            </a:r>
            <a:r>
              <a:rPr lang="ko-KR" altLang="en-US" sz="1000" dirty="0"/>
              <a:t>사이즈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optionSizeValue</a:t>
            </a:r>
            <a:r>
              <a:rPr lang="en-US" altLang="ko-KR" sz="1000" dirty="0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CF5C5B-620F-4D33-BB85-251789B10F01}"/>
              </a:ext>
            </a:extLst>
          </p:cNvPr>
          <p:cNvSpPr/>
          <p:nvPr/>
        </p:nvSpPr>
        <p:spPr>
          <a:xfrm>
            <a:off x="4925870" y="1448780"/>
            <a:ext cx="37680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안녕하세요</a:t>
            </a:r>
            <a:r>
              <a:rPr lang="en-US" altLang="ko-KR" sz="1000" dirty="0">
                <a:highlight>
                  <a:srgbClr val="FFFF00"/>
                </a:highlight>
              </a:rPr>
              <a:t> OOO </a:t>
            </a:r>
            <a:r>
              <a:rPr lang="ko-KR" altLang="en-US" sz="1000" dirty="0">
                <a:highlight>
                  <a:srgbClr val="FFFF00"/>
                </a:highlight>
              </a:rPr>
              <a:t>고객님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고객님께서 신청하신 상품이 반품 접수되었습니다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상품 검수 후 주문하신 방법으로 환불 처리해드립니다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endParaRPr lang="en-US" altLang="ko-KR" sz="1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 ■ 상품명 : #{</a:t>
            </a:r>
            <a:r>
              <a:rPr lang="ko-KR" altLang="en-US" sz="1000" dirty="0" err="1">
                <a:highlight>
                  <a:srgbClr val="FFFF00"/>
                </a:highlight>
              </a:rPr>
              <a:t>itemName</a:t>
            </a:r>
            <a:r>
              <a:rPr lang="ko-KR" altLang="en-US" sz="1000" dirty="0">
                <a:highlight>
                  <a:srgbClr val="FFFF00"/>
                </a:highlight>
              </a:rPr>
              <a:t>}</a:t>
            </a:r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 ■ </a:t>
            </a:r>
            <a:r>
              <a:rPr lang="ko-KR" altLang="en-US" sz="1000" dirty="0">
                <a:highlight>
                  <a:srgbClr val="FFFF00"/>
                </a:highlight>
              </a:rPr>
              <a:t>컬러</a:t>
            </a:r>
            <a:r>
              <a:rPr lang="en-US" altLang="ko-KR" sz="1000" dirty="0">
                <a:highlight>
                  <a:srgbClr val="FFFF00"/>
                </a:highlight>
              </a:rPr>
              <a:t> : #{</a:t>
            </a:r>
            <a:r>
              <a:rPr lang="en-US" altLang="ko-KR" sz="1000" dirty="0" err="1">
                <a:highlight>
                  <a:srgbClr val="FFFF00"/>
                </a:highlight>
              </a:rPr>
              <a:t>optionColorValue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 ■ </a:t>
            </a:r>
            <a:r>
              <a:rPr lang="ko-KR" altLang="en-US" sz="1000" dirty="0">
                <a:highlight>
                  <a:srgbClr val="FFFF00"/>
                </a:highlight>
              </a:rPr>
              <a:t>사이즈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optionSizeValue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반품주문번호 : #{</a:t>
            </a:r>
            <a:r>
              <a:rPr lang="en-US" altLang="ko-KR" sz="1000" dirty="0">
                <a:highlight>
                  <a:srgbClr val="FFFF00"/>
                </a:highlight>
              </a:rPr>
              <a:t>return</a:t>
            </a:r>
            <a:r>
              <a:rPr lang="ko-KR" altLang="en-US" sz="1000" dirty="0" err="1">
                <a:highlight>
                  <a:srgbClr val="FFFF00"/>
                </a:highlight>
              </a:rPr>
              <a:t>orderNumber</a:t>
            </a:r>
            <a:r>
              <a:rPr lang="ko-KR" altLang="en-US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■ 고객센터 : </a:t>
            </a:r>
            <a:r>
              <a:rPr lang="en-US" altLang="ko-KR" sz="1000" dirty="0">
                <a:highlight>
                  <a:srgbClr val="FFFF00"/>
                </a:highlight>
              </a:rPr>
              <a:t>080-987-0182</a:t>
            </a:r>
            <a:endParaRPr lang="ko-KR" altLang="en-US" sz="1000" dirty="0">
              <a:highlight>
                <a:srgbClr val="FFFF00"/>
              </a:highlight>
            </a:endParaRPr>
          </a:p>
          <a:p>
            <a:endParaRPr lang="ko-KR" altLang="en-US" sz="1000" dirty="0">
              <a:highlight>
                <a:srgbClr val="FFFF00"/>
              </a:highlight>
            </a:endParaRPr>
          </a:p>
        </p:txBody>
      </p:sp>
      <p:graphicFrame>
        <p:nvGraphicFramePr>
          <p:cNvPr id="8" name="Group 90">
            <a:extLst>
              <a:ext uri="{FF2B5EF4-FFF2-40B4-BE49-F238E27FC236}">
                <a16:creationId xmlns:a16="http://schemas.microsoft.com/office/drawing/2014/main" id="{D5966178-53DE-4E4A-9247-1235BDC5A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48862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D13C64C-8CBE-644B-9EA8-6D696D691077}"/>
              </a:ext>
            </a:extLst>
          </p:cNvPr>
          <p:cNvSpPr/>
          <p:nvPr/>
        </p:nvSpPr>
        <p:spPr>
          <a:xfrm>
            <a:off x="560384" y="1413269"/>
            <a:ext cx="3903095" cy="298058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10/31</a:t>
            </a:r>
            <a:r>
              <a:rPr kumimoji="1" lang="ko-KR" altLang="en-US" dirty="0"/>
              <a:t> 삭제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CE2ED-6CB9-3F4A-80DB-317543671ABF}"/>
              </a:ext>
            </a:extLst>
          </p:cNvPr>
          <p:cNvSpPr txBox="1"/>
          <p:nvPr/>
        </p:nvSpPr>
        <p:spPr>
          <a:xfrm>
            <a:off x="9281832" y="6154906"/>
            <a:ext cx="2663436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</a:t>
            </a:r>
            <a:r>
              <a:rPr lang="ko-KR" altLang="en-US" sz="1000" dirty="0"/>
              <a:t> 고객이 사이트에서 </a:t>
            </a:r>
            <a:r>
              <a:rPr lang="ko-KR" altLang="en-US" sz="1000" dirty="0" err="1"/>
              <a:t>반품신청</a:t>
            </a:r>
            <a:r>
              <a:rPr lang="ko-KR" altLang="en-US" sz="1000" dirty="0"/>
              <a:t> 즉시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73557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카카오톡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알림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반품완료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4E284D-E69B-A543-BB36-48B8BB6A45F7}"/>
              </a:ext>
            </a:extLst>
          </p:cNvPr>
          <p:cNvSpPr/>
          <p:nvPr/>
        </p:nvSpPr>
        <p:spPr>
          <a:xfrm>
            <a:off x="890628" y="1538790"/>
            <a:ext cx="3768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[#{</a:t>
            </a:r>
            <a:r>
              <a:rPr lang="en-US" altLang="ko-KR" sz="1000" dirty="0" err="1"/>
              <a:t>brandName</a:t>
            </a:r>
            <a:r>
              <a:rPr lang="en-US" altLang="ko-KR" sz="1000" dirty="0"/>
              <a:t>}] </a:t>
            </a:r>
            <a:r>
              <a:rPr lang="ko-KR" altLang="en-US" sz="1000" dirty="0" err="1"/>
              <a:t>반품완료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주문하신 상품이 </a:t>
            </a:r>
            <a:r>
              <a:rPr lang="ko-KR" altLang="en-US" sz="1000" dirty="0" err="1"/>
              <a:t>반품완료</a:t>
            </a:r>
            <a:r>
              <a:rPr lang="ko-KR" altLang="en-US" sz="1000" dirty="0"/>
              <a:t> 처리 되었습니다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이용해주셔서 감사합니다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■ </a:t>
            </a:r>
            <a:r>
              <a:rPr lang="ko-KR" altLang="en-US" sz="1000" dirty="0"/>
              <a:t>주문번호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orderNumber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■ </a:t>
            </a:r>
            <a:r>
              <a:rPr lang="ko-KR" altLang="en-US" sz="1000" dirty="0"/>
              <a:t>상품명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locationName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■ COLOR : #{</a:t>
            </a:r>
            <a:r>
              <a:rPr lang="en-US" altLang="ko-KR" sz="1000" dirty="0" err="1"/>
              <a:t>optionColorValue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■ </a:t>
            </a:r>
            <a:r>
              <a:rPr lang="ko-KR" altLang="en-US" sz="1000" dirty="0"/>
              <a:t>사이즈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optionSizeValue</a:t>
            </a:r>
            <a:r>
              <a:rPr lang="en-US" altLang="ko-KR" sz="10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3F1455-9084-4118-90D7-23442CCB7032}"/>
              </a:ext>
            </a:extLst>
          </p:cNvPr>
          <p:cNvSpPr/>
          <p:nvPr/>
        </p:nvSpPr>
        <p:spPr>
          <a:xfrm>
            <a:off x="4211625" y="1538790"/>
            <a:ext cx="37680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안녕하세요</a:t>
            </a:r>
            <a:r>
              <a:rPr lang="en-US" altLang="ko-KR" sz="1000" dirty="0">
                <a:highlight>
                  <a:srgbClr val="FFFF00"/>
                </a:highlight>
              </a:rPr>
              <a:t> OOO </a:t>
            </a:r>
            <a:r>
              <a:rPr lang="ko-KR" altLang="en-US" sz="1000" dirty="0">
                <a:highlight>
                  <a:srgbClr val="FFFF00"/>
                </a:highlight>
              </a:rPr>
              <a:t>고객님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주문하신 상품이 반품 처리 완료되었습니다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이용해 주셔서 감사합니다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>
                <a:highlight>
                  <a:srgbClr val="FFFF00"/>
                </a:highlight>
              </a:rPr>
              <a:t>상품명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locationName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>
                <a:highlight>
                  <a:srgbClr val="FFFF00"/>
                </a:highlight>
              </a:rPr>
              <a:t>컬러</a:t>
            </a:r>
            <a:r>
              <a:rPr lang="en-US" altLang="ko-KR" sz="1000" dirty="0">
                <a:highlight>
                  <a:srgbClr val="FFFF00"/>
                </a:highlight>
              </a:rPr>
              <a:t> : #{</a:t>
            </a:r>
            <a:r>
              <a:rPr lang="en-US" altLang="ko-KR" sz="1000" dirty="0" err="1">
                <a:highlight>
                  <a:srgbClr val="FFFF00"/>
                </a:highlight>
              </a:rPr>
              <a:t>optionColorValue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>
                <a:highlight>
                  <a:srgbClr val="FFFF00"/>
                </a:highlight>
              </a:rPr>
              <a:t>사이즈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optionSizeValue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>
                <a:highlight>
                  <a:srgbClr val="FFFF00"/>
                </a:highlight>
              </a:rPr>
              <a:t>반품주문번호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returnorderNumber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■ 고객센터 : </a:t>
            </a:r>
            <a:r>
              <a:rPr lang="en-US" altLang="ko-KR" sz="1000" dirty="0">
                <a:highlight>
                  <a:srgbClr val="FFFF00"/>
                </a:highlight>
              </a:rPr>
              <a:t>080-987-0182</a:t>
            </a:r>
          </a:p>
          <a:p>
            <a:endParaRPr lang="ko-KR" altLang="en-US" sz="1000" dirty="0">
              <a:highlight>
                <a:srgbClr val="FFFF00"/>
              </a:highlight>
            </a:endParaRPr>
          </a:p>
          <a:p>
            <a:endParaRPr lang="ko-KR" altLang="en-US" sz="1000" dirty="0">
              <a:highlight>
                <a:srgbClr val="FFFF00"/>
              </a:highlight>
            </a:endParaRPr>
          </a:p>
        </p:txBody>
      </p:sp>
      <p:graphicFrame>
        <p:nvGraphicFramePr>
          <p:cNvPr id="8" name="Group 90">
            <a:extLst>
              <a:ext uri="{FF2B5EF4-FFF2-40B4-BE49-F238E27FC236}">
                <a16:creationId xmlns:a16="http://schemas.microsoft.com/office/drawing/2014/main" id="{F72871B4-0D19-2B4A-89F3-956DCE393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48862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A5224E3-6B6A-6D4E-918F-0A9B69EAFA72}"/>
              </a:ext>
            </a:extLst>
          </p:cNvPr>
          <p:cNvSpPr/>
          <p:nvPr/>
        </p:nvSpPr>
        <p:spPr>
          <a:xfrm>
            <a:off x="560384" y="1413269"/>
            <a:ext cx="3240361" cy="2015731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10/31</a:t>
            </a:r>
            <a:r>
              <a:rPr kumimoji="1" lang="ko-KR" altLang="en-US" dirty="0"/>
              <a:t> 삭제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152377-9D3C-B647-8E91-85D656A00FEA}"/>
              </a:ext>
            </a:extLst>
          </p:cNvPr>
          <p:cNvSpPr txBox="1"/>
          <p:nvPr/>
        </p:nvSpPr>
        <p:spPr>
          <a:xfrm>
            <a:off x="9281832" y="6154906"/>
            <a:ext cx="2663436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반품확정</a:t>
            </a:r>
            <a:r>
              <a:rPr lang="ko-KR" altLang="en-US" sz="1000" dirty="0"/>
              <a:t> 시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85140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카카오 </a:t>
            </a:r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알림톡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품절안내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4E284D-E69B-A543-BB36-48B8BB6A45F7}"/>
              </a:ext>
            </a:extLst>
          </p:cNvPr>
          <p:cNvSpPr/>
          <p:nvPr/>
        </p:nvSpPr>
        <p:spPr>
          <a:xfrm>
            <a:off x="560385" y="1448780"/>
            <a:ext cx="376808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[#{</a:t>
            </a:r>
            <a:r>
              <a:rPr lang="en-US" altLang="ko-KR" sz="1000" dirty="0" err="1"/>
              <a:t>brandName</a:t>
            </a:r>
            <a:r>
              <a:rPr lang="en-US" altLang="ko-KR" sz="1000" dirty="0"/>
              <a:t>}] </a:t>
            </a:r>
            <a:r>
              <a:rPr lang="ko-KR" altLang="en-US" sz="1000" dirty="0" err="1"/>
              <a:t>품절안내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주문하신 상품이 품절되었습니다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사이트 접속 후 주문취소 부탁드립니다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불편을 드려 죄송합니다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 err="1"/>
              <a:t>바로가기</a:t>
            </a:r>
            <a:r>
              <a:rPr lang="ko-KR" altLang="en-US" sz="1000" dirty="0"/>
              <a:t> 주소 </a:t>
            </a:r>
            <a:r>
              <a:rPr lang="en-US" altLang="ko-KR" sz="1000" dirty="0"/>
              <a:t>: https://</a:t>
            </a:r>
            <a:r>
              <a:rPr lang="en-US" altLang="ko-KR" sz="1000" dirty="0" err="1"/>
              <a:t>www.converse.co.kr</a:t>
            </a:r>
            <a:r>
              <a:rPr lang="en-US" altLang="ko-KR" sz="1000" dirty="0"/>
              <a:t>/account/order</a:t>
            </a:r>
          </a:p>
          <a:p>
            <a:endParaRPr lang="en-US" altLang="ko-KR" sz="1000" dirty="0"/>
          </a:p>
          <a:p>
            <a:r>
              <a:rPr lang="en-US" altLang="ko-KR" sz="1000" dirty="0"/>
              <a:t>■ </a:t>
            </a:r>
            <a:r>
              <a:rPr lang="ko-KR" altLang="en-US" sz="1000" dirty="0"/>
              <a:t>주문번호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orderNumber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■ </a:t>
            </a:r>
            <a:r>
              <a:rPr lang="ko-KR" altLang="en-US" sz="1000" dirty="0"/>
              <a:t>상품명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locationName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■ COLOR : #{</a:t>
            </a:r>
            <a:r>
              <a:rPr lang="en-US" altLang="ko-KR" sz="1000" dirty="0" err="1"/>
              <a:t>optionColorValue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■ </a:t>
            </a:r>
            <a:r>
              <a:rPr lang="ko-KR" altLang="en-US" sz="1000" dirty="0"/>
              <a:t>사이즈 </a:t>
            </a:r>
            <a:r>
              <a:rPr lang="en-US" altLang="ko-KR" sz="1000" dirty="0"/>
              <a:t>: #{</a:t>
            </a:r>
            <a:r>
              <a:rPr lang="en-US" altLang="ko-KR" sz="1000" dirty="0" err="1"/>
              <a:t>optionSizeValue</a:t>
            </a:r>
            <a:r>
              <a:rPr lang="en-US" altLang="ko-KR" sz="1000" dirty="0"/>
              <a:t>}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656593-8CEC-4096-ABCA-9620D094D054}"/>
              </a:ext>
            </a:extLst>
          </p:cNvPr>
          <p:cNvSpPr/>
          <p:nvPr/>
        </p:nvSpPr>
        <p:spPr>
          <a:xfrm>
            <a:off x="9334528" y="843101"/>
            <a:ext cx="2342092" cy="3170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품절이면 </a:t>
            </a:r>
            <a:r>
              <a:rPr lang="en-US" altLang="ko-KR" sz="1200" dirty="0"/>
              <a:t>15</a:t>
            </a:r>
            <a:r>
              <a:rPr lang="ko-KR" altLang="en-US" sz="1200" dirty="0"/>
              <a:t>번처럼 자동 취소 </a:t>
            </a:r>
            <a:r>
              <a:rPr lang="ko-KR" altLang="en-US" sz="1200" dirty="0" err="1"/>
              <a:t>되는거</a:t>
            </a:r>
            <a:r>
              <a:rPr lang="ko-KR" altLang="en-US" sz="1200" dirty="0"/>
              <a:t> 아닌가요</a:t>
            </a:r>
            <a:r>
              <a:rPr lang="en-US" altLang="ko-KR" sz="1200" dirty="0"/>
              <a:t>? </a:t>
            </a:r>
            <a:r>
              <a:rPr lang="ko-KR" altLang="en-US" sz="1200" dirty="0"/>
              <a:t>굳이 고객이 주문 취소를 </a:t>
            </a:r>
            <a:r>
              <a:rPr lang="ko-KR" altLang="en-US" sz="1200" dirty="0" err="1"/>
              <a:t>해야하나요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FAC91A-9170-8841-BA8B-39E3978B129B}"/>
              </a:ext>
            </a:extLst>
          </p:cNvPr>
          <p:cNvSpPr/>
          <p:nvPr/>
        </p:nvSpPr>
        <p:spPr>
          <a:xfrm>
            <a:off x="246064" y="548680"/>
            <a:ext cx="11566262" cy="603711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10/31</a:t>
            </a:r>
            <a:r>
              <a:rPr lang="ko-KR" altLang="en-US" dirty="0"/>
              <a:t> 삭제</a:t>
            </a:r>
            <a:endParaRPr kumimoji="1" lang="en-US" altLang="ko-KR" dirty="0"/>
          </a:p>
        </p:txBody>
      </p:sp>
      <p:graphicFrame>
        <p:nvGraphicFramePr>
          <p:cNvPr id="9" name="Group 90">
            <a:extLst>
              <a:ext uri="{FF2B5EF4-FFF2-40B4-BE49-F238E27FC236}">
                <a16:creationId xmlns:a16="http://schemas.microsoft.com/office/drawing/2014/main" id="{A38EAFE4-2723-0C42-812B-2C32F9E0D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91920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518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카카오톡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알림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비회원 주문 조회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4E284D-E69B-A543-BB36-48B8BB6A45F7}"/>
              </a:ext>
            </a:extLst>
          </p:cNvPr>
          <p:cNvSpPr/>
          <p:nvPr/>
        </p:nvSpPr>
        <p:spPr>
          <a:xfrm>
            <a:off x="560385" y="1448780"/>
            <a:ext cx="37680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. #{</a:t>
            </a:r>
            <a:r>
              <a:rPr lang="en-US" altLang="ko-KR" sz="1000" dirty="0" err="1"/>
              <a:t>brandName</a:t>
            </a:r>
            <a:r>
              <a:rPr lang="en-US" altLang="ko-KR" sz="1000" dirty="0"/>
              <a:t>}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</a:p>
          <a:p>
            <a:r>
              <a:rPr lang="ko-KR" altLang="en-US" sz="1000" dirty="0"/>
              <a:t>아래 링크로 접속하시면 </a:t>
            </a:r>
            <a:r>
              <a:rPr lang="en-US" altLang="ko-KR" sz="1000" dirty="0"/>
              <a:t>#{</a:t>
            </a:r>
            <a:r>
              <a:rPr lang="en-US" altLang="ko-KR" sz="1000" dirty="0" err="1"/>
              <a:t>userName</a:t>
            </a:r>
            <a:r>
              <a:rPr lang="en-US" altLang="ko-KR" sz="1000" dirty="0"/>
              <a:t>}</a:t>
            </a:r>
            <a:r>
              <a:rPr lang="ko-KR" altLang="en-US" sz="1000" dirty="0"/>
              <a:t>님의 비회원 주문을 조회 하실 수 있습니다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#{</a:t>
            </a:r>
            <a:r>
              <a:rPr lang="en-US" altLang="ko-KR" sz="1000" dirty="0" err="1"/>
              <a:t>authUrl</a:t>
            </a:r>
            <a:r>
              <a:rPr lang="en-US" altLang="ko-KR" sz="1000" dirty="0"/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0EB7A6-4105-42CE-A440-42947380389C}"/>
              </a:ext>
            </a:extLst>
          </p:cNvPr>
          <p:cNvSpPr/>
          <p:nvPr/>
        </p:nvSpPr>
        <p:spPr>
          <a:xfrm>
            <a:off x="4430815" y="1448780"/>
            <a:ext cx="376808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 err="1">
                <a:highlight>
                  <a:srgbClr val="FFFF00"/>
                </a:highlight>
              </a:rPr>
              <a:t>ooo</a:t>
            </a:r>
            <a:r>
              <a:rPr lang="ko-KR" altLang="en-US" sz="1000" dirty="0">
                <a:highlight>
                  <a:srgbClr val="FFFF00"/>
                </a:highlight>
              </a:rPr>
              <a:t>고객님 안녕하세요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아래 링크로 접속하시면 비회원 주문조회가 가능합니다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#{</a:t>
            </a:r>
            <a:r>
              <a:rPr lang="en-US" altLang="ko-KR" sz="1000" dirty="0" err="1">
                <a:highlight>
                  <a:srgbClr val="FFFF00"/>
                </a:highlight>
              </a:rPr>
              <a:t>authUrl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■ </a:t>
            </a:r>
            <a:r>
              <a:rPr lang="ko-KR" altLang="en-US" sz="1000" dirty="0">
                <a:highlight>
                  <a:srgbClr val="FFFF00"/>
                </a:highlight>
              </a:rPr>
              <a:t>상품명</a:t>
            </a:r>
            <a:r>
              <a:rPr lang="en-US" altLang="ko-KR" sz="1000" dirty="0">
                <a:highlight>
                  <a:srgbClr val="FFFF00"/>
                </a:highlight>
              </a:rPr>
              <a:t>:#{</a:t>
            </a:r>
            <a:r>
              <a:rPr lang="en-US" altLang="ko-KR" sz="1000" dirty="0" err="1">
                <a:highlight>
                  <a:srgbClr val="FFFF00"/>
                </a:highlight>
              </a:rPr>
              <a:t>itemName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감사합니다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고객센터 </a:t>
            </a:r>
            <a:r>
              <a:rPr lang="en-US" altLang="ko-KR" sz="1000" dirty="0">
                <a:highlight>
                  <a:srgbClr val="FFFF00"/>
                </a:highlight>
              </a:rPr>
              <a:t>: 080-987-0182</a:t>
            </a:r>
            <a:endParaRPr lang="ko-KR" altLang="en-US" sz="1000" dirty="0">
              <a:highlight>
                <a:srgbClr val="FFFF00"/>
              </a:highlight>
            </a:endParaRPr>
          </a:p>
        </p:txBody>
      </p:sp>
      <p:graphicFrame>
        <p:nvGraphicFramePr>
          <p:cNvPr id="9" name="Group 90">
            <a:extLst>
              <a:ext uri="{FF2B5EF4-FFF2-40B4-BE49-F238E27FC236}">
                <a16:creationId xmlns:a16="http://schemas.microsoft.com/office/drawing/2014/main" id="{CF86B8A6-E4BA-8D43-8450-37621C87A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1589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79EAE-7E44-5F4C-8C9F-0CD3495413D7}"/>
              </a:ext>
            </a:extLst>
          </p:cNvPr>
          <p:cNvSpPr/>
          <p:nvPr/>
        </p:nvSpPr>
        <p:spPr>
          <a:xfrm>
            <a:off x="560384" y="1448780"/>
            <a:ext cx="3903095" cy="294507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10/31</a:t>
            </a:r>
            <a:r>
              <a:rPr kumimoji="1" lang="ko-KR" altLang="en-US" dirty="0"/>
              <a:t> 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75871-AF9D-3446-8318-9EFD5AC276F4}"/>
              </a:ext>
            </a:extLst>
          </p:cNvPr>
          <p:cNvSpPr txBox="1"/>
          <p:nvPr/>
        </p:nvSpPr>
        <p:spPr>
          <a:xfrm>
            <a:off x="9281832" y="4446137"/>
            <a:ext cx="2663436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ooo</a:t>
            </a:r>
            <a:r>
              <a:rPr lang="ko-KR" altLang="en-US" sz="1200" b="1" dirty="0"/>
              <a:t> 고객님</a:t>
            </a:r>
            <a:r>
              <a:rPr kumimoji="1" lang="ko-KR" altLang="en-US" sz="1200" b="1" dirty="0"/>
              <a:t> </a:t>
            </a:r>
            <a:r>
              <a:rPr lang="en-US" altLang="ko-KR" sz="1200" b="1" dirty="0"/>
              <a:t>=&gt;</a:t>
            </a:r>
            <a:r>
              <a:rPr kumimoji="1" lang="ko-KR" altLang="en-US" sz="1200" b="1" dirty="0"/>
              <a:t> 받으시는 분</a:t>
            </a:r>
            <a:endParaRPr kumimoji="1"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704A6-B5C9-9941-AB7B-3F26A4C6808E}"/>
              </a:ext>
            </a:extLst>
          </p:cNvPr>
          <p:cNvSpPr txBox="1"/>
          <p:nvPr/>
        </p:nvSpPr>
        <p:spPr>
          <a:xfrm>
            <a:off x="9281832" y="4923800"/>
            <a:ext cx="2663436" cy="16619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kumimoji="1" lang="ko-KR" altLang="en-US" sz="1000" dirty="0"/>
              <a:t>비회원 주문 조회 시도</a:t>
            </a:r>
            <a:endParaRPr lang="en-US" altLang="ko-KR" sz="1000" dirty="0"/>
          </a:p>
          <a:p>
            <a:r>
              <a:rPr kumimoji="1" lang="en-US" altLang="ko-KR" sz="1000" dirty="0"/>
              <a:t>2.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주문결과</a:t>
            </a:r>
            <a:r>
              <a:rPr kumimoji="1" lang="ko-KR" altLang="en-US" sz="1000" dirty="0"/>
              <a:t> 확인</a:t>
            </a:r>
            <a:endParaRPr kumimoji="1" lang="en-US" altLang="ko-KR" sz="1000" dirty="0"/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-</a:t>
            </a:r>
            <a:r>
              <a:rPr lang="ko-KR" altLang="en-US" sz="1000" dirty="0"/>
              <a:t> 아이디</a:t>
            </a:r>
            <a:r>
              <a:rPr lang="en-US" altLang="ko-KR" sz="1000" dirty="0"/>
              <a:t>(</a:t>
            </a:r>
            <a:r>
              <a:rPr lang="ko-KR" altLang="en-US" sz="1000" dirty="0"/>
              <a:t>이메일</a:t>
            </a:r>
            <a:r>
              <a:rPr lang="en-US" altLang="ko-KR" sz="1000" dirty="0"/>
              <a:t>)</a:t>
            </a:r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-</a:t>
            </a:r>
            <a:r>
              <a:rPr kumimoji="1" lang="ko-KR" altLang="en-US" sz="1000" dirty="0"/>
              <a:t> </a:t>
            </a:r>
            <a:r>
              <a:rPr lang="ko-KR" altLang="en-US" sz="1000" dirty="0"/>
              <a:t>주문일</a:t>
            </a:r>
            <a:endParaRPr lang="en-US" altLang="ko-KR" sz="1000" dirty="0"/>
          </a:p>
          <a:p>
            <a:r>
              <a:rPr kumimoji="1" lang="ko-KR" altLang="en-US" sz="1000" dirty="0"/>
              <a:t> </a:t>
            </a: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kumimoji="1" lang="ko-KR" altLang="en-US" sz="1000" dirty="0"/>
              <a:t>주문번호</a:t>
            </a:r>
            <a:endParaRPr kumimoji="1" lang="en-US" altLang="ko-KR" sz="1000" dirty="0"/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-</a:t>
            </a:r>
            <a:r>
              <a:rPr lang="ko-KR" altLang="en-US" sz="1000" dirty="0"/>
              <a:t> 주문상품 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주문금액</a:t>
            </a:r>
            <a:endParaRPr lang="en-US" altLang="ko-KR" sz="1000" dirty="0"/>
          </a:p>
          <a:p>
            <a:r>
              <a:rPr kumimoji="1" lang="en-US" altLang="ko-KR" sz="1000" dirty="0"/>
              <a:t>3.</a:t>
            </a:r>
            <a:r>
              <a:rPr kumimoji="1" lang="ko-KR" altLang="en-US" sz="1000" dirty="0"/>
              <a:t> 이메일로 </a:t>
            </a:r>
            <a:r>
              <a:rPr kumimoji="1" lang="ko-KR" altLang="en-US" sz="1000" dirty="0" err="1"/>
              <a:t>인증받기</a:t>
            </a:r>
            <a:endParaRPr kumimoji="1" lang="en-US" altLang="ko-KR" sz="1000" dirty="0"/>
          </a:p>
          <a:p>
            <a:r>
              <a:rPr lang="en-US" altLang="ko-KR" sz="1000" dirty="0"/>
              <a:t>4.</a:t>
            </a:r>
            <a:r>
              <a:rPr lang="ko-KR" altLang="en-US" sz="1000" dirty="0"/>
              <a:t> 비회원 주문 조회 </a:t>
            </a:r>
            <a:r>
              <a:rPr lang="ko-KR" altLang="en-US" sz="1000" dirty="0" err="1"/>
              <a:t>인증메일</a:t>
            </a:r>
            <a:r>
              <a:rPr lang="ko-KR" altLang="en-US" sz="1000" dirty="0"/>
              <a:t> 발송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68736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카카오톡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알림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비밀번호 찾기 인증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4E284D-E69B-A543-BB36-48B8BB6A45F7}"/>
              </a:ext>
            </a:extLst>
          </p:cNvPr>
          <p:cNvSpPr/>
          <p:nvPr/>
        </p:nvSpPr>
        <p:spPr>
          <a:xfrm>
            <a:off x="560385" y="1448780"/>
            <a:ext cx="37680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. #{</a:t>
            </a:r>
            <a:r>
              <a:rPr lang="en-US" altLang="ko-KR" sz="1000" dirty="0" err="1"/>
              <a:t>brandName</a:t>
            </a:r>
            <a:r>
              <a:rPr lang="en-US" altLang="ko-KR" sz="1000" dirty="0"/>
              <a:t>}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고객님이 요청하신 회원정보 찾기 인증 관련하여 </a:t>
            </a:r>
            <a:r>
              <a:rPr lang="ko-KR" altLang="en-US" sz="1000" dirty="0" err="1"/>
              <a:t>안내드립니다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로그인 </a:t>
            </a:r>
            <a:r>
              <a:rPr lang="en-US" altLang="ko-KR" sz="1000" dirty="0"/>
              <a:t>ID :#{</a:t>
            </a:r>
            <a:r>
              <a:rPr lang="en-US" altLang="ko-KR" sz="1000" dirty="0" err="1"/>
              <a:t>userName</a:t>
            </a:r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ko-KR" altLang="en-US" sz="1000" dirty="0"/>
              <a:t>아래 링크로 접속하시면 로그인 하실 수 있습니다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#{</a:t>
            </a:r>
            <a:r>
              <a:rPr lang="en-US" altLang="ko-KR" sz="1000" dirty="0" err="1"/>
              <a:t>authUrl</a:t>
            </a:r>
            <a:r>
              <a:rPr lang="en-US" altLang="ko-KR" sz="10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77D8C0-5062-4CEE-B84F-5DA588E60A12}"/>
              </a:ext>
            </a:extLst>
          </p:cNvPr>
          <p:cNvSpPr/>
          <p:nvPr/>
        </p:nvSpPr>
        <p:spPr>
          <a:xfrm>
            <a:off x="557479" y="3220658"/>
            <a:ext cx="3768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안녕하세요</a:t>
            </a:r>
            <a:r>
              <a:rPr lang="en-US" altLang="ko-KR" sz="1000" dirty="0">
                <a:highlight>
                  <a:srgbClr val="FFFF00"/>
                </a:highlight>
              </a:rPr>
              <a:t> OOO </a:t>
            </a:r>
            <a:r>
              <a:rPr lang="ko-KR" altLang="en-US" sz="1000" dirty="0">
                <a:highlight>
                  <a:srgbClr val="FFFF00"/>
                </a:highlight>
              </a:rPr>
              <a:t>고객님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고객님이 요청하신 회원정보 찾기 인증 관련하여 </a:t>
            </a:r>
            <a:r>
              <a:rPr lang="ko-KR" altLang="en-US" sz="1000" dirty="0" err="1">
                <a:highlight>
                  <a:srgbClr val="FFFF00"/>
                </a:highlight>
              </a:rPr>
              <a:t>안내드립니다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로그인 </a:t>
            </a:r>
            <a:r>
              <a:rPr lang="en-US" altLang="ko-KR" sz="1000" dirty="0">
                <a:highlight>
                  <a:srgbClr val="FFFF00"/>
                </a:highlight>
              </a:rPr>
              <a:t>ID :#{</a:t>
            </a:r>
            <a:r>
              <a:rPr lang="en-US" altLang="ko-KR" sz="1000" dirty="0" err="1">
                <a:highlight>
                  <a:srgbClr val="FFFF00"/>
                </a:highlight>
              </a:rPr>
              <a:t>emailAddress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아래 링크로 접속하시면 로그인 하실 수 있습니다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 #{</a:t>
            </a:r>
            <a:r>
              <a:rPr lang="en-US" altLang="ko-KR" sz="1000" dirty="0" err="1">
                <a:highlight>
                  <a:srgbClr val="FFFF00"/>
                </a:highlight>
              </a:rPr>
              <a:t>authUrl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</p:txBody>
      </p:sp>
      <p:graphicFrame>
        <p:nvGraphicFramePr>
          <p:cNvPr id="7" name="Group 90">
            <a:extLst>
              <a:ext uri="{FF2B5EF4-FFF2-40B4-BE49-F238E27FC236}">
                <a16:creationId xmlns:a16="http://schemas.microsoft.com/office/drawing/2014/main" id="{18D34627-7A69-4847-A51F-646C583AE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1589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72B58C7-6929-1E4F-B96C-45C79086E4BB}"/>
              </a:ext>
            </a:extLst>
          </p:cNvPr>
          <p:cNvSpPr/>
          <p:nvPr/>
        </p:nvSpPr>
        <p:spPr>
          <a:xfrm>
            <a:off x="489971" y="1416015"/>
            <a:ext cx="3903095" cy="135620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10/31</a:t>
            </a:r>
            <a:r>
              <a:rPr kumimoji="1" lang="ko-KR" altLang="en-US" dirty="0"/>
              <a:t> 삭제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5466F-B4DB-7445-A0E2-062D1CE8B453}"/>
              </a:ext>
            </a:extLst>
          </p:cNvPr>
          <p:cNvSpPr txBox="1"/>
          <p:nvPr/>
        </p:nvSpPr>
        <p:spPr>
          <a:xfrm>
            <a:off x="9281832" y="6001018"/>
            <a:ext cx="2663436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kumimoji="1" lang="ko-KR" altLang="en-US" sz="1000" dirty="0"/>
              <a:t>비</a:t>
            </a:r>
            <a:r>
              <a:rPr lang="ko-KR" altLang="en-US" sz="1000" dirty="0"/>
              <a:t>밀번호 찾기 </a:t>
            </a:r>
            <a:r>
              <a:rPr kumimoji="1" lang="ko-KR" altLang="en-US" sz="1000" dirty="0"/>
              <a:t>시도</a:t>
            </a:r>
            <a:endParaRPr lang="en-US" altLang="ko-KR" sz="1000" dirty="0"/>
          </a:p>
          <a:p>
            <a:r>
              <a:rPr kumimoji="1" lang="en-US" altLang="ko-KR" sz="1000" dirty="0"/>
              <a:t>2.</a:t>
            </a:r>
            <a:r>
              <a:rPr kumimoji="1" lang="ko-KR" altLang="en-US" sz="1000" dirty="0"/>
              <a:t> 이메일로 </a:t>
            </a:r>
            <a:r>
              <a:rPr kumimoji="1" lang="ko-KR" altLang="en-US" sz="1000" dirty="0" err="1"/>
              <a:t>인증받기</a:t>
            </a:r>
            <a:r>
              <a:rPr kumimoji="1" lang="ko-KR" altLang="en-US" sz="1000" dirty="0"/>
              <a:t> 시 발송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259016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카카오톡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알림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재입고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 알림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4E284D-E69B-A543-BB36-48B8BB6A45F7}"/>
              </a:ext>
            </a:extLst>
          </p:cNvPr>
          <p:cNvSpPr/>
          <p:nvPr/>
        </p:nvSpPr>
        <p:spPr>
          <a:xfrm>
            <a:off x="560384" y="1448780"/>
            <a:ext cx="49055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. </a:t>
            </a:r>
            <a:r>
              <a:rPr lang="ko-KR" altLang="en-US" sz="1000" dirty="0" err="1"/>
              <a:t>컨버스</a:t>
            </a:r>
            <a:r>
              <a:rPr lang="ko-KR" altLang="en-US" sz="1000" dirty="0"/>
              <a:t> 공식 온라인 스토어입니다</a:t>
            </a:r>
            <a:r>
              <a:rPr lang="en-US" altLang="ko-KR" sz="1000" dirty="0"/>
              <a:t>. </a:t>
            </a:r>
          </a:p>
          <a:p>
            <a:endParaRPr lang="en-US" altLang="ko-KR" sz="1000" dirty="0"/>
          </a:p>
          <a:p>
            <a:r>
              <a:rPr lang="ko-KR" altLang="en-US" sz="1000" dirty="0"/>
              <a:t>상품이 입고되었습니다</a:t>
            </a:r>
            <a:r>
              <a:rPr lang="en-US" altLang="ko-KR" sz="1000" dirty="0"/>
              <a:t>.[[${</a:t>
            </a:r>
            <a:r>
              <a:rPr lang="en-US" altLang="ko-KR" sz="1000" dirty="0" err="1"/>
              <a:t>item.key</a:t>
            </a:r>
            <a:r>
              <a:rPr lang="en-US" altLang="ko-KR" sz="1000" dirty="0"/>
              <a:t>}]] : [[${</a:t>
            </a:r>
            <a:r>
              <a:rPr lang="en-US" altLang="ko-KR" sz="1000" dirty="0" err="1"/>
              <a:t>item.value</a:t>
            </a:r>
            <a:r>
              <a:rPr lang="en-US" altLang="ko-KR" sz="1000" dirty="0"/>
              <a:t>}]]</a:t>
            </a:r>
          </a:p>
          <a:p>
            <a:r>
              <a:rPr lang="ko-KR" altLang="en-US" sz="1000" dirty="0"/>
              <a:t>가격 </a:t>
            </a:r>
            <a:r>
              <a:rPr lang="en-US" altLang="ko-KR" sz="1000" dirty="0"/>
              <a:t>: </a:t>
            </a:r>
          </a:p>
          <a:p>
            <a:r>
              <a:rPr lang="ko-KR" altLang="en-US" sz="1000" dirty="0"/>
              <a:t>상품정보 </a:t>
            </a:r>
            <a:r>
              <a:rPr lang="en-US" altLang="ko-KR" sz="1000" dirty="0"/>
              <a:t>: </a:t>
            </a:r>
          </a:p>
          <a:p>
            <a:r>
              <a:rPr lang="en-US" altLang="ko-KR" sz="1000" dirty="0"/>
              <a:t>* </a:t>
            </a:r>
            <a:r>
              <a:rPr lang="ko-KR" altLang="en-US" sz="1000" dirty="0"/>
              <a:t>본 메시지는 입고 알림 서비스를 신청하신 내역에 의거하여 발송되었습니다</a:t>
            </a:r>
            <a:r>
              <a:rPr lang="en-US" altLang="ko-KR" sz="1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640D75-6C30-45F4-82DC-CE77D353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160" y="2167545"/>
            <a:ext cx="2798697" cy="24113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845637-3186-4636-B8AF-0B579EF751D7}"/>
              </a:ext>
            </a:extLst>
          </p:cNvPr>
          <p:cNvSpPr/>
          <p:nvPr/>
        </p:nvSpPr>
        <p:spPr>
          <a:xfrm>
            <a:off x="569908" y="2948548"/>
            <a:ext cx="3768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안녕하세요</a:t>
            </a:r>
            <a:r>
              <a:rPr lang="en-US" altLang="ko-KR" sz="1000" dirty="0">
                <a:highlight>
                  <a:srgbClr val="FFFF00"/>
                </a:highlight>
              </a:rPr>
              <a:t> OOO </a:t>
            </a:r>
            <a:r>
              <a:rPr lang="ko-KR" altLang="en-US" sz="1000" dirty="0">
                <a:highlight>
                  <a:srgbClr val="FFFF00"/>
                </a:highlight>
              </a:rPr>
              <a:t>고객님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입고 알림을 신청하신 상품이 </a:t>
            </a:r>
            <a:r>
              <a:rPr lang="ko-KR" altLang="en-US" sz="1000" dirty="0" err="1">
                <a:highlight>
                  <a:srgbClr val="FFFF00"/>
                </a:highlight>
              </a:rPr>
              <a:t>재입고</a:t>
            </a:r>
            <a:r>
              <a:rPr lang="en-US" altLang="ko-KR" sz="1000" dirty="0">
                <a:highlight>
                  <a:srgbClr val="FFFF00"/>
                </a:highlight>
              </a:rPr>
              <a:t> </a:t>
            </a:r>
            <a:r>
              <a:rPr lang="ko-KR" altLang="en-US" sz="1000" dirty="0">
                <a:highlight>
                  <a:srgbClr val="FFFF00"/>
                </a:highlight>
              </a:rPr>
              <a:t>되었습니다</a:t>
            </a:r>
            <a:r>
              <a:rPr lang="en-US" altLang="ko-KR" sz="1000" dirty="0">
                <a:highlight>
                  <a:srgbClr val="FFFF00"/>
                </a:highlight>
              </a:rPr>
              <a:t>. 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인기 상품은 조기 품절 될 수 있으니 </a:t>
            </a:r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빠른 시간 내에 주문해주시기 바랍니다</a:t>
            </a:r>
            <a:r>
              <a:rPr lang="en-US" altLang="ko-KR" sz="1000" dirty="0">
                <a:highlight>
                  <a:srgbClr val="FFFF00"/>
                </a:highlight>
              </a:rPr>
              <a:t>. 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 ■ 상품명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itemName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 ■ </a:t>
            </a:r>
            <a:r>
              <a:rPr lang="ko-KR" altLang="en-US" sz="1000" dirty="0">
                <a:highlight>
                  <a:srgbClr val="FFFF00"/>
                </a:highlight>
              </a:rPr>
              <a:t>컬러</a:t>
            </a:r>
            <a:r>
              <a:rPr lang="en-US" altLang="ko-KR" sz="1000" dirty="0">
                <a:highlight>
                  <a:srgbClr val="FFFF00"/>
                </a:highlight>
              </a:rPr>
              <a:t> : #{</a:t>
            </a:r>
            <a:r>
              <a:rPr lang="en-US" altLang="ko-KR" sz="1000" dirty="0" err="1">
                <a:highlight>
                  <a:srgbClr val="FFFF00"/>
                </a:highlight>
              </a:rPr>
              <a:t>optionColorValue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 ■ </a:t>
            </a:r>
            <a:r>
              <a:rPr lang="ko-KR" altLang="en-US" sz="1000" dirty="0">
                <a:highlight>
                  <a:srgbClr val="FFFF00"/>
                </a:highlight>
              </a:rPr>
              <a:t>사이즈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optionSizeValue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스토어에서 확인하기 ⇒ </a:t>
            </a:r>
            <a:r>
              <a:rPr lang="en-US" altLang="ko-KR" sz="1000" dirty="0">
                <a:highlight>
                  <a:srgbClr val="FFFF00"/>
                </a:highlight>
              </a:rPr>
              <a:t>#{</a:t>
            </a:r>
            <a:r>
              <a:rPr lang="en-US" altLang="ko-KR" sz="1000" dirty="0" err="1">
                <a:highlight>
                  <a:srgbClr val="FFFF00"/>
                </a:highlight>
              </a:rPr>
              <a:t>shortUrl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* </a:t>
            </a:r>
            <a:r>
              <a:rPr lang="ko-KR" altLang="en-US" sz="1000" dirty="0">
                <a:highlight>
                  <a:srgbClr val="FFFF00"/>
                </a:highlight>
              </a:rPr>
              <a:t>본 메시지는 입고 알림 서비스를 신청하신 내역에 의거하여 발송되었습니다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</p:txBody>
      </p:sp>
      <p:graphicFrame>
        <p:nvGraphicFramePr>
          <p:cNvPr id="9" name="Group 90">
            <a:extLst>
              <a:ext uri="{FF2B5EF4-FFF2-40B4-BE49-F238E27FC236}">
                <a16:creationId xmlns:a16="http://schemas.microsoft.com/office/drawing/2014/main" id="{8AC01A09-1A88-984A-82D9-DB25230BD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3979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7C7F3B3-B08A-F647-A49B-BAE9DFFE748A}"/>
              </a:ext>
            </a:extLst>
          </p:cNvPr>
          <p:cNvSpPr/>
          <p:nvPr/>
        </p:nvSpPr>
        <p:spPr>
          <a:xfrm>
            <a:off x="560384" y="1413270"/>
            <a:ext cx="4635516" cy="150855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10/31</a:t>
            </a:r>
            <a:r>
              <a:rPr kumimoji="1" lang="ko-KR" altLang="en-US" dirty="0"/>
              <a:t> 삭제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73677-6698-4347-BBF4-5A6C088CA160}"/>
              </a:ext>
            </a:extLst>
          </p:cNvPr>
          <p:cNvSpPr txBox="1"/>
          <p:nvPr/>
        </p:nvSpPr>
        <p:spPr>
          <a:xfrm>
            <a:off x="9281832" y="6001018"/>
            <a:ext cx="2663436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kumimoji="1" lang="ko-KR" altLang="en-US" sz="1000" dirty="0" err="1"/>
              <a:t>재고입고</a:t>
            </a:r>
            <a:r>
              <a:rPr kumimoji="1" lang="ko-KR" altLang="en-US" sz="1000" dirty="0"/>
              <a:t> 후</a:t>
            </a:r>
            <a:r>
              <a:rPr kumimoji="1" lang="en-US" altLang="ko-KR" sz="1000" dirty="0"/>
              <a:t>(10</a:t>
            </a:r>
            <a:r>
              <a:rPr kumimoji="1" lang="ko-KR" altLang="en-US" sz="1000" dirty="0"/>
              <a:t>시</a:t>
            </a:r>
            <a:r>
              <a:rPr kumimoji="1" lang="en-US" altLang="ko-KR" sz="1000" dirty="0"/>
              <a:t>~19</a:t>
            </a:r>
            <a:r>
              <a:rPr kumimoji="1" lang="ko-KR" altLang="en-US" sz="1000" dirty="0"/>
              <a:t>시 사이 </a:t>
            </a:r>
            <a:r>
              <a:rPr kumimoji="1" lang="en-US" altLang="ko-KR" sz="1000" dirty="0"/>
              <a:t>5</a:t>
            </a:r>
            <a:r>
              <a:rPr kumimoji="1" lang="ko-KR" altLang="en-US" sz="1000" dirty="0"/>
              <a:t>분 배치 실행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701D2-D04E-F842-8F0B-0D2B906F7718}"/>
              </a:ext>
            </a:extLst>
          </p:cNvPr>
          <p:cNvSpPr txBox="1"/>
          <p:nvPr/>
        </p:nvSpPr>
        <p:spPr>
          <a:xfrm>
            <a:off x="3856284" y="4802959"/>
            <a:ext cx="2239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</a:rPr>
              <a:t>클릭 시 해당 상품 </a:t>
            </a:r>
            <a:r>
              <a:rPr kumimoji="1" lang="en-US" altLang="ko-KR" sz="1000" b="1" i="1" dirty="0">
                <a:solidFill>
                  <a:srgbClr val="00B0F0"/>
                </a:solidFill>
              </a:rPr>
              <a:t>PDP </a:t>
            </a:r>
            <a:r>
              <a:rPr kumimoji="1" lang="ko-KR" altLang="en-US" sz="1000" b="1" i="1" dirty="0">
                <a:solidFill>
                  <a:srgbClr val="00B0F0"/>
                </a:solidFill>
              </a:rPr>
              <a:t>로 </a:t>
            </a:r>
            <a:r>
              <a:rPr kumimoji="1" lang="ko-KR" altLang="en-US" sz="1000" b="1" i="1" dirty="0" err="1">
                <a:solidFill>
                  <a:srgbClr val="00B0F0"/>
                </a:solidFill>
              </a:rPr>
              <a:t>바로가기</a:t>
            </a:r>
            <a:endParaRPr kumimoji="1" lang="ko-KR" altLang="en-US" sz="1000" b="1" i="1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0F571-0D02-664D-991F-1F6CFE0E438F}"/>
              </a:ext>
            </a:extLst>
          </p:cNvPr>
          <p:cNvSpPr txBox="1"/>
          <p:nvPr/>
        </p:nvSpPr>
        <p:spPr>
          <a:xfrm>
            <a:off x="9102525" y="190687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</a:rPr>
              <a:t>예</a:t>
            </a:r>
            <a:r>
              <a:rPr kumimoji="1" lang="en-US" altLang="ko-KR" sz="1000" b="1" i="1" dirty="0">
                <a:solidFill>
                  <a:srgbClr val="00B0F0"/>
                </a:solidFill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57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카카오톡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알림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온라인 추첨 당첨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Group 90">
            <a:extLst>
              <a:ext uri="{FF2B5EF4-FFF2-40B4-BE49-F238E27FC236}">
                <a16:creationId xmlns:a16="http://schemas.microsoft.com/office/drawing/2014/main" id="{3C3DF95F-2AEA-EA45-AA13-01C4D6C45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21212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AC47C1-3BDB-8746-A5FA-E84D543C2B16}"/>
              </a:ext>
            </a:extLst>
          </p:cNvPr>
          <p:cNvSpPr/>
          <p:nvPr/>
        </p:nvSpPr>
        <p:spPr>
          <a:xfrm>
            <a:off x="572242" y="1351082"/>
            <a:ext cx="37680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안녕하세요</a:t>
            </a:r>
            <a:r>
              <a:rPr lang="en-US" altLang="ko-KR" sz="1000" dirty="0">
                <a:highlight>
                  <a:srgbClr val="FFFF00"/>
                </a:highlight>
              </a:rPr>
              <a:t> OOO </a:t>
            </a:r>
            <a:r>
              <a:rPr lang="ko-KR" altLang="en-US" sz="1000" dirty="0">
                <a:highlight>
                  <a:srgbClr val="FFFF00"/>
                </a:highlight>
              </a:rPr>
              <a:t>고객님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온라인 추첨에 당첨되신 것을 </a:t>
            </a:r>
            <a:r>
              <a:rPr lang="ko-KR" altLang="en-US" sz="1000" dirty="0" err="1">
                <a:highlight>
                  <a:srgbClr val="FFFF00"/>
                </a:highlight>
              </a:rPr>
              <a:t>축하드립니다</a:t>
            </a:r>
            <a:r>
              <a:rPr lang="en-US" altLang="ko-KR" sz="1000" dirty="0">
                <a:highlight>
                  <a:srgbClr val="FFFF00"/>
                </a:highlight>
              </a:rPr>
              <a:t>. 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구매 정보를 확인하신 후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스토어에서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마감 시간 이내에 구매를 완료해주시기 바랍니다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 ■ 구매가능시간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orderDate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  <a:r>
              <a:rPr lang="ko-KR" altLang="en-US" sz="1000" dirty="0">
                <a:highlight>
                  <a:srgbClr val="FFFF00"/>
                </a:highlight>
              </a:rPr>
              <a:t>  </a:t>
            </a:r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 ■ </a:t>
            </a:r>
            <a:r>
              <a:rPr lang="ko-KR" altLang="en-US" sz="1000" dirty="0" err="1">
                <a:highlight>
                  <a:srgbClr val="FFFF00"/>
                </a:highlight>
              </a:rPr>
              <a:t>응모아이디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emailAdderess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 ■ </a:t>
            </a:r>
            <a:r>
              <a:rPr lang="ko-KR" altLang="en-US" sz="1000" dirty="0" err="1">
                <a:highlight>
                  <a:srgbClr val="FFFF00"/>
                </a:highlight>
              </a:rPr>
              <a:t>응모상품명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itemName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 ■ </a:t>
            </a:r>
            <a:r>
              <a:rPr lang="ko-KR" altLang="en-US" sz="1000" dirty="0">
                <a:highlight>
                  <a:srgbClr val="FFFF00"/>
                </a:highlight>
              </a:rPr>
              <a:t>컬러</a:t>
            </a:r>
            <a:r>
              <a:rPr lang="en-US" altLang="ko-KR" sz="1000" dirty="0">
                <a:highlight>
                  <a:srgbClr val="FFFF00"/>
                </a:highlight>
              </a:rPr>
              <a:t> : #{</a:t>
            </a:r>
            <a:r>
              <a:rPr lang="en-US" altLang="ko-KR" sz="1000" dirty="0" err="1">
                <a:highlight>
                  <a:srgbClr val="FFFF00"/>
                </a:highlight>
              </a:rPr>
              <a:t>optionColorValue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 ■ </a:t>
            </a:r>
            <a:r>
              <a:rPr lang="ko-KR" altLang="en-US" sz="1000" dirty="0">
                <a:highlight>
                  <a:srgbClr val="FFFF00"/>
                </a:highlight>
              </a:rPr>
              <a:t>사이즈 </a:t>
            </a:r>
            <a:r>
              <a:rPr lang="en-US" altLang="ko-KR" sz="1000" dirty="0">
                <a:highlight>
                  <a:srgbClr val="FFFF00"/>
                </a:highlight>
              </a:rPr>
              <a:t>: #{</a:t>
            </a:r>
            <a:r>
              <a:rPr lang="en-US" altLang="ko-KR" sz="1000" dirty="0" err="1">
                <a:highlight>
                  <a:srgbClr val="FFFF00"/>
                </a:highlight>
              </a:rPr>
              <a:t>optionSizeValue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스토어에서 확인하기 ⇒ </a:t>
            </a:r>
            <a:r>
              <a:rPr lang="en-US" altLang="ko-KR" sz="1000" dirty="0">
                <a:highlight>
                  <a:srgbClr val="FFFF00"/>
                </a:highlight>
              </a:rPr>
              <a:t>#{</a:t>
            </a:r>
            <a:r>
              <a:rPr lang="en-US" altLang="ko-KR" sz="1000" dirty="0" err="1">
                <a:highlight>
                  <a:srgbClr val="FFFF00"/>
                </a:highlight>
              </a:rPr>
              <a:t>shortUrl</a:t>
            </a:r>
            <a:r>
              <a:rPr lang="en-US" altLang="ko-KR" sz="10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*</a:t>
            </a:r>
            <a:r>
              <a:rPr lang="ko-KR" altLang="en-US" sz="1000" dirty="0">
                <a:highlight>
                  <a:srgbClr val="FFFF00"/>
                </a:highlight>
              </a:rPr>
              <a:t>모바일에서 구매를 할 경우 반드시 </a:t>
            </a:r>
            <a:r>
              <a:rPr lang="ko-KR" altLang="en-US" sz="1000" dirty="0" err="1">
                <a:highlight>
                  <a:srgbClr val="FFFF00"/>
                </a:highlight>
              </a:rPr>
              <a:t>로그인을</a:t>
            </a:r>
            <a:r>
              <a:rPr lang="ko-KR" altLang="en-US" sz="1000" dirty="0">
                <a:highlight>
                  <a:srgbClr val="FFFF00"/>
                </a:highlight>
              </a:rPr>
              <a:t> 먼저 진행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하신 후 구매 </a:t>
            </a:r>
            <a:r>
              <a:rPr lang="en-US" altLang="ko-KR" sz="1000" dirty="0">
                <a:highlight>
                  <a:srgbClr val="FFFF00"/>
                </a:highlight>
              </a:rPr>
              <a:t>URL</a:t>
            </a:r>
            <a:r>
              <a:rPr lang="ko-KR" altLang="en-US" sz="1000" dirty="0">
                <a:highlight>
                  <a:srgbClr val="FFFF00"/>
                </a:highlight>
              </a:rPr>
              <a:t>을 통해 결제해주시기 바랍니다</a:t>
            </a:r>
            <a:r>
              <a:rPr lang="en-US" altLang="ko-KR" sz="1000" dirty="0">
                <a:highlight>
                  <a:srgbClr val="FFFF00"/>
                </a:highlight>
              </a:rPr>
              <a:t>. 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>
                <a:highlight>
                  <a:srgbClr val="FFFF00"/>
                </a:highlight>
              </a:rPr>
              <a:t>유의사항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*</a:t>
            </a:r>
            <a:r>
              <a:rPr lang="ko-KR" altLang="en-US" sz="1000" dirty="0">
                <a:highlight>
                  <a:srgbClr val="FFFF00"/>
                </a:highlight>
              </a:rPr>
              <a:t>타인에게 양도가 불가능 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*</a:t>
            </a:r>
            <a:r>
              <a:rPr lang="ko-KR" altLang="en-US" sz="1000" dirty="0">
                <a:highlight>
                  <a:srgbClr val="FFFF00"/>
                </a:highlight>
              </a:rPr>
              <a:t>당첨자 본인이 응모했던 아이디로 </a:t>
            </a:r>
            <a:r>
              <a:rPr lang="en-US" altLang="ko-KR" sz="1000" dirty="0">
                <a:highlight>
                  <a:srgbClr val="FFFF00"/>
                </a:highlight>
              </a:rPr>
              <a:t>1</a:t>
            </a:r>
            <a:r>
              <a:rPr lang="ko-KR" altLang="en-US" sz="1000" dirty="0">
                <a:highlight>
                  <a:srgbClr val="FFFF00"/>
                </a:highlight>
              </a:rPr>
              <a:t>인 </a:t>
            </a:r>
            <a:r>
              <a:rPr lang="en-US" altLang="ko-KR" sz="1000" dirty="0">
                <a:highlight>
                  <a:srgbClr val="FFFF00"/>
                </a:highlight>
              </a:rPr>
              <a:t>1</a:t>
            </a:r>
            <a:r>
              <a:rPr lang="ko-KR" altLang="en-US" sz="1000" dirty="0">
                <a:highlight>
                  <a:srgbClr val="FFFF00"/>
                </a:highlight>
              </a:rPr>
              <a:t>족 구매 가능합니다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*</a:t>
            </a:r>
            <a:r>
              <a:rPr lang="ko-KR" altLang="en-US" sz="1000" dirty="0">
                <a:highlight>
                  <a:srgbClr val="FFFF00"/>
                </a:highlight>
              </a:rPr>
              <a:t>반드시 구매 시간 내에 결제를 하셔야 하며 카드 결제로만 가능합니다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*</a:t>
            </a:r>
            <a:r>
              <a:rPr lang="ko-KR" altLang="en-US" sz="1000" dirty="0">
                <a:highlight>
                  <a:srgbClr val="FFFF00"/>
                </a:highlight>
              </a:rPr>
              <a:t>환불은 가능하나 사이즈 교환은 불가능 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*</a:t>
            </a:r>
            <a:r>
              <a:rPr lang="ko-KR" altLang="en-US" sz="1000" dirty="0">
                <a:highlight>
                  <a:srgbClr val="FFFF00"/>
                </a:highlight>
              </a:rPr>
              <a:t>마감 시간 이내에 미 </a:t>
            </a:r>
            <a:r>
              <a:rPr lang="ko-KR" altLang="en-US" sz="1000" dirty="0" err="1">
                <a:highlight>
                  <a:srgbClr val="FFFF00"/>
                </a:highlight>
              </a:rPr>
              <a:t>구매시</a:t>
            </a:r>
            <a:r>
              <a:rPr lang="ko-KR" altLang="en-US" sz="1000" dirty="0">
                <a:highlight>
                  <a:srgbClr val="FFFF00"/>
                </a:highlight>
              </a:rPr>
              <a:t> 당첨 취소가 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en-US" altLang="ko-KR" sz="1000" dirty="0">
                <a:highlight>
                  <a:srgbClr val="FFFF00"/>
                </a:highlight>
              </a:rPr>
              <a:t>*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 내 </a:t>
            </a:r>
            <a:r>
              <a:rPr lang="ko-KR" altLang="en-US" sz="1000" dirty="0" err="1">
                <a:highlight>
                  <a:srgbClr val="FFFF00"/>
                </a:highlight>
              </a:rPr>
              <a:t>마이페이지에서도</a:t>
            </a:r>
            <a:r>
              <a:rPr lang="ko-KR" altLang="en-US" sz="1000" dirty="0">
                <a:highlight>
                  <a:srgbClr val="FFFF00"/>
                </a:highlight>
              </a:rPr>
              <a:t> 결제가 가능합니다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항상 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스토어를 사랑해 주셔서 감사합니다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  <a:endParaRPr lang="ko-KR" altLang="en-US" sz="1000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04398-4E76-B34C-9EEB-AFA15F2870F7}"/>
              </a:ext>
            </a:extLst>
          </p:cNvPr>
          <p:cNvSpPr txBox="1"/>
          <p:nvPr/>
        </p:nvSpPr>
        <p:spPr>
          <a:xfrm>
            <a:off x="9281832" y="6154906"/>
            <a:ext cx="2663436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온라인 추첨 당첨자 발표 시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84781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/>
            <a:r>
              <a:rPr lang="ko-KR" altLang="en-US" sz="1200" b="1" dirty="0" err="1">
                <a:solidFill>
                  <a:srgbClr val="000000"/>
                </a:solidFill>
                <a:latin typeface="+mn-ea"/>
              </a:rPr>
              <a:t>카카오톡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알림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온라인 추첨 </a:t>
            </a: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미당첨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Group 90">
            <a:extLst>
              <a:ext uri="{FF2B5EF4-FFF2-40B4-BE49-F238E27FC236}">
                <a16:creationId xmlns:a16="http://schemas.microsoft.com/office/drawing/2014/main" id="{3C3DF95F-2AEA-EA45-AA13-01C4D6C452D0}"/>
              </a:ext>
            </a:extLst>
          </p:cNvPr>
          <p:cNvGraphicFramePr>
            <a:graphicFrameLocks noGrp="1"/>
          </p:cNvGraphicFramePr>
          <p:nvPr/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AC47C1-3BDB-8746-A5FA-E84D543C2B16}"/>
              </a:ext>
            </a:extLst>
          </p:cNvPr>
          <p:cNvSpPr/>
          <p:nvPr/>
        </p:nvSpPr>
        <p:spPr>
          <a:xfrm>
            <a:off x="572242" y="1351082"/>
            <a:ext cx="37680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[</a:t>
            </a:r>
            <a:r>
              <a:rPr lang="ko-KR" altLang="en-US" sz="1000" dirty="0" err="1">
                <a:highlight>
                  <a:srgbClr val="FFFF00"/>
                </a:highlight>
              </a:rPr>
              <a:t>컨버스</a:t>
            </a:r>
            <a:r>
              <a:rPr lang="ko-KR" altLang="en-US" sz="1000" dirty="0">
                <a:highlight>
                  <a:srgbClr val="FFFF00"/>
                </a:highlight>
              </a:rPr>
              <a:t> 공식 온라인 스토어</a:t>
            </a:r>
            <a:r>
              <a:rPr lang="en-US" altLang="ko-KR" sz="10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안녕하세요</a:t>
            </a:r>
            <a:r>
              <a:rPr lang="en-US" altLang="ko-KR" sz="1000" dirty="0">
                <a:highlight>
                  <a:srgbClr val="FFFF00"/>
                </a:highlight>
              </a:rPr>
              <a:t> OOO </a:t>
            </a:r>
            <a:r>
              <a:rPr lang="ko-KR" altLang="en-US" sz="1000" dirty="0">
                <a:highlight>
                  <a:srgbClr val="FFFF00"/>
                </a:highlight>
              </a:rPr>
              <a:t>고객님</a:t>
            </a:r>
            <a:r>
              <a:rPr lang="en-US" altLang="ko-KR" sz="1000" dirty="0">
                <a:highlight>
                  <a:srgbClr val="FFFF00"/>
                </a:highlight>
              </a:rPr>
              <a:t>, 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온라인 추첨에 당첨되지 않았습니다</a:t>
            </a:r>
            <a:r>
              <a:rPr lang="en-US" altLang="ko-KR" sz="1000" dirty="0">
                <a:highlight>
                  <a:srgbClr val="FFFF00"/>
                </a:highlight>
              </a:rPr>
              <a:t>. 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ko-KR" altLang="en-US" sz="1000" dirty="0">
                <a:highlight>
                  <a:srgbClr val="FFFF00"/>
                </a:highlight>
              </a:rPr>
              <a:t>아쉽지만 추후 진행되는 온라인 추첨에 도전해주세요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감사합니다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EC4D7-A32C-1341-8CF0-FC09FCD2DC65}"/>
              </a:ext>
            </a:extLst>
          </p:cNvPr>
          <p:cNvSpPr txBox="1"/>
          <p:nvPr/>
        </p:nvSpPr>
        <p:spPr>
          <a:xfrm>
            <a:off x="9281832" y="6154906"/>
            <a:ext cx="2663436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온라인 추첨 당첨자 발표 시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362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51DD930E-656F-E241-9C53-240F9D0E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Common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graphicFrame>
        <p:nvGraphicFramePr>
          <p:cNvPr id="4" name="Group 1480">
            <a:extLst>
              <a:ext uri="{FF2B5EF4-FFF2-40B4-BE49-F238E27FC236}">
                <a16:creationId xmlns:a16="http://schemas.microsoft.com/office/drawing/2014/main" id="{C310283A-C0CB-4A49-BB16-A4371D7FB2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067295"/>
              </p:ext>
            </p:extLst>
          </p:nvPr>
        </p:nvGraphicFramePr>
        <p:xfrm>
          <a:off x="253508" y="494928"/>
          <a:ext cx="11692430" cy="44753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1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3725">
                  <a:extLst>
                    <a:ext uri="{9D8B030D-6E8A-4147-A177-3AD203B41FA5}">
                      <a16:colId xmlns:a16="http://schemas.microsoft.com/office/drawing/2014/main" val="637344249"/>
                    </a:ext>
                  </a:extLst>
                </a:gridCol>
                <a:gridCol w="2746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알림 항목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발송시기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채널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회원가입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회원가입 완료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회원가입 완료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이메일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주문완료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주문완료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주문완료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이메일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226776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주문취소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주문취소 신청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주문취소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이메일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821300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부분취소</a:t>
                      </a:r>
                      <a:r>
                        <a:rPr lang="ko-KR" altLang="en-US" sz="900" dirty="0"/>
                        <a:t> 신청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부분취소</a:t>
                      </a:r>
                      <a:r>
                        <a:rPr lang="ko-KR" altLang="en-US" sz="900" dirty="0"/>
                        <a:t>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523836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결품취소</a:t>
                      </a:r>
                      <a:r>
                        <a:rPr lang="ko-KR" altLang="en-US" sz="900" dirty="0"/>
                        <a:t>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어드민에서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결품취소</a:t>
                      </a:r>
                      <a:r>
                        <a:rPr lang="ko-KR" altLang="en-US" sz="900" dirty="0"/>
                        <a:t> 버튼 액션 진행 시</a:t>
                      </a:r>
                      <a:endParaRPr kumimoji="1"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912792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교환신청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교환신청</a:t>
                      </a:r>
                      <a:r>
                        <a:rPr lang="ko-KR" altLang="en-US" sz="900" dirty="0"/>
                        <a:t>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교환신청</a:t>
                      </a:r>
                      <a:r>
                        <a:rPr lang="ko-KR" altLang="en-US" sz="900" dirty="0"/>
                        <a:t>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592908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교환출고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교환출고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어드민에서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교환상품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출고확정</a:t>
                      </a:r>
                      <a:r>
                        <a:rPr lang="ko-KR" altLang="en-US" sz="900" dirty="0"/>
                        <a:t> 시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송장번호 </a:t>
                      </a:r>
                      <a:r>
                        <a:rPr lang="en-US" altLang="ko-KR" sz="900" dirty="0"/>
                        <a:t>O)</a:t>
                      </a:r>
                      <a:endParaRPr kumimoji="1"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718984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반품신청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반품신청</a:t>
                      </a:r>
                      <a:r>
                        <a:rPr lang="ko-KR" altLang="en-US" sz="900" dirty="0"/>
                        <a:t>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반품신청</a:t>
                      </a:r>
                      <a:r>
                        <a:rPr lang="ko-KR" altLang="en-US" sz="900" dirty="0"/>
                        <a:t>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965984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반품완료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반품완료</a:t>
                      </a:r>
                      <a:r>
                        <a:rPr lang="ko-KR" altLang="en-US" sz="900" dirty="0"/>
                        <a:t>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반품확정</a:t>
                      </a:r>
                      <a:r>
                        <a:rPr lang="ko-KR" altLang="en-US" sz="900" dirty="0"/>
                        <a:t>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19238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비회원 주문 조회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비회원 주문 조회 인증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비회원 주문 조회 시도 후 </a:t>
                      </a:r>
                      <a:r>
                        <a:rPr lang="ko-KR" altLang="en-US" sz="900" dirty="0" err="1"/>
                        <a:t>인증받기</a:t>
                      </a:r>
                      <a:r>
                        <a:rPr lang="ko-KR" altLang="en-US" sz="900" dirty="0"/>
                        <a:t> 시도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이메일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053719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11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비밀번호 찾기 인증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비밀번호 찾기 인증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비밀번호 찾기 시도 후 </a:t>
                      </a:r>
                      <a:r>
                        <a:rPr lang="ko-KR" altLang="en-US" sz="900" dirty="0" err="1"/>
                        <a:t>인증받기</a:t>
                      </a:r>
                      <a:r>
                        <a:rPr lang="ko-KR" altLang="en-US" sz="900" dirty="0"/>
                        <a:t> 시도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이메일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79635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12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재입고</a:t>
                      </a:r>
                      <a:r>
                        <a:rPr lang="ko-KR" altLang="en-US" sz="900" dirty="0"/>
                        <a:t> 알림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재입고</a:t>
                      </a:r>
                      <a:r>
                        <a:rPr lang="ko-KR" altLang="en-US" sz="900" dirty="0"/>
                        <a:t>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재고입고</a:t>
                      </a:r>
                      <a:r>
                        <a:rPr lang="ko-KR" altLang="en-US" sz="900" dirty="0"/>
                        <a:t> 후</a:t>
                      </a:r>
                      <a:r>
                        <a:rPr lang="en-US" altLang="ko-KR" sz="900" dirty="0"/>
                        <a:t>(10</a:t>
                      </a:r>
                      <a:r>
                        <a:rPr lang="ko-KR" altLang="en-US" sz="900" dirty="0"/>
                        <a:t>시</a:t>
                      </a:r>
                      <a:r>
                        <a:rPr lang="en-US" altLang="ko-KR" sz="900" dirty="0"/>
                        <a:t>~19</a:t>
                      </a:r>
                      <a:r>
                        <a:rPr lang="ko-KR" altLang="en-US" sz="900" dirty="0"/>
                        <a:t>시 사이 </a:t>
                      </a:r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분 배치 실행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422520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13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온라인 추첨 당첨 여부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당첨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온라인 추첨 당첨자 발표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60134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14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미당첨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793609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15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광고성 정보 수신 동의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광고성 정보 수신 동의 내역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수신동의</a:t>
                      </a:r>
                      <a:r>
                        <a:rPr lang="ko-KR" altLang="en-US" sz="900" dirty="0"/>
                        <a:t> 체크 시점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저장일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 일로부터 </a:t>
                      </a: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년 되는 시점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일</a:t>
                      </a:r>
                      <a:r>
                        <a:rPr lang="en-US" altLang="ko-KR" sz="900" dirty="0"/>
                        <a:t>)</a:t>
                      </a:r>
                      <a:endParaRPr kumimoji="1"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이메일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11257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16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휴면계정</a:t>
                      </a:r>
                      <a:r>
                        <a:rPr lang="ko-KR" altLang="en-US" sz="900" dirty="0"/>
                        <a:t> 전환 예정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휴면계정</a:t>
                      </a:r>
                      <a:r>
                        <a:rPr lang="ko-KR" altLang="en-US" sz="900" dirty="0"/>
                        <a:t> 전환 예정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회원가입일로부터 </a:t>
                      </a:r>
                      <a:r>
                        <a:rPr lang="en-US" altLang="ko-KR" sz="900" dirty="0"/>
                        <a:t>11</a:t>
                      </a:r>
                      <a:r>
                        <a:rPr lang="ko-KR" altLang="en-US" sz="900" dirty="0"/>
                        <a:t>개월 동안 로그인하지 않은 </a:t>
                      </a:r>
                      <a:endParaRPr lang="en-US" altLang="ko-KR" sz="900" dirty="0"/>
                    </a:p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고객 대상으로 </a:t>
                      </a:r>
                      <a:r>
                        <a:rPr lang="en-US" altLang="ko-KR" sz="900" dirty="0"/>
                        <a:t>11</a:t>
                      </a:r>
                      <a:r>
                        <a:rPr lang="ko-KR" altLang="en-US" sz="900" dirty="0"/>
                        <a:t>개월이 도래한 시점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일</a:t>
                      </a:r>
                      <a:r>
                        <a:rPr lang="en-US" altLang="ko-KR" sz="900" dirty="0"/>
                        <a:t>)</a:t>
                      </a:r>
                      <a:endParaRPr kumimoji="1"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이메일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618197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17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휴면계정</a:t>
                      </a:r>
                      <a:r>
                        <a:rPr lang="ko-KR" altLang="en-US" sz="900" dirty="0"/>
                        <a:t> 전환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휴면계정</a:t>
                      </a:r>
                      <a:r>
                        <a:rPr lang="ko-KR" altLang="en-US" sz="900" dirty="0"/>
                        <a:t> 전환 처리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회원가입일로부터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년 동안 로그인하지 않은 </a:t>
                      </a:r>
                      <a:endParaRPr lang="en-US" altLang="ko-KR" sz="900" dirty="0"/>
                    </a:p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고객 대상으로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년이 도래한 시점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일</a:t>
                      </a:r>
                      <a:r>
                        <a:rPr lang="en-US" altLang="ko-KR" sz="900" dirty="0"/>
                        <a:t>)</a:t>
                      </a:r>
                      <a:endParaRPr kumimoji="1"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이메일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21492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5437C5D-CE7D-6E4B-BAC0-1A71BAA4592F}"/>
              </a:ext>
            </a:extLst>
          </p:cNvPr>
          <p:cNvSpPr/>
          <p:nvPr/>
        </p:nvSpPr>
        <p:spPr>
          <a:xfrm>
            <a:off x="246064" y="494928"/>
            <a:ext cx="11699204" cy="60908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11/4</a:t>
            </a:r>
            <a:r>
              <a:rPr lang="ko-KR" altLang="en-US" dirty="0"/>
              <a:t> 재 구성</a:t>
            </a:r>
            <a:endParaRPr kumimoji="1" lang="en-US" altLang="ko-KR" dirty="0"/>
          </a:p>
        </p:txBody>
      </p:sp>
      <p:graphicFrame>
        <p:nvGraphicFramePr>
          <p:cNvPr id="7" name="Group 90">
            <a:extLst>
              <a:ext uri="{FF2B5EF4-FFF2-40B4-BE49-F238E27FC236}">
                <a16:creationId xmlns:a16="http://schemas.microsoft.com/office/drawing/2014/main" id="{7064B80E-024C-584E-96C0-681F240AF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167874"/>
              </p:ext>
            </p:extLst>
          </p:nvPr>
        </p:nvGraphicFramePr>
        <p:xfrm>
          <a:off x="11243806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64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90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51DD930E-656F-E241-9C53-240F9D0E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Common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graphicFrame>
        <p:nvGraphicFramePr>
          <p:cNvPr id="6" name="Group 1480">
            <a:extLst>
              <a:ext uri="{FF2B5EF4-FFF2-40B4-BE49-F238E27FC236}">
                <a16:creationId xmlns:a16="http://schemas.microsoft.com/office/drawing/2014/main" id="{7C2167EA-BA34-B440-877A-5CF74A826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281058"/>
              </p:ext>
            </p:extLst>
          </p:nvPr>
        </p:nvGraphicFramePr>
        <p:xfrm>
          <a:off x="253508" y="494928"/>
          <a:ext cx="11692431" cy="47092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6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5345">
                  <a:extLst>
                    <a:ext uri="{9D8B030D-6E8A-4147-A177-3AD203B41FA5}">
                      <a16:colId xmlns:a16="http://schemas.microsoft.com/office/drawing/2014/main" val="637344249"/>
                    </a:ext>
                  </a:extLst>
                </a:gridCol>
                <a:gridCol w="2475275">
                  <a:extLst>
                    <a:ext uri="{9D8B030D-6E8A-4147-A177-3AD203B41FA5}">
                      <a16:colId xmlns:a16="http://schemas.microsoft.com/office/drawing/2014/main" val="3981139338"/>
                    </a:ext>
                  </a:extLst>
                </a:gridCol>
                <a:gridCol w="1934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알림 항목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발송시기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AS-IS 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커뮤니케이션 채널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TO-BE 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커뮤니케이션 채널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회원가입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회원가입 완료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회원가입 완료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이메일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주문완료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주문완료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주문완료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SMS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이메일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226776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배송완료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배송완료 및 리뷰 작성 독려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배송완료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283697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주문취소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주문취소 신청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주문취소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SMS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이메일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821300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부분취소</a:t>
                      </a:r>
                      <a:r>
                        <a:rPr lang="ko-KR" altLang="en-US" sz="900" dirty="0"/>
                        <a:t> 신청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부분취소</a:t>
                      </a:r>
                      <a:r>
                        <a:rPr lang="ko-KR" altLang="en-US" sz="900" dirty="0"/>
                        <a:t>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SMS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523836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결품취소</a:t>
                      </a:r>
                      <a:r>
                        <a:rPr lang="ko-KR" altLang="en-US" sz="900" dirty="0"/>
                        <a:t>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어드민에서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결품취소</a:t>
                      </a:r>
                      <a:r>
                        <a:rPr lang="ko-KR" altLang="en-US" sz="900" dirty="0"/>
                        <a:t> 버튼 액션 진행 시</a:t>
                      </a:r>
                      <a:endParaRPr kumimoji="1"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912792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교환신청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교환신청</a:t>
                      </a:r>
                      <a:r>
                        <a:rPr lang="ko-KR" altLang="en-US" sz="900" dirty="0"/>
                        <a:t>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교환신청</a:t>
                      </a:r>
                      <a:r>
                        <a:rPr lang="ko-KR" altLang="en-US" sz="900" dirty="0"/>
                        <a:t>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592908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교환출고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교환출고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어드민에서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교환상품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출고확정</a:t>
                      </a:r>
                      <a:r>
                        <a:rPr lang="ko-KR" altLang="en-US" sz="900" dirty="0"/>
                        <a:t> 시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송장번호 </a:t>
                      </a:r>
                      <a:r>
                        <a:rPr lang="en-US" altLang="ko-KR" sz="900" dirty="0"/>
                        <a:t>O)</a:t>
                      </a:r>
                      <a:endParaRPr kumimoji="1"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718984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반품신청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반품신청</a:t>
                      </a:r>
                      <a:r>
                        <a:rPr lang="ko-KR" altLang="en-US" sz="900" dirty="0"/>
                        <a:t>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반품신청</a:t>
                      </a:r>
                      <a:r>
                        <a:rPr lang="ko-KR" altLang="en-US" sz="900" dirty="0"/>
                        <a:t>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965984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반품완료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반품완료</a:t>
                      </a:r>
                      <a:r>
                        <a:rPr lang="ko-KR" altLang="en-US" sz="900" dirty="0"/>
                        <a:t>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반품확정</a:t>
                      </a:r>
                      <a:r>
                        <a:rPr lang="ko-KR" altLang="en-US" sz="900" dirty="0"/>
                        <a:t>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19238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11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비회원 주문 조회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비회원 주문 조회 인증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비회원 주문 조회 시도 후 </a:t>
                      </a:r>
                      <a:r>
                        <a:rPr lang="ko-KR" altLang="en-US" sz="900" dirty="0" err="1"/>
                        <a:t>인증받기</a:t>
                      </a:r>
                      <a:r>
                        <a:rPr lang="ko-KR" altLang="en-US" sz="900" dirty="0"/>
                        <a:t> 시도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SMS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이메일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053719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12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비밀번호 찾기 인증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비밀번호 찾기 인증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비밀번호 찾기 시도 후 </a:t>
                      </a:r>
                      <a:r>
                        <a:rPr lang="ko-KR" altLang="en-US" sz="900" dirty="0" err="1"/>
                        <a:t>인증받기</a:t>
                      </a:r>
                      <a:r>
                        <a:rPr lang="ko-KR" altLang="en-US" sz="900" dirty="0"/>
                        <a:t> 시도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SMS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이메일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카카오톡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79635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13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재입고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알림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재입고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재고입고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(10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~19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시 사이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 배치 실행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카카오톡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422520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14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온라인 추첨 당첨 여부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당첨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온라인 추첨 당첨자 발표 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카카오톡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60134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15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미당첨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카카오톡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793609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16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광고성 정보 수신 동의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광고성 정보 수신 동의 내역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수신동의</a:t>
                      </a:r>
                      <a:r>
                        <a:rPr lang="ko-KR" altLang="en-US" sz="900" dirty="0"/>
                        <a:t> 체크 시점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저장일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 일로부터 </a:t>
                      </a: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년 되는 시점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일</a:t>
                      </a:r>
                      <a:r>
                        <a:rPr lang="en-US" altLang="ko-KR" sz="900" dirty="0"/>
                        <a:t>)</a:t>
                      </a:r>
                      <a:endParaRPr kumimoji="1"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이메일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11257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17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휴면계정</a:t>
                      </a:r>
                      <a:r>
                        <a:rPr lang="ko-KR" altLang="en-US" sz="900" dirty="0"/>
                        <a:t> 전환 예정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휴면계정</a:t>
                      </a:r>
                      <a:r>
                        <a:rPr lang="ko-KR" altLang="en-US" sz="900" dirty="0"/>
                        <a:t> 전환 예정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회원가입일로부터 </a:t>
                      </a:r>
                      <a:r>
                        <a:rPr lang="en-US" altLang="ko-KR" sz="900" dirty="0"/>
                        <a:t>11</a:t>
                      </a:r>
                      <a:r>
                        <a:rPr lang="ko-KR" altLang="en-US" sz="900" dirty="0"/>
                        <a:t>개월 동안 로그인하지 않은 </a:t>
                      </a:r>
                      <a:endParaRPr lang="en-US" altLang="ko-KR" sz="900" dirty="0"/>
                    </a:p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고객 대상으로 </a:t>
                      </a:r>
                      <a:r>
                        <a:rPr lang="en-US" altLang="ko-KR" sz="900" dirty="0"/>
                        <a:t>11</a:t>
                      </a:r>
                      <a:r>
                        <a:rPr lang="ko-KR" altLang="en-US" sz="900" dirty="0"/>
                        <a:t>개월이 도래한 시점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일</a:t>
                      </a:r>
                      <a:r>
                        <a:rPr lang="en-US" altLang="ko-KR" sz="900" dirty="0"/>
                        <a:t>)</a:t>
                      </a:r>
                      <a:endParaRPr kumimoji="1"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이메일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618197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18</a:t>
                      </a:r>
                      <a:endParaRPr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휴면계정</a:t>
                      </a:r>
                      <a:r>
                        <a:rPr lang="ko-KR" altLang="en-US" sz="900" dirty="0"/>
                        <a:t> 전환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휴면계정</a:t>
                      </a:r>
                      <a:r>
                        <a:rPr lang="ko-KR" altLang="en-US" sz="900" dirty="0"/>
                        <a:t> 전환 처리 안내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회원가입일로부터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년 동안 로그인하지 않은 </a:t>
                      </a:r>
                      <a:endParaRPr lang="en-US" altLang="ko-KR" sz="900" dirty="0"/>
                    </a:p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고객 대상으로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년이 도래한 시점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일</a:t>
                      </a:r>
                      <a:r>
                        <a:rPr lang="en-US" altLang="ko-KR" sz="900" dirty="0"/>
                        <a:t>)</a:t>
                      </a:r>
                      <a:endParaRPr kumimoji="1" lang="ko-KR" altLang="en-US" sz="900" dirty="0"/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이메일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214920"/>
                  </a:ext>
                </a:extLst>
              </a:tr>
            </a:tbl>
          </a:graphicData>
        </a:graphic>
      </p:graphicFrame>
      <p:graphicFrame>
        <p:nvGraphicFramePr>
          <p:cNvPr id="8" name="Group 90">
            <a:extLst>
              <a:ext uri="{FF2B5EF4-FFF2-40B4-BE49-F238E27FC236}">
                <a16:creationId xmlns:a16="http://schemas.microsoft.com/office/drawing/2014/main" id="{5DA1A220-9049-C84D-AA63-772EF31F4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21044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3C30204-899F-0A4E-9E25-4C3FC307C8AA}"/>
              </a:ext>
            </a:extLst>
          </p:cNvPr>
          <p:cNvSpPr txBox="1"/>
          <p:nvPr/>
        </p:nvSpPr>
        <p:spPr>
          <a:xfrm>
            <a:off x="356839" y="5561849"/>
            <a:ext cx="87479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00B0F0"/>
                </a:solidFill>
              </a:rPr>
              <a:t>T</a:t>
            </a:r>
            <a:r>
              <a:rPr lang="en-US" altLang="ko-KR" b="1" dirty="0">
                <a:solidFill>
                  <a:srgbClr val="00B0F0"/>
                </a:solidFill>
              </a:rPr>
              <a:t>O-BE </a:t>
            </a:r>
            <a:r>
              <a:rPr lang="ko-KR" altLang="en-US" b="1" dirty="0">
                <a:solidFill>
                  <a:srgbClr val="00B0F0"/>
                </a:solidFill>
              </a:rPr>
              <a:t>커뮤니케이션 채널 중 </a:t>
            </a:r>
            <a:r>
              <a:rPr kumimoji="1" lang="ko-KR" altLang="en-US" b="1" dirty="0" err="1">
                <a:solidFill>
                  <a:srgbClr val="00B0F0"/>
                </a:solidFill>
              </a:rPr>
              <a:t>카카오톡과</a:t>
            </a:r>
            <a:r>
              <a:rPr kumimoji="1" lang="ko-KR" altLang="en-US" b="1" dirty="0">
                <a:solidFill>
                  <a:srgbClr val="00B0F0"/>
                </a:solidFill>
              </a:rPr>
              <a:t> </a:t>
            </a:r>
            <a:r>
              <a:rPr kumimoji="1" lang="en-US" altLang="ko-KR" b="1" dirty="0">
                <a:solidFill>
                  <a:srgbClr val="00B0F0"/>
                </a:solidFill>
              </a:rPr>
              <a:t>SMS </a:t>
            </a:r>
            <a:r>
              <a:rPr kumimoji="1" lang="ko-KR" altLang="en-US" b="1" dirty="0">
                <a:solidFill>
                  <a:srgbClr val="00B0F0"/>
                </a:solidFill>
              </a:rPr>
              <a:t>의 기준</a:t>
            </a:r>
            <a:endParaRPr kumimoji="1" lang="en-US" altLang="ko-KR" b="1" dirty="0">
              <a:solidFill>
                <a:srgbClr val="00B0F0"/>
              </a:solidFill>
            </a:endParaRPr>
          </a:p>
          <a:p>
            <a:endParaRPr kumimoji="1" lang="en-US" altLang="ko-KR" dirty="0">
              <a:solidFill>
                <a:srgbClr val="00B0F0"/>
              </a:solidFill>
            </a:endParaRPr>
          </a:p>
          <a:p>
            <a:r>
              <a:rPr lang="en-US" altLang="ko-KR" dirty="0">
                <a:solidFill>
                  <a:srgbClr val="00B0F0"/>
                </a:solidFill>
              </a:rPr>
              <a:t>1.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ko-KR" altLang="en-US" dirty="0" err="1">
                <a:solidFill>
                  <a:srgbClr val="00B0F0"/>
                </a:solidFill>
              </a:rPr>
              <a:t>카카오톡</a:t>
            </a:r>
            <a:r>
              <a:rPr lang="ko-KR" altLang="en-US" dirty="0">
                <a:solidFill>
                  <a:srgbClr val="00B0F0"/>
                </a:solidFill>
              </a:rPr>
              <a:t> 알림의 경우 </a:t>
            </a:r>
            <a:r>
              <a:rPr lang="en-US" altLang="ko-KR" dirty="0">
                <a:solidFill>
                  <a:srgbClr val="00B0F0"/>
                </a:solidFill>
              </a:rPr>
              <a:t>Default </a:t>
            </a:r>
            <a:r>
              <a:rPr lang="ko-KR" altLang="en-US" dirty="0" err="1">
                <a:solidFill>
                  <a:srgbClr val="00B0F0"/>
                </a:solidFill>
              </a:rPr>
              <a:t>카카오톡</a:t>
            </a:r>
            <a:r>
              <a:rPr lang="ko-KR" altLang="en-US" dirty="0">
                <a:solidFill>
                  <a:srgbClr val="00B0F0"/>
                </a:solidFill>
              </a:rPr>
              <a:t> 알림 전송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kumimoji="1" lang="en-US" altLang="ko-KR" dirty="0">
                <a:solidFill>
                  <a:srgbClr val="00B0F0"/>
                </a:solidFill>
              </a:rPr>
              <a:t>2. </a:t>
            </a:r>
            <a:r>
              <a:rPr kumimoji="1" lang="ko-KR" altLang="en-US" dirty="0">
                <a:solidFill>
                  <a:srgbClr val="00B0F0"/>
                </a:solidFill>
              </a:rPr>
              <a:t>고객이 </a:t>
            </a:r>
            <a:r>
              <a:rPr kumimoji="1" lang="ko-KR" altLang="en-US" dirty="0" err="1">
                <a:solidFill>
                  <a:srgbClr val="00B0F0"/>
                </a:solidFill>
              </a:rPr>
              <a:t>카카오톡이</a:t>
            </a:r>
            <a:r>
              <a:rPr kumimoji="1" lang="ko-KR" altLang="en-US" dirty="0">
                <a:solidFill>
                  <a:srgbClr val="00B0F0"/>
                </a:solidFill>
              </a:rPr>
              <a:t> 설치되지 않았을 경우 </a:t>
            </a:r>
            <a:r>
              <a:rPr kumimoji="1" lang="ko-KR" altLang="en-US" dirty="0" err="1">
                <a:solidFill>
                  <a:srgbClr val="00B0F0"/>
                </a:solidFill>
              </a:rPr>
              <a:t>부달</a:t>
            </a:r>
            <a:r>
              <a:rPr kumimoji="1" lang="ko-KR" altLang="en-US" dirty="0">
                <a:solidFill>
                  <a:srgbClr val="00B0F0"/>
                </a:solidFill>
              </a:rPr>
              <a:t> 메시지로 </a:t>
            </a:r>
            <a:r>
              <a:rPr kumimoji="1" lang="en-US" altLang="ko-KR" dirty="0">
                <a:solidFill>
                  <a:srgbClr val="00B0F0"/>
                </a:solidFill>
              </a:rPr>
              <a:t>SMS </a:t>
            </a:r>
            <a:r>
              <a:rPr lang="ko-KR" altLang="en-US" dirty="0">
                <a:solidFill>
                  <a:srgbClr val="00B0F0"/>
                </a:solidFill>
              </a:rPr>
              <a:t>알림 전송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 err="1">
                <a:solidFill>
                  <a:srgbClr val="00B0F0"/>
                </a:solidFill>
              </a:rPr>
              <a:t>카카오톡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ko-KR" altLang="en-US" dirty="0" err="1">
                <a:solidFill>
                  <a:srgbClr val="00B0F0"/>
                </a:solidFill>
              </a:rPr>
              <a:t>수신차단</a:t>
            </a:r>
            <a:r>
              <a:rPr lang="ko-KR" altLang="en-US" dirty="0">
                <a:solidFill>
                  <a:srgbClr val="00B0F0"/>
                </a:solidFill>
              </a:rPr>
              <a:t> 시에도 동일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kumimoji="1" lang="ko-KR" altLang="en-US" dirty="0">
              <a:solidFill>
                <a:srgbClr val="00B0F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4492BA-2540-8847-97FD-13C376E85683}"/>
              </a:ext>
            </a:extLst>
          </p:cNvPr>
          <p:cNvSpPr/>
          <p:nvPr/>
        </p:nvSpPr>
        <p:spPr>
          <a:xfrm>
            <a:off x="9136178" y="5248942"/>
            <a:ext cx="2807591" cy="160043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ko-KR" dirty="0">
                <a:ea typeface="맑은 고딕" panose="020B0503020000020004" pitchFamily="50" charset="-127"/>
                <a:cs typeface="굴림" panose="020B0600000101010101" pitchFamily="50" charset="-127"/>
              </a:rPr>
              <a:t>카카오 </a:t>
            </a:r>
            <a:r>
              <a:rPr lang="ko-KR" altLang="ko-KR" dirty="0" err="1">
                <a:ea typeface="맑은 고딕" panose="020B0503020000020004" pitchFamily="50" charset="-127"/>
                <a:cs typeface="굴림" panose="020B0600000101010101" pitchFamily="50" charset="-127"/>
              </a:rPr>
              <a:t>알림톡은</a:t>
            </a:r>
            <a:r>
              <a:rPr lang="ko-KR" altLang="ko-KR" dirty="0">
                <a:ea typeface="맑은 고딕" panose="020B0503020000020004" pitchFamily="50" charset="-127"/>
                <a:cs typeface="굴림" panose="020B0600000101010101" pitchFamily="50" charset="-127"/>
              </a:rPr>
              <a:t> 약</a:t>
            </a:r>
            <a:r>
              <a:rPr lang="en-US" altLang="ko-KR" dirty="0">
                <a:ea typeface="맑은 고딕" panose="020B0503020000020004" pitchFamily="50" charset="-127"/>
                <a:cs typeface="굴림" panose="020B0600000101010101" pitchFamily="50" charset="-127"/>
              </a:rPr>
              <a:t> 5.5 - 6</a:t>
            </a:r>
            <a:r>
              <a:rPr lang="ko-KR" altLang="ko-KR" dirty="0">
                <a:ea typeface="맑은 고딕" panose="020B0503020000020004" pitchFamily="50" charset="-127"/>
                <a:cs typeface="굴림" panose="020B0600000101010101" pitchFamily="50" charset="-127"/>
              </a:rPr>
              <a:t>원 정도로 알고 있으나 계약 및 사용량에 따라 달라질 수 있는 부분으로 참고만 부탁드립니다</a:t>
            </a:r>
            <a:endParaRPr lang="ko-KR" altLang="ko-KR" sz="2400" dirty="0">
              <a:cs typeface="굴림" panose="020B0600000101010101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dirty="0">
                <a:latin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dirty="0">
                <a:ea typeface="맑은 고딕" panose="020B0503020000020004" pitchFamily="50" charset="-127"/>
                <a:cs typeface="굴림" panose="020B0600000101010101" pitchFamily="50" charset="-127"/>
              </a:rPr>
              <a:t>단</a:t>
            </a:r>
            <a:r>
              <a:rPr lang="en-US" altLang="ko-KR" dirty="0"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dirty="0">
                <a:ea typeface="맑은 고딕" panose="020B0503020000020004" pitchFamily="50" charset="-127"/>
                <a:cs typeface="굴림" panose="020B0600000101010101" pitchFamily="50" charset="-127"/>
              </a:rPr>
              <a:t>고객이 </a:t>
            </a:r>
            <a:r>
              <a:rPr lang="ko-KR" altLang="ko-KR" dirty="0" err="1">
                <a:ea typeface="맑은 고딕" panose="020B0503020000020004" pitchFamily="50" charset="-127"/>
                <a:cs typeface="굴림" panose="020B0600000101010101" pitchFamily="50" charset="-127"/>
              </a:rPr>
              <a:t>알림톡</a:t>
            </a:r>
            <a:r>
              <a:rPr lang="ko-KR" altLang="ko-KR" dirty="0">
                <a:ea typeface="맑은 고딕" panose="020B0503020000020004" pitchFamily="50" charset="-127"/>
                <a:cs typeface="굴림" panose="020B0600000101010101" pitchFamily="50" charset="-127"/>
              </a:rPr>
              <a:t> 거절 시</a:t>
            </a:r>
            <a:r>
              <a:rPr lang="en-US" altLang="ko-KR" dirty="0">
                <a:ea typeface="맑은 고딕" panose="020B0503020000020004" pitchFamily="50" charset="-127"/>
                <a:cs typeface="굴림" panose="020B0600000101010101" pitchFamily="50" charset="-127"/>
              </a:rPr>
              <a:t> SMS/LMS</a:t>
            </a:r>
            <a:r>
              <a:rPr lang="ko-KR" altLang="ko-KR" dirty="0">
                <a:ea typeface="맑은 고딕" panose="020B0503020000020004" pitchFamily="50" charset="-127"/>
                <a:cs typeface="굴림" panose="020B0600000101010101" pitchFamily="50" charset="-127"/>
              </a:rPr>
              <a:t>로 발송 되며 이 금액은</a:t>
            </a:r>
            <a:r>
              <a:rPr lang="en-US" altLang="ko-KR" dirty="0">
                <a:ea typeface="맑은 고딕" panose="020B0503020000020004" pitchFamily="50" charset="-127"/>
                <a:cs typeface="굴림" panose="020B0600000101010101" pitchFamily="50" charset="-127"/>
              </a:rPr>
              <a:t> 10</a:t>
            </a:r>
            <a:r>
              <a:rPr lang="ko-KR" altLang="ko-KR" dirty="0">
                <a:ea typeface="맑은 고딕" panose="020B0503020000020004" pitchFamily="50" charset="-127"/>
                <a:cs typeface="굴림" panose="020B0600000101010101" pitchFamily="50" charset="-127"/>
              </a:rPr>
              <a:t>원</a:t>
            </a:r>
            <a:r>
              <a:rPr lang="en-US" altLang="ko-KR" dirty="0">
                <a:ea typeface="맑은 고딕" panose="020B0503020000020004" pitchFamily="50" charset="-127"/>
                <a:cs typeface="굴림" panose="020B0600000101010101" pitchFamily="50" charset="-127"/>
              </a:rPr>
              <a:t> - 26</a:t>
            </a:r>
            <a:r>
              <a:rPr lang="ko-KR" altLang="ko-KR" dirty="0">
                <a:ea typeface="맑은 고딕" panose="020B0503020000020004" pitchFamily="50" charset="-127"/>
                <a:cs typeface="굴림" panose="020B0600000101010101" pitchFamily="50" charset="-127"/>
              </a:rPr>
              <a:t>원 사이</a:t>
            </a:r>
            <a:r>
              <a:rPr lang="en-US" altLang="ko-KR" dirty="0"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endParaRPr lang="ko-KR" altLang="ko-KR" sz="2400" dirty="0">
              <a:cs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7E921C-BAB7-F54D-A26E-077F8A36F91C}"/>
              </a:ext>
            </a:extLst>
          </p:cNvPr>
          <p:cNvSpPr/>
          <p:nvPr/>
        </p:nvSpPr>
        <p:spPr>
          <a:xfrm>
            <a:off x="6951095" y="5238682"/>
            <a:ext cx="2147133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1800" dirty="0" err="1">
                <a:ea typeface="맑은 고딕" panose="020B0503020000020004" pitchFamily="50" charset="-127"/>
                <a:cs typeface="굴림" panose="020B0600000101010101" pitchFamily="50" charset="-127"/>
              </a:rPr>
              <a:t>만건까지</a:t>
            </a:r>
            <a:r>
              <a:rPr lang="ko-KR" altLang="en-US" sz="1800" dirty="0">
                <a:ea typeface="맑은 고딕" panose="020B0503020000020004" pitchFamily="50" charset="-127"/>
                <a:cs typeface="굴림" panose="020B0600000101010101" pitchFamily="50" charset="-127"/>
              </a:rPr>
              <a:t> 무료</a:t>
            </a:r>
            <a:endParaRPr lang="en-US" altLang="ko-KR" sz="1800" dirty="0"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>
              <a:spcAft>
                <a:spcPts val="0"/>
              </a:spcAft>
            </a:pPr>
            <a:r>
              <a:rPr lang="ko-KR" altLang="en-US" sz="1800" dirty="0">
                <a:ea typeface="맑은 고딕" panose="020B0503020000020004" pitchFamily="50" charset="-127"/>
                <a:cs typeface="굴림" panose="020B0600000101010101" pitchFamily="50" charset="-127"/>
              </a:rPr>
              <a:t>초과시 메일 </a:t>
            </a:r>
            <a:r>
              <a:rPr lang="en-US" altLang="ko-KR" sz="1800" dirty="0">
                <a:ea typeface="맑은 고딕" panose="020B0503020000020004" pitchFamily="50" charset="-127"/>
                <a:cs typeface="굴림" panose="020B0600000101010101" pitchFamily="50" charset="-127"/>
              </a:rPr>
              <a:t>1</a:t>
            </a:r>
            <a:r>
              <a:rPr lang="ko-KR" altLang="en-US" sz="1800" dirty="0">
                <a:ea typeface="맑은 고딕" panose="020B0503020000020004" pitchFamily="50" charset="-127"/>
                <a:cs typeface="굴림" panose="020B0600000101010101" pitchFamily="50" charset="-127"/>
              </a:rPr>
              <a:t>건당 </a:t>
            </a:r>
            <a:r>
              <a:rPr lang="en-US" altLang="ko-KR" sz="1800" dirty="0">
                <a:ea typeface="맑은 고딕" panose="020B0503020000020004" pitchFamily="50" charset="-127"/>
                <a:cs typeface="굴림" panose="020B0600000101010101" pitchFamily="50" charset="-127"/>
              </a:rPr>
              <a:t>0.0005</a:t>
            </a:r>
            <a:r>
              <a:rPr lang="ko-KR" altLang="en-US" sz="1800" dirty="0">
                <a:ea typeface="맑은 고딕" panose="020B0503020000020004" pitchFamily="50" charset="-127"/>
                <a:cs typeface="굴림" panose="020B0600000101010101" pitchFamily="50" charset="-127"/>
              </a:rPr>
              <a:t>달러 </a:t>
            </a:r>
            <a:r>
              <a:rPr lang="en-US" altLang="ko-KR" sz="1800" dirty="0">
                <a:ea typeface="맑은 고딕" panose="020B0503020000020004" pitchFamily="50" charset="-127"/>
                <a:cs typeface="굴림" panose="020B0600000101010101" pitchFamily="50" charset="-127"/>
              </a:rPr>
              <a:t>(60</a:t>
            </a:r>
            <a:r>
              <a:rPr lang="ko-KR" altLang="en-US" sz="1800" dirty="0">
                <a:ea typeface="맑은 고딕" panose="020B0503020000020004" pitchFamily="50" charset="-127"/>
                <a:cs typeface="굴림" panose="020B0600000101010101" pitchFamily="50" charset="-127"/>
              </a:rPr>
              <a:t>원</a:t>
            </a:r>
            <a:r>
              <a:rPr lang="en-US" altLang="ko-KR" sz="1800" dirty="0"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endParaRPr lang="ko-KR" altLang="ko-KR" sz="1800" dirty="0">
              <a:cs typeface="굴림" panose="020B0600000101010101" pitchFamily="50" charset="-127"/>
            </a:endParaRPr>
          </a:p>
        </p:txBody>
      </p:sp>
      <p:graphicFrame>
        <p:nvGraphicFramePr>
          <p:cNvPr id="10" name="Group 90">
            <a:extLst>
              <a:ext uri="{FF2B5EF4-FFF2-40B4-BE49-F238E27FC236}">
                <a16:creationId xmlns:a16="http://schemas.microsoft.com/office/drawing/2014/main" id="{94836586-4B6B-8347-9BDD-BC6A6D556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2336"/>
              </p:ext>
            </p:extLst>
          </p:nvPr>
        </p:nvGraphicFramePr>
        <p:xfrm>
          <a:off x="10641505" y="233643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29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A39EE684-70A1-5845-B0E0-3ED9F3F2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Common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69070B-F985-C24B-95F3-C0A9C41C70EC}"/>
              </a:ext>
            </a:extLst>
          </p:cNvPr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61C963B-CC73-B747-B3B3-5E45AEAE4702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푸터</a:t>
            </a: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 공통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9C0A7F-20B3-B44B-B75B-71E53F9A0844}"/>
              </a:ext>
            </a:extLst>
          </p:cNvPr>
          <p:cNvSpPr/>
          <p:nvPr/>
        </p:nvSpPr>
        <p:spPr>
          <a:xfrm>
            <a:off x="830414" y="1493785"/>
            <a:ext cx="65257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본 메일은 정보통신망 이용촉진 및 정보보호 등에 관한 법률 시행규칙에 의거 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컨버스코리아에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회원님의 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광고메일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수신동의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여부를 확인한 결과 회원님께서 수신 동의를 하셨기 때문에 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를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표시하지 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않고발송하는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발신전용 메일입니다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본 메일은 발신 전용으로 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회신되지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않습니다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문의사항은 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"1:1 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상담신청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"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을 이용해 주십시오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메일수신을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원하지 않을 경우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 후 “개인정보수정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"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에서 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"E-mail 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"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를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변경하시기 바랍니다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회사명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(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대표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주형준  대표전화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080-987-0182</a:t>
            </a:r>
          </a:p>
          <a:p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주소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서울시 강남구 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테헤란로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152 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강남파이낸스센터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33F</a:t>
            </a:r>
          </a:p>
          <a:p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 등록번호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220-88-74818 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통신판매업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신고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제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2016-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서울강남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-00478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호 </a:t>
            </a:r>
            <a:r>
              <a:rPr lang="en-US" altLang="ko-KR" sz="1000" u="sng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  <a:hlinkClick r:id="rId3"/>
              </a:rPr>
              <a:t>[</a:t>
            </a:r>
            <a:r>
              <a:rPr lang="ko-KR" altLang="en-US" sz="1000" u="sng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  <a:hlinkClick r:id="rId3"/>
              </a:rPr>
              <a:t>사업자정보확인</a:t>
            </a:r>
            <a:r>
              <a:rPr lang="en-US" altLang="ko-KR" sz="1000" u="sng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  <a:hlinkClick r:id="rId3"/>
              </a:rPr>
              <a:t>]</a:t>
            </a:r>
            <a:endParaRPr lang="ko-KR" altLang="en-US" sz="1000" b="0" i="0" u="none" strike="noStrike" dirty="0">
              <a:solidFill>
                <a:srgbClr val="A5A5A5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4243A2-C23B-4544-AA5F-8B3D9DC7CF6F}"/>
              </a:ext>
            </a:extLst>
          </p:cNvPr>
          <p:cNvSpPr/>
          <p:nvPr/>
        </p:nvSpPr>
        <p:spPr>
          <a:xfrm>
            <a:off x="820166" y="3640762"/>
            <a:ext cx="69232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 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컨버스코리아는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정보통신망 이용촉진 및 정보보호 등에 관한 법률 시행규칙에 의거</a:t>
            </a:r>
          </a:p>
          <a:p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광고성 메일 발송 시 회원님의 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광고메일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수신동의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여부에 따라 광고 메일을 발송하고 있습니다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회원가입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결제 정보 안내 등의 정보성 메일은 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수신여부와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관계 없이 발송됩니다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※  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 메일 수신을 원하지 않을 경우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 후 개인정보 수정에서 이메일 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수신여부를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변경 해주시기 바랍니다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    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본 메일은 발신전용 메일로 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회신되지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않으니 문의사항은 사이트 내 ‘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1:1 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상담신청’을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이용해 주십시오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회사명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(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대표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주형준  대표전화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080-987-0182</a:t>
            </a:r>
          </a:p>
          <a:p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주소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서울시 강남구 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테헤란로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152 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강남파이낸스센터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33F</a:t>
            </a:r>
          </a:p>
          <a:p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 등록번호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220-88-74818 </a:t>
            </a:r>
            <a:r>
              <a:rPr lang="ko-KR" altLang="en-US" sz="10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통신판매업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신고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제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2016-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서울강남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-00478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호 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사업자정보확인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C61EDC-A6A1-FF4A-AA1B-062B8464AFC7}"/>
              </a:ext>
            </a:extLst>
          </p:cNvPr>
          <p:cNvSpPr txBox="1"/>
          <p:nvPr/>
        </p:nvSpPr>
        <p:spPr>
          <a:xfrm>
            <a:off x="889229" y="11683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>
                <a:solidFill>
                  <a:srgbClr val="00B0F0"/>
                </a:solidFill>
              </a:rPr>
              <a:t>기존</a:t>
            </a:r>
            <a:endParaRPr kumimoji="1" lang="ko-KR" altLang="en-US" b="1" i="1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EB61B-C158-CC48-8021-6FFF270780E2}"/>
              </a:ext>
            </a:extLst>
          </p:cNvPr>
          <p:cNvSpPr txBox="1"/>
          <p:nvPr/>
        </p:nvSpPr>
        <p:spPr>
          <a:xfrm>
            <a:off x="889229" y="3352531"/>
            <a:ext cx="2890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>
                <a:solidFill>
                  <a:srgbClr val="00B0F0"/>
                </a:solidFill>
              </a:rPr>
              <a:t>변경</a:t>
            </a:r>
            <a:r>
              <a:rPr lang="en-US" altLang="ko-KR" b="1" i="1" dirty="0">
                <a:solidFill>
                  <a:srgbClr val="00B0F0"/>
                </a:solidFill>
              </a:rPr>
              <a:t>(</a:t>
            </a:r>
            <a:r>
              <a:rPr lang="ko-KR" altLang="en-US" b="1" i="1" dirty="0">
                <a:solidFill>
                  <a:srgbClr val="00B0F0"/>
                </a:solidFill>
              </a:rPr>
              <a:t>이하 페이지 전체 공통 적용</a:t>
            </a:r>
            <a:r>
              <a:rPr lang="en-US" altLang="ko-KR" b="1" i="1" dirty="0">
                <a:solidFill>
                  <a:srgbClr val="00B0F0"/>
                </a:solidFill>
              </a:rPr>
              <a:t>)</a:t>
            </a:r>
            <a:endParaRPr kumimoji="1" lang="ko-KR" altLang="en-US" b="1" i="1" dirty="0">
              <a:solidFill>
                <a:srgbClr val="00B0F0"/>
              </a:solidFill>
            </a:endParaRPr>
          </a:p>
        </p:txBody>
      </p:sp>
      <p:graphicFrame>
        <p:nvGraphicFramePr>
          <p:cNvPr id="14" name="Group 90">
            <a:extLst>
              <a:ext uri="{FF2B5EF4-FFF2-40B4-BE49-F238E27FC236}">
                <a16:creationId xmlns:a16="http://schemas.microsoft.com/office/drawing/2014/main" id="{E30CE70F-97FA-3645-B954-0B534F70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70625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02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메일폼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회원가입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Group 90">
            <a:extLst>
              <a:ext uri="{FF2B5EF4-FFF2-40B4-BE49-F238E27FC236}">
                <a16:creationId xmlns:a16="http://schemas.microsoft.com/office/drawing/2014/main" id="{8482C5D8-51C7-0E45-AC2E-962B7CD1D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45199"/>
              </p:ext>
            </p:extLst>
          </p:nvPr>
        </p:nvGraphicFramePr>
        <p:xfrm>
          <a:off x="9269501" y="558055"/>
          <a:ext cx="2676438" cy="139336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DM_010100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컨버스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BI</a:t>
                      </a:r>
                      <a:endParaRPr kumimoji="0" lang="pt-B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가입 고객명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38006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가입 아이디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이메일 형식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22737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Key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Viseual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문구 포함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WELCOME TO CONVERSE)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151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DBA5C8-4628-A346-97FC-BA4F9706C74A}"/>
              </a:ext>
            </a:extLst>
          </p:cNvPr>
          <p:cNvSpPr>
            <a:spLocks noChangeAspect="1"/>
          </p:cNvSpPr>
          <p:nvPr/>
        </p:nvSpPr>
        <p:spPr bwMode="auto">
          <a:xfrm>
            <a:off x="666741" y="1313765"/>
            <a:ext cx="938830" cy="3871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BI</a:t>
            </a:r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22A98B-0B2D-2949-8BF0-D0D39BD4D100}"/>
              </a:ext>
            </a:extLst>
          </p:cNvPr>
          <p:cNvSpPr/>
          <p:nvPr/>
        </p:nvSpPr>
        <p:spPr bwMode="auto">
          <a:xfrm>
            <a:off x="588548" y="123557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A6C8AD07-E7F1-0F4F-845F-E81088420963}"/>
              </a:ext>
            </a:extLst>
          </p:cNvPr>
          <p:cNvSpPr/>
          <p:nvPr/>
        </p:nvSpPr>
        <p:spPr>
          <a:xfrm>
            <a:off x="4655839" y="5993970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0" name="Group 90">
            <a:extLst>
              <a:ext uri="{FF2B5EF4-FFF2-40B4-BE49-F238E27FC236}">
                <a16:creationId xmlns:a16="http://schemas.microsoft.com/office/drawing/2014/main" id="{F04897D1-0FC5-7640-B1D1-E106858B7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08284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55ABF92-D540-6D4D-9488-99807D44C337}"/>
              </a:ext>
            </a:extLst>
          </p:cNvPr>
          <p:cNvSpPr txBox="1"/>
          <p:nvPr/>
        </p:nvSpPr>
        <p:spPr>
          <a:xfrm>
            <a:off x="9281832" y="6158974"/>
            <a:ext cx="2663436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[</a:t>
            </a:r>
            <a:r>
              <a:rPr kumimoji="1" lang="ko-KR" altLang="en-US" sz="1200" b="1" dirty="0" err="1"/>
              <a:t>발송시기</a:t>
            </a:r>
            <a:r>
              <a:rPr lang="en-US" altLang="ko-KR" sz="1200" b="1" dirty="0"/>
              <a:t>]</a:t>
            </a:r>
            <a:endParaRPr kumimoji="1" lang="en-US" altLang="ko-KR" sz="900" b="1" dirty="0"/>
          </a:p>
          <a:p>
            <a:r>
              <a:rPr lang="en-US" altLang="ko-KR" sz="1000" dirty="0"/>
              <a:t>1. </a:t>
            </a:r>
            <a:r>
              <a:rPr kumimoji="1" lang="ko-KR" altLang="en-US" sz="1000" dirty="0"/>
              <a:t>회원가입 완료 시</a:t>
            </a:r>
          </a:p>
        </p:txBody>
      </p:sp>
      <p:graphicFrame>
        <p:nvGraphicFramePr>
          <p:cNvPr id="43" name="Group 90">
            <a:extLst>
              <a:ext uri="{FF2B5EF4-FFF2-40B4-BE49-F238E27FC236}">
                <a16:creationId xmlns:a16="http://schemas.microsoft.com/office/drawing/2014/main" id="{4935178B-9EBE-794A-96E3-BD3F0D7F3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05428"/>
              </p:ext>
            </p:extLst>
          </p:nvPr>
        </p:nvGraphicFramePr>
        <p:xfrm>
          <a:off x="10607720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F01D4F-2279-104D-AE5E-8795E2D02AD3}"/>
              </a:ext>
            </a:extLst>
          </p:cNvPr>
          <p:cNvSpPr>
            <a:spLocks noChangeAspect="1"/>
          </p:cNvSpPr>
          <p:nvPr/>
        </p:nvSpPr>
        <p:spPr bwMode="auto">
          <a:xfrm>
            <a:off x="2000544" y="1313766"/>
            <a:ext cx="5535615" cy="200661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CE574-2768-BF49-A963-EE7E7E0D2D20}"/>
              </a:ext>
            </a:extLst>
          </p:cNvPr>
          <p:cNvSpPr txBox="1"/>
          <p:nvPr/>
        </p:nvSpPr>
        <p:spPr>
          <a:xfrm>
            <a:off x="2225570" y="1700865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WELCOME</a:t>
            </a:r>
            <a:endParaRPr lang="en-US" altLang="ko-KR" b="1" dirty="0"/>
          </a:p>
          <a:p>
            <a:r>
              <a:rPr kumimoji="1" lang="en-US" altLang="ko-KR" b="1" dirty="0"/>
              <a:t>TO COVERSE</a:t>
            </a:r>
            <a:endParaRPr kumimoji="1"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54196A-A757-0E4B-ACE5-1D9D672367AE}"/>
              </a:ext>
            </a:extLst>
          </p:cNvPr>
          <p:cNvSpPr/>
          <p:nvPr/>
        </p:nvSpPr>
        <p:spPr>
          <a:xfrm>
            <a:off x="1626294" y="401441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가입 아이디 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en-US" altLang="ko-KR" b="1" dirty="0" err="1">
                <a:solidFill>
                  <a:srgbClr val="04040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honggildong@naver.com</a:t>
            </a:r>
            <a:endParaRPr lang="en-US" altLang="ko-KR" b="1" dirty="0">
              <a:solidFill>
                <a:srgbClr val="040404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9C79796-B8A0-504B-A4CE-339CA622BD31}"/>
              </a:ext>
            </a:extLst>
          </p:cNvPr>
          <p:cNvSpPr/>
          <p:nvPr/>
        </p:nvSpPr>
        <p:spPr bwMode="auto">
          <a:xfrm>
            <a:off x="2000544" y="353853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1D5B5C2-5B13-6745-851F-A70C73AC0DF5}"/>
              </a:ext>
            </a:extLst>
          </p:cNvPr>
          <p:cNvSpPr/>
          <p:nvPr/>
        </p:nvSpPr>
        <p:spPr bwMode="auto">
          <a:xfrm>
            <a:off x="4099290" y="385154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44DBAA-9A36-624B-AD91-FD31B845F71C}"/>
              </a:ext>
            </a:extLst>
          </p:cNvPr>
          <p:cNvSpPr/>
          <p:nvPr/>
        </p:nvSpPr>
        <p:spPr>
          <a:xfrm>
            <a:off x="1626294" y="3555592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홍길동 고객님 </a:t>
            </a:r>
            <a:r>
              <a:rPr lang="ko-KR" altLang="en-US" b="1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컨버스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공식 온라인 스토어 가입을 </a:t>
            </a:r>
            <a:r>
              <a:rPr lang="ko-KR" altLang="en-US" b="1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축하드립니다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algn="ctr"/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ko-KR" altLang="en-US" sz="1200" b="1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컨버스</a:t>
            </a:r>
            <a:r>
              <a:rPr lang="ko-KR" altLang="en-US" sz="12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공식 온라인 스토어에 가입하신 모든 분들께 드리는 특별한 혜택</a:t>
            </a:r>
            <a:endParaRPr lang="en-US" altLang="ko-KR" sz="12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2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2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endParaRPr lang="en-US" altLang="ko-KR" sz="12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ko-KR" altLang="en-US" sz="1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신규 가입 기념 </a:t>
            </a:r>
            <a:r>
              <a:rPr lang="en-US" altLang="ko-KR" sz="1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  <a:r>
              <a:rPr lang="ko-KR" altLang="en-US" sz="1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만원 할인</a:t>
            </a:r>
            <a:endParaRPr lang="en-US" altLang="ko-KR" sz="1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발급된 프로모션 코드를 통해 전 상품 </a:t>
            </a:r>
            <a:r>
              <a:rPr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만원 할인된 가격으로 구매 가능합니다</a:t>
            </a:r>
            <a:r>
              <a:rPr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en-US" altLang="ko-KR" sz="105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4E52C0-A57B-C14C-924F-4651B3AFE155}"/>
              </a:ext>
            </a:extLst>
          </p:cNvPr>
          <p:cNvSpPr>
            <a:spLocks noChangeAspect="1"/>
          </p:cNvSpPr>
          <p:nvPr/>
        </p:nvSpPr>
        <p:spPr bwMode="auto">
          <a:xfrm>
            <a:off x="4336583" y="4874978"/>
            <a:ext cx="765085" cy="251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혜택 </a:t>
            </a:r>
            <a:r>
              <a:rPr lang="en-US" altLang="ko-KR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03AFFFE-86D7-C644-87DC-F284E6D32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37"/>
          <a:stretch/>
        </p:blipFill>
        <p:spPr>
          <a:xfrm>
            <a:off x="8923218" y="4072008"/>
            <a:ext cx="3173478" cy="1674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C6E0F-E72C-544B-A276-AF186B93CBA9}"/>
              </a:ext>
            </a:extLst>
          </p:cNvPr>
          <p:cNvSpPr txBox="1"/>
          <p:nvPr/>
        </p:nvSpPr>
        <p:spPr>
          <a:xfrm>
            <a:off x="10717189" y="3836997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1" dirty="0">
                <a:solidFill>
                  <a:srgbClr val="00B0F0"/>
                </a:solidFill>
              </a:rPr>
              <a:t>상단 이미지 샘플</a:t>
            </a:r>
            <a:endParaRPr kumimoji="1" lang="ko-KR" altLang="en-US" sz="1200" b="1" i="1" dirty="0">
              <a:solidFill>
                <a:srgbClr val="00B0F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D4DDAD2-F9B2-2241-A844-34FEFFF361C1}"/>
              </a:ext>
            </a:extLst>
          </p:cNvPr>
          <p:cNvSpPr/>
          <p:nvPr/>
        </p:nvSpPr>
        <p:spPr bwMode="auto">
          <a:xfrm>
            <a:off x="1922351" y="140045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0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메일폼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2"/>
            <a:ext cx="8460939" cy="526179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회원가입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Group 90">
            <a:extLst>
              <a:ext uri="{FF2B5EF4-FFF2-40B4-BE49-F238E27FC236}">
                <a16:creationId xmlns:a16="http://schemas.microsoft.com/office/drawing/2014/main" id="{8482C5D8-51C7-0E45-AC2E-962B7CD1D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13431"/>
              </p:ext>
            </p:extLst>
          </p:nvPr>
        </p:nvGraphicFramePr>
        <p:xfrm>
          <a:off x="9269501" y="558055"/>
          <a:ext cx="2676438" cy="149279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DM_010100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고객센터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자주 묻는 질문 화면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SNS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공식 채널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(Facebook, Instagram)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380064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메인 화면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새창으로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22737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클릭 시 컨버스에 대하여 화면으로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새창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1517"/>
                  </a:ext>
                </a:extLst>
              </a:tr>
            </a:tbl>
          </a:graphicData>
        </a:graphic>
      </p:graphicFrame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A6C8AD07-E7F1-0F4F-845F-E81088420963}"/>
              </a:ext>
            </a:extLst>
          </p:cNvPr>
          <p:cNvSpPr/>
          <p:nvPr/>
        </p:nvSpPr>
        <p:spPr>
          <a:xfrm>
            <a:off x="4655839" y="6444020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43" name="Group 90">
            <a:extLst>
              <a:ext uri="{FF2B5EF4-FFF2-40B4-BE49-F238E27FC236}">
                <a16:creationId xmlns:a16="http://schemas.microsoft.com/office/drawing/2014/main" id="{4935178B-9EBE-794A-96E3-BD3F0D7F3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00397"/>
              </p:ext>
            </p:extLst>
          </p:nvPr>
        </p:nvGraphicFramePr>
        <p:xfrm>
          <a:off x="11248143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24" name="아래쪽 화살표[D] 23">
            <a:extLst>
              <a:ext uri="{FF2B5EF4-FFF2-40B4-BE49-F238E27FC236}">
                <a16:creationId xmlns:a16="http://schemas.microsoft.com/office/drawing/2014/main" id="{4707F798-A927-5F4D-B1BB-9CD678CAF878}"/>
              </a:ext>
            </a:extLst>
          </p:cNvPr>
          <p:cNvSpPr/>
          <p:nvPr/>
        </p:nvSpPr>
        <p:spPr>
          <a:xfrm>
            <a:off x="4655839" y="1043735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EEB971F-1E45-EC4B-968D-1C0422BFD1C4}"/>
              </a:ext>
            </a:extLst>
          </p:cNvPr>
          <p:cNvSpPr/>
          <p:nvPr/>
        </p:nvSpPr>
        <p:spPr>
          <a:xfrm>
            <a:off x="4067174" y="3510213"/>
            <a:ext cx="1413759" cy="3314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지금 쇼핑하러 가기</a:t>
            </a:r>
            <a:endParaRPr lang="en-US" altLang="ko-KR" sz="10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4A27898-C3B4-A447-858E-83A5CA60B180}"/>
              </a:ext>
            </a:extLst>
          </p:cNvPr>
          <p:cNvSpPr/>
          <p:nvPr/>
        </p:nvSpPr>
        <p:spPr bwMode="auto">
          <a:xfrm>
            <a:off x="3988981" y="347400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B5D611-7424-D44F-95FE-87CA6C741382}"/>
              </a:ext>
            </a:extLst>
          </p:cNvPr>
          <p:cNvSpPr>
            <a:spLocks noChangeAspect="1"/>
          </p:cNvSpPr>
          <p:nvPr/>
        </p:nvSpPr>
        <p:spPr bwMode="auto">
          <a:xfrm>
            <a:off x="2147829" y="1794978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무료배송</a:t>
            </a:r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latin typeface="Trebuchet MS" pitchFamily="34" charset="0"/>
              </a:rPr>
              <a:t>5</a:t>
            </a:r>
            <a:r>
              <a:rPr lang="ko-KR" altLang="en-US" sz="900" dirty="0">
                <a:latin typeface="Trebuchet MS" pitchFamily="34" charset="0"/>
              </a:rPr>
              <a:t>만원 이상 구매 시</a:t>
            </a:r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무료배송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0020CD-A7C0-B64D-9B01-EF2C58BBE7D1}"/>
              </a:ext>
            </a:extLst>
          </p:cNvPr>
          <p:cNvSpPr>
            <a:spLocks noChangeAspect="1"/>
          </p:cNvSpPr>
          <p:nvPr/>
        </p:nvSpPr>
        <p:spPr bwMode="auto">
          <a:xfrm>
            <a:off x="3456559" y="1794978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반품 서비스</a:t>
            </a:r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반품</a:t>
            </a:r>
            <a:r>
              <a:rPr lang="en-US" altLang="ko-KR" sz="900" dirty="0">
                <a:latin typeface="Trebuchet MS" pitchFamily="34" charset="0"/>
              </a:rPr>
              <a:t>,</a:t>
            </a:r>
            <a:r>
              <a:rPr lang="ko-KR" altLang="en-US" sz="900" dirty="0">
                <a:latin typeface="Trebuchet MS" pitchFamily="34" charset="0"/>
              </a:rPr>
              <a:t> 걱정하지 마세요</a:t>
            </a:r>
            <a:r>
              <a:rPr lang="en-US" altLang="ko-KR" sz="9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구매 후 </a:t>
            </a:r>
            <a:r>
              <a:rPr lang="en-US" altLang="ko-KR" sz="900" dirty="0">
                <a:latin typeface="Trebuchet MS" pitchFamily="34" charset="0"/>
              </a:rPr>
              <a:t>15</a:t>
            </a:r>
            <a:r>
              <a:rPr lang="ko-KR" altLang="en-US" sz="900" dirty="0">
                <a:latin typeface="Trebuchet MS" pitchFamily="34" charset="0"/>
              </a:rPr>
              <a:t>일 이내 반품이 가능합니다</a:t>
            </a:r>
            <a:r>
              <a:rPr lang="en-US" altLang="ko-KR" sz="9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u="sng" dirty="0">
                <a:latin typeface="Trebuchet MS" pitchFamily="34" charset="0"/>
              </a:rPr>
              <a:t>자세히 보기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B4EEDE-D95E-6C41-8C83-201F6B9F7E29}"/>
              </a:ext>
            </a:extLst>
          </p:cNvPr>
          <p:cNvSpPr>
            <a:spLocks noChangeAspect="1"/>
          </p:cNvSpPr>
          <p:nvPr/>
        </p:nvSpPr>
        <p:spPr bwMode="auto">
          <a:xfrm>
            <a:off x="4765289" y="1794978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교환 서비스</a:t>
            </a:r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단순 변심</a:t>
            </a:r>
            <a:r>
              <a:rPr lang="en-US" altLang="ko-KR" sz="900" dirty="0">
                <a:latin typeface="Trebuchet MS" pitchFamily="34" charset="0"/>
              </a:rPr>
              <a:t>,</a:t>
            </a:r>
            <a:r>
              <a:rPr lang="ko-KR" altLang="en-US" sz="900" dirty="0">
                <a:latin typeface="Trebuchet MS" pitchFamily="34" charset="0"/>
              </a:rPr>
              <a:t> 상품에 문제 발견 시 구매 후 </a:t>
            </a:r>
            <a:r>
              <a:rPr lang="en-US" altLang="ko-KR" sz="900" dirty="0">
                <a:latin typeface="Trebuchet MS" pitchFamily="34" charset="0"/>
              </a:rPr>
              <a:t>15</a:t>
            </a:r>
            <a:r>
              <a:rPr lang="ko-KR" altLang="en-US" sz="900" dirty="0">
                <a:latin typeface="Trebuchet MS" pitchFamily="34" charset="0"/>
              </a:rPr>
              <a:t>일 이내 교환이 가능합니다</a:t>
            </a:r>
            <a:r>
              <a:rPr lang="en-US" altLang="ko-KR" sz="9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u="sng" dirty="0">
                <a:latin typeface="Trebuchet MS" pitchFamily="34" charset="0"/>
              </a:rPr>
              <a:t>자세히 보기</a:t>
            </a:r>
            <a:endParaRPr lang="en-US" altLang="ko-KR" sz="900" u="sng" dirty="0">
              <a:latin typeface="Trebuchet MS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99937E-49A3-3D4C-9E16-CC0BBB239524}"/>
              </a:ext>
            </a:extLst>
          </p:cNvPr>
          <p:cNvSpPr>
            <a:spLocks noChangeAspect="1"/>
          </p:cNvSpPr>
          <p:nvPr/>
        </p:nvSpPr>
        <p:spPr bwMode="auto">
          <a:xfrm>
            <a:off x="6074019" y="1794978"/>
            <a:ext cx="1308730" cy="1582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latin typeface="Trebuchet MS" pitchFamily="34" charset="0"/>
              </a:rPr>
              <a:t>Follow Us</a:t>
            </a:r>
          </a:p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latin typeface="Trebuchet MS" pitchFamily="34" charset="0"/>
              </a:rPr>
              <a:t>SNS </a:t>
            </a:r>
            <a:r>
              <a:rPr lang="ko-KR" altLang="en-US" sz="900" dirty="0">
                <a:latin typeface="Trebuchet MS" pitchFamily="34" charset="0"/>
              </a:rPr>
              <a:t>채널을 통해 신상품 정보 및 이벤트 등 새로운 소식을 확인하세요</a:t>
            </a:r>
            <a:r>
              <a:rPr lang="en-US" altLang="ko-KR" sz="9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dirty="0"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u="sng" dirty="0">
                <a:latin typeface="Trebuchet MS" pitchFamily="34" charset="0"/>
              </a:rPr>
              <a:t>Facebook</a:t>
            </a:r>
          </a:p>
          <a:p>
            <a:pPr algn="ctr" eaLnBrk="0" latinLnBrk="0" hangingPunct="0"/>
            <a:r>
              <a:rPr lang="en-US" altLang="ko-KR" sz="900" u="sng" dirty="0" err="1">
                <a:latin typeface="Trebuchet MS" pitchFamily="34" charset="0"/>
              </a:rPr>
              <a:t>Instgram</a:t>
            </a:r>
            <a:endParaRPr lang="ko-KR" altLang="en-US" sz="900" u="sng" dirty="0">
              <a:latin typeface="Trebuchet MS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DEB83-20E5-4A48-B3AB-EA5A9DF9B280}"/>
              </a:ext>
            </a:extLst>
          </p:cNvPr>
          <p:cNvSpPr>
            <a:spLocks noChangeAspect="1"/>
          </p:cNvSpPr>
          <p:nvPr/>
        </p:nvSpPr>
        <p:spPr bwMode="auto">
          <a:xfrm>
            <a:off x="4340805" y="1487264"/>
            <a:ext cx="765085" cy="2592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혜택 </a:t>
            </a:r>
            <a:r>
              <a:rPr lang="en-US" altLang="ko-KR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BD67EF2-6019-854E-A3F3-664BC0720945}"/>
              </a:ext>
            </a:extLst>
          </p:cNvPr>
          <p:cNvSpPr/>
          <p:nvPr/>
        </p:nvSpPr>
        <p:spPr bwMode="auto">
          <a:xfrm>
            <a:off x="3663911" y="272392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2D0C21-B1B9-6045-921B-B1ED75D97B7C}"/>
              </a:ext>
            </a:extLst>
          </p:cNvPr>
          <p:cNvSpPr/>
          <p:nvPr/>
        </p:nvSpPr>
        <p:spPr bwMode="auto">
          <a:xfrm>
            <a:off x="4979231" y="283951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7827FFF-091D-0E4B-A551-F287FB2524EC}"/>
              </a:ext>
            </a:extLst>
          </p:cNvPr>
          <p:cNvSpPr/>
          <p:nvPr/>
        </p:nvSpPr>
        <p:spPr bwMode="auto">
          <a:xfrm>
            <a:off x="6285821" y="295586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2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87591D-FAFC-9946-A851-A3152572532C}"/>
              </a:ext>
            </a:extLst>
          </p:cNvPr>
          <p:cNvSpPr>
            <a:spLocks noChangeAspect="1"/>
          </p:cNvSpPr>
          <p:nvPr/>
        </p:nvSpPr>
        <p:spPr bwMode="auto">
          <a:xfrm>
            <a:off x="2147829" y="3969060"/>
            <a:ext cx="5234920" cy="235010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BE881D59-DFAF-D74C-976E-0E4FDA18590B}"/>
              </a:ext>
            </a:extLst>
          </p:cNvPr>
          <p:cNvSpPr txBox="1">
            <a:spLocks/>
          </p:cNvSpPr>
          <p:nvPr/>
        </p:nvSpPr>
        <p:spPr>
          <a:xfrm>
            <a:off x="2027796" y="4189645"/>
            <a:ext cx="2117571" cy="2698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400" b="1" dirty="0">
                <a:latin typeface="Trebuchet MS" panose="020B0603020202020204" pitchFamily="34" charset="0"/>
                <a:ea typeface="+mn-ea"/>
              </a:rPr>
              <a:t>CONVERSE STORY</a:t>
            </a:r>
            <a:endParaRPr kumimoji="0" lang="ko-KR" altLang="ko-KR" sz="14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3A8069B-EE67-E846-8211-FBE9C564924A}"/>
              </a:ext>
            </a:extLst>
          </p:cNvPr>
          <p:cNvSpPr/>
          <p:nvPr/>
        </p:nvSpPr>
        <p:spPr bwMode="auto">
          <a:xfrm>
            <a:off x="3800745" y="595912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prstClr val="white"/>
                </a:solidFill>
                <a:latin typeface="Trebuchet MS" pitchFamily="34" charset="0"/>
              </a:rPr>
              <a:t>4</a:t>
            </a:r>
            <a:endParaRPr lang="ko-KR" altLang="en-US" sz="800" dirty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B287417-20FD-D543-A240-DCC75B025DC1}"/>
              </a:ext>
            </a:extLst>
          </p:cNvPr>
          <p:cNvSpPr/>
          <p:nvPr/>
        </p:nvSpPr>
        <p:spPr>
          <a:xfrm>
            <a:off x="1626294" y="483074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sz="2000" dirty="0">
                <a:solidFill>
                  <a:srgbClr val="4472C4"/>
                </a:solidFill>
                <a:latin typeface="Calibri" panose="020F0502020204030204" pitchFamily="34" charset="0"/>
                <a:cs typeface="굴림" panose="020B0600000101010101" pitchFamily="50" charset="-127"/>
              </a:rPr>
              <a:t>BE THE CANVAS FOR YOUTH PROGRESS </a:t>
            </a:r>
          </a:p>
          <a:p>
            <a:pPr algn="ctr">
              <a:spcAft>
                <a:spcPts val="0"/>
              </a:spcAft>
            </a:pPr>
            <a:r>
              <a:rPr lang="en-US" altLang="ko-KR" sz="2000" dirty="0">
                <a:solidFill>
                  <a:srgbClr val="4472C4"/>
                </a:solidFill>
                <a:latin typeface="Calibri" panose="020F0502020204030204" pitchFamily="34" charset="0"/>
                <a:cs typeface="굴림" panose="020B0600000101010101" pitchFamily="50" charset="-127"/>
              </a:rPr>
              <a:t>THROUGH SPORT, CULTURE, AND CREATIVITY. </a:t>
            </a:r>
            <a:endParaRPr lang="ko-KR" altLang="ko-KR" dirty="0">
              <a:cs typeface="굴림" panose="020B0600000101010101" pitchFamily="50" charset="-127"/>
            </a:endParaRPr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03EA7250-CC60-3B4C-9683-BE4CB1D585F5}"/>
              </a:ext>
            </a:extLst>
          </p:cNvPr>
          <p:cNvSpPr txBox="1">
            <a:spLocks/>
          </p:cNvSpPr>
          <p:nvPr/>
        </p:nvSpPr>
        <p:spPr>
          <a:xfrm>
            <a:off x="3533554" y="4473447"/>
            <a:ext cx="2117571" cy="2698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400" b="1" dirty="0">
                <a:latin typeface="Trebuchet MS" panose="020B0603020202020204" pitchFamily="34" charset="0"/>
                <a:ea typeface="+mn-ea"/>
              </a:rPr>
              <a:t>OUR</a:t>
            </a:r>
            <a:r>
              <a:rPr kumimoji="0" lang="ko-KR" altLang="en-US" sz="1400" b="1" dirty="0">
                <a:latin typeface="Trebuchet MS" panose="020B0603020202020204" pitchFamily="34" charset="0"/>
                <a:ea typeface="+mn-ea"/>
              </a:rPr>
              <a:t> </a:t>
            </a:r>
            <a:r>
              <a:rPr kumimoji="0" lang="en-US" altLang="ko-KR" sz="1400" b="1" dirty="0">
                <a:latin typeface="Trebuchet MS" panose="020B0603020202020204" pitchFamily="34" charset="0"/>
                <a:ea typeface="+mn-ea"/>
              </a:rPr>
              <a:t>MISSION</a:t>
            </a:r>
            <a:endParaRPr kumimoji="0" lang="ko-KR" altLang="ko-KR" sz="14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2C76DA8-C903-6D45-BD92-05E07B5B344C}"/>
              </a:ext>
            </a:extLst>
          </p:cNvPr>
          <p:cNvSpPr>
            <a:spLocks noChangeAspect="1"/>
          </p:cNvSpPr>
          <p:nvPr/>
        </p:nvSpPr>
        <p:spPr bwMode="auto">
          <a:xfrm>
            <a:off x="3980765" y="5907063"/>
            <a:ext cx="1485165" cy="35907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u="sng" dirty="0">
                <a:latin typeface="Gulim" panose="020B0600000101010101" pitchFamily="34" charset="-127"/>
                <a:ea typeface="Gulim" panose="020B0600000101010101" pitchFamily="34" charset="-127"/>
              </a:rPr>
              <a:t>컨버스 스토리 바로가기</a:t>
            </a:r>
            <a:endParaRPr lang="en-US" altLang="ko-KR" sz="1000" u="sng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1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+mn-cs"/>
              </a:rPr>
              <a:t>메일폼</a:t>
            </a:r>
            <a:endParaRPr lang="ko-KR" altLang="ko-KR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A3E58C-C676-B943-9FBC-97F7778AEEEA}"/>
              </a:ext>
            </a:extLst>
          </p:cNvPr>
          <p:cNvSpPr>
            <a:spLocks noChangeAspect="1"/>
          </p:cNvSpPr>
          <p:nvPr/>
        </p:nvSpPr>
        <p:spPr bwMode="auto">
          <a:xfrm>
            <a:off x="425370" y="1137523"/>
            <a:ext cx="8460939" cy="27865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F853F0-261B-4B42-8009-EB0675913A53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회원가입</a:t>
            </a:r>
            <a:endParaRPr kumimoji="0" lang="ko-KR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Group 90">
            <a:extLst>
              <a:ext uri="{FF2B5EF4-FFF2-40B4-BE49-F238E27FC236}">
                <a16:creationId xmlns:a16="http://schemas.microsoft.com/office/drawing/2014/main" id="{8482C5D8-51C7-0E45-AC2E-962B7CD1D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242"/>
              </p:ext>
            </p:extLst>
          </p:nvPr>
        </p:nvGraphicFramePr>
        <p:xfrm>
          <a:off x="9269501" y="558055"/>
          <a:ext cx="2676438" cy="494935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 DM_010100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  <a:tr h="26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380064"/>
                  </a:ext>
                </a:extLst>
              </a:tr>
            </a:tbl>
          </a:graphicData>
        </a:graphic>
      </p:graphicFrame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A6C8AD07-E7F1-0F4F-845F-E81088420963}"/>
              </a:ext>
            </a:extLst>
          </p:cNvPr>
          <p:cNvSpPr/>
          <p:nvPr/>
        </p:nvSpPr>
        <p:spPr>
          <a:xfrm>
            <a:off x="4655839" y="1032027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0" name="Group 90">
            <a:extLst>
              <a:ext uri="{FF2B5EF4-FFF2-40B4-BE49-F238E27FC236}">
                <a16:creationId xmlns:a16="http://schemas.microsoft.com/office/drawing/2014/main" id="{F04897D1-0FC5-7640-B1D1-E106858B7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75574"/>
              </p:ext>
            </p:extLst>
          </p:nvPr>
        </p:nvGraphicFramePr>
        <p:xfrm>
          <a:off x="11226569" y="233644"/>
          <a:ext cx="697125" cy="251137"/>
        </p:xfrm>
        <a:graphic>
          <a:graphicData uri="http://schemas.openxmlformats.org/drawingml/2006/table">
            <a:tbl>
              <a:tblPr/>
              <a:tblGrid>
                <a:gridCol w="6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4588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54F8A-21EA-F945-B365-4A7B05A69732}"/>
              </a:ext>
            </a:extLst>
          </p:cNvPr>
          <p:cNvSpPr/>
          <p:nvPr/>
        </p:nvSpPr>
        <p:spPr>
          <a:xfrm>
            <a:off x="1626294" y="2436567"/>
            <a:ext cx="6096000" cy="132343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컨버스코리아는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정보통신망 이용촉진 및 정보보호 등에 관한 법률 시행규칙에 의거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광고성 메일 발송 시 회원님의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광고메일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수신동의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여부에 따라 광고 메일을 발송하고 있습니다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회원가입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결제 정보 안내 등의 정보성 메일은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관계 없이 발송됩니다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※ 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광고 메일 수신을 원하지 않을 경우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 후 개인정보 수정에서 이메일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수신여부를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변경 해주시기 바랍니다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   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본 메일은 발신전용 메일로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회신되지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않으니 문의사항은 사이트 내 ‘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1:1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상담신청’을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이용해 주십시오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 </a:t>
            </a:r>
          </a:p>
          <a:p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회사명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(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컨버스코리아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대표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주형준  대표전화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080-987-0182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주소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서울시 강남구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테헤란로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152 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강남파이낸스센터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33F</a:t>
            </a:r>
          </a:p>
          <a:p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 등록번호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220-88-74818 </a:t>
            </a:r>
            <a:r>
              <a:rPr lang="ko-KR" altLang="en-US" sz="800" dirty="0" err="1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통신판매업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 신고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 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제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2016-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서울강남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-00478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호 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</a:t>
            </a:r>
            <a:r>
              <a:rPr lang="ko-KR" altLang="en-US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사업자정보확인</a:t>
            </a:r>
            <a:r>
              <a:rPr lang="en-US" altLang="ko-KR" sz="8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169576-7900-7F45-BB91-E88352348F22}"/>
              </a:ext>
            </a:extLst>
          </p:cNvPr>
          <p:cNvSpPr/>
          <p:nvPr/>
        </p:nvSpPr>
        <p:spPr>
          <a:xfrm>
            <a:off x="1626294" y="1538790"/>
            <a:ext cx="6096000" cy="861774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ko-KR" altLang="en-US" sz="1000" dirty="0" err="1">
                <a:latin typeface="Gulim" panose="020B0600000101010101" pitchFamily="34" charset="-127"/>
                <a:ea typeface="Gulim" panose="020B0600000101010101" pitchFamily="34" charset="-127"/>
              </a:rPr>
              <a:t>컨버스</a:t>
            </a:r>
            <a:r>
              <a:rPr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 공식 온라인 스토어 가입 시 누릴 수 있는 혜택</a:t>
            </a:r>
            <a:endParaRPr lang="en-US" altLang="ko-KR" sz="10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endParaRPr lang="en-US" altLang="ko-KR" sz="1000" dirty="0">
              <a:solidFill>
                <a:srgbClr val="A5A5A5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무료배송 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5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만원 이상 구매 시 무료배송</a:t>
            </a:r>
            <a:endParaRPr lang="en-US" altLang="ko-KR" sz="1000" dirty="0">
              <a:solidFill>
                <a:srgbClr val="A5A5A5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A5A5A5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반품 서비스 </a:t>
            </a:r>
            <a:r>
              <a:rPr lang="en-US" altLang="ko-KR" sz="1000" b="0" i="0" u="none" strike="noStrike" dirty="0">
                <a:solidFill>
                  <a:srgbClr val="A5A5A5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반품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걱정하지 마세요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구매 후 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15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 이내 반품이 가능합니다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교환 서비스 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단순 변심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상품에 문제 발견 시 구매 후 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15</a:t>
            </a:r>
            <a:r>
              <a:rPr lang="ko-KR" altLang="en-US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 이내 교환이 가능합니다</a:t>
            </a:r>
            <a:r>
              <a:rPr lang="en-US" altLang="ko-KR" sz="1000" dirty="0">
                <a:solidFill>
                  <a:srgbClr val="A5A5A5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B9F9BA-E663-004A-8F64-7CA71311B9FF}"/>
              </a:ext>
            </a:extLst>
          </p:cNvPr>
          <p:cNvSpPr/>
          <p:nvPr/>
        </p:nvSpPr>
        <p:spPr>
          <a:xfrm>
            <a:off x="1626294" y="1538791"/>
            <a:ext cx="6096000" cy="86177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11/4</a:t>
            </a:r>
            <a:r>
              <a:rPr lang="ko-KR" altLang="en-US" dirty="0"/>
              <a:t> 삭제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616191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9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8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185142</TotalTime>
  <Words>6284</Words>
  <Application>Microsoft Macintosh PowerPoint</Application>
  <PresentationFormat>와이드스크린</PresentationFormat>
  <Paragraphs>1359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40</vt:i4>
      </vt:variant>
    </vt:vector>
  </HeadingPairs>
  <TitlesOfParts>
    <vt:vector size="60" baseType="lpstr">
      <vt:lpstr>굴림</vt:lpstr>
      <vt:lpstr>Calibri</vt:lpstr>
      <vt:lpstr>Arial</vt:lpstr>
      <vt:lpstr>나눔고딕</vt:lpstr>
      <vt:lpstr>Wingdings</vt:lpstr>
      <vt:lpstr>맑은 고딕</vt:lpstr>
      <vt:lpstr>Tahoma</vt:lpstr>
      <vt:lpstr>Trebuchet MS</vt:lpstr>
      <vt:lpstr>굴림</vt:lpstr>
      <vt:lpstr>Times New Roman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9_디자인 사용자 지정</vt:lpstr>
      <vt:lpstr>PowerPoint 프레젠테이션</vt:lpstr>
      <vt:lpstr>Revision History</vt:lpstr>
      <vt:lpstr>Revision History</vt:lpstr>
      <vt:lpstr>Common</vt:lpstr>
      <vt:lpstr>Common</vt:lpstr>
      <vt:lpstr>Common</vt:lpstr>
      <vt:lpstr>메일폼</vt:lpstr>
      <vt:lpstr>메일폼</vt:lpstr>
      <vt:lpstr>메일폼</vt:lpstr>
      <vt:lpstr>메일폼</vt:lpstr>
      <vt:lpstr>메일폼</vt:lpstr>
      <vt:lpstr>메일폼</vt:lpstr>
      <vt:lpstr>메일폼</vt:lpstr>
      <vt:lpstr>메일폼</vt:lpstr>
      <vt:lpstr>메일폼</vt:lpstr>
      <vt:lpstr>메일폼</vt:lpstr>
      <vt:lpstr>메일폼</vt:lpstr>
      <vt:lpstr>메일폼</vt:lpstr>
      <vt:lpstr>메일폼</vt:lpstr>
      <vt:lpstr>메일폼</vt:lpstr>
      <vt:lpstr>메일폼</vt:lpstr>
      <vt:lpstr>카카오톡 알림</vt:lpstr>
      <vt:lpstr>카카오톡 알림</vt:lpstr>
      <vt:lpstr>카카오톡 알림</vt:lpstr>
      <vt:lpstr>카카오톡 알림</vt:lpstr>
      <vt:lpstr>카카오톡 알림</vt:lpstr>
      <vt:lpstr>카카오톡 알림</vt:lpstr>
      <vt:lpstr>카카오톡 알림</vt:lpstr>
      <vt:lpstr>카카오톡 알림</vt:lpstr>
      <vt:lpstr>카카오톡 알림</vt:lpstr>
      <vt:lpstr>카카오 알림톡</vt:lpstr>
      <vt:lpstr>카카오톡 알림</vt:lpstr>
      <vt:lpstr>카카오톡 알림</vt:lpstr>
      <vt:lpstr>카카오 알림톡</vt:lpstr>
      <vt:lpstr>카카오톡 알림</vt:lpstr>
      <vt:lpstr>카카오톡 알림</vt:lpstr>
      <vt:lpstr>카카오톡 알림</vt:lpstr>
      <vt:lpstr>카카오톡 알림</vt:lpstr>
      <vt:lpstr>카카오톡 알림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컨버스 마이그레이션</dc:title>
  <dc:creator>홍태원</dc:creator>
  <cp:lastModifiedBy>홍시우</cp:lastModifiedBy>
  <cp:revision>4593</cp:revision>
  <cp:lastPrinted>2018-04-20T01:50:12Z</cp:lastPrinted>
  <dcterms:created xsi:type="dcterms:W3CDTF">2000-02-09T00:56:28Z</dcterms:created>
  <dcterms:modified xsi:type="dcterms:W3CDTF">2019-11-27T05:55:14Z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1367338620</vt:i4>
  </property>
  <property fmtid="{D5CDD505-2E9C-101B-9397-08002B2CF9AE}" pid="3" name="_NewReviewCycle">
    <vt:lpwstr/>
  </property>
  <property fmtid="{D5CDD505-2E9C-101B-9397-08002B2CF9AE}" pid="4" name="_EmailSubject">
    <vt:lpwstr>&lt;External&gt;RE: [컨버스] 메일 폼 설계 관련</vt:lpwstr>
  </property>
  <property fmtid="{D5CDD505-2E9C-101B-9397-08002B2CF9AE}" pid="5" name="_AuthorEmail">
    <vt:lpwstr>Sue.Kang@converse.com</vt:lpwstr>
  </property>
  <property fmtid="{D5CDD505-2E9C-101B-9397-08002B2CF9AE}" pid="6" name="_AuthorEmailDisplayName">
    <vt:lpwstr>Kang, Sue (Converse)</vt:lpwstr>
  </property>
</Properties>
</file>