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2" r:id="rId2"/>
    <p:sldMasterId id="2147483655" r:id="rId3"/>
    <p:sldMasterId id="2147483657" r:id="rId4"/>
    <p:sldMasterId id="2147483659" r:id="rId5"/>
    <p:sldMasterId id="2147483694" r:id="rId6"/>
    <p:sldMasterId id="2147483709" r:id="rId7"/>
    <p:sldMasterId id="2147483669" r:id="rId8"/>
    <p:sldMasterId id="2147483747" r:id="rId9"/>
  </p:sldMasterIdLst>
  <p:notesMasterIdLst>
    <p:notesMasterId r:id="rId55"/>
  </p:notesMasterIdLst>
  <p:handoutMasterIdLst>
    <p:handoutMasterId r:id="rId56"/>
  </p:handoutMasterIdLst>
  <p:sldIdLst>
    <p:sldId id="256" r:id="rId10"/>
    <p:sldId id="257" r:id="rId11"/>
    <p:sldId id="307" r:id="rId12"/>
    <p:sldId id="294" r:id="rId13"/>
    <p:sldId id="302" r:id="rId14"/>
    <p:sldId id="295" r:id="rId15"/>
    <p:sldId id="303" r:id="rId16"/>
    <p:sldId id="261" r:id="rId17"/>
    <p:sldId id="262" r:id="rId18"/>
    <p:sldId id="263" r:id="rId19"/>
    <p:sldId id="305" r:id="rId20"/>
    <p:sldId id="306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304" r:id="rId30"/>
    <p:sldId id="287" r:id="rId31"/>
    <p:sldId id="297" r:id="rId32"/>
    <p:sldId id="298" r:id="rId33"/>
    <p:sldId id="286" r:id="rId34"/>
    <p:sldId id="288" r:id="rId35"/>
    <p:sldId id="289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90" r:id="rId47"/>
    <p:sldId id="296" r:id="rId48"/>
    <p:sldId id="299" r:id="rId49"/>
    <p:sldId id="292" r:id="rId50"/>
    <p:sldId id="293" r:id="rId51"/>
    <p:sldId id="282" r:id="rId52"/>
    <p:sldId id="283" r:id="rId53"/>
    <p:sldId id="284" r:id="rId54"/>
  </p:sldIdLst>
  <p:sldSz cx="12192000" cy="6858000"/>
  <p:notesSz cx="10234613" cy="7102475"/>
  <p:defaultTextStyle>
    <a:defPPr>
      <a:defRPr lang="ko-KR">
        <a:uFillTx/>
      </a:defRPr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DA7D1162-14B2-5841-90D9-F779CFAE340D}">
          <p14:sldIdLst>
            <p14:sldId id="256"/>
          </p14:sldIdLst>
        </p14:section>
        <p14:section name="Revision History" id="{38F5722B-6A20-E944-8443-02FEEB028C07}">
          <p14:sldIdLst>
            <p14:sldId id="257"/>
            <p14:sldId id="307"/>
          </p14:sldIdLst>
        </p14:section>
        <p14:section name="UI Common" id="{F19CE25C-59D8-CA4C-AC3A-9397C8294E6B}">
          <p14:sldIdLst>
            <p14:sldId id="294"/>
            <p14:sldId id="302"/>
            <p14:sldId id="295"/>
            <p14:sldId id="303"/>
          </p14:sldIdLst>
        </p14:section>
        <p14:section name="PC" id="{6DA41C2B-8531-CA47-A005-56B3CAEDF5DA}">
          <p14:sldIdLst>
            <p14:sldId id="261"/>
            <p14:sldId id="262"/>
            <p14:sldId id="263"/>
            <p14:sldId id="305"/>
            <p14:sldId id="30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304"/>
            <p14:sldId id="287"/>
            <p14:sldId id="297"/>
            <p14:sldId id="298"/>
            <p14:sldId id="286"/>
            <p14:sldId id="288"/>
            <p14:sldId id="289"/>
            <p14:sldId id="272"/>
            <p14:sldId id="273"/>
          </p14:sldIdLst>
        </p14:section>
        <p14:section name="MC" id="{0D469DAE-F787-4146-A204-D803A1E5160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90"/>
            <p14:sldId id="296"/>
            <p14:sldId id="299"/>
            <p14:sldId id="292"/>
            <p14:sldId id="293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32">
          <p15:clr>
            <a:srgbClr val="A4A3A4"/>
          </p15:clr>
        </p15:guide>
        <p15:guide id="4" pos="183">
          <p15:clr>
            <a:srgbClr val="A4A3A4"/>
          </p15:clr>
        </p15:guide>
        <p15:guide id="5" pos="7525">
          <p15:clr>
            <a:srgbClr val="A4A3A4"/>
          </p15:clr>
        </p15:guide>
        <p15:guide id="6" orient="horz" pos="34">
          <p15:clr>
            <a:srgbClr val="A4A3A4"/>
          </p15:clr>
        </p15:guide>
        <p15:guide id="7" orient="horz" pos="261">
          <p15:clr>
            <a:srgbClr val="A4A3A4"/>
          </p15:clr>
        </p15:guide>
        <p15:guide id="8" pos="7242">
          <p15:clr>
            <a:srgbClr val="A4A3A4"/>
          </p15:clr>
        </p15:guide>
        <p15:guide id="9" orient="horz" pos="544">
          <p15:clr>
            <a:srgbClr val="A4A3A4"/>
          </p15:clr>
        </p15:guide>
        <p15:guide id="10" orient="horz" pos="743">
          <p15:clr>
            <a:srgbClr val="A4A3A4"/>
          </p15:clr>
        </p15:guide>
        <p15:guide id="11" pos="3940">
          <p15:clr>
            <a:srgbClr val="A4A3A4"/>
          </p15:clr>
        </p15:guide>
        <p15:guide id="12" pos="438">
          <p15:clr>
            <a:srgbClr val="A4A3A4"/>
          </p15:clr>
        </p15:guide>
        <p15:guide id="13" pos="4690">
          <p15:clr>
            <a:srgbClr val="A4A3A4"/>
          </p15:clr>
        </p15:guide>
        <p15:guide id="14" orient="horz" pos="1168">
          <p15:clr>
            <a:srgbClr val="A4A3A4"/>
          </p15:clr>
        </p15:guide>
        <p15:guide id="15" orient="horz" pos="147">
          <p15:clr>
            <a:srgbClr val="A4A3A4"/>
          </p15:clr>
        </p15:guide>
        <p15:guide id="16" pos="64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9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ng tw" initials="ht" lastIdx="3" clrIdx="0"/>
  <p:cmAuthor id="1" name="홍시우" initials="홍" lastIdx="1" clrIdx="1">
    <p:extLst>
      <p:ext uri="{19B8F6BF-5375-455C-9EA6-DF929625EA0E}">
        <p15:presenceInfo xmlns:p15="http://schemas.microsoft.com/office/powerpoint/2012/main" userId="S::hong864@o365sen.net::e819f778-f493-4903-b22b-8159017cf8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93" autoAdjust="0"/>
  </p:normalViewPr>
  <p:slideViewPr>
    <p:cSldViewPr>
      <p:cViewPr varScale="1">
        <p:scale>
          <a:sx n="123" d="100"/>
          <a:sy n="123" d="100"/>
        </p:scale>
        <p:origin x="616" y="176"/>
      </p:cViewPr>
      <p:guideLst>
        <p:guide orient="horz" pos="4144"/>
        <p:guide pos="3840"/>
        <p:guide orient="horz" pos="2132"/>
        <p:guide pos="183"/>
        <p:guide pos="7525"/>
        <p:guide orient="horz" pos="34"/>
        <p:guide orient="horz" pos="261"/>
        <p:guide pos="7242"/>
        <p:guide orient="horz" pos="544"/>
        <p:guide orient="horz" pos="743"/>
        <p:guide pos="3940"/>
        <p:guide pos="438"/>
        <p:guide pos="4690"/>
        <p:guide orient="horz" pos="1168"/>
        <p:guide orient="horz" pos="147"/>
        <p:guide pos="6477"/>
      </p:guideLst>
    </p:cSldViewPr>
  </p:slideViewPr>
  <p:outlineViewPr>
    <p:cViewPr>
      <p:scale>
        <a:sx n="33" d="100"/>
        <a:sy n="33" d="100"/>
      </p:scale>
      <p:origin x="0" y="-13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1776" y="176"/>
      </p:cViewPr>
      <p:guideLst>
        <p:guide orient="horz" pos="2239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viewProps" Target="view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commentAuthors" Target="commentAuthors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481714" cy="382836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3907" tIns="46952" rIns="93907" bIns="46952" numCol="1" anchor="ctr" anchorCtr="0" compatLnSpc="1">
            <a:prstTxWarp prst="textNoShape">
              <a:avLst/>
            </a:prstTxWarp>
          </a:bodyPr>
          <a:lstStyle>
            <a:lvl1pPr defTabSz="941105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endParaRPr lang="en-US" altLang="ko-KR">
              <a:uFillTx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59033" y="1"/>
            <a:ext cx="4351459" cy="382836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3907" tIns="46952" rIns="93907" bIns="46952" numCol="1" anchor="ctr" anchorCtr="0" compatLnSpc="1">
            <a:prstTxWarp prst="textNoShape">
              <a:avLst/>
            </a:prstTxWarp>
          </a:bodyPr>
          <a:lstStyle>
            <a:lvl1pPr algn="r" defTabSz="941105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endParaRPr lang="en-US" altLang="ko-KR">
              <a:uFillTx/>
            </a:endParaRPr>
          </a:p>
        </p:txBody>
      </p:sp>
      <p:sp>
        <p:nvSpPr>
          <p:cNvPr id="402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57352"/>
            <a:ext cx="4481714" cy="3314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3907" tIns="46952" rIns="93907" bIns="46952" numCol="1" anchor="b" anchorCtr="0" compatLnSpc="1">
            <a:prstTxWarp prst="textNoShape">
              <a:avLst/>
            </a:prstTxWarp>
          </a:bodyPr>
          <a:lstStyle>
            <a:lvl1pPr defTabSz="941105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endParaRPr lang="en-US" altLang="ko-KR">
              <a:uFillTx/>
            </a:endParaRPr>
          </a:p>
        </p:txBody>
      </p:sp>
      <p:sp>
        <p:nvSpPr>
          <p:cNvPr id="402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59033" y="6757352"/>
            <a:ext cx="4351459" cy="3314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3907" tIns="46952" rIns="93907" bIns="46952" numCol="1" anchor="b" anchorCtr="0" compatLnSpc="1">
            <a:prstTxWarp prst="textNoShape">
              <a:avLst/>
            </a:prstTxWarp>
          </a:bodyPr>
          <a:lstStyle>
            <a:lvl1pPr algn="r" defTabSz="941105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fld id="{1BD5B8FE-EACA-4CF3-9BC8-1454814AB967}" type="slidenum">
              <a:rPr lang="en-US" altLang="ko-KR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ko-KR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452768" cy="333696"/>
          </a:xfrm>
          <a:prstGeom prst="rect">
            <a:avLst/>
          </a:prstGeom>
          <a:noFill/>
          <a:ln w="25400">
            <a:noFill/>
            <a:prstDash val="sysDot"/>
            <a:miter lim="800000"/>
          </a:ln>
          <a:effectLst/>
        </p:spPr>
        <p:txBody>
          <a:bodyPr vert="horz" wrap="square" lIns="95264" tIns="47634" rIns="95264" bIns="47634" numCol="1" anchor="t" anchorCtr="0" compatLnSpc="1">
            <a:prstTxWarp prst="textNoShape">
              <a:avLst/>
            </a:prstTxWarp>
          </a:bodyPr>
          <a:lstStyle>
            <a:lvl1pPr defTabSz="954268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endParaRPr lang="en-US" altLang="ko-KR">
              <a:uFillTx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59033" y="1"/>
            <a:ext cx="4322514" cy="333696"/>
          </a:xfrm>
          <a:prstGeom prst="rect">
            <a:avLst/>
          </a:prstGeom>
          <a:noFill/>
          <a:ln w="25400">
            <a:noFill/>
            <a:prstDash val="sysDot"/>
            <a:miter lim="800000"/>
          </a:ln>
          <a:effectLst/>
        </p:spPr>
        <p:txBody>
          <a:bodyPr vert="horz" wrap="square" lIns="95264" tIns="47634" rIns="95264" bIns="47634" numCol="1" anchor="t" anchorCtr="0" compatLnSpc="1">
            <a:prstTxWarp prst="textNoShape">
              <a:avLst/>
            </a:prstTxWarp>
          </a:bodyPr>
          <a:lstStyle>
            <a:lvl1pPr algn="r" defTabSz="954268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endParaRPr lang="en-US" altLang="ko-KR">
              <a:uFillTx/>
            </a:endParaRPr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11463" y="552450"/>
            <a:ext cx="4700587" cy="264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03853" y="3358677"/>
            <a:ext cx="7494448" cy="3198684"/>
          </a:xfrm>
          <a:prstGeom prst="rect">
            <a:avLst/>
          </a:prstGeom>
          <a:noFill/>
          <a:ln w="25400">
            <a:noFill/>
            <a:prstDash val="sysDot"/>
            <a:miter lim="800000"/>
          </a:ln>
          <a:effectLst/>
        </p:spPr>
        <p:txBody>
          <a:bodyPr vert="horz" wrap="square" lIns="95264" tIns="47634" rIns="95264" bIns="47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>
                <a:uFillTx/>
              </a:rPr>
              <a:t>마스터 문자열 유형을 편집하려면 누르십시오</a:t>
            </a:r>
            <a:r>
              <a:rPr lang="en-US" altLang="ko-KR" noProof="0">
                <a:uFillTx/>
              </a:rPr>
              <a:t>.</a:t>
            </a:r>
          </a:p>
          <a:p>
            <a:pPr lvl="1"/>
            <a:r>
              <a:rPr lang="ko-KR" altLang="en-US" noProof="0">
                <a:uFillTx/>
              </a:rPr>
              <a:t>둘째 수준</a:t>
            </a:r>
          </a:p>
          <a:p>
            <a:pPr lvl="2"/>
            <a:r>
              <a:rPr lang="ko-KR" altLang="en-US" noProof="0">
                <a:uFillTx/>
              </a:rPr>
              <a:t>세째 수준</a:t>
            </a:r>
          </a:p>
          <a:p>
            <a:pPr lvl="3"/>
            <a:r>
              <a:rPr lang="ko-KR" altLang="en-US" noProof="0">
                <a:uFillTx/>
              </a:rPr>
              <a:t>네째 수준</a:t>
            </a:r>
          </a:p>
          <a:p>
            <a:pPr lvl="4"/>
            <a:r>
              <a:rPr lang="ko-KR" altLang="en-US" noProof="0">
                <a:uFillTx/>
              </a:rPr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23068"/>
            <a:ext cx="4452768" cy="386264"/>
          </a:xfrm>
          <a:prstGeom prst="rect">
            <a:avLst/>
          </a:prstGeom>
          <a:noFill/>
          <a:ln w="25400">
            <a:noFill/>
            <a:prstDash val="sysDot"/>
            <a:miter lim="800000"/>
          </a:ln>
          <a:effectLst/>
        </p:spPr>
        <p:txBody>
          <a:bodyPr vert="horz" wrap="square" lIns="95264" tIns="47634" rIns="95264" bIns="47634" numCol="1" anchor="b" anchorCtr="0" compatLnSpc="1">
            <a:prstTxWarp prst="textNoShape">
              <a:avLst/>
            </a:prstTxWarp>
          </a:bodyPr>
          <a:lstStyle>
            <a:lvl1pPr defTabSz="954268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endParaRPr lang="en-US" altLang="ko-KR">
              <a:uFillTx/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59033" y="6723068"/>
            <a:ext cx="4322514" cy="386264"/>
          </a:xfrm>
          <a:prstGeom prst="rect">
            <a:avLst/>
          </a:prstGeom>
          <a:noFill/>
          <a:ln w="25400">
            <a:noFill/>
            <a:prstDash val="sysDot"/>
            <a:miter lim="800000"/>
          </a:ln>
          <a:effectLst/>
        </p:spPr>
        <p:txBody>
          <a:bodyPr vert="horz" wrap="square" lIns="95264" tIns="47634" rIns="95264" bIns="47634" numCol="1" anchor="b" anchorCtr="0" compatLnSpc="1">
            <a:prstTxWarp prst="textNoShape">
              <a:avLst/>
            </a:prstTxWarp>
          </a:bodyPr>
          <a:lstStyle>
            <a:lvl1pPr algn="r" defTabSz="954268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fld id="{5219502D-FE83-4BCC-B71D-3FA7A41BE7C5}" type="slidenum">
              <a:rPr lang="en-US" altLang="ko-KR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ko-KR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17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18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34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35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2</a:t>
            </a:fld>
            <a:endParaRPr lang="en-US" altLang="ko-K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012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3</a:t>
            </a:fld>
            <a:endParaRPr lang="en-US" altLang="ko-K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739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4</a:t>
            </a:fld>
            <a:endParaRPr lang="en-US" altLang="ko-K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283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5</a:t>
            </a:fld>
            <a:endParaRPr lang="en-US" altLang="ko-K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95900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6</a:t>
            </a:fld>
            <a:endParaRPr lang="en-US" altLang="ko-K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412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14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15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16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>
                <a:uFillTx/>
              </a:rPr>
              <a:t>컨버스</a:t>
            </a:r>
            <a:r>
              <a:rPr lang="ko-KR" altLang="en-US" sz="4000" b="1" dirty="0">
                <a:uFillTx/>
              </a:rPr>
              <a:t> 마이그레이션 구축 </a:t>
            </a:r>
            <a:endParaRPr lang="en-US" altLang="ko-KR" sz="4000" b="1" dirty="0">
              <a:uFillTx/>
            </a:endParaRPr>
          </a:p>
          <a:p>
            <a:pPr algn="ctr"/>
            <a:r>
              <a:rPr lang="ko-KR" altLang="en-US" sz="4000" b="1" dirty="0" err="1">
                <a:uFillTx/>
              </a:rPr>
              <a:t>화면설계</a:t>
            </a:r>
            <a:endParaRPr lang="en-US" altLang="ko-KR" sz="4000" b="1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solidFill>
                  <a:srgbClr val="FFFFFF"/>
                </a:solidFill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>
                <a:uFillTx/>
              </a:defRPr>
            </a:pPr>
            <a:r>
              <a:rPr lang="en-US" altLang="ko-KR">
                <a:solidFill>
                  <a:srgbClr val="000000">
                    <a:lumMod val="50000"/>
                    <a:lumOff val="50000"/>
                  </a:srgbClr>
                </a:solidFill>
                <a:uFillTx/>
                <a:ea typeface="Tahoma" pitchFamily="34" charset="0"/>
              </a:rPr>
              <a:t>page :</a:t>
            </a:r>
            <a:r>
              <a:rPr lang="en-US" altLang="ko-KR" b="1">
                <a:solidFill>
                  <a:srgbClr val="000000">
                    <a:lumMod val="50000"/>
                    <a:lumOff val="50000"/>
                  </a:srgbClr>
                </a:solidFill>
                <a:uFillTx/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srgbClr val="000000">
                    <a:lumMod val="50000"/>
                    <a:lumOff val="50000"/>
                  </a:srgbClr>
                </a:solidFill>
                <a:uFillTx/>
                <a:ea typeface="Tahoma" pitchFamily="34" charset="0"/>
              </a:rPr>
              <a:pPr>
                <a:defRPr>
                  <a:uFillTx/>
                </a:defRPr>
              </a:pPr>
              <a:t>‹#›</a:t>
            </a:fld>
            <a:endParaRPr lang="en-US" altLang="ko-KR" b="1">
              <a:solidFill>
                <a:srgbClr val="000000">
                  <a:lumMod val="50000"/>
                  <a:lumOff val="50000"/>
                </a:srgbClr>
              </a:solidFill>
              <a:uFillTx/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ko-KR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203995" y="125414"/>
          <a:ext cx="11877021" cy="562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9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9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NFYO_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물류이관 및 매장택배 구축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uFillTx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endParaRPr lang="ko-KR" altLang="en-US" sz="1000" b="0">
                        <a:solidFill>
                          <a:schemeClr val="tx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b="1" err="1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화면코드</a:t>
                      </a:r>
                      <a:endParaRPr lang="ko-KR" altLang="en-US" sz="1000" b="1">
                        <a:solidFill>
                          <a:schemeClr val="bg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endParaRPr lang="ko-KR" altLang="en-US" sz="1000" b="1">
                        <a:solidFill>
                          <a:schemeClr val="bg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endParaRPr lang="ko-KR" altLang="en-US" sz="1000" b="1">
                        <a:solidFill>
                          <a:schemeClr val="bg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>
            <a:spLocks/>
          </p:cNvSpPr>
          <p:nvPr userDrawn="1"/>
        </p:nvSpPr>
        <p:spPr bwMode="auto">
          <a:xfrm>
            <a:off x="203996" y="773705"/>
            <a:ext cx="9049278" cy="58349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>
                <a:uFillTx/>
              </a:defRPr>
            </a:pPr>
            <a:endParaRPr lang="ko-KR" altLang="en-US" sz="1400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solidFill>
                  <a:srgbClr val="FFFFFF"/>
                </a:solidFill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solidFill>
                  <a:srgbClr val="FFFFFF"/>
                </a:solidFill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solidFill>
                  <a:srgbClr val="FFFFFF"/>
                </a:solidFill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>
                <a:uFillTx/>
              </a:defRPr>
            </a:pPr>
            <a:r>
              <a:rPr lang="en-US" altLang="ko-KR" dirty="0">
                <a:uFillTx/>
                <a:ea typeface="Tahoma" pitchFamily="34" charset="0"/>
              </a:rPr>
              <a:t>page :</a:t>
            </a:r>
            <a:r>
              <a:rPr lang="en-US" altLang="ko-KR" b="1" dirty="0">
                <a:uFillTx/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uFillTx/>
                <a:ea typeface="Tahoma" pitchFamily="34" charset="0"/>
              </a:rPr>
              <a:pPr>
                <a:defRPr>
                  <a:uFillTx/>
                </a:defRPr>
              </a:pPr>
              <a:t>‹#›</a:t>
            </a:fld>
            <a:endParaRPr lang="en-US" altLang="ko-KR" b="1" dirty="0">
              <a:uFillTx/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ko-KR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1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958" b="1"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>
                <a:uFillTx/>
              </a:defRPr>
            </a:pPr>
            <a:r>
              <a:rPr lang="en-US" altLang="ko-KR">
                <a:uFillTx/>
                <a:ea typeface="Tahoma" pitchFamily="34" charset="0"/>
              </a:rPr>
              <a:t>page :</a:t>
            </a:r>
            <a:r>
              <a:rPr lang="en-US" altLang="ko-KR" b="1">
                <a:uFillTx/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uFillTx/>
                <a:ea typeface="Tahoma" pitchFamily="34" charset="0"/>
              </a:rPr>
              <a:pPr>
                <a:defRPr>
                  <a:uFillTx/>
                </a:defRPr>
              </a:pPr>
              <a:t>‹#›</a:t>
            </a:fld>
            <a:endParaRPr lang="en-US" altLang="ko-KR" b="1">
              <a:uFillTx/>
              <a:ea typeface="Tahoma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PLP(</a:t>
            </a:r>
            <a:r>
              <a:rPr lang="en-US" altLang="ko-KR" sz="1200" b="1" dirty="0">
                <a:solidFill>
                  <a:srgbClr val="000000"/>
                </a:solidFill>
                <a:uFillTx/>
                <a:latin typeface="+mn-ea"/>
                <a:ea typeface="+mn-ea"/>
                <a:cs typeface="+mn-cs"/>
              </a:rPr>
              <a:t>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solidFill>
                  <a:srgbClr val="FFFFFF"/>
                </a:solidFill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solidFill>
                  <a:srgbClr val="FFFFFF"/>
                </a:solidFill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solidFill>
                  <a:srgbClr val="FFFFFF"/>
                </a:solidFill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/>
          <p:cNvSpPr>
            <a:spLocks noChangeArrowheads="1"/>
          </p:cNvSpPr>
          <p:nvPr userDrawn="1"/>
        </p:nvSpPr>
        <p:spPr bwMode="auto">
          <a:xfrm>
            <a:off x="10191455" y="6500018"/>
            <a:ext cx="1764323" cy="3533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r"/>
            <a:r>
              <a:rPr kumimoji="1" lang="en-US" altLang="ko-KR" sz="1200">
                <a:solidFill>
                  <a:srgbClr val="808080"/>
                </a:solidFill>
                <a:uFillTx/>
                <a:latin typeface="Trebuchet MS" pitchFamily="34" charset="0"/>
                <a:ea typeface="굴림" pitchFamily="50" charset="-127"/>
              </a:rPr>
              <a:t>I </a:t>
            </a:r>
            <a:r>
              <a:rPr kumimoji="1" lang="en-US" altLang="ko-KR" sz="1200">
                <a:solidFill>
                  <a:srgbClr val="808080"/>
                </a:solidFill>
                <a:uFillTx/>
                <a:latin typeface="Trebuchet MS" pitchFamily="34" charset="0"/>
                <a:ea typeface="HY견고딕" pitchFamily="18" charset="-127"/>
              </a:rPr>
              <a:t> </a:t>
            </a:r>
            <a:fld id="{A469E167-009D-4B6B-9C78-6152F26E1666}" type="slidenum">
              <a:rPr kumimoji="1" lang="en-US" altLang="ko-KR" sz="1200">
                <a:solidFill>
                  <a:srgbClr val="808080"/>
                </a:solidFill>
                <a:uFillTx/>
                <a:latin typeface="Trebuchet MS" pitchFamily="34" charset="0"/>
                <a:ea typeface="HY견고딕" pitchFamily="18" charset="-127"/>
              </a:rPr>
              <a:pPr algn="r"/>
              <a:t>‹#›</a:t>
            </a:fld>
            <a:endParaRPr kumimoji="1" lang="en-US" altLang="ko-KR" sz="1100">
              <a:solidFill>
                <a:srgbClr val="808080"/>
              </a:solidFill>
              <a:uFillTx/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ftr="0" dt="0"/>
  <p:txStyles>
    <p:titleStyle>
      <a:lvl1pPr algn="ctr" defTabSz="825463" rtl="0" eaLnBrk="1" latinLnBrk="1" hangingPunct="1">
        <a:spcBef>
          <a:spcPct val="0"/>
        </a:spcBef>
        <a:buNone/>
        <a:defRPr sz="3972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09549" indent="-309549" algn="l" defTabSz="825463" rtl="0" eaLnBrk="1" latinLnBrk="1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70688" indent="-257957" algn="l" defTabSz="825463" rtl="0" eaLnBrk="1" latinLnBrk="1" hangingPunct="1">
        <a:spcBef>
          <a:spcPct val="20000"/>
        </a:spcBef>
        <a:buFont typeface="Arial" pitchFamily="34" charset="0"/>
        <a:buChar char="–"/>
        <a:defRPr sz="2527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31828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444559" indent="-206365" algn="l" defTabSz="825463" rtl="0" eaLnBrk="1" latinLnBrk="1" hangingPunct="1">
        <a:spcBef>
          <a:spcPct val="20000"/>
        </a:spcBef>
        <a:buFont typeface="Arial" pitchFamily="34" charset="0"/>
        <a:buChar char="–"/>
        <a:defRPr sz="1806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57290" indent="-206365" algn="l" defTabSz="825463" rtl="0" eaLnBrk="1" latinLnBrk="1" hangingPunct="1">
        <a:spcBef>
          <a:spcPct val="20000"/>
        </a:spcBef>
        <a:buFont typeface="Arial" pitchFamily="34" charset="0"/>
        <a:buChar char="»"/>
        <a:defRPr sz="1806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70021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682752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095484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508213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12731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25463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38193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650924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063656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476387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2889118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301849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converse_kr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11451595" y="6489340"/>
            <a:ext cx="630070" cy="31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uFillTx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46063" y="4450865"/>
            <a:ext cx="11699875" cy="2025650"/>
          </a:xfrm>
          <a:prstGeom prst="rect">
            <a:avLst/>
          </a:prstGeom>
        </p:spPr>
        <p:txBody>
          <a:bodyPr/>
          <a:lstStyle>
            <a:lvl1pPr marL="342908" indent="-342908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69" indent="-285757" algn="l" defTabSz="914423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28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40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52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en-US" altLang="ko-KR" sz="1400" kern="100" dirty="0">
                <a:uFillTx/>
                <a:latin typeface="+mn-ea"/>
                <a:cs typeface="Times New Roman"/>
              </a:rPr>
              <a:t>2019. 12. </a:t>
            </a:r>
            <a:r>
              <a:rPr kumimoji="0" lang="en-US" altLang="ko-KR" sz="1400" kern="100" dirty="0">
                <a:latin typeface="+mn-ea"/>
                <a:cs typeface="Times New Roman"/>
              </a:rPr>
              <a:t>13</a:t>
            </a:r>
            <a:endParaRPr kumimoji="0" lang="en-US" altLang="ko-KR" sz="1400" kern="100" dirty="0">
              <a:uFillTx/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en-US" altLang="ko-KR" sz="1400" kern="100" dirty="0">
                <a:uFillTx/>
                <a:latin typeface="+mn-ea"/>
                <a:cs typeface="Times New Roman"/>
              </a:rPr>
              <a:t>Version 0.9</a:t>
            </a: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endParaRPr kumimoji="0" lang="en-US" altLang="ko-KR" sz="1400" kern="100" dirty="0">
              <a:uFillTx/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endParaRPr kumimoji="0" lang="en-US" altLang="ko-KR" sz="1400" kern="100" dirty="0">
              <a:uFillTx/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ko-KR" altLang="en-US" sz="1800" b="1" kern="100" dirty="0" err="1">
                <a:uFillTx/>
                <a:latin typeface="+mn-ea"/>
                <a:cs typeface="Times New Roman"/>
              </a:rPr>
              <a:t>발주사</a:t>
            </a:r>
            <a:r>
              <a:rPr kumimoji="0" lang="ko-KR" altLang="en-US" sz="1800" b="1" kern="100" dirty="0">
                <a:uFillTx/>
                <a:latin typeface="+mn-ea"/>
                <a:cs typeface="Times New Roman"/>
              </a:rPr>
              <a:t> </a:t>
            </a:r>
            <a:r>
              <a:rPr kumimoji="0" lang="en-US" altLang="ko-KR" sz="1800" b="1" kern="100" dirty="0">
                <a:uFillTx/>
                <a:latin typeface="+mn-ea"/>
                <a:cs typeface="Times New Roman"/>
              </a:rPr>
              <a:t>: (</a:t>
            </a:r>
            <a:r>
              <a:rPr kumimoji="0" lang="ko-KR" altLang="en-US" sz="1800" b="1" kern="100" dirty="0">
                <a:uFillTx/>
                <a:latin typeface="+mn-ea"/>
                <a:cs typeface="Times New Roman"/>
              </a:rPr>
              <a:t>유</a:t>
            </a:r>
            <a:r>
              <a:rPr kumimoji="0" lang="en-US" altLang="ko-KR" sz="1800" b="1" kern="100" dirty="0">
                <a:uFillTx/>
                <a:latin typeface="+mn-ea"/>
                <a:cs typeface="Times New Roman"/>
              </a:rPr>
              <a:t>)</a:t>
            </a:r>
            <a:r>
              <a:rPr kumimoji="0" lang="ko-KR" altLang="en-US" sz="1800" b="1" kern="100" dirty="0" err="1">
                <a:uFillTx/>
                <a:latin typeface="+mn-ea"/>
                <a:cs typeface="Times New Roman"/>
              </a:rPr>
              <a:t>컨버스코리아</a:t>
            </a:r>
            <a:endParaRPr kumimoji="0" lang="ko-KR" altLang="en-US" sz="1800" b="1" kern="100" dirty="0">
              <a:uFillTx/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ko-KR" altLang="en-US" sz="1800" b="1" kern="100" dirty="0" err="1">
                <a:uFillTx/>
                <a:latin typeface="+mn-ea"/>
                <a:cs typeface="Times New Roman"/>
              </a:rPr>
              <a:t>수행사</a:t>
            </a:r>
            <a:r>
              <a:rPr kumimoji="0" lang="ko-KR" altLang="en-US" sz="1800" b="1" kern="100" dirty="0">
                <a:uFillTx/>
                <a:latin typeface="+mn-ea"/>
                <a:cs typeface="Times New Roman"/>
              </a:rPr>
              <a:t> </a:t>
            </a:r>
            <a:r>
              <a:rPr kumimoji="0" lang="en-US" altLang="ko-KR" sz="1800" b="1" kern="100" dirty="0">
                <a:uFillTx/>
                <a:latin typeface="+mn-ea"/>
                <a:cs typeface="Times New Roman"/>
              </a:rPr>
              <a:t>: ㈜</a:t>
            </a:r>
            <a:r>
              <a:rPr kumimoji="0" lang="ko-KR" altLang="en-US" sz="1800" b="1" kern="100" dirty="0" err="1">
                <a:uFillTx/>
                <a:latin typeface="+mn-ea"/>
                <a:cs typeface="Times New Roman"/>
              </a:rPr>
              <a:t>에스티컴</a:t>
            </a:r>
            <a:endParaRPr kumimoji="0" lang="ko-KR" altLang="en-US" sz="1800" b="1" kern="100" dirty="0">
              <a:uFillTx/>
              <a:latin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134048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구성요소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Case(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리미티드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)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51337"/>
              </p:ext>
            </p:extLst>
          </p:nvPr>
        </p:nvGraphicFramePr>
        <p:xfrm>
          <a:off x="9269501" y="558055"/>
          <a:ext cx="2676438" cy="361188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상품의 대표이미지를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 노출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Product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클릭영역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(Link)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Product Link(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모든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Case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공통 적용 요소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이전일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이후인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카테고리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카테고리 생성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상품을 연결할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메뉴 노출 대상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타이틀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2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>
            <a:spLocks noChangeAspect="1"/>
          </p:cNvSpPr>
          <p:nvPr/>
        </p:nvSpPr>
        <p:spPr bwMode="auto">
          <a:xfrm>
            <a:off x="560385" y="841208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0" name="TextBox 109"/>
          <p:cNvSpPr txBox="1">
            <a:spLocks/>
          </p:cNvSpPr>
          <p:nvPr/>
        </p:nvSpPr>
        <p:spPr>
          <a:xfrm>
            <a:off x="1043712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1" name="직사각형 110"/>
          <p:cNvSpPr>
            <a:spLocks/>
          </p:cNvSpPr>
          <p:nvPr/>
        </p:nvSpPr>
        <p:spPr>
          <a:xfrm>
            <a:off x="556312" y="3180456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112" name="직사각형 111"/>
          <p:cNvSpPr>
            <a:spLocks noChangeAspect="1"/>
          </p:cNvSpPr>
          <p:nvPr/>
        </p:nvSpPr>
        <p:spPr bwMode="auto">
          <a:xfrm>
            <a:off x="560315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917087" y="61855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기본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14" name="직사각형 113"/>
          <p:cNvSpPr>
            <a:spLocks noChangeAspect="1"/>
          </p:cNvSpPr>
          <p:nvPr/>
        </p:nvSpPr>
        <p:spPr bwMode="auto">
          <a:xfrm>
            <a:off x="2641683" y="841208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5" name="TextBox 114"/>
          <p:cNvSpPr txBox="1">
            <a:spLocks/>
          </p:cNvSpPr>
          <p:nvPr/>
        </p:nvSpPr>
        <p:spPr>
          <a:xfrm>
            <a:off x="3125010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6" name="직사각형 115"/>
          <p:cNvSpPr>
            <a:spLocks noChangeAspect="1"/>
          </p:cNvSpPr>
          <p:nvPr/>
        </p:nvSpPr>
        <p:spPr bwMode="auto">
          <a:xfrm>
            <a:off x="2641613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7" name="TextBox 116"/>
          <p:cNvSpPr txBox="1">
            <a:spLocks/>
          </p:cNvSpPr>
          <p:nvPr/>
        </p:nvSpPr>
        <p:spPr>
          <a:xfrm>
            <a:off x="2802106" y="618554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19" name="직사각형 118"/>
          <p:cNvSpPr>
            <a:spLocks noChangeAspect="1"/>
          </p:cNvSpPr>
          <p:nvPr/>
        </p:nvSpPr>
        <p:spPr bwMode="auto">
          <a:xfrm>
            <a:off x="4714482" y="841208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20" name="TextBox 119"/>
          <p:cNvSpPr txBox="1">
            <a:spLocks/>
          </p:cNvSpPr>
          <p:nvPr/>
        </p:nvSpPr>
        <p:spPr>
          <a:xfrm>
            <a:off x="5197809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21" name="직사각형 120"/>
          <p:cNvSpPr>
            <a:spLocks noChangeAspect="1"/>
          </p:cNvSpPr>
          <p:nvPr/>
        </p:nvSpPr>
        <p:spPr bwMode="auto">
          <a:xfrm>
            <a:off x="4714412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22" name="TextBox 121"/>
          <p:cNvSpPr txBox="1">
            <a:spLocks/>
          </p:cNvSpPr>
          <p:nvPr/>
        </p:nvSpPr>
        <p:spPr>
          <a:xfrm>
            <a:off x="4886826" y="618554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56" name="타원 55"/>
          <p:cNvSpPr>
            <a:spLocks/>
          </p:cNvSpPr>
          <p:nvPr/>
        </p:nvSpPr>
        <p:spPr bwMode="auto">
          <a:xfrm>
            <a:off x="1043712" y="16421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7" name="타원 56"/>
          <p:cNvSpPr>
            <a:spLocks/>
          </p:cNvSpPr>
          <p:nvPr/>
        </p:nvSpPr>
        <p:spPr bwMode="auto">
          <a:xfrm>
            <a:off x="478119" y="323715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8" name="직사각형 57"/>
          <p:cNvSpPr>
            <a:spLocks/>
          </p:cNvSpPr>
          <p:nvPr/>
        </p:nvSpPr>
        <p:spPr>
          <a:xfrm>
            <a:off x="416337" y="834061"/>
            <a:ext cx="2117978" cy="272517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9" name="타원 58"/>
          <p:cNvSpPr>
            <a:spLocks/>
          </p:cNvSpPr>
          <p:nvPr/>
        </p:nvSpPr>
        <p:spPr bwMode="auto">
          <a:xfrm>
            <a:off x="292461" y="83406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966649" y="99700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1733853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3800128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7" name="직사각형 76"/>
          <p:cNvSpPr>
            <a:spLocks/>
          </p:cNvSpPr>
          <p:nvPr/>
        </p:nvSpPr>
        <p:spPr>
          <a:xfrm>
            <a:off x="5887597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9" name="타원 78"/>
          <p:cNvSpPr>
            <a:spLocks/>
          </p:cNvSpPr>
          <p:nvPr/>
        </p:nvSpPr>
        <p:spPr bwMode="auto">
          <a:xfrm>
            <a:off x="1600994" y="9027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2641613" y="851885"/>
            <a:ext cx="1925983" cy="23392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출시예정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>
            <a:off x="2634148" y="3191133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38" name="타원 37"/>
          <p:cNvSpPr>
            <a:spLocks/>
          </p:cNvSpPr>
          <p:nvPr/>
        </p:nvSpPr>
        <p:spPr bwMode="auto">
          <a:xfrm>
            <a:off x="3205120" y="178842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>
            <a:off x="4723714" y="851885"/>
            <a:ext cx="1925983" cy="23392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SHOP NOW</a:t>
            </a: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4716249" y="3191133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41" name="타원 40"/>
          <p:cNvSpPr>
            <a:spLocks/>
          </p:cNvSpPr>
          <p:nvPr/>
        </p:nvSpPr>
        <p:spPr bwMode="auto">
          <a:xfrm>
            <a:off x="5287221" y="178842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42" name="Group 90"/>
          <p:cNvGraphicFramePr>
            <a:graphicFrameLocks noGrp="1"/>
          </p:cNvGraphicFramePr>
          <p:nvPr/>
        </p:nvGraphicFramePr>
        <p:xfrm>
          <a:off x="10860430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E69D8-4205-084C-93DD-0D34CC605850}"/>
              </a:ext>
            </a:extLst>
          </p:cNvPr>
          <p:cNvSpPr>
            <a:spLocks/>
          </p:cNvSpPr>
          <p:nvPr/>
        </p:nvSpPr>
        <p:spPr>
          <a:xfrm>
            <a:off x="0" y="-6228"/>
            <a:ext cx="12193651" cy="686422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11/28</a:t>
            </a:r>
            <a:r>
              <a:rPr lang="ko-KR" altLang="en-US" dirty="0">
                <a:uFillTx/>
              </a:rPr>
              <a:t> 삭제</a:t>
            </a:r>
            <a:r>
              <a:rPr lang="en-US" altLang="ko-KR" dirty="0">
                <a:uFillTx/>
              </a:rPr>
              <a:t> </a:t>
            </a:r>
            <a:r>
              <a:rPr lang="ko-KR" altLang="en-US" dirty="0">
                <a:uFillTx/>
              </a:rPr>
              <a:t>후 변경</a:t>
            </a:r>
            <a:endParaRPr kumimoji="1" lang="ko-KR" altLang="en-US" dirty="0"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134048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구성요소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Case(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</a:rPr>
              <a:t>드로우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)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67675"/>
              </p:ext>
            </p:extLst>
          </p:nvPr>
        </p:nvGraphicFramePr>
        <p:xfrm>
          <a:off x="9269501" y="558055"/>
          <a:ext cx="2676438" cy="47091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상품의 대표이미지를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Product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클릭영역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(Link)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Product Link(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모든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Case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공통 적용 요소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응모시작일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이전일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응모시작일부터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응모종료일이 지난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당첨자 발표 시작일일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당첨자 발표가 종료된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드로우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상품을 연결할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드로우 대상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타이틀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디자인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드로우의 구분을 쉽게 알 수 있도록 단순 텍스트가 아닌 오브젝트 사용 고려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32857"/>
              </p:ext>
            </p:extLst>
          </p:nvPr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>
            <a:spLocks noChangeAspect="1"/>
          </p:cNvSpPr>
          <p:nvPr/>
        </p:nvSpPr>
        <p:spPr bwMode="auto">
          <a:xfrm>
            <a:off x="560385" y="85188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5" name="TextBox 84"/>
          <p:cNvSpPr txBox="1">
            <a:spLocks/>
          </p:cNvSpPr>
          <p:nvPr/>
        </p:nvSpPr>
        <p:spPr>
          <a:xfrm>
            <a:off x="1043712" y="169417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7" name="직사각형 86"/>
          <p:cNvSpPr>
            <a:spLocks/>
          </p:cNvSpPr>
          <p:nvPr/>
        </p:nvSpPr>
        <p:spPr>
          <a:xfrm>
            <a:off x="556312" y="2732510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9" name="직사각형 88"/>
          <p:cNvSpPr>
            <a:spLocks noChangeAspect="1"/>
          </p:cNvSpPr>
          <p:nvPr/>
        </p:nvSpPr>
        <p:spPr bwMode="auto">
          <a:xfrm>
            <a:off x="560315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056380" y="636235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드로우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기본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91" name="직사각형 90"/>
          <p:cNvSpPr>
            <a:spLocks noChangeAspect="1"/>
          </p:cNvSpPr>
          <p:nvPr/>
        </p:nvSpPr>
        <p:spPr bwMode="auto">
          <a:xfrm>
            <a:off x="2641683" y="85188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2" name="TextBox 91"/>
          <p:cNvSpPr txBox="1">
            <a:spLocks/>
          </p:cNvSpPr>
          <p:nvPr/>
        </p:nvSpPr>
        <p:spPr>
          <a:xfrm>
            <a:off x="3125010" y="169417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4" name="직사각형 93"/>
          <p:cNvSpPr>
            <a:spLocks noChangeAspect="1"/>
          </p:cNvSpPr>
          <p:nvPr/>
        </p:nvSpPr>
        <p:spPr bwMode="auto">
          <a:xfrm>
            <a:off x="2641613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95" name="TextBox 94"/>
          <p:cNvSpPr txBox="1">
            <a:spLocks/>
          </p:cNvSpPr>
          <p:nvPr/>
        </p:nvSpPr>
        <p:spPr>
          <a:xfrm>
            <a:off x="2927505" y="636235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드로우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96" name="직사각형 95"/>
          <p:cNvSpPr>
            <a:spLocks/>
          </p:cNvSpPr>
          <p:nvPr/>
        </p:nvSpPr>
        <p:spPr>
          <a:xfrm>
            <a:off x="3021157" y="2744344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응모예정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98" name="직사각형 97"/>
          <p:cNvSpPr>
            <a:spLocks noChangeAspect="1"/>
          </p:cNvSpPr>
          <p:nvPr/>
        </p:nvSpPr>
        <p:spPr bwMode="auto">
          <a:xfrm>
            <a:off x="4714482" y="85188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9" name="TextBox 98"/>
          <p:cNvSpPr txBox="1">
            <a:spLocks/>
          </p:cNvSpPr>
          <p:nvPr/>
        </p:nvSpPr>
        <p:spPr>
          <a:xfrm>
            <a:off x="5197809" y="169417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0" name="직사각형 99"/>
          <p:cNvSpPr>
            <a:spLocks noChangeAspect="1"/>
          </p:cNvSpPr>
          <p:nvPr/>
        </p:nvSpPr>
        <p:spPr bwMode="auto">
          <a:xfrm>
            <a:off x="4714412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1" name="TextBox 100"/>
          <p:cNvSpPr txBox="1">
            <a:spLocks/>
          </p:cNvSpPr>
          <p:nvPr/>
        </p:nvSpPr>
        <p:spPr>
          <a:xfrm>
            <a:off x="5001847" y="636235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>
                <a:solidFill>
                  <a:srgbClr val="00B0F0"/>
                </a:solidFill>
              </a:rPr>
              <a:t>드로우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02" name="직사각형 101"/>
          <p:cNvSpPr>
            <a:spLocks/>
          </p:cNvSpPr>
          <p:nvPr/>
        </p:nvSpPr>
        <p:spPr>
          <a:xfrm>
            <a:off x="5093956" y="2744344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3" name="직사각형 102"/>
          <p:cNvSpPr>
            <a:spLocks noChangeAspect="1"/>
          </p:cNvSpPr>
          <p:nvPr/>
        </p:nvSpPr>
        <p:spPr bwMode="auto">
          <a:xfrm>
            <a:off x="555978" y="3843545"/>
            <a:ext cx="1935215" cy="18893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1039305" y="490911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5" name="직사각형 104"/>
          <p:cNvSpPr>
            <a:spLocks noChangeAspect="1"/>
          </p:cNvSpPr>
          <p:nvPr/>
        </p:nvSpPr>
        <p:spPr bwMode="auto">
          <a:xfrm>
            <a:off x="555908" y="384867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03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7" name="TextBox 106"/>
          <p:cNvSpPr txBox="1">
            <a:spLocks/>
          </p:cNvSpPr>
          <p:nvPr/>
        </p:nvSpPr>
        <p:spPr>
          <a:xfrm>
            <a:off x="856121" y="3627895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>
                <a:solidFill>
                  <a:srgbClr val="00B0F0"/>
                </a:solidFill>
              </a:rPr>
              <a:t>드로우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08" name="직사각형 107"/>
          <p:cNvSpPr>
            <a:spLocks/>
          </p:cNvSpPr>
          <p:nvPr/>
        </p:nvSpPr>
        <p:spPr>
          <a:xfrm>
            <a:off x="935452" y="5789735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당첨확인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29" name="타원 128"/>
          <p:cNvSpPr>
            <a:spLocks/>
          </p:cNvSpPr>
          <p:nvPr/>
        </p:nvSpPr>
        <p:spPr bwMode="auto">
          <a:xfrm>
            <a:off x="1043712" y="16421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0" name="타원 129"/>
          <p:cNvSpPr>
            <a:spLocks/>
          </p:cNvSpPr>
          <p:nvPr/>
        </p:nvSpPr>
        <p:spPr bwMode="auto">
          <a:xfrm>
            <a:off x="478119" y="27785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416337" y="834062"/>
            <a:ext cx="2117978" cy="231325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31" name="타원 130"/>
          <p:cNvSpPr>
            <a:spLocks/>
          </p:cNvSpPr>
          <p:nvPr/>
        </p:nvSpPr>
        <p:spPr bwMode="auto">
          <a:xfrm>
            <a:off x="292461" y="83406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2" name="타원 131"/>
          <p:cNvSpPr>
            <a:spLocks/>
          </p:cNvSpPr>
          <p:nvPr/>
        </p:nvSpPr>
        <p:spPr bwMode="auto">
          <a:xfrm>
            <a:off x="966649" y="99700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3" name="타원 132"/>
          <p:cNvSpPr>
            <a:spLocks/>
          </p:cNvSpPr>
          <p:nvPr/>
        </p:nvSpPr>
        <p:spPr bwMode="auto">
          <a:xfrm>
            <a:off x="2968624" y="273339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4" name="타원 133"/>
          <p:cNvSpPr>
            <a:spLocks/>
          </p:cNvSpPr>
          <p:nvPr/>
        </p:nvSpPr>
        <p:spPr bwMode="auto">
          <a:xfrm>
            <a:off x="5001847" y="274792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5" name="타원 134"/>
          <p:cNvSpPr>
            <a:spLocks/>
          </p:cNvSpPr>
          <p:nvPr/>
        </p:nvSpPr>
        <p:spPr bwMode="auto">
          <a:xfrm>
            <a:off x="882919" y="577439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6" name="직사각형 135"/>
          <p:cNvSpPr>
            <a:spLocks noChangeAspect="1"/>
          </p:cNvSpPr>
          <p:nvPr/>
        </p:nvSpPr>
        <p:spPr bwMode="auto">
          <a:xfrm>
            <a:off x="6807595" y="85532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37" name="TextBox 136"/>
          <p:cNvSpPr txBox="1">
            <a:spLocks/>
          </p:cNvSpPr>
          <p:nvPr/>
        </p:nvSpPr>
        <p:spPr>
          <a:xfrm>
            <a:off x="7290922" y="169761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39" name="직사각형 138"/>
          <p:cNvSpPr>
            <a:spLocks noChangeAspect="1"/>
          </p:cNvSpPr>
          <p:nvPr/>
        </p:nvSpPr>
        <p:spPr bwMode="auto">
          <a:xfrm>
            <a:off x="6807525" y="86045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02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40" name="TextBox 139"/>
          <p:cNvSpPr txBox="1">
            <a:spLocks/>
          </p:cNvSpPr>
          <p:nvPr/>
        </p:nvSpPr>
        <p:spPr>
          <a:xfrm>
            <a:off x="6893316" y="639675"/>
            <a:ext cx="1778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 err="1">
                <a:solidFill>
                  <a:srgbClr val="00B0F0"/>
                </a:solidFill>
                <a:uFillTx/>
              </a:rPr>
              <a:t>응모기간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 종료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46" name="직사각형 145"/>
          <p:cNvSpPr>
            <a:spLocks/>
          </p:cNvSpPr>
          <p:nvPr/>
        </p:nvSpPr>
        <p:spPr>
          <a:xfrm>
            <a:off x="7183282" y="2752113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응모종료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47" name="타원 146"/>
          <p:cNvSpPr>
            <a:spLocks/>
          </p:cNvSpPr>
          <p:nvPr/>
        </p:nvSpPr>
        <p:spPr bwMode="auto">
          <a:xfrm>
            <a:off x="7130749" y="275277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7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56" name="직사각형 155"/>
          <p:cNvSpPr>
            <a:spLocks/>
          </p:cNvSpPr>
          <p:nvPr/>
        </p:nvSpPr>
        <p:spPr>
          <a:xfrm>
            <a:off x="4037151" y="867274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157" name="직사각형 156"/>
          <p:cNvSpPr>
            <a:spLocks/>
          </p:cNvSpPr>
          <p:nvPr/>
        </p:nvSpPr>
        <p:spPr>
          <a:xfrm>
            <a:off x="6106714" y="867274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158" name="직사각형 157"/>
          <p:cNvSpPr>
            <a:spLocks/>
          </p:cNvSpPr>
          <p:nvPr/>
        </p:nvSpPr>
        <p:spPr>
          <a:xfrm>
            <a:off x="1939561" y="3858934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159" name="직사각형 158"/>
          <p:cNvSpPr>
            <a:spLocks/>
          </p:cNvSpPr>
          <p:nvPr/>
        </p:nvSpPr>
        <p:spPr>
          <a:xfrm>
            <a:off x="8196279" y="858831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160" name="타원 159"/>
          <p:cNvSpPr>
            <a:spLocks/>
          </p:cNvSpPr>
          <p:nvPr/>
        </p:nvSpPr>
        <p:spPr bwMode="auto">
          <a:xfrm>
            <a:off x="1864553" y="9027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10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78" name="직사각형 177"/>
          <p:cNvSpPr>
            <a:spLocks/>
          </p:cNvSpPr>
          <p:nvPr/>
        </p:nvSpPr>
        <p:spPr>
          <a:xfrm>
            <a:off x="1949069" y="867274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179" name="직사각형 178"/>
          <p:cNvSpPr>
            <a:spLocks noChangeAspect="1"/>
          </p:cNvSpPr>
          <p:nvPr/>
        </p:nvSpPr>
        <p:spPr bwMode="auto">
          <a:xfrm>
            <a:off x="2645748" y="3840039"/>
            <a:ext cx="1935215" cy="18893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80" name="TextBox 179"/>
          <p:cNvSpPr txBox="1">
            <a:spLocks/>
          </p:cNvSpPr>
          <p:nvPr/>
        </p:nvSpPr>
        <p:spPr>
          <a:xfrm>
            <a:off x="3129075" y="490560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81" name="직사각형 180"/>
          <p:cNvSpPr>
            <a:spLocks noChangeAspect="1"/>
          </p:cNvSpPr>
          <p:nvPr/>
        </p:nvSpPr>
        <p:spPr bwMode="auto">
          <a:xfrm>
            <a:off x="2645678" y="3845164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02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82" name="TextBox 181"/>
          <p:cNvSpPr txBox="1">
            <a:spLocks/>
          </p:cNvSpPr>
          <p:nvPr/>
        </p:nvSpPr>
        <p:spPr>
          <a:xfrm>
            <a:off x="2658169" y="3624389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당첨자 발표 종료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83" name="직사각형 182"/>
          <p:cNvSpPr>
            <a:spLocks/>
          </p:cNvSpPr>
          <p:nvPr/>
        </p:nvSpPr>
        <p:spPr>
          <a:xfrm>
            <a:off x="3021435" y="5790558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행사종료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84" name="타원 183"/>
          <p:cNvSpPr>
            <a:spLocks/>
          </p:cNvSpPr>
          <p:nvPr/>
        </p:nvSpPr>
        <p:spPr bwMode="auto">
          <a:xfrm>
            <a:off x="2968902" y="579122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9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85" name="직사각형 184"/>
          <p:cNvSpPr>
            <a:spLocks/>
          </p:cNvSpPr>
          <p:nvPr/>
        </p:nvSpPr>
        <p:spPr>
          <a:xfrm>
            <a:off x="4034432" y="3843545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>
            <a:off x="2641613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4714412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6807525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6" name="직사각형 55"/>
          <p:cNvSpPr>
            <a:spLocks/>
          </p:cNvSpPr>
          <p:nvPr/>
        </p:nvSpPr>
        <p:spPr>
          <a:xfrm>
            <a:off x="556312" y="609568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2641613" y="609568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graphicFrame>
        <p:nvGraphicFramePr>
          <p:cNvPr id="58" name="Group 90">
            <a:extLst>
              <a:ext uri="{FF2B5EF4-FFF2-40B4-BE49-F238E27FC236}">
                <a16:creationId xmlns:a16="http://schemas.microsoft.com/office/drawing/2014/main" id="{9D951BB2-AA5C-BE43-8C3D-22BCE03F6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87904"/>
              </p:ext>
            </p:extLst>
          </p:nvPr>
        </p:nvGraphicFramePr>
        <p:xfrm>
          <a:off x="10911535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90">
            <a:extLst>
              <a:ext uri="{FF2B5EF4-FFF2-40B4-BE49-F238E27FC236}">
                <a16:creationId xmlns:a16="http://schemas.microsoft.com/office/drawing/2014/main" id="{6766395E-0FAD-ED4A-B8D1-32B7B4F30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06487"/>
              </p:ext>
            </p:extLst>
          </p:nvPr>
        </p:nvGraphicFramePr>
        <p:xfrm>
          <a:off x="10420221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38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134048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구성요소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Case(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리미티드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)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50280"/>
              </p:ext>
            </p:extLst>
          </p:nvPr>
        </p:nvGraphicFramePr>
        <p:xfrm>
          <a:off x="9269501" y="558055"/>
          <a:ext cx="2676438" cy="361188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상품의 대표이미지를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상품설명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Product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클릭영역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(Link)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Product Link(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모든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Case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공통 적용 요소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이전일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이후인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카테고리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카테고리 생성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상품을 연결할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메뉴 노출 대상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타이틀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2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>
            <a:spLocks noChangeAspect="1"/>
          </p:cNvSpPr>
          <p:nvPr/>
        </p:nvSpPr>
        <p:spPr bwMode="auto">
          <a:xfrm>
            <a:off x="560385" y="841208"/>
            <a:ext cx="1935215" cy="186399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0" name="TextBox 109"/>
          <p:cNvSpPr txBox="1">
            <a:spLocks/>
          </p:cNvSpPr>
          <p:nvPr/>
        </p:nvSpPr>
        <p:spPr>
          <a:xfrm>
            <a:off x="1043712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1" name="직사각형 110"/>
          <p:cNvSpPr>
            <a:spLocks/>
          </p:cNvSpPr>
          <p:nvPr/>
        </p:nvSpPr>
        <p:spPr>
          <a:xfrm>
            <a:off x="556312" y="2721034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112" name="직사각형 111"/>
          <p:cNvSpPr>
            <a:spLocks noChangeAspect="1"/>
          </p:cNvSpPr>
          <p:nvPr/>
        </p:nvSpPr>
        <p:spPr bwMode="auto">
          <a:xfrm>
            <a:off x="560315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917087" y="61855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기본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14" name="직사각형 113"/>
          <p:cNvSpPr>
            <a:spLocks noChangeAspect="1"/>
          </p:cNvSpPr>
          <p:nvPr/>
        </p:nvSpPr>
        <p:spPr bwMode="auto">
          <a:xfrm>
            <a:off x="2641683" y="841208"/>
            <a:ext cx="1935215" cy="186399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5" name="TextBox 114"/>
          <p:cNvSpPr txBox="1">
            <a:spLocks/>
          </p:cNvSpPr>
          <p:nvPr/>
        </p:nvSpPr>
        <p:spPr>
          <a:xfrm>
            <a:off x="3125010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6" name="직사각형 115"/>
          <p:cNvSpPr>
            <a:spLocks noChangeAspect="1"/>
          </p:cNvSpPr>
          <p:nvPr/>
        </p:nvSpPr>
        <p:spPr bwMode="auto">
          <a:xfrm>
            <a:off x="2641613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7" name="TextBox 116"/>
          <p:cNvSpPr txBox="1">
            <a:spLocks/>
          </p:cNvSpPr>
          <p:nvPr/>
        </p:nvSpPr>
        <p:spPr>
          <a:xfrm>
            <a:off x="2802106" y="618554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18" name="직사각형 117"/>
          <p:cNvSpPr>
            <a:spLocks/>
          </p:cNvSpPr>
          <p:nvPr/>
        </p:nvSpPr>
        <p:spPr>
          <a:xfrm>
            <a:off x="3021157" y="2761440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출시예정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9" name="직사각형 118"/>
          <p:cNvSpPr>
            <a:spLocks noChangeAspect="1"/>
          </p:cNvSpPr>
          <p:nvPr/>
        </p:nvSpPr>
        <p:spPr bwMode="auto">
          <a:xfrm>
            <a:off x="4714482" y="841208"/>
            <a:ext cx="1935215" cy="186399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20" name="TextBox 119"/>
          <p:cNvSpPr txBox="1">
            <a:spLocks/>
          </p:cNvSpPr>
          <p:nvPr/>
        </p:nvSpPr>
        <p:spPr>
          <a:xfrm>
            <a:off x="5197809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21" name="직사각형 120"/>
          <p:cNvSpPr>
            <a:spLocks noChangeAspect="1"/>
          </p:cNvSpPr>
          <p:nvPr/>
        </p:nvSpPr>
        <p:spPr bwMode="auto">
          <a:xfrm>
            <a:off x="4714412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22" name="TextBox 121"/>
          <p:cNvSpPr txBox="1">
            <a:spLocks/>
          </p:cNvSpPr>
          <p:nvPr/>
        </p:nvSpPr>
        <p:spPr>
          <a:xfrm>
            <a:off x="4886826" y="618554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23" name="직사각형 122"/>
          <p:cNvSpPr>
            <a:spLocks/>
          </p:cNvSpPr>
          <p:nvPr/>
        </p:nvSpPr>
        <p:spPr>
          <a:xfrm>
            <a:off x="5093956" y="2761440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latin typeface="Trebuchet MS" pitchFamily="34" charset="0"/>
              </a:rPr>
              <a:t>상품보기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56" name="타원 55"/>
          <p:cNvSpPr>
            <a:spLocks/>
          </p:cNvSpPr>
          <p:nvPr/>
        </p:nvSpPr>
        <p:spPr bwMode="auto">
          <a:xfrm>
            <a:off x="1043712" y="16421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7" name="타원 56"/>
          <p:cNvSpPr>
            <a:spLocks/>
          </p:cNvSpPr>
          <p:nvPr/>
        </p:nvSpPr>
        <p:spPr bwMode="auto">
          <a:xfrm>
            <a:off x="478119" y="277772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8" name="직사각형 57"/>
          <p:cNvSpPr>
            <a:spLocks/>
          </p:cNvSpPr>
          <p:nvPr/>
        </p:nvSpPr>
        <p:spPr>
          <a:xfrm>
            <a:off x="416337" y="834061"/>
            <a:ext cx="2117978" cy="232490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9" name="타원 58"/>
          <p:cNvSpPr>
            <a:spLocks/>
          </p:cNvSpPr>
          <p:nvPr/>
        </p:nvSpPr>
        <p:spPr bwMode="auto">
          <a:xfrm>
            <a:off x="292461" y="83406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966649" y="99700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3" name="타원 72"/>
          <p:cNvSpPr>
            <a:spLocks/>
          </p:cNvSpPr>
          <p:nvPr/>
        </p:nvSpPr>
        <p:spPr bwMode="auto">
          <a:xfrm>
            <a:off x="2968624" y="276116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4" name="타원 73"/>
          <p:cNvSpPr>
            <a:spLocks/>
          </p:cNvSpPr>
          <p:nvPr/>
        </p:nvSpPr>
        <p:spPr bwMode="auto">
          <a:xfrm>
            <a:off x="5001847" y="277569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1733853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3800128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7" name="직사각형 76"/>
          <p:cNvSpPr>
            <a:spLocks/>
          </p:cNvSpPr>
          <p:nvPr/>
        </p:nvSpPr>
        <p:spPr>
          <a:xfrm>
            <a:off x="5887597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9" name="타원 78"/>
          <p:cNvSpPr>
            <a:spLocks/>
          </p:cNvSpPr>
          <p:nvPr/>
        </p:nvSpPr>
        <p:spPr bwMode="auto">
          <a:xfrm>
            <a:off x="1600994" y="9027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2641613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>
            <a:off x="4714412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graphicFrame>
        <p:nvGraphicFramePr>
          <p:cNvPr id="38" name="Group 90">
            <a:extLst>
              <a:ext uri="{FF2B5EF4-FFF2-40B4-BE49-F238E27FC236}">
                <a16:creationId xmlns:a16="http://schemas.microsoft.com/office/drawing/2014/main" id="{B03CBF06-946A-4746-85B4-E3FE19BF4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20073"/>
              </p:ext>
            </p:extLst>
          </p:nvPr>
        </p:nvGraphicFramePr>
        <p:xfrm>
          <a:off x="10911535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roup 90">
            <a:extLst>
              <a:ext uri="{FF2B5EF4-FFF2-40B4-BE49-F238E27FC236}">
                <a16:creationId xmlns:a16="http://schemas.microsoft.com/office/drawing/2014/main" id="{17123421-8890-764D-BC84-478088E94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81107"/>
              </p:ext>
            </p:extLst>
          </p:nvPr>
        </p:nvGraphicFramePr>
        <p:xfrm>
          <a:off x="10420221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32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전체상품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95400" y="1212778"/>
            <a:ext cx="801089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직사각형 152"/>
          <p:cNvSpPr>
            <a:spLocks noChangeArrowheads="1"/>
          </p:cNvSpPr>
          <p:nvPr/>
        </p:nvSpPr>
        <p:spPr bwMode="auto">
          <a:xfrm>
            <a:off x="4500987" y="1018359"/>
            <a:ext cx="399716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1440px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 bwMode="auto">
          <a:xfrm>
            <a:off x="695400" y="1301892"/>
            <a:ext cx="8010882" cy="159959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상단 배너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7" name="직사각형 96"/>
          <p:cNvSpPr>
            <a:spLocks noChangeAspect="1"/>
          </p:cNvSpPr>
          <p:nvPr/>
        </p:nvSpPr>
        <p:spPr bwMode="auto">
          <a:xfrm>
            <a:off x="695400" y="2902879"/>
            <a:ext cx="8010882" cy="37975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3281583"/>
            <a:ext cx="8010000" cy="331949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/>
        </p:nvGraphicFramePr>
        <p:xfrm>
          <a:off x="9269501" y="558055"/>
          <a:ext cx="2676438" cy="24231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TH_010000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배너 이미지</a:t>
                      </a:r>
                      <a:endParaRPr kumimoji="0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좌우 슬라이더</a:t>
                      </a:r>
                      <a:endParaRPr kumimoji="0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 UI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구성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각각 개별 페이지임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별도 </a:t>
                      </a:r>
                      <a:r>
                        <a:rPr kumimoji="0" lang="en-US" altLang="ko-KR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url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존재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ko-KR" altLang="en-US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추첨용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대표 이미지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출시예정상품의 경우 마우스 오버 시 이미지 영역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딤처리되며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출시예정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내 상품의 경우 마우스 오버 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자세히 보기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문구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>
            <a:spLocks/>
          </p:cNvSpPr>
          <p:nvPr/>
        </p:nvSpPr>
        <p:spPr>
          <a:xfrm>
            <a:off x="4165005" y="296457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uFillTx/>
                <a:latin typeface="Trebuchet MS" pitchFamily="34" charset="0"/>
              </a:rPr>
              <a:t>최근출시상품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947767" y="296457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출시예정상품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 bwMode="auto">
          <a:xfrm>
            <a:off x="1055439" y="3373392"/>
            <a:ext cx="1935215" cy="2340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15" name="직선 연결선 28"/>
          <p:cNvCxnSpPr/>
          <p:nvPr/>
        </p:nvCxnSpPr>
        <p:spPr bwMode="auto">
          <a:xfrm>
            <a:off x="1072854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6" name="직사각형 152"/>
          <p:cNvSpPr>
            <a:spLocks noChangeArrowheads="1"/>
          </p:cNvSpPr>
          <p:nvPr/>
        </p:nvSpPr>
        <p:spPr bwMode="auto">
          <a:xfrm>
            <a:off x="1857476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17" name="직선 연결선 30"/>
          <p:cNvCxnSpPr/>
          <p:nvPr/>
        </p:nvCxnSpPr>
        <p:spPr bwMode="auto">
          <a:xfrm flipV="1">
            <a:off x="2810635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8" name="TextBox 17"/>
          <p:cNvSpPr txBox="1">
            <a:spLocks/>
          </p:cNvSpPr>
          <p:nvPr/>
        </p:nvSpPr>
        <p:spPr>
          <a:xfrm>
            <a:off x="1652137" y="443895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err="1">
                <a:solidFill>
                  <a:schemeClr val="bg1"/>
                </a:solidFill>
                <a:uFillTx/>
                <a:latin typeface="Trebuchet MS" pitchFamily="34" charset="0"/>
              </a:rPr>
              <a:t>출시예정</a:t>
            </a:r>
            <a:endParaRPr lang="ko-KR" altLang="en-US" sz="1000" b="1" i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9" name="직사각형 152"/>
          <p:cNvSpPr>
            <a:spLocks noChangeArrowheads="1"/>
          </p:cNvSpPr>
          <p:nvPr/>
        </p:nvSpPr>
        <p:spPr bwMode="auto">
          <a:xfrm>
            <a:off x="2458009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 bwMode="auto">
          <a:xfrm>
            <a:off x="3719477" y="3373392"/>
            <a:ext cx="1935215" cy="23400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 bwMode="auto">
          <a:xfrm>
            <a:off x="6383515" y="3373392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22" name="직선 연결선 28"/>
          <p:cNvCxnSpPr/>
          <p:nvPr/>
        </p:nvCxnSpPr>
        <p:spPr bwMode="auto">
          <a:xfrm>
            <a:off x="3728150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3" name="직사각형 152"/>
          <p:cNvSpPr>
            <a:spLocks noChangeArrowheads="1"/>
          </p:cNvSpPr>
          <p:nvPr/>
        </p:nvSpPr>
        <p:spPr bwMode="auto">
          <a:xfrm>
            <a:off x="4512772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24" name="직선 연결선 30"/>
          <p:cNvCxnSpPr/>
          <p:nvPr/>
        </p:nvCxnSpPr>
        <p:spPr bwMode="auto">
          <a:xfrm flipV="1">
            <a:off x="5465931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5" name="TextBox 24"/>
          <p:cNvSpPr txBox="1">
            <a:spLocks/>
          </p:cNvSpPr>
          <p:nvPr/>
        </p:nvSpPr>
        <p:spPr>
          <a:xfrm>
            <a:off x="4237180" y="4430729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>
                <a:uFillTx/>
                <a:latin typeface="Trebuchet MS" pitchFamily="34" charset="0"/>
              </a:rPr>
              <a:t>자세히 보기</a:t>
            </a:r>
          </a:p>
        </p:txBody>
      </p:sp>
      <p:sp>
        <p:nvSpPr>
          <p:cNvPr id="26" name="직사각형 152"/>
          <p:cNvSpPr>
            <a:spLocks noChangeArrowheads="1"/>
          </p:cNvSpPr>
          <p:nvPr/>
        </p:nvSpPr>
        <p:spPr bwMode="auto">
          <a:xfrm>
            <a:off x="5113305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27" name="직선 연결선 28"/>
          <p:cNvCxnSpPr/>
          <p:nvPr/>
        </p:nvCxnSpPr>
        <p:spPr bwMode="auto">
          <a:xfrm>
            <a:off x="6383445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8" name="직사각형 152"/>
          <p:cNvSpPr>
            <a:spLocks noChangeArrowheads="1"/>
          </p:cNvSpPr>
          <p:nvPr/>
        </p:nvSpPr>
        <p:spPr bwMode="auto">
          <a:xfrm>
            <a:off x="7168067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30" name="직선 연결선 30"/>
          <p:cNvCxnSpPr/>
          <p:nvPr/>
        </p:nvCxnSpPr>
        <p:spPr bwMode="auto">
          <a:xfrm flipV="1">
            <a:off x="8121226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1" name="TextBox 30"/>
          <p:cNvSpPr txBox="1">
            <a:spLocks/>
          </p:cNvSpPr>
          <p:nvPr/>
        </p:nvSpPr>
        <p:spPr>
          <a:xfrm>
            <a:off x="6924535" y="4430729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2" name="직사각형 152"/>
          <p:cNvSpPr>
            <a:spLocks noChangeArrowheads="1"/>
          </p:cNvSpPr>
          <p:nvPr/>
        </p:nvSpPr>
        <p:spPr bwMode="auto">
          <a:xfrm>
            <a:off x="7768600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 bwMode="auto">
          <a:xfrm>
            <a:off x="1055439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 bwMode="auto">
          <a:xfrm>
            <a:off x="3719477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9" name="직사각형 38"/>
          <p:cNvSpPr>
            <a:spLocks noChangeAspect="1"/>
          </p:cNvSpPr>
          <p:nvPr/>
        </p:nvSpPr>
        <p:spPr bwMode="auto">
          <a:xfrm>
            <a:off x="6383515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651548" y="29645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uFillTx/>
                <a:latin typeface="Trebuchet MS" pitchFamily="34" charset="0"/>
              </a:rPr>
              <a:t>전체상품</a:t>
            </a:r>
          </a:p>
        </p:txBody>
      </p:sp>
      <p:cxnSp>
        <p:nvCxnSpPr>
          <p:cNvPr id="4" name="직선 연결선[R] 3"/>
          <p:cNvCxnSpPr/>
          <p:nvPr/>
        </p:nvCxnSpPr>
        <p:spPr>
          <a:xfrm>
            <a:off x="2516504" y="3270737"/>
            <a:ext cx="94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>
            <a:spLocks/>
          </p:cNvSpPr>
          <p:nvPr/>
        </p:nvSpPr>
        <p:spPr bwMode="auto">
          <a:xfrm>
            <a:off x="590676" y="131718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3" name="타원 52"/>
          <p:cNvSpPr>
            <a:spLocks/>
          </p:cNvSpPr>
          <p:nvPr/>
        </p:nvSpPr>
        <p:spPr bwMode="auto">
          <a:xfrm>
            <a:off x="2353297" y="295100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1051366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3717615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6394443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8" name="타원 57"/>
          <p:cNvSpPr>
            <a:spLocks/>
          </p:cNvSpPr>
          <p:nvPr/>
        </p:nvSpPr>
        <p:spPr bwMode="auto">
          <a:xfrm>
            <a:off x="6839230" y="433724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9" name="타원 58"/>
          <p:cNvSpPr>
            <a:spLocks/>
          </p:cNvSpPr>
          <p:nvPr/>
        </p:nvSpPr>
        <p:spPr bwMode="auto">
          <a:xfrm>
            <a:off x="1512199" y="433724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4194037" y="432997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7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65683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 flipV="1">
            <a:off x="830124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62" name="타원 61"/>
          <p:cNvSpPr>
            <a:spLocks/>
          </p:cNvSpPr>
          <p:nvPr/>
        </p:nvSpPr>
        <p:spPr bwMode="auto">
          <a:xfrm>
            <a:off x="947243" y="574179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52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직선 연결선 16"/>
          <p:cNvCxnSpPr/>
          <p:nvPr/>
        </p:nvCxnSpPr>
        <p:spPr bwMode="auto">
          <a:xfrm flipV="1">
            <a:off x="8575419" y="1319622"/>
            <a:ext cx="0" cy="15818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4" name="직사각형 152"/>
          <p:cNvSpPr>
            <a:spLocks noChangeArrowheads="1"/>
          </p:cNvSpPr>
          <p:nvPr/>
        </p:nvSpPr>
        <p:spPr bwMode="auto">
          <a:xfrm>
            <a:off x="8230205" y="1590745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66" name="제목 1"/>
          <p:cNvSpPr txBox="1">
            <a:spLocks/>
          </p:cNvSpPr>
          <p:nvPr/>
        </p:nvSpPr>
        <p:spPr>
          <a:xfrm>
            <a:off x="965430" y="1548560"/>
            <a:ext cx="2752483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X BATMAN COLLECTION</a:t>
            </a:r>
            <a:endParaRPr kumimoji="0" lang="ko-KR" altLang="ko-KR" sz="4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67" name="제목 1"/>
          <p:cNvSpPr txBox="1">
            <a:spLocks/>
          </p:cNvSpPr>
          <p:nvPr/>
        </p:nvSpPr>
        <p:spPr>
          <a:xfrm>
            <a:off x="965430" y="1882223"/>
            <a:ext cx="2752483" cy="987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탄생</a:t>
            </a:r>
            <a:r>
              <a:rPr lang="en-US" altLang="ko-KR" sz="900" dirty="0">
                <a:uFillTx/>
              </a:rPr>
              <a:t> 80</a:t>
            </a:r>
            <a:r>
              <a:rPr lang="ko-KR" altLang="ko-KR" sz="900" dirty="0">
                <a:uFillTx/>
              </a:rPr>
              <a:t>주년을 기념하는 척</a:t>
            </a:r>
            <a:r>
              <a:rPr lang="en-US" altLang="ko-KR" sz="900" dirty="0">
                <a:uFillTx/>
              </a:rPr>
              <a:t> 70 </a:t>
            </a:r>
            <a:r>
              <a:rPr lang="ko-KR" altLang="ko-KR" sz="900" dirty="0" err="1">
                <a:uFillTx/>
              </a:rPr>
              <a:t>하이탑으로</a:t>
            </a:r>
            <a:r>
              <a:rPr lang="ko-KR" altLang="ko-KR" sz="900" dirty="0">
                <a:uFillTx/>
              </a:rPr>
              <a:t> 펑크 </a:t>
            </a:r>
            <a:r>
              <a:rPr lang="ko-KR" altLang="ko-KR" sz="900" dirty="0" err="1">
                <a:uFillTx/>
              </a:rPr>
              <a:t>락과</a:t>
            </a:r>
            <a:r>
              <a:rPr lang="ko-KR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빈티지</a:t>
            </a:r>
            <a:r>
              <a:rPr lang="en-US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로고가 </a:t>
            </a:r>
            <a:r>
              <a:rPr lang="ko-KR" altLang="ko-KR" sz="900" dirty="0" err="1">
                <a:uFillTx/>
              </a:rPr>
              <a:t>리믹스된</a:t>
            </a:r>
            <a:r>
              <a:rPr lang="ko-KR" altLang="ko-KR" sz="900" dirty="0">
                <a:uFillTx/>
              </a:rPr>
              <a:t> 스크린 프린트가 </a:t>
            </a:r>
            <a:r>
              <a:rPr lang="ko-KR" altLang="ko-KR" sz="900" dirty="0" err="1">
                <a:uFillTx/>
              </a:rPr>
              <a:t>컨버스의</a:t>
            </a:r>
            <a:r>
              <a:rPr lang="ko-KR" altLang="ko-KR" sz="900" dirty="0">
                <a:uFillTx/>
              </a:rPr>
              <a:t> 실루엣에 아이콘에</a:t>
            </a:r>
            <a:r>
              <a:rPr lang="en-US" altLang="ko-KR" sz="900" dirty="0">
                <a:uFillTx/>
              </a:rPr>
              <a:t> </a:t>
            </a:r>
            <a:br>
              <a:rPr lang="en-US" altLang="ko-KR" sz="900" dirty="0">
                <a:uFillTx/>
              </a:rPr>
            </a:br>
            <a:r>
              <a:rPr lang="ko-KR" altLang="ko-KR" sz="900" dirty="0">
                <a:uFillTx/>
              </a:rPr>
              <a:t>장식되어 캔버스 </a:t>
            </a:r>
            <a:r>
              <a:rPr lang="ko-KR" altLang="ko-KR" sz="900" dirty="0" err="1">
                <a:uFillTx/>
              </a:rPr>
              <a:t>어퍼</a:t>
            </a:r>
            <a:r>
              <a:rPr lang="ko-KR" altLang="ko-KR" sz="900" dirty="0">
                <a:uFillTx/>
              </a:rPr>
              <a:t> 그리고 아이콘 척</a:t>
            </a:r>
            <a:r>
              <a:rPr lang="en-US" altLang="ko-KR" sz="900" dirty="0">
                <a:uFillTx/>
              </a:rPr>
              <a:t> 70</a:t>
            </a:r>
            <a:r>
              <a:rPr lang="ko-KR" altLang="ko-KR" sz="900" dirty="0">
                <a:uFillTx/>
              </a:rPr>
              <a:t>의 모든 요소들과 완벽하게 조화를 이룹니다</a:t>
            </a:r>
            <a:r>
              <a:rPr lang="en-US" altLang="ko-KR" sz="9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68" name="직사각형 67"/>
          <p:cNvSpPr>
            <a:spLocks noChangeAspect="1"/>
          </p:cNvSpPr>
          <p:nvPr/>
        </p:nvSpPr>
        <p:spPr bwMode="auto">
          <a:xfrm>
            <a:off x="9276967" y="3189035"/>
            <a:ext cx="1641819" cy="198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9" name="직사각형 68"/>
          <p:cNvSpPr>
            <a:spLocks/>
          </p:cNvSpPr>
          <p:nvPr/>
        </p:nvSpPr>
        <p:spPr>
          <a:xfrm>
            <a:off x="9275105" y="5222942"/>
            <a:ext cx="1643681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9681736" y="407420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71" name="직사각형 70"/>
          <p:cNvSpPr>
            <a:spLocks/>
          </p:cNvSpPr>
          <p:nvPr/>
        </p:nvSpPr>
        <p:spPr>
          <a:xfrm>
            <a:off x="11224562" y="5154244"/>
            <a:ext cx="969089" cy="2154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99,000</a:t>
            </a:r>
            <a:r>
              <a:rPr lang="ko-KR" altLang="en-US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원</a:t>
            </a:r>
            <a:endParaRPr lang="en-US" altLang="ko-KR" sz="8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72" name="직사각형 71"/>
          <p:cNvSpPr>
            <a:spLocks/>
          </p:cNvSpPr>
          <p:nvPr/>
        </p:nvSpPr>
        <p:spPr>
          <a:xfrm>
            <a:off x="11224562" y="5497196"/>
            <a:ext cx="969089" cy="2154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온라인 추첨 응모</a:t>
            </a:r>
            <a:endParaRPr lang="en-US" altLang="ko-KR" sz="8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cxnSp>
        <p:nvCxnSpPr>
          <p:cNvPr id="76" name="직선 화살표 연결선 75"/>
          <p:cNvCxnSpPr>
            <a:endCxn id="71" idx="1"/>
          </p:cNvCxnSpPr>
          <p:nvPr/>
        </p:nvCxnSpPr>
        <p:spPr>
          <a:xfrm flipV="1">
            <a:off x="10918786" y="5261966"/>
            <a:ext cx="3057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10918786" y="5621253"/>
            <a:ext cx="3057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>
            <a:spLocks/>
          </p:cNvSpPr>
          <p:nvPr/>
        </p:nvSpPr>
        <p:spPr>
          <a:xfrm>
            <a:off x="9102525" y="6051194"/>
            <a:ext cx="2979140" cy="806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uFillTx/>
              </a:rPr>
              <a:t>PLP </a:t>
            </a:r>
            <a:r>
              <a:rPr lang="ko-KR" altLang="en-US" sz="1200" dirty="0">
                <a:uFillTx/>
              </a:rPr>
              <a:t>와 연동되기 때문에</a:t>
            </a:r>
            <a:endParaRPr lang="en-US" altLang="ko-KR" sz="1200" dirty="0">
              <a:uFillTx/>
            </a:endParaRPr>
          </a:p>
          <a:p>
            <a:pPr algn="ctr"/>
            <a:r>
              <a:rPr kumimoji="1" lang="ko-KR" altLang="en-US" sz="1200" dirty="0">
                <a:uFillTx/>
              </a:rPr>
              <a:t>동일 상품 </a:t>
            </a:r>
            <a:r>
              <a:rPr lang="ko-KR" altLang="en-US" sz="1200" dirty="0">
                <a:uFillTx/>
              </a:rPr>
              <a:t>개별 컬러들이 전부 노출</a:t>
            </a:r>
            <a:endParaRPr lang="en-US" altLang="ko-KR" sz="1200" dirty="0">
              <a:uFillTx/>
            </a:endParaRPr>
          </a:p>
          <a:p>
            <a:pPr algn="ctr"/>
            <a:endParaRPr kumimoji="1" lang="en-US" altLang="ko-KR" sz="1200" dirty="0">
              <a:uFillTx/>
            </a:endParaRPr>
          </a:p>
          <a:p>
            <a:pPr algn="ctr"/>
            <a:r>
              <a:rPr lang="ko-KR" altLang="en-US" sz="1200" dirty="0">
                <a:uFillTx/>
              </a:rPr>
              <a:t>온라인 추첨 표기 구분 </a:t>
            </a:r>
            <a:r>
              <a:rPr lang="en-US" altLang="ko-KR" sz="1200" dirty="0">
                <a:uFillTx/>
              </a:rPr>
              <a:t>: </a:t>
            </a:r>
            <a:r>
              <a:rPr lang="ko-KR" altLang="en-US" sz="1200" dirty="0">
                <a:uFillTx/>
              </a:rPr>
              <a:t>플래그 표기</a:t>
            </a:r>
            <a:endParaRPr kumimoji="1" lang="ko-KR" altLang="en-US" sz="1200" dirty="0">
              <a:uFillTx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95400" y="2901485"/>
            <a:ext cx="8046991" cy="38009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  <p:sp>
        <p:nvSpPr>
          <p:cNvPr id="74" name="직사각형 73"/>
          <p:cNvSpPr>
            <a:spLocks/>
          </p:cNvSpPr>
          <p:nvPr/>
        </p:nvSpPr>
        <p:spPr>
          <a:xfrm>
            <a:off x="0" y="-6228"/>
            <a:ext cx="12193651" cy="686422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최근출시상품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95400" y="1212778"/>
            <a:ext cx="801089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직사각형 152"/>
          <p:cNvSpPr>
            <a:spLocks noChangeArrowheads="1"/>
          </p:cNvSpPr>
          <p:nvPr/>
        </p:nvSpPr>
        <p:spPr bwMode="auto">
          <a:xfrm>
            <a:off x="4500987" y="1018359"/>
            <a:ext cx="399716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1440px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97" name="직사각형 96"/>
          <p:cNvSpPr>
            <a:spLocks noChangeAspect="1"/>
          </p:cNvSpPr>
          <p:nvPr/>
        </p:nvSpPr>
        <p:spPr bwMode="auto">
          <a:xfrm>
            <a:off x="695400" y="2902879"/>
            <a:ext cx="8010882" cy="37975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3281583"/>
            <a:ext cx="8010000" cy="330007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165005" y="296457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최근출시상품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947767" y="296457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출시예정상품</a:t>
            </a: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651548" y="29645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전체상품</a:t>
            </a:r>
          </a:p>
        </p:txBody>
      </p:sp>
      <p:cxnSp>
        <p:nvCxnSpPr>
          <p:cNvPr id="4" name="직선 연결선[R] 3"/>
          <p:cNvCxnSpPr/>
          <p:nvPr/>
        </p:nvCxnSpPr>
        <p:spPr>
          <a:xfrm>
            <a:off x="4165005" y="3270737"/>
            <a:ext cx="94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>
            <a:spLocks noChangeAspect="1"/>
          </p:cNvSpPr>
          <p:nvPr/>
        </p:nvSpPr>
        <p:spPr bwMode="auto">
          <a:xfrm>
            <a:off x="1055439" y="3373392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42" name="직선 연결선 28"/>
          <p:cNvCxnSpPr/>
          <p:nvPr/>
        </p:nvCxnSpPr>
        <p:spPr bwMode="auto">
          <a:xfrm>
            <a:off x="1072854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3" name="직사각형 152"/>
          <p:cNvSpPr>
            <a:spLocks noChangeArrowheads="1"/>
          </p:cNvSpPr>
          <p:nvPr/>
        </p:nvSpPr>
        <p:spPr bwMode="auto">
          <a:xfrm>
            <a:off x="1857476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44" name="직선 연결선 30"/>
          <p:cNvCxnSpPr/>
          <p:nvPr/>
        </p:nvCxnSpPr>
        <p:spPr bwMode="auto">
          <a:xfrm flipV="1">
            <a:off x="2810635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6" name="직사각형 152"/>
          <p:cNvSpPr>
            <a:spLocks noChangeArrowheads="1"/>
          </p:cNvSpPr>
          <p:nvPr/>
        </p:nvSpPr>
        <p:spPr bwMode="auto">
          <a:xfrm>
            <a:off x="2458009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47" name="직사각형 46"/>
          <p:cNvSpPr>
            <a:spLocks noChangeAspect="1"/>
          </p:cNvSpPr>
          <p:nvPr/>
        </p:nvSpPr>
        <p:spPr bwMode="auto">
          <a:xfrm>
            <a:off x="3719477" y="3373392"/>
            <a:ext cx="1935215" cy="23400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 bwMode="auto">
          <a:xfrm>
            <a:off x="6383515" y="3373392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49" name="직선 연결선 28"/>
          <p:cNvCxnSpPr/>
          <p:nvPr/>
        </p:nvCxnSpPr>
        <p:spPr bwMode="auto">
          <a:xfrm>
            <a:off x="3728150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0" name="직사각형 152"/>
          <p:cNvSpPr>
            <a:spLocks noChangeArrowheads="1"/>
          </p:cNvSpPr>
          <p:nvPr/>
        </p:nvSpPr>
        <p:spPr bwMode="auto">
          <a:xfrm>
            <a:off x="4512772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51" name="직선 연결선 30"/>
          <p:cNvCxnSpPr/>
          <p:nvPr/>
        </p:nvCxnSpPr>
        <p:spPr bwMode="auto">
          <a:xfrm flipV="1">
            <a:off x="5465931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2" name="TextBox 51"/>
          <p:cNvSpPr txBox="1">
            <a:spLocks/>
          </p:cNvSpPr>
          <p:nvPr/>
        </p:nvSpPr>
        <p:spPr>
          <a:xfrm>
            <a:off x="4237180" y="4430729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>
                <a:uFillTx/>
                <a:latin typeface="Trebuchet MS" pitchFamily="34" charset="0"/>
              </a:rPr>
              <a:t>자세히 보기</a:t>
            </a:r>
          </a:p>
        </p:txBody>
      </p:sp>
      <p:sp>
        <p:nvSpPr>
          <p:cNvPr id="53" name="직사각형 152"/>
          <p:cNvSpPr>
            <a:spLocks noChangeArrowheads="1"/>
          </p:cNvSpPr>
          <p:nvPr/>
        </p:nvSpPr>
        <p:spPr bwMode="auto">
          <a:xfrm>
            <a:off x="5113305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54" name="직선 연결선 28"/>
          <p:cNvCxnSpPr/>
          <p:nvPr/>
        </p:nvCxnSpPr>
        <p:spPr bwMode="auto">
          <a:xfrm>
            <a:off x="6383445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5" name="직사각형 152"/>
          <p:cNvSpPr>
            <a:spLocks noChangeArrowheads="1"/>
          </p:cNvSpPr>
          <p:nvPr/>
        </p:nvSpPr>
        <p:spPr bwMode="auto">
          <a:xfrm>
            <a:off x="7168067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58" name="직선 연결선 30"/>
          <p:cNvCxnSpPr/>
          <p:nvPr/>
        </p:nvCxnSpPr>
        <p:spPr bwMode="auto">
          <a:xfrm flipV="1">
            <a:off x="8121226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9" name="TextBox 58"/>
          <p:cNvSpPr txBox="1">
            <a:spLocks/>
          </p:cNvSpPr>
          <p:nvPr/>
        </p:nvSpPr>
        <p:spPr>
          <a:xfrm>
            <a:off x="6924535" y="4430729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직사각형 152"/>
          <p:cNvSpPr>
            <a:spLocks noChangeArrowheads="1"/>
          </p:cNvSpPr>
          <p:nvPr/>
        </p:nvSpPr>
        <p:spPr bwMode="auto">
          <a:xfrm>
            <a:off x="7768600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 bwMode="auto">
          <a:xfrm>
            <a:off x="1055439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2" name="직사각형 61"/>
          <p:cNvSpPr>
            <a:spLocks noChangeAspect="1"/>
          </p:cNvSpPr>
          <p:nvPr/>
        </p:nvSpPr>
        <p:spPr bwMode="auto">
          <a:xfrm>
            <a:off x="3719477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3" name="직사각형 62"/>
          <p:cNvSpPr>
            <a:spLocks noChangeAspect="1"/>
          </p:cNvSpPr>
          <p:nvPr/>
        </p:nvSpPr>
        <p:spPr bwMode="auto">
          <a:xfrm>
            <a:off x="6383515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4" name="직사각형 63"/>
          <p:cNvSpPr>
            <a:spLocks/>
          </p:cNvSpPr>
          <p:nvPr/>
        </p:nvSpPr>
        <p:spPr>
          <a:xfrm>
            <a:off x="1051366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66" name="직사각형 65"/>
          <p:cNvSpPr>
            <a:spLocks/>
          </p:cNvSpPr>
          <p:nvPr/>
        </p:nvSpPr>
        <p:spPr>
          <a:xfrm>
            <a:off x="3717615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67" name="직사각형 66"/>
          <p:cNvSpPr>
            <a:spLocks/>
          </p:cNvSpPr>
          <p:nvPr/>
        </p:nvSpPr>
        <p:spPr>
          <a:xfrm>
            <a:off x="6394443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70" name="타원 69"/>
          <p:cNvSpPr>
            <a:spLocks/>
          </p:cNvSpPr>
          <p:nvPr/>
        </p:nvSpPr>
        <p:spPr bwMode="auto">
          <a:xfrm>
            <a:off x="4194037" y="432997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7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79" name="Group 90"/>
          <p:cNvGraphicFramePr>
            <a:graphicFrameLocks noGrp="1"/>
          </p:cNvGraphicFramePr>
          <p:nvPr/>
        </p:nvGraphicFramePr>
        <p:xfrm>
          <a:off x="9269501" y="558055"/>
          <a:ext cx="2676438" cy="8229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TH_010100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추첨용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대표 이미지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마우스 오버 시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자세히 보기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>
            <a:spLocks/>
          </p:cNvSpPr>
          <p:nvPr/>
        </p:nvSpPr>
        <p:spPr>
          <a:xfrm>
            <a:off x="1589436" y="4430729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1" name="타원 80"/>
          <p:cNvSpPr>
            <a:spLocks/>
          </p:cNvSpPr>
          <p:nvPr/>
        </p:nvSpPr>
        <p:spPr bwMode="auto">
          <a:xfrm>
            <a:off x="1538766" y="432997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8" name="직사각형 67"/>
          <p:cNvSpPr>
            <a:spLocks noChangeAspect="1"/>
          </p:cNvSpPr>
          <p:nvPr/>
        </p:nvSpPr>
        <p:spPr bwMode="auto">
          <a:xfrm>
            <a:off x="695400" y="1301892"/>
            <a:ext cx="8010882" cy="159959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상단 배너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>
            <a:off x="65683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 flipV="1">
            <a:off x="830124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graphicFrame>
        <p:nvGraphicFramePr>
          <p:cNvPr id="73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4" name="직선 연결선 16"/>
          <p:cNvCxnSpPr/>
          <p:nvPr/>
        </p:nvCxnSpPr>
        <p:spPr bwMode="auto">
          <a:xfrm flipV="1">
            <a:off x="8575419" y="1319622"/>
            <a:ext cx="0" cy="15818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5" name="직사각형 152"/>
          <p:cNvSpPr>
            <a:spLocks noChangeArrowheads="1"/>
          </p:cNvSpPr>
          <p:nvPr/>
        </p:nvSpPr>
        <p:spPr bwMode="auto">
          <a:xfrm>
            <a:off x="8230205" y="1590745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76" name="제목 1"/>
          <p:cNvSpPr txBox="1">
            <a:spLocks/>
          </p:cNvSpPr>
          <p:nvPr/>
        </p:nvSpPr>
        <p:spPr>
          <a:xfrm>
            <a:off x="965430" y="1548560"/>
            <a:ext cx="2752483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X BATMAN COLLECTION</a:t>
            </a:r>
            <a:endParaRPr kumimoji="0" lang="ko-KR" altLang="ko-KR" sz="4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77" name="제목 1"/>
          <p:cNvSpPr txBox="1">
            <a:spLocks/>
          </p:cNvSpPr>
          <p:nvPr/>
        </p:nvSpPr>
        <p:spPr>
          <a:xfrm>
            <a:off x="965430" y="1882223"/>
            <a:ext cx="2752483" cy="987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탄생</a:t>
            </a:r>
            <a:r>
              <a:rPr lang="en-US" altLang="ko-KR" sz="900" dirty="0">
                <a:uFillTx/>
              </a:rPr>
              <a:t> 80</a:t>
            </a:r>
            <a:r>
              <a:rPr lang="ko-KR" altLang="ko-KR" sz="900" dirty="0">
                <a:uFillTx/>
              </a:rPr>
              <a:t>주년을 기념하는 척</a:t>
            </a:r>
            <a:r>
              <a:rPr lang="en-US" altLang="ko-KR" sz="900" dirty="0">
                <a:uFillTx/>
              </a:rPr>
              <a:t> 70 </a:t>
            </a:r>
            <a:r>
              <a:rPr lang="ko-KR" altLang="ko-KR" sz="900" dirty="0" err="1">
                <a:uFillTx/>
              </a:rPr>
              <a:t>하이탑으로</a:t>
            </a:r>
            <a:r>
              <a:rPr lang="ko-KR" altLang="ko-KR" sz="900" dirty="0">
                <a:uFillTx/>
              </a:rPr>
              <a:t> 펑크 </a:t>
            </a:r>
            <a:r>
              <a:rPr lang="ko-KR" altLang="ko-KR" sz="900" dirty="0" err="1">
                <a:uFillTx/>
              </a:rPr>
              <a:t>락과</a:t>
            </a:r>
            <a:r>
              <a:rPr lang="ko-KR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빈티지</a:t>
            </a:r>
            <a:r>
              <a:rPr lang="en-US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로고가 </a:t>
            </a:r>
            <a:r>
              <a:rPr lang="ko-KR" altLang="ko-KR" sz="900" dirty="0" err="1">
                <a:uFillTx/>
              </a:rPr>
              <a:t>리믹스된</a:t>
            </a:r>
            <a:r>
              <a:rPr lang="ko-KR" altLang="ko-KR" sz="900" dirty="0">
                <a:uFillTx/>
              </a:rPr>
              <a:t> 스크린 프린트가 </a:t>
            </a:r>
            <a:r>
              <a:rPr lang="ko-KR" altLang="ko-KR" sz="900" dirty="0" err="1">
                <a:uFillTx/>
              </a:rPr>
              <a:t>컨버스의</a:t>
            </a:r>
            <a:r>
              <a:rPr lang="ko-KR" altLang="ko-KR" sz="900" dirty="0">
                <a:uFillTx/>
              </a:rPr>
              <a:t> 실루엣에 아이콘에</a:t>
            </a:r>
            <a:r>
              <a:rPr lang="en-US" altLang="ko-KR" sz="900" dirty="0">
                <a:uFillTx/>
              </a:rPr>
              <a:t> </a:t>
            </a:r>
            <a:br>
              <a:rPr lang="en-US" altLang="ko-KR" sz="900" dirty="0">
                <a:uFillTx/>
              </a:rPr>
            </a:br>
            <a:r>
              <a:rPr lang="ko-KR" altLang="ko-KR" sz="900" dirty="0">
                <a:uFillTx/>
              </a:rPr>
              <a:t>장식되어 캔버스 </a:t>
            </a:r>
            <a:r>
              <a:rPr lang="ko-KR" altLang="ko-KR" sz="900" dirty="0" err="1">
                <a:uFillTx/>
              </a:rPr>
              <a:t>어퍼</a:t>
            </a:r>
            <a:r>
              <a:rPr lang="ko-KR" altLang="ko-KR" sz="900" dirty="0">
                <a:uFillTx/>
              </a:rPr>
              <a:t> 그리고 아이콘 척</a:t>
            </a:r>
            <a:r>
              <a:rPr lang="en-US" altLang="ko-KR" sz="900" dirty="0">
                <a:uFillTx/>
              </a:rPr>
              <a:t> 70</a:t>
            </a:r>
            <a:r>
              <a:rPr lang="ko-KR" altLang="ko-KR" sz="900" dirty="0">
                <a:uFillTx/>
              </a:rPr>
              <a:t>의 모든 요소들과 완벽하게 조화를 이룹니다</a:t>
            </a:r>
            <a:r>
              <a:rPr lang="en-US" altLang="ko-KR" sz="9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78" name="직사각형 77"/>
          <p:cNvSpPr>
            <a:spLocks noChangeAspect="1"/>
          </p:cNvSpPr>
          <p:nvPr/>
        </p:nvSpPr>
        <p:spPr bwMode="auto">
          <a:xfrm>
            <a:off x="9276967" y="1718810"/>
            <a:ext cx="1641819" cy="198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6" name="직사각형 85"/>
          <p:cNvSpPr>
            <a:spLocks/>
          </p:cNvSpPr>
          <p:nvPr/>
        </p:nvSpPr>
        <p:spPr>
          <a:xfrm>
            <a:off x="9275105" y="3752717"/>
            <a:ext cx="1643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7" name="TextBox 86"/>
          <p:cNvSpPr txBox="1">
            <a:spLocks/>
          </p:cNvSpPr>
          <p:nvPr/>
        </p:nvSpPr>
        <p:spPr>
          <a:xfrm>
            <a:off x="9681736" y="2603981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11224562" y="3875827"/>
            <a:ext cx="969089" cy="2154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99,000</a:t>
            </a:r>
            <a:r>
              <a:rPr lang="ko-KR" altLang="en-US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원</a:t>
            </a:r>
            <a:endParaRPr lang="en-US" altLang="ko-KR" sz="8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91" name="직사각형 90"/>
          <p:cNvSpPr>
            <a:spLocks/>
          </p:cNvSpPr>
          <p:nvPr/>
        </p:nvSpPr>
        <p:spPr>
          <a:xfrm>
            <a:off x="11224562" y="6499079"/>
            <a:ext cx="969089" cy="2154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온라인 추첨 응모</a:t>
            </a:r>
            <a:endParaRPr lang="en-US" altLang="ko-KR" sz="8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92" name="직사각형 91"/>
          <p:cNvSpPr>
            <a:spLocks noChangeAspect="1"/>
          </p:cNvSpPr>
          <p:nvPr/>
        </p:nvSpPr>
        <p:spPr bwMode="auto">
          <a:xfrm>
            <a:off x="9276967" y="4342062"/>
            <a:ext cx="1641819" cy="198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3" name="직사각형 92"/>
          <p:cNvSpPr>
            <a:spLocks/>
          </p:cNvSpPr>
          <p:nvPr/>
        </p:nvSpPr>
        <p:spPr>
          <a:xfrm>
            <a:off x="9275105" y="6375969"/>
            <a:ext cx="1643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>
            <a:off x="9681736" y="5227233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95" name="직선 화살표 연결선 94"/>
          <p:cNvCxnSpPr>
            <a:stCxn id="86" idx="3"/>
            <a:endCxn id="90" idx="1"/>
          </p:cNvCxnSpPr>
          <p:nvPr/>
        </p:nvCxnSpPr>
        <p:spPr>
          <a:xfrm flipV="1">
            <a:off x="10918786" y="3983549"/>
            <a:ext cx="3057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10918786" y="6623136"/>
            <a:ext cx="3057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>
            <a:spLocks/>
          </p:cNvSpPr>
          <p:nvPr/>
        </p:nvSpPr>
        <p:spPr>
          <a:xfrm>
            <a:off x="695400" y="2901485"/>
            <a:ext cx="8046991" cy="38009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  <p:sp>
        <p:nvSpPr>
          <p:cNvPr id="82" name="직사각형 81"/>
          <p:cNvSpPr>
            <a:spLocks/>
          </p:cNvSpPr>
          <p:nvPr/>
        </p:nvSpPr>
        <p:spPr>
          <a:xfrm>
            <a:off x="0" y="-6228"/>
            <a:ext cx="12193651" cy="686422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출시예정상품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95400" y="1212778"/>
            <a:ext cx="801089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직사각형 152"/>
          <p:cNvSpPr>
            <a:spLocks noChangeArrowheads="1"/>
          </p:cNvSpPr>
          <p:nvPr/>
        </p:nvSpPr>
        <p:spPr bwMode="auto">
          <a:xfrm>
            <a:off x="4500987" y="1018359"/>
            <a:ext cx="399716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1440px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97" name="직사각형 96"/>
          <p:cNvSpPr>
            <a:spLocks noChangeAspect="1"/>
          </p:cNvSpPr>
          <p:nvPr/>
        </p:nvSpPr>
        <p:spPr bwMode="auto">
          <a:xfrm>
            <a:off x="695400" y="2902879"/>
            <a:ext cx="8010882" cy="37975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3281583"/>
            <a:ext cx="8010000" cy="330007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165005" y="296457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최근출시상품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947767" y="296457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출시예정상품</a:t>
            </a: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651548" y="29645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전체상품</a:t>
            </a:r>
          </a:p>
        </p:txBody>
      </p:sp>
      <p:cxnSp>
        <p:nvCxnSpPr>
          <p:cNvPr id="4" name="직선 연결선[R] 3"/>
          <p:cNvCxnSpPr/>
          <p:nvPr/>
        </p:nvCxnSpPr>
        <p:spPr>
          <a:xfrm>
            <a:off x="5947767" y="3270737"/>
            <a:ext cx="94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>
            <a:spLocks noChangeAspect="1"/>
          </p:cNvSpPr>
          <p:nvPr/>
        </p:nvSpPr>
        <p:spPr bwMode="auto">
          <a:xfrm>
            <a:off x="1055439" y="3373392"/>
            <a:ext cx="1935215" cy="2340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58" name="직선 연결선 28"/>
          <p:cNvCxnSpPr/>
          <p:nvPr/>
        </p:nvCxnSpPr>
        <p:spPr bwMode="auto">
          <a:xfrm>
            <a:off x="1072854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9" name="직사각형 152"/>
          <p:cNvSpPr>
            <a:spLocks noChangeArrowheads="1"/>
          </p:cNvSpPr>
          <p:nvPr/>
        </p:nvSpPr>
        <p:spPr bwMode="auto">
          <a:xfrm>
            <a:off x="1857476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60" name="직선 연결선 30"/>
          <p:cNvCxnSpPr/>
          <p:nvPr/>
        </p:nvCxnSpPr>
        <p:spPr bwMode="auto">
          <a:xfrm flipV="1">
            <a:off x="2810635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1" name="TextBox 60"/>
          <p:cNvSpPr txBox="1">
            <a:spLocks/>
          </p:cNvSpPr>
          <p:nvPr/>
        </p:nvSpPr>
        <p:spPr>
          <a:xfrm>
            <a:off x="1652137" y="443895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err="1">
                <a:solidFill>
                  <a:schemeClr val="bg1"/>
                </a:solidFill>
                <a:uFillTx/>
                <a:latin typeface="Trebuchet MS" pitchFamily="34" charset="0"/>
              </a:rPr>
              <a:t>출시예정</a:t>
            </a:r>
            <a:endParaRPr lang="ko-KR" altLang="en-US" sz="1000" b="1" i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62" name="직사각형 152"/>
          <p:cNvSpPr>
            <a:spLocks noChangeArrowheads="1"/>
          </p:cNvSpPr>
          <p:nvPr/>
        </p:nvSpPr>
        <p:spPr bwMode="auto">
          <a:xfrm>
            <a:off x="2458009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63" name="직사각형 62"/>
          <p:cNvSpPr>
            <a:spLocks noChangeAspect="1"/>
          </p:cNvSpPr>
          <p:nvPr/>
        </p:nvSpPr>
        <p:spPr bwMode="auto">
          <a:xfrm>
            <a:off x="3719477" y="3373392"/>
            <a:ext cx="1935215" cy="23400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 bwMode="auto">
          <a:xfrm>
            <a:off x="6383515" y="3373392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66" name="직선 연결선 28"/>
          <p:cNvCxnSpPr/>
          <p:nvPr/>
        </p:nvCxnSpPr>
        <p:spPr bwMode="auto">
          <a:xfrm>
            <a:off x="3728150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7" name="직사각형 152"/>
          <p:cNvSpPr>
            <a:spLocks noChangeArrowheads="1"/>
          </p:cNvSpPr>
          <p:nvPr/>
        </p:nvSpPr>
        <p:spPr bwMode="auto">
          <a:xfrm>
            <a:off x="4512772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68" name="직선 연결선 30"/>
          <p:cNvCxnSpPr/>
          <p:nvPr/>
        </p:nvCxnSpPr>
        <p:spPr bwMode="auto">
          <a:xfrm flipV="1">
            <a:off x="5465931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0" name="직사각형 152"/>
          <p:cNvSpPr>
            <a:spLocks noChangeArrowheads="1"/>
          </p:cNvSpPr>
          <p:nvPr/>
        </p:nvSpPr>
        <p:spPr bwMode="auto">
          <a:xfrm>
            <a:off x="5113305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71" name="직선 연결선 28"/>
          <p:cNvCxnSpPr/>
          <p:nvPr/>
        </p:nvCxnSpPr>
        <p:spPr bwMode="auto">
          <a:xfrm>
            <a:off x="6383445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2" name="직사각형 152"/>
          <p:cNvSpPr>
            <a:spLocks noChangeArrowheads="1"/>
          </p:cNvSpPr>
          <p:nvPr/>
        </p:nvSpPr>
        <p:spPr bwMode="auto">
          <a:xfrm>
            <a:off x="7168067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73" name="직선 연결선 30"/>
          <p:cNvCxnSpPr/>
          <p:nvPr/>
        </p:nvCxnSpPr>
        <p:spPr bwMode="auto">
          <a:xfrm flipV="1">
            <a:off x="8121226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4" name="TextBox 73"/>
          <p:cNvSpPr txBox="1">
            <a:spLocks/>
          </p:cNvSpPr>
          <p:nvPr/>
        </p:nvSpPr>
        <p:spPr>
          <a:xfrm>
            <a:off x="6924535" y="4430729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75" name="직사각형 152"/>
          <p:cNvSpPr>
            <a:spLocks noChangeArrowheads="1"/>
          </p:cNvSpPr>
          <p:nvPr/>
        </p:nvSpPr>
        <p:spPr bwMode="auto">
          <a:xfrm>
            <a:off x="7768600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76" name="직사각형 75"/>
          <p:cNvSpPr>
            <a:spLocks noChangeAspect="1"/>
          </p:cNvSpPr>
          <p:nvPr/>
        </p:nvSpPr>
        <p:spPr bwMode="auto">
          <a:xfrm>
            <a:off x="1055439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77" name="직사각형 76"/>
          <p:cNvSpPr>
            <a:spLocks noChangeAspect="1"/>
          </p:cNvSpPr>
          <p:nvPr/>
        </p:nvSpPr>
        <p:spPr bwMode="auto">
          <a:xfrm>
            <a:off x="3719477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78" name="직사각형 77"/>
          <p:cNvSpPr>
            <a:spLocks noChangeAspect="1"/>
          </p:cNvSpPr>
          <p:nvPr/>
        </p:nvSpPr>
        <p:spPr bwMode="auto">
          <a:xfrm>
            <a:off x="6383515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79" name="직사각형 78"/>
          <p:cNvSpPr>
            <a:spLocks/>
          </p:cNvSpPr>
          <p:nvPr/>
        </p:nvSpPr>
        <p:spPr>
          <a:xfrm>
            <a:off x="1051366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0" name="직사각형 79"/>
          <p:cNvSpPr>
            <a:spLocks/>
          </p:cNvSpPr>
          <p:nvPr/>
        </p:nvSpPr>
        <p:spPr>
          <a:xfrm>
            <a:off x="3717615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1" name="직사각형 80"/>
          <p:cNvSpPr>
            <a:spLocks/>
          </p:cNvSpPr>
          <p:nvPr/>
        </p:nvSpPr>
        <p:spPr>
          <a:xfrm>
            <a:off x="6394443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2" name="타원 81"/>
          <p:cNvSpPr>
            <a:spLocks/>
          </p:cNvSpPr>
          <p:nvPr/>
        </p:nvSpPr>
        <p:spPr bwMode="auto">
          <a:xfrm>
            <a:off x="6839230" y="433724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83" name="타원 82"/>
          <p:cNvSpPr>
            <a:spLocks/>
          </p:cNvSpPr>
          <p:nvPr/>
        </p:nvSpPr>
        <p:spPr bwMode="auto">
          <a:xfrm>
            <a:off x="1512199" y="433724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85" name="Group 90"/>
          <p:cNvGraphicFramePr>
            <a:graphicFrameLocks noGrp="1"/>
          </p:cNvGraphicFramePr>
          <p:nvPr/>
        </p:nvGraphicFramePr>
        <p:xfrm>
          <a:off x="9269501" y="558055"/>
          <a:ext cx="2676438" cy="9601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TH_010200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추첨용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대표 이미지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마우스 오버 시 이미지 영역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딤처리되며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출시예정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>
            <a:spLocks/>
          </p:cNvSpPr>
          <p:nvPr/>
        </p:nvSpPr>
        <p:spPr>
          <a:xfrm>
            <a:off x="4246100" y="4430729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 bwMode="auto">
          <a:xfrm>
            <a:off x="695400" y="1301892"/>
            <a:ext cx="8010882" cy="159959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상단 배너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65683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84" name="TextBox 83"/>
          <p:cNvSpPr txBox="1">
            <a:spLocks/>
          </p:cNvSpPr>
          <p:nvPr/>
        </p:nvSpPr>
        <p:spPr>
          <a:xfrm flipV="1">
            <a:off x="830124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graphicFrame>
        <p:nvGraphicFramePr>
          <p:cNvPr id="87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" name="직선 연결선 16"/>
          <p:cNvCxnSpPr/>
          <p:nvPr/>
        </p:nvCxnSpPr>
        <p:spPr bwMode="auto">
          <a:xfrm flipV="1">
            <a:off x="8575419" y="1319622"/>
            <a:ext cx="0" cy="15818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89" name="직사각형 152"/>
          <p:cNvSpPr>
            <a:spLocks noChangeArrowheads="1"/>
          </p:cNvSpPr>
          <p:nvPr/>
        </p:nvSpPr>
        <p:spPr bwMode="auto">
          <a:xfrm>
            <a:off x="8230205" y="1590745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90" name="제목 1"/>
          <p:cNvSpPr txBox="1">
            <a:spLocks/>
          </p:cNvSpPr>
          <p:nvPr/>
        </p:nvSpPr>
        <p:spPr>
          <a:xfrm>
            <a:off x="965430" y="1548560"/>
            <a:ext cx="2752483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X BATMAN COLLECTION</a:t>
            </a:r>
            <a:endParaRPr kumimoji="0" lang="ko-KR" altLang="ko-KR" sz="4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91" name="제목 1"/>
          <p:cNvSpPr txBox="1">
            <a:spLocks/>
          </p:cNvSpPr>
          <p:nvPr/>
        </p:nvSpPr>
        <p:spPr>
          <a:xfrm>
            <a:off x="965430" y="1882223"/>
            <a:ext cx="2752483" cy="987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탄생</a:t>
            </a:r>
            <a:r>
              <a:rPr lang="en-US" altLang="ko-KR" sz="900" dirty="0">
                <a:uFillTx/>
              </a:rPr>
              <a:t> 80</a:t>
            </a:r>
            <a:r>
              <a:rPr lang="ko-KR" altLang="ko-KR" sz="900" dirty="0">
                <a:uFillTx/>
              </a:rPr>
              <a:t>주년을 기념하는 척</a:t>
            </a:r>
            <a:r>
              <a:rPr lang="en-US" altLang="ko-KR" sz="900" dirty="0">
                <a:uFillTx/>
              </a:rPr>
              <a:t> 70 </a:t>
            </a:r>
            <a:r>
              <a:rPr lang="ko-KR" altLang="ko-KR" sz="900" dirty="0" err="1">
                <a:uFillTx/>
              </a:rPr>
              <a:t>하이탑으로</a:t>
            </a:r>
            <a:r>
              <a:rPr lang="ko-KR" altLang="ko-KR" sz="900" dirty="0">
                <a:uFillTx/>
              </a:rPr>
              <a:t> 펑크 </a:t>
            </a:r>
            <a:r>
              <a:rPr lang="ko-KR" altLang="ko-KR" sz="900" dirty="0" err="1">
                <a:uFillTx/>
              </a:rPr>
              <a:t>락과</a:t>
            </a:r>
            <a:r>
              <a:rPr lang="ko-KR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빈티지</a:t>
            </a:r>
            <a:r>
              <a:rPr lang="en-US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로고가 </a:t>
            </a:r>
            <a:r>
              <a:rPr lang="ko-KR" altLang="ko-KR" sz="900" dirty="0" err="1">
                <a:uFillTx/>
              </a:rPr>
              <a:t>리믹스된</a:t>
            </a:r>
            <a:r>
              <a:rPr lang="ko-KR" altLang="ko-KR" sz="900" dirty="0">
                <a:uFillTx/>
              </a:rPr>
              <a:t> 스크린 프린트가 </a:t>
            </a:r>
            <a:r>
              <a:rPr lang="ko-KR" altLang="ko-KR" sz="900" dirty="0" err="1">
                <a:uFillTx/>
              </a:rPr>
              <a:t>컨버스의</a:t>
            </a:r>
            <a:r>
              <a:rPr lang="ko-KR" altLang="ko-KR" sz="900" dirty="0">
                <a:uFillTx/>
              </a:rPr>
              <a:t> 실루엣에 아이콘에</a:t>
            </a:r>
            <a:r>
              <a:rPr lang="en-US" altLang="ko-KR" sz="900" dirty="0">
                <a:uFillTx/>
              </a:rPr>
              <a:t> </a:t>
            </a:r>
            <a:br>
              <a:rPr lang="en-US" altLang="ko-KR" sz="900" dirty="0">
                <a:uFillTx/>
              </a:rPr>
            </a:br>
            <a:r>
              <a:rPr lang="ko-KR" altLang="ko-KR" sz="900" dirty="0">
                <a:uFillTx/>
              </a:rPr>
              <a:t>장식되어 캔버스 </a:t>
            </a:r>
            <a:r>
              <a:rPr lang="ko-KR" altLang="ko-KR" sz="900" dirty="0" err="1">
                <a:uFillTx/>
              </a:rPr>
              <a:t>어퍼</a:t>
            </a:r>
            <a:r>
              <a:rPr lang="ko-KR" altLang="ko-KR" sz="900" dirty="0">
                <a:uFillTx/>
              </a:rPr>
              <a:t> 그리고 아이콘 척</a:t>
            </a:r>
            <a:r>
              <a:rPr lang="en-US" altLang="ko-KR" sz="900" dirty="0">
                <a:uFillTx/>
              </a:rPr>
              <a:t> 70</a:t>
            </a:r>
            <a:r>
              <a:rPr lang="ko-KR" altLang="ko-KR" sz="900" dirty="0">
                <a:uFillTx/>
              </a:rPr>
              <a:t>의 모든 요소들과 완벽하게 조화를 이룹니다</a:t>
            </a:r>
            <a:r>
              <a:rPr lang="en-US" altLang="ko-KR" sz="9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92" name="직사각형 91"/>
          <p:cNvSpPr>
            <a:spLocks noChangeAspect="1"/>
          </p:cNvSpPr>
          <p:nvPr/>
        </p:nvSpPr>
        <p:spPr bwMode="auto">
          <a:xfrm>
            <a:off x="9276967" y="1713996"/>
            <a:ext cx="1641819" cy="198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8" name="직사각형 97"/>
          <p:cNvSpPr>
            <a:spLocks/>
          </p:cNvSpPr>
          <p:nvPr/>
        </p:nvSpPr>
        <p:spPr>
          <a:xfrm>
            <a:off x="9275105" y="3747903"/>
            <a:ext cx="1643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99" name="TextBox 98"/>
          <p:cNvSpPr txBox="1">
            <a:spLocks/>
          </p:cNvSpPr>
          <p:nvPr/>
        </p:nvSpPr>
        <p:spPr>
          <a:xfrm>
            <a:off x="9681736" y="2599167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0" name="직사각형 99"/>
          <p:cNvSpPr>
            <a:spLocks/>
          </p:cNvSpPr>
          <p:nvPr/>
        </p:nvSpPr>
        <p:spPr>
          <a:xfrm>
            <a:off x="11224562" y="3871013"/>
            <a:ext cx="969089" cy="2154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99,000</a:t>
            </a:r>
            <a:r>
              <a:rPr lang="ko-KR" altLang="en-US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원</a:t>
            </a:r>
            <a:endParaRPr lang="en-US" altLang="ko-KR" sz="8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9" name="직사각형 108"/>
          <p:cNvSpPr>
            <a:spLocks/>
          </p:cNvSpPr>
          <p:nvPr/>
        </p:nvSpPr>
        <p:spPr>
          <a:xfrm>
            <a:off x="11224562" y="6494265"/>
            <a:ext cx="969089" cy="2154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온라인 추첨 응모</a:t>
            </a:r>
            <a:endParaRPr lang="en-US" altLang="ko-KR" sz="8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0" name="직사각형 109"/>
          <p:cNvSpPr>
            <a:spLocks noChangeAspect="1"/>
          </p:cNvSpPr>
          <p:nvPr/>
        </p:nvSpPr>
        <p:spPr bwMode="auto">
          <a:xfrm>
            <a:off x="9276967" y="4337248"/>
            <a:ext cx="1641819" cy="198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1" name="직사각형 110"/>
          <p:cNvSpPr>
            <a:spLocks/>
          </p:cNvSpPr>
          <p:nvPr/>
        </p:nvSpPr>
        <p:spPr>
          <a:xfrm>
            <a:off x="9275105" y="6371155"/>
            <a:ext cx="1643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9681736" y="5222419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5" name="직선 화살표 연결선 4"/>
          <p:cNvCxnSpPr>
            <a:stCxn id="98" idx="3"/>
            <a:endCxn id="100" idx="1"/>
          </p:cNvCxnSpPr>
          <p:nvPr/>
        </p:nvCxnSpPr>
        <p:spPr>
          <a:xfrm flipV="1">
            <a:off x="10918786" y="3978735"/>
            <a:ext cx="3057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V="1">
            <a:off x="10918786" y="6618322"/>
            <a:ext cx="3057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>
            <a:spLocks/>
          </p:cNvSpPr>
          <p:nvPr/>
        </p:nvSpPr>
        <p:spPr>
          <a:xfrm>
            <a:off x="695400" y="2901485"/>
            <a:ext cx="8046991" cy="38009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  <p:sp>
        <p:nvSpPr>
          <p:cNvPr id="93" name="직사각형 92"/>
          <p:cNvSpPr>
            <a:spLocks/>
          </p:cNvSpPr>
          <p:nvPr/>
        </p:nvSpPr>
        <p:spPr>
          <a:xfrm>
            <a:off x="0" y="-6228"/>
            <a:ext cx="12193651" cy="686422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테마페이지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95400" y="1212778"/>
            <a:ext cx="801089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직사각형 152"/>
          <p:cNvSpPr>
            <a:spLocks noChangeArrowheads="1"/>
          </p:cNvSpPr>
          <p:nvPr/>
        </p:nvSpPr>
        <p:spPr bwMode="auto">
          <a:xfrm>
            <a:off x="4500987" y="1018359"/>
            <a:ext cx="399716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1440px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1300498"/>
            <a:ext cx="8010000" cy="528116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8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99769"/>
              </p:ext>
            </p:extLst>
          </p:nvPr>
        </p:nvGraphicFramePr>
        <p:xfrm>
          <a:off x="9269501" y="558055"/>
          <a:ext cx="2676438" cy="169164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TH_010700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운영 시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텍스트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링크 적용하여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전시 대상 상품을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Product/Product Segment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를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통해 구성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salePrice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정의된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Case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에 따라 구성요소 동일하게 적용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추첨대상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드로우 대상의 테마 페이지 진입 시에 해당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89"/>
          <p:cNvSpPr>
            <a:spLocks noChangeAspect="1"/>
          </p:cNvSpPr>
          <p:nvPr/>
        </p:nvSpPr>
        <p:spPr bwMode="auto">
          <a:xfrm>
            <a:off x="3935760" y="1431227"/>
            <a:ext cx="4552675" cy="199207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1" name="직사각형 90"/>
          <p:cNvSpPr>
            <a:spLocks noChangeAspect="1"/>
          </p:cNvSpPr>
          <p:nvPr/>
        </p:nvSpPr>
        <p:spPr bwMode="auto">
          <a:xfrm>
            <a:off x="2932350" y="3869844"/>
            <a:ext cx="1311795" cy="15645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92" name="직선 연결선 41"/>
          <p:cNvCxnSpPr/>
          <p:nvPr/>
        </p:nvCxnSpPr>
        <p:spPr bwMode="auto">
          <a:xfrm>
            <a:off x="2932350" y="4058409"/>
            <a:ext cx="131179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93" name="직사각형 152"/>
          <p:cNvSpPr>
            <a:spLocks noChangeArrowheads="1"/>
          </p:cNvSpPr>
          <p:nvPr/>
        </p:nvSpPr>
        <p:spPr bwMode="auto">
          <a:xfrm>
            <a:off x="3415640" y="3869844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94" name="직선 연결선 43"/>
          <p:cNvCxnSpPr/>
          <p:nvPr/>
        </p:nvCxnSpPr>
        <p:spPr bwMode="auto">
          <a:xfrm flipV="1">
            <a:off x="4075294" y="3869844"/>
            <a:ext cx="0" cy="156458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95" name="직사각형 152"/>
          <p:cNvSpPr>
            <a:spLocks noChangeArrowheads="1"/>
          </p:cNvSpPr>
          <p:nvPr/>
        </p:nvSpPr>
        <p:spPr bwMode="auto">
          <a:xfrm>
            <a:off x="3756880" y="4199617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98" name="아래쪽 화살표[D] 97"/>
          <p:cNvSpPr>
            <a:spLocks/>
          </p:cNvSpPr>
          <p:nvPr/>
        </p:nvSpPr>
        <p:spPr>
          <a:xfrm>
            <a:off x="4494274" y="6465645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05" name="타원 104"/>
          <p:cNvSpPr>
            <a:spLocks/>
          </p:cNvSpPr>
          <p:nvPr/>
        </p:nvSpPr>
        <p:spPr bwMode="auto">
          <a:xfrm>
            <a:off x="617207" y="134057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95400" y="3551104"/>
            <a:ext cx="8010881" cy="280129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13" name="직사각형 152"/>
          <p:cNvSpPr>
            <a:spLocks noChangeArrowheads="1"/>
          </p:cNvSpPr>
          <p:nvPr/>
        </p:nvSpPr>
        <p:spPr bwMode="auto">
          <a:xfrm>
            <a:off x="2929851" y="5434428"/>
            <a:ext cx="1314294" cy="3189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ko-KR" altLang="en-US" sz="8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dirty="0">
                <a:uFillTx/>
                <a:latin typeface="Trebuchet MS" pitchFamily="34" charset="0"/>
              </a:rPr>
              <a:t> </a:t>
            </a:r>
            <a:r>
              <a:rPr lang="en-US" altLang="ko-KR" sz="800" dirty="0">
                <a:uFillTx/>
                <a:latin typeface="Trebuchet MS" pitchFamily="34" charset="0"/>
              </a:rPr>
              <a:t>X </a:t>
            </a:r>
            <a:r>
              <a:rPr lang="ko-KR" altLang="en-US" sz="800" dirty="0" err="1">
                <a:uFillTx/>
                <a:latin typeface="Trebuchet MS" pitchFamily="34" charset="0"/>
              </a:rPr>
              <a:t>베트맨</a:t>
            </a:r>
            <a:endParaRPr lang="en-US" altLang="ko-KR" sz="800" dirty="0">
              <a:uFillTx/>
              <a:latin typeface="Trebuchet MS" pitchFamily="34" charset="0"/>
            </a:endParaRPr>
          </a:p>
          <a:p>
            <a:r>
              <a:rPr lang="en-US" altLang="ko-KR" sz="800" dirty="0">
                <a:uFillTx/>
                <a:latin typeface="Trebuchet MS" pitchFamily="34" charset="0"/>
              </a:rPr>
              <a:t>55,200</a:t>
            </a:r>
            <a:r>
              <a:rPr lang="ko-KR" altLang="en-US" sz="800" dirty="0">
                <a:uFillTx/>
                <a:latin typeface="Trebuchet MS" pitchFamily="34" charset="0"/>
              </a:rPr>
              <a:t>원</a:t>
            </a:r>
            <a:endParaRPr lang="en-US" altLang="ko-KR" sz="800" dirty="0">
              <a:uFillTx/>
              <a:latin typeface="Trebuchet MS" pitchFamily="34" charset="0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965430" y="1988840"/>
            <a:ext cx="2752483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X BATMAN COLLECTION</a:t>
            </a:r>
            <a:endParaRPr kumimoji="0" lang="ko-KR" altLang="ko-KR" sz="4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965430" y="2322503"/>
            <a:ext cx="2752483" cy="987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탄생</a:t>
            </a:r>
            <a:r>
              <a:rPr lang="en-US" altLang="ko-KR" sz="900" dirty="0">
                <a:uFillTx/>
              </a:rPr>
              <a:t> 80</a:t>
            </a:r>
            <a:r>
              <a:rPr lang="ko-KR" altLang="ko-KR" sz="900" dirty="0">
                <a:uFillTx/>
              </a:rPr>
              <a:t>주년을 기념하는 척</a:t>
            </a:r>
            <a:r>
              <a:rPr lang="en-US" altLang="ko-KR" sz="900" dirty="0">
                <a:uFillTx/>
              </a:rPr>
              <a:t> 70 </a:t>
            </a:r>
            <a:r>
              <a:rPr lang="ko-KR" altLang="ko-KR" sz="900" dirty="0" err="1">
                <a:uFillTx/>
              </a:rPr>
              <a:t>하이탑으로</a:t>
            </a:r>
            <a:r>
              <a:rPr lang="ko-KR" altLang="ko-KR" sz="900" dirty="0">
                <a:uFillTx/>
              </a:rPr>
              <a:t> 펑크 </a:t>
            </a:r>
            <a:r>
              <a:rPr lang="ko-KR" altLang="ko-KR" sz="900" dirty="0" err="1">
                <a:uFillTx/>
              </a:rPr>
              <a:t>락과</a:t>
            </a:r>
            <a:r>
              <a:rPr lang="ko-KR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빈티지</a:t>
            </a:r>
            <a:r>
              <a:rPr lang="en-US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로고가 </a:t>
            </a:r>
            <a:r>
              <a:rPr lang="ko-KR" altLang="ko-KR" sz="900" dirty="0" err="1">
                <a:uFillTx/>
              </a:rPr>
              <a:t>리믹스된</a:t>
            </a:r>
            <a:r>
              <a:rPr lang="ko-KR" altLang="ko-KR" sz="900" dirty="0">
                <a:uFillTx/>
              </a:rPr>
              <a:t> 스크린 프린트가 </a:t>
            </a:r>
            <a:r>
              <a:rPr lang="ko-KR" altLang="ko-KR" sz="900" dirty="0" err="1">
                <a:uFillTx/>
              </a:rPr>
              <a:t>컨버스의</a:t>
            </a:r>
            <a:r>
              <a:rPr lang="ko-KR" altLang="ko-KR" sz="900" dirty="0">
                <a:uFillTx/>
              </a:rPr>
              <a:t> 실루엣에 아이콘에</a:t>
            </a:r>
            <a:r>
              <a:rPr lang="en-US" altLang="ko-KR" sz="900" dirty="0">
                <a:uFillTx/>
              </a:rPr>
              <a:t> </a:t>
            </a:r>
            <a:br>
              <a:rPr lang="en-US" altLang="ko-KR" sz="900" dirty="0">
                <a:uFillTx/>
              </a:rPr>
            </a:br>
            <a:r>
              <a:rPr lang="ko-KR" altLang="ko-KR" sz="900" dirty="0">
                <a:uFillTx/>
              </a:rPr>
              <a:t>장식되어 캔버스 </a:t>
            </a:r>
            <a:r>
              <a:rPr lang="ko-KR" altLang="ko-KR" sz="900" dirty="0" err="1">
                <a:uFillTx/>
              </a:rPr>
              <a:t>어퍼</a:t>
            </a:r>
            <a:r>
              <a:rPr lang="ko-KR" altLang="ko-KR" sz="900" dirty="0">
                <a:uFillTx/>
              </a:rPr>
              <a:t> 그리고 아이콘 척</a:t>
            </a:r>
            <a:r>
              <a:rPr lang="en-US" altLang="ko-KR" sz="900" dirty="0">
                <a:uFillTx/>
              </a:rPr>
              <a:t> 70</a:t>
            </a:r>
            <a:r>
              <a:rPr lang="ko-KR" altLang="ko-KR" sz="900" dirty="0">
                <a:uFillTx/>
              </a:rPr>
              <a:t>의 모든 요소들과 완벽하게 조화를 이룹니다</a:t>
            </a:r>
            <a:r>
              <a:rPr lang="en-US" altLang="ko-KR" sz="9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graphicFrame>
        <p:nvGraphicFramePr>
          <p:cNvPr id="31" name="Group 90"/>
          <p:cNvGraphicFramePr>
            <a:graphicFrameLocks noGrp="1"/>
          </p:cNvGraphicFramePr>
          <p:nvPr/>
        </p:nvGraphicFramePr>
        <p:xfrm>
          <a:off x="10999186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타원 106"/>
          <p:cNvSpPr>
            <a:spLocks/>
          </p:cNvSpPr>
          <p:nvPr/>
        </p:nvSpPr>
        <p:spPr bwMode="auto">
          <a:xfrm>
            <a:off x="636046" y="348904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43" name="직사각형 42"/>
          <p:cNvSpPr>
            <a:spLocks noChangeAspect="1"/>
          </p:cNvSpPr>
          <p:nvPr/>
        </p:nvSpPr>
        <p:spPr bwMode="auto">
          <a:xfrm>
            <a:off x="5218239" y="3869844"/>
            <a:ext cx="1311795" cy="15645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44" name="직선 연결선 41"/>
          <p:cNvCxnSpPr/>
          <p:nvPr/>
        </p:nvCxnSpPr>
        <p:spPr bwMode="auto">
          <a:xfrm>
            <a:off x="5218239" y="4058409"/>
            <a:ext cx="131179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5" name="직사각형 152"/>
          <p:cNvSpPr>
            <a:spLocks noChangeArrowheads="1"/>
          </p:cNvSpPr>
          <p:nvPr/>
        </p:nvSpPr>
        <p:spPr bwMode="auto">
          <a:xfrm>
            <a:off x="5701529" y="3869844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46" name="직사각형 152"/>
          <p:cNvSpPr>
            <a:spLocks noChangeArrowheads="1"/>
          </p:cNvSpPr>
          <p:nvPr/>
        </p:nvSpPr>
        <p:spPr bwMode="auto">
          <a:xfrm>
            <a:off x="6042769" y="4199617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49" name="직선 연결선 43"/>
          <p:cNvCxnSpPr/>
          <p:nvPr/>
        </p:nvCxnSpPr>
        <p:spPr bwMode="auto">
          <a:xfrm flipV="1">
            <a:off x="6358637" y="3869844"/>
            <a:ext cx="0" cy="156458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2" name="TextBox 51"/>
          <p:cNvSpPr txBox="1">
            <a:spLocks/>
          </p:cNvSpPr>
          <p:nvPr/>
        </p:nvSpPr>
        <p:spPr>
          <a:xfrm>
            <a:off x="10505339" y="3238285"/>
            <a:ext cx="1635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solidFill>
                  <a:srgbClr val="00B0F0"/>
                </a:solidFill>
                <a:uFillTx/>
              </a:rPr>
              <a:t>[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품절 시 표현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]</a:t>
            </a:r>
          </a:p>
          <a:p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리미티드 에디션 메인 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: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 </a:t>
            </a:r>
            <a:r>
              <a:rPr lang="en-US" altLang="ko-KR" sz="1000" b="1" dirty="0">
                <a:solidFill>
                  <a:srgbClr val="00B0F0"/>
                </a:solidFill>
                <a:uFillTx/>
              </a:rPr>
              <a:t>X</a:t>
            </a:r>
          </a:p>
          <a:p>
            <a:r>
              <a:rPr lang="ko-KR" altLang="en-US" sz="1000" b="1" i="1" dirty="0" err="1">
                <a:solidFill>
                  <a:srgbClr val="00B0F0"/>
                </a:solidFill>
                <a:uFillTx/>
              </a:rPr>
              <a:t>테마페이지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 노출 시 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: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 </a:t>
            </a:r>
            <a:r>
              <a:rPr lang="en-US" altLang="ko-KR" sz="1000" b="1" dirty="0">
                <a:solidFill>
                  <a:srgbClr val="00B0F0"/>
                </a:solidFill>
                <a:uFillTx/>
              </a:rPr>
              <a:t>O</a:t>
            </a:r>
            <a:endParaRPr kumimoji="1" lang="ko-KR" altLang="en-US" sz="1000" b="1" dirty="0">
              <a:solidFill>
                <a:srgbClr val="00B0F0"/>
              </a:solidFill>
              <a:uFillTx/>
            </a:endParaRPr>
          </a:p>
        </p:txBody>
      </p:sp>
      <p:sp>
        <p:nvSpPr>
          <p:cNvPr id="54" name="직사각형 53"/>
          <p:cNvSpPr>
            <a:spLocks noChangeAspect="1"/>
          </p:cNvSpPr>
          <p:nvPr/>
        </p:nvSpPr>
        <p:spPr bwMode="auto">
          <a:xfrm>
            <a:off x="9202590" y="2501074"/>
            <a:ext cx="1311795" cy="15645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55" name="직선 연결선 41"/>
          <p:cNvCxnSpPr/>
          <p:nvPr/>
        </p:nvCxnSpPr>
        <p:spPr bwMode="auto">
          <a:xfrm>
            <a:off x="9202590" y="2689639"/>
            <a:ext cx="131179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8" name="직사각형 152"/>
          <p:cNvSpPr>
            <a:spLocks noChangeArrowheads="1"/>
          </p:cNvSpPr>
          <p:nvPr/>
        </p:nvSpPr>
        <p:spPr bwMode="auto">
          <a:xfrm>
            <a:off x="9685880" y="2501074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59" name="직사각형 152"/>
          <p:cNvSpPr>
            <a:spLocks noChangeArrowheads="1"/>
          </p:cNvSpPr>
          <p:nvPr/>
        </p:nvSpPr>
        <p:spPr bwMode="auto">
          <a:xfrm>
            <a:off x="10027120" y="2830847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60" name="직선 연결선 43"/>
          <p:cNvCxnSpPr/>
          <p:nvPr/>
        </p:nvCxnSpPr>
        <p:spPr bwMode="auto">
          <a:xfrm flipV="1">
            <a:off x="10342988" y="2501074"/>
            <a:ext cx="0" cy="156458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1" name="타원 60"/>
          <p:cNvSpPr>
            <a:spLocks/>
          </p:cNvSpPr>
          <p:nvPr/>
        </p:nvSpPr>
        <p:spPr bwMode="auto">
          <a:xfrm>
            <a:off x="2800874" y="541829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2" name="직사각형 152"/>
          <p:cNvSpPr>
            <a:spLocks noChangeArrowheads="1"/>
          </p:cNvSpPr>
          <p:nvPr/>
        </p:nvSpPr>
        <p:spPr bwMode="auto">
          <a:xfrm>
            <a:off x="5215741" y="5434428"/>
            <a:ext cx="1314294" cy="3189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ko-KR" altLang="en-US" sz="8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dirty="0">
                <a:uFillTx/>
                <a:latin typeface="Trebuchet MS" pitchFamily="34" charset="0"/>
              </a:rPr>
              <a:t> </a:t>
            </a:r>
            <a:r>
              <a:rPr lang="en-US" altLang="ko-KR" sz="800" dirty="0">
                <a:uFillTx/>
                <a:latin typeface="Trebuchet MS" pitchFamily="34" charset="0"/>
              </a:rPr>
              <a:t>X </a:t>
            </a:r>
            <a:r>
              <a:rPr lang="ko-KR" altLang="en-US" sz="800" dirty="0" err="1">
                <a:uFillTx/>
                <a:latin typeface="Trebuchet MS" pitchFamily="34" charset="0"/>
              </a:rPr>
              <a:t>베트맨</a:t>
            </a:r>
            <a:endParaRPr lang="en-US" altLang="ko-KR" sz="800" dirty="0">
              <a:uFillTx/>
              <a:latin typeface="Trebuchet MS" pitchFamily="34" charset="0"/>
            </a:endParaRPr>
          </a:p>
          <a:p>
            <a:r>
              <a:rPr lang="en-US" altLang="ko-KR" sz="800" dirty="0">
                <a:uFillTx/>
                <a:latin typeface="Trebuchet MS" pitchFamily="34" charset="0"/>
              </a:rPr>
              <a:t>55,200</a:t>
            </a:r>
            <a:r>
              <a:rPr lang="ko-KR" altLang="en-US" sz="800" dirty="0">
                <a:uFillTx/>
                <a:latin typeface="Trebuchet MS" pitchFamily="34" charset="0"/>
              </a:rPr>
              <a:t>원</a:t>
            </a:r>
            <a:endParaRPr lang="en-US" altLang="ko-KR" sz="800" dirty="0">
              <a:uFillTx/>
              <a:latin typeface="Trebuchet MS" pitchFamily="34" charset="0"/>
            </a:endParaRPr>
          </a:p>
        </p:txBody>
      </p:sp>
      <p:sp>
        <p:nvSpPr>
          <p:cNvPr id="67" name="직사각형 66"/>
          <p:cNvSpPr>
            <a:spLocks noChangeAspect="1"/>
          </p:cNvSpPr>
          <p:nvPr/>
        </p:nvSpPr>
        <p:spPr bwMode="auto">
          <a:xfrm>
            <a:off x="9217470" y="4593578"/>
            <a:ext cx="1311795" cy="15645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68" name="직선 연결선 41"/>
          <p:cNvCxnSpPr/>
          <p:nvPr/>
        </p:nvCxnSpPr>
        <p:spPr bwMode="auto">
          <a:xfrm>
            <a:off x="9217470" y="4782143"/>
            <a:ext cx="131179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9" name="직사각형 152"/>
          <p:cNvSpPr>
            <a:spLocks noChangeArrowheads="1"/>
          </p:cNvSpPr>
          <p:nvPr/>
        </p:nvSpPr>
        <p:spPr bwMode="auto">
          <a:xfrm>
            <a:off x="9700760" y="459357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70" name="직선 연결선 43"/>
          <p:cNvCxnSpPr/>
          <p:nvPr/>
        </p:nvCxnSpPr>
        <p:spPr bwMode="auto">
          <a:xfrm flipV="1">
            <a:off x="10360414" y="4593578"/>
            <a:ext cx="0" cy="156458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1" name="직사각형 152"/>
          <p:cNvSpPr>
            <a:spLocks noChangeArrowheads="1"/>
          </p:cNvSpPr>
          <p:nvPr/>
        </p:nvSpPr>
        <p:spPr bwMode="auto">
          <a:xfrm>
            <a:off x="10042000" y="4923351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72" name="직사각형 152"/>
          <p:cNvSpPr>
            <a:spLocks noChangeArrowheads="1"/>
          </p:cNvSpPr>
          <p:nvPr/>
        </p:nvSpPr>
        <p:spPr bwMode="auto">
          <a:xfrm>
            <a:off x="9217470" y="6206776"/>
            <a:ext cx="1314294" cy="3189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eaLnBrk="0" latinLnBrk="0" hangingPunct="0"/>
            <a:r>
              <a:rPr lang="ko-KR" altLang="en-US" sz="8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dirty="0">
                <a:uFillTx/>
                <a:latin typeface="Trebuchet MS" pitchFamily="34" charset="0"/>
              </a:rPr>
              <a:t> </a:t>
            </a:r>
            <a:r>
              <a:rPr lang="en-US" altLang="ko-KR" sz="800" dirty="0">
                <a:uFillTx/>
                <a:latin typeface="Trebuchet MS" pitchFamily="34" charset="0"/>
              </a:rPr>
              <a:t>X</a:t>
            </a:r>
            <a:r>
              <a:rPr lang="ko-KR" altLang="en-US" sz="800" dirty="0">
                <a:uFillTx/>
                <a:latin typeface="Trebuchet MS" pitchFamily="34" charset="0"/>
              </a:rPr>
              <a:t> </a:t>
            </a:r>
            <a:r>
              <a:rPr lang="ko-KR" altLang="en-US" sz="800" dirty="0" err="1">
                <a:uFillTx/>
                <a:latin typeface="Trebuchet MS" pitchFamily="34" charset="0"/>
              </a:rPr>
              <a:t>베트맨</a:t>
            </a:r>
            <a:endParaRPr lang="en-US" altLang="ko-KR" sz="800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en-US" altLang="ko-KR" sz="800" dirty="0">
                <a:uFillTx/>
                <a:latin typeface="Trebuchet MS" pitchFamily="34" charset="0"/>
              </a:rPr>
              <a:t>99,000</a:t>
            </a:r>
            <a:r>
              <a:rPr lang="ko-KR" altLang="en-US" sz="800" dirty="0">
                <a:uFillTx/>
                <a:latin typeface="Trebuchet MS" pitchFamily="34" charset="0"/>
              </a:rPr>
              <a:t>원</a:t>
            </a:r>
            <a:endParaRPr lang="en-US" altLang="ko-KR" sz="800" dirty="0">
              <a:uFillTx/>
              <a:latin typeface="Trebuchet MS" pitchFamily="34" charset="0"/>
            </a:endParaRPr>
          </a:p>
        </p:txBody>
      </p:sp>
      <p:sp>
        <p:nvSpPr>
          <p:cNvPr id="73" name="TextBox 72"/>
          <p:cNvSpPr txBox="1">
            <a:spLocks/>
          </p:cNvSpPr>
          <p:nvPr/>
        </p:nvSpPr>
        <p:spPr>
          <a:xfrm>
            <a:off x="10568282" y="6129449"/>
            <a:ext cx="159691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i="1" strike="sngStrike" dirty="0">
                <a:solidFill>
                  <a:srgbClr val="00B0F0"/>
                </a:solidFill>
                <a:uFillTx/>
              </a:rPr>
              <a:t>온라인 추첨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 드로우 대상</a:t>
            </a:r>
            <a:endParaRPr lang="en-US" altLang="ko-KR" sz="1000" b="1" i="1" dirty="0">
              <a:solidFill>
                <a:srgbClr val="00B0F0"/>
              </a:solidFill>
              <a:uFillTx/>
            </a:endParaRPr>
          </a:p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테마 페이지 진입의 경우</a:t>
            </a:r>
            <a:endParaRPr kumimoji="1" lang="ko-KR" altLang="en-US" sz="1000" b="1" dirty="0">
              <a:solidFill>
                <a:srgbClr val="00B0F0"/>
              </a:solidFill>
              <a:uFillTx/>
            </a:endParaRPr>
          </a:p>
        </p:txBody>
      </p:sp>
      <p:sp>
        <p:nvSpPr>
          <p:cNvPr id="74" name="직사각형 73"/>
          <p:cNvSpPr>
            <a:spLocks/>
          </p:cNvSpPr>
          <p:nvPr/>
        </p:nvSpPr>
        <p:spPr>
          <a:xfrm>
            <a:off x="9155618" y="4593579"/>
            <a:ext cx="1460096" cy="194468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75" name="타원 74"/>
          <p:cNvSpPr>
            <a:spLocks/>
          </p:cNvSpPr>
          <p:nvPr/>
        </p:nvSpPr>
        <p:spPr bwMode="auto">
          <a:xfrm>
            <a:off x="9000361" y="454905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>
            <a:off x="9189571" y="2493826"/>
            <a:ext cx="1339693" cy="1571832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SOLD OUT</a:t>
            </a:r>
          </a:p>
        </p:txBody>
      </p:sp>
      <p:graphicFrame>
        <p:nvGraphicFramePr>
          <p:cNvPr id="5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72465"/>
              </p:ext>
            </p:extLst>
          </p:nvPr>
        </p:nvGraphicFramePr>
        <p:xfrm>
          <a:off x="10506490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152"/>
          <p:cNvSpPr>
            <a:spLocks noChangeArrowheads="1"/>
          </p:cNvSpPr>
          <p:nvPr/>
        </p:nvSpPr>
        <p:spPr bwMode="auto">
          <a:xfrm>
            <a:off x="9185436" y="4108271"/>
            <a:ext cx="1314294" cy="3189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ko-KR" altLang="en-US" sz="8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dirty="0">
                <a:uFillTx/>
                <a:latin typeface="Trebuchet MS" pitchFamily="34" charset="0"/>
              </a:rPr>
              <a:t> </a:t>
            </a:r>
            <a:r>
              <a:rPr lang="en-US" altLang="ko-KR" sz="800" dirty="0">
                <a:uFillTx/>
                <a:latin typeface="Trebuchet MS" pitchFamily="34" charset="0"/>
              </a:rPr>
              <a:t>X </a:t>
            </a:r>
            <a:r>
              <a:rPr lang="ko-KR" altLang="en-US" sz="800" dirty="0" err="1">
                <a:uFillTx/>
                <a:latin typeface="Trebuchet MS" pitchFamily="34" charset="0"/>
              </a:rPr>
              <a:t>베트맨</a:t>
            </a:r>
            <a:endParaRPr lang="en-US" altLang="ko-KR" sz="800" dirty="0">
              <a:uFillTx/>
              <a:latin typeface="Trebuchet MS" pitchFamily="34" charset="0"/>
            </a:endParaRPr>
          </a:p>
          <a:p>
            <a:r>
              <a:rPr lang="en-US" altLang="ko-KR" sz="800" dirty="0">
                <a:uFillTx/>
                <a:latin typeface="Trebuchet MS" pitchFamily="34" charset="0"/>
              </a:rPr>
              <a:t>55,200</a:t>
            </a:r>
            <a:r>
              <a:rPr lang="ko-KR" altLang="en-US" sz="800" dirty="0">
                <a:uFillTx/>
                <a:latin typeface="Trebuchet MS" pitchFamily="34" charset="0"/>
              </a:rPr>
              <a:t>원</a:t>
            </a:r>
            <a:endParaRPr lang="en-US" altLang="ko-KR" sz="800" dirty="0">
              <a:uFillTx/>
              <a:latin typeface="Trebuchet MS" pitchFamily="34" charset="0"/>
            </a:endParaRPr>
          </a:p>
        </p:txBody>
      </p:sp>
      <p:graphicFrame>
        <p:nvGraphicFramePr>
          <p:cNvPr id="63" name="Group 90">
            <a:extLst>
              <a:ext uri="{FF2B5EF4-FFF2-40B4-BE49-F238E27FC236}">
                <a16:creationId xmlns:a16="http://schemas.microsoft.com/office/drawing/2014/main" id="{84237F28-9890-374B-B5BB-0B5FA077D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80375"/>
              </p:ext>
            </p:extLst>
          </p:nvPr>
        </p:nvGraphicFramePr>
        <p:xfrm>
          <a:off x="10065301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Group 90">
            <a:extLst>
              <a:ext uri="{FF2B5EF4-FFF2-40B4-BE49-F238E27FC236}">
                <a16:creationId xmlns:a16="http://schemas.microsoft.com/office/drawing/2014/main" id="{EE5883A1-8D79-7747-B276-34EF39DB7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11081"/>
              </p:ext>
            </p:extLst>
          </p:nvPr>
        </p:nvGraphicFramePr>
        <p:xfrm>
          <a:off x="9522939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테마페이지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1300498"/>
            <a:ext cx="8010000" cy="528116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48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아래쪽 화살표[D] 97"/>
          <p:cNvSpPr>
            <a:spLocks/>
          </p:cNvSpPr>
          <p:nvPr/>
        </p:nvSpPr>
        <p:spPr>
          <a:xfrm>
            <a:off x="4494274" y="6465645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 bwMode="auto">
          <a:xfrm>
            <a:off x="920425" y="1431227"/>
            <a:ext cx="4284277" cy="212734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7" name="아래쪽 화살표[D] 26"/>
          <p:cNvSpPr>
            <a:spLocks/>
          </p:cNvSpPr>
          <p:nvPr/>
        </p:nvSpPr>
        <p:spPr>
          <a:xfrm>
            <a:off x="4494274" y="1138689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5600945" y="1988840"/>
            <a:ext cx="2752483" cy="987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CONVERSE X BATMAN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 의 독특한 스타일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실용주의적인 스타일을 운동화 모두에 불어넣어 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-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전통적인 캔버스와 가죽 스타일은 좀 더 과감하게 포장하여 재 작업 되었습니다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.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 bwMode="auto">
          <a:xfrm>
            <a:off x="3935760" y="3839243"/>
            <a:ext cx="4552675" cy="254549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965430" y="4310392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X BATMAN COLLECTION</a:t>
            </a:r>
            <a:endParaRPr kumimoji="0" lang="ko-KR" altLang="ko-KR" sz="100" b="1" dirty="0">
              <a:latin typeface="Trebuchet MS" panose="020B0603020202020204" pitchFamily="34" charset="0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61817" y="4739333"/>
            <a:ext cx="2752483" cy="3548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고무 재질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, </a:t>
            </a:r>
            <a:r>
              <a:rPr kumimoji="0" lang="ko-KR" altLang="en-US" sz="800" b="1" dirty="0" err="1">
                <a:uFillTx/>
                <a:latin typeface="Trebuchet MS" panose="020B0603020202020204" pitchFamily="34" charset="0"/>
                <a:ea typeface="+mn-ea"/>
              </a:rPr>
              <a:t>무광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 오버레이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안정성과 </a:t>
            </a:r>
            <a:r>
              <a:rPr kumimoji="0" lang="ko-KR" altLang="en-US" sz="800" b="1" dirty="0" err="1">
                <a:uFillTx/>
                <a:latin typeface="Trebuchet MS" panose="020B0603020202020204" pitchFamily="34" charset="0"/>
                <a:ea typeface="+mn-ea"/>
              </a:rPr>
              <a:t>단열성을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 위한 </a:t>
            </a:r>
            <a:r>
              <a:rPr kumimoji="0" lang="ko-KR" altLang="en-US" sz="800" b="1" dirty="0" err="1">
                <a:uFillTx/>
                <a:latin typeface="Trebuchet MS" panose="020B0603020202020204" pitchFamily="34" charset="0"/>
                <a:ea typeface="+mn-ea"/>
              </a:rPr>
              <a:t>아웃솔</a:t>
            </a:r>
            <a:endParaRPr kumimoji="0" lang="en-US" altLang="ko-KR" sz="8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/>
        </p:nvGraphicFramePr>
        <p:xfrm>
          <a:off x="9269501" y="558055"/>
          <a:ext cx="2676438" cy="5943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TH_010700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운영 시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텍스트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링크 적용하여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타원 35"/>
          <p:cNvSpPr>
            <a:spLocks/>
          </p:cNvSpPr>
          <p:nvPr/>
        </p:nvSpPr>
        <p:spPr bwMode="auto">
          <a:xfrm>
            <a:off x="617207" y="134057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16" name="Group 90"/>
          <p:cNvGraphicFramePr>
            <a:graphicFrameLocks noGrp="1"/>
          </p:cNvGraphicFramePr>
          <p:nvPr/>
        </p:nvGraphicFramePr>
        <p:xfrm>
          <a:off x="10956540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90">
            <a:extLst>
              <a:ext uri="{FF2B5EF4-FFF2-40B4-BE49-F238E27FC236}">
                <a16:creationId xmlns:a16="http://schemas.microsoft.com/office/drawing/2014/main" id="{20086AC2-4090-5947-908D-32D0866F1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43974"/>
              </p:ext>
            </p:extLst>
          </p:nvPr>
        </p:nvGraphicFramePr>
        <p:xfrm>
          <a:off x="10506490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테마페이지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1300498"/>
            <a:ext cx="8010000" cy="528116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48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아래쪽 화살표[D] 97"/>
          <p:cNvSpPr>
            <a:spLocks/>
          </p:cNvSpPr>
          <p:nvPr/>
        </p:nvSpPr>
        <p:spPr>
          <a:xfrm>
            <a:off x="4494274" y="6465645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 bwMode="auto">
          <a:xfrm>
            <a:off x="920425" y="1431227"/>
            <a:ext cx="4284277" cy="212734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7" name="아래쪽 화살표[D] 26"/>
          <p:cNvSpPr>
            <a:spLocks/>
          </p:cNvSpPr>
          <p:nvPr/>
        </p:nvSpPr>
        <p:spPr>
          <a:xfrm>
            <a:off x="4494274" y="1138689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 bwMode="auto">
          <a:xfrm>
            <a:off x="5375920" y="3839243"/>
            <a:ext cx="3112515" cy="254549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15" name="Group 90"/>
          <p:cNvGraphicFramePr>
            <a:graphicFrameLocks noGrp="1"/>
          </p:cNvGraphicFramePr>
          <p:nvPr/>
        </p:nvGraphicFramePr>
        <p:xfrm>
          <a:off x="9269501" y="558055"/>
          <a:ext cx="2676438" cy="5943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TH_010700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운영 시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텍스트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링크 적용하여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타원 15"/>
          <p:cNvSpPr>
            <a:spLocks/>
          </p:cNvSpPr>
          <p:nvPr/>
        </p:nvSpPr>
        <p:spPr bwMode="auto">
          <a:xfrm>
            <a:off x="617207" y="134057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테마페이지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1300498"/>
            <a:ext cx="8010000" cy="528116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48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아래쪽 화살표[D] 26"/>
          <p:cNvSpPr>
            <a:spLocks/>
          </p:cNvSpPr>
          <p:nvPr/>
        </p:nvSpPr>
        <p:spPr>
          <a:xfrm>
            <a:off x="4494274" y="1138689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 bwMode="auto">
          <a:xfrm>
            <a:off x="4164520" y="2313695"/>
            <a:ext cx="4323916" cy="14303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965430" y="1493785"/>
            <a:ext cx="6165685" cy="6418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3600" b="1" dirty="0"/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3600" b="1" dirty="0"/>
              <a:t>X BATMAN COLLECTION</a:t>
            </a:r>
            <a:endParaRPr kumimoji="0" lang="ko-KR" altLang="ko-KR" sz="800" b="1" dirty="0">
              <a:latin typeface="Trebuchet MS" panose="020B0603020202020204" pitchFamily="34" charset="0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965430" y="2595455"/>
            <a:ext cx="2165229" cy="6312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X BATMAN COLLECTION</a:t>
            </a:r>
            <a:endParaRPr kumimoji="0" lang="ko-KR" altLang="ko-KR" sz="100" b="1" dirty="0">
              <a:latin typeface="Trebuchet MS" panose="020B0603020202020204" pitchFamily="34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961817" y="3211122"/>
            <a:ext cx="2752483" cy="3548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Matte To Cap,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추가적인 사이즈를 키우기 위한 플랫폼 미들 콘솔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그리고 발뒤꿈치에 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Ambush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브랜드를 표현하고 있습니다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.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 bwMode="auto">
          <a:xfrm>
            <a:off x="5600977" y="5276164"/>
            <a:ext cx="2752476" cy="117482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 bwMode="auto">
          <a:xfrm>
            <a:off x="961823" y="3787585"/>
            <a:ext cx="4377893" cy="14303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17" name="Group 90"/>
          <p:cNvGraphicFramePr>
            <a:graphicFrameLocks noGrp="1"/>
          </p:cNvGraphicFramePr>
          <p:nvPr/>
        </p:nvGraphicFramePr>
        <p:xfrm>
          <a:off x="9269501" y="558055"/>
          <a:ext cx="2676438" cy="5943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TH_010700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운영 시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텍스트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링크 적용하여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타원 17"/>
          <p:cNvSpPr>
            <a:spLocks/>
          </p:cNvSpPr>
          <p:nvPr/>
        </p:nvSpPr>
        <p:spPr bwMode="auto">
          <a:xfrm>
            <a:off x="617207" y="134057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19" name="Group 90"/>
          <p:cNvGraphicFramePr>
            <a:graphicFrameLocks noGrp="1"/>
          </p:cNvGraphicFramePr>
          <p:nvPr/>
        </p:nvGraphicFramePr>
        <p:xfrm>
          <a:off x="10956540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90">
            <a:extLst>
              <a:ext uri="{FF2B5EF4-FFF2-40B4-BE49-F238E27FC236}">
                <a16:creationId xmlns:a16="http://schemas.microsoft.com/office/drawing/2014/main" id="{CB886632-5258-C640-A3D5-E83D90980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43392"/>
              </p:ext>
            </p:extLst>
          </p:nvPr>
        </p:nvGraphicFramePr>
        <p:xfrm>
          <a:off x="10510231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4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779375"/>
              </p:ext>
            </p:extLst>
          </p:nvPr>
        </p:nvGraphicFramePr>
        <p:xfrm>
          <a:off x="253508" y="494928"/>
          <a:ext cx="11692431" cy="545159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버전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날짜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추가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수정 내용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uFillTx/>
                        </a:rPr>
                        <a:t>v0.1</a:t>
                      </a:r>
                      <a:endParaRPr lang="ko-KR" altLang="en-US" sz="90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2019.10.21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uFillTx/>
                        </a:rPr>
                        <a:t>1. </a:t>
                      </a:r>
                      <a:r>
                        <a:rPr lang="ko-KR" altLang="en-US" sz="900">
                          <a:uFillTx/>
                        </a:rPr>
                        <a:t>신규 작성 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V0.2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2019.10.25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uFillTx/>
                        </a:rPr>
                        <a:t>1. </a:t>
                      </a:r>
                      <a:r>
                        <a:rPr lang="ko-KR" altLang="en-US" sz="900" dirty="0">
                          <a:uFillTx/>
                        </a:rPr>
                        <a:t>테마 페이지 추가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987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V0.3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2019.10.28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uFillTx/>
                        </a:rPr>
                        <a:t>1.</a:t>
                      </a:r>
                      <a:r>
                        <a:rPr lang="ko-KR" altLang="en-US" sz="900" dirty="0">
                          <a:uFillTx/>
                        </a:rPr>
                        <a:t> 메인 상단 배너 </a:t>
                      </a:r>
                      <a:r>
                        <a:rPr lang="en-US" altLang="ko-KR" sz="900" dirty="0">
                          <a:uFillTx/>
                        </a:rPr>
                        <a:t>:</a:t>
                      </a:r>
                      <a:r>
                        <a:rPr lang="ko-KR" altLang="en-US" sz="900" dirty="0">
                          <a:uFillTx/>
                        </a:rPr>
                        <a:t> 가로 </a:t>
                      </a:r>
                      <a:r>
                        <a:rPr lang="en-US" altLang="ko-KR" sz="900" dirty="0">
                          <a:uFillTx/>
                        </a:rPr>
                        <a:t>2</a:t>
                      </a:r>
                      <a:r>
                        <a:rPr lang="ko-KR" altLang="en-US" sz="900" dirty="0">
                          <a:uFillTx/>
                        </a:rPr>
                        <a:t>단 </a:t>
                      </a:r>
                      <a:r>
                        <a:rPr lang="en-US" altLang="ko-KR" sz="900" dirty="0">
                          <a:uFillTx/>
                        </a:rPr>
                        <a:t>-&gt;</a:t>
                      </a:r>
                      <a:r>
                        <a:rPr lang="ko-KR" altLang="en-US" sz="900" dirty="0">
                          <a:uFillTx/>
                        </a:rPr>
                        <a:t> 가로 </a:t>
                      </a:r>
                      <a:r>
                        <a:rPr lang="en-US" altLang="ko-KR" sz="900" dirty="0">
                          <a:uFillTx/>
                        </a:rPr>
                        <a:t>1</a:t>
                      </a:r>
                      <a:r>
                        <a:rPr lang="ko-KR" altLang="en-US" sz="900" dirty="0">
                          <a:uFillTx/>
                        </a:rPr>
                        <a:t>단 배너 형식으로 수정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배너 내 삽입 문구 국문으로 수정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3.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탭 메뉴 삭제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4.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구성요소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Case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추가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5.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테마페이지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구성 시 내용 정의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98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V0.4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2019.10.31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1.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탭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UI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추가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온라인 추첨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리미티드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메인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(MC)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하단 리스트 영역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-&gt;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단으로 구성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3.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마우스 오버 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딤처리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후 상태 노출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98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V0.5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2019.11.18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1.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응모화면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uFillTx/>
                        </a:rPr>
                        <a:t>Instgram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계정 입력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Input box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및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고지내용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추가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943522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응모화면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컬러 추가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826308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3.</a:t>
                      </a:r>
                      <a:r>
                        <a:rPr lang="ko-KR" altLang="en-US" sz="900" strike="sngStrike" dirty="0">
                          <a:solidFill>
                            <a:schemeClr val="tx1"/>
                          </a:solidFill>
                          <a:uFillTx/>
                        </a:rPr>
                        <a:t> 온라인 추첨 </a:t>
                      </a:r>
                      <a:r>
                        <a:rPr lang="en-US" altLang="ko-KR" sz="900" strike="sngStrike" dirty="0">
                          <a:solidFill>
                            <a:schemeClr val="tx1"/>
                          </a:solidFill>
                          <a:uFillTx/>
                        </a:rPr>
                        <a:t>PDP : </a:t>
                      </a:r>
                      <a:r>
                        <a:rPr lang="ko-KR" altLang="en-US" sz="900" strike="sngStrike" dirty="0">
                          <a:solidFill>
                            <a:schemeClr val="tx1"/>
                          </a:solidFill>
                          <a:uFillTx/>
                        </a:rPr>
                        <a:t>＇좋아요</a:t>
                      </a:r>
                      <a:r>
                        <a:rPr lang="en-US" altLang="ko-KR" sz="900" strike="sngStrike" dirty="0">
                          <a:solidFill>
                            <a:schemeClr val="tx1"/>
                          </a:solidFill>
                          <a:uFillTx/>
                        </a:rPr>
                        <a:t>’</a:t>
                      </a:r>
                      <a:r>
                        <a:rPr lang="ko-KR" altLang="en-US" sz="900" strike="sngStrike" dirty="0">
                          <a:solidFill>
                            <a:schemeClr val="tx1"/>
                          </a:solidFill>
                          <a:uFillTx/>
                        </a:rPr>
                        <a:t> 버튼 추가</a:t>
                      </a:r>
                      <a:r>
                        <a:rPr lang="en-US" altLang="ko-KR" sz="900" strike="sngStrike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strike="sngStrike" dirty="0">
                          <a:solidFill>
                            <a:srgbClr val="FF0000"/>
                          </a:solidFill>
                          <a:uFillTx/>
                        </a:rPr>
                        <a:t>기능 정의 미정</a:t>
                      </a:r>
                      <a:r>
                        <a:rPr lang="en-US" altLang="ko-KR" sz="900" strike="sngStrike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452773"/>
                  </a:ext>
                </a:extLst>
              </a:tr>
              <a:tr h="233987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V0.6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2019.11.26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(PC, MC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공통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UI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Common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추가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전체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Layout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구성 과 일반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PDP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와 동일 영역 추가 구성 표시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751919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1.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온라인 추첨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PDP 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온라인 추첨 진행 단계 안내 추가 및 고지 내용 위치 변경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465289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PDP 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개인정보 동의 내용 추가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개인정보 수집 및 이용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개인정보 취급 위탁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371295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3.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PDP 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최초 구매자의 경우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’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최초 구매 본인 인증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’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절차 추가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268506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4.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 공통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응모자 수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Count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영역 추가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596318"/>
                  </a:ext>
                </a:extLst>
              </a:tr>
              <a:tr h="23398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V0.7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2019.11.28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1.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ELP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상태값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노출 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UI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변경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기존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마우스 오버 시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딤처리되면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상태값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노출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MC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와 동일하게 플래그 형태로 이미지 하단에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상태값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노출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966992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ELP 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탭 메뉴 변경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기존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리미티드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최근출시상품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출시예정상품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온라인추첨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전체상품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71143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Revision History</a:t>
            </a:r>
            <a:endParaRPr lang="ko-KR" altLang="ko-KR">
              <a:effectLst/>
              <a:uFillTx/>
              <a:latin typeface="+mn-ea"/>
              <a:ea typeface="+mn-ea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10335" y="6096489"/>
            <a:ext cx="2441694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solidFill>
                  <a:srgbClr val="00B0F0"/>
                </a:solidFill>
                <a:uFillTx/>
              </a:rPr>
              <a:t>아래 레이블 관련하여 </a:t>
            </a:r>
            <a:r>
              <a:rPr kumimoji="1" lang="ko-KR" altLang="en-US" sz="1000" dirty="0" err="1">
                <a:solidFill>
                  <a:srgbClr val="00B0F0"/>
                </a:solidFill>
                <a:uFillTx/>
              </a:rPr>
              <a:t>제안드립니다</a:t>
            </a:r>
            <a:r>
              <a:rPr kumimoji="1" lang="en-US" altLang="ko-KR" sz="1000" dirty="0">
                <a:solidFill>
                  <a:srgbClr val="00B0F0"/>
                </a:solidFill>
                <a:uFillTx/>
              </a:rPr>
              <a:t>.</a:t>
            </a:r>
          </a:p>
          <a:p>
            <a:r>
              <a:rPr lang="en-US" altLang="ko-KR" sz="1000" dirty="0">
                <a:solidFill>
                  <a:srgbClr val="00B0F0"/>
                </a:solidFill>
                <a:uFillTx/>
              </a:rPr>
              <a:t>(</a:t>
            </a:r>
            <a:r>
              <a:rPr lang="ko-KR" altLang="en-US" sz="1000" dirty="0">
                <a:solidFill>
                  <a:srgbClr val="00B0F0"/>
                </a:solidFill>
                <a:uFillTx/>
              </a:rPr>
              <a:t>확정 후 일괄 수정 예정</a:t>
            </a:r>
            <a:r>
              <a:rPr lang="en-US" altLang="ko-KR" sz="1000" dirty="0">
                <a:solidFill>
                  <a:srgbClr val="00B0F0"/>
                </a:solidFill>
                <a:uFillTx/>
              </a:rPr>
              <a:t>)</a:t>
            </a:r>
          </a:p>
          <a:p>
            <a:r>
              <a:rPr kumimoji="1" lang="ko-KR" altLang="en-US" sz="1000" dirty="0">
                <a:solidFill>
                  <a:srgbClr val="00B0F0"/>
                </a:solidFill>
                <a:uFillTx/>
              </a:rPr>
              <a:t>온라인 추첨 </a:t>
            </a:r>
            <a:r>
              <a:rPr kumimoji="1" lang="en-US" altLang="ko-KR" sz="1000" dirty="0">
                <a:solidFill>
                  <a:srgbClr val="00B0F0"/>
                </a:solidFill>
                <a:uFillTx/>
              </a:rPr>
              <a:t>-&gt;</a:t>
            </a:r>
            <a:r>
              <a:rPr kumimoji="1" lang="ko-KR" altLang="en-US" sz="1000" dirty="0">
                <a:solidFill>
                  <a:srgbClr val="00B0F0"/>
                </a:solidFill>
                <a:uFillTx/>
              </a:rPr>
              <a:t> 드로우 또는 </a:t>
            </a:r>
            <a:r>
              <a:rPr kumimoji="1" lang="ko-KR" altLang="en-US" sz="1000" dirty="0" err="1">
                <a:solidFill>
                  <a:srgbClr val="00B0F0"/>
                </a:solidFill>
                <a:uFillTx/>
              </a:rPr>
              <a:t>드랍</a:t>
            </a:r>
            <a:endParaRPr lang="en-US" altLang="ko-KR" sz="1000" dirty="0">
              <a:solidFill>
                <a:srgbClr val="00B0F0"/>
              </a:solidFill>
              <a:uFillTx/>
            </a:endParaRPr>
          </a:p>
          <a:p>
            <a:r>
              <a:rPr kumimoji="1" lang="ko-KR" altLang="en-US" sz="1000" dirty="0">
                <a:solidFill>
                  <a:srgbClr val="00B0F0"/>
                </a:solidFill>
                <a:uFillTx/>
              </a:rPr>
              <a:t>리미티드 </a:t>
            </a:r>
            <a:r>
              <a:rPr kumimoji="1" lang="en-US" altLang="ko-KR" sz="1000" dirty="0">
                <a:solidFill>
                  <a:srgbClr val="00B0F0"/>
                </a:solidFill>
                <a:uFillTx/>
              </a:rPr>
              <a:t>-&gt;</a:t>
            </a:r>
            <a:r>
              <a:rPr kumimoji="1" lang="ko-KR" altLang="en-US" sz="1000" dirty="0">
                <a:solidFill>
                  <a:srgbClr val="00B0F0"/>
                </a:solidFill>
                <a:uFillTx/>
              </a:rPr>
              <a:t> </a:t>
            </a:r>
            <a:r>
              <a:rPr kumimoji="1" lang="ko-KR" altLang="en-US" sz="1000" dirty="0" err="1">
                <a:solidFill>
                  <a:srgbClr val="00B0F0"/>
                </a:solidFill>
                <a:uFillTx/>
              </a:rPr>
              <a:t>한정상품</a:t>
            </a:r>
            <a:r>
              <a:rPr kumimoji="1" lang="ko-KR" altLang="en-US" sz="1000" dirty="0">
                <a:solidFill>
                  <a:srgbClr val="00B0F0"/>
                </a:solidFill>
                <a:uFillTx/>
              </a:rPr>
              <a:t> 또는 </a:t>
            </a:r>
            <a:r>
              <a:rPr kumimoji="1" lang="ko-KR" altLang="en-US" sz="1000" dirty="0" err="1">
                <a:solidFill>
                  <a:srgbClr val="00B0F0"/>
                </a:solidFill>
                <a:uFillTx/>
              </a:rPr>
              <a:t>인큐베이트</a:t>
            </a:r>
            <a:endParaRPr kumimoji="1" lang="ko-KR" altLang="en-US" sz="1000" dirty="0">
              <a:solidFill>
                <a:srgbClr val="00B0F0"/>
              </a:solidFill>
              <a:uFillTx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PDP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95400" y="1212778"/>
            <a:ext cx="801089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직사각형 152"/>
          <p:cNvSpPr>
            <a:spLocks noChangeArrowheads="1"/>
          </p:cNvSpPr>
          <p:nvPr/>
        </p:nvSpPr>
        <p:spPr bwMode="auto">
          <a:xfrm>
            <a:off x="4500987" y="1018359"/>
            <a:ext cx="399716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1440px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1300499"/>
            <a:ext cx="8010000" cy="509883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52" name="직사각형 51"/>
          <p:cNvSpPr>
            <a:spLocks noChangeAspect="1"/>
          </p:cNvSpPr>
          <p:nvPr/>
        </p:nvSpPr>
        <p:spPr bwMode="auto">
          <a:xfrm>
            <a:off x="5645950" y="1489508"/>
            <a:ext cx="2970330" cy="221723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12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2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200" b="1" dirty="0">
                <a:uFillTx/>
                <a:latin typeface="Trebuchet MS" pitchFamily="34" charset="0"/>
              </a:rPr>
              <a:t> </a:t>
            </a:r>
            <a:r>
              <a:rPr lang="en-US" altLang="ko-KR" sz="1200" b="1" dirty="0">
                <a:uFillTx/>
                <a:latin typeface="Trebuchet MS" pitchFamily="34" charset="0"/>
              </a:rPr>
              <a:t>X</a:t>
            </a:r>
            <a:r>
              <a:rPr lang="ko-KR" altLang="en-US" sz="1200" b="1" dirty="0">
                <a:uFillTx/>
                <a:latin typeface="Trebuchet MS" pitchFamily="34" charset="0"/>
              </a:rPr>
              <a:t> </a:t>
            </a:r>
            <a:r>
              <a:rPr lang="ko-KR" altLang="en-US" sz="1200" b="1" dirty="0" err="1">
                <a:uFillTx/>
                <a:latin typeface="Trebuchet MS" pitchFamily="34" charset="0"/>
              </a:rPr>
              <a:t>베트맨</a:t>
            </a:r>
            <a:endParaRPr lang="en-US" altLang="ko-KR" sz="12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en-US" altLang="ko-KR" sz="1200" b="1" dirty="0">
                <a:uFillTx/>
                <a:latin typeface="Trebuchet MS" pitchFamily="34" charset="0"/>
              </a:rPr>
              <a:t>125,000</a:t>
            </a:r>
            <a:r>
              <a:rPr lang="ko-KR" altLang="en-US" sz="1200" b="1" dirty="0">
                <a:uFillTx/>
                <a:latin typeface="Trebuchet MS" pitchFamily="34" charset="0"/>
              </a:rPr>
              <a:t>원</a:t>
            </a:r>
            <a:endParaRPr lang="en-US" altLang="ko-KR" sz="1200" b="1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200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 err="1">
                <a:uFillTx/>
                <a:latin typeface="Trebuchet MS" pitchFamily="34" charset="0"/>
              </a:rPr>
              <a:t>응모기간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uFillTx/>
                <a:latin typeface="Trebuchet MS" pitchFamily="34" charset="0"/>
              </a:rPr>
              <a:t>: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uFillTx/>
                <a:latin typeface="Trebuchet MS" pitchFamily="34" charset="0"/>
              </a:rPr>
              <a:t>2019</a:t>
            </a:r>
            <a:r>
              <a:rPr lang="ko-KR" altLang="en-US" sz="1000" dirty="0">
                <a:uFillTx/>
                <a:latin typeface="Trebuchet MS" pitchFamily="34" charset="0"/>
              </a:rPr>
              <a:t>년 </a:t>
            </a:r>
            <a:r>
              <a:rPr lang="en-US" altLang="ko-KR" sz="1000" dirty="0">
                <a:uFillTx/>
                <a:latin typeface="Trebuchet MS" pitchFamily="34" charset="0"/>
              </a:rPr>
              <a:t>10</a:t>
            </a:r>
            <a:r>
              <a:rPr lang="ko-KR" altLang="en-US" sz="1000" dirty="0">
                <a:uFillTx/>
                <a:latin typeface="Trebuchet MS" pitchFamily="34" charset="0"/>
              </a:rPr>
              <a:t>월 </a:t>
            </a:r>
            <a:r>
              <a:rPr lang="en-US" altLang="ko-KR" sz="1000" dirty="0">
                <a:uFillTx/>
                <a:latin typeface="Trebuchet MS" pitchFamily="34" charset="0"/>
              </a:rPr>
              <a:t>1</a:t>
            </a:r>
            <a:r>
              <a:rPr lang="ko-KR" altLang="en-US" sz="1000" dirty="0">
                <a:uFillTx/>
                <a:latin typeface="Trebuchet MS" pitchFamily="34" charset="0"/>
              </a:rPr>
              <a:t>일 </a:t>
            </a:r>
            <a:r>
              <a:rPr lang="en-US" altLang="ko-KR" sz="1000" dirty="0">
                <a:uFillTx/>
                <a:latin typeface="Trebuchet MS" pitchFamily="34" charset="0"/>
              </a:rPr>
              <a:t>~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uFillTx/>
                <a:latin typeface="Trebuchet MS" pitchFamily="34" charset="0"/>
              </a:rPr>
              <a:t>2019</a:t>
            </a:r>
            <a:r>
              <a:rPr lang="ko-KR" altLang="en-US" sz="1000" dirty="0">
                <a:uFillTx/>
                <a:latin typeface="Trebuchet MS" pitchFamily="34" charset="0"/>
              </a:rPr>
              <a:t>년 </a:t>
            </a:r>
            <a:r>
              <a:rPr lang="en-US" altLang="ko-KR" sz="1000" dirty="0">
                <a:uFillTx/>
                <a:latin typeface="Trebuchet MS" pitchFamily="34" charset="0"/>
              </a:rPr>
              <a:t>10</a:t>
            </a:r>
            <a:r>
              <a:rPr lang="ko-KR" altLang="en-US" sz="1000" dirty="0">
                <a:uFillTx/>
                <a:latin typeface="Trebuchet MS" pitchFamily="34" charset="0"/>
              </a:rPr>
              <a:t>월 </a:t>
            </a:r>
            <a:r>
              <a:rPr lang="en-US" altLang="ko-KR" sz="1000" dirty="0">
                <a:uFillTx/>
                <a:latin typeface="Trebuchet MS" pitchFamily="34" charset="0"/>
              </a:rPr>
              <a:t>8</a:t>
            </a:r>
            <a:r>
              <a:rPr lang="ko-KR" altLang="en-US" sz="1000" dirty="0">
                <a:uFillTx/>
                <a:latin typeface="Trebuchet MS" pitchFamily="34" charset="0"/>
              </a:rPr>
              <a:t>일</a:t>
            </a:r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>
                <a:uFillTx/>
                <a:latin typeface="Trebuchet MS" pitchFamily="34" charset="0"/>
              </a:rPr>
              <a:t>타일러</a:t>
            </a:r>
            <a:r>
              <a:rPr lang="en-US" altLang="ko-KR" sz="1000" dirty="0">
                <a:uFillTx/>
                <a:latin typeface="Trebuchet MS" pitchFamily="34" charset="0"/>
              </a:rPr>
              <a:t>,</a:t>
            </a:r>
            <a:r>
              <a:rPr lang="ko-KR" altLang="en-US" sz="1000" dirty="0">
                <a:uFillTx/>
                <a:latin typeface="Trebuchet MS" pitchFamily="34" charset="0"/>
              </a:rPr>
              <a:t> 더 </a:t>
            </a:r>
            <a:r>
              <a:rPr lang="ko-KR" altLang="en-US" sz="1000" dirty="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 dirty="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000" dirty="0">
                <a:uFillTx/>
                <a:latin typeface="Trebuchet MS" pitchFamily="34" charset="0"/>
              </a:rPr>
              <a:t> 척 </a:t>
            </a:r>
            <a:r>
              <a:rPr lang="en-US" altLang="ko-KR" sz="1000" dirty="0">
                <a:uFillTx/>
                <a:latin typeface="Trebuchet MS" pitchFamily="34" charset="0"/>
              </a:rPr>
              <a:t>70</a:t>
            </a:r>
            <a:r>
              <a:rPr lang="ko-KR" altLang="en-US" sz="1000" dirty="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 dirty="0">
                <a:uFillTx/>
                <a:latin typeface="Trebuchet MS" pitchFamily="34" charset="0"/>
              </a:rPr>
              <a:t>.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ko-KR" altLang="en-US" sz="1000" dirty="0" err="1">
                <a:uFillTx/>
                <a:latin typeface="Trebuchet MS" pitchFamily="34" charset="0"/>
              </a:rPr>
              <a:t>타일러의</a:t>
            </a:r>
            <a:r>
              <a:rPr lang="ko-KR" altLang="en-US" sz="1000" dirty="0">
                <a:uFillTx/>
                <a:latin typeface="Trebuchet MS" pitchFamily="34" charset="0"/>
              </a:rPr>
              <a:t> 세 번째 앨범 </a:t>
            </a:r>
            <a:r>
              <a:rPr lang="en-US" altLang="ko-KR" sz="1000" dirty="0">
                <a:uFillTx/>
                <a:latin typeface="Trebuchet MS" pitchFamily="34" charset="0"/>
              </a:rPr>
              <a:t>‘</a:t>
            </a:r>
            <a:r>
              <a:rPr lang="ko-KR" altLang="en-US" sz="1000" dirty="0">
                <a:uFillTx/>
                <a:latin typeface="Trebuchet MS" pitchFamily="34" charset="0"/>
              </a:rPr>
              <a:t>체리 밤 </a:t>
            </a:r>
            <a:r>
              <a:rPr lang="en-US" altLang="ko-KR" sz="1000" dirty="0">
                <a:uFillTx/>
                <a:latin typeface="Trebuchet MS" pitchFamily="34" charset="0"/>
              </a:rPr>
              <a:t>(Cherry Bomb)</a:t>
            </a:r>
            <a:r>
              <a:rPr lang="ko-KR" altLang="en-US" sz="1000" dirty="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 dirty="0">
                <a:uFillTx/>
                <a:latin typeface="Trebuchet MS" pitchFamily="34" charset="0"/>
              </a:rPr>
              <a:t>.</a:t>
            </a: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08017"/>
              </p:ext>
            </p:extLst>
          </p:nvPr>
        </p:nvGraphicFramePr>
        <p:xfrm>
          <a:off x="9269501" y="558055"/>
          <a:ext cx="2676438" cy="49377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와 동일하게 구성됨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PDP UI Common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설계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장표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참고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 상세 노출 영역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None/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Admin&gt;catalog&gt;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&gt;general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탭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 상세 설명에 등록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타이틀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추가 노출 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 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lang="ko-KR" altLang="en-US" sz="900" b="0" i="0" u="none" strike="sng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 클릭 시 온라인 추첨 응모 완료 레이어 노출</a:t>
                      </a:r>
                      <a:r>
                        <a:rPr lang="en-US" altLang="ko-KR" sz="900" b="0" i="0" u="none" strike="sng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sng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응모 상태로 변경</a:t>
                      </a:r>
                      <a:r>
                        <a:rPr lang="en-US" altLang="ko-KR" sz="900" b="0" i="0" u="none" strike="sng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레이어 닫히며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마이페이지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 내역으로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Size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선택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165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input box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995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개인정보 수집 및 이용 동의 레이어 팝업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725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radio button(default :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선택 안됨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406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개인정보 취급 위탁 동의 레이어 팝업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960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드로우가 아닌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경우 일반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와 동일하게 구성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287226"/>
                  </a:ext>
                </a:extLst>
              </a:tr>
            </a:tbl>
          </a:graphicData>
        </a:graphic>
      </p:graphicFrame>
      <p:sp>
        <p:nvSpPr>
          <p:cNvPr id="24" name="타원 23"/>
          <p:cNvSpPr>
            <a:spLocks/>
          </p:cNvSpPr>
          <p:nvPr/>
        </p:nvSpPr>
        <p:spPr bwMode="auto">
          <a:xfrm>
            <a:off x="5580784" y="141131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 bwMode="auto">
          <a:xfrm>
            <a:off x="5521117" y="241930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6" name="타원 25"/>
          <p:cNvSpPr>
            <a:spLocks/>
          </p:cNvSpPr>
          <p:nvPr/>
        </p:nvSpPr>
        <p:spPr bwMode="auto">
          <a:xfrm>
            <a:off x="5521117" y="273255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0" name="직사각형 49"/>
          <p:cNvSpPr>
            <a:spLocks noChangeAspect="1"/>
          </p:cNvSpPr>
          <p:nvPr/>
        </p:nvSpPr>
        <p:spPr bwMode="auto">
          <a:xfrm>
            <a:off x="5765645" y="3767837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220</a:t>
            </a:r>
          </a:p>
        </p:txBody>
      </p:sp>
      <p:sp>
        <p:nvSpPr>
          <p:cNvPr id="54" name="직사각형 53"/>
          <p:cNvSpPr>
            <a:spLocks noChangeAspect="1"/>
          </p:cNvSpPr>
          <p:nvPr/>
        </p:nvSpPr>
        <p:spPr bwMode="auto">
          <a:xfrm>
            <a:off x="6302676" y="3767837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230</a:t>
            </a:r>
          </a:p>
        </p:txBody>
      </p:sp>
      <p:sp>
        <p:nvSpPr>
          <p:cNvPr id="55" name="직사각형 54"/>
          <p:cNvSpPr>
            <a:spLocks noChangeAspect="1"/>
          </p:cNvSpPr>
          <p:nvPr/>
        </p:nvSpPr>
        <p:spPr bwMode="auto">
          <a:xfrm>
            <a:off x="6839707" y="3767837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240</a:t>
            </a:r>
          </a:p>
        </p:txBody>
      </p:sp>
      <p:sp>
        <p:nvSpPr>
          <p:cNvPr id="58" name="직사각형 57"/>
          <p:cNvSpPr>
            <a:spLocks noChangeAspect="1"/>
          </p:cNvSpPr>
          <p:nvPr/>
        </p:nvSpPr>
        <p:spPr bwMode="auto">
          <a:xfrm>
            <a:off x="7376737" y="3767837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250</a:t>
            </a:r>
          </a:p>
        </p:txBody>
      </p:sp>
      <p:sp>
        <p:nvSpPr>
          <p:cNvPr id="59" name="직사각형 58"/>
          <p:cNvSpPr>
            <a:spLocks noChangeAspect="1"/>
          </p:cNvSpPr>
          <p:nvPr/>
        </p:nvSpPr>
        <p:spPr bwMode="auto">
          <a:xfrm>
            <a:off x="7913767" y="3767837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260</a:t>
            </a:r>
          </a:p>
        </p:txBody>
      </p:sp>
      <p:sp>
        <p:nvSpPr>
          <p:cNvPr id="60" name="직사각형 59"/>
          <p:cNvSpPr>
            <a:spLocks noChangeAspect="1"/>
          </p:cNvSpPr>
          <p:nvPr/>
        </p:nvSpPr>
        <p:spPr bwMode="auto">
          <a:xfrm>
            <a:off x="5765645" y="4167112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270</a:t>
            </a: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 bwMode="auto">
          <a:xfrm>
            <a:off x="6302676" y="4167112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280</a:t>
            </a:r>
          </a:p>
        </p:txBody>
      </p:sp>
      <p:sp>
        <p:nvSpPr>
          <p:cNvPr id="62" name="직사각형 61"/>
          <p:cNvSpPr>
            <a:spLocks noChangeAspect="1"/>
          </p:cNvSpPr>
          <p:nvPr/>
        </p:nvSpPr>
        <p:spPr bwMode="auto">
          <a:xfrm>
            <a:off x="6839707" y="4167112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290</a:t>
            </a:r>
          </a:p>
        </p:txBody>
      </p:sp>
      <p:sp>
        <p:nvSpPr>
          <p:cNvPr id="63" name="직사각형 62"/>
          <p:cNvSpPr>
            <a:spLocks noChangeAspect="1"/>
          </p:cNvSpPr>
          <p:nvPr/>
        </p:nvSpPr>
        <p:spPr bwMode="auto">
          <a:xfrm>
            <a:off x="7376737" y="4167112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300</a:t>
            </a:r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 bwMode="auto">
          <a:xfrm>
            <a:off x="7913767" y="4167112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310</a:t>
            </a:r>
          </a:p>
        </p:txBody>
      </p:sp>
      <p:sp>
        <p:nvSpPr>
          <p:cNvPr id="65" name="타원 64"/>
          <p:cNvSpPr>
            <a:spLocks/>
          </p:cNvSpPr>
          <p:nvPr/>
        </p:nvSpPr>
        <p:spPr bwMode="auto">
          <a:xfrm>
            <a:off x="5651962" y="367215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10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66" name="Group 90"/>
          <p:cNvGraphicFramePr>
            <a:graphicFrameLocks noGrp="1"/>
          </p:cNvGraphicFramePr>
          <p:nvPr/>
        </p:nvGraphicFramePr>
        <p:xfrm>
          <a:off x="6426087" y="620389"/>
          <a:ext cx="2676438" cy="5029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사이즈 선택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현재 상품이 보유한 사이즈 옵션 모두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품절 사이즈 포함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품절 사이는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Gray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처리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직사각형 66"/>
          <p:cNvSpPr>
            <a:spLocks noChangeAspect="1"/>
          </p:cNvSpPr>
          <p:nvPr/>
        </p:nvSpPr>
        <p:spPr bwMode="auto">
          <a:xfrm>
            <a:off x="5645950" y="4526757"/>
            <a:ext cx="2970330" cy="20699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드로우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진행 이후 사이즈 수정 불가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70" name="직사각형 69"/>
          <p:cNvSpPr>
            <a:spLocks noChangeAspect="1"/>
          </p:cNvSpPr>
          <p:nvPr/>
        </p:nvSpPr>
        <p:spPr bwMode="auto">
          <a:xfrm>
            <a:off x="814800" y="1485681"/>
            <a:ext cx="4570894" cy="310815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상품 대표 </a:t>
            </a:r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1440*1800(</a:t>
            </a:r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71" name="타원 70"/>
          <p:cNvSpPr>
            <a:spLocks/>
          </p:cNvSpPr>
          <p:nvPr/>
        </p:nvSpPr>
        <p:spPr bwMode="auto">
          <a:xfrm>
            <a:off x="617207" y="139276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3" name="직사각형 72"/>
          <p:cNvSpPr>
            <a:spLocks noChangeAspect="1"/>
          </p:cNvSpPr>
          <p:nvPr/>
        </p:nvSpPr>
        <p:spPr bwMode="auto">
          <a:xfrm>
            <a:off x="1043017" y="4300139"/>
            <a:ext cx="202522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Video.js</a:t>
            </a:r>
          </a:p>
        </p:txBody>
      </p:sp>
      <p:sp>
        <p:nvSpPr>
          <p:cNvPr id="74" name="직사각형 73"/>
          <p:cNvSpPr>
            <a:spLocks noChangeAspect="1"/>
          </p:cNvSpPr>
          <p:nvPr/>
        </p:nvSpPr>
        <p:spPr bwMode="auto">
          <a:xfrm>
            <a:off x="3125669" y="4300139"/>
            <a:ext cx="202522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</a:p>
        </p:txBody>
      </p:sp>
      <p:sp>
        <p:nvSpPr>
          <p:cNvPr id="89" name="직사각형 88"/>
          <p:cNvSpPr>
            <a:spLocks/>
          </p:cNvSpPr>
          <p:nvPr/>
        </p:nvSpPr>
        <p:spPr>
          <a:xfrm>
            <a:off x="737215" y="1423333"/>
            <a:ext cx="4739452" cy="5162368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graphicFrame>
        <p:nvGraphicFramePr>
          <p:cNvPr id="90" name="Group 90"/>
          <p:cNvGraphicFramePr>
            <a:graphicFrameLocks noGrp="1"/>
          </p:cNvGraphicFramePr>
          <p:nvPr/>
        </p:nvGraphicFramePr>
        <p:xfrm>
          <a:off x="10956540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Group 90"/>
          <p:cNvGraphicFramePr>
            <a:graphicFrameLocks noGrp="1"/>
          </p:cNvGraphicFramePr>
          <p:nvPr/>
        </p:nvGraphicFramePr>
        <p:xfrm>
          <a:off x="10506490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9127613D-468D-7649-8CCE-4D37602FC236}"/>
              </a:ext>
            </a:extLst>
          </p:cNvPr>
          <p:cNvSpPr>
            <a:spLocks noChangeAspect="1"/>
          </p:cNvSpPr>
          <p:nvPr/>
        </p:nvSpPr>
        <p:spPr bwMode="auto">
          <a:xfrm>
            <a:off x="5645950" y="4776587"/>
            <a:ext cx="2970330" cy="31535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Instagram 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계정 입력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72" name="Group 90">
            <a:extLst>
              <a:ext uri="{FF2B5EF4-FFF2-40B4-BE49-F238E27FC236}">
                <a16:creationId xmlns:a16="http://schemas.microsoft.com/office/drawing/2014/main" id="{A4C9866D-A80C-134A-9BB7-D765EDE56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15105"/>
              </p:ext>
            </p:extLst>
          </p:nvPr>
        </p:nvGraphicFramePr>
        <p:xfrm>
          <a:off x="10033528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33CBE677-E220-7149-ABA3-F1FC74DBDB47}"/>
              </a:ext>
            </a:extLst>
          </p:cNvPr>
          <p:cNvSpPr/>
          <p:nvPr/>
        </p:nvSpPr>
        <p:spPr>
          <a:xfrm>
            <a:off x="4613222" y="6507212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CE60C25-F4F4-5745-8819-461C9140AEDD}"/>
              </a:ext>
            </a:extLst>
          </p:cNvPr>
          <p:cNvSpPr>
            <a:spLocks noChangeAspect="1"/>
          </p:cNvSpPr>
          <p:nvPr/>
        </p:nvSpPr>
        <p:spPr bwMode="auto">
          <a:xfrm>
            <a:off x="5645949" y="2121381"/>
            <a:ext cx="3336945" cy="25627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latin typeface="Trebuchet MS" pitchFamily="34" charset="0"/>
              </a:rPr>
              <a:t>컬러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화이트</a:t>
            </a:r>
            <a:r>
              <a:rPr lang="ko-KR" altLang="en-US" sz="900" dirty="0">
                <a:latin typeface="Trebuchet MS" pitchFamily="34" charset="0"/>
              </a:rPr>
              <a:t>                            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E805F90-AD3A-E54A-AB36-99F55F9FC75A}"/>
              </a:ext>
            </a:extLst>
          </p:cNvPr>
          <p:cNvSpPr>
            <a:spLocks/>
          </p:cNvSpPr>
          <p:nvPr/>
        </p:nvSpPr>
        <p:spPr bwMode="auto">
          <a:xfrm>
            <a:off x="5573769" y="473414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E3040-6BC1-E848-8CE3-32107905AD04}"/>
              </a:ext>
            </a:extLst>
          </p:cNvPr>
          <p:cNvSpPr txBox="1"/>
          <p:nvPr/>
        </p:nvSpPr>
        <p:spPr>
          <a:xfrm>
            <a:off x="5619005" y="5319210"/>
            <a:ext cx="2723823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개인정보 수집 및 이용에 동의합니다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u="sng" dirty="0" err="1"/>
              <a:t>자세히보기</a:t>
            </a:r>
            <a:endParaRPr lang="en-US" altLang="ko-KR" sz="900" u="sng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AEDC9D-776B-404D-AC4A-9B674A511DCD}"/>
              </a:ext>
            </a:extLst>
          </p:cNvPr>
          <p:cNvSpPr/>
          <p:nvPr/>
        </p:nvSpPr>
        <p:spPr>
          <a:xfrm>
            <a:off x="5754708" y="5600002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B695F9-9B42-DD40-8875-7C52AB6BFDE1}"/>
              </a:ext>
            </a:extLst>
          </p:cNvPr>
          <p:cNvSpPr txBox="1"/>
          <p:nvPr/>
        </p:nvSpPr>
        <p:spPr>
          <a:xfrm>
            <a:off x="5936270" y="5555973"/>
            <a:ext cx="53091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동의함</a:t>
            </a:r>
            <a:endParaRPr lang="en-US" altLang="ko-KR" sz="9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8614C85-E207-884E-853D-8A06970D3DA9}"/>
              </a:ext>
            </a:extLst>
          </p:cNvPr>
          <p:cNvSpPr/>
          <p:nvPr/>
        </p:nvSpPr>
        <p:spPr>
          <a:xfrm>
            <a:off x="6829047" y="5600002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E4FC5F-380C-2849-AD7B-E4862399BA6E}"/>
              </a:ext>
            </a:extLst>
          </p:cNvPr>
          <p:cNvSpPr txBox="1"/>
          <p:nvPr/>
        </p:nvSpPr>
        <p:spPr>
          <a:xfrm>
            <a:off x="7010609" y="5555973"/>
            <a:ext cx="91563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동의하지 않음</a:t>
            </a:r>
            <a:endParaRPr lang="en-US" altLang="ko-KR" sz="9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B3A1D60-4E9C-684D-9746-7D9DD68CF85F}"/>
              </a:ext>
            </a:extLst>
          </p:cNvPr>
          <p:cNvSpPr txBox="1"/>
          <p:nvPr/>
        </p:nvSpPr>
        <p:spPr>
          <a:xfrm>
            <a:off x="5619005" y="5859599"/>
            <a:ext cx="2569934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개인정보 취급 위탁에 동의합니다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u="sng" dirty="0" err="1"/>
              <a:t>자세히보기</a:t>
            </a:r>
            <a:endParaRPr lang="en-US" altLang="ko-KR" sz="900" u="sng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E938C74-B4C0-CE49-BFF0-B50687C70DCC}"/>
              </a:ext>
            </a:extLst>
          </p:cNvPr>
          <p:cNvSpPr/>
          <p:nvPr/>
        </p:nvSpPr>
        <p:spPr>
          <a:xfrm>
            <a:off x="5754708" y="6140391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101293-66EA-A146-994F-03F48DDCDC41}"/>
              </a:ext>
            </a:extLst>
          </p:cNvPr>
          <p:cNvSpPr txBox="1"/>
          <p:nvPr/>
        </p:nvSpPr>
        <p:spPr>
          <a:xfrm>
            <a:off x="5936270" y="6096362"/>
            <a:ext cx="53091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동의함</a:t>
            </a:r>
            <a:endParaRPr lang="en-US" altLang="ko-KR" sz="9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31CC0AB-75D4-DB4B-8FA1-544C27A988F0}"/>
              </a:ext>
            </a:extLst>
          </p:cNvPr>
          <p:cNvSpPr/>
          <p:nvPr/>
        </p:nvSpPr>
        <p:spPr>
          <a:xfrm>
            <a:off x="6829047" y="6140391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DCEFFE-D662-EC49-BAA1-E86C8FA87192}"/>
              </a:ext>
            </a:extLst>
          </p:cNvPr>
          <p:cNvSpPr txBox="1"/>
          <p:nvPr/>
        </p:nvSpPr>
        <p:spPr>
          <a:xfrm>
            <a:off x="7010609" y="6096362"/>
            <a:ext cx="91563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동의하지 않음</a:t>
            </a:r>
            <a:endParaRPr lang="en-US" altLang="ko-KR" sz="900" dirty="0"/>
          </a:p>
        </p:txBody>
      </p:sp>
      <p:graphicFrame>
        <p:nvGraphicFramePr>
          <p:cNvPr id="85" name="Group 90">
            <a:extLst>
              <a:ext uri="{FF2B5EF4-FFF2-40B4-BE49-F238E27FC236}">
                <a16:creationId xmlns:a16="http://schemas.microsoft.com/office/drawing/2014/main" id="{4C57DD44-72D2-A24B-BC98-791526FD1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49524"/>
              </p:ext>
            </p:extLst>
          </p:nvPr>
        </p:nvGraphicFramePr>
        <p:xfrm>
          <a:off x="9541854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타원 85">
            <a:extLst>
              <a:ext uri="{FF2B5EF4-FFF2-40B4-BE49-F238E27FC236}">
                <a16:creationId xmlns:a16="http://schemas.microsoft.com/office/drawing/2014/main" id="{DDA16FCC-A200-3D44-8F85-928DEB7DE422}"/>
              </a:ext>
            </a:extLst>
          </p:cNvPr>
          <p:cNvSpPr>
            <a:spLocks/>
          </p:cNvSpPr>
          <p:nvPr/>
        </p:nvSpPr>
        <p:spPr bwMode="auto">
          <a:xfrm>
            <a:off x="8189503" y="534801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0635805-4C0C-0F4C-A5EB-A570AA24E36E}"/>
              </a:ext>
            </a:extLst>
          </p:cNvPr>
          <p:cNvSpPr>
            <a:spLocks/>
          </p:cNvSpPr>
          <p:nvPr/>
        </p:nvSpPr>
        <p:spPr bwMode="auto">
          <a:xfrm>
            <a:off x="5579405" y="554679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AA0900D-E186-D44B-977F-1FC5FDE7F5CE}"/>
              </a:ext>
            </a:extLst>
          </p:cNvPr>
          <p:cNvSpPr>
            <a:spLocks/>
          </p:cNvSpPr>
          <p:nvPr/>
        </p:nvSpPr>
        <p:spPr bwMode="auto">
          <a:xfrm>
            <a:off x="8081864" y="588601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8F2388A-AD96-1E41-942F-8F80E27618A9}"/>
              </a:ext>
            </a:extLst>
          </p:cNvPr>
          <p:cNvSpPr>
            <a:spLocks/>
          </p:cNvSpPr>
          <p:nvPr/>
        </p:nvSpPr>
        <p:spPr bwMode="auto">
          <a:xfrm>
            <a:off x="5581465" y="606618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69" name="Group 90">
            <a:extLst>
              <a:ext uri="{FF2B5EF4-FFF2-40B4-BE49-F238E27FC236}">
                <a16:creationId xmlns:a16="http://schemas.microsoft.com/office/drawing/2014/main" id="{C1E8B7C2-6743-1C4C-BBA6-229CFBD4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41207"/>
              </p:ext>
            </p:extLst>
          </p:nvPr>
        </p:nvGraphicFramePr>
        <p:xfrm>
          <a:off x="9093046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127B29E0-609E-E14E-9030-E4290093264E}"/>
              </a:ext>
            </a:extLst>
          </p:cNvPr>
          <p:cNvSpPr>
            <a:spLocks noChangeAspect="1"/>
          </p:cNvSpPr>
          <p:nvPr/>
        </p:nvSpPr>
        <p:spPr bwMode="auto">
          <a:xfrm>
            <a:off x="5645950" y="5065697"/>
            <a:ext cx="2970330" cy="20699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graphicFrame>
        <p:nvGraphicFramePr>
          <p:cNvPr id="93" name="Group 90">
            <a:extLst>
              <a:ext uri="{FF2B5EF4-FFF2-40B4-BE49-F238E27FC236}">
                <a16:creationId xmlns:a16="http://schemas.microsoft.com/office/drawing/2014/main" id="{16153265-5DA8-2640-A033-9FDD9C86C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33431"/>
              </p:ext>
            </p:extLst>
          </p:nvPr>
        </p:nvGraphicFramePr>
        <p:xfrm>
          <a:off x="8631540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90">
            <a:extLst>
              <a:ext uri="{FF2B5EF4-FFF2-40B4-BE49-F238E27FC236}">
                <a16:creationId xmlns:a16="http://schemas.microsoft.com/office/drawing/2014/main" id="{0965C98C-06A9-C946-982E-D50E17244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03440"/>
              </p:ext>
            </p:extLst>
          </p:nvPr>
        </p:nvGraphicFramePr>
        <p:xfrm>
          <a:off x="8177361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90">
            <a:extLst>
              <a:ext uri="{FF2B5EF4-FFF2-40B4-BE49-F238E27FC236}">
                <a16:creationId xmlns:a16="http://schemas.microsoft.com/office/drawing/2014/main" id="{256A583C-2E30-124F-9293-6F1B8B48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18777"/>
              </p:ext>
            </p:extLst>
          </p:nvPr>
        </p:nvGraphicFramePr>
        <p:xfrm>
          <a:off x="5083301" y="419408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3A0155-5E6A-514C-940B-36C186F33991}"/>
              </a:ext>
            </a:extLst>
          </p:cNvPr>
          <p:cNvSpPr txBox="1"/>
          <p:nvPr/>
        </p:nvSpPr>
        <p:spPr>
          <a:xfrm>
            <a:off x="4166179" y="4358005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B3C5D10-7207-0E42-9510-7619B81CAD0B}"/>
              </a:ext>
            </a:extLst>
          </p:cNvPr>
          <p:cNvSpPr>
            <a:spLocks/>
          </p:cNvSpPr>
          <p:nvPr/>
        </p:nvSpPr>
        <p:spPr>
          <a:xfrm>
            <a:off x="5613911" y="4495983"/>
            <a:ext cx="566463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838374"/>
            <a:ext cx="8010000" cy="68373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 bwMode="auto">
          <a:xfrm>
            <a:off x="5645950" y="1043735"/>
            <a:ext cx="2885698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32772"/>
              </p:ext>
            </p:extLst>
          </p:nvPr>
        </p:nvGraphicFramePr>
        <p:xfrm>
          <a:off x="9269501" y="558055"/>
          <a:ext cx="2676438" cy="109728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아이템을 통해 등록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validation check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후 유효할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응모완료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컨펌창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최초 구매 인증을 받지 않은 고객의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최초 구매 인증＇ 팝업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5" name="아래쪽 화살표[D] 74">
            <a:extLst>
              <a:ext uri="{FF2B5EF4-FFF2-40B4-BE49-F238E27FC236}">
                <a16:creationId xmlns:a16="http://schemas.microsoft.com/office/drawing/2014/main" id="{EE7188D9-EE01-A246-9ABD-32CAC54E7232}"/>
              </a:ext>
            </a:extLst>
          </p:cNvPr>
          <p:cNvSpPr/>
          <p:nvPr/>
        </p:nvSpPr>
        <p:spPr>
          <a:xfrm>
            <a:off x="4613222" y="497751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3D6FA4-0EFD-7D4C-B172-208BA3BF8075}"/>
              </a:ext>
            </a:extLst>
          </p:cNvPr>
          <p:cNvSpPr>
            <a:spLocks/>
          </p:cNvSpPr>
          <p:nvPr/>
        </p:nvSpPr>
        <p:spPr bwMode="auto">
          <a:xfrm>
            <a:off x="696282" y="1729340"/>
            <a:ext cx="8010000" cy="444651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7" name="타원 26"/>
          <p:cNvSpPr>
            <a:spLocks/>
          </p:cNvSpPr>
          <p:nvPr/>
        </p:nvSpPr>
        <p:spPr bwMode="auto">
          <a:xfrm>
            <a:off x="618089" y="165114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6BBBB-076B-B94B-A2BF-32A4C86E48A1}"/>
              </a:ext>
            </a:extLst>
          </p:cNvPr>
          <p:cNvSpPr txBox="1"/>
          <p:nvPr/>
        </p:nvSpPr>
        <p:spPr>
          <a:xfrm>
            <a:off x="2771047" y="2135904"/>
            <a:ext cx="4226761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당첨자 발표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lang="en-US" altLang="ko-KR" sz="1000" dirty="0">
                <a:latin typeface="Trebuchet MS" pitchFamily="34" charset="0"/>
              </a:rPr>
              <a:t>2019</a:t>
            </a:r>
            <a:r>
              <a:rPr lang="ko-KR" altLang="en-US" sz="1000" dirty="0">
                <a:latin typeface="Trebuchet MS" pitchFamily="34" charset="0"/>
              </a:rPr>
              <a:t>년 </a:t>
            </a:r>
            <a:r>
              <a:rPr lang="en-US" altLang="ko-KR" sz="1000" dirty="0">
                <a:latin typeface="Trebuchet MS" pitchFamily="34" charset="0"/>
              </a:rPr>
              <a:t>10</a:t>
            </a:r>
            <a:r>
              <a:rPr lang="ko-KR" altLang="en-US" sz="1000" dirty="0">
                <a:latin typeface="Trebuchet MS" pitchFamily="34" charset="0"/>
              </a:rPr>
              <a:t>월 </a:t>
            </a:r>
            <a:r>
              <a:rPr lang="en-US" altLang="ko-KR" sz="1000" dirty="0">
                <a:latin typeface="Trebuchet MS" pitchFamily="34" charset="0"/>
              </a:rPr>
              <a:t>9</a:t>
            </a:r>
            <a:r>
              <a:rPr lang="ko-KR" altLang="en-US" sz="1000" dirty="0">
                <a:latin typeface="Trebuchet MS" pitchFamily="34" charset="0"/>
              </a:rPr>
              <a:t>일</a:t>
            </a:r>
            <a:endParaRPr lang="en-US" altLang="ko-KR" sz="1000" dirty="0">
              <a:latin typeface="Trebuchet MS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atin typeface="Trebuchet MS" pitchFamily="34" charset="0"/>
              </a:rPr>
              <a:t>당첨자 구매 </a:t>
            </a:r>
            <a:r>
              <a:rPr kumimoji="1" lang="en-US" altLang="ko-KR" sz="1000" dirty="0">
                <a:latin typeface="Trebuchet MS" pitchFamily="34" charset="0"/>
              </a:rPr>
              <a:t>:</a:t>
            </a:r>
            <a:r>
              <a:rPr kumimoji="1" lang="ko-KR" altLang="en-US" sz="1000" dirty="0">
                <a:latin typeface="Trebuchet MS" pitchFamily="34" charset="0"/>
              </a:rPr>
              <a:t> 당첨자 대상 구매가능 </a:t>
            </a:r>
            <a:r>
              <a:rPr kumimoji="1" lang="en-US" altLang="ko-KR" sz="1000" dirty="0">
                <a:latin typeface="Trebuchet MS" pitchFamily="34" charset="0"/>
              </a:rPr>
              <a:t>URL</a:t>
            </a:r>
            <a:r>
              <a:rPr kumimoji="1" lang="ko-KR" altLang="en-US" sz="1000" dirty="0">
                <a:latin typeface="Trebuchet MS" pitchFamily="34" charset="0"/>
              </a:rPr>
              <a:t> 카카오 </a:t>
            </a:r>
            <a:r>
              <a:rPr kumimoji="1" lang="ko-KR" altLang="en-US" sz="1000" dirty="0" err="1">
                <a:latin typeface="Trebuchet MS" pitchFamily="34" charset="0"/>
              </a:rPr>
              <a:t>알림톡</a:t>
            </a:r>
            <a:r>
              <a:rPr kumimoji="1" lang="ko-KR" altLang="en-US" sz="1000" dirty="0">
                <a:latin typeface="Trebuchet MS" pitchFamily="34" charset="0"/>
              </a:rPr>
              <a:t> 발송</a:t>
            </a:r>
            <a:endParaRPr kumimoji="1" lang="en-US" altLang="ko-KR" sz="1000" dirty="0">
              <a:latin typeface="Trebuchet MS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A543F2-ABA2-B741-8912-59160706B128}"/>
              </a:ext>
            </a:extLst>
          </p:cNvPr>
          <p:cNvSpPr>
            <a:spLocks noChangeAspect="1"/>
          </p:cNvSpPr>
          <p:nvPr/>
        </p:nvSpPr>
        <p:spPr bwMode="auto">
          <a:xfrm>
            <a:off x="1103920" y="2656780"/>
            <a:ext cx="1308730" cy="167677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1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회원가입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&amp;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로그인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 공식 온라인 스토어 회원에 한해 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회 참여 가능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AD68E0-610A-FF4A-96D9-5F0E6B2E6509}"/>
              </a:ext>
            </a:extLst>
          </p:cNvPr>
          <p:cNvSpPr>
            <a:spLocks noChangeAspect="1"/>
          </p:cNvSpPr>
          <p:nvPr/>
        </p:nvSpPr>
        <p:spPr bwMode="auto">
          <a:xfrm>
            <a:off x="2513934" y="2662742"/>
            <a:ext cx="1623244" cy="250231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2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드로우 응모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원하는 사이즈 체크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계정 입력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본인 인증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- 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*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계정이란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?</a:t>
            </a: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본인의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상단 계정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예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en-US" altLang="ko-KR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converse_kr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*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본인 인증은 최초 구매 시 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계정 당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회 진행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28B9AB-0566-0046-9BFA-E95687DECDDD}"/>
              </a:ext>
            </a:extLst>
          </p:cNvPr>
          <p:cNvSpPr>
            <a:spLocks noChangeAspect="1"/>
          </p:cNvSpPr>
          <p:nvPr/>
        </p:nvSpPr>
        <p:spPr bwMode="auto">
          <a:xfrm>
            <a:off x="6310101" y="2654697"/>
            <a:ext cx="1997488" cy="250231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4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당첨자 발표 및 구매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및 비당첨자 개별 통보 예정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(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카카오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알림톡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또는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SMS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발송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_ 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marL="171450" indent="-171450" algn="ctr" eaLnBrk="0" latinLnBrk="0" hangingPunct="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현황은 마이페이지에서도 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확인 가능합니다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marL="171450" indent="-171450" algn="ctr" eaLnBrk="0" latinLnBrk="0" hangingPunct="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당첨자에 한해 제품 구매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URL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이 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개별 안내될 예정입니다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 </a:t>
            </a:r>
          </a:p>
          <a:p>
            <a:pPr algn="ctr" eaLnBrk="0" latinLnBrk="0" hangingPunct="0"/>
            <a:endParaRPr lang="ko-KR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91F12E-6E16-EF49-A983-7B06422CDA9D}"/>
              </a:ext>
            </a:extLst>
          </p:cNvPr>
          <p:cNvSpPr>
            <a:spLocks noChangeAspect="1"/>
          </p:cNvSpPr>
          <p:nvPr/>
        </p:nvSpPr>
        <p:spPr bwMode="auto">
          <a:xfrm>
            <a:off x="678763" y="5332347"/>
            <a:ext cx="7810409" cy="2016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꼭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읽어주세요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!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당첨자는 가입 정보 및 컨버스 코리아 공식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인스타그램에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팔로우된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계정을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기반으로 무작위 추첨 될 예정입니다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-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단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상황에 따라 추첨 방식은 변경될 수 있습니다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* 정보를 잘못 입력하실 경우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 응모가 취소될 수 있습니다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  <a:p>
            <a:pPr marL="171450" indent="-171450" eaLnBrk="0" latinLnBrk="0" hangingPunct="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당첨 및 </a:t>
            </a:r>
            <a:r>
              <a:rPr lang="ko-KR" altLang="en-US" sz="1000" dirty="0" err="1">
                <a:solidFill>
                  <a:srgbClr val="FF0000"/>
                </a:solidFill>
                <a:latin typeface="Trebuchet MS" pitchFamily="34" charset="0"/>
              </a:rPr>
              <a:t>비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당첨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여부는 개별 통보 예정이며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마이페이지에서도 결과를 확인 가능합니다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 </a:t>
            </a:r>
          </a:p>
          <a:p>
            <a:pPr marL="171450" indent="-171450" eaLnBrk="0" latinLnBrk="0" hangingPunct="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당첨자에 한해 제품 구매가 가능한 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URL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이 카카오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알림톡을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통해 안내될 예정이며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마이페이지에서도 구매 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URL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을 확인 가능합니다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 </a:t>
            </a:r>
          </a:p>
          <a:p>
            <a:pPr marL="171450" indent="-171450" eaLnBrk="0" latinLnBrk="0" hangingPunct="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결제 후 배송주소 변경이 불가능 하오니 결제 전에 배송 주소를 확인 부탁드립니다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marL="171450" indent="-171450" eaLnBrk="0" latinLnBrk="0" hangingPunct="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한정된 재고로 인해 환불은 가능하나 사이즈 교환이 어려운 점 양해 부탁드립니다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. </a:t>
            </a:r>
          </a:p>
          <a:p>
            <a:pPr marL="171450" indent="-171450" eaLnBrk="0" latinLnBrk="0" hangingPunct="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고객님의 휴대폰 내 카카오톡이 설치되지 않았을 경우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, SMS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로 안내 메시지가 발송 예정이나 본인의 휴대폰 광고 메시지가 차단되어 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     당첨 안내가 </a:t>
            </a:r>
            <a:r>
              <a:rPr lang="ko-KR" altLang="en-US" sz="1000" dirty="0" err="1">
                <a:solidFill>
                  <a:srgbClr val="FF0000"/>
                </a:solidFill>
                <a:latin typeface="Trebuchet MS" pitchFamily="34" charset="0"/>
              </a:rPr>
              <a:t>부달되었을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 경우 당사는 그에 대한 책임을 지지 않습니다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20CFE-1C9E-834F-85E6-402777B41CE9}"/>
              </a:ext>
            </a:extLst>
          </p:cNvPr>
          <p:cNvSpPr txBox="1"/>
          <p:nvPr/>
        </p:nvSpPr>
        <p:spPr>
          <a:xfrm>
            <a:off x="3821639" y="1749934"/>
            <a:ext cx="270296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Trebuchet MS" pitchFamily="34" charset="0"/>
              </a:rPr>
              <a:t>드로우 진행 안내</a:t>
            </a:r>
            <a:endParaRPr lang="en-US" altLang="ko-KR" b="1" dirty="0">
              <a:latin typeface="Trebuchet MS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BE910B-2C66-8F41-A0A9-990A3D37473E}"/>
              </a:ext>
            </a:extLst>
          </p:cNvPr>
          <p:cNvSpPr>
            <a:spLocks/>
          </p:cNvSpPr>
          <p:nvPr/>
        </p:nvSpPr>
        <p:spPr bwMode="auto">
          <a:xfrm>
            <a:off x="5565356" y="93293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721F6-2E2F-774B-BF8D-C7595E3A9BEE}"/>
              </a:ext>
            </a:extLst>
          </p:cNvPr>
          <p:cNvSpPr/>
          <p:nvPr/>
        </p:nvSpPr>
        <p:spPr>
          <a:xfrm>
            <a:off x="8751295" y="2358495"/>
            <a:ext cx="3436971" cy="34107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7523AF-E671-9748-9F2E-96FA9F443727}"/>
              </a:ext>
            </a:extLst>
          </p:cNvPr>
          <p:cNvSpPr>
            <a:spLocks noChangeAspect="1"/>
          </p:cNvSpPr>
          <p:nvPr/>
        </p:nvSpPr>
        <p:spPr bwMode="auto">
          <a:xfrm>
            <a:off x="8706290" y="2654661"/>
            <a:ext cx="3568247" cy="254731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본인 인증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컨버스 온라인 스토어에서는 고객님의 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안전한 거래 및 회원정보 보호를 위해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본인 인증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최초 </a:t>
            </a:r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회 구매 시</a:t>
            </a:r>
            <a:r>
              <a:rPr lang="en-US" altLang="ko-KR" sz="1000" dirty="0">
                <a:latin typeface="Trebuchet MS" pitchFamily="34" charset="0"/>
              </a:rPr>
              <a:t>)</a:t>
            </a:r>
            <a:r>
              <a:rPr lang="ko-KR" altLang="en-US" sz="1000" dirty="0">
                <a:latin typeface="Trebuchet MS" pitchFamily="34" charset="0"/>
              </a:rPr>
              <a:t>을 하고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상품 구매 시 본인 인증 완료된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개의 아이디만 사용 가능합니다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만 </a:t>
            </a:r>
            <a:r>
              <a:rPr lang="en-US" altLang="ko-KR" sz="1000" dirty="0">
                <a:latin typeface="Trebuchet MS" pitchFamily="34" charset="0"/>
              </a:rPr>
              <a:t>14</a:t>
            </a:r>
            <a:r>
              <a:rPr lang="ko-KR" altLang="en-US" sz="1000" dirty="0">
                <a:latin typeface="Trebuchet MS" pitchFamily="34" charset="0"/>
              </a:rPr>
              <a:t>세 미만 아동은 </a:t>
            </a:r>
            <a:r>
              <a:rPr lang="ko-KR" altLang="en-US" sz="1000" dirty="0" err="1">
                <a:latin typeface="Trebuchet MS" pitchFamily="34" charset="0"/>
              </a:rPr>
              <a:t>컨버스코리아</a:t>
            </a:r>
            <a:r>
              <a:rPr lang="ko-KR" altLang="en-US" sz="1000" dirty="0">
                <a:latin typeface="Trebuchet MS" pitchFamily="34" charset="0"/>
              </a:rPr>
              <a:t> 회원에서 제외되며</a:t>
            </a:r>
            <a:r>
              <a:rPr lang="en-US" altLang="ko-KR" sz="1000" dirty="0">
                <a:latin typeface="Trebuchet MS" pitchFamily="34" charset="0"/>
              </a:rPr>
              <a:t>,</a:t>
            </a: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구매가 제한됩니다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u="sng" dirty="0">
                <a:latin typeface="Trebuchet MS" pitchFamily="34" charset="0"/>
              </a:rPr>
              <a:t>자세히 보기</a:t>
            </a:r>
            <a:r>
              <a:rPr lang="en-US" altLang="ko-KR" sz="1000" u="sng" dirty="0">
                <a:latin typeface="Trebuchet MS" pitchFamily="34" charset="0"/>
              </a:rPr>
              <a:t>(</a:t>
            </a:r>
            <a:r>
              <a:rPr lang="ko-KR" altLang="en-US" sz="1000" u="sng" dirty="0">
                <a:latin typeface="Trebuchet MS" pitchFamily="34" charset="0"/>
              </a:rPr>
              <a:t>개인정보처리방침</a:t>
            </a:r>
            <a:r>
              <a:rPr lang="en-US" altLang="ko-KR" sz="1000" u="sng" dirty="0">
                <a:latin typeface="Trebuchet MS" pitchFamily="34" charset="0"/>
              </a:rPr>
              <a:t>)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106664-809F-0D43-BE60-BFFEA44B78D2}"/>
              </a:ext>
            </a:extLst>
          </p:cNvPr>
          <p:cNvSpPr>
            <a:spLocks noChangeAspect="1"/>
          </p:cNvSpPr>
          <p:nvPr/>
        </p:nvSpPr>
        <p:spPr bwMode="auto">
          <a:xfrm>
            <a:off x="9570704" y="5201702"/>
            <a:ext cx="2003072" cy="3153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이전 페이지로 이동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637EEB-9209-BC4D-8115-57FB84DE58BF}"/>
              </a:ext>
            </a:extLst>
          </p:cNvPr>
          <p:cNvSpPr>
            <a:spLocks noChangeAspect="1"/>
          </p:cNvSpPr>
          <p:nvPr/>
        </p:nvSpPr>
        <p:spPr bwMode="auto">
          <a:xfrm>
            <a:off x="9575634" y="4791889"/>
            <a:ext cx="1998142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Trebuchet MS" pitchFamily="34" charset="0"/>
              </a:rPr>
              <a:t>본인 인증 하기</a:t>
            </a:r>
            <a:endParaRPr lang="en-US" altLang="ko-KR" sz="1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58E62D45-B235-B146-9D05-889E56D469E1}"/>
              </a:ext>
            </a:extLst>
          </p:cNvPr>
          <p:cNvSpPr/>
          <p:nvPr/>
        </p:nvSpPr>
        <p:spPr>
          <a:xfrm>
            <a:off x="8641923" y="6820911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1015B-0548-064E-A038-E7FC35692C87}"/>
              </a:ext>
            </a:extLst>
          </p:cNvPr>
          <p:cNvSpPr txBox="1"/>
          <p:nvPr/>
        </p:nvSpPr>
        <p:spPr>
          <a:xfrm>
            <a:off x="9787623" y="5806675"/>
            <a:ext cx="164019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b="1" i="1" dirty="0" err="1">
                <a:solidFill>
                  <a:srgbClr val="00B0F0"/>
                </a:solidFill>
              </a:rPr>
              <a:t>최추</a:t>
            </a:r>
            <a:r>
              <a:rPr kumimoji="1" lang="ko-KR" altLang="en-US" sz="1000" b="1" i="1" dirty="0">
                <a:solidFill>
                  <a:srgbClr val="00B0F0"/>
                </a:solidFill>
              </a:rPr>
              <a:t> 구매 인증 팝업 내용</a:t>
            </a:r>
            <a:endParaRPr kumimoji="1" lang="en-US" altLang="ko-KR" sz="1000" b="1" i="1" dirty="0">
              <a:solidFill>
                <a:srgbClr val="00B0F0"/>
              </a:solidFill>
            </a:endParaRPr>
          </a:p>
          <a:p>
            <a:pPr algn="ctr"/>
            <a:r>
              <a:rPr lang="en-US" altLang="ko-KR" sz="1000" b="1" i="1" dirty="0">
                <a:solidFill>
                  <a:srgbClr val="00B0F0"/>
                </a:solidFill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</a:rPr>
              <a:t>주문서 설계와 동일</a:t>
            </a:r>
            <a:r>
              <a:rPr lang="en-US" altLang="ko-KR" sz="1000" b="1" i="1" dirty="0">
                <a:solidFill>
                  <a:srgbClr val="00B0F0"/>
                </a:solidFill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4F86BE3-75C5-4314-A066-092F007B2A66}"/>
              </a:ext>
            </a:extLst>
          </p:cNvPr>
          <p:cNvSpPr/>
          <p:nvPr/>
        </p:nvSpPr>
        <p:spPr>
          <a:xfrm>
            <a:off x="1869299" y="-18379"/>
            <a:ext cx="2741161" cy="7326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ighlight>
                  <a:srgbClr val="000000"/>
                </a:highlight>
              </a:rPr>
              <a:t>TO-BE </a:t>
            </a:r>
          </a:p>
          <a:p>
            <a:pPr algn="ctr"/>
            <a:r>
              <a:rPr lang="ko-KR" altLang="en-US" dirty="0" err="1">
                <a:highlight>
                  <a:srgbClr val="000000"/>
                </a:highlight>
              </a:rPr>
              <a:t>컨버스가</a:t>
            </a:r>
            <a:r>
              <a:rPr lang="ko-KR" altLang="en-US" dirty="0">
                <a:highlight>
                  <a:srgbClr val="000000"/>
                </a:highlight>
              </a:rPr>
              <a:t>  수정함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8AB1F6-46FD-4033-BA75-C65FF3E8B771}"/>
              </a:ext>
            </a:extLst>
          </p:cNvPr>
          <p:cNvSpPr>
            <a:spLocks noChangeAspect="1"/>
          </p:cNvSpPr>
          <p:nvPr/>
        </p:nvSpPr>
        <p:spPr bwMode="auto">
          <a:xfrm>
            <a:off x="4214455" y="2654697"/>
            <a:ext cx="1997488" cy="250231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3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 공식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팔로우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 코리아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(</a:t>
            </a:r>
            <a:r>
              <a:rPr lang="en-US" altLang="ko-KR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converse_kr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계정을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팔로우하면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응모 완료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!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- 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marL="171450" indent="-171450" algn="ctr" eaLnBrk="0" latinLnBrk="0" hangingPunct="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기존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팔로우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응모자는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자동 응모 완료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6CAF82-BFE1-4A5B-BB9C-0EDCBAD5EC6F}"/>
              </a:ext>
            </a:extLst>
          </p:cNvPr>
          <p:cNvSpPr/>
          <p:nvPr/>
        </p:nvSpPr>
        <p:spPr>
          <a:xfrm>
            <a:off x="4558671" y="4389179"/>
            <a:ext cx="1242039" cy="29120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팔로우하러</a:t>
            </a:r>
            <a:r>
              <a:rPr lang="ko-KR" altLang="en-US" sz="1000" dirty="0"/>
              <a:t> 가기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FDF1BF-13F1-4B11-B8B9-96BAD61BD41E}"/>
              </a:ext>
            </a:extLst>
          </p:cNvPr>
          <p:cNvSpPr/>
          <p:nvPr/>
        </p:nvSpPr>
        <p:spPr>
          <a:xfrm>
            <a:off x="4545945" y="4847671"/>
            <a:ext cx="3677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https://www.instagram.com/converse_kr/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E9900E-0275-448A-AF53-3BE2AB8C0FFB}"/>
              </a:ext>
            </a:extLst>
          </p:cNvPr>
          <p:cNvCxnSpPr/>
          <p:nvPr/>
        </p:nvCxnSpPr>
        <p:spPr>
          <a:xfrm>
            <a:off x="4977890" y="4600290"/>
            <a:ext cx="195230" cy="30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Group 90">
            <a:extLst>
              <a:ext uri="{FF2B5EF4-FFF2-40B4-BE49-F238E27FC236}">
                <a16:creationId xmlns:a16="http://schemas.microsoft.com/office/drawing/2014/main" id="{900A4B51-8EE1-584B-AC6A-F7F2759DA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31947"/>
              </p:ext>
            </p:extLst>
          </p:nvPr>
        </p:nvGraphicFramePr>
        <p:xfrm>
          <a:off x="10854906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09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838374"/>
            <a:ext cx="8010000" cy="68373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 bwMode="auto">
          <a:xfrm>
            <a:off x="5645950" y="1043735"/>
            <a:ext cx="2885698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0402"/>
              </p:ext>
            </p:extLst>
          </p:nvPr>
        </p:nvGraphicFramePr>
        <p:xfrm>
          <a:off x="9269501" y="558055"/>
          <a:ext cx="2676438" cy="155448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아이템을 통해 등록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validation check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후 유효할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응모완료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컨펌창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최초 구매 인증을 받지 않은 고객의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최초 구매 인증＇ 팝업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5" name="아래쪽 화살표[D] 74">
            <a:extLst>
              <a:ext uri="{FF2B5EF4-FFF2-40B4-BE49-F238E27FC236}">
                <a16:creationId xmlns:a16="http://schemas.microsoft.com/office/drawing/2014/main" id="{EE7188D9-EE01-A246-9ABD-32CAC54E7232}"/>
              </a:ext>
            </a:extLst>
          </p:cNvPr>
          <p:cNvSpPr/>
          <p:nvPr/>
        </p:nvSpPr>
        <p:spPr>
          <a:xfrm>
            <a:off x="4613222" y="497751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74792"/>
              </p:ext>
            </p:extLst>
          </p:nvPr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3D6FA4-0EFD-7D4C-B172-208BA3BF8075}"/>
              </a:ext>
            </a:extLst>
          </p:cNvPr>
          <p:cNvSpPr>
            <a:spLocks/>
          </p:cNvSpPr>
          <p:nvPr/>
        </p:nvSpPr>
        <p:spPr bwMode="auto">
          <a:xfrm>
            <a:off x="696282" y="1729340"/>
            <a:ext cx="8010000" cy="444651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7" name="타원 26"/>
          <p:cNvSpPr>
            <a:spLocks/>
          </p:cNvSpPr>
          <p:nvPr/>
        </p:nvSpPr>
        <p:spPr bwMode="auto">
          <a:xfrm>
            <a:off x="618089" y="165114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6BBBB-076B-B94B-A2BF-32A4C86E48A1}"/>
              </a:ext>
            </a:extLst>
          </p:cNvPr>
          <p:cNvSpPr txBox="1"/>
          <p:nvPr/>
        </p:nvSpPr>
        <p:spPr>
          <a:xfrm>
            <a:off x="965429" y="2683203"/>
            <a:ext cx="2657957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당첨자 발표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lang="en-US" altLang="ko-KR" sz="1000" dirty="0">
                <a:latin typeface="Trebuchet MS" pitchFamily="34" charset="0"/>
              </a:rPr>
              <a:t>2019</a:t>
            </a:r>
            <a:r>
              <a:rPr lang="ko-KR" altLang="en-US" sz="1000" dirty="0">
                <a:latin typeface="Trebuchet MS" pitchFamily="34" charset="0"/>
              </a:rPr>
              <a:t>년 </a:t>
            </a:r>
            <a:r>
              <a:rPr lang="en-US" altLang="ko-KR" sz="1000" dirty="0">
                <a:latin typeface="Trebuchet MS" pitchFamily="34" charset="0"/>
              </a:rPr>
              <a:t>10</a:t>
            </a:r>
            <a:r>
              <a:rPr lang="ko-KR" altLang="en-US" sz="1000" dirty="0">
                <a:latin typeface="Trebuchet MS" pitchFamily="34" charset="0"/>
              </a:rPr>
              <a:t>월 </a:t>
            </a:r>
            <a:r>
              <a:rPr lang="en-US" altLang="ko-KR" sz="1000" dirty="0">
                <a:latin typeface="Trebuchet MS" pitchFamily="34" charset="0"/>
              </a:rPr>
              <a:t>9</a:t>
            </a:r>
            <a:r>
              <a:rPr lang="ko-KR" altLang="en-US" sz="1000" dirty="0">
                <a:latin typeface="Trebuchet MS" pitchFamily="34" charset="0"/>
              </a:rPr>
              <a:t>일</a:t>
            </a:r>
            <a:endParaRPr lang="en-US" altLang="ko-KR" sz="1000" dirty="0">
              <a:latin typeface="Trebuchet MS" pitchFamily="34" charset="0"/>
            </a:endParaRPr>
          </a:p>
          <a:p>
            <a:r>
              <a:rPr kumimoji="1" lang="ko-KR" altLang="en-US" sz="1000" dirty="0">
                <a:latin typeface="Trebuchet MS" pitchFamily="34" charset="0"/>
              </a:rPr>
              <a:t>당첨자 구매 </a:t>
            </a:r>
            <a:r>
              <a:rPr kumimoji="1" lang="en-US" altLang="ko-KR" sz="1000" dirty="0">
                <a:latin typeface="Trebuchet MS" pitchFamily="34" charset="0"/>
              </a:rPr>
              <a:t>:</a:t>
            </a:r>
            <a:r>
              <a:rPr kumimoji="1" lang="ko-KR" altLang="en-US" sz="1000" dirty="0">
                <a:latin typeface="Trebuchet MS" pitchFamily="34" charset="0"/>
              </a:rPr>
              <a:t> 당첨자 대상 구매가능 </a:t>
            </a:r>
            <a:r>
              <a:rPr kumimoji="1" lang="en-US" altLang="ko-KR" sz="1000" dirty="0">
                <a:latin typeface="Trebuchet MS" pitchFamily="34" charset="0"/>
              </a:rPr>
              <a:t>URL</a:t>
            </a:r>
            <a:r>
              <a:rPr kumimoji="1" lang="ko-KR" altLang="en-US" sz="1000" dirty="0">
                <a:latin typeface="Trebuchet MS" pitchFamily="34" charset="0"/>
              </a:rPr>
              <a:t> 카카오 </a:t>
            </a:r>
            <a:r>
              <a:rPr kumimoji="1" lang="ko-KR" altLang="en-US" sz="1000" dirty="0" err="1">
                <a:latin typeface="Trebuchet MS" pitchFamily="34" charset="0"/>
              </a:rPr>
              <a:t>알림톡</a:t>
            </a:r>
            <a:r>
              <a:rPr kumimoji="1" lang="ko-KR" altLang="en-US" sz="1000" dirty="0">
                <a:latin typeface="Trebuchet MS" pitchFamily="34" charset="0"/>
              </a:rPr>
              <a:t> 발송</a:t>
            </a:r>
            <a:endParaRPr kumimoji="1" lang="en-US" altLang="ko-KR" sz="1000" dirty="0">
              <a:latin typeface="Trebuchet MS" pitchFamily="34" charset="0"/>
            </a:endParaRPr>
          </a:p>
          <a:p>
            <a:endParaRPr lang="en-US" altLang="ko-KR" sz="1000" dirty="0">
              <a:latin typeface="Trebuchet MS" pitchFamily="34" charset="0"/>
            </a:endParaRPr>
          </a:p>
          <a:p>
            <a:r>
              <a:rPr kumimoji="1" lang="ko-KR" altLang="en-US" sz="1000" dirty="0">
                <a:latin typeface="Trebuchet MS" pitchFamily="34" charset="0"/>
              </a:rPr>
              <a:t>* 카카오톡 미 설</a:t>
            </a:r>
            <a:r>
              <a:rPr lang="ko-KR" altLang="en-US" sz="1000" dirty="0">
                <a:latin typeface="Trebuchet MS" pitchFamily="34" charset="0"/>
              </a:rPr>
              <a:t>치 또는 수신 차단 시 </a:t>
            </a:r>
            <a:r>
              <a:rPr lang="en-US" altLang="ko-KR" sz="1000" dirty="0">
                <a:latin typeface="Trebuchet MS" pitchFamily="34" charset="0"/>
              </a:rPr>
              <a:t>SMS </a:t>
            </a:r>
            <a:r>
              <a:rPr lang="ko-KR" altLang="en-US" sz="1000" dirty="0">
                <a:latin typeface="Trebuchet MS" pitchFamily="34" charset="0"/>
              </a:rPr>
              <a:t>로 발송됩니다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r>
              <a:rPr lang="ko-KR" altLang="en-US" sz="1000" dirty="0">
                <a:latin typeface="Trebuchet MS" pitchFamily="34" charset="0"/>
              </a:rPr>
              <a:t>* </a:t>
            </a:r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인 </a:t>
            </a:r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회 </a:t>
            </a:r>
            <a:r>
              <a:rPr lang="en-US" altLang="ko-KR" sz="1000" dirty="0">
                <a:latin typeface="Trebuchet MS" pitchFamily="34" charset="0"/>
              </a:rPr>
              <a:t>/</a:t>
            </a:r>
            <a:r>
              <a:rPr lang="ko-KR" altLang="en-US" sz="1000" dirty="0">
                <a:latin typeface="Trebuchet MS" pitchFamily="34" charset="0"/>
              </a:rPr>
              <a:t> 회원전용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A543F2-ABA2-B741-8912-59160706B128}"/>
              </a:ext>
            </a:extLst>
          </p:cNvPr>
          <p:cNvSpPr>
            <a:spLocks noChangeAspect="1"/>
          </p:cNvSpPr>
          <p:nvPr/>
        </p:nvSpPr>
        <p:spPr bwMode="auto">
          <a:xfrm>
            <a:off x="3742532" y="1973389"/>
            <a:ext cx="1308730" cy="250231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1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회원가입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/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로그인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공식 온라인 스토어 회원전용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회 참여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AD68E0-610A-FF4A-96D9-5F0E6B2E6509}"/>
              </a:ext>
            </a:extLst>
          </p:cNvPr>
          <p:cNvSpPr>
            <a:spLocks noChangeAspect="1"/>
          </p:cNvSpPr>
          <p:nvPr/>
        </p:nvSpPr>
        <p:spPr bwMode="auto">
          <a:xfrm>
            <a:off x="5482725" y="1973389"/>
            <a:ext cx="1308730" cy="250231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2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온라인 추첨 응모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확률 높이는 법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공식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팔로우하고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계정 입력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*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계정은 본인 계정 입력 필수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*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계정이란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?</a:t>
            </a: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본인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상단 계정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예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en-US" altLang="ko-KR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converse_kr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28B9AB-0566-0046-9BFA-E95687DECDDD}"/>
              </a:ext>
            </a:extLst>
          </p:cNvPr>
          <p:cNvSpPr>
            <a:spLocks noChangeAspect="1"/>
          </p:cNvSpPr>
          <p:nvPr/>
        </p:nvSpPr>
        <p:spPr bwMode="auto">
          <a:xfrm>
            <a:off x="7222918" y="1973389"/>
            <a:ext cx="1308730" cy="250231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3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당첨자 발표 및 구매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및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비당첨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개별 통보 예정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(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구매 가능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URL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포함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,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카카오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알림톡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또는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SMS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발송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시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마이페이지에서도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확인 가능합니다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ko-KR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91F12E-6E16-EF49-A983-7B06422CDA9D}"/>
              </a:ext>
            </a:extLst>
          </p:cNvPr>
          <p:cNvSpPr>
            <a:spLocks noChangeAspect="1"/>
          </p:cNvSpPr>
          <p:nvPr/>
        </p:nvSpPr>
        <p:spPr bwMode="auto">
          <a:xfrm>
            <a:off x="792737" y="4603500"/>
            <a:ext cx="7810409" cy="13281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주의 사항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]</a:t>
            </a:r>
          </a:p>
          <a:p>
            <a:pPr eaLnBrk="0" latinLnBrk="0" hangingPunct="0"/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당첨자는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가입정보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및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컨버스코리아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공식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인스타그램에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팔로우된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계정을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기반으로 무작위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추첨될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예정입니다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-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단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상황에 따라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추첨방식은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변경될 수 있습니다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* 정보를 잘못 입력하실 경우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 응모가 취소될 수 있습니다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당첨되신 분께서는 별도로 구매 방법 및 구매 가능 시간을 알려 드립니다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당첨 및 </a:t>
            </a:r>
            <a:r>
              <a:rPr lang="ko-KR" altLang="en-US" sz="1000" dirty="0" err="1">
                <a:solidFill>
                  <a:srgbClr val="FF0000"/>
                </a:solidFill>
                <a:latin typeface="Trebuchet MS" pitchFamily="34" charset="0"/>
              </a:rPr>
              <a:t>비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당첨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여부는 개별 통보 예정이며 당첨자에 한해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마이페이지에서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확인 후 구매 가능합니다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결제 후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배송주소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변경이 불가능 하오니 결제 전에 배송 주소를 확인 부탁드립니다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20CFE-1C9E-834F-85E6-402777B41CE9}"/>
              </a:ext>
            </a:extLst>
          </p:cNvPr>
          <p:cNvSpPr txBox="1"/>
          <p:nvPr/>
        </p:nvSpPr>
        <p:spPr>
          <a:xfrm>
            <a:off x="920425" y="2186429"/>
            <a:ext cx="270296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Trebuchet MS" pitchFamily="34" charset="0"/>
              </a:rPr>
              <a:t>온라인 추첨 진행 안내</a:t>
            </a:r>
            <a:endParaRPr lang="en-US" altLang="ko-KR" b="1" dirty="0">
              <a:latin typeface="Trebuchet MS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BE910B-2C66-8F41-A0A9-990A3D37473E}"/>
              </a:ext>
            </a:extLst>
          </p:cNvPr>
          <p:cNvSpPr>
            <a:spLocks/>
          </p:cNvSpPr>
          <p:nvPr/>
        </p:nvSpPr>
        <p:spPr bwMode="auto">
          <a:xfrm>
            <a:off x="5565356" y="93293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721F6-2E2F-774B-BF8D-C7595E3A9BEE}"/>
              </a:ext>
            </a:extLst>
          </p:cNvPr>
          <p:cNvSpPr/>
          <p:nvPr/>
        </p:nvSpPr>
        <p:spPr>
          <a:xfrm>
            <a:off x="8751295" y="2358495"/>
            <a:ext cx="3436971" cy="34107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7523AF-E671-9748-9F2E-96FA9F443727}"/>
              </a:ext>
            </a:extLst>
          </p:cNvPr>
          <p:cNvSpPr>
            <a:spLocks noChangeAspect="1"/>
          </p:cNvSpPr>
          <p:nvPr/>
        </p:nvSpPr>
        <p:spPr bwMode="auto">
          <a:xfrm>
            <a:off x="8706290" y="2654661"/>
            <a:ext cx="3568247" cy="254731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본인 인증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컨버스</a:t>
            </a:r>
            <a:r>
              <a:rPr lang="ko-KR" altLang="en-US" sz="1000" dirty="0">
                <a:latin typeface="Trebuchet MS" pitchFamily="34" charset="0"/>
              </a:rPr>
              <a:t> 온라인스토어에서는 고객님의 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안전한 거래 및 회원정보 보호를 위해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본인 인증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최초 </a:t>
            </a:r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회 구매 시</a:t>
            </a:r>
            <a:r>
              <a:rPr lang="en-US" altLang="ko-KR" sz="1000" dirty="0">
                <a:latin typeface="Trebuchet MS" pitchFamily="34" charset="0"/>
              </a:rPr>
              <a:t>)</a:t>
            </a:r>
            <a:r>
              <a:rPr lang="ko-KR" altLang="en-US" sz="1000" dirty="0">
                <a:latin typeface="Trebuchet MS" pitchFamily="34" charset="0"/>
              </a:rPr>
              <a:t>을 하고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상품 구매 시 본인 인증 완료된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개의 아이디만 사용 가능합니다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만 </a:t>
            </a:r>
            <a:r>
              <a:rPr lang="en-US" altLang="ko-KR" sz="1000" dirty="0">
                <a:latin typeface="Trebuchet MS" pitchFamily="34" charset="0"/>
              </a:rPr>
              <a:t>14</a:t>
            </a:r>
            <a:r>
              <a:rPr lang="ko-KR" altLang="en-US" sz="1000" dirty="0">
                <a:latin typeface="Trebuchet MS" pitchFamily="34" charset="0"/>
              </a:rPr>
              <a:t>세 미만 아동은 </a:t>
            </a:r>
            <a:r>
              <a:rPr lang="ko-KR" altLang="en-US" sz="1000" dirty="0" err="1">
                <a:latin typeface="Trebuchet MS" pitchFamily="34" charset="0"/>
              </a:rPr>
              <a:t>컨버스코리아</a:t>
            </a:r>
            <a:r>
              <a:rPr lang="ko-KR" altLang="en-US" sz="1000" dirty="0">
                <a:latin typeface="Trebuchet MS" pitchFamily="34" charset="0"/>
              </a:rPr>
              <a:t> 회원에서 제외되며</a:t>
            </a:r>
            <a:r>
              <a:rPr lang="en-US" altLang="ko-KR" sz="1000" dirty="0">
                <a:latin typeface="Trebuchet MS" pitchFamily="34" charset="0"/>
              </a:rPr>
              <a:t>,</a:t>
            </a: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구매가 제한됩니다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u="sng" dirty="0">
                <a:latin typeface="Trebuchet MS" pitchFamily="34" charset="0"/>
              </a:rPr>
              <a:t>자세히 보기</a:t>
            </a:r>
            <a:r>
              <a:rPr lang="en-US" altLang="ko-KR" sz="1000" u="sng" dirty="0">
                <a:latin typeface="Trebuchet MS" pitchFamily="34" charset="0"/>
              </a:rPr>
              <a:t>(</a:t>
            </a:r>
            <a:r>
              <a:rPr lang="ko-KR" altLang="en-US" sz="1000" u="sng" dirty="0">
                <a:latin typeface="Trebuchet MS" pitchFamily="34" charset="0"/>
              </a:rPr>
              <a:t>개인정보처리방침</a:t>
            </a:r>
            <a:r>
              <a:rPr lang="en-US" altLang="ko-KR" sz="1000" u="sng" dirty="0">
                <a:latin typeface="Trebuchet MS" pitchFamily="34" charset="0"/>
              </a:rPr>
              <a:t>)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106664-809F-0D43-BE60-BFFEA44B78D2}"/>
              </a:ext>
            </a:extLst>
          </p:cNvPr>
          <p:cNvSpPr>
            <a:spLocks noChangeAspect="1"/>
          </p:cNvSpPr>
          <p:nvPr/>
        </p:nvSpPr>
        <p:spPr bwMode="auto">
          <a:xfrm>
            <a:off x="9570704" y="5201702"/>
            <a:ext cx="2003072" cy="3153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이전 페이지로 이동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637EEB-9209-BC4D-8115-57FB84DE58BF}"/>
              </a:ext>
            </a:extLst>
          </p:cNvPr>
          <p:cNvSpPr>
            <a:spLocks noChangeAspect="1"/>
          </p:cNvSpPr>
          <p:nvPr/>
        </p:nvSpPr>
        <p:spPr bwMode="auto">
          <a:xfrm>
            <a:off x="9575634" y="4791889"/>
            <a:ext cx="1998142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Trebuchet MS" pitchFamily="34" charset="0"/>
              </a:rPr>
              <a:t>본인 인증 하기</a:t>
            </a:r>
            <a:endParaRPr lang="en-US" altLang="ko-KR" sz="1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58E62D45-B235-B146-9D05-889E56D469E1}"/>
              </a:ext>
            </a:extLst>
          </p:cNvPr>
          <p:cNvSpPr/>
          <p:nvPr/>
        </p:nvSpPr>
        <p:spPr>
          <a:xfrm>
            <a:off x="4417992" y="6106676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1015B-0548-064E-A038-E7FC35692C87}"/>
              </a:ext>
            </a:extLst>
          </p:cNvPr>
          <p:cNvSpPr txBox="1"/>
          <p:nvPr/>
        </p:nvSpPr>
        <p:spPr>
          <a:xfrm>
            <a:off x="9787623" y="5806675"/>
            <a:ext cx="164019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b="1" i="1" dirty="0" err="1">
                <a:solidFill>
                  <a:srgbClr val="00B0F0"/>
                </a:solidFill>
              </a:rPr>
              <a:t>최추</a:t>
            </a:r>
            <a:r>
              <a:rPr kumimoji="1" lang="ko-KR" altLang="en-US" sz="1000" b="1" i="1" dirty="0">
                <a:solidFill>
                  <a:srgbClr val="00B0F0"/>
                </a:solidFill>
              </a:rPr>
              <a:t> 구매 인증 팝업 내용</a:t>
            </a:r>
            <a:endParaRPr kumimoji="1" lang="en-US" altLang="ko-KR" sz="1000" b="1" i="1" dirty="0">
              <a:solidFill>
                <a:srgbClr val="00B0F0"/>
              </a:solidFill>
            </a:endParaRPr>
          </a:p>
          <a:p>
            <a:pPr algn="ctr"/>
            <a:r>
              <a:rPr lang="en-US" altLang="ko-KR" sz="1000" b="1" i="1" dirty="0">
                <a:solidFill>
                  <a:srgbClr val="00B0F0"/>
                </a:solidFill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</a:rPr>
              <a:t>주문서 설계와 동일</a:t>
            </a:r>
            <a:r>
              <a:rPr lang="en-US" altLang="ko-KR" sz="1000" b="1" i="1" dirty="0">
                <a:solidFill>
                  <a:srgbClr val="00B0F0"/>
                </a:solidFill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DBF06B4-7CAF-43D4-B781-C47CEC31FDB9}"/>
              </a:ext>
            </a:extLst>
          </p:cNvPr>
          <p:cNvSpPr/>
          <p:nvPr/>
        </p:nvSpPr>
        <p:spPr>
          <a:xfrm>
            <a:off x="1869299" y="-18379"/>
            <a:ext cx="2741161" cy="7326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ighlight>
                  <a:srgbClr val="000000"/>
                </a:highlight>
              </a:rPr>
              <a:t>AS-IS</a:t>
            </a:r>
            <a:endParaRPr lang="ko-KR" alt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233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90671"/>
              </p:ext>
            </p:extLst>
          </p:nvPr>
        </p:nvGraphicFramePr>
        <p:xfrm>
          <a:off x="9269501" y="558055"/>
          <a:ext cx="2676438" cy="11430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58E62D45-B235-B146-9D05-889E56D469E1}"/>
              </a:ext>
            </a:extLst>
          </p:cNvPr>
          <p:cNvSpPr/>
          <p:nvPr/>
        </p:nvSpPr>
        <p:spPr>
          <a:xfrm>
            <a:off x="4613222" y="6245170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BC66-ADD0-944A-B66E-1110104AACAF}"/>
              </a:ext>
            </a:extLst>
          </p:cNvPr>
          <p:cNvSpPr>
            <a:spLocks noChangeAspect="1"/>
          </p:cNvSpPr>
          <p:nvPr/>
        </p:nvSpPr>
        <p:spPr bwMode="auto">
          <a:xfrm>
            <a:off x="380364" y="787201"/>
            <a:ext cx="5493135" cy="55425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상품 상세 설명</a:t>
            </a:r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70FD18-249E-1F42-AE9F-26BAEA5EBFCE}"/>
              </a:ext>
            </a:extLst>
          </p:cNvPr>
          <p:cNvSpPr>
            <a:spLocks noChangeAspect="1"/>
          </p:cNvSpPr>
          <p:nvPr/>
        </p:nvSpPr>
        <p:spPr bwMode="auto">
          <a:xfrm>
            <a:off x="485439" y="2076930"/>
            <a:ext cx="1710191" cy="211715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01542683-AB55-E149-A9C4-7D8F073B87B0}"/>
              </a:ext>
            </a:extLst>
          </p:cNvPr>
          <p:cNvSpPr txBox="1">
            <a:spLocks/>
          </p:cNvSpPr>
          <p:nvPr/>
        </p:nvSpPr>
        <p:spPr>
          <a:xfrm>
            <a:off x="1023484" y="2012901"/>
            <a:ext cx="632086" cy="38606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3200" b="1" dirty="0">
                <a:latin typeface="Trebuchet MS" panose="020B0603020202020204" pitchFamily="34" charset="0"/>
                <a:ea typeface="+mn-ea"/>
              </a:rPr>
              <a:t>5</a:t>
            </a:r>
            <a:endParaRPr kumimoji="0" lang="ko-KR" altLang="ko-KR" sz="3200" b="1" dirty="0">
              <a:latin typeface="Trebuchet MS" panose="020B0603020202020204" pitchFamily="34" charset="0"/>
              <a:ea typeface="+mn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6483062-E9F7-8945-826F-6F4E42AE8619}"/>
              </a:ext>
            </a:extLst>
          </p:cNvPr>
          <p:cNvGrpSpPr/>
          <p:nvPr/>
        </p:nvGrpSpPr>
        <p:grpSpPr>
          <a:xfrm>
            <a:off x="1036446" y="2525457"/>
            <a:ext cx="604081" cy="50083"/>
            <a:chOff x="1128701" y="5255693"/>
            <a:chExt cx="604081" cy="50083"/>
          </a:xfrm>
        </p:grpSpPr>
        <p:sp>
          <p:nvSpPr>
            <p:cNvPr id="29" name="포인트가 5개인 별 23">
              <a:extLst>
                <a:ext uri="{FF2B5EF4-FFF2-40B4-BE49-F238E27FC236}">
                  <a16:creationId xmlns:a16="http://schemas.microsoft.com/office/drawing/2014/main" id="{DC6F33D5-B02D-0647-B3B4-2F36A8FAF4A3}"/>
                </a:ext>
              </a:extLst>
            </p:cNvPr>
            <p:cNvSpPr/>
            <p:nvPr/>
          </p:nvSpPr>
          <p:spPr>
            <a:xfrm>
              <a:off x="1272872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포인트가 5개인 별 24">
              <a:extLst>
                <a:ext uri="{FF2B5EF4-FFF2-40B4-BE49-F238E27FC236}">
                  <a16:creationId xmlns:a16="http://schemas.microsoft.com/office/drawing/2014/main" id="{AD33AA79-8A58-0243-8A17-BDD1AF816E3E}"/>
                </a:ext>
              </a:extLst>
            </p:cNvPr>
            <p:cNvSpPr/>
            <p:nvPr/>
          </p:nvSpPr>
          <p:spPr>
            <a:xfrm>
              <a:off x="1411467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포인트가 5개인 별 25">
              <a:extLst>
                <a:ext uri="{FF2B5EF4-FFF2-40B4-BE49-F238E27FC236}">
                  <a16:creationId xmlns:a16="http://schemas.microsoft.com/office/drawing/2014/main" id="{E4612C3C-EA30-4F45-BFE7-C6D6868CDCE9}"/>
                </a:ext>
              </a:extLst>
            </p:cNvPr>
            <p:cNvSpPr/>
            <p:nvPr/>
          </p:nvSpPr>
          <p:spPr>
            <a:xfrm>
              <a:off x="1546481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포인트가 5개인 별 26">
              <a:extLst>
                <a:ext uri="{FF2B5EF4-FFF2-40B4-BE49-F238E27FC236}">
                  <a16:creationId xmlns:a16="http://schemas.microsoft.com/office/drawing/2014/main" id="{0D49C45B-3A7F-004C-81F2-623D6E4181BF}"/>
                </a:ext>
              </a:extLst>
            </p:cNvPr>
            <p:cNvSpPr/>
            <p:nvPr/>
          </p:nvSpPr>
          <p:spPr>
            <a:xfrm>
              <a:off x="1682699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포인트가 5개인 별 2">
              <a:extLst>
                <a:ext uri="{FF2B5EF4-FFF2-40B4-BE49-F238E27FC236}">
                  <a16:creationId xmlns:a16="http://schemas.microsoft.com/office/drawing/2014/main" id="{25AD75AB-1270-154E-B43D-05C236EBFB65}"/>
                </a:ext>
              </a:extLst>
            </p:cNvPr>
            <p:cNvSpPr/>
            <p:nvPr/>
          </p:nvSpPr>
          <p:spPr>
            <a:xfrm>
              <a:off x="1128701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9E04F0-F85C-D04F-BD22-0DBCD87C2ED1}"/>
              </a:ext>
            </a:extLst>
          </p:cNvPr>
          <p:cNvSpPr>
            <a:spLocks noChangeAspect="1"/>
          </p:cNvSpPr>
          <p:nvPr/>
        </p:nvSpPr>
        <p:spPr bwMode="auto">
          <a:xfrm>
            <a:off x="530445" y="2619246"/>
            <a:ext cx="1600162" cy="29295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lnSpc>
                <a:spcPct val="150000"/>
              </a:lnSpc>
            </a:pPr>
            <a:r>
              <a:rPr lang="en-US" altLang="ko-KR" sz="900" dirty="0">
                <a:latin typeface="Trebuchet MS" pitchFamily="34" charset="0"/>
              </a:rPr>
              <a:t>6</a:t>
            </a:r>
            <a:r>
              <a:rPr lang="ko-KR" altLang="en-US" sz="900" dirty="0">
                <a:latin typeface="Trebuchet MS" pitchFamily="34" charset="0"/>
              </a:rPr>
              <a:t>개의 상품리뷰가 있습니다</a:t>
            </a:r>
            <a:r>
              <a:rPr lang="en-US" altLang="ko-KR" sz="900" dirty="0">
                <a:latin typeface="Trebuchet MS" pitchFamily="34" charset="0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8A9095-F1A6-3E4B-B4EB-B704BA687F02}"/>
              </a:ext>
            </a:extLst>
          </p:cNvPr>
          <p:cNvSpPr>
            <a:spLocks noChangeAspect="1"/>
          </p:cNvSpPr>
          <p:nvPr/>
        </p:nvSpPr>
        <p:spPr bwMode="auto">
          <a:xfrm>
            <a:off x="641639" y="3934378"/>
            <a:ext cx="1455312" cy="2214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dirty="0" err="1">
                <a:solidFill>
                  <a:schemeClr val="bg1"/>
                </a:solidFill>
                <a:latin typeface="Trebuchet MS" pitchFamily="34" charset="0"/>
              </a:rPr>
              <a:t>리뷰쓰기</a:t>
            </a:r>
            <a:endParaRPr lang="en-US" altLang="ko-KR" sz="9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6EE462-5406-6D40-AC1C-A7B78D5436CB}"/>
              </a:ext>
            </a:extLst>
          </p:cNvPr>
          <p:cNvSpPr>
            <a:spLocks noChangeAspect="1"/>
          </p:cNvSpPr>
          <p:nvPr/>
        </p:nvSpPr>
        <p:spPr bwMode="auto">
          <a:xfrm>
            <a:off x="2255604" y="2076929"/>
            <a:ext cx="1710191" cy="211715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5F44AC-E5CF-494E-AFE1-0FB50F841ECA}"/>
              </a:ext>
            </a:extLst>
          </p:cNvPr>
          <p:cNvSpPr>
            <a:spLocks noChangeAspect="1"/>
          </p:cNvSpPr>
          <p:nvPr/>
        </p:nvSpPr>
        <p:spPr bwMode="auto">
          <a:xfrm>
            <a:off x="4025769" y="2076928"/>
            <a:ext cx="1710191" cy="211715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AB0B644F-DD52-3D4F-A241-8810D5614B49}"/>
              </a:ext>
            </a:extLst>
          </p:cNvPr>
          <p:cNvSpPr txBox="1">
            <a:spLocks/>
          </p:cNvSpPr>
          <p:nvPr/>
        </p:nvSpPr>
        <p:spPr>
          <a:xfrm>
            <a:off x="2255603" y="2265380"/>
            <a:ext cx="1625493" cy="119518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800" b="1" dirty="0">
                <a:latin typeface="Trebuchet MS" panose="020B0603020202020204" pitchFamily="34" charset="0"/>
                <a:ea typeface="+mn-ea"/>
              </a:rPr>
              <a:t>“</a:t>
            </a:r>
            <a:r>
              <a:rPr kumimoji="0" lang="ko-KR" altLang="en-US" sz="1800" b="1" dirty="0">
                <a:latin typeface="Trebuchet MS" panose="020B0603020202020204" pitchFamily="34" charset="0"/>
                <a:ea typeface="+mn-ea"/>
              </a:rPr>
              <a:t>상자를 열고 디테일에 훅 갔습니다</a:t>
            </a:r>
            <a:r>
              <a:rPr kumimoji="0" lang="en-US" altLang="ko-KR" sz="1800" b="1" dirty="0">
                <a:latin typeface="Trebuchet MS" panose="020B0603020202020204" pitchFamily="34" charset="0"/>
                <a:ea typeface="+mn-ea"/>
              </a:rPr>
              <a:t>.”</a:t>
            </a:r>
            <a:r>
              <a:rPr kumimoji="0" lang="ko-KR" altLang="en-US" sz="1800" b="1" dirty="0">
                <a:latin typeface="Trebuchet MS" panose="020B0603020202020204" pitchFamily="34" charset="0"/>
                <a:ea typeface="+mn-ea"/>
              </a:rPr>
              <a:t>  </a:t>
            </a:r>
            <a:endParaRPr kumimoji="0" lang="ko-KR" altLang="ko-KR" sz="1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3020C93C-96E4-534E-8AD5-EB2FD7470ACE}"/>
              </a:ext>
            </a:extLst>
          </p:cNvPr>
          <p:cNvSpPr txBox="1">
            <a:spLocks/>
          </p:cNvSpPr>
          <p:nvPr/>
        </p:nvSpPr>
        <p:spPr>
          <a:xfrm>
            <a:off x="4035522" y="2264474"/>
            <a:ext cx="1625493" cy="119518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800" b="1" dirty="0">
                <a:latin typeface="Trebuchet MS" panose="020B0603020202020204" pitchFamily="34" charset="0"/>
                <a:ea typeface="+mn-ea"/>
              </a:rPr>
              <a:t>“</a:t>
            </a:r>
            <a:r>
              <a:rPr kumimoji="0" lang="ko-KR" altLang="en-US" sz="1800" b="1" dirty="0">
                <a:latin typeface="Trebuchet MS" panose="020B0603020202020204" pitchFamily="34" charset="0"/>
                <a:ea typeface="+mn-ea"/>
              </a:rPr>
              <a:t>배송도 빠르고 실물이 훨씬 </a:t>
            </a:r>
            <a:r>
              <a:rPr kumimoji="0" lang="ko-KR" altLang="en-US" sz="1800" b="1" dirty="0" err="1">
                <a:latin typeface="Trebuchet MS" panose="020B0603020202020204" pitchFamily="34" charset="0"/>
                <a:ea typeface="+mn-ea"/>
              </a:rPr>
              <a:t>이쁘네요</a:t>
            </a:r>
            <a:r>
              <a:rPr kumimoji="0" lang="en-US" altLang="ko-KR" sz="1800" b="1" dirty="0">
                <a:latin typeface="Trebuchet MS" panose="020B0603020202020204" pitchFamily="34" charset="0"/>
                <a:ea typeface="+mn-ea"/>
              </a:rPr>
              <a:t>.”</a:t>
            </a:r>
            <a:r>
              <a:rPr kumimoji="0" lang="ko-KR" altLang="en-US" sz="1800" b="1" dirty="0">
                <a:latin typeface="Trebuchet MS" panose="020B0603020202020204" pitchFamily="34" charset="0"/>
                <a:ea typeface="+mn-ea"/>
              </a:rPr>
              <a:t>  </a:t>
            </a:r>
            <a:endParaRPr kumimoji="0" lang="ko-KR" altLang="ko-KR" sz="1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F6FECA93-102E-2F49-903E-3E424B69491A}"/>
              </a:ext>
            </a:extLst>
          </p:cNvPr>
          <p:cNvSpPr txBox="1">
            <a:spLocks/>
          </p:cNvSpPr>
          <p:nvPr/>
        </p:nvSpPr>
        <p:spPr>
          <a:xfrm>
            <a:off x="485439" y="1777756"/>
            <a:ext cx="2763566" cy="24757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ko-KR" altLang="en-US" sz="1000" b="1" dirty="0" err="1">
                <a:latin typeface="Trebuchet MS" panose="020B0603020202020204" pitchFamily="34" charset="0"/>
                <a:ea typeface="+mn-ea"/>
              </a:rPr>
              <a:t>상품리뷰</a:t>
            </a:r>
            <a:r>
              <a:rPr kumimoji="0" lang="en-US" altLang="ko-KR" sz="1000" b="1" dirty="0">
                <a:latin typeface="Trebuchet MS" panose="020B0603020202020204" pitchFamily="34" charset="0"/>
                <a:ea typeface="+mn-ea"/>
              </a:rPr>
              <a:t>(6)</a:t>
            </a:r>
            <a:r>
              <a:rPr kumimoji="0" lang="ko-KR" altLang="en-US" sz="1000" b="1" dirty="0">
                <a:latin typeface="Trebuchet MS" panose="020B0603020202020204" pitchFamily="34" charset="0"/>
                <a:ea typeface="+mn-ea"/>
              </a:rPr>
              <a:t>   </a:t>
            </a:r>
            <a:r>
              <a:rPr kumimoji="0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+mn-ea"/>
              </a:rPr>
              <a:t>&lt;</a:t>
            </a:r>
            <a:r>
              <a:rPr kumimoji="0" lang="ko-KR" altLang="en-US" sz="1000" b="1" dirty="0">
                <a:latin typeface="Trebuchet MS" panose="020B0603020202020204" pitchFamily="34" charset="0"/>
                <a:ea typeface="+mn-ea"/>
              </a:rPr>
              <a:t>  </a:t>
            </a:r>
            <a:r>
              <a:rPr kumimoji="0" lang="en-US" altLang="ko-KR" sz="1000" b="1" dirty="0">
                <a:latin typeface="Trebuchet MS" panose="020B0603020202020204" pitchFamily="34" charset="0"/>
                <a:ea typeface="+mn-ea"/>
              </a:rPr>
              <a:t>&gt;</a:t>
            </a:r>
            <a:endParaRPr kumimoji="0" lang="ko-KR" altLang="ko-KR" sz="10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02B4D68-985E-6246-8AC8-0308C458283F}"/>
              </a:ext>
            </a:extLst>
          </p:cNvPr>
          <p:cNvSpPr>
            <a:spLocks noChangeAspect="1"/>
          </p:cNvSpPr>
          <p:nvPr/>
        </p:nvSpPr>
        <p:spPr bwMode="auto">
          <a:xfrm>
            <a:off x="380365" y="4265411"/>
            <a:ext cx="5493134" cy="23767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F3F82DD-E9FA-4346-BC11-4E639C6611AC}"/>
              </a:ext>
            </a:extLst>
          </p:cNvPr>
          <p:cNvSpPr>
            <a:spLocks noChangeAspect="1"/>
          </p:cNvSpPr>
          <p:nvPr/>
        </p:nvSpPr>
        <p:spPr bwMode="auto">
          <a:xfrm>
            <a:off x="686848" y="4284102"/>
            <a:ext cx="1313478" cy="2157007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900" dirty="0">
                <a:latin typeface="Trebuchet MS" pitchFamily="34" charset="0"/>
              </a:rPr>
              <a:t>Model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제품소개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색상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치수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제조자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 err="1">
                <a:latin typeface="Trebuchet MS" pitchFamily="34" charset="0"/>
              </a:rPr>
              <a:t>제조국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 err="1">
                <a:latin typeface="Trebuchet MS" pitchFamily="34" charset="0"/>
              </a:rPr>
              <a:t>취급시</a:t>
            </a:r>
            <a:r>
              <a:rPr lang="ko-KR" altLang="en-US" sz="900" dirty="0">
                <a:latin typeface="Trebuchet MS" pitchFamily="34" charset="0"/>
              </a:rPr>
              <a:t> 주의사항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품질보증기준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en-US" altLang="ko-KR" sz="900" dirty="0">
                <a:latin typeface="Trebuchet MS" pitchFamily="34" charset="0"/>
              </a:rPr>
              <a:t>A/S </a:t>
            </a:r>
            <a:r>
              <a:rPr lang="ko-KR" altLang="en-US" sz="900" dirty="0">
                <a:latin typeface="Trebuchet MS" pitchFamily="34" charset="0"/>
              </a:rPr>
              <a:t>책임자와 전화번호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 err="1">
                <a:latin typeface="Trebuchet MS" pitchFamily="34" charset="0"/>
              </a:rPr>
              <a:t>제조연월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8FD2AF-C769-F741-81F1-D82645A6CC8F}"/>
              </a:ext>
            </a:extLst>
          </p:cNvPr>
          <p:cNvSpPr>
            <a:spLocks noChangeAspect="1"/>
          </p:cNvSpPr>
          <p:nvPr/>
        </p:nvSpPr>
        <p:spPr bwMode="auto">
          <a:xfrm>
            <a:off x="2283517" y="4284102"/>
            <a:ext cx="3452443" cy="235291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900" dirty="0">
                <a:latin typeface="Trebuchet MS" pitchFamily="34" charset="0"/>
              </a:rPr>
              <a:t>132169C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겉감 </a:t>
            </a:r>
            <a:r>
              <a:rPr lang="en-US" altLang="ko-KR" sz="900" dirty="0">
                <a:latin typeface="Trebuchet MS" pitchFamily="34" charset="0"/>
              </a:rPr>
              <a:t>:</a:t>
            </a:r>
            <a:r>
              <a:rPr lang="ko-KR" altLang="en-US" sz="900" dirty="0">
                <a:latin typeface="Trebuchet MS" pitchFamily="34" charset="0"/>
              </a:rPr>
              <a:t> 가죽 </a:t>
            </a:r>
            <a:r>
              <a:rPr lang="en-US" altLang="ko-KR" sz="900" dirty="0">
                <a:latin typeface="Trebuchet MS" pitchFamily="34" charset="0"/>
              </a:rPr>
              <a:t>100%,</a:t>
            </a:r>
            <a:r>
              <a:rPr lang="ko-KR" altLang="en-US" sz="900" dirty="0">
                <a:latin typeface="Trebuchet MS" pitchFamily="34" charset="0"/>
              </a:rPr>
              <a:t> 안감 </a:t>
            </a:r>
            <a:r>
              <a:rPr lang="en-US" altLang="ko-KR" sz="900" dirty="0">
                <a:latin typeface="Trebuchet MS" pitchFamily="34" charset="0"/>
              </a:rPr>
              <a:t>:</a:t>
            </a:r>
            <a:r>
              <a:rPr lang="ko-KR" altLang="en-US" sz="900" dirty="0">
                <a:latin typeface="Trebuchet MS" pitchFamily="34" charset="0"/>
              </a:rPr>
              <a:t> 면 </a:t>
            </a:r>
            <a:r>
              <a:rPr lang="en-US" altLang="ko-KR" sz="900" dirty="0">
                <a:latin typeface="Trebuchet MS" pitchFamily="34" charset="0"/>
              </a:rPr>
              <a:t>100%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 err="1">
                <a:latin typeface="Trebuchet MS" pitchFamily="34" charset="0"/>
              </a:rPr>
              <a:t>상단표기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 err="1">
                <a:latin typeface="Trebuchet MS" pitchFamily="34" charset="0"/>
              </a:rPr>
              <a:t>상단표기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 err="1">
                <a:latin typeface="Trebuchet MS" pitchFamily="34" charset="0"/>
              </a:rPr>
              <a:t>컨버스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베트남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본 제품은 천연 염료를 사용하여 </a:t>
            </a:r>
            <a:r>
              <a:rPr lang="ko-KR" altLang="en-US" sz="900" dirty="0" err="1">
                <a:latin typeface="Trebuchet MS" pitchFamily="34" charset="0"/>
              </a:rPr>
              <a:t>물빠짐이</a:t>
            </a:r>
            <a:r>
              <a:rPr lang="ko-KR" altLang="en-US" sz="900" dirty="0">
                <a:latin typeface="Trebuchet MS" pitchFamily="34" charset="0"/>
              </a:rPr>
              <a:t> 있으니 주의하여 주십시오</a:t>
            </a:r>
            <a:r>
              <a:rPr lang="en-US" altLang="ko-KR" sz="900" dirty="0">
                <a:latin typeface="Trebuchet MS" pitchFamily="34" charset="0"/>
              </a:rPr>
              <a:t>.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품질보증기간</a:t>
            </a:r>
            <a:r>
              <a:rPr lang="en-US" altLang="ko-KR" sz="900" dirty="0">
                <a:latin typeface="Trebuchet MS" pitchFamily="34" charset="0"/>
              </a:rPr>
              <a:t>(1</a:t>
            </a:r>
            <a:r>
              <a:rPr lang="ko-KR" altLang="en-US" sz="900" dirty="0">
                <a:latin typeface="Trebuchet MS" pitchFamily="34" charset="0"/>
              </a:rPr>
              <a:t>년</a:t>
            </a:r>
            <a:r>
              <a:rPr lang="en-US" altLang="ko-KR" sz="900" dirty="0">
                <a:latin typeface="Trebuchet MS" pitchFamily="34" charset="0"/>
              </a:rPr>
              <a:t>)</a:t>
            </a:r>
            <a:r>
              <a:rPr lang="ko-KR" altLang="en-US" sz="900" dirty="0">
                <a:latin typeface="Trebuchet MS" pitchFamily="34" charset="0"/>
              </a:rPr>
              <a:t> 내 </a:t>
            </a:r>
            <a:r>
              <a:rPr lang="ko-KR" altLang="en-US" sz="900" dirty="0" err="1">
                <a:latin typeface="Trebuchet MS" pitchFamily="34" charset="0"/>
              </a:rPr>
              <a:t>무상수선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 err="1">
                <a:latin typeface="Trebuchet MS" pitchFamily="34" charset="0"/>
              </a:rPr>
              <a:t>컨버스</a:t>
            </a:r>
            <a:r>
              <a:rPr lang="ko-KR" altLang="en-US" sz="900" dirty="0">
                <a:latin typeface="Trebuchet MS" pitchFamily="34" charset="0"/>
              </a:rPr>
              <a:t> </a:t>
            </a:r>
            <a:r>
              <a:rPr lang="en-US" altLang="ko-KR" sz="900" dirty="0">
                <a:latin typeface="Trebuchet MS" pitchFamily="34" charset="0"/>
              </a:rPr>
              <a:t>AS </a:t>
            </a:r>
            <a:r>
              <a:rPr lang="ko-KR" altLang="en-US" sz="900" dirty="0">
                <a:latin typeface="Trebuchet MS" pitchFamily="34" charset="0"/>
              </a:rPr>
              <a:t>센터</a:t>
            </a:r>
            <a:r>
              <a:rPr lang="en-US" altLang="ko-KR" sz="900" dirty="0">
                <a:latin typeface="Trebuchet MS" pitchFamily="34" charset="0"/>
              </a:rPr>
              <a:t>(080-987-0182)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상품라벨에서 확인</a:t>
            </a:r>
            <a:endParaRPr lang="en-US" altLang="ko-KR" sz="900" dirty="0">
              <a:latin typeface="Trebuchet MS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34773FC-C0A2-614D-B1D1-94148186F557}"/>
              </a:ext>
            </a:extLst>
          </p:cNvPr>
          <p:cNvGrpSpPr/>
          <p:nvPr/>
        </p:nvGrpSpPr>
        <p:grpSpPr>
          <a:xfrm>
            <a:off x="2789374" y="3291436"/>
            <a:ext cx="604081" cy="50083"/>
            <a:chOff x="1128701" y="5255693"/>
            <a:chExt cx="604081" cy="50083"/>
          </a:xfrm>
        </p:grpSpPr>
        <p:sp>
          <p:nvSpPr>
            <p:cNvPr id="71" name="포인트가 5개인 별 23">
              <a:extLst>
                <a:ext uri="{FF2B5EF4-FFF2-40B4-BE49-F238E27FC236}">
                  <a16:creationId xmlns:a16="http://schemas.microsoft.com/office/drawing/2014/main" id="{F1379923-3F4F-A544-8361-6B33C98912B0}"/>
                </a:ext>
              </a:extLst>
            </p:cNvPr>
            <p:cNvSpPr/>
            <p:nvPr/>
          </p:nvSpPr>
          <p:spPr>
            <a:xfrm>
              <a:off x="1272872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포인트가 5개인 별 24">
              <a:extLst>
                <a:ext uri="{FF2B5EF4-FFF2-40B4-BE49-F238E27FC236}">
                  <a16:creationId xmlns:a16="http://schemas.microsoft.com/office/drawing/2014/main" id="{C29961F4-212E-B845-B6C4-26CDB637BF47}"/>
                </a:ext>
              </a:extLst>
            </p:cNvPr>
            <p:cNvSpPr/>
            <p:nvPr/>
          </p:nvSpPr>
          <p:spPr>
            <a:xfrm>
              <a:off x="1411467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포인트가 5개인 별 25">
              <a:extLst>
                <a:ext uri="{FF2B5EF4-FFF2-40B4-BE49-F238E27FC236}">
                  <a16:creationId xmlns:a16="http://schemas.microsoft.com/office/drawing/2014/main" id="{724DD40C-7C1D-A84B-BC65-5E76068AED3B}"/>
                </a:ext>
              </a:extLst>
            </p:cNvPr>
            <p:cNvSpPr/>
            <p:nvPr/>
          </p:nvSpPr>
          <p:spPr>
            <a:xfrm>
              <a:off x="1546481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포인트가 5개인 별 26">
              <a:extLst>
                <a:ext uri="{FF2B5EF4-FFF2-40B4-BE49-F238E27FC236}">
                  <a16:creationId xmlns:a16="http://schemas.microsoft.com/office/drawing/2014/main" id="{B991807A-2D18-134E-8531-E617E653F392}"/>
                </a:ext>
              </a:extLst>
            </p:cNvPr>
            <p:cNvSpPr/>
            <p:nvPr/>
          </p:nvSpPr>
          <p:spPr>
            <a:xfrm>
              <a:off x="1682699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포인트가 5개인 별 2">
              <a:extLst>
                <a:ext uri="{FF2B5EF4-FFF2-40B4-BE49-F238E27FC236}">
                  <a16:creationId xmlns:a16="http://schemas.microsoft.com/office/drawing/2014/main" id="{09BB732E-F102-564E-8FD8-832430BD311B}"/>
                </a:ext>
              </a:extLst>
            </p:cNvPr>
            <p:cNvSpPr/>
            <p:nvPr/>
          </p:nvSpPr>
          <p:spPr>
            <a:xfrm>
              <a:off x="1128701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DB3FAAB-508A-9344-8FEF-2E07C8E4932A}"/>
              </a:ext>
            </a:extLst>
          </p:cNvPr>
          <p:cNvGrpSpPr/>
          <p:nvPr/>
        </p:nvGrpSpPr>
        <p:grpSpPr>
          <a:xfrm>
            <a:off x="4546227" y="3291436"/>
            <a:ext cx="604081" cy="50083"/>
            <a:chOff x="1128701" y="5255693"/>
            <a:chExt cx="604081" cy="50083"/>
          </a:xfrm>
        </p:grpSpPr>
        <p:sp>
          <p:nvSpPr>
            <p:cNvPr id="79" name="포인트가 5개인 별 23">
              <a:extLst>
                <a:ext uri="{FF2B5EF4-FFF2-40B4-BE49-F238E27FC236}">
                  <a16:creationId xmlns:a16="http://schemas.microsoft.com/office/drawing/2014/main" id="{B2916BCF-48E0-2848-9889-B2D015FF0883}"/>
                </a:ext>
              </a:extLst>
            </p:cNvPr>
            <p:cNvSpPr/>
            <p:nvPr/>
          </p:nvSpPr>
          <p:spPr>
            <a:xfrm>
              <a:off x="1272872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포인트가 5개인 별 24">
              <a:extLst>
                <a:ext uri="{FF2B5EF4-FFF2-40B4-BE49-F238E27FC236}">
                  <a16:creationId xmlns:a16="http://schemas.microsoft.com/office/drawing/2014/main" id="{CCF6CCA7-8CBB-4746-ACF1-EA8D8C9BA168}"/>
                </a:ext>
              </a:extLst>
            </p:cNvPr>
            <p:cNvSpPr/>
            <p:nvPr/>
          </p:nvSpPr>
          <p:spPr>
            <a:xfrm>
              <a:off x="1411467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포인트가 5개인 별 25">
              <a:extLst>
                <a:ext uri="{FF2B5EF4-FFF2-40B4-BE49-F238E27FC236}">
                  <a16:creationId xmlns:a16="http://schemas.microsoft.com/office/drawing/2014/main" id="{0F962A2E-3BE6-074E-8A2F-307170D8926A}"/>
                </a:ext>
              </a:extLst>
            </p:cNvPr>
            <p:cNvSpPr/>
            <p:nvPr/>
          </p:nvSpPr>
          <p:spPr>
            <a:xfrm>
              <a:off x="1546481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포인트가 5개인 별 26">
              <a:extLst>
                <a:ext uri="{FF2B5EF4-FFF2-40B4-BE49-F238E27FC236}">
                  <a16:creationId xmlns:a16="http://schemas.microsoft.com/office/drawing/2014/main" id="{8C891B37-23FC-DD4F-8355-2B56709231C3}"/>
                </a:ext>
              </a:extLst>
            </p:cNvPr>
            <p:cNvSpPr/>
            <p:nvPr/>
          </p:nvSpPr>
          <p:spPr>
            <a:xfrm>
              <a:off x="1682699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포인트가 5개인 별 2">
              <a:extLst>
                <a:ext uri="{FF2B5EF4-FFF2-40B4-BE49-F238E27FC236}">
                  <a16:creationId xmlns:a16="http://schemas.microsoft.com/office/drawing/2014/main" id="{C7A8A22E-183C-7642-BD80-223671EE93A7}"/>
                </a:ext>
              </a:extLst>
            </p:cNvPr>
            <p:cNvSpPr/>
            <p:nvPr/>
          </p:nvSpPr>
          <p:spPr>
            <a:xfrm>
              <a:off x="1128701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53F2B34-15A2-1C44-AF72-1DF54FBA4EB0}"/>
              </a:ext>
            </a:extLst>
          </p:cNvPr>
          <p:cNvGrpSpPr/>
          <p:nvPr/>
        </p:nvGrpSpPr>
        <p:grpSpPr>
          <a:xfrm>
            <a:off x="611405" y="2785062"/>
            <a:ext cx="1558063" cy="1223416"/>
            <a:chOff x="9533492" y="5571173"/>
            <a:chExt cx="2411776" cy="1223416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4E50D96-0AD5-6C43-981B-A7BC8AF7CB29}"/>
                </a:ext>
              </a:extLst>
            </p:cNvPr>
            <p:cNvGrpSpPr/>
            <p:nvPr/>
          </p:nvGrpSpPr>
          <p:grpSpPr>
            <a:xfrm>
              <a:off x="9533492" y="5780657"/>
              <a:ext cx="2411776" cy="1013932"/>
              <a:chOff x="9533492" y="5918720"/>
              <a:chExt cx="2694935" cy="1428614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3AF80BA0-D060-024C-A941-76C699A56323}"/>
                  </a:ext>
                </a:extLst>
              </p:cNvPr>
              <p:cNvGrpSpPr/>
              <p:nvPr/>
            </p:nvGrpSpPr>
            <p:grpSpPr>
              <a:xfrm>
                <a:off x="9596946" y="5918720"/>
                <a:ext cx="2444363" cy="244665"/>
                <a:chOff x="1086352" y="3435105"/>
                <a:chExt cx="3961136" cy="317698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2F596A97-D8F0-4A41-B07F-1DE440FD29E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086352" y="3435105"/>
                  <a:ext cx="795516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5C9B35FD-2AA6-6B45-B1D5-14809623C37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1868" y="3435105"/>
                  <a:ext cx="795516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9353A6AF-CC1D-2542-9B23-054C53741BA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69162" y="3437453"/>
                  <a:ext cx="795516" cy="31535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51AB433F-EC90-2844-A068-BDB786D9F0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56456" y="3435105"/>
                  <a:ext cx="795516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37D5128D-4B8F-0F48-AB61-A6E6B29CB3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51972" y="3435105"/>
                  <a:ext cx="795516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2A92E41-456C-D644-B1A3-5ECD83CFE59F}"/>
                  </a:ext>
                </a:extLst>
              </p:cNvPr>
              <p:cNvGrpSpPr/>
              <p:nvPr/>
            </p:nvGrpSpPr>
            <p:grpSpPr>
              <a:xfrm>
                <a:off x="9596946" y="6698025"/>
                <a:ext cx="2444363" cy="244664"/>
                <a:chOff x="1086352" y="3435105"/>
                <a:chExt cx="3961136" cy="317697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7C09BD8C-D66E-C248-BB66-E14734DEEE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086352" y="3435105"/>
                  <a:ext cx="795516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48C3CD48-40AE-E34C-86A5-D62698077F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1868" y="3435105"/>
                  <a:ext cx="795516" cy="31535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D82756FB-C95B-6D47-8E81-3F1ED7DFA5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9163" y="3437452"/>
                  <a:ext cx="795517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A92AF347-4AB0-D341-903A-7308D67F34F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56456" y="3435105"/>
                  <a:ext cx="795516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B4853E24-7F88-8C43-AA1B-9916FF5ECC7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51972" y="3435105"/>
                  <a:ext cx="795516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</p:grp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228D5C-EED4-FD46-9AF7-8E5D1D97F9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533492" y="6425931"/>
                <a:ext cx="1600162" cy="292956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latinLnBrk="0" hangingPunct="0">
                  <a:lnSpc>
                    <a:spcPct val="150000"/>
                  </a:lnSpc>
                </a:pPr>
                <a:r>
                  <a:rPr lang="ko-KR" altLang="en-US" sz="900" dirty="0">
                    <a:latin typeface="Trebuchet MS" pitchFamily="34" charset="0"/>
                  </a:rPr>
                  <a:t>사이즈</a:t>
                </a:r>
                <a:endParaRPr lang="en-US" altLang="ko-KR" sz="900" dirty="0">
                  <a:latin typeface="Trebuchet MS" pitchFamily="34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E0E181C-36A7-B548-B672-F7882FA270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539343" y="6097988"/>
                <a:ext cx="1097012" cy="378042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latinLnBrk="0" hangingPunct="0">
                  <a:lnSpc>
                    <a:spcPct val="150000"/>
                  </a:lnSpc>
                </a:pPr>
                <a:r>
                  <a:rPr lang="ko-KR" altLang="en-US" sz="900" dirty="0">
                    <a:latin typeface="Trebuchet MS" pitchFamily="34" charset="0"/>
                  </a:rPr>
                  <a:t>어두워요</a:t>
                </a:r>
                <a:endParaRPr lang="en-US" altLang="ko-KR" sz="900" dirty="0">
                  <a:latin typeface="Trebuchet MS" pitchFamily="34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BC95C-DDC5-CE40-B33D-84376A8050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191258" y="6103139"/>
                <a:ext cx="905526" cy="488155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latinLnBrk="0" hangingPunct="0">
                  <a:lnSpc>
                    <a:spcPct val="150000"/>
                  </a:lnSpc>
                </a:pPr>
                <a:r>
                  <a:rPr lang="ko-KR" altLang="en-US" sz="900" dirty="0">
                    <a:latin typeface="Trebuchet MS" pitchFamily="34" charset="0"/>
                  </a:rPr>
                  <a:t>밝아요</a:t>
                </a:r>
                <a:endParaRPr lang="en-US" altLang="ko-KR" sz="900" dirty="0">
                  <a:latin typeface="Trebuchet MS" pitchFamily="34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B2EC3EC-39B2-2D42-A7A0-6C720F9D3B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533492" y="6888187"/>
                <a:ext cx="851714" cy="459147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latinLnBrk="0" hangingPunct="0">
                  <a:lnSpc>
                    <a:spcPct val="150000"/>
                  </a:lnSpc>
                </a:pPr>
                <a:r>
                  <a:rPr lang="ko-KR" altLang="en-US" sz="900" dirty="0">
                    <a:latin typeface="Trebuchet MS" pitchFamily="34" charset="0"/>
                  </a:rPr>
                  <a:t>작아요</a:t>
                </a:r>
                <a:endParaRPr lang="en-US" altLang="ko-KR" sz="900" dirty="0">
                  <a:latin typeface="Trebuchet MS" pitchFamily="34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2A8AC22-CBB1-8047-835B-322F7415B9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684996" y="6893340"/>
                <a:ext cx="543431" cy="292956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latinLnBrk="0" hangingPunct="0">
                  <a:lnSpc>
                    <a:spcPct val="150000"/>
                  </a:lnSpc>
                </a:pPr>
                <a:r>
                  <a:rPr lang="ko-KR" altLang="en-US" sz="900" dirty="0">
                    <a:latin typeface="Trebuchet MS" pitchFamily="34" charset="0"/>
                  </a:rPr>
                  <a:t>커요</a:t>
                </a:r>
                <a:endParaRPr lang="en-US" altLang="ko-KR" sz="900" dirty="0">
                  <a:latin typeface="Trebuchet MS" pitchFamily="34" charset="0"/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92F310F-50A1-BB4D-AA38-701821EDCB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38728" y="5571173"/>
              <a:ext cx="610412" cy="260968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lnSpc>
                  <a:spcPct val="150000"/>
                </a:lnSpc>
              </a:pPr>
              <a:r>
                <a:rPr lang="ko-KR" altLang="en-US" sz="900" dirty="0">
                  <a:latin typeface="Trebuchet MS" pitchFamily="34" charset="0"/>
                </a:rPr>
                <a:t>컬러</a:t>
              </a:r>
              <a:endParaRPr lang="en-US" altLang="ko-KR" sz="900" dirty="0">
                <a:latin typeface="Trebuchet MS" pitchFamily="34" charset="0"/>
              </a:endParaRPr>
            </a:p>
          </p:txBody>
        </p:sp>
      </p:grpSp>
      <p:sp>
        <p:nvSpPr>
          <p:cNvPr id="75" name="아래쪽 화살표[D] 74">
            <a:extLst>
              <a:ext uri="{FF2B5EF4-FFF2-40B4-BE49-F238E27FC236}">
                <a16:creationId xmlns:a16="http://schemas.microsoft.com/office/drawing/2014/main" id="{EE7188D9-EE01-A246-9ABD-32CAC54E7232}"/>
              </a:ext>
            </a:extLst>
          </p:cNvPr>
          <p:cNvSpPr/>
          <p:nvPr/>
        </p:nvSpPr>
        <p:spPr>
          <a:xfrm>
            <a:off x="4613222" y="497751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아래쪽 화살표[D] 103">
            <a:extLst>
              <a:ext uri="{FF2B5EF4-FFF2-40B4-BE49-F238E27FC236}">
                <a16:creationId xmlns:a16="http://schemas.microsoft.com/office/drawing/2014/main" id="{3765E4F7-9A98-7446-9FA4-1F4E9427EDDF}"/>
              </a:ext>
            </a:extLst>
          </p:cNvPr>
          <p:cNvSpPr/>
          <p:nvPr/>
        </p:nvSpPr>
        <p:spPr>
          <a:xfrm>
            <a:off x="4613222" y="6516576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9098CB8-E7DB-5E43-A555-449EE339FFE3}"/>
              </a:ext>
            </a:extLst>
          </p:cNvPr>
          <p:cNvSpPr>
            <a:spLocks noChangeAspect="1"/>
          </p:cNvSpPr>
          <p:nvPr/>
        </p:nvSpPr>
        <p:spPr bwMode="auto">
          <a:xfrm>
            <a:off x="380364" y="1380690"/>
            <a:ext cx="5493135" cy="37070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커뮤니티 노출 영역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(3rd Party)</a:t>
            </a:r>
          </a:p>
        </p:txBody>
      </p:sp>
      <p:sp>
        <p:nvSpPr>
          <p:cNvPr id="61" name="제목 1">
            <a:extLst>
              <a:ext uri="{FF2B5EF4-FFF2-40B4-BE49-F238E27FC236}">
                <a16:creationId xmlns:a16="http://schemas.microsoft.com/office/drawing/2014/main" id="{52013425-83D5-4D43-97C6-B2C09F839110}"/>
              </a:ext>
            </a:extLst>
          </p:cNvPr>
          <p:cNvSpPr txBox="1">
            <a:spLocks/>
          </p:cNvSpPr>
          <p:nvPr/>
        </p:nvSpPr>
        <p:spPr>
          <a:xfrm>
            <a:off x="4475820" y="1831280"/>
            <a:ext cx="1271374" cy="24757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kumimoji="0" lang="ko-KR" altLang="en-US" sz="800" dirty="0">
                <a:latin typeface="Trebuchet MS" panose="020B0603020202020204" pitchFamily="34" charset="0"/>
                <a:ea typeface="+mn-ea"/>
              </a:rPr>
              <a:t>전체보기 </a:t>
            </a:r>
            <a:r>
              <a:rPr kumimoji="0" lang="en-US" altLang="ko-KR" sz="800" dirty="0">
                <a:latin typeface="Trebuchet MS" panose="020B0603020202020204" pitchFamily="34" charset="0"/>
                <a:ea typeface="+mn-ea"/>
              </a:rPr>
              <a:t>&gt;</a:t>
            </a:r>
            <a:endParaRPr kumimoji="0" lang="ko-KR" altLang="ko-KR" sz="800" dirty="0">
              <a:latin typeface="Trebuchet MS" panose="020B0603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6964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99"/>
              </p:ext>
            </p:extLst>
          </p:nvPr>
        </p:nvGraphicFramePr>
        <p:xfrm>
          <a:off x="9269501" y="558055"/>
          <a:ext cx="2676438" cy="11430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아래쪽 화살표[D] 74">
            <a:extLst>
              <a:ext uri="{FF2B5EF4-FFF2-40B4-BE49-F238E27FC236}">
                <a16:creationId xmlns:a16="http://schemas.microsoft.com/office/drawing/2014/main" id="{EE7188D9-EE01-A246-9ABD-32CAC54E7232}"/>
              </a:ext>
            </a:extLst>
          </p:cNvPr>
          <p:cNvSpPr/>
          <p:nvPr/>
        </p:nvSpPr>
        <p:spPr>
          <a:xfrm>
            <a:off x="4613222" y="497751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10CF13-DAC5-964E-A49D-B236174C05C6}"/>
              </a:ext>
            </a:extLst>
          </p:cNvPr>
          <p:cNvSpPr>
            <a:spLocks noChangeAspect="1"/>
          </p:cNvSpPr>
          <p:nvPr/>
        </p:nvSpPr>
        <p:spPr bwMode="auto">
          <a:xfrm>
            <a:off x="380365" y="966171"/>
            <a:ext cx="5493134" cy="206756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연관상품</a:t>
            </a:r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65CA46-9C86-AD4E-BB84-074FB019CF2F}"/>
              </a:ext>
            </a:extLst>
          </p:cNvPr>
          <p:cNvSpPr>
            <a:spLocks noChangeAspect="1"/>
          </p:cNvSpPr>
          <p:nvPr/>
        </p:nvSpPr>
        <p:spPr bwMode="auto">
          <a:xfrm>
            <a:off x="630893" y="1219143"/>
            <a:ext cx="1348140" cy="11808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Img</a:t>
            </a:r>
          </a:p>
        </p:txBody>
      </p:sp>
      <p:cxnSp>
        <p:nvCxnSpPr>
          <p:cNvPr id="62" name="직선 연결선 45">
            <a:extLst>
              <a:ext uri="{FF2B5EF4-FFF2-40B4-BE49-F238E27FC236}">
                <a16:creationId xmlns:a16="http://schemas.microsoft.com/office/drawing/2014/main" id="{02EAF176-C4D6-0C40-A6E8-5CFEF539E8AC}"/>
              </a:ext>
            </a:extLst>
          </p:cNvPr>
          <p:cNvCxnSpPr/>
          <p:nvPr/>
        </p:nvCxnSpPr>
        <p:spPr bwMode="auto">
          <a:xfrm>
            <a:off x="630893" y="1347143"/>
            <a:ext cx="1348139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3" name="직사각형 152">
            <a:extLst>
              <a:ext uri="{FF2B5EF4-FFF2-40B4-BE49-F238E27FC236}">
                <a16:creationId xmlns:a16="http://schemas.microsoft.com/office/drawing/2014/main" id="{56446634-EC59-F34B-A513-EDB3644E1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355" y="1182703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64" name="직선 연결선 47">
            <a:extLst>
              <a:ext uri="{FF2B5EF4-FFF2-40B4-BE49-F238E27FC236}">
                <a16:creationId xmlns:a16="http://schemas.microsoft.com/office/drawing/2014/main" id="{A5EEC544-5EA3-614D-AFDC-2DB227C76A47}"/>
              </a:ext>
            </a:extLst>
          </p:cNvPr>
          <p:cNvCxnSpPr/>
          <p:nvPr/>
        </p:nvCxnSpPr>
        <p:spPr bwMode="auto">
          <a:xfrm flipV="1">
            <a:off x="1830086" y="1250399"/>
            <a:ext cx="0" cy="114959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5" name="직사각형 152">
            <a:extLst>
              <a:ext uri="{FF2B5EF4-FFF2-40B4-BE49-F238E27FC236}">
                <a16:creationId xmlns:a16="http://schemas.microsoft.com/office/drawing/2014/main" id="{8B2D0ECB-7A52-3B4E-9657-96891138E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211" y="1949499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6FD86C-15B2-304C-9782-A0F1A912FF79}"/>
              </a:ext>
            </a:extLst>
          </p:cNvPr>
          <p:cNvSpPr>
            <a:spLocks noChangeAspect="1"/>
          </p:cNvSpPr>
          <p:nvPr/>
        </p:nvSpPr>
        <p:spPr bwMode="auto">
          <a:xfrm>
            <a:off x="2460184" y="1487861"/>
            <a:ext cx="1348140" cy="11808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Img</a:t>
            </a:r>
          </a:p>
        </p:txBody>
      </p:sp>
      <p:cxnSp>
        <p:nvCxnSpPr>
          <p:cNvPr id="105" name="직선 연결선 50">
            <a:extLst>
              <a:ext uri="{FF2B5EF4-FFF2-40B4-BE49-F238E27FC236}">
                <a16:creationId xmlns:a16="http://schemas.microsoft.com/office/drawing/2014/main" id="{F92FA79C-53A9-D94B-8FCA-3B98A6591826}"/>
              </a:ext>
            </a:extLst>
          </p:cNvPr>
          <p:cNvCxnSpPr/>
          <p:nvPr/>
        </p:nvCxnSpPr>
        <p:spPr bwMode="auto">
          <a:xfrm>
            <a:off x="2460184" y="1615861"/>
            <a:ext cx="1348139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06" name="직사각형 152">
            <a:extLst>
              <a:ext uri="{FF2B5EF4-FFF2-40B4-BE49-F238E27FC236}">
                <a16:creationId xmlns:a16="http://schemas.microsoft.com/office/drawing/2014/main" id="{B3EF51B8-0794-CD4F-9200-25AF44E9B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646" y="1451421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107" name="직선 연결선 54">
            <a:extLst>
              <a:ext uri="{FF2B5EF4-FFF2-40B4-BE49-F238E27FC236}">
                <a16:creationId xmlns:a16="http://schemas.microsoft.com/office/drawing/2014/main" id="{3D1FDEA2-B94E-D942-B203-F76497E66CCD}"/>
              </a:ext>
            </a:extLst>
          </p:cNvPr>
          <p:cNvCxnSpPr/>
          <p:nvPr/>
        </p:nvCxnSpPr>
        <p:spPr bwMode="auto">
          <a:xfrm flipV="1">
            <a:off x="3659377" y="1519117"/>
            <a:ext cx="0" cy="114959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08" name="직사각형 152">
            <a:extLst>
              <a:ext uri="{FF2B5EF4-FFF2-40B4-BE49-F238E27FC236}">
                <a16:creationId xmlns:a16="http://schemas.microsoft.com/office/drawing/2014/main" id="{00C0FD07-1A5E-8244-AA90-47F9F70E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502" y="2218217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A41F3FB-9332-054A-A4F4-BDC92F7D9584}"/>
              </a:ext>
            </a:extLst>
          </p:cNvPr>
          <p:cNvSpPr>
            <a:spLocks noChangeAspect="1"/>
          </p:cNvSpPr>
          <p:nvPr/>
        </p:nvSpPr>
        <p:spPr bwMode="auto">
          <a:xfrm>
            <a:off x="4288414" y="1250399"/>
            <a:ext cx="1348140" cy="11808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Img</a:t>
            </a:r>
          </a:p>
        </p:txBody>
      </p:sp>
      <p:cxnSp>
        <p:nvCxnSpPr>
          <p:cNvPr id="110" name="직선 연결선 60">
            <a:extLst>
              <a:ext uri="{FF2B5EF4-FFF2-40B4-BE49-F238E27FC236}">
                <a16:creationId xmlns:a16="http://schemas.microsoft.com/office/drawing/2014/main" id="{D065DF82-FC48-E44B-99FC-DB29F2986F39}"/>
              </a:ext>
            </a:extLst>
          </p:cNvPr>
          <p:cNvCxnSpPr/>
          <p:nvPr/>
        </p:nvCxnSpPr>
        <p:spPr bwMode="auto">
          <a:xfrm>
            <a:off x="4288414" y="1378399"/>
            <a:ext cx="1348139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11" name="직사각형 152">
            <a:extLst>
              <a:ext uri="{FF2B5EF4-FFF2-40B4-BE49-F238E27FC236}">
                <a16:creationId xmlns:a16="http://schemas.microsoft.com/office/drawing/2014/main" id="{4523B12F-811F-CB44-A7B4-93C155AE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876" y="1213959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215px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112" name="직선 연결선 62">
            <a:extLst>
              <a:ext uri="{FF2B5EF4-FFF2-40B4-BE49-F238E27FC236}">
                <a16:creationId xmlns:a16="http://schemas.microsoft.com/office/drawing/2014/main" id="{D373C1BA-71DE-FA44-A016-B42B4ECC1B92}"/>
              </a:ext>
            </a:extLst>
          </p:cNvPr>
          <p:cNvCxnSpPr/>
          <p:nvPr/>
        </p:nvCxnSpPr>
        <p:spPr bwMode="auto">
          <a:xfrm flipV="1">
            <a:off x="5487607" y="1281655"/>
            <a:ext cx="0" cy="114959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13" name="직사각형 152">
            <a:extLst>
              <a:ext uri="{FF2B5EF4-FFF2-40B4-BE49-F238E27FC236}">
                <a16:creationId xmlns:a16="http://schemas.microsoft.com/office/drawing/2014/main" id="{FE1D3042-D658-7A4A-9A8D-0569C087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732" y="1980755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18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 bwMode="auto">
          <a:xfrm>
            <a:off x="696282" y="5565354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당첨 결과 확인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515044" y="5334338"/>
            <a:ext cx="31566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solidFill>
                  <a:srgbClr val="FF0000"/>
                </a:solidFill>
                <a:uFillTx/>
              </a:rPr>
              <a:t>응모기간</a:t>
            </a:r>
            <a:r>
              <a:rPr kumimoji="1" lang="ko-KR" altLang="en-US" sz="900" dirty="0">
                <a:solidFill>
                  <a:srgbClr val="FF0000"/>
                </a:solidFill>
                <a:uFillTx/>
              </a:rPr>
              <a:t> 종료 후 버튼 변경</a:t>
            </a:r>
            <a:r>
              <a:rPr kumimoji="1" lang="en-US" altLang="ko-KR" sz="900" dirty="0">
                <a:solidFill>
                  <a:srgbClr val="FF0000"/>
                </a:solidFill>
                <a:uFillTx/>
              </a:rPr>
              <a:t>(</a:t>
            </a:r>
            <a:r>
              <a:rPr kumimoji="1" lang="ko-KR" altLang="en-US" sz="900" dirty="0">
                <a:solidFill>
                  <a:srgbClr val="FF0000"/>
                </a:solidFill>
                <a:uFillTx/>
              </a:rPr>
              <a:t>클릭 시 </a:t>
            </a:r>
            <a:r>
              <a:rPr lang="ko-KR" altLang="en-US" sz="900" dirty="0">
                <a:solidFill>
                  <a:srgbClr val="FF0000"/>
                </a:solidFill>
                <a:uFillTx/>
              </a:rPr>
              <a:t>당첨 </a:t>
            </a:r>
            <a:r>
              <a:rPr kumimoji="1" lang="ko-KR" altLang="en-US" sz="900" dirty="0">
                <a:solidFill>
                  <a:srgbClr val="FF0000"/>
                </a:solidFill>
                <a:uFillTx/>
              </a:rPr>
              <a:t>결과 팝업 노출</a:t>
            </a:r>
            <a:r>
              <a:rPr kumimoji="1" lang="en-US" altLang="ko-KR" sz="900" dirty="0">
                <a:solidFill>
                  <a:srgbClr val="FF0000"/>
                </a:solidFill>
                <a:uFillTx/>
              </a:rPr>
              <a:t>)</a:t>
            </a:r>
            <a:endParaRPr kumimoji="1" lang="ko-KR" altLang="en-US" sz="900" dirty="0">
              <a:solidFill>
                <a:srgbClr val="FF0000"/>
              </a:solidFill>
              <a:uFillTx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19744"/>
              </p:ext>
            </p:extLst>
          </p:nvPr>
        </p:nvGraphicFramePr>
        <p:xfrm>
          <a:off x="9269501" y="558055"/>
          <a:ext cx="2676438" cy="14173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응모하기 버튼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응모하기 버튼 클릭 시 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 클릭 시 </a:t>
                      </a:r>
                      <a:r>
                        <a:rPr lang="ko-KR" altLang="en-US" sz="900" b="0" i="0" u="none" strike="sng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온라인 추첨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 드로우 응모 완료 레이어 노출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응모 상태로 변경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레이어 닫히며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>
            <a:spLocks/>
          </p:cNvSpPr>
          <p:nvPr/>
        </p:nvSpPr>
        <p:spPr>
          <a:xfrm>
            <a:off x="4116831" y="1825982"/>
            <a:ext cx="3321061" cy="8797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4244073" y="1903643"/>
            <a:ext cx="23800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드로우에 응모하시겠습니까</a:t>
            </a:r>
            <a:r>
              <a:rPr lang="en-US" altLang="ko-KR" sz="1000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?</a:t>
            </a:r>
            <a:endParaRPr lang="en-US" altLang="ko-KR" sz="900" dirty="0">
              <a:uFillTx/>
              <a:latin typeface="+mn-ea"/>
              <a:ea typeface="+mn-ea"/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>
            <a:off x="6718513" y="2253575"/>
            <a:ext cx="616244" cy="3479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uFillTx/>
              </a:rPr>
              <a:t>확인</a:t>
            </a: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>
            <a:off x="6042407" y="2253575"/>
            <a:ext cx="616244" cy="3479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uFillTx/>
              </a:rPr>
              <a:t>취소</a:t>
            </a:r>
          </a:p>
        </p:txBody>
      </p:sp>
      <p:sp>
        <p:nvSpPr>
          <p:cNvPr id="32" name="타원 31"/>
          <p:cNvSpPr>
            <a:spLocks/>
          </p:cNvSpPr>
          <p:nvPr/>
        </p:nvSpPr>
        <p:spPr>
          <a:xfrm>
            <a:off x="7217190" y="2130242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uFillTx/>
              </a:rPr>
              <a:t>7</a:t>
            </a:r>
            <a:endParaRPr lang="ko-KR" altLang="en-US" sz="800" b="1">
              <a:uFillTx/>
            </a:endParaRPr>
          </a:p>
        </p:txBody>
      </p:sp>
      <p:sp>
        <p:nvSpPr>
          <p:cNvPr id="36" name="타원 35"/>
          <p:cNvSpPr>
            <a:spLocks/>
          </p:cNvSpPr>
          <p:nvPr/>
        </p:nvSpPr>
        <p:spPr>
          <a:xfrm>
            <a:off x="5940888" y="2130242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800" b="1" dirty="0">
              <a:uFillTx/>
            </a:endParaRPr>
          </a:p>
        </p:txBody>
      </p:sp>
      <p:sp>
        <p:nvSpPr>
          <p:cNvPr id="38" name="직사각형 37"/>
          <p:cNvSpPr>
            <a:spLocks/>
          </p:cNvSpPr>
          <p:nvPr/>
        </p:nvSpPr>
        <p:spPr>
          <a:xfrm>
            <a:off x="4116831" y="2860050"/>
            <a:ext cx="3321061" cy="8797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>
            <a:off x="4244073" y="2937711"/>
            <a:ext cx="20339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드로우에 </a:t>
            </a:r>
            <a:r>
              <a:rPr lang="ko-KR" altLang="en-US" sz="1000" b="1" dirty="0" err="1">
                <a:solidFill>
                  <a:srgbClr val="000000"/>
                </a:solidFill>
                <a:uFillTx/>
                <a:latin typeface="+mn-ea"/>
                <a:ea typeface="+mn-ea"/>
              </a:rPr>
              <a:t>응모되었습니다</a:t>
            </a:r>
            <a:r>
              <a:rPr lang="en-US" altLang="ko-KR" sz="1000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.</a:t>
            </a:r>
            <a:endParaRPr lang="en-US" altLang="ko-KR" sz="900" dirty="0">
              <a:uFillTx/>
              <a:latin typeface="+mn-ea"/>
              <a:ea typeface="+mn-ea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6718513" y="3287643"/>
            <a:ext cx="616244" cy="3479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uFillTx/>
              </a:rPr>
              <a:t>확인</a:t>
            </a:r>
          </a:p>
        </p:txBody>
      </p:sp>
      <p:sp>
        <p:nvSpPr>
          <p:cNvPr id="47" name="타원 46"/>
          <p:cNvSpPr>
            <a:spLocks/>
          </p:cNvSpPr>
          <p:nvPr/>
        </p:nvSpPr>
        <p:spPr>
          <a:xfrm>
            <a:off x="6646226" y="3163750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uFillTx/>
              </a:rPr>
              <a:t>9</a:t>
            </a:r>
            <a:endParaRPr lang="ko-KR" altLang="en-US" sz="800" b="1">
              <a:uFillTx/>
            </a:endParaRP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 bwMode="auto">
          <a:xfrm>
            <a:off x="696282" y="4616481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 err="1">
                <a:solidFill>
                  <a:schemeClr val="bg1"/>
                </a:solidFill>
                <a:uFillTx/>
                <a:latin typeface="Trebuchet MS" pitchFamily="34" charset="0"/>
              </a:rPr>
              <a:t>응모완료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579315" y="4489702"/>
            <a:ext cx="126188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solidFill>
                  <a:srgbClr val="FF0000"/>
                </a:solidFill>
                <a:uFillTx/>
              </a:rPr>
              <a:t>응모 이후  버튼 변경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029962" y="5876627"/>
            <a:ext cx="2667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rgbClr val="FF0000"/>
                </a:solidFill>
                <a:uFillTx/>
              </a:rPr>
              <a:t>당첨결과</a:t>
            </a:r>
            <a:r>
              <a:rPr lang="ko-KR" altLang="en-US" sz="1000" dirty="0">
                <a:solidFill>
                  <a:srgbClr val="FF0000"/>
                </a:solidFill>
                <a:uFillTx/>
              </a:rPr>
              <a:t> 확인 시간 이후 해당 버튼 비 노출</a:t>
            </a:r>
            <a:endParaRPr kumimoji="1" lang="ko-KR" altLang="en-US" sz="1000" dirty="0">
              <a:solidFill>
                <a:srgbClr val="FF0000"/>
              </a:solidFill>
              <a:uFillTx/>
            </a:endParaRPr>
          </a:p>
        </p:txBody>
      </p:sp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45483"/>
              </p:ext>
            </p:extLst>
          </p:nvPr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제목 1">
            <a:extLst>
              <a:ext uri="{FF2B5EF4-FFF2-40B4-BE49-F238E27FC236}">
                <a16:creationId xmlns:a16="http://schemas.microsoft.com/office/drawing/2014/main" id="{8A4B884B-248B-814A-821B-39DCB0629D9E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상태별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 버튼 노출 영역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124721-AC4C-614C-B4B0-623093818BAB}"/>
              </a:ext>
            </a:extLst>
          </p:cNvPr>
          <p:cNvSpPr>
            <a:spLocks noChangeAspect="1"/>
          </p:cNvSpPr>
          <p:nvPr/>
        </p:nvSpPr>
        <p:spPr bwMode="auto">
          <a:xfrm>
            <a:off x="696282" y="1825982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C2213DB-FBC7-7642-97DC-9870E9D2710B}"/>
              </a:ext>
            </a:extLst>
          </p:cNvPr>
          <p:cNvSpPr>
            <a:spLocks/>
          </p:cNvSpPr>
          <p:nvPr/>
        </p:nvSpPr>
        <p:spPr>
          <a:xfrm>
            <a:off x="599717" y="1762167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>
              <a:uFillTx/>
            </a:endParaRPr>
          </a:p>
        </p:txBody>
      </p:sp>
      <p:graphicFrame>
        <p:nvGraphicFramePr>
          <p:cNvPr id="24" name="Group 90">
            <a:extLst>
              <a:ext uri="{FF2B5EF4-FFF2-40B4-BE49-F238E27FC236}">
                <a16:creationId xmlns:a16="http://schemas.microsoft.com/office/drawing/2014/main" id="{1CE7FD54-FA3C-7941-9CDA-58DB09513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95107"/>
              </p:ext>
            </p:extLst>
          </p:nvPr>
        </p:nvGraphicFramePr>
        <p:xfrm>
          <a:off x="10854906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635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23422"/>
              </p:ext>
            </p:extLst>
          </p:nvPr>
        </p:nvGraphicFramePr>
        <p:xfrm>
          <a:off x="9269501" y="558055"/>
          <a:ext cx="2676438" cy="4572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레이어 팝업 닫히며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19470"/>
              </p:ext>
            </p:extLst>
          </p:nvPr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제목 1">
            <a:extLst>
              <a:ext uri="{FF2B5EF4-FFF2-40B4-BE49-F238E27FC236}">
                <a16:creationId xmlns:a16="http://schemas.microsoft.com/office/drawing/2014/main" id="{81FCA2A9-3C48-B043-BD74-39C576AF722D}"/>
              </a:ext>
            </a:extLst>
          </p:cNvPr>
          <p:cNvSpPr txBox="1">
            <a:spLocks/>
          </p:cNvSpPr>
          <p:nvPr/>
        </p:nvSpPr>
        <p:spPr>
          <a:xfrm>
            <a:off x="379673" y="666373"/>
            <a:ext cx="2520971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</a:rPr>
              <a:t>개인정보 수집 및 이용 동의 레이어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18E5CA-7162-2144-A97D-BCCBCBF50D9E}"/>
              </a:ext>
            </a:extLst>
          </p:cNvPr>
          <p:cNvSpPr>
            <a:spLocks/>
          </p:cNvSpPr>
          <p:nvPr/>
        </p:nvSpPr>
        <p:spPr>
          <a:xfrm>
            <a:off x="605390" y="1147626"/>
            <a:ext cx="8100899" cy="43516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85314C-E9C1-AA41-8875-B9E9B908E87B}"/>
              </a:ext>
            </a:extLst>
          </p:cNvPr>
          <p:cNvSpPr>
            <a:spLocks/>
          </p:cNvSpPr>
          <p:nvPr/>
        </p:nvSpPr>
        <p:spPr>
          <a:xfrm>
            <a:off x="8211235" y="1190139"/>
            <a:ext cx="488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656BC-4441-C540-B1A6-6F580684522F}"/>
              </a:ext>
            </a:extLst>
          </p:cNvPr>
          <p:cNvSpPr txBox="1"/>
          <p:nvPr/>
        </p:nvSpPr>
        <p:spPr>
          <a:xfrm>
            <a:off x="691821" y="1527465"/>
            <a:ext cx="1896673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000" b="1" dirty="0"/>
              <a:t>[</a:t>
            </a:r>
            <a:r>
              <a:rPr kumimoji="1" lang="ko-KR" altLang="en-US" sz="1000" b="1" dirty="0"/>
              <a:t>개인정보 수집 및 이용 동의</a:t>
            </a:r>
            <a:r>
              <a:rPr kumimoji="1" lang="en-US" altLang="ko-KR" sz="1000" b="1" dirty="0"/>
              <a:t>]</a:t>
            </a:r>
            <a:endParaRPr kumimoji="1"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11036-2F99-184D-A5FC-BA72E59483BD}"/>
              </a:ext>
            </a:extLst>
          </p:cNvPr>
          <p:cNvSpPr txBox="1"/>
          <p:nvPr/>
        </p:nvSpPr>
        <p:spPr>
          <a:xfrm>
            <a:off x="785410" y="1899691"/>
            <a:ext cx="7724815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아래는 드로우 대상 제품 응모</a:t>
            </a:r>
            <a:r>
              <a:rPr lang="en-US" altLang="ko-KR" sz="1000" dirty="0"/>
              <a:t>(</a:t>
            </a:r>
            <a:r>
              <a:rPr lang="ko-KR" altLang="en-US" sz="1000" dirty="0"/>
              <a:t>이하 ‘드로우’</a:t>
            </a:r>
            <a:r>
              <a:rPr lang="en-US" altLang="ko-KR" sz="1000" dirty="0"/>
              <a:t>) </a:t>
            </a:r>
            <a:r>
              <a:rPr lang="ko-KR" altLang="en-US" sz="1000" dirty="0"/>
              <a:t>및 고객 안내를 위한 연락을 목적으로 사용되는 개인 정보에 대한 수집</a:t>
            </a:r>
            <a:r>
              <a:rPr lang="en-US" altLang="ko-KR" sz="1000" dirty="0"/>
              <a:t>/</a:t>
            </a:r>
            <a:r>
              <a:rPr lang="ko-KR" altLang="en-US" sz="1000" dirty="0"/>
              <a:t>이용 동의 확인 절차로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컨버스</a:t>
            </a:r>
            <a:r>
              <a:rPr lang="ko-KR" altLang="en-US" sz="1000" dirty="0"/>
              <a:t> 공식 온라인 스토어는 회원의 개인 정보를 소중하게 생각하고 이를 보호하기 위하여 항상 최선을 다하고 있으며 개인정보보호 관련 법률 규정을 준수하고 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유</a:t>
            </a:r>
            <a:r>
              <a:rPr lang="en-US" altLang="ko-KR" sz="1000" dirty="0"/>
              <a:t>)</a:t>
            </a:r>
            <a:r>
              <a:rPr lang="ko-KR" altLang="en-US" sz="1000" dirty="0" err="1"/>
              <a:t>컨버스</a:t>
            </a:r>
            <a:r>
              <a:rPr lang="ko-KR" altLang="en-US" sz="1000" dirty="0"/>
              <a:t> 코리아는 드로우의 원활한 진행을 위해 신청 시 </a:t>
            </a:r>
            <a:r>
              <a:rPr lang="ko-KR" altLang="en-US" sz="1000" dirty="0" err="1"/>
              <a:t>컨버스</a:t>
            </a:r>
            <a:r>
              <a:rPr lang="ko-KR" altLang="en-US" sz="1000" dirty="0"/>
              <a:t> 공식 온라인 스토어를 통해 아래와 같은 내용을 수집하고 사용합니다</a:t>
            </a:r>
            <a:r>
              <a:rPr lang="en-US" altLang="ko-KR" sz="1000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D6F59C-17D6-7B41-9CBD-8E882C12E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42500"/>
              </p:ext>
            </p:extLst>
          </p:nvPr>
        </p:nvGraphicFramePr>
        <p:xfrm>
          <a:off x="791869" y="2978950"/>
          <a:ext cx="7724817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939">
                  <a:extLst>
                    <a:ext uri="{9D8B030D-6E8A-4147-A177-3AD203B41FA5}">
                      <a16:colId xmlns:a16="http://schemas.microsoft.com/office/drawing/2014/main" val="3745733144"/>
                    </a:ext>
                  </a:extLst>
                </a:gridCol>
                <a:gridCol w="2574939">
                  <a:extLst>
                    <a:ext uri="{9D8B030D-6E8A-4147-A177-3AD203B41FA5}">
                      <a16:colId xmlns:a16="http://schemas.microsoft.com/office/drawing/2014/main" val="2004684256"/>
                    </a:ext>
                  </a:extLst>
                </a:gridCol>
                <a:gridCol w="2574939">
                  <a:extLst>
                    <a:ext uri="{9D8B030D-6E8A-4147-A177-3AD203B41FA5}">
                      <a16:colId xmlns:a16="http://schemas.microsoft.com/office/drawing/2014/main" val="1469233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목적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보유기간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4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드로우 응모 및 추첨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이용자 식별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본인 여부 확인 등 드로우 진행 안내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컨버스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공식 온라인 스토어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휴대폰번호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사이즈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선택 제품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i="1" dirty="0" err="1">
                          <a:solidFill>
                            <a:srgbClr val="00B0F0"/>
                          </a:solidFill>
                        </a:rPr>
                        <a:t>인스타그램</a:t>
                      </a:r>
                      <a:r>
                        <a:rPr lang="ko-KR" altLang="en-US" sz="2000" b="1" i="1" dirty="0">
                          <a:solidFill>
                            <a:srgbClr val="00B0F0"/>
                          </a:solidFill>
                        </a:rPr>
                        <a:t> 계정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응모일부터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개월까지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99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735D55-9FA4-E043-8AAD-9CD2E023C4B8}"/>
              </a:ext>
            </a:extLst>
          </p:cNvPr>
          <p:cNvSpPr txBox="1"/>
          <p:nvPr/>
        </p:nvSpPr>
        <p:spPr>
          <a:xfrm>
            <a:off x="791869" y="4248080"/>
            <a:ext cx="772481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※ </a:t>
            </a:r>
            <a:r>
              <a:rPr lang="ko-KR" altLang="en-US" sz="1000" dirty="0"/>
              <a:t>동의 거부 권리 및 동의 거부 시 불이익</a:t>
            </a:r>
            <a:r>
              <a:rPr lang="en-US" altLang="ko-KR" sz="1000" dirty="0"/>
              <a:t>: </a:t>
            </a:r>
            <a:r>
              <a:rPr lang="ko-KR" altLang="en-US" sz="1000" dirty="0"/>
              <a:t>필수 정보의 수집 </a:t>
            </a:r>
            <a:r>
              <a:rPr lang="en-US" altLang="ko-KR" sz="1000" dirty="0"/>
              <a:t>/ </a:t>
            </a:r>
            <a:r>
              <a:rPr lang="ko-KR" altLang="en-US" sz="1000" dirty="0"/>
              <a:t>이용에 관한 동의를 거부 하실 수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다만 필수 정보는 ‘</a:t>
            </a:r>
            <a:r>
              <a:rPr lang="ko-KR" altLang="en-US" sz="1000" dirty="0" err="1"/>
              <a:t>드로우’응모를</a:t>
            </a:r>
            <a:r>
              <a:rPr lang="ko-KR" altLang="en-US" sz="1000" dirty="0"/>
              <a:t> 위해서 필요한 최소한의 개인정보이므로 동의를 해 주셔야 ‘드로우’ 응모가 가능합니다</a:t>
            </a:r>
            <a:r>
              <a:rPr lang="en-US" altLang="ko-KR" sz="1000" dirty="0"/>
              <a:t>.</a:t>
            </a:r>
            <a:endParaRPr kumimoji="1"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C18B12-9A71-8F4D-8DC3-261714517DD9}"/>
              </a:ext>
            </a:extLst>
          </p:cNvPr>
          <p:cNvSpPr>
            <a:spLocks/>
          </p:cNvSpPr>
          <p:nvPr/>
        </p:nvSpPr>
        <p:spPr bwMode="auto">
          <a:xfrm>
            <a:off x="8205090" y="116775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F72D03-AC54-AE43-98F6-8DA4E63BFA35}"/>
              </a:ext>
            </a:extLst>
          </p:cNvPr>
          <p:cNvSpPr>
            <a:spLocks noChangeAspect="1"/>
          </p:cNvSpPr>
          <p:nvPr/>
        </p:nvSpPr>
        <p:spPr bwMode="auto">
          <a:xfrm>
            <a:off x="3099119" y="4906750"/>
            <a:ext cx="315034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uFillTx/>
                <a:latin typeface="Trebuchet MS" pitchFamily="34" charset="0"/>
              </a:rPr>
              <a:t>확인</a:t>
            </a:r>
            <a:endParaRPr lang="en-US" altLang="ko-KR" sz="12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C4ED42-AF6F-9542-A584-53140EF9D3CF}"/>
              </a:ext>
            </a:extLst>
          </p:cNvPr>
          <p:cNvSpPr>
            <a:spLocks/>
          </p:cNvSpPr>
          <p:nvPr/>
        </p:nvSpPr>
        <p:spPr bwMode="auto">
          <a:xfrm>
            <a:off x="3020926" y="488641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16" name="Group 90">
            <a:extLst>
              <a:ext uri="{FF2B5EF4-FFF2-40B4-BE49-F238E27FC236}">
                <a16:creationId xmlns:a16="http://schemas.microsoft.com/office/drawing/2014/main" id="{104EC9F8-3A65-7443-BF83-1C5A3C68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8051"/>
              </p:ext>
            </p:extLst>
          </p:nvPr>
        </p:nvGraphicFramePr>
        <p:xfrm>
          <a:off x="10854906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90">
            <a:extLst>
              <a:ext uri="{FF2B5EF4-FFF2-40B4-BE49-F238E27FC236}">
                <a16:creationId xmlns:a16="http://schemas.microsoft.com/office/drawing/2014/main" id="{8852E598-A314-754D-81E4-1EE64404D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42532"/>
              </p:ext>
            </p:extLst>
          </p:nvPr>
        </p:nvGraphicFramePr>
        <p:xfrm>
          <a:off x="209154" y="163453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F5AC954-0749-E343-8060-3530447D5564}"/>
              </a:ext>
            </a:extLst>
          </p:cNvPr>
          <p:cNvSpPr txBox="1"/>
          <p:nvPr/>
        </p:nvSpPr>
        <p:spPr>
          <a:xfrm>
            <a:off x="-167267" y="1754408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D878D2-1AC2-C94B-B5C4-07629A3FC1F2}"/>
              </a:ext>
            </a:extLst>
          </p:cNvPr>
          <p:cNvSpPr>
            <a:spLocks/>
          </p:cNvSpPr>
          <p:nvPr/>
        </p:nvSpPr>
        <p:spPr>
          <a:xfrm>
            <a:off x="1280465" y="1892386"/>
            <a:ext cx="436371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graphicFrame>
        <p:nvGraphicFramePr>
          <p:cNvPr id="23" name="Group 90">
            <a:extLst>
              <a:ext uri="{FF2B5EF4-FFF2-40B4-BE49-F238E27FC236}">
                <a16:creationId xmlns:a16="http://schemas.microsoft.com/office/drawing/2014/main" id="{B382B831-1ED1-DB4A-8B30-7D051C144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81597"/>
              </p:ext>
            </p:extLst>
          </p:nvPr>
        </p:nvGraphicFramePr>
        <p:xfrm>
          <a:off x="307478" y="321230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C4E9BB6-4F7E-E444-820B-E0929F3E06C6}"/>
              </a:ext>
            </a:extLst>
          </p:cNvPr>
          <p:cNvSpPr txBox="1"/>
          <p:nvPr/>
        </p:nvSpPr>
        <p:spPr>
          <a:xfrm>
            <a:off x="-609644" y="3376226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1DC962-E011-2447-AC12-2BBE8460F7F5}"/>
              </a:ext>
            </a:extLst>
          </p:cNvPr>
          <p:cNvSpPr>
            <a:spLocks/>
          </p:cNvSpPr>
          <p:nvPr/>
        </p:nvSpPr>
        <p:spPr>
          <a:xfrm>
            <a:off x="838088" y="3514204"/>
            <a:ext cx="436371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2DD866-EF1E-1B40-84C2-11CFE45C4142}"/>
              </a:ext>
            </a:extLst>
          </p:cNvPr>
          <p:cNvSpPr>
            <a:spLocks/>
          </p:cNvSpPr>
          <p:nvPr/>
        </p:nvSpPr>
        <p:spPr>
          <a:xfrm>
            <a:off x="1619772" y="3774055"/>
            <a:ext cx="436371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graphicFrame>
        <p:nvGraphicFramePr>
          <p:cNvPr id="27" name="Group 90">
            <a:extLst>
              <a:ext uri="{FF2B5EF4-FFF2-40B4-BE49-F238E27FC236}">
                <a16:creationId xmlns:a16="http://schemas.microsoft.com/office/drawing/2014/main" id="{521C94A8-8B2A-974C-876D-9511EC3E7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18540"/>
              </p:ext>
            </p:extLst>
          </p:nvPr>
        </p:nvGraphicFramePr>
        <p:xfrm>
          <a:off x="1377243" y="394447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BE28E5B-9B50-1E47-A9DE-D4529A04F582}"/>
              </a:ext>
            </a:extLst>
          </p:cNvPr>
          <p:cNvSpPr txBox="1"/>
          <p:nvPr/>
        </p:nvSpPr>
        <p:spPr>
          <a:xfrm>
            <a:off x="460121" y="4108397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79E9CA-5D40-1D4E-AFD8-397427D56450}"/>
              </a:ext>
            </a:extLst>
          </p:cNvPr>
          <p:cNvSpPr>
            <a:spLocks/>
          </p:cNvSpPr>
          <p:nvPr/>
        </p:nvSpPr>
        <p:spPr>
          <a:xfrm>
            <a:off x="2900644" y="1892386"/>
            <a:ext cx="436371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C77349-31EF-1449-8BE7-77774A5D2703}"/>
              </a:ext>
            </a:extLst>
          </p:cNvPr>
          <p:cNvSpPr>
            <a:spLocks/>
          </p:cNvSpPr>
          <p:nvPr/>
        </p:nvSpPr>
        <p:spPr>
          <a:xfrm>
            <a:off x="2056143" y="2378591"/>
            <a:ext cx="436371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BE80D61-7009-DE40-A661-E98A9FC4F9EA}"/>
              </a:ext>
            </a:extLst>
          </p:cNvPr>
          <p:cNvSpPr>
            <a:spLocks/>
          </p:cNvSpPr>
          <p:nvPr/>
        </p:nvSpPr>
        <p:spPr>
          <a:xfrm>
            <a:off x="7862593" y="4242499"/>
            <a:ext cx="436371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F1821E-BCEB-8C4F-B9B6-F17A88A6889B}"/>
              </a:ext>
            </a:extLst>
          </p:cNvPr>
          <p:cNvSpPr>
            <a:spLocks/>
          </p:cNvSpPr>
          <p:nvPr/>
        </p:nvSpPr>
        <p:spPr>
          <a:xfrm>
            <a:off x="4669519" y="4396978"/>
            <a:ext cx="436371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0115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2639"/>
              </p:ext>
            </p:extLst>
          </p:nvPr>
        </p:nvGraphicFramePr>
        <p:xfrm>
          <a:off x="9269501" y="558055"/>
          <a:ext cx="2676438" cy="4572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클릭 시 레이어 팝업 닫히며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제목 1">
            <a:extLst>
              <a:ext uri="{FF2B5EF4-FFF2-40B4-BE49-F238E27FC236}">
                <a16:creationId xmlns:a16="http://schemas.microsoft.com/office/drawing/2014/main" id="{81FCA2A9-3C48-B043-BD74-39C576AF722D}"/>
              </a:ext>
            </a:extLst>
          </p:cNvPr>
          <p:cNvSpPr txBox="1">
            <a:spLocks/>
          </p:cNvSpPr>
          <p:nvPr/>
        </p:nvSpPr>
        <p:spPr>
          <a:xfrm>
            <a:off x="379673" y="666373"/>
            <a:ext cx="2520971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</a:rPr>
              <a:t>개인정보 취급 위탁 동의 레이어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1B3DCF-7C86-C444-8BC3-CD5EC4B4B0F4}"/>
              </a:ext>
            </a:extLst>
          </p:cNvPr>
          <p:cNvSpPr>
            <a:spLocks/>
          </p:cNvSpPr>
          <p:nvPr/>
        </p:nvSpPr>
        <p:spPr>
          <a:xfrm>
            <a:off x="605390" y="1147627"/>
            <a:ext cx="8100899" cy="37215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0C905A-664D-614E-AFA8-45F2BA735677}"/>
              </a:ext>
            </a:extLst>
          </p:cNvPr>
          <p:cNvSpPr>
            <a:spLocks/>
          </p:cNvSpPr>
          <p:nvPr/>
        </p:nvSpPr>
        <p:spPr>
          <a:xfrm>
            <a:off x="8211235" y="1190139"/>
            <a:ext cx="488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859FF-5C2C-5740-8117-34D44F7A78B9}"/>
              </a:ext>
            </a:extLst>
          </p:cNvPr>
          <p:cNvSpPr txBox="1"/>
          <p:nvPr/>
        </p:nvSpPr>
        <p:spPr>
          <a:xfrm>
            <a:off x="691821" y="1527465"/>
            <a:ext cx="215315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[</a:t>
            </a:r>
            <a:r>
              <a:rPr lang="ko-KR" altLang="en-US" sz="1000" b="1" dirty="0"/>
              <a:t>개인정보 취급 위탁에 대한 고지</a:t>
            </a:r>
            <a:r>
              <a:rPr lang="en-US" altLang="ko-KR" sz="1000" b="1" dirty="0"/>
              <a:t>]</a:t>
            </a:r>
            <a:endParaRPr kumimoji="1"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CFC58-0690-D145-9FA0-8E1410025813}"/>
              </a:ext>
            </a:extLst>
          </p:cNvPr>
          <p:cNvSpPr txBox="1"/>
          <p:nvPr/>
        </p:nvSpPr>
        <p:spPr>
          <a:xfrm>
            <a:off x="785410" y="1899691"/>
            <a:ext cx="77248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유</a:t>
            </a:r>
            <a:r>
              <a:rPr lang="en-US" altLang="ko-KR" sz="1000" dirty="0"/>
              <a:t>)</a:t>
            </a:r>
            <a:r>
              <a:rPr lang="ko-KR" altLang="en-US" sz="1000" dirty="0" err="1"/>
              <a:t>컨버스코리아는</a:t>
            </a:r>
            <a:r>
              <a:rPr lang="ko-KR" altLang="en-US" sz="1000" dirty="0"/>
              <a:t> 드로우 진행을 위해 응모자의 개인 정보를 외부에 위탁하여 처리하고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관계법령에 따라 위탁 계약 시 개인정보가 안전하게 관리될 수 있도록 규정하고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드로우의 개인정보취급 수탁자와 그 업무의 내용은 아래와 같습니다</a:t>
            </a:r>
            <a:r>
              <a:rPr lang="en-US" altLang="ko-KR" sz="1000" dirty="0"/>
              <a:t>.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0555338-BC7C-EF4F-BEBA-D10BA69D0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49149"/>
              </p:ext>
            </p:extLst>
          </p:nvPr>
        </p:nvGraphicFramePr>
        <p:xfrm>
          <a:off x="791869" y="2800207"/>
          <a:ext cx="77183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741">
                  <a:extLst>
                    <a:ext uri="{9D8B030D-6E8A-4147-A177-3AD203B41FA5}">
                      <a16:colId xmlns:a16="http://schemas.microsoft.com/office/drawing/2014/main" val="3745733144"/>
                    </a:ext>
                  </a:extLst>
                </a:gridCol>
                <a:gridCol w="5924615">
                  <a:extLst>
                    <a:ext uri="{9D8B030D-6E8A-4147-A177-3AD203B41FA5}">
                      <a16:colId xmlns:a16="http://schemas.microsoft.com/office/drawing/2014/main" val="1469233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수탁자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목적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4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에스티컴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드로우 진행 대행 및 시스템 데이터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당첨 여부 카카오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알림톡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발송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32874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0E326EED-9A02-E642-811E-44633B1C04D0}"/>
              </a:ext>
            </a:extLst>
          </p:cNvPr>
          <p:cNvSpPr>
            <a:spLocks/>
          </p:cNvSpPr>
          <p:nvPr/>
        </p:nvSpPr>
        <p:spPr bwMode="auto">
          <a:xfrm>
            <a:off x="8205090" y="116775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1E1C6D-14D6-8948-9910-539F7DD448DF}"/>
              </a:ext>
            </a:extLst>
          </p:cNvPr>
          <p:cNvSpPr>
            <a:spLocks noChangeAspect="1"/>
          </p:cNvSpPr>
          <p:nvPr/>
        </p:nvSpPr>
        <p:spPr bwMode="auto">
          <a:xfrm>
            <a:off x="3099119" y="4261442"/>
            <a:ext cx="315034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uFillTx/>
                <a:latin typeface="Trebuchet MS" pitchFamily="34" charset="0"/>
              </a:rPr>
              <a:t>확인</a:t>
            </a:r>
            <a:endParaRPr lang="en-US" altLang="ko-KR" sz="12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B9F4EE9-66FE-934D-95CE-5CFC430FCA41}"/>
              </a:ext>
            </a:extLst>
          </p:cNvPr>
          <p:cNvSpPr>
            <a:spLocks/>
          </p:cNvSpPr>
          <p:nvPr/>
        </p:nvSpPr>
        <p:spPr bwMode="auto">
          <a:xfrm>
            <a:off x="3020926" y="424110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B795F-36E7-9D4B-8D81-17760ABA8FDA}"/>
              </a:ext>
            </a:extLst>
          </p:cNvPr>
          <p:cNvSpPr txBox="1"/>
          <p:nvPr/>
        </p:nvSpPr>
        <p:spPr>
          <a:xfrm>
            <a:off x="438414" y="3580342"/>
            <a:ext cx="22172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rgbClr val="00B0F0"/>
                </a:solidFill>
              </a:rPr>
              <a:t>수탁자 확인 후 수정 필요</a:t>
            </a:r>
            <a:endParaRPr kumimoji="1" lang="ko-KR" altLang="en-US" b="1" i="1" dirty="0">
              <a:solidFill>
                <a:srgbClr val="00B0F0"/>
              </a:solidFill>
            </a:endParaRPr>
          </a:p>
        </p:txBody>
      </p:sp>
      <p:graphicFrame>
        <p:nvGraphicFramePr>
          <p:cNvPr id="18" name="Group 90">
            <a:extLst>
              <a:ext uri="{FF2B5EF4-FFF2-40B4-BE49-F238E27FC236}">
                <a16:creationId xmlns:a16="http://schemas.microsoft.com/office/drawing/2014/main" id="{63E86250-758D-9A4B-BC9F-78F467B71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45429"/>
              </p:ext>
            </p:extLst>
          </p:nvPr>
        </p:nvGraphicFramePr>
        <p:xfrm>
          <a:off x="10854906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90">
            <a:extLst>
              <a:ext uri="{FF2B5EF4-FFF2-40B4-BE49-F238E27FC236}">
                <a16:creationId xmlns:a16="http://schemas.microsoft.com/office/drawing/2014/main" id="{369198CA-E1BA-BC4B-918B-D4D6FC93E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78558"/>
              </p:ext>
            </p:extLst>
          </p:nvPr>
        </p:nvGraphicFramePr>
        <p:xfrm>
          <a:off x="1455802" y="1551508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6292F8A-F3EA-7F45-BF98-9AB036177175}"/>
              </a:ext>
            </a:extLst>
          </p:cNvPr>
          <p:cNvSpPr txBox="1"/>
          <p:nvPr/>
        </p:nvSpPr>
        <p:spPr>
          <a:xfrm>
            <a:off x="538680" y="1715428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98C3AB-898E-214F-957F-83936B0135FB}"/>
              </a:ext>
            </a:extLst>
          </p:cNvPr>
          <p:cNvSpPr>
            <a:spLocks/>
          </p:cNvSpPr>
          <p:nvPr/>
        </p:nvSpPr>
        <p:spPr>
          <a:xfrm>
            <a:off x="1986412" y="1853406"/>
            <a:ext cx="436371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7DC147-78DA-554A-92EF-3841F263696B}"/>
              </a:ext>
            </a:extLst>
          </p:cNvPr>
          <p:cNvSpPr>
            <a:spLocks/>
          </p:cNvSpPr>
          <p:nvPr/>
        </p:nvSpPr>
        <p:spPr>
          <a:xfrm>
            <a:off x="4115780" y="2039950"/>
            <a:ext cx="436371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402B8B-D605-C74D-AEFD-9C560D50E00C}"/>
              </a:ext>
            </a:extLst>
          </p:cNvPr>
          <p:cNvSpPr>
            <a:spLocks/>
          </p:cNvSpPr>
          <p:nvPr/>
        </p:nvSpPr>
        <p:spPr>
          <a:xfrm>
            <a:off x="2655688" y="3214015"/>
            <a:ext cx="436371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5279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당첨 안내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1300499"/>
            <a:ext cx="8010000" cy="509883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83633"/>
              </p:ext>
            </p:extLst>
          </p:nvPr>
        </p:nvGraphicFramePr>
        <p:xfrm>
          <a:off x="9269501" y="558055"/>
          <a:ext cx="2676438" cy="11430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TH_010400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주문서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레이어 팝업 닫히며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98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구매가능 시간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388246"/>
                  </a:ext>
                </a:extLst>
              </a:tr>
            </a:tbl>
          </a:graphicData>
        </a:graphic>
      </p:graphicFrame>
      <p:sp>
        <p:nvSpPr>
          <p:cNvPr id="41" name="직사각형 40"/>
          <p:cNvSpPr>
            <a:spLocks noChangeAspect="1"/>
          </p:cNvSpPr>
          <p:nvPr/>
        </p:nvSpPr>
        <p:spPr bwMode="auto">
          <a:xfrm>
            <a:off x="1088022" y="1489508"/>
            <a:ext cx="202522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 bwMode="auto">
          <a:xfrm>
            <a:off x="3485709" y="1489508"/>
            <a:ext cx="202522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</a:p>
        </p:txBody>
      </p:sp>
      <p:cxnSp>
        <p:nvCxnSpPr>
          <p:cNvPr id="43" name="직선 연결선 76"/>
          <p:cNvCxnSpPr/>
          <p:nvPr/>
        </p:nvCxnSpPr>
        <p:spPr bwMode="auto">
          <a:xfrm>
            <a:off x="1085969" y="1738169"/>
            <a:ext cx="2016000" cy="139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4" name="직사각형 152"/>
          <p:cNvSpPr>
            <a:spLocks noChangeArrowheads="1"/>
          </p:cNvSpPr>
          <p:nvPr/>
        </p:nvSpPr>
        <p:spPr bwMode="auto">
          <a:xfrm>
            <a:off x="1925975" y="1532797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406px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45" name="직선 연결선 78"/>
          <p:cNvCxnSpPr/>
          <p:nvPr/>
        </p:nvCxnSpPr>
        <p:spPr bwMode="auto">
          <a:xfrm flipV="1">
            <a:off x="3008937" y="1518468"/>
            <a:ext cx="0" cy="2160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6" name="직사각형 152"/>
          <p:cNvSpPr>
            <a:spLocks noChangeArrowheads="1"/>
          </p:cNvSpPr>
          <p:nvPr/>
        </p:nvSpPr>
        <p:spPr bwMode="auto">
          <a:xfrm>
            <a:off x="2675620" y="243233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508px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51" name="직사각형 50"/>
          <p:cNvSpPr>
            <a:spLocks noChangeAspect="1"/>
          </p:cNvSpPr>
          <p:nvPr/>
        </p:nvSpPr>
        <p:spPr bwMode="auto">
          <a:xfrm>
            <a:off x="1085969" y="3881292"/>
            <a:ext cx="442496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SC</a:t>
            </a:r>
          </a:p>
        </p:txBody>
      </p:sp>
      <p:sp>
        <p:nvSpPr>
          <p:cNvPr id="52" name="직사각형 51"/>
          <p:cNvSpPr>
            <a:spLocks noChangeAspect="1"/>
          </p:cNvSpPr>
          <p:nvPr/>
        </p:nvSpPr>
        <p:spPr bwMode="auto">
          <a:xfrm>
            <a:off x="5645950" y="1489508"/>
            <a:ext cx="2970330" cy="221723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200" b="1" err="1">
                <a:uFillTx/>
                <a:latin typeface="Trebuchet MS" pitchFamily="34" charset="0"/>
              </a:rPr>
              <a:t>컨버스</a:t>
            </a:r>
            <a:r>
              <a:rPr lang="ko-KR" altLang="en-US" sz="1200" b="1">
                <a:uFillTx/>
                <a:latin typeface="Trebuchet MS" pitchFamily="34" charset="0"/>
              </a:rPr>
              <a:t> </a:t>
            </a:r>
            <a:r>
              <a:rPr lang="en-US" altLang="ko-KR" sz="1200" b="1">
                <a:uFillTx/>
                <a:latin typeface="Trebuchet MS" pitchFamily="34" charset="0"/>
              </a:rPr>
              <a:t>X</a:t>
            </a:r>
            <a:r>
              <a:rPr lang="ko-KR" altLang="en-US" sz="1200" b="1">
                <a:uFillTx/>
                <a:latin typeface="Trebuchet MS" pitchFamily="34" charset="0"/>
              </a:rPr>
              <a:t> 골프 르 </a:t>
            </a:r>
            <a:r>
              <a:rPr lang="ko-KR" altLang="en-US" sz="1200" b="1" err="1">
                <a:uFillTx/>
                <a:latin typeface="Trebuchet MS" pitchFamily="34" charset="0"/>
              </a:rPr>
              <a:t>플레르</a:t>
            </a:r>
            <a:r>
              <a:rPr lang="ko-KR" altLang="en-US" sz="1200" b="1">
                <a:uFillTx/>
                <a:latin typeface="Trebuchet MS" pitchFamily="34" charset="0"/>
              </a:rPr>
              <a:t>*</a:t>
            </a:r>
            <a:r>
              <a:rPr lang="ko-KR" altLang="en-US" sz="1200" b="1" err="1">
                <a:uFillTx/>
                <a:latin typeface="Trebuchet MS" pitchFamily="34" charset="0"/>
              </a:rPr>
              <a:t>플레임</a:t>
            </a:r>
            <a:r>
              <a:rPr lang="ko-KR" altLang="en-US" sz="1200" b="1">
                <a:uFillTx/>
                <a:latin typeface="Trebuchet MS" pitchFamily="34" charset="0"/>
              </a:rPr>
              <a:t> 척 </a:t>
            </a:r>
            <a:r>
              <a:rPr lang="en-US" altLang="ko-KR" sz="1200" b="1">
                <a:uFillTx/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en-US" altLang="ko-KR" sz="1200" b="1">
                <a:uFillTx/>
                <a:latin typeface="Trebuchet MS" pitchFamily="34" charset="0"/>
              </a:rPr>
              <a:t>125,000</a:t>
            </a:r>
            <a:r>
              <a:rPr lang="ko-KR" altLang="en-US" sz="1200" b="1">
                <a:uFillTx/>
                <a:latin typeface="Trebuchet MS" pitchFamily="34" charset="0"/>
              </a:rPr>
              <a:t>원</a:t>
            </a:r>
            <a:endParaRPr lang="en-US" altLang="ko-KR" sz="1200" b="1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20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err="1">
                <a:uFillTx/>
                <a:latin typeface="Trebuchet MS" pitchFamily="34" charset="0"/>
              </a:rPr>
              <a:t>응모기간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: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1</a:t>
            </a:r>
            <a:r>
              <a:rPr lang="ko-KR" altLang="en-US" sz="1000">
                <a:uFillTx/>
                <a:latin typeface="Trebuchet MS" pitchFamily="34" charset="0"/>
              </a:rPr>
              <a:t>일 </a:t>
            </a:r>
            <a:r>
              <a:rPr lang="en-US" altLang="ko-KR" sz="1000">
                <a:uFillTx/>
                <a:latin typeface="Trebuchet MS" pitchFamily="34" charset="0"/>
              </a:rPr>
              <a:t>~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8</a:t>
            </a:r>
            <a:r>
              <a:rPr lang="ko-KR" altLang="en-US" sz="1000">
                <a:uFillTx/>
                <a:latin typeface="Trebuchet MS" pitchFamily="34" charset="0"/>
              </a:rPr>
              <a:t>일</a:t>
            </a:r>
            <a:endParaRPr lang="en-US" altLang="ko-KR" sz="100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>
                <a:uFillTx/>
                <a:latin typeface="Trebuchet MS" pitchFamily="34" charset="0"/>
              </a:rPr>
              <a:t>컬러</a:t>
            </a:r>
            <a:r>
              <a:rPr lang="en-US" altLang="ko-KR" sz="1000">
                <a:uFillTx/>
                <a:latin typeface="Trebuchet MS" pitchFamily="34" charset="0"/>
              </a:rPr>
              <a:t>: </a:t>
            </a:r>
            <a:r>
              <a:rPr lang="ko-KR" altLang="en-US" sz="1000" err="1">
                <a:uFillTx/>
                <a:latin typeface="Trebuchet MS" pitchFamily="34" charset="0"/>
              </a:rPr>
              <a:t>호라이즌</a:t>
            </a:r>
            <a:r>
              <a:rPr lang="ko-KR" altLang="en-US" sz="1000">
                <a:uFillTx/>
                <a:latin typeface="Trebuchet MS" pitchFamily="34" charset="0"/>
              </a:rPr>
              <a:t> 블루</a:t>
            </a:r>
            <a:endParaRPr lang="en-US" altLang="ko-KR" sz="100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>
                <a:uFillTx/>
                <a:latin typeface="Trebuchet MS" pitchFamily="34" charset="0"/>
              </a:rPr>
              <a:t>타일러</a:t>
            </a:r>
            <a:r>
              <a:rPr lang="en-US" altLang="ko-KR" sz="1000">
                <a:uFillTx/>
                <a:latin typeface="Trebuchet MS" pitchFamily="34" charset="0"/>
              </a:rPr>
              <a:t>,</a:t>
            </a:r>
            <a:r>
              <a:rPr lang="ko-KR" altLang="en-US" sz="1000">
                <a:uFillTx/>
                <a:latin typeface="Trebuchet MS" pitchFamily="34" charset="0"/>
              </a:rPr>
              <a:t> 더 </a:t>
            </a:r>
            <a:r>
              <a:rPr lang="ko-KR" altLang="en-US" sz="100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err="1">
                <a:uFillTx/>
                <a:latin typeface="Trebuchet MS" pitchFamily="34" charset="0"/>
              </a:rPr>
              <a:t>컨버스</a:t>
            </a:r>
            <a:r>
              <a:rPr lang="ko-KR" altLang="en-US" sz="1000">
                <a:uFillTx/>
                <a:latin typeface="Trebuchet MS" pitchFamily="34" charset="0"/>
              </a:rPr>
              <a:t> 척 </a:t>
            </a:r>
            <a:r>
              <a:rPr lang="en-US" altLang="ko-KR" sz="1000">
                <a:uFillTx/>
                <a:latin typeface="Trebuchet MS" pitchFamily="34" charset="0"/>
              </a:rPr>
              <a:t>70</a:t>
            </a:r>
            <a:r>
              <a:rPr lang="ko-KR" altLang="en-US" sz="100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ko-KR" altLang="en-US" sz="1000" err="1">
                <a:uFillTx/>
                <a:latin typeface="Trebuchet MS" pitchFamily="34" charset="0"/>
              </a:rPr>
              <a:t>타일러의</a:t>
            </a:r>
            <a:r>
              <a:rPr lang="ko-KR" altLang="en-US" sz="1000">
                <a:uFillTx/>
                <a:latin typeface="Trebuchet MS" pitchFamily="34" charset="0"/>
              </a:rPr>
              <a:t> 세 번째 앨범 </a:t>
            </a:r>
            <a:r>
              <a:rPr lang="en-US" altLang="ko-KR" sz="1000">
                <a:uFillTx/>
                <a:latin typeface="Trebuchet MS" pitchFamily="34" charset="0"/>
              </a:rPr>
              <a:t>‘</a:t>
            </a:r>
            <a:r>
              <a:rPr lang="ko-KR" altLang="en-US" sz="1000">
                <a:uFillTx/>
                <a:latin typeface="Trebuchet MS" pitchFamily="34" charset="0"/>
              </a:rPr>
              <a:t>체리 밤 </a:t>
            </a:r>
            <a:r>
              <a:rPr lang="en-US" altLang="ko-KR" sz="1000">
                <a:uFillTx/>
                <a:latin typeface="Trebuchet MS" pitchFamily="34" charset="0"/>
              </a:rPr>
              <a:t>(Cherry Bomb)</a:t>
            </a:r>
            <a:r>
              <a:rPr lang="ko-KR" altLang="en-US" sz="100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 bwMode="auto">
          <a:xfrm>
            <a:off x="5645950" y="3706746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당첨 결과 확인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 bwMode="auto">
          <a:xfrm>
            <a:off x="695400" y="1300499"/>
            <a:ext cx="8010882" cy="5098829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 w="3175" cap="flat" cmpd="sng" algn="ctr">
            <a:solidFill>
              <a:schemeClr val="tx1">
                <a:alpha val="5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i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85677" y="1882179"/>
            <a:ext cx="3321061" cy="3870430"/>
            <a:chOff x="9839630" y="2078850"/>
            <a:chExt cx="3321061" cy="3870430"/>
          </a:xfrm>
        </p:grpSpPr>
        <p:sp>
          <p:nvSpPr>
            <p:cNvPr id="19" name="직사각형 18"/>
            <p:cNvSpPr>
              <a:spLocks/>
            </p:cNvSpPr>
            <p:nvPr/>
          </p:nvSpPr>
          <p:spPr>
            <a:xfrm>
              <a:off x="9839630" y="2078850"/>
              <a:ext cx="3321061" cy="38704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b="1">
                <a:solidFill>
                  <a:schemeClr val="bg1">
                    <a:lumMod val="75000"/>
                  </a:schemeClr>
                </a:solidFill>
                <a:uFillTx/>
              </a:endParaRPr>
            </a:p>
          </p:txBody>
        </p:sp>
        <p:sp>
          <p:nvSpPr>
            <p:cNvPr id="20" name="직사각형 19"/>
            <p:cNvSpPr>
              <a:spLocks/>
            </p:cNvSpPr>
            <p:nvPr/>
          </p:nvSpPr>
          <p:spPr>
            <a:xfrm>
              <a:off x="9921425" y="2644280"/>
              <a:ext cx="31503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홍길동님 축하합니다</a:t>
              </a:r>
              <a:r>
                <a:rPr lang="en-US" altLang="ko-KR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>
              <a:off x="12647971" y="2126429"/>
              <a:ext cx="4889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ko-KR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22" name="직사각형 21"/>
            <p:cNvSpPr>
              <a:spLocks/>
            </p:cNvSpPr>
            <p:nvPr/>
          </p:nvSpPr>
          <p:spPr>
            <a:xfrm>
              <a:off x="9921425" y="3144271"/>
              <a:ext cx="3150349" cy="1741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b="1" dirty="0">
                  <a:solidFill>
                    <a:srgbClr val="000000"/>
                  </a:solidFill>
                  <a:latin typeface="+mn-ea"/>
                  <a:ea typeface="+mn-ea"/>
                </a:rPr>
                <a:t>드로우</a:t>
              </a:r>
              <a:r>
                <a:rPr lang="ko-KR" altLang="en-US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에 당첨되셨습니다</a:t>
              </a:r>
              <a:r>
                <a:rPr lang="en-US" altLang="ko-KR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  <a:p>
              <a:pPr algn="ctr" fontAlgn="ctr"/>
              <a:endParaRPr lang="en-US" altLang="ko-KR" b="1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ko-KR" altLang="en-US" sz="1000" dirty="0" err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응모상품명</a:t>
              </a:r>
              <a:endParaRPr lang="en-US" altLang="ko-KR" sz="1000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ko-KR" altLang="en-US" sz="1000" b="1" dirty="0" err="1">
                  <a:latin typeface="Trebuchet MS" pitchFamily="34" charset="0"/>
                </a:rPr>
                <a:t>컨버스</a:t>
              </a:r>
              <a:r>
                <a:rPr lang="ko-KR" altLang="en-US" sz="1000" b="1" dirty="0">
                  <a:latin typeface="Trebuchet MS" pitchFamily="34" charset="0"/>
                </a:rPr>
                <a:t> </a:t>
              </a:r>
              <a:r>
                <a:rPr lang="en-US" altLang="ko-KR" sz="1000" b="1" dirty="0">
                  <a:latin typeface="Trebuchet MS" pitchFamily="34" charset="0"/>
                </a:rPr>
                <a:t>X</a:t>
              </a:r>
              <a:r>
                <a:rPr lang="ko-KR" altLang="en-US" sz="1000" b="1" dirty="0">
                  <a:latin typeface="Trebuchet MS" pitchFamily="34" charset="0"/>
                </a:rPr>
                <a:t> </a:t>
              </a:r>
              <a:r>
                <a:rPr lang="ko-KR" altLang="en-US" sz="1000" b="1" dirty="0" err="1">
                  <a:latin typeface="Trebuchet MS" pitchFamily="34" charset="0"/>
                </a:rPr>
                <a:t>베트맨</a:t>
              </a:r>
              <a:r>
                <a:rPr lang="ko-KR" altLang="en-US" sz="1000" b="1" dirty="0">
                  <a:latin typeface="Trebuchet MS" pitchFamily="34" charset="0"/>
                </a:rPr>
                <a:t> 컬렉션</a:t>
              </a:r>
              <a:endParaRPr lang="en-US" altLang="ko-KR" sz="1000" b="1" dirty="0">
                <a:uFillTx/>
                <a:latin typeface="Trebuchet MS" pitchFamily="34" charset="0"/>
              </a:endParaRPr>
            </a:p>
            <a:p>
              <a:pPr algn="ctr" fontAlgn="ctr">
                <a:lnSpc>
                  <a:spcPts val="1940"/>
                </a:lnSpc>
              </a:pPr>
              <a:endParaRPr lang="en-US" altLang="ko-KR" sz="1000" b="1" dirty="0">
                <a:solidFill>
                  <a:srgbClr val="000000"/>
                </a:solidFill>
                <a:uFillTx/>
                <a:latin typeface="Trebuchet MS" pitchFamily="34" charset="0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ko-KR" altLang="en-US" sz="1000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구매가능 시간</a:t>
              </a:r>
              <a:endParaRPr lang="en-US" altLang="ko-KR" sz="1000" dirty="0">
                <a:solidFill>
                  <a:srgbClr val="000000"/>
                </a:solidFill>
                <a:uFillTx/>
                <a:latin typeface="Trebuchet MS" pitchFamily="34" charset="0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2019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년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월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일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11:00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~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2019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년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월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일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14:00</a:t>
              </a:r>
              <a:endParaRPr lang="en-US" altLang="ko-KR" sz="1200" b="1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</p:txBody>
        </p:sp>
        <p:sp>
          <p:nvSpPr>
            <p:cNvPr id="23" name="직사각형 22"/>
            <p:cNvSpPr>
              <a:spLocks noChangeAspect="1"/>
            </p:cNvSpPr>
            <p:nvPr/>
          </p:nvSpPr>
          <p:spPr bwMode="auto">
            <a:xfrm>
              <a:off x="9921424" y="5184195"/>
              <a:ext cx="3150349" cy="3153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/>
              <a:r>
                <a:rPr lang="ko-KR" altLang="en-US" sz="1200" b="1" err="1">
                  <a:solidFill>
                    <a:schemeClr val="bg1"/>
                  </a:solidFill>
                  <a:uFillTx/>
                  <a:latin typeface="Trebuchet MS" pitchFamily="34" charset="0"/>
                </a:rPr>
                <a:t>바로구매</a:t>
              </a:r>
              <a:endParaRPr lang="en-US" altLang="ko-KR" sz="1200" b="1">
                <a:solidFill>
                  <a:schemeClr val="bg1"/>
                </a:solidFill>
                <a:uFillTx/>
                <a:latin typeface="Trebuchet MS" pitchFamily="34" charset="0"/>
              </a:endParaRPr>
            </a:p>
          </p:txBody>
        </p:sp>
      </p:grpSp>
      <p:sp>
        <p:nvSpPr>
          <p:cNvPr id="25" name="타원 24"/>
          <p:cNvSpPr>
            <a:spLocks/>
          </p:cNvSpPr>
          <p:nvPr/>
        </p:nvSpPr>
        <p:spPr bwMode="auto">
          <a:xfrm>
            <a:off x="3278703" y="494591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6" name="타원 25"/>
          <p:cNvSpPr>
            <a:spLocks/>
          </p:cNvSpPr>
          <p:nvPr/>
        </p:nvSpPr>
        <p:spPr bwMode="auto">
          <a:xfrm>
            <a:off x="6109250" y="194909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A37D6CB-76D0-D54A-A065-2BC89B4401D7}"/>
              </a:ext>
            </a:extLst>
          </p:cNvPr>
          <p:cNvSpPr>
            <a:spLocks/>
          </p:cNvSpPr>
          <p:nvPr/>
        </p:nvSpPr>
        <p:spPr bwMode="auto">
          <a:xfrm>
            <a:off x="3746686" y="361629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E65B2FF-557B-D449-BA7A-FD69CA2D0117}"/>
              </a:ext>
            </a:extLst>
          </p:cNvPr>
          <p:cNvSpPr>
            <a:spLocks/>
          </p:cNvSpPr>
          <p:nvPr/>
        </p:nvSpPr>
        <p:spPr bwMode="auto">
          <a:xfrm>
            <a:off x="3448429" y="456224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29" name="Group 90">
            <a:extLst>
              <a:ext uri="{FF2B5EF4-FFF2-40B4-BE49-F238E27FC236}">
                <a16:creationId xmlns:a16="http://schemas.microsoft.com/office/drawing/2014/main" id="{9592606E-208C-A245-B856-698A3BE31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72293"/>
              </p:ext>
            </p:extLst>
          </p:nvPr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2EE60135-AAB6-924A-B455-B8A5F74A8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31416"/>
              </p:ext>
            </p:extLst>
          </p:nvPr>
        </p:nvGraphicFramePr>
        <p:xfrm>
          <a:off x="10854906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90">
            <a:extLst>
              <a:ext uri="{FF2B5EF4-FFF2-40B4-BE49-F238E27FC236}">
                <a16:creationId xmlns:a16="http://schemas.microsoft.com/office/drawing/2014/main" id="{A537F756-8772-1541-9A91-FA372816C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064"/>
              </p:ext>
            </p:extLst>
          </p:nvPr>
        </p:nvGraphicFramePr>
        <p:xfrm>
          <a:off x="3358914" y="267430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E91C96C-EBDF-8341-9839-FA529DB6ACD5}"/>
              </a:ext>
            </a:extLst>
          </p:cNvPr>
          <p:cNvSpPr txBox="1"/>
          <p:nvPr/>
        </p:nvSpPr>
        <p:spPr>
          <a:xfrm>
            <a:off x="2441792" y="2838226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2FA269-64FC-3E48-8CB0-CE03952A536A}"/>
              </a:ext>
            </a:extLst>
          </p:cNvPr>
          <p:cNvSpPr>
            <a:spLocks/>
          </p:cNvSpPr>
          <p:nvPr/>
        </p:nvSpPr>
        <p:spPr>
          <a:xfrm>
            <a:off x="3889524" y="2976204"/>
            <a:ext cx="577494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미당첨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 안내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1300499"/>
            <a:ext cx="8010000" cy="509883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06076"/>
              </p:ext>
            </p:extLst>
          </p:nvPr>
        </p:nvGraphicFramePr>
        <p:xfrm>
          <a:off x="9269501" y="558055"/>
          <a:ext cx="2676438" cy="4572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TH_010500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확인 버튼 클릭 시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직사각형 40"/>
          <p:cNvSpPr>
            <a:spLocks noChangeAspect="1"/>
          </p:cNvSpPr>
          <p:nvPr/>
        </p:nvSpPr>
        <p:spPr bwMode="auto">
          <a:xfrm>
            <a:off x="1088022" y="1489508"/>
            <a:ext cx="202522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 bwMode="auto">
          <a:xfrm>
            <a:off x="3485709" y="1489508"/>
            <a:ext cx="202522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</a:p>
        </p:txBody>
      </p:sp>
      <p:cxnSp>
        <p:nvCxnSpPr>
          <p:cNvPr id="43" name="직선 연결선 76"/>
          <p:cNvCxnSpPr/>
          <p:nvPr/>
        </p:nvCxnSpPr>
        <p:spPr bwMode="auto">
          <a:xfrm>
            <a:off x="1085969" y="1738169"/>
            <a:ext cx="2016000" cy="139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4" name="직사각형 152"/>
          <p:cNvSpPr>
            <a:spLocks noChangeArrowheads="1"/>
          </p:cNvSpPr>
          <p:nvPr/>
        </p:nvSpPr>
        <p:spPr bwMode="auto">
          <a:xfrm>
            <a:off x="1925975" y="1532797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406px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45" name="직선 연결선 78"/>
          <p:cNvCxnSpPr/>
          <p:nvPr/>
        </p:nvCxnSpPr>
        <p:spPr bwMode="auto">
          <a:xfrm flipV="1">
            <a:off x="3008937" y="1518468"/>
            <a:ext cx="0" cy="2160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6" name="직사각형 152"/>
          <p:cNvSpPr>
            <a:spLocks noChangeArrowheads="1"/>
          </p:cNvSpPr>
          <p:nvPr/>
        </p:nvSpPr>
        <p:spPr bwMode="auto">
          <a:xfrm>
            <a:off x="2675620" y="243233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508px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51" name="직사각형 50"/>
          <p:cNvSpPr>
            <a:spLocks noChangeAspect="1"/>
          </p:cNvSpPr>
          <p:nvPr/>
        </p:nvSpPr>
        <p:spPr bwMode="auto">
          <a:xfrm>
            <a:off x="1085969" y="3881292"/>
            <a:ext cx="442496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SC</a:t>
            </a:r>
          </a:p>
        </p:txBody>
      </p:sp>
      <p:sp>
        <p:nvSpPr>
          <p:cNvPr id="52" name="직사각형 51"/>
          <p:cNvSpPr>
            <a:spLocks noChangeAspect="1"/>
          </p:cNvSpPr>
          <p:nvPr/>
        </p:nvSpPr>
        <p:spPr bwMode="auto">
          <a:xfrm>
            <a:off x="5645950" y="1489508"/>
            <a:ext cx="2970330" cy="221723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200" b="1" err="1">
                <a:uFillTx/>
                <a:latin typeface="Trebuchet MS" pitchFamily="34" charset="0"/>
              </a:rPr>
              <a:t>컨버스</a:t>
            </a:r>
            <a:r>
              <a:rPr lang="ko-KR" altLang="en-US" sz="1200" b="1">
                <a:uFillTx/>
                <a:latin typeface="Trebuchet MS" pitchFamily="34" charset="0"/>
              </a:rPr>
              <a:t> </a:t>
            </a:r>
            <a:r>
              <a:rPr lang="en-US" altLang="ko-KR" sz="1200" b="1">
                <a:uFillTx/>
                <a:latin typeface="Trebuchet MS" pitchFamily="34" charset="0"/>
              </a:rPr>
              <a:t>X</a:t>
            </a:r>
            <a:r>
              <a:rPr lang="ko-KR" altLang="en-US" sz="1200" b="1">
                <a:uFillTx/>
                <a:latin typeface="Trebuchet MS" pitchFamily="34" charset="0"/>
              </a:rPr>
              <a:t> 골프 르 </a:t>
            </a:r>
            <a:r>
              <a:rPr lang="ko-KR" altLang="en-US" sz="1200" b="1" err="1">
                <a:uFillTx/>
                <a:latin typeface="Trebuchet MS" pitchFamily="34" charset="0"/>
              </a:rPr>
              <a:t>플레르</a:t>
            </a:r>
            <a:r>
              <a:rPr lang="ko-KR" altLang="en-US" sz="1200" b="1">
                <a:uFillTx/>
                <a:latin typeface="Trebuchet MS" pitchFamily="34" charset="0"/>
              </a:rPr>
              <a:t>*</a:t>
            </a:r>
            <a:r>
              <a:rPr lang="ko-KR" altLang="en-US" sz="1200" b="1" err="1">
                <a:uFillTx/>
                <a:latin typeface="Trebuchet MS" pitchFamily="34" charset="0"/>
              </a:rPr>
              <a:t>플레임</a:t>
            </a:r>
            <a:r>
              <a:rPr lang="ko-KR" altLang="en-US" sz="1200" b="1">
                <a:uFillTx/>
                <a:latin typeface="Trebuchet MS" pitchFamily="34" charset="0"/>
              </a:rPr>
              <a:t> 척 </a:t>
            </a:r>
            <a:r>
              <a:rPr lang="en-US" altLang="ko-KR" sz="1200" b="1">
                <a:uFillTx/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en-US" altLang="ko-KR" sz="1200" b="1">
                <a:uFillTx/>
                <a:latin typeface="Trebuchet MS" pitchFamily="34" charset="0"/>
              </a:rPr>
              <a:t>125,000</a:t>
            </a:r>
            <a:r>
              <a:rPr lang="ko-KR" altLang="en-US" sz="1200" b="1">
                <a:uFillTx/>
                <a:latin typeface="Trebuchet MS" pitchFamily="34" charset="0"/>
              </a:rPr>
              <a:t>원</a:t>
            </a:r>
            <a:endParaRPr lang="en-US" altLang="ko-KR" sz="1200" b="1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20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err="1">
                <a:uFillTx/>
                <a:latin typeface="Trebuchet MS" pitchFamily="34" charset="0"/>
              </a:rPr>
              <a:t>응모기간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: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1</a:t>
            </a:r>
            <a:r>
              <a:rPr lang="ko-KR" altLang="en-US" sz="1000">
                <a:uFillTx/>
                <a:latin typeface="Trebuchet MS" pitchFamily="34" charset="0"/>
              </a:rPr>
              <a:t>일 </a:t>
            </a:r>
            <a:r>
              <a:rPr lang="en-US" altLang="ko-KR" sz="1000">
                <a:uFillTx/>
                <a:latin typeface="Trebuchet MS" pitchFamily="34" charset="0"/>
              </a:rPr>
              <a:t>~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8</a:t>
            </a:r>
            <a:r>
              <a:rPr lang="ko-KR" altLang="en-US" sz="1000">
                <a:uFillTx/>
                <a:latin typeface="Trebuchet MS" pitchFamily="34" charset="0"/>
              </a:rPr>
              <a:t>일</a:t>
            </a:r>
            <a:endParaRPr lang="en-US" altLang="ko-KR" sz="100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>
                <a:uFillTx/>
                <a:latin typeface="Trebuchet MS" pitchFamily="34" charset="0"/>
              </a:rPr>
              <a:t>컬러</a:t>
            </a:r>
            <a:r>
              <a:rPr lang="en-US" altLang="ko-KR" sz="1000">
                <a:uFillTx/>
                <a:latin typeface="Trebuchet MS" pitchFamily="34" charset="0"/>
              </a:rPr>
              <a:t>: </a:t>
            </a:r>
            <a:r>
              <a:rPr lang="ko-KR" altLang="en-US" sz="1000" err="1">
                <a:uFillTx/>
                <a:latin typeface="Trebuchet MS" pitchFamily="34" charset="0"/>
              </a:rPr>
              <a:t>호라이즌</a:t>
            </a:r>
            <a:r>
              <a:rPr lang="ko-KR" altLang="en-US" sz="1000">
                <a:uFillTx/>
                <a:latin typeface="Trebuchet MS" pitchFamily="34" charset="0"/>
              </a:rPr>
              <a:t> 블루</a:t>
            </a:r>
            <a:endParaRPr lang="en-US" altLang="ko-KR" sz="100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>
                <a:uFillTx/>
                <a:latin typeface="Trebuchet MS" pitchFamily="34" charset="0"/>
              </a:rPr>
              <a:t>타일러</a:t>
            </a:r>
            <a:r>
              <a:rPr lang="en-US" altLang="ko-KR" sz="1000">
                <a:uFillTx/>
                <a:latin typeface="Trebuchet MS" pitchFamily="34" charset="0"/>
              </a:rPr>
              <a:t>,</a:t>
            </a:r>
            <a:r>
              <a:rPr lang="ko-KR" altLang="en-US" sz="1000">
                <a:uFillTx/>
                <a:latin typeface="Trebuchet MS" pitchFamily="34" charset="0"/>
              </a:rPr>
              <a:t> 더 </a:t>
            </a:r>
            <a:r>
              <a:rPr lang="ko-KR" altLang="en-US" sz="100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err="1">
                <a:uFillTx/>
                <a:latin typeface="Trebuchet MS" pitchFamily="34" charset="0"/>
              </a:rPr>
              <a:t>컨버스</a:t>
            </a:r>
            <a:r>
              <a:rPr lang="ko-KR" altLang="en-US" sz="1000">
                <a:uFillTx/>
                <a:latin typeface="Trebuchet MS" pitchFamily="34" charset="0"/>
              </a:rPr>
              <a:t> 척 </a:t>
            </a:r>
            <a:r>
              <a:rPr lang="en-US" altLang="ko-KR" sz="1000">
                <a:uFillTx/>
                <a:latin typeface="Trebuchet MS" pitchFamily="34" charset="0"/>
              </a:rPr>
              <a:t>70</a:t>
            </a:r>
            <a:r>
              <a:rPr lang="ko-KR" altLang="en-US" sz="100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ko-KR" altLang="en-US" sz="1000" err="1">
                <a:uFillTx/>
                <a:latin typeface="Trebuchet MS" pitchFamily="34" charset="0"/>
              </a:rPr>
              <a:t>타일러의</a:t>
            </a:r>
            <a:r>
              <a:rPr lang="ko-KR" altLang="en-US" sz="1000">
                <a:uFillTx/>
                <a:latin typeface="Trebuchet MS" pitchFamily="34" charset="0"/>
              </a:rPr>
              <a:t> 세 번째 앨범 </a:t>
            </a:r>
            <a:r>
              <a:rPr lang="en-US" altLang="ko-KR" sz="1000">
                <a:uFillTx/>
                <a:latin typeface="Trebuchet MS" pitchFamily="34" charset="0"/>
              </a:rPr>
              <a:t>‘</a:t>
            </a:r>
            <a:r>
              <a:rPr lang="ko-KR" altLang="en-US" sz="1000">
                <a:uFillTx/>
                <a:latin typeface="Trebuchet MS" pitchFamily="34" charset="0"/>
              </a:rPr>
              <a:t>체리 밤 </a:t>
            </a:r>
            <a:r>
              <a:rPr lang="en-US" altLang="ko-KR" sz="1000">
                <a:uFillTx/>
                <a:latin typeface="Trebuchet MS" pitchFamily="34" charset="0"/>
              </a:rPr>
              <a:t>(Cherry Bomb)</a:t>
            </a:r>
            <a:r>
              <a:rPr lang="ko-KR" altLang="en-US" sz="100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 bwMode="auto">
          <a:xfrm>
            <a:off x="5645950" y="3706746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당첨 결과 확인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 bwMode="auto">
          <a:xfrm>
            <a:off x="695400" y="1300499"/>
            <a:ext cx="8010882" cy="5098829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 w="3175" cap="flat" cmpd="sng" algn="ctr">
            <a:solidFill>
              <a:schemeClr val="tx1">
                <a:alpha val="5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i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85677" y="1882179"/>
            <a:ext cx="3321061" cy="3572046"/>
            <a:chOff x="9839630" y="2078850"/>
            <a:chExt cx="3321061" cy="3572046"/>
          </a:xfrm>
        </p:grpSpPr>
        <p:sp>
          <p:nvSpPr>
            <p:cNvPr id="19" name="직사각형 18"/>
            <p:cNvSpPr>
              <a:spLocks/>
            </p:cNvSpPr>
            <p:nvPr/>
          </p:nvSpPr>
          <p:spPr>
            <a:xfrm>
              <a:off x="9839630" y="2078850"/>
              <a:ext cx="3321061" cy="3572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b="1">
                <a:solidFill>
                  <a:schemeClr val="bg1">
                    <a:lumMod val="75000"/>
                  </a:schemeClr>
                </a:solidFill>
                <a:uFillTx/>
              </a:endParaRPr>
            </a:p>
          </p:txBody>
        </p:sp>
        <p:sp>
          <p:nvSpPr>
            <p:cNvPr id="20" name="직사각형 19"/>
            <p:cNvSpPr>
              <a:spLocks/>
            </p:cNvSpPr>
            <p:nvPr/>
          </p:nvSpPr>
          <p:spPr>
            <a:xfrm>
              <a:off x="9921425" y="2644280"/>
              <a:ext cx="31503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sz="1200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홍길동님 </a:t>
              </a:r>
              <a:endParaRPr lang="en-US" altLang="ko-KR" sz="1200" b="1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/>
              <a:r>
                <a:rPr lang="ko-KR" altLang="en-US" sz="1200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드로우에 응모해 주셔서 감사합니다</a:t>
              </a:r>
              <a:r>
                <a:rPr lang="en-US" altLang="ko-KR" sz="1200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>
              <a:off x="12647971" y="2126429"/>
              <a:ext cx="4889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ko-KR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22" name="직사각형 21"/>
            <p:cNvSpPr>
              <a:spLocks/>
            </p:cNvSpPr>
            <p:nvPr/>
          </p:nvSpPr>
          <p:spPr>
            <a:xfrm>
              <a:off x="9921425" y="3350328"/>
              <a:ext cx="315034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이번 드로우에는 </a:t>
              </a:r>
              <a:endParaRPr lang="en-US" altLang="ko-KR" sz="1200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/>
              <a:r>
                <a:rPr lang="ko-KR" altLang="en-US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당첨이 되지 않으셨습니다</a:t>
              </a:r>
              <a:r>
                <a:rPr lang="en-US" altLang="ko-KR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  <a:p>
              <a:pPr algn="ctr" fontAlgn="ctr"/>
              <a:endParaRPr lang="en-US" altLang="ko-KR" sz="1200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/>
              <a:r>
                <a:rPr lang="ko-KR" altLang="en-US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아쉽지만 다음에 진행되는 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드로우</a:t>
              </a:r>
              <a:r>
                <a:rPr lang="ko-KR" altLang="en-US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에 </a:t>
              </a:r>
              <a:endParaRPr lang="en-US" altLang="ko-KR" sz="1200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/>
              <a:r>
                <a:rPr lang="ko-KR" altLang="en-US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도전해주세요</a:t>
              </a:r>
              <a:r>
                <a:rPr lang="en-US" altLang="ko-KR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23" name="직사각형 22"/>
            <p:cNvSpPr>
              <a:spLocks noChangeAspect="1"/>
            </p:cNvSpPr>
            <p:nvPr/>
          </p:nvSpPr>
          <p:spPr bwMode="auto">
            <a:xfrm>
              <a:off x="9921424" y="4802460"/>
              <a:ext cx="3150349" cy="3153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/>
              <a:r>
                <a:rPr lang="ko-KR" altLang="en-US" sz="1200" b="1">
                  <a:solidFill>
                    <a:schemeClr val="bg1"/>
                  </a:solidFill>
                  <a:uFillTx/>
                  <a:latin typeface="Trebuchet MS" pitchFamily="34" charset="0"/>
                </a:rPr>
                <a:t>확인</a:t>
              </a:r>
              <a:endParaRPr lang="en-US" altLang="ko-KR" sz="1200" b="1">
                <a:solidFill>
                  <a:schemeClr val="bg1"/>
                </a:solidFill>
                <a:uFillTx/>
                <a:latin typeface="Trebuchet MS" pitchFamily="34" charset="0"/>
              </a:endParaRPr>
            </a:p>
          </p:txBody>
        </p:sp>
      </p:grpSp>
      <p:sp>
        <p:nvSpPr>
          <p:cNvPr id="24" name="타원 23"/>
          <p:cNvSpPr>
            <a:spLocks/>
          </p:cNvSpPr>
          <p:nvPr/>
        </p:nvSpPr>
        <p:spPr bwMode="auto">
          <a:xfrm>
            <a:off x="3309185" y="456199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25" name="Group 90">
            <a:extLst>
              <a:ext uri="{FF2B5EF4-FFF2-40B4-BE49-F238E27FC236}">
                <a16:creationId xmlns:a16="http://schemas.microsoft.com/office/drawing/2014/main" id="{280D0C0D-A01D-EA41-B380-D2FA77B45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34793"/>
              </p:ext>
            </p:extLst>
          </p:nvPr>
        </p:nvGraphicFramePr>
        <p:xfrm>
          <a:off x="10854906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90">
            <a:extLst>
              <a:ext uri="{FF2B5EF4-FFF2-40B4-BE49-F238E27FC236}">
                <a16:creationId xmlns:a16="http://schemas.microsoft.com/office/drawing/2014/main" id="{381A8B9C-08DD-3B4D-8E2E-32E6BAE0E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04569"/>
              </p:ext>
            </p:extLst>
          </p:nvPr>
        </p:nvGraphicFramePr>
        <p:xfrm>
          <a:off x="3052682" y="2352433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794BD8B-D2D9-404B-9712-792853F6164F}"/>
              </a:ext>
            </a:extLst>
          </p:cNvPr>
          <p:cNvSpPr txBox="1"/>
          <p:nvPr/>
        </p:nvSpPr>
        <p:spPr>
          <a:xfrm>
            <a:off x="2135560" y="2516353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D208C6-6017-AB40-8C23-B3FDA7E3C983}"/>
              </a:ext>
            </a:extLst>
          </p:cNvPr>
          <p:cNvSpPr>
            <a:spLocks/>
          </p:cNvSpPr>
          <p:nvPr/>
        </p:nvSpPr>
        <p:spPr>
          <a:xfrm>
            <a:off x="3583292" y="2654331"/>
            <a:ext cx="577494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AD1EEF-EBAB-5249-A50C-E13825BD9469}"/>
              </a:ext>
            </a:extLst>
          </p:cNvPr>
          <p:cNvSpPr>
            <a:spLocks/>
          </p:cNvSpPr>
          <p:nvPr/>
        </p:nvSpPr>
        <p:spPr>
          <a:xfrm>
            <a:off x="4689153" y="3161950"/>
            <a:ext cx="577494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17D62C-D545-CB44-ABA6-11E72A6D52F8}"/>
              </a:ext>
            </a:extLst>
          </p:cNvPr>
          <p:cNvSpPr>
            <a:spLocks/>
          </p:cNvSpPr>
          <p:nvPr/>
        </p:nvSpPr>
        <p:spPr>
          <a:xfrm>
            <a:off x="5505988" y="3727219"/>
            <a:ext cx="577494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4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739749"/>
              </p:ext>
            </p:extLst>
          </p:nvPr>
        </p:nvGraphicFramePr>
        <p:xfrm>
          <a:off x="253508" y="494928"/>
          <a:ext cx="11692431" cy="271364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버전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날짜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추가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수정 내용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8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V0.7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2019.11.28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3.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 상품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응모자 수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count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부분 삭제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966992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4.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ELP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공통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기존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상품명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’,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상품설명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’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노출되도록 정의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상품명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’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만 노출되도록 변경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534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5.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PDP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인스타그램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입력 필드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필수체크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미 입력 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Placeholder Message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노출 추가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89962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V0.8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2019.12.05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1.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오탈자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수정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기존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 CONVERSE X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AMBUSH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PRO LEATHER</a:t>
                      </a:r>
                    </a:p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CONVERSE X BATMAN COLLECTION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243123"/>
                  </a:ext>
                </a:extLst>
              </a:tr>
              <a:tr h="23398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V0.9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2019.12.13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1.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레이블 변경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기존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 SHOP NOW</a:t>
                      </a:r>
                    </a:p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상품보기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695892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레이블 변경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기존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드로우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956421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Revision History</a:t>
            </a:r>
            <a:endParaRPr lang="ko-KR" altLang="ko-KR">
              <a:effectLst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1498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  <a:ea typeface="+mn-ea"/>
                <a:cs typeface="+mn-cs"/>
              </a:rPr>
              <a:t>전체상품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  <a:ea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 bwMode="auto">
          <a:xfrm>
            <a:off x="2710021" y="1538789"/>
            <a:ext cx="3510390" cy="142413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상단 배너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 bwMode="auto">
          <a:xfrm>
            <a:off x="2710021" y="2962925"/>
            <a:ext cx="3510390" cy="35737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 bwMode="auto">
          <a:xfrm>
            <a:off x="2710020" y="3320298"/>
            <a:ext cx="3510390" cy="31690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 bwMode="auto">
          <a:xfrm>
            <a:off x="2855640" y="3417967"/>
            <a:ext cx="3240359" cy="24966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cxnSp>
        <p:nvCxnSpPr>
          <p:cNvPr id="32" name="직선 연결선[R] 31"/>
          <p:cNvCxnSpPr/>
          <p:nvPr/>
        </p:nvCxnSpPr>
        <p:spPr>
          <a:xfrm>
            <a:off x="4565830" y="3320299"/>
            <a:ext cx="94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34374"/>
              </p:ext>
            </p:extLst>
          </p:nvPr>
        </p:nvGraphicFramePr>
        <p:xfrm>
          <a:off x="9269501" y="558055"/>
          <a:ext cx="2676438" cy="32461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TH_010000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배너 이미지</a:t>
                      </a:r>
                      <a:endParaRPr kumimoji="0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좌우 슬라이더</a:t>
                      </a:r>
                      <a:endParaRPr kumimoji="0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 UI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최근출시상품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온라인추첨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드로우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출시예정상품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전체상품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각각 개별 페이지임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별도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url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존재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Default :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최근출시상품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 이미지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추첨용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대표 이미지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출시예정상품의 경우 마우스 오버 시 이미지 영역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딤처리되며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출시예정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내 상품의 경우 마우스 오버 시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자세히 보기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상품설명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Tab)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응모자 수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Count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결과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응모자 수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Count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는 최소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0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에서 최대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9,999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까지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(9,999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초과 시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9,999+)</a:t>
                      </a:r>
                      <a:endParaRPr kumimoji="0" lang="ko-KR" altLang="en-US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062441"/>
                  </a:ext>
                </a:extLst>
              </a:tr>
            </a:tbl>
          </a:graphicData>
        </a:graphic>
      </p:graphicFrame>
      <p:sp>
        <p:nvSpPr>
          <p:cNvPr id="48" name="타원 47"/>
          <p:cNvSpPr>
            <a:spLocks/>
          </p:cNvSpPr>
          <p:nvPr/>
        </p:nvSpPr>
        <p:spPr bwMode="auto">
          <a:xfrm>
            <a:off x="2619665" y="149079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2650016" y="1673805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 flipV="1">
            <a:off x="5790590" y="1673805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57" name="타원 56"/>
          <p:cNvSpPr>
            <a:spLocks/>
          </p:cNvSpPr>
          <p:nvPr/>
        </p:nvSpPr>
        <p:spPr bwMode="auto">
          <a:xfrm>
            <a:off x="2620103" y="295711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1" name="직사각형 60"/>
          <p:cNvSpPr>
            <a:spLocks/>
          </p:cNvSpPr>
          <p:nvPr/>
        </p:nvSpPr>
        <p:spPr>
          <a:xfrm>
            <a:off x="2855639" y="5920245"/>
            <a:ext cx="324035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베트맨</a:t>
            </a:r>
            <a:endParaRPr lang="en-US" altLang="ko-KR" sz="800" b="1" dirty="0">
              <a:uFillTx/>
              <a:latin typeface="Trebuchet MS" pitchFamily="34" charset="0"/>
            </a:endParaRPr>
          </a:p>
        </p:txBody>
      </p:sp>
      <p:graphicFrame>
        <p:nvGraphicFramePr>
          <p:cNvPr id="41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제목 1"/>
          <p:cNvSpPr txBox="1">
            <a:spLocks/>
          </p:cNvSpPr>
          <p:nvPr/>
        </p:nvSpPr>
        <p:spPr>
          <a:xfrm>
            <a:off x="2832743" y="2066811"/>
            <a:ext cx="1743887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>
                <a:uFillTx/>
              </a:rPr>
              <a:t>X BATMAN COLLECTION</a:t>
            </a:r>
            <a:endParaRPr kumimoji="0" lang="ko-KR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2767017" y="2266698"/>
            <a:ext cx="2153400" cy="7779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700" dirty="0" err="1">
                <a:uFillTx/>
              </a:rPr>
              <a:t>배트맨</a:t>
            </a:r>
            <a:r>
              <a:rPr lang="ko-KR" altLang="ko-KR" sz="700" dirty="0">
                <a:uFillTx/>
              </a:rPr>
              <a:t> 탄생</a:t>
            </a:r>
            <a:r>
              <a:rPr lang="en-US" altLang="ko-KR" sz="700" dirty="0">
                <a:uFillTx/>
              </a:rPr>
              <a:t> 80</a:t>
            </a:r>
            <a:r>
              <a:rPr lang="ko-KR" altLang="ko-KR" sz="700" dirty="0">
                <a:uFillTx/>
              </a:rPr>
              <a:t>주년을 기념하는 척</a:t>
            </a:r>
            <a:r>
              <a:rPr lang="en-US" altLang="ko-KR" sz="700" dirty="0">
                <a:uFillTx/>
              </a:rPr>
              <a:t> 70 </a:t>
            </a:r>
            <a:r>
              <a:rPr lang="ko-KR" altLang="ko-KR" sz="700" dirty="0" err="1">
                <a:uFillTx/>
              </a:rPr>
              <a:t>하이탑으로</a:t>
            </a:r>
            <a:r>
              <a:rPr lang="ko-KR" altLang="ko-KR" sz="700" dirty="0">
                <a:uFillTx/>
              </a:rPr>
              <a:t> 펑크 </a:t>
            </a:r>
            <a:r>
              <a:rPr lang="ko-KR" altLang="ko-KR" sz="700" dirty="0" err="1">
                <a:uFillTx/>
              </a:rPr>
              <a:t>락과</a:t>
            </a:r>
            <a:r>
              <a:rPr lang="ko-KR" altLang="ko-KR" sz="700" dirty="0">
                <a:uFillTx/>
              </a:rPr>
              <a:t> </a:t>
            </a:r>
            <a:r>
              <a:rPr lang="ko-KR" altLang="ko-KR" sz="700" dirty="0" err="1">
                <a:uFillTx/>
              </a:rPr>
              <a:t>빈티지</a:t>
            </a:r>
            <a:r>
              <a:rPr lang="en-US" altLang="ko-KR" sz="700" dirty="0">
                <a:uFillTx/>
              </a:rPr>
              <a:t> </a:t>
            </a:r>
            <a:r>
              <a:rPr lang="ko-KR" altLang="ko-KR" sz="700" dirty="0" err="1">
                <a:uFillTx/>
              </a:rPr>
              <a:t>배트맨</a:t>
            </a:r>
            <a:r>
              <a:rPr lang="ko-KR" altLang="ko-KR" sz="700" dirty="0">
                <a:uFillTx/>
              </a:rPr>
              <a:t> 로고가 </a:t>
            </a:r>
            <a:r>
              <a:rPr lang="ko-KR" altLang="ko-KR" sz="700" dirty="0" err="1">
                <a:uFillTx/>
              </a:rPr>
              <a:t>리믹스된</a:t>
            </a:r>
            <a:r>
              <a:rPr lang="ko-KR" altLang="ko-KR" sz="700" dirty="0">
                <a:uFillTx/>
              </a:rPr>
              <a:t> 스크린 프린트가 </a:t>
            </a:r>
            <a:r>
              <a:rPr lang="ko-KR" altLang="ko-KR" sz="700" dirty="0" err="1">
                <a:uFillTx/>
              </a:rPr>
              <a:t>컨버스의</a:t>
            </a:r>
            <a:r>
              <a:rPr lang="ko-KR" altLang="ko-KR" sz="700" dirty="0">
                <a:uFillTx/>
              </a:rPr>
              <a:t> 실루엣에 아이콘에</a:t>
            </a:r>
            <a:r>
              <a:rPr lang="en-US" altLang="ko-KR" sz="700" dirty="0">
                <a:uFillTx/>
              </a:rPr>
              <a:t> </a:t>
            </a:r>
            <a:br>
              <a:rPr lang="en-US" altLang="ko-KR" sz="700" dirty="0">
                <a:uFillTx/>
              </a:rPr>
            </a:br>
            <a:r>
              <a:rPr lang="ko-KR" altLang="ko-KR" sz="700" dirty="0">
                <a:uFillTx/>
              </a:rPr>
              <a:t>장식되어 캔버스 </a:t>
            </a:r>
            <a:r>
              <a:rPr lang="ko-KR" altLang="ko-KR" sz="700" dirty="0" err="1">
                <a:uFillTx/>
              </a:rPr>
              <a:t>어퍼</a:t>
            </a:r>
            <a:r>
              <a:rPr lang="ko-KR" altLang="ko-KR" sz="700" dirty="0">
                <a:uFillTx/>
              </a:rPr>
              <a:t> 그리고 아이콘 척</a:t>
            </a:r>
            <a:r>
              <a:rPr lang="en-US" altLang="ko-KR" sz="700" dirty="0">
                <a:uFillTx/>
              </a:rPr>
              <a:t> 70</a:t>
            </a:r>
            <a:r>
              <a:rPr lang="ko-KR" altLang="ko-KR" sz="700" dirty="0">
                <a:uFillTx/>
              </a:rPr>
              <a:t>의 모든 요소들과 완벽하게 조화를 이룹니다</a:t>
            </a:r>
            <a:r>
              <a:rPr lang="en-US" altLang="ko-KR" sz="7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 bwMode="auto">
          <a:xfrm>
            <a:off x="2858762" y="3424160"/>
            <a:ext cx="347842" cy="338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8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8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8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8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7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>
            <a:off x="5557560" y="3446838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59" name="타원 58"/>
          <p:cNvSpPr>
            <a:spLocks/>
          </p:cNvSpPr>
          <p:nvPr/>
        </p:nvSpPr>
        <p:spPr bwMode="auto">
          <a:xfrm>
            <a:off x="2735859" y="333899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53" name="Group 90"/>
          <p:cNvGraphicFramePr>
            <a:graphicFrameLocks noGrp="1"/>
          </p:cNvGraphicFramePr>
          <p:nvPr/>
        </p:nvGraphicFramePr>
        <p:xfrm>
          <a:off x="10910781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90">
            <a:extLst>
              <a:ext uri="{FF2B5EF4-FFF2-40B4-BE49-F238E27FC236}">
                <a16:creationId xmlns:a16="http://schemas.microsoft.com/office/drawing/2014/main" id="{329FD03D-797D-E040-A457-9B4A517BE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88696"/>
              </p:ext>
            </p:extLst>
          </p:nvPr>
        </p:nvGraphicFramePr>
        <p:xfrm>
          <a:off x="10383676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C02D591A-53D9-B348-AAF0-121B8073DF75}"/>
              </a:ext>
            </a:extLst>
          </p:cNvPr>
          <p:cNvSpPr>
            <a:spLocks/>
          </p:cNvSpPr>
          <p:nvPr/>
        </p:nvSpPr>
        <p:spPr bwMode="auto">
          <a:xfrm>
            <a:off x="2767017" y="590111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28" name="Group 90">
            <a:extLst>
              <a:ext uri="{FF2B5EF4-FFF2-40B4-BE49-F238E27FC236}">
                <a16:creationId xmlns:a16="http://schemas.microsoft.com/office/drawing/2014/main" id="{73F091B6-CBE0-584C-9FB5-128CD4BC3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42658"/>
              </p:ext>
            </p:extLst>
          </p:nvPr>
        </p:nvGraphicFramePr>
        <p:xfrm>
          <a:off x="9892622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2F939EA-4BE1-9348-852E-B7B3AD6DB95B}"/>
              </a:ext>
            </a:extLst>
          </p:cNvPr>
          <p:cNvSpPr txBox="1">
            <a:spLocks/>
          </p:cNvSpPr>
          <p:nvPr/>
        </p:nvSpPr>
        <p:spPr>
          <a:xfrm>
            <a:off x="2832743" y="3037320"/>
            <a:ext cx="3198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uFillTx/>
                <a:latin typeface="Trebuchet MS" pitchFamily="34" charset="0"/>
              </a:rPr>
              <a:t>최근출시상품     출시예정상품     </a:t>
            </a:r>
            <a:r>
              <a:rPr lang="ko-KR" altLang="en-US" sz="1000" b="1" dirty="0">
                <a:latin typeface="Trebuchet MS" pitchFamily="34" charset="0"/>
              </a:rPr>
              <a:t>드로우</a:t>
            </a:r>
            <a:r>
              <a:rPr lang="ko-KR" altLang="en-US" sz="1000" b="1" dirty="0">
                <a:uFillTx/>
                <a:latin typeface="Trebuchet MS" pitchFamily="34" charset="0"/>
              </a:rPr>
              <a:t>     전체상품</a:t>
            </a:r>
          </a:p>
        </p:txBody>
      </p:sp>
      <p:graphicFrame>
        <p:nvGraphicFramePr>
          <p:cNvPr id="29" name="Group 90">
            <a:extLst>
              <a:ext uri="{FF2B5EF4-FFF2-40B4-BE49-F238E27FC236}">
                <a16:creationId xmlns:a16="http://schemas.microsoft.com/office/drawing/2014/main" id="{98AC9AD2-6CCB-214E-B163-02ACAC982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60927"/>
              </p:ext>
            </p:extLst>
          </p:nvPr>
        </p:nvGraphicFramePr>
        <p:xfrm>
          <a:off x="9362496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90">
            <a:extLst>
              <a:ext uri="{FF2B5EF4-FFF2-40B4-BE49-F238E27FC236}">
                <a16:creationId xmlns:a16="http://schemas.microsoft.com/office/drawing/2014/main" id="{E9FED037-9968-3C4B-A2DA-5A32167D1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76182"/>
              </p:ext>
            </p:extLst>
          </p:nvPr>
        </p:nvGraphicFramePr>
        <p:xfrm>
          <a:off x="7153097" y="3131141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4A3558A-78B6-B94E-9F62-70D16135500D}"/>
              </a:ext>
            </a:extLst>
          </p:cNvPr>
          <p:cNvSpPr txBox="1"/>
          <p:nvPr/>
        </p:nvSpPr>
        <p:spPr>
          <a:xfrm>
            <a:off x="6235975" y="3295061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F71E0E-C461-E54D-A456-67F808137BA7}"/>
              </a:ext>
            </a:extLst>
          </p:cNvPr>
          <p:cNvSpPr>
            <a:spLocks/>
          </p:cNvSpPr>
          <p:nvPr/>
        </p:nvSpPr>
        <p:spPr>
          <a:xfrm>
            <a:off x="4704173" y="3039801"/>
            <a:ext cx="577494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5A62D4-0B05-2843-A3CC-DE208B7C454B}"/>
              </a:ext>
            </a:extLst>
          </p:cNvPr>
          <p:cNvSpPr>
            <a:spLocks/>
          </p:cNvSpPr>
          <p:nvPr/>
        </p:nvSpPr>
        <p:spPr>
          <a:xfrm>
            <a:off x="5557559" y="3415412"/>
            <a:ext cx="577494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134048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구성요소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Case(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</a:rPr>
              <a:t>드로우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)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21098"/>
              </p:ext>
            </p:extLst>
          </p:nvPr>
        </p:nvGraphicFramePr>
        <p:xfrm>
          <a:off x="9269501" y="558055"/>
          <a:ext cx="2676438" cy="47091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상품의 대표이미지를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Product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클릭영역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(Link)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Product Link(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모든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Case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공통 적용 요소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응모시작일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이전일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응모시작일부터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응모종료일이 지난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당첨자 발표 시작일일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당첨자 발표가 종료된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드로우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상품을 연결할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드로우 대상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타이틀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디자인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드로우의 구분을 쉽게 알 수 있도록 단순 텍스트가 아닌 오브젝트 사용 고려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2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>
            <a:spLocks noChangeAspect="1"/>
          </p:cNvSpPr>
          <p:nvPr/>
        </p:nvSpPr>
        <p:spPr bwMode="auto">
          <a:xfrm>
            <a:off x="560385" y="85188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5" name="TextBox 84"/>
          <p:cNvSpPr txBox="1">
            <a:spLocks/>
          </p:cNvSpPr>
          <p:nvPr/>
        </p:nvSpPr>
        <p:spPr>
          <a:xfrm>
            <a:off x="1043712" y="169417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7" name="직사각형 86"/>
          <p:cNvSpPr>
            <a:spLocks/>
          </p:cNvSpPr>
          <p:nvPr/>
        </p:nvSpPr>
        <p:spPr>
          <a:xfrm>
            <a:off x="556312" y="2732510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9" name="직사각형 88"/>
          <p:cNvSpPr>
            <a:spLocks noChangeAspect="1"/>
          </p:cNvSpPr>
          <p:nvPr/>
        </p:nvSpPr>
        <p:spPr bwMode="auto">
          <a:xfrm>
            <a:off x="560315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079660" y="636235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>
                <a:solidFill>
                  <a:srgbClr val="00B0F0"/>
                </a:solidFill>
              </a:rPr>
              <a:t>드로우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기본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91" name="직사각형 90"/>
          <p:cNvSpPr>
            <a:spLocks noChangeAspect="1"/>
          </p:cNvSpPr>
          <p:nvPr/>
        </p:nvSpPr>
        <p:spPr bwMode="auto">
          <a:xfrm>
            <a:off x="2641683" y="85188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2" name="TextBox 91"/>
          <p:cNvSpPr txBox="1">
            <a:spLocks/>
          </p:cNvSpPr>
          <p:nvPr/>
        </p:nvSpPr>
        <p:spPr>
          <a:xfrm>
            <a:off x="3125010" y="169417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4" name="직사각형 93"/>
          <p:cNvSpPr>
            <a:spLocks noChangeAspect="1"/>
          </p:cNvSpPr>
          <p:nvPr/>
        </p:nvSpPr>
        <p:spPr bwMode="auto">
          <a:xfrm>
            <a:off x="2641613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95" name="TextBox 94"/>
          <p:cNvSpPr txBox="1">
            <a:spLocks/>
          </p:cNvSpPr>
          <p:nvPr/>
        </p:nvSpPr>
        <p:spPr>
          <a:xfrm>
            <a:off x="2957930" y="636235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>
                <a:solidFill>
                  <a:srgbClr val="00B0F0"/>
                </a:solidFill>
              </a:rPr>
              <a:t>드로우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96" name="직사각형 95"/>
          <p:cNvSpPr>
            <a:spLocks/>
          </p:cNvSpPr>
          <p:nvPr/>
        </p:nvSpPr>
        <p:spPr>
          <a:xfrm>
            <a:off x="3021157" y="2744344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응모예정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98" name="직사각형 97"/>
          <p:cNvSpPr>
            <a:spLocks noChangeAspect="1"/>
          </p:cNvSpPr>
          <p:nvPr/>
        </p:nvSpPr>
        <p:spPr bwMode="auto">
          <a:xfrm>
            <a:off x="4714482" y="85188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9" name="TextBox 98"/>
          <p:cNvSpPr txBox="1">
            <a:spLocks/>
          </p:cNvSpPr>
          <p:nvPr/>
        </p:nvSpPr>
        <p:spPr>
          <a:xfrm>
            <a:off x="5197809" y="169417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0" name="직사각형 99"/>
          <p:cNvSpPr>
            <a:spLocks noChangeAspect="1"/>
          </p:cNvSpPr>
          <p:nvPr/>
        </p:nvSpPr>
        <p:spPr bwMode="auto">
          <a:xfrm>
            <a:off x="4714412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1" name="TextBox 100"/>
          <p:cNvSpPr txBox="1">
            <a:spLocks/>
          </p:cNvSpPr>
          <p:nvPr/>
        </p:nvSpPr>
        <p:spPr>
          <a:xfrm>
            <a:off x="5043059" y="636235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>
                <a:solidFill>
                  <a:srgbClr val="00B0F0"/>
                </a:solidFill>
              </a:rPr>
              <a:t>드로우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02" name="직사각형 101"/>
          <p:cNvSpPr>
            <a:spLocks/>
          </p:cNvSpPr>
          <p:nvPr/>
        </p:nvSpPr>
        <p:spPr>
          <a:xfrm>
            <a:off x="5093956" y="2744344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3" name="직사각형 102"/>
          <p:cNvSpPr>
            <a:spLocks noChangeAspect="1"/>
          </p:cNvSpPr>
          <p:nvPr/>
        </p:nvSpPr>
        <p:spPr bwMode="auto">
          <a:xfrm>
            <a:off x="555978" y="3843545"/>
            <a:ext cx="1935215" cy="18893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1039305" y="490911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5" name="직사각형 104"/>
          <p:cNvSpPr>
            <a:spLocks noChangeAspect="1"/>
          </p:cNvSpPr>
          <p:nvPr/>
        </p:nvSpPr>
        <p:spPr bwMode="auto">
          <a:xfrm>
            <a:off x="555908" y="384867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03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7" name="TextBox 106"/>
          <p:cNvSpPr txBox="1">
            <a:spLocks/>
          </p:cNvSpPr>
          <p:nvPr/>
        </p:nvSpPr>
        <p:spPr>
          <a:xfrm>
            <a:off x="860969" y="3627895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드로우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08" name="직사각형 107"/>
          <p:cNvSpPr>
            <a:spLocks/>
          </p:cNvSpPr>
          <p:nvPr/>
        </p:nvSpPr>
        <p:spPr>
          <a:xfrm>
            <a:off x="935452" y="5789735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당첨확인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29" name="타원 128"/>
          <p:cNvSpPr>
            <a:spLocks/>
          </p:cNvSpPr>
          <p:nvPr/>
        </p:nvSpPr>
        <p:spPr bwMode="auto">
          <a:xfrm>
            <a:off x="1043712" y="16421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0" name="타원 129"/>
          <p:cNvSpPr>
            <a:spLocks/>
          </p:cNvSpPr>
          <p:nvPr/>
        </p:nvSpPr>
        <p:spPr bwMode="auto">
          <a:xfrm>
            <a:off x="478119" y="27785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416337" y="834062"/>
            <a:ext cx="2117978" cy="231325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31" name="타원 130"/>
          <p:cNvSpPr>
            <a:spLocks/>
          </p:cNvSpPr>
          <p:nvPr/>
        </p:nvSpPr>
        <p:spPr bwMode="auto">
          <a:xfrm>
            <a:off x="292461" y="83406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2" name="타원 131"/>
          <p:cNvSpPr>
            <a:spLocks/>
          </p:cNvSpPr>
          <p:nvPr/>
        </p:nvSpPr>
        <p:spPr bwMode="auto">
          <a:xfrm>
            <a:off x="966649" y="99700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3" name="타원 132"/>
          <p:cNvSpPr>
            <a:spLocks/>
          </p:cNvSpPr>
          <p:nvPr/>
        </p:nvSpPr>
        <p:spPr bwMode="auto">
          <a:xfrm>
            <a:off x="2968624" y="273339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4" name="타원 133"/>
          <p:cNvSpPr>
            <a:spLocks/>
          </p:cNvSpPr>
          <p:nvPr/>
        </p:nvSpPr>
        <p:spPr bwMode="auto">
          <a:xfrm>
            <a:off x="5001847" y="274792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5" name="타원 134"/>
          <p:cNvSpPr>
            <a:spLocks/>
          </p:cNvSpPr>
          <p:nvPr/>
        </p:nvSpPr>
        <p:spPr bwMode="auto">
          <a:xfrm>
            <a:off x="882919" y="577439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6" name="직사각형 135"/>
          <p:cNvSpPr>
            <a:spLocks noChangeAspect="1"/>
          </p:cNvSpPr>
          <p:nvPr/>
        </p:nvSpPr>
        <p:spPr bwMode="auto">
          <a:xfrm>
            <a:off x="6807595" y="85532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37" name="TextBox 136"/>
          <p:cNvSpPr txBox="1">
            <a:spLocks/>
          </p:cNvSpPr>
          <p:nvPr/>
        </p:nvSpPr>
        <p:spPr>
          <a:xfrm>
            <a:off x="7290922" y="169761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39" name="직사각형 138"/>
          <p:cNvSpPr>
            <a:spLocks noChangeAspect="1"/>
          </p:cNvSpPr>
          <p:nvPr/>
        </p:nvSpPr>
        <p:spPr bwMode="auto">
          <a:xfrm>
            <a:off x="6807525" y="86045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02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40" name="TextBox 139"/>
          <p:cNvSpPr txBox="1">
            <a:spLocks/>
          </p:cNvSpPr>
          <p:nvPr/>
        </p:nvSpPr>
        <p:spPr>
          <a:xfrm>
            <a:off x="6893316" y="639675"/>
            <a:ext cx="1778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 err="1">
                <a:solidFill>
                  <a:srgbClr val="00B0F0"/>
                </a:solidFill>
                <a:uFillTx/>
              </a:rPr>
              <a:t>응모기간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 종료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46" name="직사각형 145"/>
          <p:cNvSpPr>
            <a:spLocks/>
          </p:cNvSpPr>
          <p:nvPr/>
        </p:nvSpPr>
        <p:spPr>
          <a:xfrm>
            <a:off x="7183282" y="2752113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응모종료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47" name="타원 146"/>
          <p:cNvSpPr>
            <a:spLocks/>
          </p:cNvSpPr>
          <p:nvPr/>
        </p:nvSpPr>
        <p:spPr bwMode="auto">
          <a:xfrm>
            <a:off x="7130749" y="275277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7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56" name="직사각형 155"/>
          <p:cNvSpPr>
            <a:spLocks/>
          </p:cNvSpPr>
          <p:nvPr/>
        </p:nvSpPr>
        <p:spPr>
          <a:xfrm>
            <a:off x="4032252" y="867274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157" name="직사각형 156"/>
          <p:cNvSpPr>
            <a:spLocks/>
          </p:cNvSpPr>
          <p:nvPr/>
        </p:nvSpPr>
        <p:spPr>
          <a:xfrm>
            <a:off x="6111584" y="867274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158" name="직사각형 157"/>
          <p:cNvSpPr>
            <a:spLocks/>
          </p:cNvSpPr>
          <p:nvPr/>
        </p:nvSpPr>
        <p:spPr>
          <a:xfrm>
            <a:off x="1945636" y="3858934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159" name="직사각형 158"/>
          <p:cNvSpPr>
            <a:spLocks/>
          </p:cNvSpPr>
          <p:nvPr/>
        </p:nvSpPr>
        <p:spPr>
          <a:xfrm>
            <a:off x="8211895" y="858831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160" name="타원 159"/>
          <p:cNvSpPr>
            <a:spLocks/>
          </p:cNvSpPr>
          <p:nvPr/>
        </p:nvSpPr>
        <p:spPr bwMode="auto">
          <a:xfrm>
            <a:off x="1872175" y="9027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10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78" name="직사각형 177"/>
          <p:cNvSpPr>
            <a:spLocks/>
          </p:cNvSpPr>
          <p:nvPr/>
        </p:nvSpPr>
        <p:spPr>
          <a:xfrm>
            <a:off x="1956691" y="867274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179" name="직사각형 178"/>
          <p:cNvSpPr>
            <a:spLocks noChangeAspect="1"/>
          </p:cNvSpPr>
          <p:nvPr/>
        </p:nvSpPr>
        <p:spPr bwMode="auto">
          <a:xfrm>
            <a:off x="2645748" y="3840039"/>
            <a:ext cx="1935215" cy="18893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80" name="TextBox 179"/>
          <p:cNvSpPr txBox="1">
            <a:spLocks/>
          </p:cNvSpPr>
          <p:nvPr/>
        </p:nvSpPr>
        <p:spPr>
          <a:xfrm>
            <a:off x="3129075" y="490560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81" name="직사각형 180"/>
          <p:cNvSpPr>
            <a:spLocks noChangeAspect="1"/>
          </p:cNvSpPr>
          <p:nvPr/>
        </p:nvSpPr>
        <p:spPr bwMode="auto">
          <a:xfrm>
            <a:off x="2645678" y="3845164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02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82" name="TextBox 181"/>
          <p:cNvSpPr txBox="1">
            <a:spLocks/>
          </p:cNvSpPr>
          <p:nvPr/>
        </p:nvSpPr>
        <p:spPr>
          <a:xfrm>
            <a:off x="2658169" y="3624389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당첨자 발표 종료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83" name="직사각형 182"/>
          <p:cNvSpPr>
            <a:spLocks/>
          </p:cNvSpPr>
          <p:nvPr/>
        </p:nvSpPr>
        <p:spPr>
          <a:xfrm>
            <a:off x="3021435" y="5790558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행사종료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84" name="타원 183"/>
          <p:cNvSpPr>
            <a:spLocks/>
          </p:cNvSpPr>
          <p:nvPr/>
        </p:nvSpPr>
        <p:spPr bwMode="auto">
          <a:xfrm>
            <a:off x="2968902" y="579122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9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85" name="직사각형 184"/>
          <p:cNvSpPr>
            <a:spLocks/>
          </p:cNvSpPr>
          <p:nvPr/>
        </p:nvSpPr>
        <p:spPr>
          <a:xfrm>
            <a:off x="4045983" y="3843545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>
            <a:off x="2641613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4714412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6807525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6" name="직사각형 55"/>
          <p:cNvSpPr>
            <a:spLocks/>
          </p:cNvSpPr>
          <p:nvPr/>
        </p:nvSpPr>
        <p:spPr>
          <a:xfrm>
            <a:off x="556312" y="609568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2641613" y="609568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graphicFrame>
        <p:nvGraphicFramePr>
          <p:cNvPr id="58" name="Group 90">
            <a:extLst>
              <a:ext uri="{FF2B5EF4-FFF2-40B4-BE49-F238E27FC236}">
                <a16:creationId xmlns:a16="http://schemas.microsoft.com/office/drawing/2014/main" id="{57F03515-250A-6D42-94F9-74F8DB586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47137"/>
              </p:ext>
            </p:extLst>
          </p:nvPr>
        </p:nvGraphicFramePr>
        <p:xfrm>
          <a:off x="10855296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90">
            <a:extLst>
              <a:ext uri="{FF2B5EF4-FFF2-40B4-BE49-F238E27FC236}">
                <a16:creationId xmlns:a16="http://schemas.microsoft.com/office/drawing/2014/main" id="{048D9050-2510-324F-BE70-559E69503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512062"/>
              </p:ext>
            </p:extLst>
          </p:nvPr>
        </p:nvGraphicFramePr>
        <p:xfrm>
          <a:off x="4264309" y="7613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16B0C15-BFAC-694D-AEBE-59E295F16625}"/>
              </a:ext>
            </a:extLst>
          </p:cNvPr>
          <p:cNvSpPr txBox="1"/>
          <p:nvPr/>
        </p:nvSpPr>
        <p:spPr>
          <a:xfrm>
            <a:off x="3347187" y="240052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795E093-6586-9E4B-9561-B43728ACD2AC}"/>
              </a:ext>
            </a:extLst>
          </p:cNvPr>
          <p:cNvSpPr>
            <a:spLocks/>
          </p:cNvSpPr>
          <p:nvPr/>
        </p:nvSpPr>
        <p:spPr>
          <a:xfrm>
            <a:off x="1820524" y="857010"/>
            <a:ext cx="749645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134048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구성요소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Case(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리미티드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)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89440"/>
              </p:ext>
            </p:extLst>
          </p:nvPr>
        </p:nvGraphicFramePr>
        <p:xfrm>
          <a:off x="9269501" y="558055"/>
          <a:ext cx="2676438" cy="361188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상품의 대표이미지를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Product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클릭영역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(Link)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Product Link(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모든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Case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공통 적용 요소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이전일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이후인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카테고리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카테고리 생성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상품을 연결할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메뉴 노출 대상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타이틀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2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>
            <a:spLocks noChangeAspect="1"/>
          </p:cNvSpPr>
          <p:nvPr/>
        </p:nvSpPr>
        <p:spPr bwMode="auto">
          <a:xfrm>
            <a:off x="560385" y="841208"/>
            <a:ext cx="1935215" cy="186399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0" name="TextBox 109"/>
          <p:cNvSpPr txBox="1">
            <a:spLocks/>
          </p:cNvSpPr>
          <p:nvPr/>
        </p:nvSpPr>
        <p:spPr>
          <a:xfrm>
            <a:off x="1043712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1" name="직사각형 110"/>
          <p:cNvSpPr>
            <a:spLocks/>
          </p:cNvSpPr>
          <p:nvPr/>
        </p:nvSpPr>
        <p:spPr>
          <a:xfrm>
            <a:off x="556312" y="2721034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112" name="직사각형 111"/>
          <p:cNvSpPr>
            <a:spLocks noChangeAspect="1"/>
          </p:cNvSpPr>
          <p:nvPr/>
        </p:nvSpPr>
        <p:spPr bwMode="auto">
          <a:xfrm>
            <a:off x="560315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917087" y="61855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기본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14" name="직사각형 113"/>
          <p:cNvSpPr>
            <a:spLocks noChangeAspect="1"/>
          </p:cNvSpPr>
          <p:nvPr/>
        </p:nvSpPr>
        <p:spPr bwMode="auto">
          <a:xfrm>
            <a:off x="2641683" y="841208"/>
            <a:ext cx="1935215" cy="186399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5" name="TextBox 114"/>
          <p:cNvSpPr txBox="1">
            <a:spLocks/>
          </p:cNvSpPr>
          <p:nvPr/>
        </p:nvSpPr>
        <p:spPr>
          <a:xfrm>
            <a:off x="3125010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6" name="직사각형 115"/>
          <p:cNvSpPr>
            <a:spLocks noChangeAspect="1"/>
          </p:cNvSpPr>
          <p:nvPr/>
        </p:nvSpPr>
        <p:spPr bwMode="auto">
          <a:xfrm>
            <a:off x="2641613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7" name="TextBox 116"/>
          <p:cNvSpPr txBox="1">
            <a:spLocks/>
          </p:cNvSpPr>
          <p:nvPr/>
        </p:nvSpPr>
        <p:spPr>
          <a:xfrm>
            <a:off x="2802106" y="618554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18" name="직사각형 117"/>
          <p:cNvSpPr>
            <a:spLocks/>
          </p:cNvSpPr>
          <p:nvPr/>
        </p:nvSpPr>
        <p:spPr>
          <a:xfrm>
            <a:off x="3021157" y="2761440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출시예정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9" name="직사각형 118"/>
          <p:cNvSpPr>
            <a:spLocks noChangeAspect="1"/>
          </p:cNvSpPr>
          <p:nvPr/>
        </p:nvSpPr>
        <p:spPr bwMode="auto">
          <a:xfrm>
            <a:off x="4714482" y="841208"/>
            <a:ext cx="1935215" cy="186399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20" name="TextBox 119"/>
          <p:cNvSpPr txBox="1">
            <a:spLocks/>
          </p:cNvSpPr>
          <p:nvPr/>
        </p:nvSpPr>
        <p:spPr>
          <a:xfrm>
            <a:off x="5197809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21" name="직사각형 120"/>
          <p:cNvSpPr>
            <a:spLocks noChangeAspect="1"/>
          </p:cNvSpPr>
          <p:nvPr/>
        </p:nvSpPr>
        <p:spPr bwMode="auto">
          <a:xfrm>
            <a:off x="4714412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22" name="TextBox 121"/>
          <p:cNvSpPr txBox="1">
            <a:spLocks/>
          </p:cNvSpPr>
          <p:nvPr/>
        </p:nvSpPr>
        <p:spPr>
          <a:xfrm>
            <a:off x="4886826" y="618554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23" name="직사각형 122"/>
          <p:cNvSpPr>
            <a:spLocks/>
          </p:cNvSpPr>
          <p:nvPr/>
        </p:nvSpPr>
        <p:spPr>
          <a:xfrm>
            <a:off x="5093956" y="2761440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상품보기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56" name="타원 55"/>
          <p:cNvSpPr>
            <a:spLocks/>
          </p:cNvSpPr>
          <p:nvPr/>
        </p:nvSpPr>
        <p:spPr bwMode="auto">
          <a:xfrm>
            <a:off x="1043712" y="16421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7" name="타원 56"/>
          <p:cNvSpPr>
            <a:spLocks/>
          </p:cNvSpPr>
          <p:nvPr/>
        </p:nvSpPr>
        <p:spPr bwMode="auto">
          <a:xfrm>
            <a:off x="478119" y="277772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8" name="직사각형 57"/>
          <p:cNvSpPr>
            <a:spLocks/>
          </p:cNvSpPr>
          <p:nvPr/>
        </p:nvSpPr>
        <p:spPr>
          <a:xfrm>
            <a:off x="416337" y="834061"/>
            <a:ext cx="2117978" cy="232490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9" name="타원 58"/>
          <p:cNvSpPr>
            <a:spLocks/>
          </p:cNvSpPr>
          <p:nvPr/>
        </p:nvSpPr>
        <p:spPr bwMode="auto">
          <a:xfrm>
            <a:off x="292461" y="83406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966649" y="99700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3" name="타원 72"/>
          <p:cNvSpPr>
            <a:spLocks/>
          </p:cNvSpPr>
          <p:nvPr/>
        </p:nvSpPr>
        <p:spPr bwMode="auto">
          <a:xfrm>
            <a:off x="2968624" y="276116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4" name="타원 73"/>
          <p:cNvSpPr>
            <a:spLocks/>
          </p:cNvSpPr>
          <p:nvPr/>
        </p:nvSpPr>
        <p:spPr bwMode="auto">
          <a:xfrm>
            <a:off x="5001847" y="277569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1733853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3800128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7" name="직사각형 76"/>
          <p:cNvSpPr>
            <a:spLocks/>
          </p:cNvSpPr>
          <p:nvPr/>
        </p:nvSpPr>
        <p:spPr>
          <a:xfrm>
            <a:off x="5887597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9" name="타원 78"/>
          <p:cNvSpPr>
            <a:spLocks/>
          </p:cNvSpPr>
          <p:nvPr/>
        </p:nvSpPr>
        <p:spPr bwMode="auto">
          <a:xfrm>
            <a:off x="1600994" y="9027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2641613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>
            <a:off x="4714412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graphicFrame>
        <p:nvGraphicFramePr>
          <p:cNvPr id="38" name="Group 90">
            <a:extLst>
              <a:ext uri="{FF2B5EF4-FFF2-40B4-BE49-F238E27FC236}">
                <a16:creationId xmlns:a16="http://schemas.microsoft.com/office/drawing/2014/main" id="{29F8AC18-0682-CF4D-B20B-F4686E71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69566"/>
              </p:ext>
            </p:extLst>
          </p:nvPr>
        </p:nvGraphicFramePr>
        <p:xfrm>
          <a:off x="10875543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  <a:ea typeface="+mn-ea"/>
                <a:cs typeface="+mn-cs"/>
              </a:rPr>
              <a:t>최근출시상품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  <a:ea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 bwMode="auto">
          <a:xfrm>
            <a:off x="2710021" y="3606874"/>
            <a:ext cx="3510390" cy="3600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 bwMode="auto">
          <a:xfrm>
            <a:off x="2710020" y="3966914"/>
            <a:ext cx="3510390" cy="243241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 bwMode="auto">
          <a:xfrm>
            <a:off x="2855641" y="4149195"/>
            <a:ext cx="1460048" cy="176546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b="1" i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26" name="직선 연결선 28"/>
          <p:cNvCxnSpPr/>
          <p:nvPr/>
        </p:nvCxnSpPr>
        <p:spPr bwMode="auto">
          <a:xfrm>
            <a:off x="2873055" y="4372296"/>
            <a:ext cx="14426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직사각형 152"/>
          <p:cNvSpPr>
            <a:spLocks noChangeArrowheads="1"/>
          </p:cNvSpPr>
          <p:nvPr/>
        </p:nvSpPr>
        <p:spPr bwMode="auto">
          <a:xfrm>
            <a:off x="3414145" y="4167961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28" name="직선 연결선 30"/>
          <p:cNvCxnSpPr/>
          <p:nvPr/>
        </p:nvCxnSpPr>
        <p:spPr bwMode="auto">
          <a:xfrm flipV="1">
            <a:off x="4160785" y="4189129"/>
            <a:ext cx="0" cy="172553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1" name="직사각형 152"/>
          <p:cNvSpPr>
            <a:spLocks noChangeArrowheads="1"/>
          </p:cNvSpPr>
          <p:nvPr/>
        </p:nvSpPr>
        <p:spPr bwMode="auto">
          <a:xfrm>
            <a:off x="3815570" y="5286303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 bwMode="auto">
          <a:xfrm>
            <a:off x="4616942" y="4149195"/>
            <a:ext cx="1460048" cy="176546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b="1" i="1">
                <a:uFillTx/>
                <a:latin typeface="Trebuchet MS" pitchFamily="34" charset="0"/>
              </a:rPr>
              <a:t>자세히 보기</a:t>
            </a:r>
          </a:p>
        </p:txBody>
      </p:sp>
      <p:cxnSp>
        <p:nvCxnSpPr>
          <p:cNvPr id="38" name="직선 연결선 28"/>
          <p:cNvCxnSpPr/>
          <p:nvPr/>
        </p:nvCxnSpPr>
        <p:spPr bwMode="auto">
          <a:xfrm>
            <a:off x="4634356" y="4372296"/>
            <a:ext cx="14426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9" name="직사각형 152"/>
          <p:cNvSpPr>
            <a:spLocks noChangeArrowheads="1"/>
          </p:cNvSpPr>
          <p:nvPr/>
        </p:nvSpPr>
        <p:spPr bwMode="auto">
          <a:xfrm>
            <a:off x="5175446" y="4167961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40" name="직선 연결선 30"/>
          <p:cNvCxnSpPr/>
          <p:nvPr/>
        </p:nvCxnSpPr>
        <p:spPr bwMode="auto">
          <a:xfrm flipV="1">
            <a:off x="5922086" y="4189129"/>
            <a:ext cx="0" cy="172553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2" name="직사각형 152"/>
          <p:cNvSpPr>
            <a:spLocks noChangeArrowheads="1"/>
          </p:cNvSpPr>
          <p:nvPr/>
        </p:nvSpPr>
        <p:spPr bwMode="auto">
          <a:xfrm>
            <a:off x="5576871" y="5286303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3848131" y="3670139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최근출시상품</a:t>
            </a: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>
            <a:off x="5193431" y="3670139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출시예정상품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2772136" y="36701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전체상품</a:t>
            </a:r>
          </a:p>
        </p:txBody>
      </p:sp>
      <p:cxnSp>
        <p:nvCxnSpPr>
          <p:cNvPr id="32" name="직선 연결선[R] 31"/>
          <p:cNvCxnSpPr/>
          <p:nvPr/>
        </p:nvCxnSpPr>
        <p:spPr>
          <a:xfrm>
            <a:off x="3858680" y="3966914"/>
            <a:ext cx="94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>
            <a:spLocks/>
          </p:cNvSpPr>
          <p:nvPr/>
        </p:nvSpPr>
        <p:spPr bwMode="auto">
          <a:xfrm>
            <a:off x="2735859" y="406991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4523231" y="409141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41" name="Group 90"/>
          <p:cNvGraphicFramePr>
            <a:graphicFrameLocks noGrp="1"/>
          </p:cNvGraphicFramePr>
          <p:nvPr/>
        </p:nvGraphicFramePr>
        <p:xfrm>
          <a:off x="9269501" y="558055"/>
          <a:ext cx="2676438" cy="8229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TH_010100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추첨용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대표 이미지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마우스 오버 시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자세히 보기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직사각형 60"/>
          <p:cNvSpPr>
            <a:spLocks/>
          </p:cNvSpPr>
          <p:nvPr/>
        </p:nvSpPr>
        <p:spPr>
          <a:xfrm>
            <a:off x="2720625" y="5920245"/>
            <a:ext cx="1856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62" name="직사각형 61"/>
          <p:cNvSpPr>
            <a:spLocks/>
          </p:cNvSpPr>
          <p:nvPr/>
        </p:nvSpPr>
        <p:spPr>
          <a:xfrm>
            <a:off x="4484187" y="5920245"/>
            <a:ext cx="1856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 bwMode="auto">
          <a:xfrm>
            <a:off x="2710021" y="1538789"/>
            <a:ext cx="3510390" cy="20680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상단 배너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2650016" y="2275931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 flipV="1">
            <a:off x="5790590" y="2275931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graphicFrame>
        <p:nvGraphicFramePr>
          <p:cNvPr id="47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제목 1"/>
          <p:cNvSpPr txBox="1">
            <a:spLocks/>
          </p:cNvSpPr>
          <p:nvPr/>
        </p:nvSpPr>
        <p:spPr>
          <a:xfrm>
            <a:off x="2832743" y="2668937"/>
            <a:ext cx="1743887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>
                <a:uFillTx/>
              </a:rPr>
              <a:t>X BATMAN COLLECTION</a:t>
            </a:r>
            <a:endParaRPr kumimoji="0" lang="ko-KR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767017" y="2868824"/>
            <a:ext cx="2153400" cy="7779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700" dirty="0" err="1">
                <a:uFillTx/>
              </a:rPr>
              <a:t>배트맨</a:t>
            </a:r>
            <a:r>
              <a:rPr lang="ko-KR" altLang="ko-KR" sz="700" dirty="0">
                <a:uFillTx/>
              </a:rPr>
              <a:t> 탄생</a:t>
            </a:r>
            <a:r>
              <a:rPr lang="en-US" altLang="ko-KR" sz="700" dirty="0">
                <a:uFillTx/>
              </a:rPr>
              <a:t> 80</a:t>
            </a:r>
            <a:r>
              <a:rPr lang="ko-KR" altLang="ko-KR" sz="700" dirty="0">
                <a:uFillTx/>
              </a:rPr>
              <a:t>주년을 기념하는 척</a:t>
            </a:r>
            <a:r>
              <a:rPr lang="en-US" altLang="ko-KR" sz="700" dirty="0">
                <a:uFillTx/>
              </a:rPr>
              <a:t> 70 </a:t>
            </a:r>
            <a:r>
              <a:rPr lang="ko-KR" altLang="ko-KR" sz="700" dirty="0" err="1">
                <a:uFillTx/>
              </a:rPr>
              <a:t>하이탑으로</a:t>
            </a:r>
            <a:r>
              <a:rPr lang="ko-KR" altLang="ko-KR" sz="700" dirty="0">
                <a:uFillTx/>
              </a:rPr>
              <a:t> 펑크 </a:t>
            </a:r>
            <a:r>
              <a:rPr lang="ko-KR" altLang="ko-KR" sz="700" dirty="0" err="1">
                <a:uFillTx/>
              </a:rPr>
              <a:t>락과</a:t>
            </a:r>
            <a:r>
              <a:rPr lang="ko-KR" altLang="ko-KR" sz="700" dirty="0">
                <a:uFillTx/>
              </a:rPr>
              <a:t> </a:t>
            </a:r>
            <a:r>
              <a:rPr lang="ko-KR" altLang="ko-KR" sz="700" dirty="0" err="1">
                <a:uFillTx/>
              </a:rPr>
              <a:t>빈티지</a:t>
            </a:r>
            <a:r>
              <a:rPr lang="en-US" altLang="ko-KR" sz="700" dirty="0">
                <a:uFillTx/>
              </a:rPr>
              <a:t> </a:t>
            </a:r>
            <a:r>
              <a:rPr lang="ko-KR" altLang="ko-KR" sz="700" dirty="0" err="1">
                <a:uFillTx/>
              </a:rPr>
              <a:t>배트맨</a:t>
            </a:r>
            <a:r>
              <a:rPr lang="ko-KR" altLang="ko-KR" sz="700" dirty="0">
                <a:uFillTx/>
              </a:rPr>
              <a:t> 로고가 </a:t>
            </a:r>
            <a:r>
              <a:rPr lang="ko-KR" altLang="ko-KR" sz="700" dirty="0" err="1">
                <a:uFillTx/>
              </a:rPr>
              <a:t>리믹스된</a:t>
            </a:r>
            <a:r>
              <a:rPr lang="ko-KR" altLang="ko-KR" sz="700" dirty="0">
                <a:uFillTx/>
              </a:rPr>
              <a:t> 스크린 프린트가 </a:t>
            </a:r>
            <a:r>
              <a:rPr lang="ko-KR" altLang="ko-KR" sz="700" dirty="0" err="1">
                <a:uFillTx/>
              </a:rPr>
              <a:t>컨버스의</a:t>
            </a:r>
            <a:r>
              <a:rPr lang="ko-KR" altLang="ko-KR" sz="700" dirty="0">
                <a:uFillTx/>
              </a:rPr>
              <a:t> 실루엣에 아이콘에</a:t>
            </a:r>
            <a:r>
              <a:rPr lang="en-US" altLang="ko-KR" sz="700" dirty="0">
                <a:uFillTx/>
              </a:rPr>
              <a:t> </a:t>
            </a:r>
            <a:br>
              <a:rPr lang="en-US" altLang="ko-KR" sz="700" dirty="0">
                <a:uFillTx/>
              </a:rPr>
            </a:br>
            <a:r>
              <a:rPr lang="ko-KR" altLang="ko-KR" sz="700" dirty="0">
                <a:uFillTx/>
              </a:rPr>
              <a:t>장식되어 캔버스 </a:t>
            </a:r>
            <a:r>
              <a:rPr lang="ko-KR" altLang="ko-KR" sz="700" dirty="0" err="1">
                <a:uFillTx/>
              </a:rPr>
              <a:t>어퍼</a:t>
            </a:r>
            <a:r>
              <a:rPr lang="ko-KR" altLang="ko-KR" sz="700" dirty="0">
                <a:uFillTx/>
              </a:rPr>
              <a:t> 그리고 아이콘 척</a:t>
            </a:r>
            <a:r>
              <a:rPr lang="en-US" altLang="ko-KR" sz="700" dirty="0">
                <a:uFillTx/>
              </a:rPr>
              <a:t> 70</a:t>
            </a:r>
            <a:r>
              <a:rPr lang="ko-KR" altLang="ko-KR" sz="700" dirty="0">
                <a:uFillTx/>
              </a:rPr>
              <a:t>의 모든 요소들과 완벽하게 조화를 이룹니다</a:t>
            </a:r>
            <a:r>
              <a:rPr lang="en-US" altLang="ko-KR" sz="7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>
            <a:off x="2650017" y="3609020"/>
            <a:ext cx="3570394" cy="38009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>
            <a:off x="0" y="-6228"/>
            <a:ext cx="12193651" cy="686422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  <a:ea typeface="+mn-ea"/>
                <a:cs typeface="+mn-cs"/>
              </a:rPr>
              <a:t>출시예정상품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  <a:ea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 bwMode="auto">
          <a:xfrm>
            <a:off x="2710021" y="3606874"/>
            <a:ext cx="3510390" cy="3600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 bwMode="auto">
          <a:xfrm>
            <a:off x="2710020" y="3966914"/>
            <a:ext cx="3510390" cy="243241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 bwMode="auto">
          <a:xfrm>
            <a:off x="2855641" y="4149195"/>
            <a:ext cx="1460048" cy="176546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b="1" i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26" name="직선 연결선 28"/>
          <p:cNvCxnSpPr/>
          <p:nvPr/>
        </p:nvCxnSpPr>
        <p:spPr bwMode="auto">
          <a:xfrm>
            <a:off x="2873055" y="4372296"/>
            <a:ext cx="14426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직사각형 152"/>
          <p:cNvSpPr>
            <a:spLocks noChangeArrowheads="1"/>
          </p:cNvSpPr>
          <p:nvPr/>
        </p:nvSpPr>
        <p:spPr bwMode="auto">
          <a:xfrm>
            <a:off x="3414145" y="4167961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28" name="직선 연결선 30"/>
          <p:cNvCxnSpPr/>
          <p:nvPr/>
        </p:nvCxnSpPr>
        <p:spPr bwMode="auto">
          <a:xfrm flipV="1">
            <a:off x="4160785" y="4189129"/>
            <a:ext cx="0" cy="172553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1" name="직사각형 152"/>
          <p:cNvSpPr>
            <a:spLocks noChangeArrowheads="1"/>
          </p:cNvSpPr>
          <p:nvPr/>
        </p:nvSpPr>
        <p:spPr bwMode="auto">
          <a:xfrm>
            <a:off x="3815570" y="5286303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 bwMode="auto">
          <a:xfrm>
            <a:off x="4616942" y="4149195"/>
            <a:ext cx="1460048" cy="17654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b="1" i="1" err="1">
                <a:solidFill>
                  <a:schemeClr val="bg1"/>
                </a:solidFill>
                <a:uFillTx/>
                <a:latin typeface="Trebuchet MS" pitchFamily="34" charset="0"/>
              </a:rPr>
              <a:t>출시예정</a:t>
            </a:r>
            <a:endParaRPr lang="ko-KR" altLang="en-US" sz="900" b="1" i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cxnSp>
        <p:nvCxnSpPr>
          <p:cNvPr id="38" name="직선 연결선 28"/>
          <p:cNvCxnSpPr/>
          <p:nvPr/>
        </p:nvCxnSpPr>
        <p:spPr bwMode="auto">
          <a:xfrm>
            <a:off x="4634356" y="4372296"/>
            <a:ext cx="14426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9" name="직사각형 152"/>
          <p:cNvSpPr>
            <a:spLocks noChangeArrowheads="1"/>
          </p:cNvSpPr>
          <p:nvPr/>
        </p:nvSpPr>
        <p:spPr bwMode="auto">
          <a:xfrm>
            <a:off x="5175446" y="4167961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40" name="직선 연결선 30"/>
          <p:cNvCxnSpPr/>
          <p:nvPr/>
        </p:nvCxnSpPr>
        <p:spPr bwMode="auto">
          <a:xfrm flipV="1">
            <a:off x="5922086" y="4189129"/>
            <a:ext cx="0" cy="172553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2" name="직사각형 152"/>
          <p:cNvSpPr>
            <a:spLocks noChangeArrowheads="1"/>
          </p:cNvSpPr>
          <p:nvPr/>
        </p:nvSpPr>
        <p:spPr bwMode="auto">
          <a:xfrm>
            <a:off x="5576871" y="5286303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3848131" y="3670139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최근출시상품</a:t>
            </a: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>
            <a:off x="5193431" y="3670139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출시예정상품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2772136" y="36701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전체상품</a:t>
            </a:r>
          </a:p>
        </p:txBody>
      </p:sp>
      <p:cxnSp>
        <p:nvCxnSpPr>
          <p:cNvPr id="32" name="직선 연결선[R] 31"/>
          <p:cNvCxnSpPr/>
          <p:nvPr/>
        </p:nvCxnSpPr>
        <p:spPr>
          <a:xfrm>
            <a:off x="5240905" y="3966914"/>
            <a:ext cx="94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>
            <a:spLocks/>
          </p:cNvSpPr>
          <p:nvPr/>
        </p:nvSpPr>
        <p:spPr bwMode="auto">
          <a:xfrm>
            <a:off x="2735859" y="406991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4523231" y="409141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1" name="직사각형 60"/>
          <p:cNvSpPr>
            <a:spLocks/>
          </p:cNvSpPr>
          <p:nvPr/>
        </p:nvSpPr>
        <p:spPr>
          <a:xfrm>
            <a:off x="2720625" y="5920245"/>
            <a:ext cx="1856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62" name="직사각형 61"/>
          <p:cNvSpPr>
            <a:spLocks/>
          </p:cNvSpPr>
          <p:nvPr/>
        </p:nvSpPr>
        <p:spPr>
          <a:xfrm>
            <a:off x="4484187" y="5920245"/>
            <a:ext cx="1856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graphicFrame>
        <p:nvGraphicFramePr>
          <p:cNvPr id="35" name="Group 90"/>
          <p:cNvGraphicFramePr>
            <a:graphicFrameLocks noGrp="1"/>
          </p:cNvGraphicFramePr>
          <p:nvPr/>
        </p:nvGraphicFramePr>
        <p:xfrm>
          <a:off x="9269501" y="558055"/>
          <a:ext cx="2676438" cy="9601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TH_010200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추첨용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대표 이미지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마우스 오버 시 이미지 영역 딤처리되며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출시예정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직사각형 40"/>
          <p:cNvSpPr>
            <a:spLocks noChangeAspect="1"/>
          </p:cNvSpPr>
          <p:nvPr/>
        </p:nvSpPr>
        <p:spPr bwMode="auto">
          <a:xfrm>
            <a:off x="2710021" y="1538789"/>
            <a:ext cx="3510390" cy="20680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상단 배너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2650016" y="2275931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 flipV="1">
            <a:off x="5790590" y="2275931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graphicFrame>
        <p:nvGraphicFramePr>
          <p:cNvPr id="47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제목 1"/>
          <p:cNvSpPr txBox="1">
            <a:spLocks/>
          </p:cNvSpPr>
          <p:nvPr/>
        </p:nvSpPr>
        <p:spPr>
          <a:xfrm>
            <a:off x="2832743" y="2668937"/>
            <a:ext cx="1743887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>
                <a:uFillTx/>
              </a:rPr>
              <a:t>X BATMAN COLLECTION</a:t>
            </a:r>
            <a:endParaRPr kumimoji="0" lang="ko-KR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767017" y="2868824"/>
            <a:ext cx="2153400" cy="7779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700" dirty="0" err="1">
                <a:uFillTx/>
              </a:rPr>
              <a:t>배트맨</a:t>
            </a:r>
            <a:r>
              <a:rPr lang="ko-KR" altLang="ko-KR" sz="700" dirty="0">
                <a:uFillTx/>
              </a:rPr>
              <a:t> 탄생</a:t>
            </a:r>
            <a:r>
              <a:rPr lang="en-US" altLang="ko-KR" sz="700" dirty="0">
                <a:uFillTx/>
              </a:rPr>
              <a:t> 80</a:t>
            </a:r>
            <a:r>
              <a:rPr lang="ko-KR" altLang="ko-KR" sz="700" dirty="0">
                <a:uFillTx/>
              </a:rPr>
              <a:t>주년을 기념하는 척</a:t>
            </a:r>
            <a:r>
              <a:rPr lang="en-US" altLang="ko-KR" sz="700" dirty="0">
                <a:uFillTx/>
              </a:rPr>
              <a:t> 70 </a:t>
            </a:r>
            <a:r>
              <a:rPr lang="ko-KR" altLang="ko-KR" sz="700" dirty="0" err="1">
                <a:uFillTx/>
              </a:rPr>
              <a:t>하이탑으로</a:t>
            </a:r>
            <a:r>
              <a:rPr lang="ko-KR" altLang="ko-KR" sz="700" dirty="0">
                <a:uFillTx/>
              </a:rPr>
              <a:t> 펑크 </a:t>
            </a:r>
            <a:r>
              <a:rPr lang="ko-KR" altLang="ko-KR" sz="700" dirty="0" err="1">
                <a:uFillTx/>
              </a:rPr>
              <a:t>락과</a:t>
            </a:r>
            <a:r>
              <a:rPr lang="ko-KR" altLang="ko-KR" sz="700" dirty="0">
                <a:uFillTx/>
              </a:rPr>
              <a:t> </a:t>
            </a:r>
            <a:r>
              <a:rPr lang="ko-KR" altLang="ko-KR" sz="700" dirty="0" err="1">
                <a:uFillTx/>
              </a:rPr>
              <a:t>빈티지</a:t>
            </a:r>
            <a:r>
              <a:rPr lang="en-US" altLang="ko-KR" sz="700" dirty="0">
                <a:uFillTx/>
              </a:rPr>
              <a:t> </a:t>
            </a:r>
            <a:r>
              <a:rPr lang="ko-KR" altLang="ko-KR" sz="700" dirty="0" err="1">
                <a:uFillTx/>
              </a:rPr>
              <a:t>배트맨</a:t>
            </a:r>
            <a:r>
              <a:rPr lang="ko-KR" altLang="ko-KR" sz="700" dirty="0">
                <a:uFillTx/>
              </a:rPr>
              <a:t> 로고가 </a:t>
            </a:r>
            <a:r>
              <a:rPr lang="ko-KR" altLang="ko-KR" sz="700" dirty="0" err="1">
                <a:uFillTx/>
              </a:rPr>
              <a:t>리믹스된</a:t>
            </a:r>
            <a:r>
              <a:rPr lang="ko-KR" altLang="ko-KR" sz="700" dirty="0">
                <a:uFillTx/>
              </a:rPr>
              <a:t> 스크린 프린트가 </a:t>
            </a:r>
            <a:r>
              <a:rPr lang="ko-KR" altLang="ko-KR" sz="700" dirty="0" err="1">
                <a:uFillTx/>
              </a:rPr>
              <a:t>컨버스의</a:t>
            </a:r>
            <a:r>
              <a:rPr lang="ko-KR" altLang="ko-KR" sz="700" dirty="0">
                <a:uFillTx/>
              </a:rPr>
              <a:t> 실루엣에 아이콘에</a:t>
            </a:r>
            <a:r>
              <a:rPr lang="en-US" altLang="ko-KR" sz="700" dirty="0">
                <a:uFillTx/>
              </a:rPr>
              <a:t> </a:t>
            </a:r>
            <a:br>
              <a:rPr lang="en-US" altLang="ko-KR" sz="700" dirty="0">
                <a:uFillTx/>
              </a:rPr>
            </a:br>
            <a:r>
              <a:rPr lang="ko-KR" altLang="ko-KR" sz="700" dirty="0">
                <a:uFillTx/>
              </a:rPr>
              <a:t>장식되어 캔버스 </a:t>
            </a:r>
            <a:r>
              <a:rPr lang="ko-KR" altLang="ko-KR" sz="700" dirty="0" err="1">
                <a:uFillTx/>
              </a:rPr>
              <a:t>어퍼</a:t>
            </a:r>
            <a:r>
              <a:rPr lang="ko-KR" altLang="ko-KR" sz="700" dirty="0">
                <a:uFillTx/>
              </a:rPr>
              <a:t> 그리고 아이콘 척</a:t>
            </a:r>
            <a:r>
              <a:rPr lang="en-US" altLang="ko-KR" sz="700" dirty="0">
                <a:uFillTx/>
              </a:rPr>
              <a:t> 70</a:t>
            </a:r>
            <a:r>
              <a:rPr lang="ko-KR" altLang="ko-KR" sz="700" dirty="0">
                <a:uFillTx/>
              </a:rPr>
              <a:t>의 모든 요소들과 완벽하게 조화를 이룹니다</a:t>
            </a:r>
            <a:r>
              <a:rPr lang="en-US" altLang="ko-KR" sz="7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>
            <a:off x="2650017" y="3580453"/>
            <a:ext cx="3570394" cy="38009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>
            <a:off x="0" y="-6228"/>
            <a:ext cx="12193651" cy="686422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테마페이지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85" name="Group 90"/>
          <p:cNvGraphicFramePr>
            <a:graphicFrameLocks noGrp="1"/>
          </p:cNvGraphicFramePr>
          <p:nvPr/>
        </p:nvGraphicFramePr>
        <p:xfrm>
          <a:off x="9269501" y="558055"/>
          <a:ext cx="2676438" cy="11887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TH_010700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운영 시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텍스트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링크 적용하여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전시 대상 상품을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Product Segment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를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통해 구성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salePrice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>
            <a:spLocks noChangeAspect="1"/>
          </p:cNvSpPr>
          <p:nvPr/>
        </p:nvSpPr>
        <p:spPr bwMode="auto">
          <a:xfrm>
            <a:off x="830415" y="1147626"/>
            <a:ext cx="3510390" cy="525170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 bwMode="auto">
          <a:xfrm>
            <a:off x="920426" y="1313766"/>
            <a:ext cx="3330370" cy="14572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965430" y="2865924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X BATMAN COLLECTION</a:t>
            </a:r>
            <a:endParaRPr kumimoji="0" lang="ko-KR" altLang="ko-KR" sz="100" b="1" dirty="0">
              <a:latin typeface="Trebuchet MS" panose="020B0603020202020204" pitchFamily="34" charset="0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65430" y="3199587"/>
            <a:ext cx="3285366" cy="987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800" dirty="0" err="1">
                <a:uFillTx/>
              </a:rPr>
              <a:t>배트맨</a:t>
            </a:r>
            <a:r>
              <a:rPr lang="ko-KR" altLang="ko-KR" sz="800" dirty="0">
                <a:uFillTx/>
              </a:rPr>
              <a:t> 탄생</a:t>
            </a:r>
            <a:r>
              <a:rPr lang="en-US" altLang="ko-KR" sz="800" dirty="0">
                <a:uFillTx/>
              </a:rPr>
              <a:t> 80</a:t>
            </a:r>
            <a:r>
              <a:rPr lang="ko-KR" altLang="ko-KR" sz="800" dirty="0">
                <a:uFillTx/>
              </a:rPr>
              <a:t>주년을 기념하는 척</a:t>
            </a:r>
            <a:r>
              <a:rPr lang="en-US" altLang="ko-KR" sz="800" dirty="0">
                <a:uFillTx/>
              </a:rPr>
              <a:t> 70 </a:t>
            </a:r>
            <a:r>
              <a:rPr lang="ko-KR" altLang="ko-KR" sz="800" dirty="0" err="1">
                <a:uFillTx/>
              </a:rPr>
              <a:t>하이탑으로</a:t>
            </a:r>
            <a:r>
              <a:rPr lang="ko-KR" altLang="ko-KR" sz="800" dirty="0">
                <a:uFillTx/>
              </a:rPr>
              <a:t> 펑크 </a:t>
            </a:r>
            <a:r>
              <a:rPr lang="ko-KR" altLang="ko-KR" sz="800" dirty="0" err="1">
                <a:uFillTx/>
              </a:rPr>
              <a:t>락과</a:t>
            </a:r>
            <a:r>
              <a:rPr lang="ko-KR" altLang="ko-KR" sz="800" dirty="0">
                <a:uFillTx/>
              </a:rPr>
              <a:t> </a:t>
            </a:r>
            <a:r>
              <a:rPr lang="ko-KR" altLang="ko-KR" sz="800" dirty="0" err="1">
                <a:uFillTx/>
              </a:rPr>
              <a:t>빈티지</a:t>
            </a:r>
            <a:r>
              <a:rPr lang="en-US" altLang="ko-KR" sz="800" dirty="0">
                <a:uFillTx/>
              </a:rPr>
              <a:t> </a:t>
            </a:r>
            <a:r>
              <a:rPr lang="ko-KR" altLang="ko-KR" sz="800" dirty="0" err="1">
                <a:uFillTx/>
              </a:rPr>
              <a:t>배트맨</a:t>
            </a:r>
            <a:r>
              <a:rPr lang="ko-KR" altLang="ko-KR" sz="800" dirty="0">
                <a:uFillTx/>
              </a:rPr>
              <a:t> 로고가 </a:t>
            </a:r>
            <a:r>
              <a:rPr lang="ko-KR" altLang="ko-KR" sz="800" dirty="0" err="1">
                <a:uFillTx/>
              </a:rPr>
              <a:t>리믹스된</a:t>
            </a:r>
            <a:r>
              <a:rPr lang="ko-KR" altLang="ko-KR" sz="800" dirty="0">
                <a:uFillTx/>
              </a:rPr>
              <a:t> 스크린 프린트가 </a:t>
            </a:r>
            <a:r>
              <a:rPr lang="ko-KR" altLang="ko-KR" sz="800" dirty="0" err="1">
                <a:uFillTx/>
              </a:rPr>
              <a:t>컨버스의</a:t>
            </a:r>
            <a:r>
              <a:rPr lang="ko-KR" altLang="ko-KR" sz="800" dirty="0">
                <a:uFillTx/>
              </a:rPr>
              <a:t> 실루엣에 아이콘에</a:t>
            </a:r>
            <a:r>
              <a:rPr lang="en-US" altLang="ko-KR" sz="800" dirty="0">
                <a:uFillTx/>
              </a:rPr>
              <a:t> </a:t>
            </a:r>
            <a:r>
              <a:rPr lang="ko-KR" altLang="ko-KR" sz="800" dirty="0">
                <a:uFillTx/>
              </a:rPr>
              <a:t>장식되어 캔버스 </a:t>
            </a:r>
            <a:r>
              <a:rPr lang="ko-KR" altLang="ko-KR" sz="800" dirty="0" err="1">
                <a:uFillTx/>
              </a:rPr>
              <a:t>어퍼</a:t>
            </a:r>
            <a:r>
              <a:rPr lang="ko-KR" altLang="ko-KR" sz="800" dirty="0">
                <a:uFillTx/>
              </a:rPr>
              <a:t> 그리고 아이콘 척</a:t>
            </a:r>
            <a:r>
              <a:rPr lang="en-US" altLang="ko-KR" sz="800" dirty="0">
                <a:uFillTx/>
              </a:rPr>
              <a:t> 70</a:t>
            </a:r>
            <a:r>
              <a:rPr lang="ko-KR" altLang="ko-KR" sz="800" dirty="0">
                <a:uFillTx/>
              </a:rPr>
              <a:t>의 모든 요소들과 완벽하게 조화를 이룹니다</a:t>
            </a:r>
            <a:r>
              <a:rPr lang="en-US" altLang="ko-KR" sz="800" dirty="0">
                <a:uFillTx/>
              </a:rPr>
              <a:t>.</a:t>
            </a:r>
            <a:endParaRPr kumimoji="0" lang="en-US" altLang="ko-KR" sz="200" b="1" dirty="0">
              <a:uFillTx/>
              <a:latin typeface="Trebuchet MS" panose="020B0603020202020204" pitchFamily="34" charset="0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 bwMode="auto">
          <a:xfrm>
            <a:off x="1102029" y="4109236"/>
            <a:ext cx="1311795" cy="15645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36" name="직선 연결선 41"/>
          <p:cNvCxnSpPr/>
          <p:nvPr/>
        </p:nvCxnSpPr>
        <p:spPr bwMode="auto">
          <a:xfrm>
            <a:off x="1102029" y="4297801"/>
            <a:ext cx="131179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8" name="직사각형 152"/>
          <p:cNvSpPr>
            <a:spLocks noChangeArrowheads="1"/>
          </p:cNvSpPr>
          <p:nvPr/>
        </p:nvSpPr>
        <p:spPr bwMode="auto">
          <a:xfrm>
            <a:off x="1585319" y="410923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39" name="직선 연결선 43"/>
          <p:cNvCxnSpPr/>
          <p:nvPr/>
        </p:nvCxnSpPr>
        <p:spPr bwMode="auto">
          <a:xfrm flipV="1">
            <a:off x="2244973" y="4109236"/>
            <a:ext cx="0" cy="156458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0" name="직사각형 152"/>
          <p:cNvSpPr>
            <a:spLocks noChangeArrowheads="1"/>
          </p:cNvSpPr>
          <p:nvPr/>
        </p:nvSpPr>
        <p:spPr bwMode="auto">
          <a:xfrm>
            <a:off x="1926559" y="4439009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41" name="아래쪽 화살표[D] 40"/>
          <p:cNvSpPr>
            <a:spLocks/>
          </p:cNvSpPr>
          <p:nvPr/>
        </p:nvSpPr>
        <p:spPr>
          <a:xfrm>
            <a:off x="2403662" y="6428118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43" name="직사각형 42"/>
          <p:cNvSpPr>
            <a:spLocks noChangeAspect="1"/>
          </p:cNvSpPr>
          <p:nvPr/>
        </p:nvSpPr>
        <p:spPr bwMode="auto">
          <a:xfrm>
            <a:off x="5060886" y="1147626"/>
            <a:ext cx="3510390" cy="52517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4" name="아래쪽 화살표[D] 43"/>
          <p:cNvSpPr>
            <a:spLocks/>
          </p:cNvSpPr>
          <p:nvPr/>
        </p:nvSpPr>
        <p:spPr>
          <a:xfrm>
            <a:off x="6636061" y="1019829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2" name="직사각형 51"/>
          <p:cNvSpPr>
            <a:spLocks noChangeAspect="1"/>
          </p:cNvSpPr>
          <p:nvPr/>
        </p:nvSpPr>
        <p:spPr bwMode="auto">
          <a:xfrm>
            <a:off x="5166191" y="1538790"/>
            <a:ext cx="3330370" cy="14572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5096612" y="2985188"/>
            <a:ext cx="3399949" cy="6097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800" b="1" dirty="0"/>
              <a:t>CONVERSE X BATMAN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의 독특한 스타일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실용주의적인 스타일을 운동화 모두에 불어넣어 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-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전통적인 캔버스와 가죽 스타일은 좀 더 과감하게 포장하여 재 작업 되었습니다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54" name="아래쪽 화살표[D] 53"/>
          <p:cNvSpPr>
            <a:spLocks/>
          </p:cNvSpPr>
          <p:nvPr/>
        </p:nvSpPr>
        <p:spPr>
          <a:xfrm>
            <a:off x="6636061" y="6255982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5" name="타원 54"/>
          <p:cNvSpPr>
            <a:spLocks/>
          </p:cNvSpPr>
          <p:nvPr/>
        </p:nvSpPr>
        <p:spPr bwMode="auto">
          <a:xfrm>
            <a:off x="674029" y="109931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8" name="타원 57"/>
          <p:cNvSpPr>
            <a:spLocks/>
          </p:cNvSpPr>
          <p:nvPr/>
        </p:nvSpPr>
        <p:spPr bwMode="auto">
          <a:xfrm>
            <a:off x="996485" y="405075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6" name="직사각형 55"/>
          <p:cNvSpPr>
            <a:spLocks noChangeAspect="1"/>
          </p:cNvSpPr>
          <p:nvPr/>
        </p:nvSpPr>
        <p:spPr bwMode="auto">
          <a:xfrm>
            <a:off x="2808659" y="4109236"/>
            <a:ext cx="1311795" cy="15645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57" name="직선 연결선 41"/>
          <p:cNvCxnSpPr/>
          <p:nvPr/>
        </p:nvCxnSpPr>
        <p:spPr bwMode="auto">
          <a:xfrm>
            <a:off x="2808659" y="4297801"/>
            <a:ext cx="131179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9" name="직사각형 152"/>
          <p:cNvSpPr>
            <a:spLocks noChangeArrowheads="1"/>
          </p:cNvSpPr>
          <p:nvPr/>
        </p:nvSpPr>
        <p:spPr bwMode="auto">
          <a:xfrm>
            <a:off x="3291949" y="410923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60" name="직선 연결선 43"/>
          <p:cNvCxnSpPr/>
          <p:nvPr/>
        </p:nvCxnSpPr>
        <p:spPr bwMode="auto">
          <a:xfrm flipV="1">
            <a:off x="3951603" y="4109236"/>
            <a:ext cx="0" cy="156458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1" name="직사각형 152"/>
          <p:cNvSpPr>
            <a:spLocks noChangeArrowheads="1"/>
          </p:cNvSpPr>
          <p:nvPr/>
        </p:nvSpPr>
        <p:spPr bwMode="auto">
          <a:xfrm>
            <a:off x="3633189" y="4439009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5210944" y="3858043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X BATMAN COLLECTION</a:t>
            </a:r>
            <a:endParaRPr kumimoji="0" lang="ko-KR" altLang="ko-KR" sz="100" b="1" dirty="0">
              <a:latin typeface="Trebuchet MS" panose="020B0603020202020204" pitchFamily="34" charset="0"/>
            </a:endParaRPr>
          </a:p>
        </p:txBody>
      </p:sp>
      <p:sp>
        <p:nvSpPr>
          <p:cNvPr id="64" name="제목 1"/>
          <p:cNvSpPr txBox="1">
            <a:spLocks/>
          </p:cNvSpPr>
          <p:nvPr/>
        </p:nvSpPr>
        <p:spPr>
          <a:xfrm>
            <a:off x="5207331" y="5816119"/>
            <a:ext cx="2752483" cy="3548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고무 재질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, </a:t>
            </a:r>
            <a:r>
              <a:rPr kumimoji="0" lang="ko-KR" altLang="en-US" sz="800" b="1" dirty="0" err="1">
                <a:uFillTx/>
                <a:latin typeface="Trebuchet MS" panose="020B0603020202020204" pitchFamily="34" charset="0"/>
              </a:rPr>
              <a:t>무광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 오버레이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안정성과 </a:t>
            </a:r>
            <a:r>
              <a:rPr kumimoji="0" lang="ko-KR" altLang="en-US" sz="800" b="1" dirty="0" err="1">
                <a:uFillTx/>
                <a:latin typeface="Trebuchet MS" panose="020B0603020202020204" pitchFamily="34" charset="0"/>
              </a:rPr>
              <a:t>단열성을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 위한 </a:t>
            </a:r>
            <a:r>
              <a:rPr kumimoji="0" lang="ko-KR" altLang="en-US" sz="800" b="1" dirty="0" err="1">
                <a:uFillTx/>
                <a:latin typeface="Trebuchet MS" panose="020B0603020202020204" pitchFamily="34" charset="0"/>
              </a:rPr>
              <a:t>아웃솔</a:t>
            </a:r>
            <a:endParaRPr kumimoji="0" lang="en-US" altLang="ko-KR" sz="800" b="1" dirty="0">
              <a:uFillTx/>
              <a:latin typeface="Trebuchet MS" panose="020B0603020202020204" pitchFamily="34" charset="0"/>
            </a:endParaRPr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 bwMode="auto">
          <a:xfrm>
            <a:off x="5165940" y="4262115"/>
            <a:ext cx="3330370" cy="14572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7" name="직사각형 152"/>
          <p:cNvSpPr>
            <a:spLocks noChangeArrowheads="1"/>
          </p:cNvSpPr>
          <p:nvPr/>
        </p:nvSpPr>
        <p:spPr bwMode="auto">
          <a:xfrm>
            <a:off x="1134485" y="5689998"/>
            <a:ext cx="1314294" cy="3189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ko-KR" altLang="en-US" sz="8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dirty="0">
                <a:uFillTx/>
                <a:latin typeface="Trebuchet MS" pitchFamily="34" charset="0"/>
              </a:rPr>
              <a:t> </a:t>
            </a:r>
            <a:r>
              <a:rPr lang="en-US" altLang="ko-KR" sz="800" dirty="0">
                <a:uFillTx/>
                <a:latin typeface="Trebuchet MS" pitchFamily="34" charset="0"/>
              </a:rPr>
              <a:t>X </a:t>
            </a:r>
            <a:r>
              <a:rPr lang="ko-KR" altLang="en-US" sz="800" dirty="0" err="1">
                <a:uFillTx/>
                <a:latin typeface="Trebuchet MS" pitchFamily="34" charset="0"/>
              </a:rPr>
              <a:t>베트맨</a:t>
            </a:r>
            <a:endParaRPr lang="en-US" altLang="ko-KR" sz="800" dirty="0">
              <a:uFillTx/>
              <a:latin typeface="Trebuchet MS" pitchFamily="34" charset="0"/>
            </a:endParaRPr>
          </a:p>
          <a:p>
            <a:r>
              <a:rPr lang="en-US" altLang="ko-KR" sz="800" dirty="0">
                <a:uFillTx/>
                <a:latin typeface="Trebuchet MS" pitchFamily="34" charset="0"/>
              </a:rPr>
              <a:t>55,200</a:t>
            </a:r>
            <a:r>
              <a:rPr lang="ko-KR" altLang="en-US" sz="800" dirty="0">
                <a:uFillTx/>
                <a:latin typeface="Trebuchet MS" pitchFamily="34" charset="0"/>
              </a:rPr>
              <a:t>원</a:t>
            </a:r>
            <a:endParaRPr lang="en-US" altLang="ko-KR" sz="800" dirty="0">
              <a:uFillTx/>
              <a:latin typeface="Trebuchet MS" pitchFamily="34" charset="0"/>
            </a:endParaRPr>
          </a:p>
        </p:txBody>
      </p:sp>
      <p:sp>
        <p:nvSpPr>
          <p:cNvPr id="68" name="타원 67"/>
          <p:cNvSpPr>
            <a:spLocks/>
          </p:cNvSpPr>
          <p:nvPr/>
        </p:nvSpPr>
        <p:spPr bwMode="auto">
          <a:xfrm>
            <a:off x="1005508" y="567386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9" name="직사각형 152"/>
          <p:cNvSpPr>
            <a:spLocks noChangeArrowheads="1"/>
          </p:cNvSpPr>
          <p:nvPr/>
        </p:nvSpPr>
        <p:spPr bwMode="auto">
          <a:xfrm>
            <a:off x="2784704" y="5689998"/>
            <a:ext cx="1314294" cy="3189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ko-KR" altLang="en-US" sz="8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dirty="0">
                <a:uFillTx/>
                <a:latin typeface="Trebuchet MS" pitchFamily="34" charset="0"/>
              </a:rPr>
              <a:t> </a:t>
            </a:r>
            <a:r>
              <a:rPr lang="en-US" altLang="ko-KR" sz="800" dirty="0">
                <a:uFillTx/>
                <a:latin typeface="Trebuchet MS" pitchFamily="34" charset="0"/>
              </a:rPr>
              <a:t>X </a:t>
            </a:r>
            <a:r>
              <a:rPr lang="ko-KR" altLang="en-US" sz="800" dirty="0" err="1">
                <a:uFillTx/>
                <a:latin typeface="Trebuchet MS" pitchFamily="34" charset="0"/>
              </a:rPr>
              <a:t>베트맨</a:t>
            </a:r>
            <a:endParaRPr lang="en-US" altLang="ko-KR" sz="800" dirty="0">
              <a:uFillTx/>
              <a:latin typeface="Trebuchet MS" pitchFamily="34" charset="0"/>
            </a:endParaRPr>
          </a:p>
          <a:p>
            <a:r>
              <a:rPr lang="en-US" altLang="ko-KR" sz="800" dirty="0">
                <a:uFillTx/>
                <a:latin typeface="Trebuchet MS" pitchFamily="34" charset="0"/>
              </a:rPr>
              <a:t>55,200</a:t>
            </a:r>
            <a:r>
              <a:rPr lang="ko-KR" altLang="en-US" sz="800" dirty="0">
                <a:uFillTx/>
                <a:latin typeface="Trebuchet MS" pitchFamily="34" charset="0"/>
              </a:rPr>
              <a:t>원</a:t>
            </a:r>
            <a:endParaRPr lang="en-US" altLang="ko-KR" sz="800" dirty="0">
              <a:uFillTx/>
              <a:latin typeface="Trebuchet MS" pitchFamily="34" charset="0"/>
            </a:endParaRPr>
          </a:p>
        </p:txBody>
      </p:sp>
      <p:graphicFrame>
        <p:nvGraphicFramePr>
          <p:cNvPr id="70" name="Group 90"/>
          <p:cNvGraphicFramePr>
            <a:graphicFrameLocks noGrp="1"/>
          </p:cNvGraphicFramePr>
          <p:nvPr/>
        </p:nvGraphicFramePr>
        <p:xfrm>
          <a:off x="10956540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90">
            <a:extLst>
              <a:ext uri="{FF2B5EF4-FFF2-40B4-BE49-F238E27FC236}">
                <a16:creationId xmlns:a16="http://schemas.microsoft.com/office/drawing/2014/main" id="{0BCD0DED-9B57-B941-969F-B40F9EAF8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43756"/>
              </p:ext>
            </p:extLst>
          </p:nvPr>
        </p:nvGraphicFramePr>
        <p:xfrm>
          <a:off x="10510231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테마페이지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85" name="Group 90"/>
          <p:cNvGraphicFramePr>
            <a:graphicFrameLocks noGrp="1"/>
          </p:cNvGraphicFramePr>
          <p:nvPr/>
        </p:nvGraphicFramePr>
        <p:xfrm>
          <a:off x="9269501" y="558055"/>
          <a:ext cx="2676438" cy="5943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TH_010700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전체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edit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운영 시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텍스트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링크 적용하여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>
            <a:spLocks noChangeAspect="1"/>
          </p:cNvSpPr>
          <p:nvPr/>
        </p:nvSpPr>
        <p:spPr bwMode="auto">
          <a:xfrm>
            <a:off x="830415" y="1147626"/>
            <a:ext cx="3510390" cy="525170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1" name="아래쪽 화살표[D] 40"/>
          <p:cNvSpPr>
            <a:spLocks/>
          </p:cNvSpPr>
          <p:nvPr/>
        </p:nvSpPr>
        <p:spPr>
          <a:xfrm>
            <a:off x="2403662" y="6428118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43" name="직사각형 42"/>
          <p:cNvSpPr>
            <a:spLocks noChangeAspect="1"/>
          </p:cNvSpPr>
          <p:nvPr/>
        </p:nvSpPr>
        <p:spPr bwMode="auto">
          <a:xfrm>
            <a:off x="5060886" y="1147626"/>
            <a:ext cx="3510390" cy="52517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4" name="아래쪽 화살표[D] 43"/>
          <p:cNvSpPr>
            <a:spLocks/>
          </p:cNvSpPr>
          <p:nvPr/>
        </p:nvSpPr>
        <p:spPr>
          <a:xfrm>
            <a:off x="6636061" y="1019829"/>
            <a:ext cx="360040" cy="315350"/>
          </a:xfrm>
          <a:prstGeom prst="downArrow">
            <a:avLst>
              <a:gd name="adj1" fmla="val 50000"/>
              <a:gd name="adj2" fmla="val 65889"/>
            </a:avLst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4" name="아래쪽 화살표[D] 53"/>
          <p:cNvSpPr>
            <a:spLocks/>
          </p:cNvSpPr>
          <p:nvPr/>
        </p:nvSpPr>
        <p:spPr>
          <a:xfrm>
            <a:off x="6636061" y="6255982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5" name="타원 54"/>
          <p:cNvSpPr>
            <a:spLocks/>
          </p:cNvSpPr>
          <p:nvPr/>
        </p:nvSpPr>
        <p:spPr bwMode="auto">
          <a:xfrm>
            <a:off x="674029" y="109931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6" name="아래쪽 화살표[D] 55"/>
          <p:cNvSpPr>
            <a:spLocks/>
          </p:cNvSpPr>
          <p:nvPr/>
        </p:nvSpPr>
        <p:spPr>
          <a:xfrm>
            <a:off x="2399627" y="1133430"/>
            <a:ext cx="360040" cy="315350"/>
          </a:xfrm>
          <a:prstGeom prst="downArrow">
            <a:avLst>
              <a:gd name="adj1" fmla="val 50000"/>
              <a:gd name="adj2" fmla="val 65889"/>
            </a:avLst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62" name="직사각형 61"/>
          <p:cNvSpPr>
            <a:spLocks noChangeAspect="1"/>
          </p:cNvSpPr>
          <p:nvPr/>
        </p:nvSpPr>
        <p:spPr bwMode="auto">
          <a:xfrm>
            <a:off x="920426" y="1562381"/>
            <a:ext cx="3330370" cy="21073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5060887" y="1435873"/>
            <a:ext cx="3510390" cy="6418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2000" b="1" dirty="0"/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/>
              <a:t>X BATMAN COLLECTION</a:t>
            </a:r>
            <a:endParaRPr kumimoji="0" lang="ko-KR" altLang="ko-KR" sz="600" b="1" dirty="0">
              <a:latin typeface="Trebuchet MS" panose="020B0603020202020204" pitchFamily="34" charset="0"/>
            </a:endParaRPr>
          </a:p>
        </p:txBody>
      </p:sp>
      <p:sp>
        <p:nvSpPr>
          <p:cNvPr id="64" name="제목 1"/>
          <p:cNvSpPr txBox="1">
            <a:spLocks/>
          </p:cNvSpPr>
          <p:nvPr/>
        </p:nvSpPr>
        <p:spPr>
          <a:xfrm>
            <a:off x="5060886" y="2006135"/>
            <a:ext cx="2165229" cy="6312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X BATMAN COLLECTION</a:t>
            </a:r>
            <a:endParaRPr kumimoji="0" lang="ko-KR" altLang="ko-KR" sz="100" b="1" dirty="0">
              <a:latin typeface="Trebuchet MS" panose="020B0603020202020204" pitchFamily="34" charset="0"/>
            </a:endParaRPr>
          </a:p>
        </p:txBody>
      </p:sp>
      <p:sp>
        <p:nvSpPr>
          <p:cNvPr id="65" name="제목 1"/>
          <p:cNvSpPr txBox="1">
            <a:spLocks/>
          </p:cNvSpPr>
          <p:nvPr/>
        </p:nvSpPr>
        <p:spPr>
          <a:xfrm>
            <a:off x="5057273" y="4131505"/>
            <a:ext cx="2752483" cy="3548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Matte To Cap,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추가적인 사이즈를 키우기 위한 플랫폼 미들 콘솔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그리고 발뒤꿈치에 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Ambush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브랜드를 표현하고 있습니다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7" name="직사각형 66"/>
          <p:cNvSpPr>
            <a:spLocks noChangeAspect="1"/>
          </p:cNvSpPr>
          <p:nvPr/>
        </p:nvSpPr>
        <p:spPr bwMode="auto">
          <a:xfrm>
            <a:off x="5150896" y="2557141"/>
            <a:ext cx="3330370" cy="14572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 bwMode="auto">
          <a:xfrm>
            <a:off x="920426" y="4084444"/>
            <a:ext cx="3330370" cy="206546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 bwMode="auto">
          <a:xfrm>
            <a:off x="5150896" y="4558759"/>
            <a:ext cx="3330370" cy="76045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 bwMode="auto">
          <a:xfrm>
            <a:off x="5150896" y="5431632"/>
            <a:ext cx="3330370" cy="76045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27" name="Group 90"/>
          <p:cNvGraphicFramePr>
            <a:graphicFrameLocks noGrp="1"/>
          </p:cNvGraphicFramePr>
          <p:nvPr/>
        </p:nvGraphicFramePr>
        <p:xfrm>
          <a:off x="10956540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90">
            <a:extLst>
              <a:ext uri="{FF2B5EF4-FFF2-40B4-BE49-F238E27FC236}">
                <a16:creationId xmlns:a16="http://schemas.microsoft.com/office/drawing/2014/main" id="{7684FB8A-1E91-5845-BA88-6FC7EE66A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17819"/>
              </p:ext>
            </p:extLst>
          </p:nvPr>
        </p:nvGraphicFramePr>
        <p:xfrm>
          <a:off x="10510231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  <a:ea typeface="+mn-ea"/>
                <a:cs typeface="+mn-cs"/>
              </a:rPr>
              <a:t>PDP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  <a:ea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 bwMode="auto">
          <a:xfrm>
            <a:off x="830415" y="1538790"/>
            <a:ext cx="3510390" cy="48605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 bwMode="auto">
          <a:xfrm>
            <a:off x="830414" y="2720766"/>
            <a:ext cx="3507481" cy="190191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7" name="직사각형 46"/>
          <p:cNvSpPr>
            <a:spLocks noChangeAspect="1"/>
          </p:cNvSpPr>
          <p:nvPr/>
        </p:nvSpPr>
        <p:spPr bwMode="auto">
          <a:xfrm>
            <a:off x="830415" y="1538790"/>
            <a:ext cx="3510390" cy="118197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 bwMode="auto">
          <a:xfrm>
            <a:off x="931028" y="1648504"/>
            <a:ext cx="2824711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1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100" b="1" dirty="0">
                <a:uFillTx/>
                <a:latin typeface="Trebuchet MS" pitchFamily="34" charset="0"/>
              </a:rPr>
              <a:t> </a:t>
            </a:r>
            <a:r>
              <a:rPr lang="en-US" altLang="ko-KR" sz="1100" b="1" dirty="0">
                <a:uFillTx/>
                <a:latin typeface="Trebuchet MS" pitchFamily="34" charset="0"/>
              </a:rPr>
              <a:t>X </a:t>
            </a:r>
            <a:r>
              <a:rPr lang="ko-KR" altLang="en-US" sz="1100" b="1" dirty="0" err="1">
                <a:uFillTx/>
                <a:latin typeface="Trebuchet MS" pitchFamily="34" charset="0"/>
              </a:rPr>
              <a:t>베트맨</a:t>
            </a:r>
            <a:endParaRPr lang="en-US" altLang="ko-KR" sz="1100" b="1" dirty="0">
              <a:uFillTx/>
              <a:latin typeface="Trebuchet MS" pitchFamily="34" charset="0"/>
            </a:endParaRPr>
          </a:p>
        </p:txBody>
      </p:sp>
      <p:sp>
        <p:nvSpPr>
          <p:cNvPr id="50" name="타원 49"/>
          <p:cNvSpPr>
            <a:spLocks/>
          </p:cNvSpPr>
          <p:nvPr/>
        </p:nvSpPr>
        <p:spPr bwMode="auto">
          <a:xfrm>
            <a:off x="821108" y="277105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2" name="직사각형 51"/>
          <p:cNvSpPr>
            <a:spLocks noChangeAspect="1"/>
          </p:cNvSpPr>
          <p:nvPr/>
        </p:nvSpPr>
        <p:spPr bwMode="auto">
          <a:xfrm>
            <a:off x="3395700" y="1653025"/>
            <a:ext cx="942196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en-US" altLang="ko-KR" sz="1200" b="1" dirty="0">
                <a:uFillTx/>
                <a:latin typeface="Trebuchet MS" pitchFamily="34" charset="0"/>
              </a:rPr>
              <a:t>125,000</a:t>
            </a:r>
            <a:r>
              <a:rPr lang="ko-KR" altLang="en-US" sz="1200" b="1" dirty="0">
                <a:uFillTx/>
                <a:latin typeface="Trebuchet MS" pitchFamily="34" charset="0"/>
              </a:rPr>
              <a:t>원</a:t>
            </a:r>
            <a:endParaRPr lang="en-US" altLang="ko-KR" sz="900" dirty="0">
              <a:uFillTx/>
              <a:latin typeface="Trebuchet MS" pitchFamily="34" charset="0"/>
            </a:endParaRPr>
          </a:p>
        </p:txBody>
      </p:sp>
      <p:sp>
        <p:nvSpPr>
          <p:cNvPr id="55" name="직사각형 54"/>
          <p:cNvSpPr>
            <a:spLocks noChangeAspect="1"/>
          </p:cNvSpPr>
          <p:nvPr/>
        </p:nvSpPr>
        <p:spPr bwMode="auto">
          <a:xfrm>
            <a:off x="2269119" y="4315122"/>
            <a:ext cx="630070" cy="26602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>
                <a:uFillTx/>
                <a:latin typeface="Trebuchet MS" pitchFamily="34" charset="0"/>
              </a:rPr>
              <a:t>1/8</a:t>
            </a:r>
          </a:p>
        </p:txBody>
      </p:sp>
      <p:sp>
        <p:nvSpPr>
          <p:cNvPr id="56" name="직사각형 55"/>
          <p:cNvSpPr>
            <a:spLocks noChangeAspect="1"/>
          </p:cNvSpPr>
          <p:nvPr/>
        </p:nvSpPr>
        <p:spPr bwMode="auto">
          <a:xfrm>
            <a:off x="931029" y="2422759"/>
            <a:ext cx="2970330" cy="180977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err="1">
                <a:uFillTx/>
                <a:latin typeface="Trebuchet MS" pitchFamily="34" charset="0"/>
              </a:rPr>
              <a:t>응모기간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: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1</a:t>
            </a:r>
            <a:r>
              <a:rPr lang="ko-KR" altLang="en-US" sz="1000">
                <a:uFillTx/>
                <a:latin typeface="Trebuchet MS" pitchFamily="34" charset="0"/>
              </a:rPr>
              <a:t>일 </a:t>
            </a:r>
            <a:r>
              <a:rPr lang="en-US" altLang="ko-KR" sz="1000">
                <a:uFillTx/>
                <a:latin typeface="Trebuchet MS" pitchFamily="34" charset="0"/>
              </a:rPr>
              <a:t>~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8</a:t>
            </a:r>
            <a:r>
              <a:rPr lang="ko-KR" altLang="en-US" sz="1000">
                <a:uFillTx/>
                <a:latin typeface="Trebuchet MS" pitchFamily="34" charset="0"/>
              </a:rPr>
              <a:t>일</a:t>
            </a:r>
            <a:endParaRPr lang="en-US" altLang="ko-KR" sz="1000">
              <a:uFillTx/>
              <a:latin typeface="Trebuchet MS" pitchFamily="34" charset="0"/>
            </a:endParaRPr>
          </a:p>
        </p:txBody>
      </p:sp>
      <p:sp>
        <p:nvSpPr>
          <p:cNvPr id="58" name="직사각형 57"/>
          <p:cNvSpPr>
            <a:spLocks noChangeAspect="1"/>
          </p:cNvSpPr>
          <p:nvPr/>
        </p:nvSpPr>
        <p:spPr bwMode="auto">
          <a:xfrm>
            <a:off x="965428" y="4927358"/>
            <a:ext cx="3240361" cy="101387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>
                <a:uFillTx/>
                <a:latin typeface="Trebuchet MS" pitchFamily="34" charset="0"/>
              </a:rPr>
              <a:t>타일러</a:t>
            </a:r>
            <a:r>
              <a:rPr lang="en-US" altLang="ko-KR" sz="1000">
                <a:uFillTx/>
                <a:latin typeface="Trebuchet MS" pitchFamily="34" charset="0"/>
              </a:rPr>
              <a:t>,</a:t>
            </a:r>
            <a:r>
              <a:rPr lang="ko-KR" altLang="en-US" sz="1000">
                <a:uFillTx/>
                <a:latin typeface="Trebuchet MS" pitchFamily="34" charset="0"/>
              </a:rPr>
              <a:t> 더 </a:t>
            </a:r>
            <a:r>
              <a:rPr lang="ko-KR" altLang="en-US" sz="100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err="1">
                <a:uFillTx/>
                <a:latin typeface="Trebuchet MS" pitchFamily="34" charset="0"/>
              </a:rPr>
              <a:t>컨버스</a:t>
            </a:r>
            <a:r>
              <a:rPr lang="ko-KR" altLang="en-US" sz="1000">
                <a:uFillTx/>
                <a:latin typeface="Trebuchet MS" pitchFamily="34" charset="0"/>
              </a:rPr>
              <a:t> 척 </a:t>
            </a:r>
            <a:r>
              <a:rPr lang="en-US" altLang="ko-KR" sz="1000">
                <a:uFillTx/>
                <a:latin typeface="Trebuchet MS" pitchFamily="34" charset="0"/>
              </a:rPr>
              <a:t>70</a:t>
            </a:r>
            <a:r>
              <a:rPr lang="ko-KR" altLang="en-US" sz="100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ko-KR" altLang="en-US" sz="1000" err="1">
                <a:uFillTx/>
                <a:latin typeface="Trebuchet MS" pitchFamily="34" charset="0"/>
              </a:rPr>
              <a:t>타일러의</a:t>
            </a:r>
            <a:r>
              <a:rPr lang="ko-KR" altLang="en-US" sz="1000">
                <a:uFillTx/>
                <a:latin typeface="Trebuchet MS" pitchFamily="34" charset="0"/>
              </a:rPr>
              <a:t> 세 번째 앨범 </a:t>
            </a:r>
            <a:r>
              <a:rPr lang="en-US" altLang="ko-KR" sz="1000">
                <a:uFillTx/>
                <a:latin typeface="Trebuchet MS" pitchFamily="34" charset="0"/>
              </a:rPr>
              <a:t>‘</a:t>
            </a:r>
            <a:r>
              <a:rPr lang="ko-KR" altLang="en-US" sz="1000">
                <a:uFillTx/>
                <a:latin typeface="Trebuchet MS" pitchFamily="34" charset="0"/>
              </a:rPr>
              <a:t>체리 밤 </a:t>
            </a:r>
            <a:r>
              <a:rPr lang="en-US" altLang="ko-KR" sz="1000">
                <a:uFillTx/>
                <a:latin typeface="Trebuchet MS" pitchFamily="34" charset="0"/>
              </a:rPr>
              <a:t>(Cherry Bomb)</a:t>
            </a:r>
            <a:r>
              <a:rPr lang="ko-KR" altLang="en-US" sz="100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59" name="직사각형 58"/>
          <p:cNvSpPr>
            <a:spLocks noChangeAspect="1"/>
          </p:cNvSpPr>
          <p:nvPr/>
        </p:nvSpPr>
        <p:spPr bwMode="auto">
          <a:xfrm>
            <a:off x="5060886" y="1363380"/>
            <a:ext cx="3510390" cy="37393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아래쪽 화살표[D] 59"/>
          <p:cNvSpPr>
            <a:spLocks/>
          </p:cNvSpPr>
          <p:nvPr/>
        </p:nvSpPr>
        <p:spPr>
          <a:xfrm>
            <a:off x="2404134" y="6041720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61" name="아래쪽 화살표[D] 60"/>
          <p:cNvSpPr>
            <a:spLocks/>
          </p:cNvSpPr>
          <p:nvPr/>
        </p:nvSpPr>
        <p:spPr>
          <a:xfrm>
            <a:off x="6636061" y="1402667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63" name="직사각형 62"/>
          <p:cNvSpPr>
            <a:spLocks noChangeAspect="1"/>
          </p:cNvSpPr>
          <p:nvPr/>
        </p:nvSpPr>
        <p:spPr bwMode="auto">
          <a:xfrm>
            <a:off x="5159924" y="4571600"/>
            <a:ext cx="330931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21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28348"/>
              </p:ext>
            </p:extLst>
          </p:nvPr>
        </p:nvGraphicFramePr>
        <p:xfrm>
          <a:off x="9269501" y="558055"/>
          <a:ext cx="2676438" cy="420624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 이미지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와 동일하게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Max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개수 제한 없음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좌우 슬라이드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 상세 노출 영역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None/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Admin&gt;catalog&gt;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&gt;general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탭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 상세 설명에 등록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타이틀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상품의 경우 제외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추가 노출 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 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응모하기 버튼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Size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선택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294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input box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24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개인정보 수집 및 이용 동의 레이어 팝업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022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radio button(default :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선택 안됨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73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개인정보 취급 위탁 동의 레이어 팝업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1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드로우가 아닌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경우 일반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와 동일하게 구성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" name="타원 40"/>
          <p:cNvSpPr>
            <a:spLocks/>
          </p:cNvSpPr>
          <p:nvPr/>
        </p:nvSpPr>
        <p:spPr bwMode="auto">
          <a:xfrm>
            <a:off x="791228" y="158012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42" name="타원 41"/>
          <p:cNvSpPr>
            <a:spLocks/>
          </p:cNvSpPr>
          <p:nvPr/>
        </p:nvSpPr>
        <p:spPr bwMode="auto">
          <a:xfrm>
            <a:off x="814821" y="238056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44" name="타원 43"/>
          <p:cNvSpPr>
            <a:spLocks/>
          </p:cNvSpPr>
          <p:nvPr/>
        </p:nvSpPr>
        <p:spPr bwMode="auto">
          <a:xfrm>
            <a:off x="847428" y="494638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45" name="타원 44"/>
          <p:cNvSpPr>
            <a:spLocks/>
          </p:cNvSpPr>
          <p:nvPr/>
        </p:nvSpPr>
        <p:spPr bwMode="auto">
          <a:xfrm>
            <a:off x="5120283" y="455799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7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 bwMode="auto">
          <a:xfrm>
            <a:off x="5537703" y="174000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220</a:t>
            </a:r>
          </a:p>
        </p:txBody>
      </p:sp>
      <p:sp>
        <p:nvSpPr>
          <p:cNvPr id="51" name="직사각형 50"/>
          <p:cNvSpPr>
            <a:spLocks noChangeAspect="1"/>
          </p:cNvSpPr>
          <p:nvPr/>
        </p:nvSpPr>
        <p:spPr bwMode="auto">
          <a:xfrm>
            <a:off x="6074734" y="174000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230</a:t>
            </a: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 bwMode="auto">
          <a:xfrm>
            <a:off x="6611765" y="174000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240</a:t>
            </a:r>
          </a:p>
        </p:txBody>
      </p:sp>
      <p:sp>
        <p:nvSpPr>
          <p:cNvPr id="54" name="직사각형 53"/>
          <p:cNvSpPr>
            <a:spLocks noChangeAspect="1"/>
          </p:cNvSpPr>
          <p:nvPr/>
        </p:nvSpPr>
        <p:spPr bwMode="auto">
          <a:xfrm>
            <a:off x="7148795" y="174000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250</a:t>
            </a:r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 bwMode="auto">
          <a:xfrm>
            <a:off x="7685825" y="174000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260</a:t>
            </a:r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 bwMode="auto">
          <a:xfrm>
            <a:off x="5537703" y="213927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270</a:t>
            </a:r>
          </a:p>
        </p:txBody>
      </p:sp>
      <p:sp>
        <p:nvSpPr>
          <p:cNvPr id="66" name="직사각형 65"/>
          <p:cNvSpPr>
            <a:spLocks noChangeAspect="1"/>
          </p:cNvSpPr>
          <p:nvPr/>
        </p:nvSpPr>
        <p:spPr bwMode="auto">
          <a:xfrm>
            <a:off x="6074734" y="213927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280</a:t>
            </a:r>
          </a:p>
        </p:txBody>
      </p:sp>
      <p:sp>
        <p:nvSpPr>
          <p:cNvPr id="67" name="직사각형 66"/>
          <p:cNvSpPr>
            <a:spLocks noChangeAspect="1"/>
          </p:cNvSpPr>
          <p:nvPr/>
        </p:nvSpPr>
        <p:spPr bwMode="auto">
          <a:xfrm>
            <a:off x="6611765" y="213927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290</a:t>
            </a:r>
          </a:p>
        </p:txBody>
      </p:sp>
      <p:sp>
        <p:nvSpPr>
          <p:cNvPr id="68" name="직사각형 67"/>
          <p:cNvSpPr>
            <a:spLocks noChangeAspect="1"/>
          </p:cNvSpPr>
          <p:nvPr/>
        </p:nvSpPr>
        <p:spPr bwMode="auto">
          <a:xfrm>
            <a:off x="7148795" y="213927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300</a:t>
            </a:r>
          </a:p>
        </p:txBody>
      </p:sp>
      <p:sp>
        <p:nvSpPr>
          <p:cNvPr id="69" name="직사각형 68"/>
          <p:cNvSpPr>
            <a:spLocks noChangeAspect="1"/>
          </p:cNvSpPr>
          <p:nvPr/>
        </p:nvSpPr>
        <p:spPr bwMode="auto">
          <a:xfrm>
            <a:off x="7685825" y="213927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310</a:t>
            </a:r>
          </a:p>
        </p:txBody>
      </p:sp>
      <p:sp>
        <p:nvSpPr>
          <p:cNvPr id="70" name="타원 69"/>
          <p:cNvSpPr>
            <a:spLocks/>
          </p:cNvSpPr>
          <p:nvPr/>
        </p:nvSpPr>
        <p:spPr bwMode="auto">
          <a:xfrm>
            <a:off x="5424020" y="164432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71" name="Group 90"/>
          <p:cNvGraphicFramePr>
            <a:graphicFrameLocks noGrp="1"/>
          </p:cNvGraphicFramePr>
          <p:nvPr/>
        </p:nvGraphicFramePr>
        <p:xfrm>
          <a:off x="6426087" y="620389"/>
          <a:ext cx="2676438" cy="5029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사이즈 선택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현재 상품이 보유한 사이즈 옵션 모두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품절 사이즈 포함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품절 사이는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Gray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처리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직사각형 71"/>
          <p:cNvSpPr>
            <a:spLocks noChangeAspect="1"/>
          </p:cNvSpPr>
          <p:nvPr/>
        </p:nvSpPr>
        <p:spPr bwMode="auto">
          <a:xfrm>
            <a:off x="5523738" y="2538599"/>
            <a:ext cx="2654667" cy="22442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드로우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진행 이후 사이즈 수정 불가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57" name="Group 90"/>
          <p:cNvGraphicFramePr>
            <a:graphicFrameLocks noGrp="1"/>
          </p:cNvGraphicFramePr>
          <p:nvPr/>
        </p:nvGraphicFramePr>
        <p:xfrm>
          <a:off x="10956540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90"/>
          <p:cNvGraphicFramePr>
            <a:graphicFrameLocks noGrp="1"/>
          </p:cNvGraphicFramePr>
          <p:nvPr/>
        </p:nvGraphicFramePr>
        <p:xfrm>
          <a:off x="10506490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466D9FAD-BF2F-F840-B9C3-E5A5C18BBEEA}"/>
              </a:ext>
            </a:extLst>
          </p:cNvPr>
          <p:cNvSpPr>
            <a:spLocks noChangeAspect="1"/>
          </p:cNvSpPr>
          <p:nvPr/>
        </p:nvSpPr>
        <p:spPr bwMode="auto">
          <a:xfrm>
            <a:off x="5173775" y="2812844"/>
            <a:ext cx="3295470" cy="31535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Instagram 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계정 입력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81" name="Group 90">
            <a:extLst>
              <a:ext uri="{FF2B5EF4-FFF2-40B4-BE49-F238E27FC236}">
                <a16:creationId xmlns:a16="http://schemas.microsoft.com/office/drawing/2014/main" id="{423DC625-1CE9-BE46-9482-27C357533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93972"/>
              </p:ext>
            </p:extLst>
          </p:nvPr>
        </p:nvGraphicFramePr>
        <p:xfrm>
          <a:off x="10033528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타원 84">
            <a:extLst>
              <a:ext uri="{FF2B5EF4-FFF2-40B4-BE49-F238E27FC236}">
                <a16:creationId xmlns:a16="http://schemas.microsoft.com/office/drawing/2014/main" id="{71AD5509-C91E-6649-AE6F-F34AB61689AE}"/>
              </a:ext>
            </a:extLst>
          </p:cNvPr>
          <p:cNvSpPr>
            <a:spLocks/>
          </p:cNvSpPr>
          <p:nvPr/>
        </p:nvSpPr>
        <p:spPr bwMode="auto">
          <a:xfrm>
            <a:off x="5118508" y="279893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70CB101-636C-7040-8CA1-A36CC0CEB105}"/>
              </a:ext>
            </a:extLst>
          </p:cNvPr>
          <p:cNvSpPr>
            <a:spLocks noChangeAspect="1"/>
          </p:cNvSpPr>
          <p:nvPr/>
        </p:nvSpPr>
        <p:spPr bwMode="auto">
          <a:xfrm>
            <a:off x="930184" y="2092602"/>
            <a:ext cx="3336945" cy="25627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latin typeface="Trebuchet MS" pitchFamily="34" charset="0"/>
              </a:rPr>
              <a:t>컬러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화이트</a:t>
            </a:r>
            <a:r>
              <a:rPr lang="ko-KR" altLang="en-US" sz="900" dirty="0">
                <a:latin typeface="Trebuchet MS" pitchFamily="34" charset="0"/>
              </a:rPr>
              <a:t>                            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62" name="아래쪽 화살표[D] 61">
            <a:extLst>
              <a:ext uri="{FF2B5EF4-FFF2-40B4-BE49-F238E27FC236}">
                <a16:creationId xmlns:a16="http://schemas.microsoft.com/office/drawing/2014/main" id="{B7E24BAA-82D2-2445-A12C-F09CCF4679D5}"/>
              </a:ext>
            </a:extLst>
          </p:cNvPr>
          <p:cNvSpPr>
            <a:spLocks/>
          </p:cNvSpPr>
          <p:nvPr/>
        </p:nvSpPr>
        <p:spPr>
          <a:xfrm>
            <a:off x="6636061" y="4958855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76FECB-3432-C94A-97CA-D27FAD0109FC}"/>
              </a:ext>
            </a:extLst>
          </p:cNvPr>
          <p:cNvSpPr txBox="1"/>
          <p:nvPr/>
        </p:nvSpPr>
        <p:spPr>
          <a:xfrm>
            <a:off x="5415520" y="3405895"/>
            <a:ext cx="2723823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개인정보 수집 및 이용에 동의합니다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u="sng" dirty="0" err="1"/>
              <a:t>자세히보기</a:t>
            </a:r>
            <a:endParaRPr lang="en-US" altLang="ko-KR" sz="900" u="sng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3341775-52A8-964E-A767-562605032F56}"/>
              </a:ext>
            </a:extLst>
          </p:cNvPr>
          <p:cNvSpPr/>
          <p:nvPr/>
        </p:nvSpPr>
        <p:spPr>
          <a:xfrm>
            <a:off x="5551223" y="3686687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6A42D9-8380-874F-836F-696570E3B7EA}"/>
              </a:ext>
            </a:extLst>
          </p:cNvPr>
          <p:cNvSpPr txBox="1"/>
          <p:nvPr/>
        </p:nvSpPr>
        <p:spPr>
          <a:xfrm>
            <a:off x="5732785" y="3642658"/>
            <a:ext cx="53091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동의함</a:t>
            </a:r>
            <a:endParaRPr lang="en-US" altLang="ko-KR" sz="9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2A670-E70C-734F-B562-E8D150E69149}"/>
              </a:ext>
            </a:extLst>
          </p:cNvPr>
          <p:cNvSpPr/>
          <p:nvPr/>
        </p:nvSpPr>
        <p:spPr>
          <a:xfrm>
            <a:off x="6625562" y="3686687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341419-CE07-6446-B8FB-4ECFFB3E1472}"/>
              </a:ext>
            </a:extLst>
          </p:cNvPr>
          <p:cNvSpPr txBox="1"/>
          <p:nvPr/>
        </p:nvSpPr>
        <p:spPr>
          <a:xfrm>
            <a:off x="6807124" y="3642658"/>
            <a:ext cx="91563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동의하지 않음</a:t>
            </a:r>
            <a:endParaRPr lang="en-US" altLang="ko-KR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0B22DD-A3D1-6C47-B600-1A52315F0007}"/>
              </a:ext>
            </a:extLst>
          </p:cNvPr>
          <p:cNvSpPr txBox="1"/>
          <p:nvPr/>
        </p:nvSpPr>
        <p:spPr>
          <a:xfrm>
            <a:off x="5415520" y="3946284"/>
            <a:ext cx="2569934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개인정보 취급 위탁에 동의합니다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u="sng" dirty="0" err="1"/>
              <a:t>자세히보기</a:t>
            </a:r>
            <a:endParaRPr lang="en-US" altLang="ko-KR" sz="900" u="sng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F16C2B2-AFF4-D24C-9E8E-A3D68EF75F6C}"/>
              </a:ext>
            </a:extLst>
          </p:cNvPr>
          <p:cNvSpPr/>
          <p:nvPr/>
        </p:nvSpPr>
        <p:spPr>
          <a:xfrm>
            <a:off x="5551223" y="4227076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3D135F-712B-0240-9915-3C6C6FE28FB7}"/>
              </a:ext>
            </a:extLst>
          </p:cNvPr>
          <p:cNvSpPr txBox="1"/>
          <p:nvPr/>
        </p:nvSpPr>
        <p:spPr>
          <a:xfrm>
            <a:off x="5732785" y="4183047"/>
            <a:ext cx="53091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동의함</a:t>
            </a:r>
            <a:endParaRPr lang="en-US" altLang="ko-KR" sz="9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B8F8944-CC42-5B48-AF60-563CE4656B48}"/>
              </a:ext>
            </a:extLst>
          </p:cNvPr>
          <p:cNvSpPr/>
          <p:nvPr/>
        </p:nvSpPr>
        <p:spPr>
          <a:xfrm>
            <a:off x="6625562" y="4227076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E8DEFA-DB16-6D49-97D8-03ADC49A3755}"/>
              </a:ext>
            </a:extLst>
          </p:cNvPr>
          <p:cNvSpPr txBox="1"/>
          <p:nvPr/>
        </p:nvSpPr>
        <p:spPr>
          <a:xfrm>
            <a:off x="6807124" y="4183047"/>
            <a:ext cx="91563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동의하지 않음</a:t>
            </a:r>
            <a:endParaRPr lang="en-US" altLang="ko-KR" sz="900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DA02896-A905-644B-AE73-CC6A6CB0AC6A}"/>
              </a:ext>
            </a:extLst>
          </p:cNvPr>
          <p:cNvSpPr>
            <a:spLocks/>
          </p:cNvSpPr>
          <p:nvPr/>
        </p:nvSpPr>
        <p:spPr bwMode="auto">
          <a:xfrm>
            <a:off x="7986018" y="343470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FC31482-B4CA-A64F-B446-044394A1E630}"/>
              </a:ext>
            </a:extLst>
          </p:cNvPr>
          <p:cNvSpPr>
            <a:spLocks/>
          </p:cNvSpPr>
          <p:nvPr/>
        </p:nvSpPr>
        <p:spPr bwMode="auto">
          <a:xfrm>
            <a:off x="5375920" y="363347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2AC77F2-B4C3-E74A-BC15-7CC2928DC245}"/>
              </a:ext>
            </a:extLst>
          </p:cNvPr>
          <p:cNvSpPr>
            <a:spLocks/>
          </p:cNvSpPr>
          <p:nvPr/>
        </p:nvSpPr>
        <p:spPr bwMode="auto">
          <a:xfrm>
            <a:off x="7878379" y="397270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5439F3A-5100-E54F-AF26-7075D90852A8}"/>
              </a:ext>
            </a:extLst>
          </p:cNvPr>
          <p:cNvSpPr>
            <a:spLocks/>
          </p:cNvSpPr>
          <p:nvPr/>
        </p:nvSpPr>
        <p:spPr bwMode="auto">
          <a:xfrm>
            <a:off x="5377980" y="415286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80" name="Group 90">
            <a:extLst>
              <a:ext uri="{FF2B5EF4-FFF2-40B4-BE49-F238E27FC236}">
                <a16:creationId xmlns:a16="http://schemas.microsoft.com/office/drawing/2014/main" id="{725761DC-997D-034A-859E-EBB07D28D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15682"/>
              </p:ext>
            </p:extLst>
          </p:nvPr>
        </p:nvGraphicFramePr>
        <p:xfrm>
          <a:off x="9583478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2113857A-EBE4-3446-96FF-E750D6E3C371}"/>
              </a:ext>
            </a:extLst>
          </p:cNvPr>
          <p:cNvSpPr>
            <a:spLocks noChangeAspect="1"/>
          </p:cNvSpPr>
          <p:nvPr/>
        </p:nvSpPr>
        <p:spPr bwMode="auto">
          <a:xfrm>
            <a:off x="5173775" y="3141443"/>
            <a:ext cx="2654667" cy="22442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graphicFrame>
        <p:nvGraphicFramePr>
          <p:cNvPr id="93" name="Group 90">
            <a:extLst>
              <a:ext uri="{FF2B5EF4-FFF2-40B4-BE49-F238E27FC236}">
                <a16:creationId xmlns:a16="http://schemas.microsoft.com/office/drawing/2014/main" id="{DC32CD99-6D20-5943-B78A-D9694E795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90456"/>
              </p:ext>
            </p:extLst>
          </p:nvPr>
        </p:nvGraphicFramePr>
        <p:xfrm>
          <a:off x="9145691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90">
            <a:extLst>
              <a:ext uri="{FF2B5EF4-FFF2-40B4-BE49-F238E27FC236}">
                <a16:creationId xmlns:a16="http://schemas.microsoft.com/office/drawing/2014/main" id="{02D692E1-917B-5744-90B7-93DB8BE9E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547329"/>
              </p:ext>
            </p:extLst>
          </p:nvPr>
        </p:nvGraphicFramePr>
        <p:xfrm>
          <a:off x="8638001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90">
            <a:extLst>
              <a:ext uri="{FF2B5EF4-FFF2-40B4-BE49-F238E27FC236}">
                <a16:creationId xmlns:a16="http://schemas.microsoft.com/office/drawing/2014/main" id="{F0FD1EE1-593D-C24D-B686-6F905D626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78920"/>
              </p:ext>
            </p:extLst>
          </p:nvPr>
        </p:nvGraphicFramePr>
        <p:xfrm>
          <a:off x="4691827" y="220832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C23856E0-4990-4D4B-9EBA-30C2DB68A209}"/>
              </a:ext>
            </a:extLst>
          </p:cNvPr>
          <p:cNvSpPr txBox="1"/>
          <p:nvPr/>
        </p:nvSpPr>
        <p:spPr>
          <a:xfrm>
            <a:off x="3774705" y="2372242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B5FD90-081F-F147-832D-94AFEE1AEE2E}"/>
              </a:ext>
            </a:extLst>
          </p:cNvPr>
          <p:cNvSpPr>
            <a:spLocks/>
          </p:cNvSpPr>
          <p:nvPr/>
        </p:nvSpPr>
        <p:spPr>
          <a:xfrm>
            <a:off x="5310435" y="2528140"/>
            <a:ext cx="749645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80F1A1A-F158-6843-B9EB-49E7C482C1FC}"/>
              </a:ext>
            </a:extLst>
          </p:cNvPr>
          <p:cNvSpPr>
            <a:spLocks noChangeAspect="1"/>
          </p:cNvSpPr>
          <p:nvPr/>
        </p:nvSpPr>
        <p:spPr bwMode="auto">
          <a:xfrm>
            <a:off x="5060886" y="1538789"/>
            <a:ext cx="3510390" cy="324036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  <a:ea typeface="+mn-ea"/>
                <a:cs typeface="+mn-cs"/>
              </a:rPr>
              <a:t>PDP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  <a:ea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84" name="Group 90">
            <a:extLst>
              <a:ext uri="{FF2B5EF4-FFF2-40B4-BE49-F238E27FC236}">
                <a16:creationId xmlns:a16="http://schemas.microsoft.com/office/drawing/2014/main" id="{6DE4659F-CD78-C94D-A17D-BFC277464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12130"/>
              </p:ext>
            </p:extLst>
          </p:nvPr>
        </p:nvGraphicFramePr>
        <p:xfrm>
          <a:off x="9269501" y="558055"/>
          <a:ext cx="2676438" cy="9144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아이템을 통해 등록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7" name="Group 90">
            <a:extLst>
              <a:ext uri="{FF2B5EF4-FFF2-40B4-BE49-F238E27FC236}">
                <a16:creationId xmlns:a16="http://schemas.microsoft.com/office/drawing/2014/main" id="{F26816DA-B020-994E-9BBB-9E0661FD9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48068"/>
              </p:ext>
            </p:extLst>
          </p:nvPr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AF2D0716-814F-F549-A0D3-780B0912003E}"/>
              </a:ext>
            </a:extLst>
          </p:cNvPr>
          <p:cNvSpPr>
            <a:spLocks noChangeAspect="1"/>
          </p:cNvSpPr>
          <p:nvPr/>
        </p:nvSpPr>
        <p:spPr bwMode="auto">
          <a:xfrm>
            <a:off x="830415" y="1538790"/>
            <a:ext cx="3510390" cy="48605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ADA250-BCF3-0947-B89E-FB01E2DECF64}"/>
              </a:ext>
            </a:extLst>
          </p:cNvPr>
          <p:cNvSpPr txBox="1"/>
          <p:nvPr/>
        </p:nvSpPr>
        <p:spPr>
          <a:xfrm>
            <a:off x="920424" y="2147941"/>
            <a:ext cx="3285365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당첨자 발표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lang="en-US" altLang="ko-KR" sz="1000" dirty="0">
                <a:latin typeface="Trebuchet MS" pitchFamily="34" charset="0"/>
              </a:rPr>
              <a:t>2019</a:t>
            </a:r>
            <a:r>
              <a:rPr lang="ko-KR" altLang="en-US" sz="1000" dirty="0">
                <a:latin typeface="Trebuchet MS" pitchFamily="34" charset="0"/>
              </a:rPr>
              <a:t>년 </a:t>
            </a:r>
            <a:r>
              <a:rPr lang="en-US" altLang="ko-KR" sz="1000" dirty="0">
                <a:latin typeface="Trebuchet MS" pitchFamily="34" charset="0"/>
              </a:rPr>
              <a:t>10</a:t>
            </a:r>
            <a:r>
              <a:rPr lang="ko-KR" altLang="en-US" sz="1000" dirty="0">
                <a:latin typeface="Trebuchet MS" pitchFamily="34" charset="0"/>
              </a:rPr>
              <a:t>월 </a:t>
            </a:r>
            <a:r>
              <a:rPr lang="en-US" altLang="ko-KR" sz="1000" dirty="0">
                <a:latin typeface="Trebuchet MS" pitchFamily="34" charset="0"/>
              </a:rPr>
              <a:t>9</a:t>
            </a:r>
            <a:r>
              <a:rPr lang="ko-KR" altLang="en-US" sz="1000" dirty="0">
                <a:latin typeface="Trebuchet MS" pitchFamily="34" charset="0"/>
              </a:rPr>
              <a:t>일</a:t>
            </a:r>
            <a:endParaRPr lang="en-US" altLang="ko-KR" sz="1000" dirty="0">
              <a:latin typeface="Trebuchet MS" pitchFamily="34" charset="0"/>
            </a:endParaRPr>
          </a:p>
          <a:p>
            <a:r>
              <a:rPr kumimoji="1" lang="ko-KR" altLang="en-US" sz="1000" dirty="0">
                <a:latin typeface="Trebuchet MS" pitchFamily="34" charset="0"/>
              </a:rPr>
              <a:t>당첨자 구매 </a:t>
            </a:r>
            <a:r>
              <a:rPr kumimoji="1" lang="en-US" altLang="ko-KR" sz="1000" dirty="0">
                <a:latin typeface="Trebuchet MS" pitchFamily="34" charset="0"/>
              </a:rPr>
              <a:t>:</a:t>
            </a:r>
            <a:r>
              <a:rPr kumimoji="1" lang="ko-KR" altLang="en-US" sz="1000" dirty="0">
                <a:latin typeface="Trebuchet MS" pitchFamily="34" charset="0"/>
              </a:rPr>
              <a:t> 당첨자 대상 구매가능 </a:t>
            </a:r>
            <a:r>
              <a:rPr kumimoji="1" lang="en-US" altLang="ko-KR" sz="1000" dirty="0">
                <a:latin typeface="Trebuchet MS" pitchFamily="34" charset="0"/>
              </a:rPr>
              <a:t>URL</a:t>
            </a:r>
            <a:r>
              <a:rPr kumimoji="1" lang="ko-KR" altLang="en-US" sz="1000" dirty="0">
                <a:latin typeface="Trebuchet MS" pitchFamily="34" charset="0"/>
              </a:rPr>
              <a:t> 카카오 </a:t>
            </a:r>
            <a:r>
              <a:rPr kumimoji="1" lang="ko-KR" altLang="en-US" sz="1000" dirty="0" err="1">
                <a:latin typeface="Trebuchet MS" pitchFamily="34" charset="0"/>
              </a:rPr>
              <a:t>알림톡</a:t>
            </a:r>
            <a:r>
              <a:rPr kumimoji="1" lang="ko-KR" altLang="en-US" sz="1000" dirty="0">
                <a:latin typeface="Trebuchet MS" pitchFamily="34" charset="0"/>
              </a:rPr>
              <a:t> 발송</a:t>
            </a:r>
            <a:endParaRPr lang="en-US" altLang="ko-KR" sz="1000" dirty="0">
              <a:latin typeface="Trebuchet MS" pitchFamily="34" charset="0"/>
            </a:endParaRPr>
          </a:p>
          <a:p>
            <a:r>
              <a:rPr kumimoji="1" lang="ko-KR" altLang="en-US" sz="1000" dirty="0">
                <a:latin typeface="Trebuchet MS" pitchFamily="34" charset="0"/>
              </a:rPr>
              <a:t>* </a:t>
            </a:r>
            <a:r>
              <a:rPr kumimoji="1" lang="ko-KR" altLang="en-US" sz="1000" dirty="0" err="1">
                <a:latin typeface="Trebuchet MS" pitchFamily="34" charset="0"/>
              </a:rPr>
              <a:t>카카오톡</a:t>
            </a:r>
            <a:r>
              <a:rPr kumimoji="1" lang="ko-KR" altLang="en-US" sz="1000" dirty="0">
                <a:latin typeface="Trebuchet MS" pitchFamily="34" charset="0"/>
              </a:rPr>
              <a:t> </a:t>
            </a:r>
            <a:r>
              <a:rPr kumimoji="1" lang="ko-KR" altLang="en-US" sz="1000" dirty="0" err="1">
                <a:latin typeface="Trebuchet MS" pitchFamily="34" charset="0"/>
              </a:rPr>
              <a:t>미설</a:t>
            </a:r>
            <a:r>
              <a:rPr lang="ko-KR" altLang="en-US" sz="1000" dirty="0" err="1">
                <a:latin typeface="Trebuchet MS" pitchFamily="34" charset="0"/>
              </a:rPr>
              <a:t>치</a:t>
            </a:r>
            <a:r>
              <a:rPr lang="ko-KR" altLang="en-US" sz="1000" dirty="0">
                <a:latin typeface="Trebuchet MS" pitchFamily="34" charset="0"/>
              </a:rPr>
              <a:t> 또는 </a:t>
            </a:r>
            <a:r>
              <a:rPr lang="ko-KR" altLang="en-US" sz="1000" dirty="0" err="1">
                <a:latin typeface="Trebuchet MS" pitchFamily="34" charset="0"/>
              </a:rPr>
              <a:t>수신차단</a:t>
            </a:r>
            <a:r>
              <a:rPr lang="ko-KR" altLang="en-US" sz="1000" dirty="0">
                <a:latin typeface="Trebuchet MS" pitchFamily="34" charset="0"/>
              </a:rPr>
              <a:t> 시 </a:t>
            </a:r>
            <a:r>
              <a:rPr lang="en-US" altLang="ko-KR" sz="1000" dirty="0">
                <a:latin typeface="Trebuchet MS" pitchFamily="34" charset="0"/>
              </a:rPr>
              <a:t>SMS </a:t>
            </a:r>
            <a:r>
              <a:rPr lang="ko-KR" altLang="en-US" sz="1000" dirty="0">
                <a:latin typeface="Trebuchet MS" pitchFamily="34" charset="0"/>
              </a:rPr>
              <a:t>로 발송됩니다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r>
              <a:rPr lang="ko-KR" altLang="en-US" sz="1000" dirty="0">
                <a:latin typeface="Trebuchet MS" pitchFamily="34" charset="0"/>
              </a:rPr>
              <a:t>* </a:t>
            </a:r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인 </a:t>
            </a:r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회 </a:t>
            </a:r>
            <a:r>
              <a:rPr lang="en-US" altLang="ko-KR" sz="1000" dirty="0">
                <a:latin typeface="Trebuchet MS" pitchFamily="34" charset="0"/>
              </a:rPr>
              <a:t>/</a:t>
            </a:r>
            <a:r>
              <a:rPr lang="ko-KR" altLang="en-US" sz="1000" dirty="0">
                <a:latin typeface="Trebuchet MS" pitchFamily="34" charset="0"/>
              </a:rPr>
              <a:t> 회원전용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ADE60B-A674-6E40-8593-49B58C00B566}"/>
              </a:ext>
            </a:extLst>
          </p:cNvPr>
          <p:cNvSpPr txBox="1"/>
          <p:nvPr/>
        </p:nvSpPr>
        <p:spPr>
          <a:xfrm>
            <a:off x="920425" y="1766835"/>
            <a:ext cx="270296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Trebuchet MS" pitchFamily="34" charset="0"/>
              </a:rPr>
              <a:t>드로우 진행 안내</a:t>
            </a:r>
            <a:endParaRPr lang="en-US" altLang="ko-KR" b="1" dirty="0">
              <a:latin typeface="Trebuchet MS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B7D5D06-129E-8C4C-A7C3-BEDB14E10D28}"/>
              </a:ext>
            </a:extLst>
          </p:cNvPr>
          <p:cNvSpPr>
            <a:spLocks noChangeAspect="1"/>
          </p:cNvSpPr>
          <p:nvPr/>
        </p:nvSpPr>
        <p:spPr bwMode="auto">
          <a:xfrm>
            <a:off x="963175" y="3210217"/>
            <a:ext cx="3242615" cy="93002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1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회원가입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/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로그인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공식 온라인 스토어 회원전용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회 참여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1E293B2-85FF-2348-865B-A8CABB24EC20}"/>
              </a:ext>
            </a:extLst>
          </p:cNvPr>
          <p:cNvSpPr>
            <a:spLocks noChangeAspect="1"/>
          </p:cNvSpPr>
          <p:nvPr/>
        </p:nvSpPr>
        <p:spPr bwMode="auto">
          <a:xfrm>
            <a:off x="963176" y="4229823"/>
            <a:ext cx="3242614" cy="178327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2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드로우 응모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확률 높이는 법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공식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팔로우하고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계정 입력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*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계정은 본인 계정 입력 필수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*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본인 계정이란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?</a:t>
            </a: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본인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상단 계정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예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en-US" altLang="ko-KR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converse_kr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3A6FE3-F5F1-1D46-AC55-3CA117F0C405}"/>
              </a:ext>
            </a:extLst>
          </p:cNvPr>
          <p:cNvSpPr>
            <a:spLocks noChangeAspect="1"/>
          </p:cNvSpPr>
          <p:nvPr/>
        </p:nvSpPr>
        <p:spPr bwMode="auto">
          <a:xfrm>
            <a:off x="5150895" y="1725965"/>
            <a:ext cx="3287315" cy="84395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3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당첨자 발표 및 구매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및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비당첨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개별 통보 예정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(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구매 가능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URL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포함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,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카카오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알림톡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또는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SMS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발송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시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마이페이지에서도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확인 가능합니다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ko-KR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02" name="아래쪽 화살표[D] 101">
            <a:extLst>
              <a:ext uri="{FF2B5EF4-FFF2-40B4-BE49-F238E27FC236}">
                <a16:creationId xmlns:a16="http://schemas.microsoft.com/office/drawing/2014/main" id="{6D5B9205-C757-5441-91F6-908DB5E2C822}"/>
              </a:ext>
            </a:extLst>
          </p:cNvPr>
          <p:cNvSpPr>
            <a:spLocks/>
          </p:cNvSpPr>
          <p:nvPr/>
        </p:nvSpPr>
        <p:spPr>
          <a:xfrm>
            <a:off x="2404462" y="6186849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05" name="아래쪽 화살표[D] 104">
            <a:extLst>
              <a:ext uri="{FF2B5EF4-FFF2-40B4-BE49-F238E27FC236}">
                <a16:creationId xmlns:a16="http://schemas.microsoft.com/office/drawing/2014/main" id="{F75ACF17-A95A-9040-A1F6-B9D14286EF0C}"/>
              </a:ext>
            </a:extLst>
          </p:cNvPr>
          <p:cNvSpPr>
            <a:spLocks/>
          </p:cNvSpPr>
          <p:nvPr/>
        </p:nvSpPr>
        <p:spPr>
          <a:xfrm>
            <a:off x="6636061" y="1328623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2CE4303-3F27-7745-BBF9-E7781ECA7ECD}"/>
              </a:ext>
            </a:extLst>
          </p:cNvPr>
          <p:cNvSpPr>
            <a:spLocks noChangeAspect="1"/>
          </p:cNvSpPr>
          <p:nvPr/>
        </p:nvSpPr>
        <p:spPr bwMode="auto">
          <a:xfrm>
            <a:off x="5150895" y="2673571"/>
            <a:ext cx="3287315" cy="19475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필독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]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당첨자는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가입정보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및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컨버스코리아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공식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인스타그램에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팔로우된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계정을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기반으로 무작위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추첨될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예정입니다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-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단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상황에 따라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추첨방식은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변경될 수 있습니다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* 정보를 잘못 입력하실 경우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 응모가 취소될 수 있습니다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당첨되신 분께서는 별도로 구매 방법 및 구매 가능 시간을 알려 드립니다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당첨 및 </a:t>
            </a:r>
            <a:r>
              <a:rPr lang="ko-KR" altLang="en-US" sz="1000" dirty="0" err="1">
                <a:solidFill>
                  <a:srgbClr val="FF0000"/>
                </a:solidFill>
                <a:latin typeface="Trebuchet MS" pitchFamily="34" charset="0"/>
              </a:rPr>
              <a:t>비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당첨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여부는 개별 통보 예정이며 당첨자에 한해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마이페이지에서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확인 후 구매 가능합니다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결제 후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배송주소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변경이 불가능 하오니 결제 전에 배송 주소를 확인 부탁드립니다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107" name="아래쪽 화살표[D] 106">
            <a:extLst>
              <a:ext uri="{FF2B5EF4-FFF2-40B4-BE49-F238E27FC236}">
                <a16:creationId xmlns:a16="http://schemas.microsoft.com/office/drawing/2014/main" id="{BDD7DD30-7FF6-7D43-AC20-1194FAAF4A9D}"/>
              </a:ext>
            </a:extLst>
          </p:cNvPr>
          <p:cNvSpPr>
            <a:spLocks/>
          </p:cNvSpPr>
          <p:nvPr/>
        </p:nvSpPr>
        <p:spPr>
          <a:xfrm>
            <a:off x="2404462" y="1328623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C3D3E-BFB2-8748-BDB8-82B85312F0AF}"/>
              </a:ext>
            </a:extLst>
          </p:cNvPr>
          <p:cNvSpPr txBox="1"/>
          <p:nvPr/>
        </p:nvSpPr>
        <p:spPr>
          <a:xfrm>
            <a:off x="1144023" y="1122242"/>
            <a:ext cx="2880917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i="1" dirty="0">
                <a:solidFill>
                  <a:srgbClr val="00B0F0"/>
                </a:solidFill>
              </a:rPr>
              <a:t>이전 슬라이드 응모하기 버튼 영역 아래 이어짐</a:t>
            </a:r>
            <a:endParaRPr lang="en-US" altLang="ko-KR" sz="1000" i="1" dirty="0">
              <a:solidFill>
                <a:srgbClr val="00B0F0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77C06E8-F810-4447-B86E-10644A14D2B7}"/>
              </a:ext>
            </a:extLst>
          </p:cNvPr>
          <p:cNvSpPr>
            <a:spLocks/>
          </p:cNvSpPr>
          <p:nvPr/>
        </p:nvSpPr>
        <p:spPr bwMode="auto">
          <a:xfrm>
            <a:off x="832692" y="164043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7DB4D0-41D3-3D4B-A618-BE0860C4E133}"/>
              </a:ext>
            </a:extLst>
          </p:cNvPr>
          <p:cNvSpPr/>
          <p:nvPr/>
        </p:nvSpPr>
        <p:spPr>
          <a:xfrm>
            <a:off x="922871" y="1796817"/>
            <a:ext cx="3315311" cy="4306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637B60C-6A5B-8243-8714-A6318A915338}"/>
              </a:ext>
            </a:extLst>
          </p:cNvPr>
          <p:cNvSpPr/>
          <p:nvPr/>
        </p:nvSpPr>
        <p:spPr>
          <a:xfrm>
            <a:off x="5000703" y="1498733"/>
            <a:ext cx="3660582" cy="3415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아래쪽 화살표[D] 23">
            <a:extLst>
              <a:ext uri="{FF2B5EF4-FFF2-40B4-BE49-F238E27FC236}">
                <a16:creationId xmlns:a16="http://schemas.microsoft.com/office/drawing/2014/main" id="{99BAFBB6-8255-414D-8D75-F0B91ED2B6D8}"/>
              </a:ext>
            </a:extLst>
          </p:cNvPr>
          <p:cNvSpPr>
            <a:spLocks/>
          </p:cNvSpPr>
          <p:nvPr/>
        </p:nvSpPr>
        <p:spPr>
          <a:xfrm>
            <a:off x="6636061" y="4708837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graphicFrame>
        <p:nvGraphicFramePr>
          <p:cNvPr id="23" name="Group 90">
            <a:extLst>
              <a:ext uri="{FF2B5EF4-FFF2-40B4-BE49-F238E27FC236}">
                <a16:creationId xmlns:a16="http://schemas.microsoft.com/office/drawing/2014/main" id="{9ECFD3FA-FFBC-4B49-8BE4-8E3E97313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53913"/>
              </p:ext>
            </p:extLst>
          </p:nvPr>
        </p:nvGraphicFramePr>
        <p:xfrm>
          <a:off x="10855296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90">
            <a:extLst>
              <a:ext uri="{FF2B5EF4-FFF2-40B4-BE49-F238E27FC236}">
                <a16:creationId xmlns:a16="http://schemas.microsoft.com/office/drawing/2014/main" id="{CA365215-9876-274F-9589-DC5D274C7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24700"/>
              </p:ext>
            </p:extLst>
          </p:nvPr>
        </p:nvGraphicFramePr>
        <p:xfrm>
          <a:off x="507090" y="1146233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09D278-E935-384D-9700-9CFC992BCD1D}"/>
              </a:ext>
            </a:extLst>
          </p:cNvPr>
          <p:cNvSpPr txBox="1"/>
          <p:nvPr/>
        </p:nvSpPr>
        <p:spPr>
          <a:xfrm>
            <a:off x="-410032" y="1310153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9B6241-203C-BC4E-86DC-92138B6948A6}"/>
              </a:ext>
            </a:extLst>
          </p:cNvPr>
          <p:cNvSpPr>
            <a:spLocks/>
          </p:cNvSpPr>
          <p:nvPr/>
        </p:nvSpPr>
        <p:spPr>
          <a:xfrm>
            <a:off x="861929" y="1812099"/>
            <a:ext cx="749645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2BC3ED-BBDD-2E46-98E6-A7BB7F35610E}"/>
              </a:ext>
            </a:extLst>
          </p:cNvPr>
          <p:cNvSpPr>
            <a:spLocks/>
          </p:cNvSpPr>
          <p:nvPr/>
        </p:nvSpPr>
        <p:spPr>
          <a:xfrm>
            <a:off x="2180565" y="4491196"/>
            <a:ext cx="488765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71505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  <a:ea typeface="+mn-ea"/>
                <a:cs typeface="+mn-cs"/>
              </a:rPr>
              <a:t>PDP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  <a:ea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84" name="Group 90">
            <a:extLst>
              <a:ext uri="{FF2B5EF4-FFF2-40B4-BE49-F238E27FC236}">
                <a16:creationId xmlns:a16="http://schemas.microsoft.com/office/drawing/2014/main" id="{6DE4659F-CD78-C94D-A17D-BFC277464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409580"/>
              </p:ext>
            </p:extLst>
          </p:nvPr>
        </p:nvGraphicFramePr>
        <p:xfrm>
          <a:off x="9269501" y="558055"/>
          <a:ext cx="2676438" cy="14173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 상세 노출 영역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None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Admin&gt;catalog&gt;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&gt;general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탭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 상세 설명에 등록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일반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구성과 동일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7" name="Group 90">
            <a:extLst>
              <a:ext uri="{FF2B5EF4-FFF2-40B4-BE49-F238E27FC236}">
                <a16:creationId xmlns:a16="http://schemas.microsoft.com/office/drawing/2014/main" id="{F26816DA-B020-994E-9BBB-9E0661FD9441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AF2D0716-814F-F549-A0D3-780B0912003E}"/>
              </a:ext>
            </a:extLst>
          </p:cNvPr>
          <p:cNvSpPr>
            <a:spLocks noChangeAspect="1"/>
          </p:cNvSpPr>
          <p:nvPr/>
        </p:nvSpPr>
        <p:spPr bwMode="auto">
          <a:xfrm>
            <a:off x="830415" y="1538790"/>
            <a:ext cx="3510390" cy="48605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7" name="아래쪽 화살표[D] 106">
            <a:extLst>
              <a:ext uri="{FF2B5EF4-FFF2-40B4-BE49-F238E27FC236}">
                <a16:creationId xmlns:a16="http://schemas.microsoft.com/office/drawing/2014/main" id="{BDD7DD30-7FF6-7D43-AC20-1194FAAF4A9D}"/>
              </a:ext>
            </a:extLst>
          </p:cNvPr>
          <p:cNvSpPr>
            <a:spLocks/>
          </p:cNvSpPr>
          <p:nvPr/>
        </p:nvSpPr>
        <p:spPr>
          <a:xfrm>
            <a:off x="2404462" y="1328623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58839FD-428F-8B48-A6C0-3A12654667F4}"/>
              </a:ext>
            </a:extLst>
          </p:cNvPr>
          <p:cNvSpPr>
            <a:spLocks noChangeAspect="1"/>
          </p:cNvSpPr>
          <p:nvPr/>
        </p:nvSpPr>
        <p:spPr bwMode="auto">
          <a:xfrm>
            <a:off x="930782" y="1802273"/>
            <a:ext cx="3307400" cy="76970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uFillTx/>
                <a:latin typeface="Trebuchet MS" pitchFamily="34" charset="0"/>
              </a:rPr>
              <a:t>상세 설명 노출</a:t>
            </a:r>
            <a:endParaRPr lang="en-US" altLang="ko-KR" sz="900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47309FE-B7F9-CB46-A8A1-AC0028BA37C3}"/>
              </a:ext>
            </a:extLst>
          </p:cNvPr>
          <p:cNvSpPr>
            <a:spLocks/>
          </p:cNvSpPr>
          <p:nvPr/>
        </p:nvSpPr>
        <p:spPr bwMode="auto">
          <a:xfrm>
            <a:off x="828159" y="175566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03551-0575-4246-AC31-8EA59EF9CE9C}"/>
              </a:ext>
            </a:extLst>
          </p:cNvPr>
          <p:cNvSpPr>
            <a:spLocks noChangeAspect="1"/>
          </p:cNvSpPr>
          <p:nvPr/>
        </p:nvSpPr>
        <p:spPr bwMode="auto">
          <a:xfrm>
            <a:off x="930783" y="3495556"/>
            <a:ext cx="3307400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리뷰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C64AB5-C163-8047-84E7-3834CC1F7F5C}"/>
              </a:ext>
            </a:extLst>
          </p:cNvPr>
          <p:cNvSpPr>
            <a:spLocks noChangeAspect="1"/>
          </p:cNvSpPr>
          <p:nvPr/>
        </p:nvSpPr>
        <p:spPr bwMode="auto">
          <a:xfrm>
            <a:off x="930783" y="4366642"/>
            <a:ext cx="3307400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정보 고지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FF37F-C821-AD4E-9AE5-5210A0C78796}"/>
              </a:ext>
            </a:extLst>
          </p:cNvPr>
          <p:cNvSpPr>
            <a:spLocks noChangeAspect="1"/>
          </p:cNvSpPr>
          <p:nvPr/>
        </p:nvSpPr>
        <p:spPr bwMode="auto">
          <a:xfrm>
            <a:off x="930783" y="5245652"/>
            <a:ext cx="3307400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연관상품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AF5C2CA-DEA0-AE46-8C67-DB1CED07A263}"/>
              </a:ext>
            </a:extLst>
          </p:cNvPr>
          <p:cNvSpPr>
            <a:spLocks/>
          </p:cNvSpPr>
          <p:nvPr/>
        </p:nvSpPr>
        <p:spPr bwMode="auto">
          <a:xfrm>
            <a:off x="772871" y="261267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3F40E4-3FE6-864C-858C-031866FADBCE}"/>
              </a:ext>
            </a:extLst>
          </p:cNvPr>
          <p:cNvSpPr/>
          <p:nvPr/>
        </p:nvSpPr>
        <p:spPr>
          <a:xfrm>
            <a:off x="863050" y="2618591"/>
            <a:ext cx="3535299" cy="3573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2EF9CF-E4FA-AA41-9E83-7EB3BF5C6B16}"/>
              </a:ext>
            </a:extLst>
          </p:cNvPr>
          <p:cNvSpPr>
            <a:spLocks noChangeAspect="1"/>
          </p:cNvSpPr>
          <p:nvPr/>
        </p:nvSpPr>
        <p:spPr bwMode="auto">
          <a:xfrm>
            <a:off x="930782" y="2634083"/>
            <a:ext cx="3307400" cy="76970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uFillTx/>
                <a:latin typeface="Trebuchet MS" pitchFamily="34" charset="0"/>
              </a:rPr>
              <a:t>커뮤니티 영역</a:t>
            </a:r>
            <a:r>
              <a:rPr lang="en-US" altLang="ko-KR" sz="900" i="1" dirty="0">
                <a:solidFill>
                  <a:schemeClr val="bg1"/>
                </a:solidFill>
                <a:uFillTx/>
                <a:latin typeface="Trebuchet MS" pitchFamily="34" charset="0"/>
              </a:rPr>
              <a:t>(3rd Party)</a:t>
            </a:r>
          </a:p>
        </p:txBody>
      </p:sp>
    </p:spTree>
    <p:extLst>
      <p:ext uri="{BB962C8B-B14F-4D97-AF65-F5344CB8AC3E}">
        <p14:creationId xmlns:p14="http://schemas.microsoft.com/office/powerpoint/2010/main" val="333036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PDP UI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Common(PC)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–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드로우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F5E9C3-7FA3-6A4E-BF10-D8E40A922F76}"/>
              </a:ext>
            </a:extLst>
          </p:cNvPr>
          <p:cNvSpPr>
            <a:spLocks/>
          </p:cNvSpPr>
          <p:nvPr/>
        </p:nvSpPr>
        <p:spPr bwMode="auto">
          <a:xfrm>
            <a:off x="470375" y="638692"/>
            <a:ext cx="4185465" cy="18002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535326-746A-5642-A6F3-419BEE1F8E2B}"/>
              </a:ext>
            </a:extLst>
          </p:cNvPr>
          <p:cNvSpPr>
            <a:spLocks noChangeAspect="1"/>
          </p:cNvSpPr>
          <p:nvPr/>
        </p:nvSpPr>
        <p:spPr bwMode="auto">
          <a:xfrm>
            <a:off x="605390" y="735289"/>
            <a:ext cx="3465385" cy="20286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900" dirty="0">
                <a:latin typeface="Trebuchet MS" pitchFamily="34" charset="0"/>
              </a:rPr>
              <a:t>Home / </a:t>
            </a:r>
            <a:r>
              <a:rPr lang="ko-KR" altLang="en-US" sz="900" dirty="0">
                <a:latin typeface="Trebuchet MS" pitchFamily="34" charset="0"/>
              </a:rPr>
              <a:t>신발 </a:t>
            </a:r>
            <a:r>
              <a:rPr lang="en-US" altLang="ko-KR" sz="900" dirty="0">
                <a:latin typeface="Trebuchet MS" pitchFamily="34" charset="0"/>
              </a:rPr>
              <a:t>/</a:t>
            </a:r>
            <a:r>
              <a:rPr lang="ko-KR" altLang="en-US" sz="900" dirty="0">
                <a:latin typeface="Trebuchet MS" pitchFamily="34" charset="0"/>
              </a:rPr>
              <a:t> </a:t>
            </a:r>
            <a:r>
              <a:rPr lang="ko-KR" altLang="en-US" sz="900" dirty="0" err="1">
                <a:latin typeface="Trebuchet MS" pitchFamily="34" charset="0"/>
              </a:rPr>
              <a:t>척테일러</a:t>
            </a:r>
            <a:r>
              <a:rPr lang="ko-KR" altLang="en-US" sz="900" dirty="0">
                <a:latin typeface="Trebuchet MS" pitchFamily="34" charset="0"/>
              </a:rPr>
              <a:t> 올스타 </a:t>
            </a:r>
            <a:r>
              <a:rPr lang="en-US" altLang="ko-KR" sz="900" dirty="0">
                <a:latin typeface="Trebuchet MS" pitchFamily="34" charset="0"/>
              </a:rPr>
              <a:t>/</a:t>
            </a:r>
            <a:r>
              <a:rPr lang="ko-KR" altLang="en-US" sz="900" dirty="0">
                <a:latin typeface="Trebuchet MS" pitchFamily="34" charset="0"/>
              </a:rPr>
              <a:t> </a:t>
            </a:r>
            <a:r>
              <a:rPr lang="ko-KR" altLang="en-US" sz="900" dirty="0" err="1">
                <a:latin typeface="Trebuchet MS" pitchFamily="34" charset="0"/>
              </a:rPr>
              <a:t>척테일러</a:t>
            </a:r>
            <a:r>
              <a:rPr lang="ko-KR" altLang="en-US" sz="900" dirty="0">
                <a:latin typeface="Trebuchet MS" pitchFamily="34" charset="0"/>
              </a:rPr>
              <a:t> 올스타 클래식 </a:t>
            </a:r>
            <a:r>
              <a:rPr lang="ko-KR" altLang="en-US" sz="900" dirty="0" err="1">
                <a:latin typeface="Trebuchet MS" pitchFamily="34" charset="0"/>
              </a:rPr>
              <a:t>레더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1D1428-F58F-4E4B-8CAE-8FE693AB3F70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3158970"/>
            <a:ext cx="4185465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상세 설명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A2BE059-9B5C-2742-81D5-23D54E181C9C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4599130"/>
            <a:ext cx="4185465" cy="57945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리뷰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2FD6306-EFAE-D747-90BB-58C8E7027E5A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5218298"/>
            <a:ext cx="4185465" cy="68752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정보 고지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25956C0-FC42-9F44-9873-365FA21C718B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6003637"/>
            <a:ext cx="4185465" cy="56790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연관상품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2827B6-55AC-4841-B4E8-28E7D37125B9}"/>
              </a:ext>
            </a:extLst>
          </p:cNvPr>
          <p:cNvSpPr>
            <a:spLocks/>
          </p:cNvSpPr>
          <p:nvPr/>
        </p:nvSpPr>
        <p:spPr bwMode="auto">
          <a:xfrm>
            <a:off x="293746" y="532794"/>
            <a:ext cx="7557449" cy="613656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765EF26-C13F-3B43-A73F-AC87D459F901}"/>
              </a:ext>
            </a:extLst>
          </p:cNvPr>
          <p:cNvSpPr>
            <a:spLocks/>
          </p:cNvSpPr>
          <p:nvPr/>
        </p:nvSpPr>
        <p:spPr bwMode="auto">
          <a:xfrm>
            <a:off x="469071" y="631073"/>
            <a:ext cx="4185465" cy="180781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uFillTx/>
                <a:latin typeface="Trebuchet MS" pitchFamily="34" charset="0"/>
              </a:rPr>
              <a:t>상품 이미지 노출 영역</a:t>
            </a:r>
            <a:endParaRPr lang="en-US" altLang="ko-KR" sz="900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1B4815E-3906-A14E-93D3-24605BB1B869}"/>
              </a:ext>
            </a:extLst>
          </p:cNvPr>
          <p:cNvSpPr>
            <a:spLocks noChangeAspect="1"/>
          </p:cNvSpPr>
          <p:nvPr/>
        </p:nvSpPr>
        <p:spPr bwMode="auto">
          <a:xfrm>
            <a:off x="4812770" y="707170"/>
            <a:ext cx="2970330" cy="221723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컨버스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X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골프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2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200" b="1" dirty="0">
                <a:uFillTx/>
                <a:latin typeface="Trebuchet MS" pitchFamily="34" charset="0"/>
              </a:rPr>
              <a:t> </a:t>
            </a:r>
            <a:r>
              <a:rPr lang="en-US" altLang="ko-KR" sz="1200" b="1" dirty="0">
                <a:uFillTx/>
                <a:latin typeface="Trebuchet MS" pitchFamily="34" charset="0"/>
              </a:rPr>
              <a:t>X</a:t>
            </a:r>
            <a:r>
              <a:rPr lang="ko-KR" altLang="en-US" sz="12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12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1200" b="1" dirty="0">
                <a:uFillTx/>
                <a:latin typeface="Trebuchet MS" pitchFamily="34" charset="0"/>
              </a:rPr>
              <a:t>*</a:t>
            </a:r>
            <a:r>
              <a:rPr lang="ko-KR" altLang="en-US" sz="12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1200" b="1" dirty="0">
                <a:uFillTx/>
                <a:latin typeface="Trebuchet MS" pitchFamily="34" charset="0"/>
              </a:rPr>
              <a:t> 척 </a:t>
            </a:r>
            <a:r>
              <a:rPr lang="en-US" altLang="ko-KR" sz="1200" b="1" dirty="0">
                <a:uFillTx/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en-US" altLang="ko-KR" sz="1200" b="1" dirty="0">
                <a:uFillTx/>
                <a:latin typeface="Trebuchet MS" pitchFamily="34" charset="0"/>
              </a:rPr>
              <a:t>125,000</a:t>
            </a:r>
            <a:r>
              <a:rPr lang="ko-KR" altLang="en-US" sz="1200" b="1" dirty="0">
                <a:uFillTx/>
                <a:latin typeface="Trebuchet MS" pitchFamily="34" charset="0"/>
              </a:rPr>
              <a:t>원</a:t>
            </a:r>
            <a:endParaRPr lang="en-US" altLang="ko-KR" sz="1200" b="1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200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 err="1">
                <a:uFillTx/>
                <a:latin typeface="Trebuchet MS" pitchFamily="34" charset="0"/>
              </a:rPr>
              <a:t>응모기간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uFillTx/>
                <a:latin typeface="Trebuchet MS" pitchFamily="34" charset="0"/>
              </a:rPr>
              <a:t>: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uFillTx/>
                <a:latin typeface="Trebuchet MS" pitchFamily="34" charset="0"/>
              </a:rPr>
              <a:t>2019</a:t>
            </a:r>
            <a:r>
              <a:rPr lang="ko-KR" altLang="en-US" sz="1000" dirty="0">
                <a:uFillTx/>
                <a:latin typeface="Trebuchet MS" pitchFamily="34" charset="0"/>
              </a:rPr>
              <a:t>년 </a:t>
            </a:r>
            <a:r>
              <a:rPr lang="en-US" altLang="ko-KR" sz="1000" dirty="0">
                <a:uFillTx/>
                <a:latin typeface="Trebuchet MS" pitchFamily="34" charset="0"/>
              </a:rPr>
              <a:t>10</a:t>
            </a:r>
            <a:r>
              <a:rPr lang="ko-KR" altLang="en-US" sz="1000" dirty="0">
                <a:uFillTx/>
                <a:latin typeface="Trebuchet MS" pitchFamily="34" charset="0"/>
              </a:rPr>
              <a:t>월 </a:t>
            </a:r>
            <a:r>
              <a:rPr lang="en-US" altLang="ko-KR" sz="1000" dirty="0">
                <a:uFillTx/>
                <a:latin typeface="Trebuchet MS" pitchFamily="34" charset="0"/>
              </a:rPr>
              <a:t>1</a:t>
            </a:r>
            <a:r>
              <a:rPr lang="ko-KR" altLang="en-US" sz="1000" dirty="0">
                <a:uFillTx/>
                <a:latin typeface="Trebuchet MS" pitchFamily="34" charset="0"/>
              </a:rPr>
              <a:t>일 </a:t>
            </a:r>
            <a:r>
              <a:rPr lang="en-US" altLang="ko-KR" sz="1000" dirty="0">
                <a:uFillTx/>
                <a:latin typeface="Trebuchet MS" pitchFamily="34" charset="0"/>
              </a:rPr>
              <a:t>~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uFillTx/>
                <a:latin typeface="Trebuchet MS" pitchFamily="34" charset="0"/>
              </a:rPr>
              <a:t>2019</a:t>
            </a:r>
            <a:r>
              <a:rPr lang="ko-KR" altLang="en-US" sz="1000" dirty="0">
                <a:uFillTx/>
                <a:latin typeface="Trebuchet MS" pitchFamily="34" charset="0"/>
              </a:rPr>
              <a:t>년 </a:t>
            </a:r>
            <a:r>
              <a:rPr lang="en-US" altLang="ko-KR" sz="1000" dirty="0">
                <a:uFillTx/>
                <a:latin typeface="Trebuchet MS" pitchFamily="34" charset="0"/>
              </a:rPr>
              <a:t>10</a:t>
            </a:r>
            <a:r>
              <a:rPr lang="ko-KR" altLang="en-US" sz="1000" dirty="0">
                <a:uFillTx/>
                <a:latin typeface="Trebuchet MS" pitchFamily="34" charset="0"/>
              </a:rPr>
              <a:t>월 </a:t>
            </a:r>
            <a:r>
              <a:rPr lang="en-US" altLang="ko-KR" sz="1000" dirty="0">
                <a:uFillTx/>
                <a:latin typeface="Trebuchet MS" pitchFamily="34" charset="0"/>
              </a:rPr>
              <a:t>8</a:t>
            </a:r>
            <a:r>
              <a:rPr lang="ko-KR" altLang="en-US" sz="1000" dirty="0">
                <a:uFillTx/>
                <a:latin typeface="Trebuchet MS" pitchFamily="34" charset="0"/>
              </a:rPr>
              <a:t>일</a:t>
            </a:r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>
                <a:uFillTx/>
                <a:latin typeface="Trebuchet MS" pitchFamily="34" charset="0"/>
              </a:rPr>
              <a:t>타일러</a:t>
            </a:r>
            <a:r>
              <a:rPr lang="en-US" altLang="ko-KR" sz="1000" dirty="0">
                <a:uFillTx/>
                <a:latin typeface="Trebuchet MS" pitchFamily="34" charset="0"/>
              </a:rPr>
              <a:t>,</a:t>
            </a:r>
            <a:r>
              <a:rPr lang="ko-KR" altLang="en-US" sz="1000" dirty="0">
                <a:uFillTx/>
                <a:latin typeface="Trebuchet MS" pitchFamily="34" charset="0"/>
              </a:rPr>
              <a:t> 더 </a:t>
            </a:r>
            <a:r>
              <a:rPr lang="ko-KR" altLang="en-US" sz="1000" dirty="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 dirty="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000" dirty="0">
                <a:uFillTx/>
                <a:latin typeface="Trebuchet MS" pitchFamily="34" charset="0"/>
              </a:rPr>
              <a:t> 척 </a:t>
            </a:r>
            <a:r>
              <a:rPr lang="en-US" altLang="ko-KR" sz="1000" dirty="0">
                <a:uFillTx/>
                <a:latin typeface="Trebuchet MS" pitchFamily="34" charset="0"/>
              </a:rPr>
              <a:t>70</a:t>
            </a:r>
            <a:r>
              <a:rPr lang="ko-KR" altLang="en-US" sz="1000" dirty="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 dirty="0">
                <a:uFillTx/>
                <a:latin typeface="Trebuchet MS" pitchFamily="34" charset="0"/>
              </a:rPr>
              <a:t>.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ko-KR" altLang="en-US" sz="1000" dirty="0" err="1">
                <a:uFillTx/>
                <a:latin typeface="Trebuchet MS" pitchFamily="34" charset="0"/>
              </a:rPr>
              <a:t>타일러의</a:t>
            </a:r>
            <a:r>
              <a:rPr lang="ko-KR" altLang="en-US" sz="1000" dirty="0">
                <a:uFillTx/>
                <a:latin typeface="Trebuchet MS" pitchFamily="34" charset="0"/>
              </a:rPr>
              <a:t> 세 번째 앨범 </a:t>
            </a:r>
            <a:r>
              <a:rPr lang="en-US" altLang="ko-KR" sz="1000" dirty="0">
                <a:uFillTx/>
                <a:latin typeface="Trebuchet MS" pitchFamily="34" charset="0"/>
              </a:rPr>
              <a:t>‘</a:t>
            </a:r>
            <a:r>
              <a:rPr lang="ko-KR" altLang="en-US" sz="1000" dirty="0">
                <a:uFillTx/>
                <a:latin typeface="Trebuchet MS" pitchFamily="34" charset="0"/>
              </a:rPr>
              <a:t>체리 밤 </a:t>
            </a:r>
            <a:r>
              <a:rPr lang="en-US" altLang="ko-KR" sz="1000" dirty="0">
                <a:uFillTx/>
                <a:latin typeface="Trebuchet MS" pitchFamily="34" charset="0"/>
              </a:rPr>
              <a:t>(Cherry Bomb)</a:t>
            </a:r>
            <a:r>
              <a:rPr lang="ko-KR" altLang="en-US" sz="1000" dirty="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 dirty="0"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01D340B-C3E7-0047-9D4C-9A172B325DE4}"/>
              </a:ext>
            </a:extLst>
          </p:cNvPr>
          <p:cNvSpPr>
            <a:spLocks noChangeAspect="1"/>
          </p:cNvSpPr>
          <p:nvPr/>
        </p:nvSpPr>
        <p:spPr bwMode="auto">
          <a:xfrm>
            <a:off x="4932465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220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B85B47B-F7DD-5E4F-92F9-E4A51DC4515D}"/>
              </a:ext>
            </a:extLst>
          </p:cNvPr>
          <p:cNvSpPr>
            <a:spLocks noChangeAspect="1"/>
          </p:cNvSpPr>
          <p:nvPr/>
        </p:nvSpPr>
        <p:spPr bwMode="auto">
          <a:xfrm>
            <a:off x="5469496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230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1EBD55A-A57C-4746-B07B-5222FB338F52}"/>
              </a:ext>
            </a:extLst>
          </p:cNvPr>
          <p:cNvSpPr>
            <a:spLocks noChangeAspect="1"/>
          </p:cNvSpPr>
          <p:nvPr/>
        </p:nvSpPr>
        <p:spPr bwMode="auto">
          <a:xfrm>
            <a:off x="6006527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240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5DC6872-8C06-534E-B356-BD206C5B6159}"/>
              </a:ext>
            </a:extLst>
          </p:cNvPr>
          <p:cNvSpPr>
            <a:spLocks noChangeAspect="1"/>
          </p:cNvSpPr>
          <p:nvPr/>
        </p:nvSpPr>
        <p:spPr bwMode="auto">
          <a:xfrm>
            <a:off x="6543557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250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D726538A-DB0E-C242-90A1-63ABC43BFA85}"/>
              </a:ext>
            </a:extLst>
          </p:cNvPr>
          <p:cNvSpPr>
            <a:spLocks noChangeAspect="1"/>
          </p:cNvSpPr>
          <p:nvPr/>
        </p:nvSpPr>
        <p:spPr bwMode="auto">
          <a:xfrm>
            <a:off x="7080587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260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026A3924-AD17-0845-A594-E3256F687A0D}"/>
              </a:ext>
            </a:extLst>
          </p:cNvPr>
          <p:cNvSpPr>
            <a:spLocks noChangeAspect="1"/>
          </p:cNvSpPr>
          <p:nvPr/>
        </p:nvSpPr>
        <p:spPr bwMode="auto">
          <a:xfrm>
            <a:off x="4932465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270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6E8B879-40B9-074F-93EE-7A1D8974AA4B}"/>
              </a:ext>
            </a:extLst>
          </p:cNvPr>
          <p:cNvSpPr>
            <a:spLocks noChangeAspect="1"/>
          </p:cNvSpPr>
          <p:nvPr/>
        </p:nvSpPr>
        <p:spPr bwMode="auto">
          <a:xfrm>
            <a:off x="5469496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280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2EF5D9F-A24B-3D48-8751-0DB0A01E4FE8}"/>
              </a:ext>
            </a:extLst>
          </p:cNvPr>
          <p:cNvSpPr>
            <a:spLocks noChangeAspect="1"/>
          </p:cNvSpPr>
          <p:nvPr/>
        </p:nvSpPr>
        <p:spPr bwMode="auto">
          <a:xfrm>
            <a:off x="6006527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290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032C97E-328D-804E-836C-4B6CBB37B3D3}"/>
              </a:ext>
            </a:extLst>
          </p:cNvPr>
          <p:cNvSpPr>
            <a:spLocks noChangeAspect="1"/>
          </p:cNvSpPr>
          <p:nvPr/>
        </p:nvSpPr>
        <p:spPr bwMode="auto">
          <a:xfrm>
            <a:off x="6543557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300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D83F405-3CB3-734C-9EC7-A17D993B2632}"/>
              </a:ext>
            </a:extLst>
          </p:cNvPr>
          <p:cNvSpPr>
            <a:spLocks noChangeAspect="1"/>
          </p:cNvSpPr>
          <p:nvPr/>
        </p:nvSpPr>
        <p:spPr bwMode="auto">
          <a:xfrm>
            <a:off x="7080587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310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45623A8-0852-6743-A528-2FE5849364CE}"/>
              </a:ext>
            </a:extLst>
          </p:cNvPr>
          <p:cNvSpPr>
            <a:spLocks noChangeAspect="1"/>
          </p:cNvSpPr>
          <p:nvPr/>
        </p:nvSpPr>
        <p:spPr bwMode="auto">
          <a:xfrm>
            <a:off x="4812770" y="3744419"/>
            <a:ext cx="2970330" cy="20699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드로우 진행 이후 사이즈 수정 불가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8E766E6F-0C1D-D34A-A008-75E89E981B0C}"/>
              </a:ext>
            </a:extLst>
          </p:cNvPr>
          <p:cNvSpPr>
            <a:spLocks noChangeAspect="1"/>
          </p:cNvSpPr>
          <p:nvPr/>
        </p:nvSpPr>
        <p:spPr bwMode="auto">
          <a:xfrm>
            <a:off x="4812770" y="4087537"/>
            <a:ext cx="2970330" cy="31535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Instagram 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계정 입력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  <a:uFillTx/>
              <a:latin typeface="Trebuchet MS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D853A26-CF09-9940-AB72-72D98D10386B}"/>
              </a:ext>
            </a:extLst>
          </p:cNvPr>
          <p:cNvSpPr txBox="1"/>
          <p:nvPr/>
        </p:nvSpPr>
        <p:spPr>
          <a:xfrm>
            <a:off x="4785825" y="4447077"/>
            <a:ext cx="2723823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개인정보 수집 및 이용에 동의합니다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u="sng" dirty="0" err="1"/>
              <a:t>자세히보기</a:t>
            </a:r>
            <a:endParaRPr lang="en-US" altLang="ko-KR" sz="900" u="sng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0F9600F-389A-BE40-9A60-8E25015F6F0D}"/>
              </a:ext>
            </a:extLst>
          </p:cNvPr>
          <p:cNvSpPr/>
          <p:nvPr/>
        </p:nvSpPr>
        <p:spPr>
          <a:xfrm>
            <a:off x="4921528" y="4727869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E2F3654-822A-7A4C-8212-9071EB68C8DE}"/>
              </a:ext>
            </a:extLst>
          </p:cNvPr>
          <p:cNvSpPr txBox="1"/>
          <p:nvPr/>
        </p:nvSpPr>
        <p:spPr>
          <a:xfrm>
            <a:off x="5103090" y="4683840"/>
            <a:ext cx="53091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동의함</a:t>
            </a:r>
            <a:endParaRPr lang="en-US" altLang="ko-KR" sz="900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BD7455B-D644-424A-A527-CA912864A921}"/>
              </a:ext>
            </a:extLst>
          </p:cNvPr>
          <p:cNvSpPr/>
          <p:nvPr/>
        </p:nvSpPr>
        <p:spPr>
          <a:xfrm>
            <a:off x="5995867" y="4727869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642266D-56B1-D248-A869-B00FF3625248}"/>
              </a:ext>
            </a:extLst>
          </p:cNvPr>
          <p:cNvSpPr txBox="1"/>
          <p:nvPr/>
        </p:nvSpPr>
        <p:spPr>
          <a:xfrm>
            <a:off x="6177429" y="4683840"/>
            <a:ext cx="91563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동의하지 않음</a:t>
            </a:r>
            <a:endParaRPr lang="en-US" altLang="ko-KR" sz="9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B97C9A5-1265-FC40-8851-60D6E217C64F}"/>
              </a:ext>
            </a:extLst>
          </p:cNvPr>
          <p:cNvSpPr txBox="1"/>
          <p:nvPr/>
        </p:nvSpPr>
        <p:spPr>
          <a:xfrm>
            <a:off x="4785825" y="4987466"/>
            <a:ext cx="2569934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개인정보 취급 위탁에 동의합니다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u="sng" dirty="0" err="1"/>
              <a:t>자세히보기</a:t>
            </a:r>
            <a:endParaRPr lang="en-US" altLang="ko-KR" sz="900" u="sng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0BC17D4B-4007-2740-8FBC-CE39BCC9F50A}"/>
              </a:ext>
            </a:extLst>
          </p:cNvPr>
          <p:cNvSpPr/>
          <p:nvPr/>
        </p:nvSpPr>
        <p:spPr>
          <a:xfrm>
            <a:off x="4921528" y="5268258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6A4AA0D-FF2A-254E-89F6-7E7BE7BD7EFF}"/>
              </a:ext>
            </a:extLst>
          </p:cNvPr>
          <p:cNvSpPr txBox="1"/>
          <p:nvPr/>
        </p:nvSpPr>
        <p:spPr>
          <a:xfrm>
            <a:off x="5103090" y="5224229"/>
            <a:ext cx="53091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동의함</a:t>
            </a:r>
            <a:endParaRPr lang="en-US" altLang="ko-KR" sz="90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49527E89-D0C6-3442-8E85-1E16334B6994}"/>
              </a:ext>
            </a:extLst>
          </p:cNvPr>
          <p:cNvSpPr/>
          <p:nvPr/>
        </p:nvSpPr>
        <p:spPr>
          <a:xfrm>
            <a:off x="5995867" y="5268258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3F4B1BC-4317-CF46-9BD1-029439D4BB08}"/>
              </a:ext>
            </a:extLst>
          </p:cNvPr>
          <p:cNvSpPr txBox="1"/>
          <p:nvPr/>
        </p:nvSpPr>
        <p:spPr>
          <a:xfrm>
            <a:off x="6177429" y="5224229"/>
            <a:ext cx="91563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동의하지 않음</a:t>
            </a:r>
            <a:endParaRPr lang="en-US" altLang="ko-KR" sz="900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A716C00-CE8D-7E4A-A2C3-4C34C2D43873}"/>
              </a:ext>
            </a:extLst>
          </p:cNvPr>
          <p:cNvSpPr>
            <a:spLocks noChangeAspect="1"/>
          </p:cNvSpPr>
          <p:nvPr/>
        </p:nvSpPr>
        <p:spPr bwMode="auto">
          <a:xfrm>
            <a:off x="4830634" y="1295841"/>
            <a:ext cx="2840541" cy="25627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b="1" dirty="0" err="1">
                <a:solidFill>
                  <a:srgbClr val="00B0F0"/>
                </a:solidFill>
                <a:latin typeface="Trebuchet MS" pitchFamily="34" charset="0"/>
              </a:rPr>
              <a:t>응모자수</a:t>
            </a:r>
            <a:r>
              <a:rPr lang="ko-KR" altLang="en-US" sz="900" dirty="0">
                <a:latin typeface="Trebuchet MS" pitchFamily="34" charset="0"/>
              </a:rPr>
              <a:t> </a:t>
            </a:r>
            <a:r>
              <a:rPr lang="en-US" altLang="ko-KR" sz="900" b="1" dirty="0">
                <a:solidFill>
                  <a:srgbClr val="00B0F0"/>
                </a:solidFill>
                <a:latin typeface="Trebuchet MS" pitchFamily="34" charset="0"/>
              </a:rPr>
              <a:t>9,999</a:t>
            </a:r>
          </a:p>
          <a:p>
            <a:pPr eaLnBrk="0" latinLnBrk="0" hangingPunct="0"/>
            <a:r>
              <a:rPr lang="ko-KR" altLang="en-US" sz="900" dirty="0">
                <a:latin typeface="Trebuchet MS" pitchFamily="34" charset="0"/>
              </a:rPr>
              <a:t>컬러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화이트</a:t>
            </a:r>
            <a:r>
              <a:rPr lang="ko-KR" altLang="en-US" sz="900" dirty="0">
                <a:latin typeface="Trebuchet MS" pitchFamily="34" charset="0"/>
              </a:rPr>
              <a:t>                            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B8292E8-785F-A04F-9B9B-4A1AEF8C3B92}"/>
              </a:ext>
            </a:extLst>
          </p:cNvPr>
          <p:cNvSpPr>
            <a:spLocks/>
          </p:cNvSpPr>
          <p:nvPr/>
        </p:nvSpPr>
        <p:spPr bwMode="auto">
          <a:xfrm>
            <a:off x="4693373" y="631072"/>
            <a:ext cx="3117681" cy="1220016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상품설명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가격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 </a:t>
            </a:r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응모자수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컬러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응모기간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노출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31BA37F8-BAA8-B645-8191-346FF3221E72}"/>
              </a:ext>
            </a:extLst>
          </p:cNvPr>
          <p:cNvSpPr>
            <a:spLocks noChangeAspect="1"/>
          </p:cNvSpPr>
          <p:nvPr/>
        </p:nvSpPr>
        <p:spPr bwMode="auto">
          <a:xfrm>
            <a:off x="4693373" y="2917428"/>
            <a:ext cx="3117681" cy="1058471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사이즈 선택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7F76FDC-7904-1044-9F5C-FC63B215BC08}"/>
              </a:ext>
            </a:extLst>
          </p:cNvPr>
          <p:cNvSpPr>
            <a:spLocks noChangeAspect="1"/>
          </p:cNvSpPr>
          <p:nvPr/>
        </p:nvSpPr>
        <p:spPr bwMode="auto">
          <a:xfrm>
            <a:off x="4693284" y="4473988"/>
            <a:ext cx="3117681" cy="1058471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개인정보 수집 및 이용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개인정보 취급 위탁 동의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1C632FAB-3A0D-2C42-AF61-E28EEEFCBD84}"/>
              </a:ext>
            </a:extLst>
          </p:cNvPr>
          <p:cNvSpPr>
            <a:spLocks noChangeAspect="1"/>
          </p:cNvSpPr>
          <p:nvPr/>
        </p:nvSpPr>
        <p:spPr bwMode="auto">
          <a:xfrm>
            <a:off x="4693373" y="4020089"/>
            <a:ext cx="3117681" cy="41592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SNS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계정 입력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417626B-A2E2-9348-9325-A417F3A51C7C}"/>
              </a:ext>
            </a:extLst>
          </p:cNvPr>
          <p:cNvSpPr>
            <a:spLocks noChangeAspect="1"/>
          </p:cNvSpPr>
          <p:nvPr/>
        </p:nvSpPr>
        <p:spPr bwMode="auto">
          <a:xfrm>
            <a:off x="4795129" y="5597387"/>
            <a:ext cx="2885698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EE7B244-9B37-0747-B50B-45EA3F1E2DE5}"/>
              </a:ext>
            </a:extLst>
          </p:cNvPr>
          <p:cNvSpPr>
            <a:spLocks noChangeAspect="1"/>
          </p:cNvSpPr>
          <p:nvPr/>
        </p:nvSpPr>
        <p:spPr bwMode="auto">
          <a:xfrm>
            <a:off x="4693284" y="5570429"/>
            <a:ext cx="3117681" cy="43320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상태별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버튼 노출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6F5B090-6A32-234C-B9D9-19C8C4224013}"/>
              </a:ext>
            </a:extLst>
          </p:cNvPr>
          <p:cNvSpPr>
            <a:spLocks noChangeAspect="1"/>
          </p:cNvSpPr>
          <p:nvPr/>
        </p:nvSpPr>
        <p:spPr bwMode="auto">
          <a:xfrm>
            <a:off x="469072" y="2485216"/>
            <a:ext cx="4179850" cy="6180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드로우 진행 안내 및 고지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AB2EEF70-C2C0-354B-B2CA-519D0142C992}"/>
              </a:ext>
            </a:extLst>
          </p:cNvPr>
          <p:cNvSpPr>
            <a:spLocks noChangeAspect="1"/>
          </p:cNvSpPr>
          <p:nvPr/>
        </p:nvSpPr>
        <p:spPr bwMode="auto">
          <a:xfrm>
            <a:off x="4693284" y="1888534"/>
            <a:ext cx="3117681" cy="99092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리미티드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에디션 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Tab :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상세내용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(Admin)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B7B629B-0157-5D46-A5AE-6DC4FA5118ED}"/>
              </a:ext>
            </a:extLst>
          </p:cNvPr>
          <p:cNvSpPr txBox="1"/>
          <p:nvPr/>
        </p:nvSpPr>
        <p:spPr>
          <a:xfrm>
            <a:off x="8346250" y="6169558"/>
            <a:ext cx="280076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200" b="1" i="1" dirty="0">
                <a:solidFill>
                  <a:srgbClr val="00B0F0"/>
                </a:solidFill>
              </a:rPr>
              <a:t>각 영역별 노출 항목은</a:t>
            </a:r>
            <a:endParaRPr kumimoji="1" lang="en-US" altLang="ko-KR" sz="1200" b="1" i="1" dirty="0">
              <a:solidFill>
                <a:srgbClr val="00B0F0"/>
              </a:solidFill>
            </a:endParaRPr>
          </a:p>
          <a:p>
            <a:r>
              <a:rPr lang="ko-KR" altLang="en-US" sz="1200" b="1" i="1" dirty="0">
                <a:solidFill>
                  <a:srgbClr val="00B0F0"/>
                </a:solidFill>
              </a:rPr>
              <a:t>정책 결정에 따라 가감될 수 있습니다</a:t>
            </a:r>
            <a:r>
              <a:rPr lang="en-US" altLang="ko-KR" sz="1200" b="1" i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3C1F37-3E80-004B-9AE7-DA27A51D2CCF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4018642"/>
            <a:ext cx="4185465" cy="54077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커뮤니티 영역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(3</a:t>
            </a:r>
            <a:r>
              <a:rPr lang="en-US" altLang="ko-KR" sz="900" i="1" baseline="30000" dirty="0">
                <a:solidFill>
                  <a:schemeClr val="bg1"/>
                </a:solidFill>
                <a:latin typeface="Trebuchet MS" pitchFamily="34" charset="0"/>
              </a:rPr>
              <a:t>rd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 Party)</a:t>
            </a:r>
          </a:p>
        </p:txBody>
      </p:sp>
    </p:spTree>
    <p:extLst>
      <p:ext uri="{BB962C8B-B14F-4D97-AF65-F5344CB8AC3E}">
        <p14:creationId xmlns:p14="http://schemas.microsoft.com/office/powerpoint/2010/main" val="255103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 bwMode="auto">
          <a:xfrm>
            <a:off x="696282" y="5565354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당첨 결과 확인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515044" y="5334338"/>
            <a:ext cx="31566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solidFill>
                  <a:srgbClr val="FF0000"/>
                </a:solidFill>
                <a:uFillTx/>
              </a:rPr>
              <a:t>응모기간</a:t>
            </a:r>
            <a:r>
              <a:rPr kumimoji="1" lang="ko-KR" altLang="en-US" sz="900" dirty="0">
                <a:solidFill>
                  <a:srgbClr val="FF0000"/>
                </a:solidFill>
                <a:uFillTx/>
              </a:rPr>
              <a:t> 종료 후 버튼 변경</a:t>
            </a:r>
            <a:r>
              <a:rPr kumimoji="1" lang="en-US" altLang="ko-KR" sz="900" dirty="0">
                <a:solidFill>
                  <a:srgbClr val="FF0000"/>
                </a:solidFill>
                <a:uFillTx/>
              </a:rPr>
              <a:t>(</a:t>
            </a:r>
            <a:r>
              <a:rPr kumimoji="1" lang="ko-KR" altLang="en-US" sz="900" dirty="0">
                <a:solidFill>
                  <a:srgbClr val="FF0000"/>
                </a:solidFill>
                <a:uFillTx/>
              </a:rPr>
              <a:t>클릭 시 </a:t>
            </a:r>
            <a:r>
              <a:rPr lang="ko-KR" altLang="en-US" sz="900" dirty="0">
                <a:solidFill>
                  <a:srgbClr val="FF0000"/>
                </a:solidFill>
                <a:uFillTx/>
              </a:rPr>
              <a:t>당첨 </a:t>
            </a:r>
            <a:r>
              <a:rPr kumimoji="1" lang="ko-KR" altLang="en-US" sz="900" dirty="0">
                <a:solidFill>
                  <a:srgbClr val="FF0000"/>
                </a:solidFill>
                <a:uFillTx/>
              </a:rPr>
              <a:t>결과 팝업 노출</a:t>
            </a:r>
            <a:r>
              <a:rPr kumimoji="1" lang="en-US" altLang="ko-KR" sz="900" dirty="0">
                <a:solidFill>
                  <a:srgbClr val="FF0000"/>
                </a:solidFill>
                <a:uFillTx/>
              </a:rPr>
              <a:t>)</a:t>
            </a:r>
            <a:endParaRPr kumimoji="1" lang="ko-KR" altLang="en-US" sz="900" dirty="0">
              <a:solidFill>
                <a:srgbClr val="FF0000"/>
              </a:solidFill>
              <a:uFillTx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17470"/>
              </p:ext>
            </p:extLst>
          </p:nvPr>
        </p:nvGraphicFramePr>
        <p:xfrm>
          <a:off x="9269501" y="558055"/>
          <a:ext cx="2676438" cy="14173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응모하기 버튼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응모하기 버튼 클릭 시 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 클릭 시 </a:t>
                      </a:r>
                      <a:r>
                        <a:rPr lang="ko-KR" altLang="en-US" sz="900" b="0" i="0" u="none" strike="sng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온라인 추첨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 드로우 응모 완료 레이어 노출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응모 상태로 변경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레이어 닫히며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>
            <a:spLocks/>
          </p:cNvSpPr>
          <p:nvPr/>
        </p:nvSpPr>
        <p:spPr>
          <a:xfrm>
            <a:off x="4116831" y="1825982"/>
            <a:ext cx="3321061" cy="8797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4244073" y="1903643"/>
            <a:ext cx="23800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드로우</a:t>
            </a:r>
            <a:r>
              <a:rPr lang="ko-KR" altLang="en-US" sz="1000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에 응모하시겠습니까</a:t>
            </a:r>
            <a:r>
              <a:rPr lang="en-US" altLang="ko-KR" sz="1000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?</a:t>
            </a:r>
            <a:endParaRPr lang="en-US" altLang="ko-KR" sz="900" dirty="0">
              <a:uFillTx/>
              <a:latin typeface="+mn-ea"/>
              <a:ea typeface="+mn-ea"/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>
            <a:off x="6718513" y="2253575"/>
            <a:ext cx="616244" cy="3479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uFillTx/>
              </a:rPr>
              <a:t>확인</a:t>
            </a: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>
            <a:off x="6042407" y="2253575"/>
            <a:ext cx="616244" cy="3479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uFillTx/>
              </a:rPr>
              <a:t>취소</a:t>
            </a:r>
          </a:p>
        </p:txBody>
      </p:sp>
      <p:sp>
        <p:nvSpPr>
          <p:cNvPr id="32" name="타원 31"/>
          <p:cNvSpPr>
            <a:spLocks/>
          </p:cNvSpPr>
          <p:nvPr/>
        </p:nvSpPr>
        <p:spPr>
          <a:xfrm>
            <a:off x="7217190" y="2130242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uFillTx/>
              </a:rPr>
              <a:t>7</a:t>
            </a:r>
            <a:endParaRPr lang="ko-KR" altLang="en-US" sz="800" b="1">
              <a:uFillTx/>
            </a:endParaRPr>
          </a:p>
        </p:txBody>
      </p:sp>
      <p:sp>
        <p:nvSpPr>
          <p:cNvPr id="36" name="타원 35"/>
          <p:cNvSpPr>
            <a:spLocks/>
          </p:cNvSpPr>
          <p:nvPr/>
        </p:nvSpPr>
        <p:spPr>
          <a:xfrm>
            <a:off x="5940888" y="2130242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800" b="1" dirty="0">
              <a:uFillTx/>
            </a:endParaRPr>
          </a:p>
        </p:txBody>
      </p:sp>
      <p:sp>
        <p:nvSpPr>
          <p:cNvPr id="38" name="직사각형 37"/>
          <p:cNvSpPr>
            <a:spLocks/>
          </p:cNvSpPr>
          <p:nvPr/>
        </p:nvSpPr>
        <p:spPr>
          <a:xfrm>
            <a:off x="4116831" y="2860050"/>
            <a:ext cx="3321061" cy="8797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>
            <a:off x="4244073" y="2937711"/>
            <a:ext cx="20339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드로우에 </a:t>
            </a:r>
            <a:r>
              <a:rPr lang="ko-KR" altLang="en-US" sz="1000" b="1" dirty="0" err="1">
                <a:solidFill>
                  <a:srgbClr val="000000"/>
                </a:solidFill>
                <a:uFillTx/>
                <a:latin typeface="+mn-ea"/>
                <a:ea typeface="+mn-ea"/>
              </a:rPr>
              <a:t>응모되었습니다</a:t>
            </a:r>
            <a:r>
              <a:rPr lang="en-US" altLang="ko-KR" sz="1000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.</a:t>
            </a:r>
            <a:endParaRPr lang="en-US" altLang="ko-KR" sz="900" dirty="0">
              <a:uFillTx/>
              <a:latin typeface="+mn-ea"/>
              <a:ea typeface="+mn-ea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6718513" y="3287643"/>
            <a:ext cx="616244" cy="3479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uFillTx/>
              </a:rPr>
              <a:t>확인</a:t>
            </a:r>
          </a:p>
        </p:txBody>
      </p:sp>
      <p:sp>
        <p:nvSpPr>
          <p:cNvPr id="47" name="타원 46"/>
          <p:cNvSpPr>
            <a:spLocks/>
          </p:cNvSpPr>
          <p:nvPr/>
        </p:nvSpPr>
        <p:spPr>
          <a:xfrm>
            <a:off x="6646226" y="3163750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uFillTx/>
              </a:rPr>
              <a:t>9</a:t>
            </a:r>
            <a:endParaRPr lang="ko-KR" altLang="en-US" sz="800" b="1">
              <a:uFillTx/>
            </a:endParaRP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 bwMode="auto">
          <a:xfrm>
            <a:off x="696282" y="4616481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 err="1">
                <a:solidFill>
                  <a:schemeClr val="bg1"/>
                </a:solidFill>
                <a:uFillTx/>
                <a:latin typeface="Trebuchet MS" pitchFamily="34" charset="0"/>
              </a:rPr>
              <a:t>응모완료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579315" y="4489702"/>
            <a:ext cx="126188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solidFill>
                  <a:srgbClr val="FF0000"/>
                </a:solidFill>
                <a:uFillTx/>
              </a:rPr>
              <a:t>응모 이후  버튼 변경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029962" y="5876627"/>
            <a:ext cx="2667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rgbClr val="FF0000"/>
                </a:solidFill>
                <a:uFillTx/>
              </a:rPr>
              <a:t>당첨결과</a:t>
            </a:r>
            <a:r>
              <a:rPr lang="ko-KR" altLang="en-US" sz="1000" dirty="0">
                <a:solidFill>
                  <a:srgbClr val="FF0000"/>
                </a:solidFill>
                <a:uFillTx/>
              </a:rPr>
              <a:t> 확인 시간 이후 해당 버튼 비 노출</a:t>
            </a:r>
            <a:endParaRPr kumimoji="1" lang="ko-KR" altLang="en-US" sz="1000" dirty="0">
              <a:solidFill>
                <a:srgbClr val="FF0000"/>
              </a:solidFill>
              <a:uFillTx/>
            </a:endParaRPr>
          </a:p>
        </p:txBody>
      </p:sp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제목 1">
            <a:extLst>
              <a:ext uri="{FF2B5EF4-FFF2-40B4-BE49-F238E27FC236}">
                <a16:creationId xmlns:a16="http://schemas.microsoft.com/office/drawing/2014/main" id="{8A4B884B-248B-814A-821B-39DCB0629D9E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상태별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 버튼 노출 영역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124721-AC4C-614C-B4B0-623093818BAB}"/>
              </a:ext>
            </a:extLst>
          </p:cNvPr>
          <p:cNvSpPr>
            <a:spLocks noChangeAspect="1"/>
          </p:cNvSpPr>
          <p:nvPr/>
        </p:nvSpPr>
        <p:spPr bwMode="auto">
          <a:xfrm>
            <a:off x="696282" y="1825982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C2213DB-FBC7-7642-97DC-9870E9D2710B}"/>
              </a:ext>
            </a:extLst>
          </p:cNvPr>
          <p:cNvSpPr>
            <a:spLocks/>
          </p:cNvSpPr>
          <p:nvPr/>
        </p:nvSpPr>
        <p:spPr>
          <a:xfrm>
            <a:off x="599717" y="1762167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>
              <a:uFillTx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800090-BB2B-604B-A1B1-8B01457C08F9}"/>
              </a:ext>
            </a:extLst>
          </p:cNvPr>
          <p:cNvSpPr>
            <a:spLocks/>
          </p:cNvSpPr>
          <p:nvPr/>
        </p:nvSpPr>
        <p:spPr>
          <a:xfrm>
            <a:off x="4223941" y="1903643"/>
            <a:ext cx="488765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graphicFrame>
        <p:nvGraphicFramePr>
          <p:cNvPr id="25" name="Group 90">
            <a:extLst>
              <a:ext uri="{FF2B5EF4-FFF2-40B4-BE49-F238E27FC236}">
                <a16:creationId xmlns:a16="http://schemas.microsoft.com/office/drawing/2014/main" id="{3B558349-85F4-7B40-B1C8-2F47198F2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851065"/>
              </p:ext>
            </p:extLst>
          </p:nvPr>
        </p:nvGraphicFramePr>
        <p:xfrm>
          <a:off x="10855296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90">
            <a:extLst>
              <a:ext uri="{FF2B5EF4-FFF2-40B4-BE49-F238E27FC236}">
                <a16:creationId xmlns:a16="http://schemas.microsoft.com/office/drawing/2014/main" id="{16FBAD1B-3BD9-E44D-A898-A519E1C1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13743"/>
              </p:ext>
            </p:extLst>
          </p:nvPr>
        </p:nvGraphicFramePr>
        <p:xfrm>
          <a:off x="4579368" y="1146233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EBF9BB0-1E4B-0746-A272-52719725ABD3}"/>
              </a:ext>
            </a:extLst>
          </p:cNvPr>
          <p:cNvSpPr txBox="1"/>
          <p:nvPr/>
        </p:nvSpPr>
        <p:spPr>
          <a:xfrm>
            <a:off x="3662246" y="1310153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BD320F3-169A-3045-A5B2-143B1130D2E5}"/>
              </a:ext>
            </a:extLst>
          </p:cNvPr>
          <p:cNvSpPr>
            <a:spLocks/>
          </p:cNvSpPr>
          <p:nvPr/>
        </p:nvSpPr>
        <p:spPr>
          <a:xfrm>
            <a:off x="4223941" y="2930895"/>
            <a:ext cx="488765" cy="25985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0860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/>
        </p:nvGraphicFramePr>
        <p:xfrm>
          <a:off x="9269501" y="558055"/>
          <a:ext cx="2676438" cy="4572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레이어 팝업 닫히며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제목 1">
            <a:extLst>
              <a:ext uri="{FF2B5EF4-FFF2-40B4-BE49-F238E27FC236}">
                <a16:creationId xmlns:a16="http://schemas.microsoft.com/office/drawing/2014/main" id="{81FCA2A9-3C48-B043-BD74-39C576AF722D}"/>
              </a:ext>
            </a:extLst>
          </p:cNvPr>
          <p:cNvSpPr txBox="1">
            <a:spLocks/>
          </p:cNvSpPr>
          <p:nvPr/>
        </p:nvSpPr>
        <p:spPr>
          <a:xfrm>
            <a:off x="379673" y="666373"/>
            <a:ext cx="2520971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</a:rPr>
              <a:t>개인정보 수집 및 이용 동의 레이어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85314C-E9C1-AA41-8875-B9E9B908E87B}"/>
              </a:ext>
            </a:extLst>
          </p:cNvPr>
          <p:cNvSpPr>
            <a:spLocks/>
          </p:cNvSpPr>
          <p:nvPr/>
        </p:nvSpPr>
        <p:spPr>
          <a:xfrm>
            <a:off x="3871219" y="1336153"/>
            <a:ext cx="488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656BC-4441-C540-B1A6-6F580684522F}"/>
              </a:ext>
            </a:extLst>
          </p:cNvPr>
          <p:cNvSpPr txBox="1"/>
          <p:nvPr/>
        </p:nvSpPr>
        <p:spPr>
          <a:xfrm>
            <a:off x="849738" y="1512604"/>
            <a:ext cx="1896673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000" b="1" dirty="0"/>
              <a:t>[</a:t>
            </a:r>
            <a:r>
              <a:rPr kumimoji="1" lang="ko-KR" altLang="en-US" sz="1000" b="1" dirty="0"/>
              <a:t>개인정보 수집 및 이용 동의</a:t>
            </a:r>
            <a:r>
              <a:rPr kumimoji="1" lang="en-US" altLang="ko-KR" sz="1000" b="1" dirty="0"/>
              <a:t>]</a:t>
            </a:r>
            <a:endParaRPr kumimoji="1"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11036-2F99-184D-A5FC-BA72E59483BD}"/>
              </a:ext>
            </a:extLst>
          </p:cNvPr>
          <p:cNvSpPr txBox="1"/>
          <p:nvPr/>
        </p:nvSpPr>
        <p:spPr>
          <a:xfrm>
            <a:off x="873732" y="1786367"/>
            <a:ext cx="3467074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아래는 드로우 대상 제품 응모</a:t>
            </a:r>
            <a:r>
              <a:rPr lang="en-US" altLang="ko-KR" sz="1000" dirty="0"/>
              <a:t>(</a:t>
            </a:r>
            <a:r>
              <a:rPr lang="ko-KR" altLang="en-US" sz="1000" dirty="0"/>
              <a:t>이하 ‘드로우’</a:t>
            </a:r>
            <a:r>
              <a:rPr lang="en-US" altLang="ko-KR" sz="1000" dirty="0"/>
              <a:t>) </a:t>
            </a:r>
            <a:r>
              <a:rPr lang="ko-KR" altLang="en-US" sz="1000" dirty="0"/>
              <a:t>및 고객 안내를 위한 연락을 목적으로 사용되는 개인 정보에 대한 수집</a:t>
            </a:r>
            <a:r>
              <a:rPr lang="en-US" altLang="ko-KR" sz="1000" dirty="0"/>
              <a:t>/</a:t>
            </a:r>
            <a:r>
              <a:rPr lang="ko-KR" altLang="en-US" sz="1000" dirty="0"/>
              <a:t>이용 동의 확인 절차로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컨버스</a:t>
            </a:r>
            <a:r>
              <a:rPr lang="ko-KR" altLang="en-US" sz="1000" dirty="0"/>
              <a:t> 공식 온라인 스토어는 회원의 개인 정보를 소중하게 생각하고 이를 보호하기 위하여 항상 최선을 다하고 있으며 개인정보보호 관련 법률 규정을 준수하고 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유</a:t>
            </a:r>
            <a:r>
              <a:rPr lang="en-US" altLang="ko-KR" sz="1000" dirty="0"/>
              <a:t>)</a:t>
            </a:r>
            <a:r>
              <a:rPr lang="ko-KR" altLang="en-US" sz="1000" dirty="0" err="1"/>
              <a:t>컨버스</a:t>
            </a:r>
            <a:r>
              <a:rPr lang="ko-KR" altLang="en-US" sz="1000" dirty="0"/>
              <a:t> 코리아는 드로우의 원활한 진행을 위해 신청 시 </a:t>
            </a:r>
            <a:r>
              <a:rPr lang="ko-KR" altLang="en-US" sz="1000" dirty="0" err="1"/>
              <a:t>컨버스</a:t>
            </a:r>
            <a:r>
              <a:rPr lang="ko-KR" altLang="en-US" sz="1000" dirty="0"/>
              <a:t> 공식 온라인 스토어를 통해 아래와 같은 내용을 수집하고 사용합니다</a:t>
            </a:r>
            <a:r>
              <a:rPr lang="en-US" altLang="ko-KR" sz="1000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D6F59C-17D6-7B41-9CBD-8E882C12E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258281"/>
              </p:ext>
            </p:extLst>
          </p:nvPr>
        </p:nvGraphicFramePr>
        <p:xfrm>
          <a:off x="873732" y="3358446"/>
          <a:ext cx="337706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88">
                  <a:extLst>
                    <a:ext uri="{9D8B030D-6E8A-4147-A177-3AD203B41FA5}">
                      <a16:colId xmlns:a16="http://schemas.microsoft.com/office/drawing/2014/main" val="3745733144"/>
                    </a:ext>
                  </a:extLst>
                </a:gridCol>
                <a:gridCol w="1125688">
                  <a:extLst>
                    <a:ext uri="{9D8B030D-6E8A-4147-A177-3AD203B41FA5}">
                      <a16:colId xmlns:a16="http://schemas.microsoft.com/office/drawing/2014/main" val="2004684256"/>
                    </a:ext>
                  </a:extLst>
                </a:gridCol>
                <a:gridCol w="1125688">
                  <a:extLst>
                    <a:ext uri="{9D8B030D-6E8A-4147-A177-3AD203B41FA5}">
                      <a16:colId xmlns:a16="http://schemas.microsoft.com/office/drawing/2014/main" val="1469233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목적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보유기간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4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드로우 응모 및 추첨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이용자 식별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본인 여부 확인 등 드로우 진행 안내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컨버스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공식 온라인 스토어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휴대폰번호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사이즈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선택 제품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i="1" dirty="0" err="1">
                          <a:solidFill>
                            <a:srgbClr val="00B0F0"/>
                          </a:solidFill>
                        </a:rPr>
                        <a:t>인스타그램</a:t>
                      </a:r>
                      <a:r>
                        <a:rPr lang="ko-KR" altLang="en-US" sz="1600" b="1" i="1" dirty="0">
                          <a:solidFill>
                            <a:srgbClr val="00B0F0"/>
                          </a:solidFill>
                        </a:rPr>
                        <a:t> 계정</a:t>
                      </a:r>
                      <a:endParaRPr lang="ko-KR" altLang="en-US" sz="2000" b="1" i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응모일부터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개월까지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99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735D55-9FA4-E043-8AAD-9CD2E023C4B8}"/>
              </a:ext>
            </a:extLst>
          </p:cNvPr>
          <p:cNvSpPr txBox="1"/>
          <p:nvPr/>
        </p:nvSpPr>
        <p:spPr>
          <a:xfrm>
            <a:off x="879357" y="4946029"/>
            <a:ext cx="3371440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※ </a:t>
            </a:r>
            <a:r>
              <a:rPr lang="ko-KR" altLang="en-US" sz="1000" dirty="0"/>
              <a:t>동의 거부 권리 및 동의 거부 시 불이익</a:t>
            </a:r>
            <a:r>
              <a:rPr lang="en-US" altLang="ko-KR" sz="1000" dirty="0"/>
              <a:t>: </a:t>
            </a:r>
            <a:r>
              <a:rPr lang="ko-KR" altLang="en-US" sz="1000" dirty="0"/>
              <a:t>필수 정보의 수집 </a:t>
            </a:r>
            <a:r>
              <a:rPr lang="en-US" altLang="ko-KR" sz="1000" dirty="0"/>
              <a:t>/ </a:t>
            </a:r>
            <a:r>
              <a:rPr lang="ko-KR" altLang="en-US" sz="1000" dirty="0"/>
              <a:t>이용에 관한 동의를 거부 하실 수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다만 필수 정보는 ‘</a:t>
            </a:r>
            <a:r>
              <a:rPr lang="ko-KR" altLang="en-US" sz="1000" dirty="0" err="1"/>
              <a:t>드로우’응모를</a:t>
            </a:r>
            <a:r>
              <a:rPr lang="ko-KR" altLang="en-US" sz="1000" dirty="0"/>
              <a:t> 위해서 필요한 최소한의 개인정보이므로 동의를 해 주셔야 ‘드로우’ 응모가 가능합니다</a:t>
            </a:r>
            <a:r>
              <a:rPr lang="en-US" altLang="ko-KR" sz="1000" dirty="0"/>
              <a:t>.</a:t>
            </a:r>
            <a:endParaRPr kumimoji="1"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C18B12-9A71-8F4D-8DC3-261714517DD9}"/>
              </a:ext>
            </a:extLst>
          </p:cNvPr>
          <p:cNvSpPr>
            <a:spLocks/>
          </p:cNvSpPr>
          <p:nvPr/>
        </p:nvSpPr>
        <p:spPr bwMode="auto">
          <a:xfrm>
            <a:off x="3865074" y="131376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F72D03-AC54-AE43-98F6-8DA4E63BFA35}"/>
              </a:ext>
            </a:extLst>
          </p:cNvPr>
          <p:cNvSpPr>
            <a:spLocks noChangeAspect="1"/>
          </p:cNvSpPr>
          <p:nvPr/>
        </p:nvSpPr>
        <p:spPr bwMode="auto">
          <a:xfrm>
            <a:off x="1043623" y="5903960"/>
            <a:ext cx="315034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uFillTx/>
                <a:latin typeface="Trebuchet MS" pitchFamily="34" charset="0"/>
              </a:rPr>
              <a:t>확인</a:t>
            </a:r>
            <a:endParaRPr lang="en-US" altLang="ko-KR" sz="12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C4ED42-AF6F-9542-A584-53140EF9D3CF}"/>
              </a:ext>
            </a:extLst>
          </p:cNvPr>
          <p:cNvSpPr>
            <a:spLocks/>
          </p:cNvSpPr>
          <p:nvPr/>
        </p:nvSpPr>
        <p:spPr bwMode="auto">
          <a:xfrm>
            <a:off x="965430" y="588362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796560-379D-FA4A-B8B3-028A1C46BEA0}"/>
              </a:ext>
            </a:extLst>
          </p:cNvPr>
          <p:cNvSpPr>
            <a:spLocks noChangeAspect="1"/>
          </p:cNvSpPr>
          <p:nvPr/>
        </p:nvSpPr>
        <p:spPr bwMode="auto">
          <a:xfrm>
            <a:off x="830415" y="1313765"/>
            <a:ext cx="3510390" cy="508556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18" name="Group 90">
            <a:extLst>
              <a:ext uri="{FF2B5EF4-FFF2-40B4-BE49-F238E27FC236}">
                <a16:creationId xmlns:a16="http://schemas.microsoft.com/office/drawing/2014/main" id="{5BD40FAF-133D-5948-B692-12C3B6F22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23263"/>
              </p:ext>
            </p:extLst>
          </p:nvPr>
        </p:nvGraphicFramePr>
        <p:xfrm>
          <a:off x="10855296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90">
            <a:extLst>
              <a:ext uri="{FF2B5EF4-FFF2-40B4-BE49-F238E27FC236}">
                <a16:creationId xmlns:a16="http://schemas.microsoft.com/office/drawing/2014/main" id="{562E6DE8-06D8-7443-B443-86866E54E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15301"/>
              </p:ext>
            </p:extLst>
          </p:nvPr>
        </p:nvGraphicFramePr>
        <p:xfrm>
          <a:off x="3922762" y="793938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C62F9D7-3039-EE4A-B5BB-793EBFD97C2E}"/>
              </a:ext>
            </a:extLst>
          </p:cNvPr>
          <p:cNvSpPr txBox="1"/>
          <p:nvPr/>
        </p:nvSpPr>
        <p:spPr>
          <a:xfrm>
            <a:off x="3005640" y="957858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A83324-4BF4-EB4D-B77F-DF52E64F9AF0}"/>
              </a:ext>
            </a:extLst>
          </p:cNvPr>
          <p:cNvSpPr>
            <a:spLocks/>
          </p:cNvSpPr>
          <p:nvPr/>
        </p:nvSpPr>
        <p:spPr>
          <a:xfrm>
            <a:off x="1309309" y="1786367"/>
            <a:ext cx="488765" cy="24347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CDB352-1BED-A147-8CAB-E54461198A83}"/>
              </a:ext>
            </a:extLst>
          </p:cNvPr>
          <p:cNvSpPr>
            <a:spLocks/>
          </p:cNvSpPr>
          <p:nvPr/>
        </p:nvSpPr>
        <p:spPr>
          <a:xfrm>
            <a:off x="3005640" y="1786367"/>
            <a:ext cx="488765" cy="24347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4B4E8E-CB14-7C4D-B6E6-32B65E0254E3}"/>
              </a:ext>
            </a:extLst>
          </p:cNvPr>
          <p:cNvSpPr>
            <a:spLocks/>
          </p:cNvSpPr>
          <p:nvPr/>
        </p:nvSpPr>
        <p:spPr>
          <a:xfrm>
            <a:off x="2096845" y="2676843"/>
            <a:ext cx="488765" cy="24347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F0CEB2-2C1A-6445-B70A-FF7B68E182C1}"/>
              </a:ext>
            </a:extLst>
          </p:cNvPr>
          <p:cNvSpPr>
            <a:spLocks/>
          </p:cNvSpPr>
          <p:nvPr/>
        </p:nvSpPr>
        <p:spPr>
          <a:xfrm>
            <a:off x="877433" y="3835598"/>
            <a:ext cx="488765" cy="24347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0A40EF-EF1D-E847-89E8-A96DF5DB9AA4}"/>
              </a:ext>
            </a:extLst>
          </p:cNvPr>
          <p:cNvSpPr>
            <a:spLocks/>
          </p:cNvSpPr>
          <p:nvPr/>
        </p:nvSpPr>
        <p:spPr>
          <a:xfrm>
            <a:off x="1235460" y="4329100"/>
            <a:ext cx="488765" cy="24347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9F07E2-B611-F84C-B820-68E37A4375B8}"/>
              </a:ext>
            </a:extLst>
          </p:cNvPr>
          <p:cNvSpPr>
            <a:spLocks/>
          </p:cNvSpPr>
          <p:nvPr/>
        </p:nvSpPr>
        <p:spPr>
          <a:xfrm>
            <a:off x="1671385" y="5255176"/>
            <a:ext cx="488765" cy="24347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EE208B-A008-C14B-B031-82C69C4DAD2E}"/>
              </a:ext>
            </a:extLst>
          </p:cNvPr>
          <p:cNvSpPr>
            <a:spLocks/>
          </p:cNvSpPr>
          <p:nvPr/>
        </p:nvSpPr>
        <p:spPr>
          <a:xfrm>
            <a:off x="2790311" y="5439612"/>
            <a:ext cx="488765" cy="24347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4320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/>
        </p:nvGraphicFramePr>
        <p:xfrm>
          <a:off x="9269501" y="558055"/>
          <a:ext cx="2676438" cy="4572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클릭 시 레이어 팝업 닫히며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제목 1">
            <a:extLst>
              <a:ext uri="{FF2B5EF4-FFF2-40B4-BE49-F238E27FC236}">
                <a16:creationId xmlns:a16="http://schemas.microsoft.com/office/drawing/2014/main" id="{81FCA2A9-3C48-B043-BD74-39C576AF722D}"/>
              </a:ext>
            </a:extLst>
          </p:cNvPr>
          <p:cNvSpPr txBox="1">
            <a:spLocks/>
          </p:cNvSpPr>
          <p:nvPr/>
        </p:nvSpPr>
        <p:spPr>
          <a:xfrm>
            <a:off x="379673" y="666373"/>
            <a:ext cx="2520971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</a:rPr>
              <a:t>개인정보 취급 위탁 동의 레이어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859FF-5C2C-5740-8117-34D44F7A78B9}"/>
              </a:ext>
            </a:extLst>
          </p:cNvPr>
          <p:cNvSpPr txBox="1"/>
          <p:nvPr/>
        </p:nvSpPr>
        <p:spPr>
          <a:xfrm>
            <a:off x="830415" y="1561081"/>
            <a:ext cx="215315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[</a:t>
            </a:r>
            <a:r>
              <a:rPr lang="ko-KR" altLang="en-US" sz="1000" b="1" dirty="0"/>
              <a:t>개인정보 취급 위탁에 대한 고지</a:t>
            </a:r>
            <a:r>
              <a:rPr lang="en-US" altLang="ko-KR" sz="1000" b="1" dirty="0"/>
              <a:t>]</a:t>
            </a:r>
            <a:endParaRPr kumimoji="1"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CFC58-0690-D145-9FA0-8E1410025813}"/>
              </a:ext>
            </a:extLst>
          </p:cNvPr>
          <p:cNvSpPr txBox="1"/>
          <p:nvPr/>
        </p:nvSpPr>
        <p:spPr>
          <a:xfrm>
            <a:off x="924005" y="1933307"/>
            <a:ext cx="3269968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유</a:t>
            </a:r>
            <a:r>
              <a:rPr lang="en-US" altLang="ko-KR" sz="1000" dirty="0"/>
              <a:t>)</a:t>
            </a:r>
            <a:r>
              <a:rPr lang="ko-KR" altLang="en-US" sz="1000" dirty="0" err="1"/>
              <a:t>컨버스코리아는</a:t>
            </a:r>
            <a:r>
              <a:rPr lang="ko-KR" altLang="en-US" sz="1000" dirty="0"/>
              <a:t> 드로우 진행을 위해 응모자의 개인 정보를 외부에 위탁하여 처리하고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관계법령에 따라 위탁 계약 시 개인정보가 안전하게 관리될 수 있도록 규정하고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동 드로우의 개인정보취급 수탁자와 그 업무의 내용은 아래와 같습니다</a:t>
            </a:r>
            <a:r>
              <a:rPr lang="en-US" altLang="ko-KR" sz="1000" dirty="0"/>
              <a:t>.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0555338-BC7C-EF4F-BEBA-D10BA69D0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76084"/>
              </p:ext>
            </p:extLst>
          </p:nvPr>
        </p:nvGraphicFramePr>
        <p:xfrm>
          <a:off x="875420" y="3043906"/>
          <a:ext cx="341680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62">
                  <a:extLst>
                    <a:ext uri="{9D8B030D-6E8A-4147-A177-3AD203B41FA5}">
                      <a16:colId xmlns:a16="http://schemas.microsoft.com/office/drawing/2014/main" val="3745733144"/>
                    </a:ext>
                  </a:extLst>
                </a:gridCol>
                <a:gridCol w="2622738">
                  <a:extLst>
                    <a:ext uri="{9D8B030D-6E8A-4147-A177-3AD203B41FA5}">
                      <a16:colId xmlns:a16="http://schemas.microsoft.com/office/drawing/2014/main" val="1469233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수탁자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목적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4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에스티컴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드로우 진행 대행 및 시스템 데이터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당첨 여부 카카오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알림톡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발송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328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DB795F-36E7-9D4B-8D81-17760ABA8FDA}"/>
              </a:ext>
            </a:extLst>
          </p:cNvPr>
          <p:cNvSpPr txBox="1"/>
          <p:nvPr/>
        </p:nvSpPr>
        <p:spPr>
          <a:xfrm>
            <a:off x="-95747" y="3879063"/>
            <a:ext cx="1781257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100" b="1" i="1" dirty="0">
                <a:solidFill>
                  <a:srgbClr val="00B0F0"/>
                </a:solidFill>
              </a:rPr>
              <a:t>수탁자 확인 후 수정 필요</a:t>
            </a:r>
            <a:endParaRPr kumimoji="1" lang="ko-KR" altLang="en-US" sz="1100" b="1" i="1" dirty="0">
              <a:solidFill>
                <a:srgbClr val="00B0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153B2-2C06-8848-9D69-F2886AA45B1E}"/>
              </a:ext>
            </a:extLst>
          </p:cNvPr>
          <p:cNvSpPr>
            <a:spLocks/>
          </p:cNvSpPr>
          <p:nvPr/>
        </p:nvSpPr>
        <p:spPr>
          <a:xfrm>
            <a:off x="3871219" y="1336153"/>
            <a:ext cx="488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X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4D0BF1B-2511-D945-8B06-2D324E438464}"/>
              </a:ext>
            </a:extLst>
          </p:cNvPr>
          <p:cNvSpPr>
            <a:spLocks/>
          </p:cNvSpPr>
          <p:nvPr/>
        </p:nvSpPr>
        <p:spPr bwMode="auto">
          <a:xfrm>
            <a:off x="3865074" y="131376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C38016-1056-F943-B97A-C8BC0F3D7BE2}"/>
              </a:ext>
            </a:extLst>
          </p:cNvPr>
          <p:cNvSpPr>
            <a:spLocks noChangeAspect="1"/>
          </p:cNvSpPr>
          <p:nvPr/>
        </p:nvSpPr>
        <p:spPr bwMode="auto">
          <a:xfrm>
            <a:off x="1043623" y="5808204"/>
            <a:ext cx="315034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uFillTx/>
                <a:latin typeface="Trebuchet MS" pitchFamily="34" charset="0"/>
              </a:rPr>
              <a:t>확인</a:t>
            </a:r>
            <a:endParaRPr lang="en-US" altLang="ko-KR" sz="12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DA3430-AC73-9E40-9E18-3123A32E4A09}"/>
              </a:ext>
            </a:extLst>
          </p:cNvPr>
          <p:cNvSpPr>
            <a:spLocks/>
          </p:cNvSpPr>
          <p:nvPr/>
        </p:nvSpPr>
        <p:spPr bwMode="auto">
          <a:xfrm>
            <a:off x="965430" y="578786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C19340-2EC7-8645-AE77-599EF8F832C3}"/>
              </a:ext>
            </a:extLst>
          </p:cNvPr>
          <p:cNvSpPr>
            <a:spLocks noChangeAspect="1"/>
          </p:cNvSpPr>
          <p:nvPr/>
        </p:nvSpPr>
        <p:spPr bwMode="auto">
          <a:xfrm>
            <a:off x="830415" y="1313765"/>
            <a:ext cx="3510390" cy="508556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16" name="Group 90">
            <a:extLst>
              <a:ext uri="{FF2B5EF4-FFF2-40B4-BE49-F238E27FC236}">
                <a16:creationId xmlns:a16="http://schemas.microsoft.com/office/drawing/2014/main" id="{4F28ECBB-4B2C-6544-A256-AC435846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726908"/>
              </p:ext>
            </p:extLst>
          </p:nvPr>
        </p:nvGraphicFramePr>
        <p:xfrm>
          <a:off x="10855296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90">
            <a:extLst>
              <a:ext uri="{FF2B5EF4-FFF2-40B4-BE49-F238E27FC236}">
                <a16:creationId xmlns:a16="http://schemas.microsoft.com/office/drawing/2014/main" id="{E0CC55A7-E354-5E42-B151-1DCC85DC1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40774"/>
              </p:ext>
            </p:extLst>
          </p:nvPr>
        </p:nvGraphicFramePr>
        <p:xfrm>
          <a:off x="3922762" y="793938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E2B4124-D2EA-2143-A34E-2883C03853AE}"/>
              </a:ext>
            </a:extLst>
          </p:cNvPr>
          <p:cNvSpPr txBox="1"/>
          <p:nvPr/>
        </p:nvSpPr>
        <p:spPr>
          <a:xfrm>
            <a:off x="3005640" y="957858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E656C-5E5A-EE47-A75E-6120E4CBF0E3}"/>
              </a:ext>
            </a:extLst>
          </p:cNvPr>
          <p:cNvSpPr>
            <a:spLocks/>
          </p:cNvSpPr>
          <p:nvPr/>
        </p:nvSpPr>
        <p:spPr>
          <a:xfrm>
            <a:off x="2900644" y="2391354"/>
            <a:ext cx="488765" cy="24347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36BF4F-CA53-0340-8B13-3067622D1A79}"/>
              </a:ext>
            </a:extLst>
          </p:cNvPr>
          <p:cNvSpPr>
            <a:spLocks/>
          </p:cNvSpPr>
          <p:nvPr/>
        </p:nvSpPr>
        <p:spPr>
          <a:xfrm>
            <a:off x="2130032" y="1886210"/>
            <a:ext cx="488765" cy="24347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DC61EF-3350-8F4A-811F-00FA85265A19}"/>
              </a:ext>
            </a:extLst>
          </p:cNvPr>
          <p:cNvSpPr>
            <a:spLocks/>
          </p:cNvSpPr>
          <p:nvPr/>
        </p:nvSpPr>
        <p:spPr>
          <a:xfrm>
            <a:off x="1686891" y="3481547"/>
            <a:ext cx="488765" cy="24347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323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 bwMode="auto">
          <a:xfrm>
            <a:off x="830415" y="1538790"/>
            <a:ext cx="3510390" cy="48605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 bwMode="auto">
          <a:xfrm>
            <a:off x="830414" y="2342438"/>
            <a:ext cx="3507481" cy="22802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7" name="직사각형 46"/>
          <p:cNvSpPr>
            <a:spLocks noChangeAspect="1"/>
          </p:cNvSpPr>
          <p:nvPr/>
        </p:nvSpPr>
        <p:spPr bwMode="auto">
          <a:xfrm>
            <a:off x="830415" y="1538790"/>
            <a:ext cx="3510390" cy="80364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 bwMode="auto">
          <a:xfrm>
            <a:off x="931029" y="1648504"/>
            <a:ext cx="2710026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컨버스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X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골프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1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100" b="1" dirty="0">
                <a:uFillTx/>
                <a:latin typeface="Trebuchet MS" pitchFamily="34" charset="0"/>
              </a:rPr>
              <a:t> </a:t>
            </a:r>
            <a:r>
              <a:rPr lang="en-US" altLang="ko-KR" sz="1100" b="1" dirty="0">
                <a:uFillTx/>
                <a:latin typeface="Trebuchet MS" pitchFamily="34" charset="0"/>
              </a:rPr>
              <a:t>X </a:t>
            </a:r>
            <a:r>
              <a:rPr lang="ko-KR" altLang="en-US" sz="1100" b="1" dirty="0">
                <a:uFillTx/>
                <a:latin typeface="Trebuchet MS" pitchFamily="34" charset="0"/>
              </a:rPr>
              <a:t>골프 르 </a:t>
            </a:r>
            <a:r>
              <a:rPr lang="ko-KR" altLang="en-US" sz="11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1100" b="1" dirty="0">
                <a:uFillTx/>
                <a:latin typeface="Trebuchet MS" pitchFamily="34" charset="0"/>
              </a:rPr>
              <a:t> *</a:t>
            </a:r>
            <a:r>
              <a:rPr lang="ko-KR" altLang="en-US" sz="11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1100" b="1" dirty="0">
                <a:uFillTx/>
                <a:latin typeface="Trebuchet MS" pitchFamily="34" charset="0"/>
              </a:rPr>
              <a:t> 척 </a:t>
            </a:r>
            <a:r>
              <a:rPr lang="en-US" altLang="ko-KR" sz="11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2" name="직사각형 51"/>
          <p:cNvSpPr>
            <a:spLocks noChangeAspect="1"/>
          </p:cNvSpPr>
          <p:nvPr/>
        </p:nvSpPr>
        <p:spPr bwMode="auto">
          <a:xfrm>
            <a:off x="3395700" y="1653335"/>
            <a:ext cx="942196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en-US" altLang="ko-KR" sz="1200" b="1">
                <a:uFillTx/>
                <a:latin typeface="Trebuchet MS" pitchFamily="34" charset="0"/>
              </a:rPr>
              <a:t>125,000</a:t>
            </a:r>
            <a:r>
              <a:rPr lang="ko-KR" altLang="en-US" sz="1200" b="1">
                <a:uFillTx/>
                <a:latin typeface="Trebuchet MS" pitchFamily="34" charset="0"/>
              </a:rPr>
              <a:t>원</a:t>
            </a:r>
            <a:endParaRPr lang="en-US" altLang="ko-KR" sz="900">
              <a:uFillTx/>
              <a:latin typeface="Trebuchet MS" pitchFamily="34" charset="0"/>
            </a:endParaRPr>
          </a:p>
        </p:txBody>
      </p:sp>
      <p:sp>
        <p:nvSpPr>
          <p:cNvPr id="55" name="직사각형 54"/>
          <p:cNvSpPr>
            <a:spLocks noChangeAspect="1"/>
          </p:cNvSpPr>
          <p:nvPr/>
        </p:nvSpPr>
        <p:spPr bwMode="auto">
          <a:xfrm>
            <a:off x="2269119" y="4315122"/>
            <a:ext cx="630070" cy="26602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>
                <a:uFillTx/>
                <a:latin typeface="Trebuchet MS" pitchFamily="34" charset="0"/>
              </a:rPr>
              <a:t>1/8</a:t>
            </a:r>
          </a:p>
        </p:txBody>
      </p:sp>
      <p:sp>
        <p:nvSpPr>
          <p:cNvPr id="56" name="직사각형 55"/>
          <p:cNvSpPr>
            <a:spLocks noChangeAspect="1"/>
          </p:cNvSpPr>
          <p:nvPr/>
        </p:nvSpPr>
        <p:spPr bwMode="auto">
          <a:xfrm>
            <a:off x="931029" y="2078842"/>
            <a:ext cx="2970330" cy="180977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err="1">
                <a:uFillTx/>
                <a:latin typeface="Trebuchet MS" pitchFamily="34" charset="0"/>
              </a:rPr>
              <a:t>응모기간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: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1</a:t>
            </a:r>
            <a:r>
              <a:rPr lang="ko-KR" altLang="en-US" sz="1000">
                <a:uFillTx/>
                <a:latin typeface="Trebuchet MS" pitchFamily="34" charset="0"/>
              </a:rPr>
              <a:t>일 </a:t>
            </a:r>
            <a:r>
              <a:rPr lang="en-US" altLang="ko-KR" sz="1000">
                <a:uFillTx/>
                <a:latin typeface="Trebuchet MS" pitchFamily="34" charset="0"/>
              </a:rPr>
              <a:t>~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8</a:t>
            </a:r>
            <a:r>
              <a:rPr lang="ko-KR" altLang="en-US" sz="1000">
                <a:uFillTx/>
                <a:latin typeface="Trebuchet MS" pitchFamily="34" charset="0"/>
              </a:rPr>
              <a:t>일</a:t>
            </a:r>
            <a:endParaRPr lang="en-US" altLang="ko-KR" sz="1000">
              <a:uFillTx/>
              <a:latin typeface="Trebuchet MS" pitchFamily="34" charset="0"/>
            </a:endParaRPr>
          </a:p>
        </p:txBody>
      </p:sp>
      <p:sp>
        <p:nvSpPr>
          <p:cNvPr id="57" name="직사각형 56"/>
          <p:cNvSpPr>
            <a:spLocks noChangeAspect="1"/>
          </p:cNvSpPr>
          <p:nvPr/>
        </p:nvSpPr>
        <p:spPr bwMode="auto">
          <a:xfrm>
            <a:off x="1238681" y="4695402"/>
            <a:ext cx="2690946" cy="2187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>
                <a:uFillTx/>
                <a:latin typeface="Trebuchet MS" pitchFamily="34" charset="0"/>
              </a:rPr>
              <a:t>컬러   </a:t>
            </a:r>
            <a:r>
              <a:rPr lang="ko-KR" altLang="en-US" sz="900" err="1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Trebuchet MS" pitchFamily="34" charset="0"/>
              </a:rPr>
              <a:t>호라이즌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Trebuchet MS" pitchFamily="34" charset="0"/>
              </a:rPr>
              <a:t> 블루</a:t>
            </a:r>
            <a:r>
              <a:rPr lang="ko-KR" altLang="en-US" sz="900">
                <a:uFillTx/>
                <a:latin typeface="Trebuchet MS" pitchFamily="34" charset="0"/>
              </a:rPr>
              <a:t>                 </a:t>
            </a:r>
            <a:endParaRPr lang="en-US" altLang="ko-KR" sz="900">
              <a:uFillTx/>
              <a:latin typeface="Trebuchet MS" pitchFamily="34" charset="0"/>
            </a:endParaRPr>
          </a:p>
        </p:txBody>
      </p:sp>
      <p:sp>
        <p:nvSpPr>
          <p:cNvPr id="58" name="직사각형 57"/>
          <p:cNvSpPr>
            <a:spLocks noChangeAspect="1"/>
          </p:cNvSpPr>
          <p:nvPr/>
        </p:nvSpPr>
        <p:spPr bwMode="auto">
          <a:xfrm>
            <a:off x="965428" y="4927358"/>
            <a:ext cx="3240361" cy="101387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>
                <a:uFillTx/>
                <a:latin typeface="Trebuchet MS" pitchFamily="34" charset="0"/>
              </a:rPr>
              <a:t>타일러</a:t>
            </a:r>
            <a:r>
              <a:rPr lang="en-US" altLang="ko-KR" sz="1000">
                <a:uFillTx/>
                <a:latin typeface="Trebuchet MS" pitchFamily="34" charset="0"/>
              </a:rPr>
              <a:t>,</a:t>
            </a:r>
            <a:r>
              <a:rPr lang="ko-KR" altLang="en-US" sz="1000">
                <a:uFillTx/>
                <a:latin typeface="Trebuchet MS" pitchFamily="34" charset="0"/>
              </a:rPr>
              <a:t> 더 </a:t>
            </a:r>
            <a:r>
              <a:rPr lang="ko-KR" altLang="en-US" sz="100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err="1">
                <a:uFillTx/>
                <a:latin typeface="Trebuchet MS" pitchFamily="34" charset="0"/>
              </a:rPr>
              <a:t>컨버스</a:t>
            </a:r>
            <a:r>
              <a:rPr lang="ko-KR" altLang="en-US" sz="1000">
                <a:uFillTx/>
                <a:latin typeface="Trebuchet MS" pitchFamily="34" charset="0"/>
              </a:rPr>
              <a:t> 척 </a:t>
            </a:r>
            <a:r>
              <a:rPr lang="en-US" altLang="ko-KR" sz="1000">
                <a:uFillTx/>
                <a:latin typeface="Trebuchet MS" pitchFamily="34" charset="0"/>
              </a:rPr>
              <a:t>70</a:t>
            </a:r>
            <a:r>
              <a:rPr lang="ko-KR" altLang="en-US" sz="100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ko-KR" altLang="en-US" sz="1000" err="1">
                <a:uFillTx/>
                <a:latin typeface="Trebuchet MS" pitchFamily="34" charset="0"/>
              </a:rPr>
              <a:t>타일러의</a:t>
            </a:r>
            <a:r>
              <a:rPr lang="ko-KR" altLang="en-US" sz="1000">
                <a:uFillTx/>
                <a:latin typeface="Trebuchet MS" pitchFamily="34" charset="0"/>
              </a:rPr>
              <a:t> 세 번째 앨범 </a:t>
            </a:r>
            <a:r>
              <a:rPr lang="en-US" altLang="ko-KR" sz="1000">
                <a:uFillTx/>
                <a:latin typeface="Trebuchet MS" pitchFamily="34" charset="0"/>
              </a:rPr>
              <a:t>‘</a:t>
            </a:r>
            <a:r>
              <a:rPr lang="ko-KR" altLang="en-US" sz="1000">
                <a:uFillTx/>
                <a:latin typeface="Trebuchet MS" pitchFamily="34" charset="0"/>
              </a:rPr>
              <a:t>체리 밤 </a:t>
            </a:r>
            <a:r>
              <a:rPr lang="en-US" altLang="ko-KR" sz="1000">
                <a:uFillTx/>
                <a:latin typeface="Trebuchet MS" pitchFamily="34" charset="0"/>
              </a:rPr>
              <a:t>(Cherry Bomb)</a:t>
            </a:r>
            <a:r>
              <a:rPr lang="ko-KR" altLang="en-US" sz="100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63" name="직사각형 62"/>
          <p:cNvSpPr>
            <a:spLocks noChangeAspect="1"/>
          </p:cNvSpPr>
          <p:nvPr/>
        </p:nvSpPr>
        <p:spPr bwMode="auto">
          <a:xfrm>
            <a:off x="932655" y="5968320"/>
            <a:ext cx="3309321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당첨 결과 확인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46" name="직사각형 45"/>
          <p:cNvSpPr>
            <a:spLocks noChangeAspect="1"/>
          </p:cNvSpPr>
          <p:nvPr/>
        </p:nvSpPr>
        <p:spPr bwMode="auto">
          <a:xfrm>
            <a:off x="830414" y="1538790"/>
            <a:ext cx="3507481" cy="4860539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 w="3175" cap="flat" cmpd="sng" algn="ctr">
            <a:solidFill>
              <a:schemeClr val="tx1">
                <a:alpha val="5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931029" y="1874969"/>
            <a:ext cx="3321061" cy="3870430"/>
            <a:chOff x="9839630" y="2078850"/>
            <a:chExt cx="3321061" cy="3870430"/>
          </a:xfrm>
        </p:grpSpPr>
        <p:sp>
          <p:nvSpPr>
            <p:cNvPr id="51" name="직사각형 50"/>
            <p:cNvSpPr>
              <a:spLocks/>
            </p:cNvSpPr>
            <p:nvPr/>
          </p:nvSpPr>
          <p:spPr>
            <a:xfrm>
              <a:off x="9839630" y="2078850"/>
              <a:ext cx="3321061" cy="38704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b="1">
                <a:solidFill>
                  <a:schemeClr val="bg1">
                    <a:lumMod val="75000"/>
                  </a:schemeClr>
                </a:solidFill>
                <a:uFillTx/>
              </a:endParaRPr>
            </a:p>
          </p:txBody>
        </p:sp>
        <p:sp>
          <p:nvSpPr>
            <p:cNvPr id="53" name="직사각형 52"/>
            <p:cNvSpPr>
              <a:spLocks/>
            </p:cNvSpPr>
            <p:nvPr/>
          </p:nvSpPr>
          <p:spPr>
            <a:xfrm>
              <a:off x="9921425" y="2644280"/>
              <a:ext cx="31503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홍길동님 축하합니다</a:t>
              </a:r>
              <a:r>
                <a:rPr lang="en-US" altLang="ko-KR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54" name="직사각형 53"/>
            <p:cNvSpPr>
              <a:spLocks/>
            </p:cNvSpPr>
            <p:nvPr/>
          </p:nvSpPr>
          <p:spPr>
            <a:xfrm>
              <a:off x="12647971" y="2126429"/>
              <a:ext cx="4889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ko-KR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64" name="직사각형 63"/>
            <p:cNvSpPr>
              <a:spLocks/>
            </p:cNvSpPr>
            <p:nvPr/>
          </p:nvSpPr>
          <p:spPr>
            <a:xfrm>
              <a:off x="9921425" y="3144271"/>
              <a:ext cx="3150349" cy="1741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b="1" dirty="0">
                  <a:solidFill>
                    <a:srgbClr val="000000"/>
                  </a:solidFill>
                  <a:latin typeface="+mn-ea"/>
                  <a:ea typeface="+mn-ea"/>
                </a:rPr>
                <a:t>드로우</a:t>
              </a:r>
              <a:r>
                <a:rPr lang="ko-KR" altLang="en-US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에 당첨되셨습니다</a:t>
              </a:r>
              <a:r>
                <a:rPr lang="en-US" altLang="ko-KR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  <a:p>
              <a:pPr algn="ctr" fontAlgn="ctr"/>
              <a:endParaRPr lang="en-US" altLang="ko-KR" b="1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ko-KR" altLang="en-US" sz="1000" dirty="0" err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응모상품명</a:t>
              </a:r>
              <a:endParaRPr lang="en-US" altLang="ko-KR" sz="1000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ko-KR" altLang="en-US" sz="1000" b="1" dirty="0" err="1">
                  <a:latin typeface="Trebuchet MS" pitchFamily="34" charset="0"/>
                </a:rPr>
                <a:t>컨버스</a:t>
              </a:r>
              <a:r>
                <a:rPr lang="ko-KR" altLang="en-US" sz="1000" b="1" dirty="0">
                  <a:latin typeface="Trebuchet MS" pitchFamily="34" charset="0"/>
                </a:rPr>
                <a:t> </a:t>
              </a:r>
              <a:r>
                <a:rPr lang="en-US" altLang="ko-KR" sz="1000" b="1" dirty="0">
                  <a:latin typeface="Trebuchet MS" pitchFamily="34" charset="0"/>
                </a:rPr>
                <a:t>X</a:t>
              </a:r>
              <a:r>
                <a:rPr lang="ko-KR" altLang="en-US" sz="1000" b="1" dirty="0">
                  <a:latin typeface="Trebuchet MS" pitchFamily="34" charset="0"/>
                </a:rPr>
                <a:t> </a:t>
              </a:r>
              <a:r>
                <a:rPr lang="ko-KR" altLang="en-US" sz="1000" b="1" dirty="0" err="1">
                  <a:latin typeface="Trebuchet MS" pitchFamily="34" charset="0"/>
                </a:rPr>
                <a:t>베트맨</a:t>
              </a:r>
              <a:endParaRPr lang="en-US" altLang="ko-KR" sz="1000" b="1" dirty="0">
                <a:uFillTx/>
                <a:latin typeface="Trebuchet MS" pitchFamily="34" charset="0"/>
              </a:endParaRPr>
            </a:p>
            <a:p>
              <a:pPr algn="ctr" fontAlgn="ctr">
                <a:lnSpc>
                  <a:spcPts val="1940"/>
                </a:lnSpc>
              </a:pPr>
              <a:endParaRPr lang="en-US" altLang="ko-KR" sz="1000" b="1" dirty="0">
                <a:solidFill>
                  <a:srgbClr val="000000"/>
                </a:solidFill>
                <a:uFillTx/>
                <a:latin typeface="Trebuchet MS" pitchFamily="34" charset="0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ko-KR" altLang="en-US" sz="1000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구매가능 시간</a:t>
              </a:r>
              <a:endParaRPr lang="en-US" altLang="ko-KR" sz="1000" dirty="0">
                <a:solidFill>
                  <a:srgbClr val="000000"/>
                </a:solidFill>
                <a:uFillTx/>
                <a:latin typeface="Trebuchet MS" pitchFamily="34" charset="0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2019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년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월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일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11:00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~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2019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년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월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일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14:00</a:t>
              </a:r>
              <a:endParaRPr lang="en-US" altLang="ko-KR" sz="1200" b="1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</p:txBody>
        </p:sp>
        <p:sp>
          <p:nvSpPr>
            <p:cNvPr id="65" name="직사각형 64"/>
            <p:cNvSpPr>
              <a:spLocks noChangeAspect="1"/>
            </p:cNvSpPr>
            <p:nvPr/>
          </p:nvSpPr>
          <p:spPr bwMode="auto">
            <a:xfrm>
              <a:off x="9921424" y="5184195"/>
              <a:ext cx="3150349" cy="3153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/>
              <a:r>
                <a:rPr lang="ko-KR" altLang="en-US" sz="1200" b="1" err="1">
                  <a:solidFill>
                    <a:schemeClr val="bg1"/>
                  </a:solidFill>
                  <a:uFillTx/>
                  <a:latin typeface="Trebuchet MS" pitchFamily="34" charset="0"/>
                </a:rPr>
                <a:t>바로구매</a:t>
              </a:r>
              <a:endParaRPr lang="en-US" altLang="ko-KR" sz="1200" b="1">
                <a:solidFill>
                  <a:schemeClr val="bg1"/>
                </a:solidFill>
                <a:uFillTx/>
                <a:latin typeface="Trebuchet MS" pitchFamily="34" charset="0"/>
              </a:endParaRPr>
            </a:p>
          </p:txBody>
        </p:sp>
      </p:grpSp>
      <p:sp>
        <p:nvSpPr>
          <p:cNvPr id="67" name="타원 66"/>
          <p:cNvSpPr>
            <a:spLocks/>
          </p:cNvSpPr>
          <p:nvPr/>
        </p:nvSpPr>
        <p:spPr bwMode="auto">
          <a:xfrm>
            <a:off x="945521" y="492426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8" name="타원 67"/>
          <p:cNvSpPr>
            <a:spLocks/>
          </p:cNvSpPr>
          <p:nvPr/>
        </p:nvSpPr>
        <p:spPr bwMode="auto">
          <a:xfrm>
            <a:off x="3776068" y="192744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당첨 안내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27" name="Group 90">
            <a:extLst>
              <a:ext uri="{FF2B5EF4-FFF2-40B4-BE49-F238E27FC236}">
                <a16:creationId xmlns:a16="http://schemas.microsoft.com/office/drawing/2014/main" id="{4E4B9074-3F3D-1243-A1F0-C00558036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98294"/>
              </p:ext>
            </p:extLst>
          </p:nvPr>
        </p:nvGraphicFramePr>
        <p:xfrm>
          <a:off x="9269501" y="558055"/>
          <a:ext cx="2676438" cy="11430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TH_010400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주문서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레이어 팝업 닫히며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98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구매가능 시간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388246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4BD21A71-E30B-D342-8FD5-2C0FC0361391}"/>
              </a:ext>
            </a:extLst>
          </p:cNvPr>
          <p:cNvSpPr>
            <a:spLocks/>
          </p:cNvSpPr>
          <p:nvPr/>
        </p:nvSpPr>
        <p:spPr bwMode="auto">
          <a:xfrm>
            <a:off x="1367553" y="360902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5A4F392-5E8B-0A4C-B869-641AB6F33D53}"/>
              </a:ext>
            </a:extLst>
          </p:cNvPr>
          <p:cNvSpPr>
            <a:spLocks/>
          </p:cNvSpPr>
          <p:nvPr/>
        </p:nvSpPr>
        <p:spPr bwMode="auto">
          <a:xfrm>
            <a:off x="1060242" y="433672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CCDBE9D6-EC11-094D-86DF-328707494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43730"/>
              </p:ext>
            </p:extLst>
          </p:nvPr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90">
            <a:extLst>
              <a:ext uri="{FF2B5EF4-FFF2-40B4-BE49-F238E27FC236}">
                <a16:creationId xmlns:a16="http://schemas.microsoft.com/office/drawing/2014/main" id="{A9FFDB01-8A52-D942-BB7C-28B5A049F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90782"/>
              </p:ext>
            </p:extLst>
          </p:nvPr>
        </p:nvGraphicFramePr>
        <p:xfrm>
          <a:off x="10860430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roup 90">
            <a:extLst>
              <a:ext uri="{FF2B5EF4-FFF2-40B4-BE49-F238E27FC236}">
                <a16:creationId xmlns:a16="http://schemas.microsoft.com/office/drawing/2014/main" id="{A28D4F84-BF30-8A48-9C95-2DE698803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4058"/>
              </p:ext>
            </p:extLst>
          </p:nvPr>
        </p:nvGraphicFramePr>
        <p:xfrm>
          <a:off x="10328234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roup 90">
            <a:extLst>
              <a:ext uri="{FF2B5EF4-FFF2-40B4-BE49-F238E27FC236}">
                <a16:creationId xmlns:a16="http://schemas.microsoft.com/office/drawing/2014/main" id="{49A6BE6E-0146-6C48-91F3-5042D7141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551862"/>
              </p:ext>
            </p:extLst>
          </p:nvPr>
        </p:nvGraphicFramePr>
        <p:xfrm>
          <a:off x="5299416" y="317134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B245C82-1DA5-0640-B4F0-F4709BE1565E}"/>
              </a:ext>
            </a:extLst>
          </p:cNvPr>
          <p:cNvSpPr txBox="1"/>
          <p:nvPr/>
        </p:nvSpPr>
        <p:spPr>
          <a:xfrm>
            <a:off x="4382294" y="3335267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8B8436-4547-5D4F-8086-B725285096A1}"/>
              </a:ext>
            </a:extLst>
          </p:cNvPr>
          <p:cNvSpPr>
            <a:spLocks/>
          </p:cNvSpPr>
          <p:nvPr/>
        </p:nvSpPr>
        <p:spPr>
          <a:xfrm>
            <a:off x="1549961" y="2993642"/>
            <a:ext cx="488765" cy="24347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 bwMode="auto">
          <a:xfrm>
            <a:off x="830415" y="1538790"/>
            <a:ext cx="3510390" cy="48605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 bwMode="auto">
          <a:xfrm>
            <a:off x="830414" y="2342438"/>
            <a:ext cx="3507481" cy="22802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7" name="직사각형 46"/>
          <p:cNvSpPr>
            <a:spLocks noChangeAspect="1"/>
          </p:cNvSpPr>
          <p:nvPr/>
        </p:nvSpPr>
        <p:spPr bwMode="auto">
          <a:xfrm>
            <a:off x="830415" y="1538790"/>
            <a:ext cx="3510390" cy="80364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 bwMode="auto">
          <a:xfrm>
            <a:off x="931029" y="1648504"/>
            <a:ext cx="2710026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컨버스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X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골프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1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100" b="1" dirty="0">
                <a:uFillTx/>
                <a:latin typeface="Trebuchet MS" pitchFamily="34" charset="0"/>
              </a:rPr>
              <a:t> </a:t>
            </a:r>
            <a:r>
              <a:rPr lang="en-US" altLang="ko-KR" sz="1100" b="1" dirty="0">
                <a:uFillTx/>
                <a:latin typeface="Trebuchet MS" pitchFamily="34" charset="0"/>
              </a:rPr>
              <a:t>X </a:t>
            </a:r>
            <a:r>
              <a:rPr lang="ko-KR" altLang="en-US" sz="1100" b="1" dirty="0">
                <a:uFillTx/>
                <a:latin typeface="Trebuchet MS" pitchFamily="34" charset="0"/>
              </a:rPr>
              <a:t>골프 르 </a:t>
            </a:r>
            <a:r>
              <a:rPr lang="ko-KR" altLang="en-US" sz="11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1100" b="1" dirty="0">
                <a:uFillTx/>
                <a:latin typeface="Trebuchet MS" pitchFamily="34" charset="0"/>
              </a:rPr>
              <a:t> *</a:t>
            </a:r>
            <a:r>
              <a:rPr lang="ko-KR" altLang="en-US" sz="11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1100" b="1" dirty="0">
                <a:uFillTx/>
                <a:latin typeface="Trebuchet MS" pitchFamily="34" charset="0"/>
              </a:rPr>
              <a:t> 척 </a:t>
            </a:r>
            <a:r>
              <a:rPr lang="en-US" altLang="ko-KR" sz="11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2" name="직사각형 51"/>
          <p:cNvSpPr>
            <a:spLocks noChangeAspect="1"/>
          </p:cNvSpPr>
          <p:nvPr/>
        </p:nvSpPr>
        <p:spPr bwMode="auto">
          <a:xfrm>
            <a:off x="3395700" y="1653335"/>
            <a:ext cx="942196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en-US" altLang="ko-KR" sz="1200" b="1">
                <a:uFillTx/>
                <a:latin typeface="Trebuchet MS" pitchFamily="34" charset="0"/>
              </a:rPr>
              <a:t>125,000</a:t>
            </a:r>
            <a:r>
              <a:rPr lang="ko-KR" altLang="en-US" sz="1200" b="1">
                <a:uFillTx/>
                <a:latin typeface="Trebuchet MS" pitchFamily="34" charset="0"/>
              </a:rPr>
              <a:t>원</a:t>
            </a:r>
            <a:endParaRPr lang="en-US" altLang="ko-KR" sz="900">
              <a:uFillTx/>
              <a:latin typeface="Trebuchet MS" pitchFamily="34" charset="0"/>
            </a:endParaRPr>
          </a:p>
        </p:txBody>
      </p:sp>
      <p:sp>
        <p:nvSpPr>
          <p:cNvPr id="55" name="직사각형 54"/>
          <p:cNvSpPr>
            <a:spLocks noChangeAspect="1"/>
          </p:cNvSpPr>
          <p:nvPr/>
        </p:nvSpPr>
        <p:spPr bwMode="auto">
          <a:xfrm>
            <a:off x="2269119" y="4315122"/>
            <a:ext cx="630070" cy="26602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>
                <a:uFillTx/>
                <a:latin typeface="Trebuchet MS" pitchFamily="34" charset="0"/>
              </a:rPr>
              <a:t>1/8</a:t>
            </a:r>
          </a:p>
        </p:txBody>
      </p:sp>
      <p:sp>
        <p:nvSpPr>
          <p:cNvPr id="56" name="직사각형 55"/>
          <p:cNvSpPr>
            <a:spLocks noChangeAspect="1"/>
          </p:cNvSpPr>
          <p:nvPr/>
        </p:nvSpPr>
        <p:spPr bwMode="auto">
          <a:xfrm>
            <a:off x="931029" y="2078842"/>
            <a:ext cx="2970330" cy="180977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err="1">
                <a:uFillTx/>
                <a:latin typeface="Trebuchet MS" pitchFamily="34" charset="0"/>
              </a:rPr>
              <a:t>응모기간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: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1</a:t>
            </a:r>
            <a:r>
              <a:rPr lang="ko-KR" altLang="en-US" sz="1000">
                <a:uFillTx/>
                <a:latin typeface="Trebuchet MS" pitchFamily="34" charset="0"/>
              </a:rPr>
              <a:t>일 </a:t>
            </a:r>
            <a:r>
              <a:rPr lang="en-US" altLang="ko-KR" sz="1000">
                <a:uFillTx/>
                <a:latin typeface="Trebuchet MS" pitchFamily="34" charset="0"/>
              </a:rPr>
              <a:t>~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8</a:t>
            </a:r>
            <a:r>
              <a:rPr lang="ko-KR" altLang="en-US" sz="1000">
                <a:uFillTx/>
                <a:latin typeface="Trebuchet MS" pitchFamily="34" charset="0"/>
              </a:rPr>
              <a:t>일</a:t>
            </a:r>
            <a:endParaRPr lang="en-US" altLang="ko-KR" sz="1000">
              <a:uFillTx/>
              <a:latin typeface="Trebuchet MS" pitchFamily="34" charset="0"/>
            </a:endParaRPr>
          </a:p>
        </p:txBody>
      </p:sp>
      <p:sp>
        <p:nvSpPr>
          <p:cNvPr id="57" name="직사각형 56"/>
          <p:cNvSpPr>
            <a:spLocks noChangeAspect="1"/>
          </p:cNvSpPr>
          <p:nvPr/>
        </p:nvSpPr>
        <p:spPr bwMode="auto">
          <a:xfrm>
            <a:off x="1238681" y="4695402"/>
            <a:ext cx="2690946" cy="2187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>
                <a:uFillTx/>
                <a:latin typeface="Trebuchet MS" pitchFamily="34" charset="0"/>
              </a:rPr>
              <a:t>컬러   </a:t>
            </a:r>
            <a:r>
              <a:rPr lang="ko-KR" altLang="en-US" sz="900" err="1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Trebuchet MS" pitchFamily="34" charset="0"/>
              </a:rPr>
              <a:t>호라이즌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Trebuchet MS" pitchFamily="34" charset="0"/>
              </a:rPr>
              <a:t> 블루</a:t>
            </a:r>
            <a:r>
              <a:rPr lang="ko-KR" altLang="en-US" sz="900">
                <a:uFillTx/>
                <a:latin typeface="Trebuchet MS" pitchFamily="34" charset="0"/>
              </a:rPr>
              <a:t>                 </a:t>
            </a:r>
            <a:endParaRPr lang="en-US" altLang="ko-KR" sz="900">
              <a:uFillTx/>
              <a:latin typeface="Trebuchet MS" pitchFamily="34" charset="0"/>
            </a:endParaRPr>
          </a:p>
        </p:txBody>
      </p:sp>
      <p:sp>
        <p:nvSpPr>
          <p:cNvPr id="58" name="직사각형 57"/>
          <p:cNvSpPr>
            <a:spLocks noChangeAspect="1"/>
          </p:cNvSpPr>
          <p:nvPr/>
        </p:nvSpPr>
        <p:spPr bwMode="auto">
          <a:xfrm>
            <a:off x="965428" y="4927358"/>
            <a:ext cx="3240361" cy="101387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>
                <a:uFillTx/>
                <a:latin typeface="Trebuchet MS" pitchFamily="34" charset="0"/>
              </a:rPr>
              <a:t>타일러</a:t>
            </a:r>
            <a:r>
              <a:rPr lang="en-US" altLang="ko-KR" sz="1000">
                <a:uFillTx/>
                <a:latin typeface="Trebuchet MS" pitchFamily="34" charset="0"/>
              </a:rPr>
              <a:t>,</a:t>
            </a:r>
            <a:r>
              <a:rPr lang="ko-KR" altLang="en-US" sz="1000">
                <a:uFillTx/>
                <a:latin typeface="Trebuchet MS" pitchFamily="34" charset="0"/>
              </a:rPr>
              <a:t> 더 </a:t>
            </a:r>
            <a:r>
              <a:rPr lang="ko-KR" altLang="en-US" sz="100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err="1">
                <a:uFillTx/>
                <a:latin typeface="Trebuchet MS" pitchFamily="34" charset="0"/>
              </a:rPr>
              <a:t>컨버스</a:t>
            </a:r>
            <a:r>
              <a:rPr lang="ko-KR" altLang="en-US" sz="1000">
                <a:uFillTx/>
                <a:latin typeface="Trebuchet MS" pitchFamily="34" charset="0"/>
              </a:rPr>
              <a:t> 척 </a:t>
            </a:r>
            <a:r>
              <a:rPr lang="en-US" altLang="ko-KR" sz="1000">
                <a:uFillTx/>
                <a:latin typeface="Trebuchet MS" pitchFamily="34" charset="0"/>
              </a:rPr>
              <a:t>70</a:t>
            </a:r>
            <a:r>
              <a:rPr lang="ko-KR" altLang="en-US" sz="100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ko-KR" altLang="en-US" sz="1000" err="1">
                <a:uFillTx/>
                <a:latin typeface="Trebuchet MS" pitchFamily="34" charset="0"/>
              </a:rPr>
              <a:t>타일러의</a:t>
            </a:r>
            <a:r>
              <a:rPr lang="ko-KR" altLang="en-US" sz="1000">
                <a:uFillTx/>
                <a:latin typeface="Trebuchet MS" pitchFamily="34" charset="0"/>
              </a:rPr>
              <a:t> 세 번째 앨범 </a:t>
            </a:r>
            <a:r>
              <a:rPr lang="en-US" altLang="ko-KR" sz="1000">
                <a:uFillTx/>
                <a:latin typeface="Trebuchet MS" pitchFamily="34" charset="0"/>
              </a:rPr>
              <a:t>‘</a:t>
            </a:r>
            <a:r>
              <a:rPr lang="ko-KR" altLang="en-US" sz="1000">
                <a:uFillTx/>
                <a:latin typeface="Trebuchet MS" pitchFamily="34" charset="0"/>
              </a:rPr>
              <a:t>체리 밤 </a:t>
            </a:r>
            <a:r>
              <a:rPr lang="en-US" altLang="ko-KR" sz="1000">
                <a:uFillTx/>
                <a:latin typeface="Trebuchet MS" pitchFamily="34" charset="0"/>
              </a:rPr>
              <a:t>(Cherry Bomb)</a:t>
            </a:r>
            <a:r>
              <a:rPr lang="ko-KR" altLang="en-US" sz="100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63" name="직사각형 62"/>
          <p:cNvSpPr>
            <a:spLocks noChangeAspect="1"/>
          </p:cNvSpPr>
          <p:nvPr/>
        </p:nvSpPr>
        <p:spPr bwMode="auto">
          <a:xfrm>
            <a:off x="932655" y="5968320"/>
            <a:ext cx="3309321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당첨 결과 확인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46" name="직사각형 45"/>
          <p:cNvSpPr>
            <a:spLocks noChangeAspect="1"/>
          </p:cNvSpPr>
          <p:nvPr/>
        </p:nvSpPr>
        <p:spPr bwMode="auto">
          <a:xfrm>
            <a:off x="830414" y="1538790"/>
            <a:ext cx="3507481" cy="4860539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 w="3175" cap="flat" cmpd="sng" algn="ctr">
            <a:solidFill>
              <a:schemeClr val="tx1">
                <a:alpha val="5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i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미당첨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 안내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27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46740"/>
              </p:ext>
            </p:extLst>
          </p:nvPr>
        </p:nvGraphicFramePr>
        <p:xfrm>
          <a:off x="9269501" y="558055"/>
          <a:ext cx="2676438" cy="4572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TH_010500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확인 버튼 클릭 시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920915" y="2037263"/>
            <a:ext cx="3321061" cy="3572046"/>
            <a:chOff x="9839630" y="2078850"/>
            <a:chExt cx="3321061" cy="3572046"/>
          </a:xfrm>
        </p:grpSpPr>
        <p:sp>
          <p:nvSpPr>
            <p:cNvPr id="29" name="직사각형 28"/>
            <p:cNvSpPr>
              <a:spLocks/>
            </p:cNvSpPr>
            <p:nvPr/>
          </p:nvSpPr>
          <p:spPr>
            <a:xfrm>
              <a:off x="9839630" y="2078850"/>
              <a:ext cx="3321061" cy="3572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b="1">
                <a:solidFill>
                  <a:schemeClr val="bg1">
                    <a:lumMod val="75000"/>
                  </a:schemeClr>
                </a:solidFill>
                <a:uFillTx/>
              </a:endParaRPr>
            </a:p>
          </p:txBody>
        </p:sp>
        <p:sp>
          <p:nvSpPr>
            <p:cNvPr id="30" name="직사각형 29"/>
            <p:cNvSpPr>
              <a:spLocks/>
            </p:cNvSpPr>
            <p:nvPr/>
          </p:nvSpPr>
          <p:spPr>
            <a:xfrm>
              <a:off x="9921425" y="2644280"/>
              <a:ext cx="31503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sz="1200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홍길동님 </a:t>
              </a:r>
              <a:endParaRPr lang="en-US" altLang="ko-KR" sz="1200" b="1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/>
              <a:r>
                <a:rPr lang="ko-KR" altLang="en-US" sz="1200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드로우에 응모해 주셔서 감사합니다</a:t>
              </a:r>
              <a:r>
                <a:rPr lang="en-US" altLang="ko-KR" sz="1200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31" name="직사각형 30"/>
            <p:cNvSpPr>
              <a:spLocks/>
            </p:cNvSpPr>
            <p:nvPr/>
          </p:nvSpPr>
          <p:spPr>
            <a:xfrm>
              <a:off x="12647971" y="2126429"/>
              <a:ext cx="4889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ko-KR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32" name="직사각형 31"/>
            <p:cNvSpPr>
              <a:spLocks/>
            </p:cNvSpPr>
            <p:nvPr/>
          </p:nvSpPr>
          <p:spPr>
            <a:xfrm>
              <a:off x="9921425" y="3350328"/>
              <a:ext cx="315034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이번 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드로우</a:t>
              </a:r>
              <a:r>
                <a:rPr lang="ko-KR" altLang="en-US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에는 </a:t>
              </a:r>
              <a:endParaRPr lang="en-US" altLang="ko-KR" sz="1200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/>
              <a:r>
                <a:rPr lang="ko-KR" altLang="en-US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당첨이 되지 않으셨습니다</a:t>
              </a:r>
              <a:r>
                <a:rPr lang="en-US" altLang="ko-KR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  <a:p>
              <a:pPr algn="ctr" fontAlgn="ctr"/>
              <a:endParaRPr lang="en-US" altLang="ko-KR" sz="1200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/>
              <a:r>
                <a:rPr lang="ko-KR" altLang="en-US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아쉽지만 다음에 진행되는 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드로우</a:t>
              </a:r>
              <a:r>
                <a:rPr lang="ko-KR" altLang="en-US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에 </a:t>
              </a:r>
              <a:endParaRPr lang="en-US" altLang="ko-KR" sz="1200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/>
              <a:r>
                <a:rPr lang="ko-KR" altLang="en-US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도전해주세요</a:t>
              </a:r>
              <a:r>
                <a:rPr lang="en-US" altLang="ko-KR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33" name="직사각형 32"/>
            <p:cNvSpPr>
              <a:spLocks noChangeAspect="1"/>
            </p:cNvSpPr>
            <p:nvPr/>
          </p:nvSpPr>
          <p:spPr bwMode="auto">
            <a:xfrm>
              <a:off x="9921424" y="4802460"/>
              <a:ext cx="3150349" cy="3153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/>
              <a:r>
                <a:rPr lang="ko-KR" altLang="en-US" sz="1200" b="1">
                  <a:solidFill>
                    <a:schemeClr val="bg1"/>
                  </a:solidFill>
                  <a:uFillTx/>
                  <a:latin typeface="Trebuchet MS" pitchFamily="34" charset="0"/>
                </a:rPr>
                <a:t>확인</a:t>
              </a:r>
              <a:endParaRPr lang="en-US" altLang="ko-KR" sz="1200" b="1">
                <a:solidFill>
                  <a:schemeClr val="bg1"/>
                </a:solidFill>
                <a:uFillTx/>
                <a:latin typeface="Trebuchet MS" pitchFamily="34" charset="0"/>
              </a:endParaRPr>
            </a:p>
          </p:txBody>
        </p:sp>
      </p:grpSp>
      <p:sp>
        <p:nvSpPr>
          <p:cNvPr id="35" name="타원 34"/>
          <p:cNvSpPr>
            <a:spLocks/>
          </p:cNvSpPr>
          <p:nvPr/>
        </p:nvSpPr>
        <p:spPr bwMode="auto">
          <a:xfrm>
            <a:off x="944423" y="471707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24" name="Group 90">
            <a:extLst>
              <a:ext uri="{FF2B5EF4-FFF2-40B4-BE49-F238E27FC236}">
                <a16:creationId xmlns:a16="http://schemas.microsoft.com/office/drawing/2014/main" id="{DECA9B5E-DBA5-084A-9881-A6EB3D63F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77289"/>
              </p:ext>
            </p:extLst>
          </p:nvPr>
        </p:nvGraphicFramePr>
        <p:xfrm>
          <a:off x="11400555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roup 90">
            <a:extLst>
              <a:ext uri="{FF2B5EF4-FFF2-40B4-BE49-F238E27FC236}">
                <a16:creationId xmlns:a16="http://schemas.microsoft.com/office/drawing/2014/main" id="{A9012642-413F-D546-8672-05B7E4F09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971115"/>
              </p:ext>
            </p:extLst>
          </p:nvPr>
        </p:nvGraphicFramePr>
        <p:xfrm>
          <a:off x="5299416" y="317134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A1259AFF-55BC-AC45-BC1C-7FC81586895E}"/>
              </a:ext>
            </a:extLst>
          </p:cNvPr>
          <p:cNvSpPr txBox="1"/>
          <p:nvPr/>
        </p:nvSpPr>
        <p:spPr>
          <a:xfrm>
            <a:off x="4382294" y="3335267"/>
            <a:ext cx="152477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200" b="1" i="1" dirty="0">
                <a:solidFill>
                  <a:srgbClr val="00B0F0"/>
                </a:solidFill>
              </a:rPr>
              <a:t>12/13,</a:t>
            </a:r>
            <a:r>
              <a:rPr kumimoji="1" lang="ko-KR" altLang="en-US" sz="1200" b="1" i="1" dirty="0">
                <a:solidFill>
                  <a:srgbClr val="00B0F0"/>
                </a:solidFill>
              </a:rPr>
              <a:t> 레이블 변경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1A4B45-1DFC-4045-9574-4B4F51CD4699}"/>
              </a:ext>
            </a:extLst>
          </p:cNvPr>
          <p:cNvSpPr>
            <a:spLocks/>
          </p:cNvSpPr>
          <p:nvPr/>
        </p:nvSpPr>
        <p:spPr>
          <a:xfrm>
            <a:off x="1294383" y="2796198"/>
            <a:ext cx="488765" cy="24347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F3EDE2-4543-6647-95E7-4C5E1E992BAB}"/>
              </a:ext>
            </a:extLst>
          </p:cNvPr>
          <p:cNvSpPr>
            <a:spLocks/>
          </p:cNvSpPr>
          <p:nvPr/>
        </p:nvSpPr>
        <p:spPr>
          <a:xfrm>
            <a:off x="2391825" y="3334150"/>
            <a:ext cx="488765" cy="24347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40448A-B34B-A248-9EE3-8E17CC597CD2}"/>
              </a:ext>
            </a:extLst>
          </p:cNvPr>
          <p:cNvSpPr>
            <a:spLocks/>
          </p:cNvSpPr>
          <p:nvPr/>
        </p:nvSpPr>
        <p:spPr>
          <a:xfrm>
            <a:off x="3152290" y="3920467"/>
            <a:ext cx="488765" cy="24347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PDP UI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Common(PC)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–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리미티드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F5E9C3-7FA3-6A4E-BF10-D8E40A922F76}"/>
              </a:ext>
            </a:extLst>
          </p:cNvPr>
          <p:cNvSpPr>
            <a:spLocks/>
          </p:cNvSpPr>
          <p:nvPr/>
        </p:nvSpPr>
        <p:spPr bwMode="auto">
          <a:xfrm>
            <a:off x="470375" y="638692"/>
            <a:ext cx="4185465" cy="18002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535326-746A-5642-A6F3-419BEE1F8E2B}"/>
              </a:ext>
            </a:extLst>
          </p:cNvPr>
          <p:cNvSpPr>
            <a:spLocks noChangeAspect="1"/>
          </p:cNvSpPr>
          <p:nvPr/>
        </p:nvSpPr>
        <p:spPr bwMode="auto">
          <a:xfrm>
            <a:off x="605390" y="735289"/>
            <a:ext cx="3465385" cy="20286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900" dirty="0">
                <a:latin typeface="Trebuchet MS" pitchFamily="34" charset="0"/>
              </a:rPr>
              <a:t>Home / </a:t>
            </a:r>
            <a:r>
              <a:rPr lang="ko-KR" altLang="en-US" sz="900" dirty="0">
                <a:latin typeface="Trebuchet MS" pitchFamily="34" charset="0"/>
              </a:rPr>
              <a:t>신발 </a:t>
            </a:r>
            <a:r>
              <a:rPr lang="en-US" altLang="ko-KR" sz="900" dirty="0">
                <a:latin typeface="Trebuchet MS" pitchFamily="34" charset="0"/>
              </a:rPr>
              <a:t>/</a:t>
            </a:r>
            <a:r>
              <a:rPr lang="ko-KR" altLang="en-US" sz="900" dirty="0">
                <a:latin typeface="Trebuchet MS" pitchFamily="34" charset="0"/>
              </a:rPr>
              <a:t> </a:t>
            </a:r>
            <a:r>
              <a:rPr lang="ko-KR" altLang="en-US" sz="900" dirty="0" err="1">
                <a:latin typeface="Trebuchet MS" pitchFamily="34" charset="0"/>
              </a:rPr>
              <a:t>척테일러</a:t>
            </a:r>
            <a:r>
              <a:rPr lang="ko-KR" altLang="en-US" sz="900" dirty="0">
                <a:latin typeface="Trebuchet MS" pitchFamily="34" charset="0"/>
              </a:rPr>
              <a:t> 올스타 </a:t>
            </a:r>
            <a:r>
              <a:rPr lang="en-US" altLang="ko-KR" sz="900" dirty="0">
                <a:latin typeface="Trebuchet MS" pitchFamily="34" charset="0"/>
              </a:rPr>
              <a:t>/</a:t>
            </a:r>
            <a:r>
              <a:rPr lang="ko-KR" altLang="en-US" sz="900" dirty="0">
                <a:latin typeface="Trebuchet MS" pitchFamily="34" charset="0"/>
              </a:rPr>
              <a:t> </a:t>
            </a:r>
            <a:r>
              <a:rPr lang="ko-KR" altLang="en-US" sz="900" dirty="0" err="1">
                <a:latin typeface="Trebuchet MS" pitchFamily="34" charset="0"/>
              </a:rPr>
              <a:t>척테일러</a:t>
            </a:r>
            <a:r>
              <a:rPr lang="ko-KR" altLang="en-US" sz="900" dirty="0">
                <a:latin typeface="Trebuchet MS" pitchFamily="34" charset="0"/>
              </a:rPr>
              <a:t> 올스타 클래식 </a:t>
            </a:r>
            <a:r>
              <a:rPr lang="ko-KR" altLang="en-US" sz="900" dirty="0" err="1">
                <a:latin typeface="Trebuchet MS" pitchFamily="34" charset="0"/>
              </a:rPr>
              <a:t>레더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2827B6-55AC-4841-B4E8-28E7D37125B9}"/>
              </a:ext>
            </a:extLst>
          </p:cNvPr>
          <p:cNvSpPr>
            <a:spLocks/>
          </p:cNvSpPr>
          <p:nvPr/>
        </p:nvSpPr>
        <p:spPr bwMode="auto">
          <a:xfrm>
            <a:off x="293746" y="532794"/>
            <a:ext cx="7557449" cy="613656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765EF26-C13F-3B43-A73F-AC87D459F901}"/>
              </a:ext>
            </a:extLst>
          </p:cNvPr>
          <p:cNvSpPr>
            <a:spLocks/>
          </p:cNvSpPr>
          <p:nvPr/>
        </p:nvSpPr>
        <p:spPr bwMode="auto">
          <a:xfrm>
            <a:off x="469071" y="631073"/>
            <a:ext cx="4185465" cy="180781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uFillTx/>
                <a:latin typeface="Trebuchet MS" pitchFamily="34" charset="0"/>
              </a:rPr>
              <a:t>상품 이미지 노출 영역</a:t>
            </a:r>
            <a:endParaRPr lang="en-US" altLang="ko-KR" sz="900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1B4815E-3906-A14E-93D3-24605BB1B869}"/>
              </a:ext>
            </a:extLst>
          </p:cNvPr>
          <p:cNvSpPr>
            <a:spLocks noChangeAspect="1"/>
          </p:cNvSpPr>
          <p:nvPr/>
        </p:nvSpPr>
        <p:spPr bwMode="auto">
          <a:xfrm>
            <a:off x="4812770" y="707170"/>
            <a:ext cx="2970330" cy="221723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컨버스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X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골프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2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200" b="1" dirty="0">
                <a:uFillTx/>
                <a:latin typeface="Trebuchet MS" pitchFamily="34" charset="0"/>
              </a:rPr>
              <a:t> </a:t>
            </a:r>
            <a:r>
              <a:rPr lang="en-US" altLang="ko-KR" sz="1200" b="1" dirty="0">
                <a:uFillTx/>
                <a:latin typeface="Trebuchet MS" pitchFamily="34" charset="0"/>
              </a:rPr>
              <a:t>X</a:t>
            </a:r>
            <a:r>
              <a:rPr lang="ko-KR" altLang="en-US" sz="12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12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1200" b="1" dirty="0">
                <a:uFillTx/>
                <a:latin typeface="Trebuchet MS" pitchFamily="34" charset="0"/>
              </a:rPr>
              <a:t>*</a:t>
            </a:r>
            <a:r>
              <a:rPr lang="ko-KR" altLang="en-US" sz="12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1200" b="1" dirty="0">
                <a:uFillTx/>
                <a:latin typeface="Trebuchet MS" pitchFamily="34" charset="0"/>
              </a:rPr>
              <a:t> 척 </a:t>
            </a:r>
            <a:r>
              <a:rPr lang="en-US" altLang="ko-KR" sz="1200" b="1" dirty="0">
                <a:uFillTx/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en-US" altLang="ko-KR" sz="1200" b="1" dirty="0">
                <a:uFillTx/>
                <a:latin typeface="Trebuchet MS" pitchFamily="34" charset="0"/>
              </a:rPr>
              <a:t>125,000</a:t>
            </a:r>
            <a:r>
              <a:rPr lang="ko-KR" altLang="en-US" sz="1200" b="1" dirty="0">
                <a:uFillTx/>
                <a:latin typeface="Trebuchet MS" pitchFamily="34" charset="0"/>
              </a:rPr>
              <a:t>원</a:t>
            </a:r>
            <a:endParaRPr lang="en-US" altLang="ko-KR" sz="1200" b="1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200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>
                <a:uFillTx/>
                <a:latin typeface="Trebuchet MS" pitchFamily="34" charset="0"/>
              </a:rPr>
              <a:t>타일러</a:t>
            </a:r>
            <a:r>
              <a:rPr lang="en-US" altLang="ko-KR" sz="1000" dirty="0">
                <a:uFillTx/>
                <a:latin typeface="Trebuchet MS" pitchFamily="34" charset="0"/>
              </a:rPr>
              <a:t>,</a:t>
            </a:r>
            <a:r>
              <a:rPr lang="ko-KR" altLang="en-US" sz="1000" dirty="0">
                <a:uFillTx/>
                <a:latin typeface="Trebuchet MS" pitchFamily="34" charset="0"/>
              </a:rPr>
              <a:t> 더 </a:t>
            </a:r>
            <a:r>
              <a:rPr lang="ko-KR" altLang="en-US" sz="1000" dirty="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 dirty="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000" dirty="0">
                <a:uFillTx/>
                <a:latin typeface="Trebuchet MS" pitchFamily="34" charset="0"/>
              </a:rPr>
              <a:t> 척 </a:t>
            </a:r>
            <a:r>
              <a:rPr lang="en-US" altLang="ko-KR" sz="1000" dirty="0">
                <a:uFillTx/>
                <a:latin typeface="Trebuchet MS" pitchFamily="34" charset="0"/>
              </a:rPr>
              <a:t>70</a:t>
            </a:r>
            <a:r>
              <a:rPr lang="ko-KR" altLang="en-US" sz="1000" dirty="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 dirty="0">
                <a:uFillTx/>
                <a:latin typeface="Trebuchet MS" pitchFamily="34" charset="0"/>
              </a:rPr>
              <a:t>.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ko-KR" altLang="en-US" sz="1000" dirty="0" err="1">
                <a:uFillTx/>
                <a:latin typeface="Trebuchet MS" pitchFamily="34" charset="0"/>
              </a:rPr>
              <a:t>타일러의</a:t>
            </a:r>
            <a:r>
              <a:rPr lang="ko-KR" altLang="en-US" sz="1000" dirty="0">
                <a:uFillTx/>
                <a:latin typeface="Trebuchet MS" pitchFamily="34" charset="0"/>
              </a:rPr>
              <a:t> 세 번째 앨범 </a:t>
            </a:r>
            <a:r>
              <a:rPr lang="en-US" altLang="ko-KR" sz="1000" dirty="0">
                <a:uFillTx/>
                <a:latin typeface="Trebuchet MS" pitchFamily="34" charset="0"/>
              </a:rPr>
              <a:t>‘</a:t>
            </a:r>
            <a:r>
              <a:rPr lang="ko-KR" altLang="en-US" sz="1000" dirty="0">
                <a:uFillTx/>
                <a:latin typeface="Trebuchet MS" pitchFamily="34" charset="0"/>
              </a:rPr>
              <a:t>체리 밤 </a:t>
            </a:r>
            <a:r>
              <a:rPr lang="en-US" altLang="ko-KR" sz="1000" dirty="0">
                <a:uFillTx/>
                <a:latin typeface="Trebuchet MS" pitchFamily="34" charset="0"/>
              </a:rPr>
              <a:t>(Cherry Bomb)</a:t>
            </a:r>
            <a:r>
              <a:rPr lang="ko-KR" altLang="en-US" sz="1000" dirty="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 dirty="0"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01D340B-C3E7-0047-9D4C-9A172B325DE4}"/>
              </a:ext>
            </a:extLst>
          </p:cNvPr>
          <p:cNvSpPr>
            <a:spLocks noChangeAspect="1"/>
          </p:cNvSpPr>
          <p:nvPr/>
        </p:nvSpPr>
        <p:spPr bwMode="auto">
          <a:xfrm>
            <a:off x="4932465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220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B85B47B-F7DD-5E4F-92F9-E4A51DC4515D}"/>
              </a:ext>
            </a:extLst>
          </p:cNvPr>
          <p:cNvSpPr>
            <a:spLocks noChangeAspect="1"/>
          </p:cNvSpPr>
          <p:nvPr/>
        </p:nvSpPr>
        <p:spPr bwMode="auto">
          <a:xfrm>
            <a:off x="5469496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230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1EBD55A-A57C-4746-B07B-5222FB338F52}"/>
              </a:ext>
            </a:extLst>
          </p:cNvPr>
          <p:cNvSpPr>
            <a:spLocks noChangeAspect="1"/>
          </p:cNvSpPr>
          <p:nvPr/>
        </p:nvSpPr>
        <p:spPr bwMode="auto">
          <a:xfrm>
            <a:off x="6006527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240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5DC6872-8C06-534E-B356-BD206C5B6159}"/>
              </a:ext>
            </a:extLst>
          </p:cNvPr>
          <p:cNvSpPr>
            <a:spLocks noChangeAspect="1"/>
          </p:cNvSpPr>
          <p:nvPr/>
        </p:nvSpPr>
        <p:spPr bwMode="auto">
          <a:xfrm>
            <a:off x="6543557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250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D726538A-DB0E-C242-90A1-63ABC43BFA85}"/>
              </a:ext>
            </a:extLst>
          </p:cNvPr>
          <p:cNvSpPr>
            <a:spLocks noChangeAspect="1"/>
          </p:cNvSpPr>
          <p:nvPr/>
        </p:nvSpPr>
        <p:spPr bwMode="auto">
          <a:xfrm>
            <a:off x="7080587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260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026A3924-AD17-0845-A594-E3256F687A0D}"/>
              </a:ext>
            </a:extLst>
          </p:cNvPr>
          <p:cNvSpPr>
            <a:spLocks noChangeAspect="1"/>
          </p:cNvSpPr>
          <p:nvPr/>
        </p:nvSpPr>
        <p:spPr bwMode="auto">
          <a:xfrm>
            <a:off x="4932465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270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6E8B879-40B9-074F-93EE-7A1D8974AA4B}"/>
              </a:ext>
            </a:extLst>
          </p:cNvPr>
          <p:cNvSpPr>
            <a:spLocks noChangeAspect="1"/>
          </p:cNvSpPr>
          <p:nvPr/>
        </p:nvSpPr>
        <p:spPr bwMode="auto">
          <a:xfrm>
            <a:off x="5469496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280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2EF5D9F-A24B-3D48-8751-0DB0A01E4FE8}"/>
              </a:ext>
            </a:extLst>
          </p:cNvPr>
          <p:cNvSpPr>
            <a:spLocks noChangeAspect="1"/>
          </p:cNvSpPr>
          <p:nvPr/>
        </p:nvSpPr>
        <p:spPr bwMode="auto">
          <a:xfrm>
            <a:off x="6006527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290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032C97E-328D-804E-836C-4B6CBB37B3D3}"/>
              </a:ext>
            </a:extLst>
          </p:cNvPr>
          <p:cNvSpPr>
            <a:spLocks noChangeAspect="1"/>
          </p:cNvSpPr>
          <p:nvPr/>
        </p:nvSpPr>
        <p:spPr bwMode="auto">
          <a:xfrm>
            <a:off x="6543557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300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D83F405-3CB3-734C-9EC7-A17D993B2632}"/>
              </a:ext>
            </a:extLst>
          </p:cNvPr>
          <p:cNvSpPr>
            <a:spLocks noChangeAspect="1"/>
          </p:cNvSpPr>
          <p:nvPr/>
        </p:nvSpPr>
        <p:spPr bwMode="auto">
          <a:xfrm>
            <a:off x="7080587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310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A716C00-CE8D-7E4A-A2C3-4C34C2D43873}"/>
              </a:ext>
            </a:extLst>
          </p:cNvPr>
          <p:cNvSpPr>
            <a:spLocks noChangeAspect="1"/>
          </p:cNvSpPr>
          <p:nvPr/>
        </p:nvSpPr>
        <p:spPr bwMode="auto">
          <a:xfrm>
            <a:off x="4830634" y="1295841"/>
            <a:ext cx="2840541" cy="25627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latin typeface="Trebuchet MS" pitchFamily="34" charset="0"/>
              </a:rPr>
              <a:t>컬러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화이트</a:t>
            </a:r>
            <a:r>
              <a:rPr lang="ko-KR" altLang="en-US" sz="900" dirty="0">
                <a:latin typeface="Trebuchet MS" pitchFamily="34" charset="0"/>
              </a:rPr>
              <a:t>                            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B8292E8-785F-A04F-9B9B-4A1AEF8C3B92}"/>
              </a:ext>
            </a:extLst>
          </p:cNvPr>
          <p:cNvSpPr>
            <a:spLocks/>
          </p:cNvSpPr>
          <p:nvPr/>
        </p:nvSpPr>
        <p:spPr bwMode="auto">
          <a:xfrm>
            <a:off x="4693373" y="631072"/>
            <a:ext cx="3117681" cy="96463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상품설명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가격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컬러 </a:t>
            </a:r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노출영역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31BA37F8-BAA8-B645-8191-346FF3221E72}"/>
              </a:ext>
            </a:extLst>
          </p:cNvPr>
          <p:cNvSpPr>
            <a:spLocks noChangeAspect="1"/>
          </p:cNvSpPr>
          <p:nvPr/>
        </p:nvSpPr>
        <p:spPr bwMode="auto">
          <a:xfrm>
            <a:off x="4693373" y="2917428"/>
            <a:ext cx="3117681" cy="95333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사이즈 선택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AB2EEF70-C2C0-354B-B2CA-519D0142C992}"/>
              </a:ext>
            </a:extLst>
          </p:cNvPr>
          <p:cNvSpPr>
            <a:spLocks noChangeAspect="1"/>
          </p:cNvSpPr>
          <p:nvPr/>
        </p:nvSpPr>
        <p:spPr bwMode="auto">
          <a:xfrm>
            <a:off x="4693284" y="1656793"/>
            <a:ext cx="3117681" cy="12226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리미티드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에디션 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Tab :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상세내용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(Admin)</a:t>
            </a: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1895D4E1-4F45-CA43-AD83-272A0FA55DEB}"/>
              </a:ext>
            </a:extLst>
          </p:cNvPr>
          <p:cNvSpPr/>
          <p:nvPr/>
        </p:nvSpPr>
        <p:spPr>
          <a:xfrm>
            <a:off x="5033799" y="4056380"/>
            <a:ext cx="378620" cy="2751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284FE4E-AFB2-8548-8825-426FE572CBF0}"/>
              </a:ext>
            </a:extLst>
          </p:cNvPr>
          <p:cNvSpPr>
            <a:spLocks noChangeAspect="1"/>
          </p:cNvSpPr>
          <p:nvPr/>
        </p:nvSpPr>
        <p:spPr bwMode="auto">
          <a:xfrm>
            <a:off x="5033799" y="4689736"/>
            <a:ext cx="102315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dirty="0">
                <a:solidFill>
                  <a:schemeClr val="bg1"/>
                </a:solidFill>
                <a:latin typeface="Trebuchet MS" pitchFamily="34" charset="0"/>
              </a:rPr>
              <a:t>장바구니 담기</a:t>
            </a:r>
            <a:endParaRPr lang="en-US" altLang="ko-KR" sz="9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282DAA0-6D8B-9243-9FF4-94FA34053881}"/>
              </a:ext>
            </a:extLst>
          </p:cNvPr>
          <p:cNvSpPr>
            <a:spLocks noChangeAspect="1"/>
          </p:cNvSpPr>
          <p:nvPr/>
        </p:nvSpPr>
        <p:spPr bwMode="auto">
          <a:xfrm>
            <a:off x="7336749" y="4685313"/>
            <a:ext cx="337751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4" name="하트 64">
            <a:extLst>
              <a:ext uri="{FF2B5EF4-FFF2-40B4-BE49-F238E27FC236}">
                <a16:creationId xmlns:a16="http://schemas.microsoft.com/office/drawing/2014/main" id="{6BDA6C5E-A69E-264C-9710-18BE62A3700D}"/>
              </a:ext>
            </a:extLst>
          </p:cNvPr>
          <p:cNvSpPr/>
          <p:nvPr/>
        </p:nvSpPr>
        <p:spPr>
          <a:xfrm>
            <a:off x="7423337" y="4774807"/>
            <a:ext cx="124705" cy="109359"/>
          </a:xfrm>
          <a:prstGeom prst="hear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8EFA3E0-2C8A-804A-85D9-C6984E47EF5A}"/>
              </a:ext>
            </a:extLst>
          </p:cNvPr>
          <p:cNvSpPr>
            <a:spLocks noChangeAspect="1"/>
          </p:cNvSpPr>
          <p:nvPr/>
        </p:nvSpPr>
        <p:spPr bwMode="auto">
          <a:xfrm>
            <a:off x="5033798" y="5044775"/>
            <a:ext cx="2634251" cy="19877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latin typeface="Trebuchet MS" pitchFamily="34" charset="0"/>
              </a:rPr>
              <a:t>5</a:t>
            </a:r>
            <a:r>
              <a:rPr lang="ko-KR" altLang="en-US" sz="900" dirty="0">
                <a:latin typeface="Trebuchet MS" pitchFamily="34" charset="0"/>
              </a:rPr>
              <a:t>만원 이상 구매</a:t>
            </a:r>
            <a:r>
              <a:rPr lang="en-US" altLang="ko-KR" sz="900" dirty="0">
                <a:latin typeface="Trebuchet MS" pitchFamily="34" charset="0"/>
              </a:rPr>
              <a:t> </a:t>
            </a:r>
            <a:r>
              <a:rPr lang="ko-KR" altLang="en-US" sz="900" dirty="0">
                <a:latin typeface="Trebuchet MS" pitchFamily="34" charset="0"/>
              </a:rPr>
              <a:t>시 무료배송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90EEB0C-DE9E-2840-BC03-025DD4B1FF3F}"/>
              </a:ext>
            </a:extLst>
          </p:cNvPr>
          <p:cNvSpPr>
            <a:spLocks noChangeAspect="1"/>
          </p:cNvSpPr>
          <p:nvPr/>
        </p:nvSpPr>
        <p:spPr bwMode="auto">
          <a:xfrm>
            <a:off x="5362336" y="4066696"/>
            <a:ext cx="492580" cy="25545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latin typeface="Trebuchet MS" pitchFamily="34" charset="0"/>
              </a:rPr>
              <a:t>1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CB64508-D454-234F-991F-FDA28036BA5B}"/>
              </a:ext>
            </a:extLst>
          </p:cNvPr>
          <p:cNvSpPr>
            <a:spLocks noChangeAspect="1"/>
          </p:cNvSpPr>
          <p:nvPr/>
        </p:nvSpPr>
        <p:spPr bwMode="auto">
          <a:xfrm>
            <a:off x="5855118" y="4066696"/>
            <a:ext cx="492580" cy="25421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2000" i="1" dirty="0">
                <a:latin typeface="Trebuchet MS" pitchFamily="34" charset="0"/>
              </a:rPr>
              <a:t>-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EA1C569-39DA-0149-B75B-ADE532896A2C}"/>
              </a:ext>
            </a:extLst>
          </p:cNvPr>
          <p:cNvSpPr>
            <a:spLocks noChangeAspect="1"/>
          </p:cNvSpPr>
          <p:nvPr/>
        </p:nvSpPr>
        <p:spPr bwMode="auto">
          <a:xfrm>
            <a:off x="6347698" y="4066696"/>
            <a:ext cx="492580" cy="25421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2000" i="1" dirty="0">
                <a:latin typeface="Trebuchet MS" pitchFamily="34" charset="0"/>
              </a:rPr>
              <a:t>+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17539C2-5DF9-DB4C-9385-B2F191F18ABF}"/>
              </a:ext>
            </a:extLst>
          </p:cNvPr>
          <p:cNvSpPr>
            <a:spLocks noChangeAspect="1"/>
          </p:cNvSpPr>
          <p:nvPr/>
        </p:nvSpPr>
        <p:spPr bwMode="auto">
          <a:xfrm>
            <a:off x="5027348" y="4338257"/>
            <a:ext cx="2156954" cy="22597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srgbClr val="FF0000"/>
                </a:solidFill>
                <a:latin typeface="Trebuchet MS" pitchFamily="34" charset="0"/>
              </a:rPr>
              <a:t>10</a:t>
            </a:r>
            <a:r>
              <a:rPr lang="ko-KR" altLang="en-US" sz="900" dirty="0">
                <a:solidFill>
                  <a:srgbClr val="FF0000"/>
                </a:solidFill>
                <a:latin typeface="Trebuchet MS" pitchFamily="34" charset="0"/>
              </a:rPr>
              <a:t>개까지 </a:t>
            </a:r>
            <a:r>
              <a:rPr lang="ko-KR" altLang="en-US" sz="900" dirty="0" err="1">
                <a:solidFill>
                  <a:srgbClr val="FF0000"/>
                </a:solidFill>
                <a:latin typeface="Trebuchet MS" pitchFamily="34" charset="0"/>
              </a:rPr>
              <a:t>구매가능합니다</a:t>
            </a:r>
            <a:r>
              <a:rPr lang="en-US" altLang="ko-KR" sz="9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39728D9-B7A2-9442-8B5E-3C7407907DDA}"/>
              </a:ext>
            </a:extLst>
          </p:cNvPr>
          <p:cNvSpPr>
            <a:spLocks noChangeAspect="1"/>
          </p:cNvSpPr>
          <p:nvPr/>
        </p:nvSpPr>
        <p:spPr bwMode="auto">
          <a:xfrm>
            <a:off x="6088330" y="4690937"/>
            <a:ext cx="1168031" cy="3153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b="1" dirty="0" err="1">
                <a:latin typeface="Trebuchet MS" pitchFamily="34" charset="0"/>
              </a:rPr>
              <a:t>바로구매</a:t>
            </a:r>
            <a:endParaRPr lang="en-US" altLang="ko-KR" b="1" dirty="0">
              <a:latin typeface="Trebuchet MS" pitchFamily="34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45D7CA8-E27F-8440-90D9-B7E08EFDFAEB}"/>
              </a:ext>
            </a:extLst>
          </p:cNvPr>
          <p:cNvSpPr>
            <a:spLocks noChangeAspect="1"/>
          </p:cNvSpPr>
          <p:nvPr/>
        </p:nvSpPr>
        <p:spPr bwMode="auto">
          <a:xfrm>
            <a:off x="4693373" y="3905428"/>
            <a:ext cx="3117681" cy="65880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수량 선택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5648262-888F-814A-B912-C509D4976560}"/>
              </a:ext>
            </a:extLst>
          </p:cNvPr>
          <p:cNvSpPr>
            <a:spLocks noChangeAspect="1"/>
          </p:cNvSpPr>
          <p:nvPr/>
        </p:nvSpPr>
        <p:spPr bwMode="auto">
          <a:xfrm>
            <a:off x="4693373" y="4615401"/>
            <a:ext cx="3117681" cy="65880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장바구니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/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구매하기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B97EB28-9805-5742-AA29-4F3B37089CF1}"/>
              </a:ext>
            </a:extLst>
          </p:cNvPr>
          <p:cNvSpPr txBox="1"/>
          <p:nvPr/>
        </p:nvSpPr>
        <p:spPr>
          <a:xfrm>
            <a:off x="8346250" y="6169558"/>
            <a:ext cx="280076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200" b="1" i="1" dirty="0">
                <a:solidFill>
                  <a:srgbClr val="00B0F0"/>
                </a:solidFill>
              </a:rPr>
              <a:t>각 영역별 노출 항목은</a:t>
            </a:r>
            <a:endParaRPr kumimoji="1" lang="en-US" altLang="ko-KR" sz="1200" b="1" i="1" dirty="0">
              <a:solidFill>
                <a:srgbClr val="00B0F0"/>
              </a:solidFill>
            </a:endParaRPr>
          </a:p>
          <a:p>
            <a:r>
              <a:rPr lang="ko-KR" altLang="en-US" sz="1200" b="1" i="1" dirty="0">
                <a:solidFill>
                  <a:srgbClr val="00B0F0"/>
                </a:solidFill>
              </a:rPr>
              <a:t>정책 결정에 따라 가감될 수 있습니다</a:t>
            </a:r>
            <a:r>
              <a:rPr lang="en-US" altLang="ko-KR" sz="1200" b="1" i="1" dirty="0">
                <a:solidFill>
                  <a:srgbClr val="00B0F0"/>
                </a:solidFill>
              </a:rPr>
              <a:t>.</a:t>
            </a:r>
            <a:endParaRPr kumimoji="1" lang="ko-KR" altLang="en-US" sz="1200" b="1" i="1" dirty="0">
              <a:solidFill>
                <a:srgbClr val="00B0F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A54316-354C-DF42-972B-CAB99634250A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2477475"/>
            <a:ext cx="4185465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상세 설명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742FA4-702D-F548-9197-CDB2F3292F3F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3917635"/>
            <a:ext cx="4185465" cy="57945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리뷰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5B7D7E8-4A2E-6C41-87D7-9E49AD78EF45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4536803"/>
            <a:ext cx="4185465" cy="68752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정보 고지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D488EE-C16D-4B42-8C03-182B90D23555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5322142"/>
            <a:ext cx="4185465" cy="56790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연관상품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AB9BDA-0B6C-BC48-BCAA-5421F91F7968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3337147"/>
            <a:ext cx="4185465" cy="54077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커뮤니티 영역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(3</a:t>
            </a:r>
            <a:r>
              <a:rPr lang="en-US" altLang="ko-KR" sz="900" i="1" baseline="30000" dirty="0">
                <a:solidFill>
                  <a:schemeClr val="bg1"/>
                </a:solidFill>
                <a:latin typeface="Trebuchet MS" pitchFamily="34" charset="0"/>
              </a:rPr>
              <a:t>rd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 Party)</a:t>
            </a:r>
          </a:p>
        </p:txBody>
      </p:sp>
    </p:spTree>
    <p:extLst>
      <p:ext uri="{BB962C8B-B14F-4D97-AF65-F5344CB8AC3E}">
        <p14:creationId xmlns:p14="http://schemas.microsoft.com/office/powerpoint/2010/main" val="242697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PDP UI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Common(MC)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–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드로우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4" name="직사각형 152">
            <a:extLst>
              <a:ext uri="{FF2B5EF4-FFF2-40B4-BE49-F238E27FC236}">
                <a16:creationId xmlns:a16="http://schemas.microsoft.com/office/drawing/2014/main" id="{ED414528-27C4-2B48-AD73-BBDB6315E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065" y="502389"/>
            <a:ext cx="212164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rebuchet MS" pitchFamily="34" charset="0"/>
              </a:rPr>
              <a:t> X</a:t>
            </a:r>
            <a:endParaRPr lang="ko-KR" altLang="en-US" sz="1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2827B6-55AC-4841-B4E8-28E7D37125B9}"/>
              </a:ext>
            </a:extLst>
          </p:cNvPr>
          <p:cNvSpPr>
            <a:spLocks/>
          </p:cNvSpPr>
          <p:nvPr/>
        </p:nvSpPr>
        <p:spPr bwMode="auto">
          <a:xfrm>
            <a:off x="293746" y="532794"/>
            <a:ext cx="7557449" cy="613656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57B6DB4-3FDE-2D4C-8F93-14A46A2143CC}"/>
              </a:ext>
            </a:extLst>
          </p:cNvPr>
          <p:cNvSpPr>
            <a:spLocks noChangeAspect="1"/>
          </p:cNvSpPr>
          <p:nvPr/>
        </p:nvSpPr>
        <p:spPr bwMode="auto">
          <a:xfrm>
            <a:off x="560385" y="760692"/>
            <a:ext cx="3510390" cy="574121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6F65866-33D2-4246-B8F0-7327DC94B3EC}"/>
              </a:ext>
            </a:extLst>
          </p:cNvPr>
          <p:cNvSpPr>
            <a:spLocks noChangeAspect="1"/>
          </p:cNvSpPr>
          <p:nvPr/>
        </p:nvSpPr>
        <p:spPr bwMode="auto">
          <a:xfrm>
            <a:off x="560385" y="760693"/>
            <a:ext cx="3510390" cy="118197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FE4A040-079C-4343-B34F-A4FE94489EE2}"/>
              </a:ext>
            </a:extLst>
          </p:cNvPr>
          <p:cNvSpPr>
            <a:spLocks noChangeAspect="1"/>
          </p:cNvSpPr>
          <p:nvPr/>
        </p:nvSpPr>
        <p:spPr bwMode="auto">
          <a:xfrm>
            <a:off x="660998" y="870407"/>
            <a:ext cx="2461763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컨버스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X 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골프</a:t>
            </a:r>
            <a:endParaRPr lang="en-US" altLang="ko-KR" sz="1050" b="1" dirty="0">
              <a:solidFill>
                <a:schemeClr val="bg1">
                  <a:lumMod val="50000"/>
                </a:schemeClr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5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050" b="1" dirty="0">
                <a:uFillTx/>
                <a:latin typeface="Trebuchet MS" pitchFamily="34" charset="0"/>
              </a:rPr>
              <a:t> </a:t>
            </a:r>
            <a:r>
              <a:rPr lang="en-US" altLang="ko-KR" sz="1050" b="1" dirty="0">
                <a:uFillTx/>
                <a:latin typeface="Trebuchet MS" pitchFamily="34" charset="0"/>
              </a:rPr>
              <a:t>X </a:t>
            </a:r>
            <a:r>
              <a:rPr lang="ko-KR" altLang="en-US" sz="1050" b="1" dirty="0">
                <a:uFillTx/>
                <a:latin typeface="Trebuchet MS" pitchFamily="34" charset="0"/>
              </a:rPr>
              <a:t>골프 르 </a:t>
            </a:r>
            <a:r>
              <a:rPr lang="ko-KR" altLang="en-US" sz="105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1050" b="1" dirty="0">
                <a:uFillTx/>
                <a:latin typeface="Trebuchet MS" pitchFamily="34" charset="0"/>
              </a:rPr>
              <a:t> *</a:t>
            </a:r>
            <a:r>
              <a:rPr lang="ko-KR" altLang="en-US" sz="105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1050" b="1" dirty="0">
                <a:uFillTx/>
                <a:latin typeface="Trebuchet MS" pitchFamily="34" charset="0"/>
              </a:rPr>
              <a:t> 척 </a:t>
            </a:r>
            <a:r>
              <a:rPr lang="en-US" altLang="ko-KR" sz="105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526977-9B92-E648-8CFF-09D362AA670D}"/>
              </a:ext>
            </a:extLst>
          </p:cNvPr>
          <p:cNvSpPr>
            <a:spLocks noChangeAspect="1"/>
          </p:cNvSpPr>
          <p:nvPr/>
        </p:nvSpPr>
        <p:spPr bwMode="auto">
          <a:xfrm>
            <a:off x="3125670" y="874928"/>
            <a:ext cx="942196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en-US" altLang="ko-KR" sz="1200" b="1" dirty="0">
                <a:uFillTx/>
                <a:latin typeface="Trebuchet MS" pitchFamily="34" charset="0"/>
              </a:rPr>
              <a:t>125,000</a:t>
            </a:r>
            <a:r>
              <a:rPr lang="ko-KR" altLang="en-US" sz="1200" b="1" dirty="0">
                <a:uFillTx/>
                <a:latin typeface="Trebuchet MS" pitchFamily="34" charset="0"/>
              </a:rPr>
              <a:t>원</a:t>
            </a:r>
            <a:endParaRPr lang="en-US" altLang="ko-KR" sz="900" dirty="0">
              <a:uFillTx/>
              <a:latin typeface="Trebuchet MS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1C23132-E950-BB47-A8D8-BF068F83E324}"/>
              </a:ext>
            </a:extLst>
          </p:cNvPr>
          <p:cNvSpPr>
            <a:spLocks noChangeAspect="1"/>
          </p:cNvSpPr>
          <p:nvPr/>
        </p:nvSpPr>
        <p:spPr bwMode="auto">
          <a:xfrm>
            <a:off x="660999" y="1644662"/>
            <a:ext cx="2970330" cy="180977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err="1">
                <a:uFillTx/>
                <a:latin typeface="Trebuchet MS" pitchFamily="34" charset="0"/>
              </a:rPr>
              <a:t>응모기간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: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1</a:t>
            </a:r>
            <a:r>
              <a:rPr lang="ko-KR" altLang="en-US" sz="1000">
                <a:uFillTx/>
                <a:latin typeface="Trebuchet MS" pitchFamily="34" charset="0"/>
              </a:rPr>
              <a:t>일 </a:t>
            </a:r>
            <a:r>
              <a:rPr lang="en-US" altLang="ko-KR" sz="1000">
                <a:uFillTx/>
                <a:latin typeface="Trebuchet MS" pitchFamily="34" charset="0"/>
              </a:rPr>
              <a:t>~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8</a:t>
            </a:r>
            <a:r>
              <a:rPr lang="ko-KR" altLang="en-US" sz="1000">
                <a:uFillTx/>
                <a:latin typeface="Trebuchet MS" pitchFamily="34" charset="0"/>
              </a:rPr>
              <a:t>일</a:t>
            </a:r>
            <a:endParaRPr lang="en-US" altLang="ko-KR" sz="1000">
              <a:uFillTx/>
              <a:latin typeface="Trebuchet MS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FC119A-B345-DB42-9350-9E207643BA98}"/>
              </a:ext>
            </a:extLst>
          </p:cNvPr>
          <p:cNvSpPr>
            <a:spLocks noChangeAspect="1"/>
          </p:cNvSpPr>
          <p:nvPr/>
        </p:nvSpPr>
        <p:spPr bwMode="auto">
          <a:xfrm>
            <a:off x="660154" y="1282287"/>
            <a:ext cx="3336945" cy="25627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b="1" dirty="0" err="1">
                <a:solidFill>
                  <a:srgbClr val="00B0F0"/>
                </a:solidFill>
                <a:latin typeface="Trebuchet MS" pitchFamily="34" charset="0"/>
              </a:rPr>
              <a:t>응모자수</a:t>
            </a:r>
            <a:r>
              <a:rPr lang="ko-KR" altLang="en-US" sz="900" dirty="0">
                <a:latin typeface="Trebuchet MS" pitchFamily="34" charset="0"/>
              </a:rPr>
              <a:t> </a:t>
            </a:r>
            <a:r>
              <a:rPr lang="en-US" altLang="ko-KR" sz="900" b="1" dirty="0">
                <a:solidFill>
                  <a:srgbClr val="00B0F0"/>
                </a:solidFill>
                <a:latin typeface="Trebuchet MS" pitchFamily="34" charset="0"/>
              </a:rPr>
              <a:t>9,999</a:t>
            </a:r>
          </a:p>
          <a:p>
            <a:pPr eaLnBrk="0" latinLnBrk="0" hangingPunct="0"/>
            <a:r>
              <a:rPr lang="ko-KR" altLang="en-US" sz="900" dirty="0">
                <a:latin typeface="Trebuchet MS" pitchFamily="34" charset="0"/>
              </a:rPr>
              <a:t>컬러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화이트</a:t>
            </a:r>
            <a:r>
              <a:rPr lang="ko-KR" altLang="en-US" sz="900" dirty="0">
                <a:latin typeface="Trebuchet MS" pitchFamily="34" charset="0"/>
              </a:rPr>
              <a:t>                            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64C5195-4D88-5342-AA6B-AF3A2FA9E831}"/>
              </a:ext>
            </a:extLst>
          </p:cNvPr>
          <p:cNvSpPr>
            <a:spLocks noChangeAspect="1"/>
          </p:cNvSpPr>
          <p:nvPr/>
        </p:nvSpPr>
        <p:spPr bwMode="auto">
          <a:xfrm>
            <a:off x="557018" y="3857747"/>
            <a:ext cx="3510390" cy="595361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리미티드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에디션 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Tab :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상세내용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(Admin)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BF3E881-6F74-9140-8B33-4D20EB1DA89E}"/>
              </a:ext>
            </a:extLst>
          </p:cNvPr>
          <p:cNvSpPr>
            <a:spLocks noChangeAspect="1"/>
          </p:cNvSpPr>
          <p:nvPr/>
        </p:nvSpPr>
        <p:spPr bwMode="auto">
          <a:xfrm>
            <a:off x="572129" y="1959234"/>
            <a:ext cx="3495737" cy="184381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이미지 노출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4DD87B-7BB0-AA47-B4B6-6A384CD4437F}"/>
              </a:ext>
            </a:extLst>
          </p:cNvPr>
          <p:cNvSpPr>
            <a:spLocks noChangeAspect="1"/>
          </p:cNvSpPr>
          <p:nvPr/>
        </p:nvSpPr>
        <p:spPr bwMode="auto">
          <a:xfrm>
            <a:off x="1999089" y="3537025"/>
            <a:ext cx="630070" cy="26602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schemeClr val="bg1"/>
                </a:solidFill>
                <a:uFillTx/>
                <a:latin typeface="Trebuchet MS" pitchFamily="34" charset="0"/>
              </a:rPr>
              <a:t>1/8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E619DC0-CDCB-624D-83F9-ED941F69A5A9}"/>
              </a:ext>
            </a:extLst>
          </p:cNvPr>
          <p:cNvSpPr>
            <a:spLocks noChangeAspect="1"/>
          </p:cNvSpPr>
          <p:nvPr/>
        </p:nvSpPr>
        <p:spPr bwMode="auto">
          <a:xfrm>
            <a:off x="4288269" y="881640"/>
            <a:ext cx="330931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1E0A15C-6F7F-AD42-ABC6-A720616ACE6D}"/>
              </a:ext>
            </a:extLst>
          </p:cNvPr>
          <p:cNvSpPr>
            <a:spLocks noChangeAspect="1"/>
          </p:cNvSpPr>
          <p:nvPr/>
        </p:nvSpPr>
        <p:spPr bwMode="auto">
          <a:xfrm>
            <a:off x="1062517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220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25BAB78-AC4B-584C-8A64-F223350C84A4}"/>
              </a:ext>
            </a:extLst>
          </p:cNvPr>
          <p:cNvSpPr>
            <a:spLocks noChangeAspect="1"/>
          </p:cNvSpPr>
          <p:nvPr/>
        </p:nvSpPr>
        <p:spPr bwMode="auto">
          <a:xfrm>
            <a:off x="1599548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230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731E9C3-EA00-2749-A55C-A348FAD8F27B}"/>
              </a:ext>
            </a:extLst>
          </p:cNvPr>
          <p:cNvSpPr>
            <a:spLocks noChangeAspect="1"/>
          </p:cNvSpPr>
          <p:nvPr/>
        </p:nvSpPr>
        <p:spPr bwMode="auto">
          <a:xfrm>
            <a:off x="2136579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240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8802206-812A-BF42-A897-0867BC7172D9}"/>
              </a:ext>
            </a:extLst>
          </p:cNvPr>
          <p:cNvSpPr>
            <a:spLocks noChangeAspect="1"/>
          </p:cNvSpPr>
          <p:nvPr/>
        </p:nvSpPr>
        <p:spPr bwMode="auto">
          <a:xfrm>
            <a:off x="2673609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250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B98975D-8C54-244A-BE35-155BC69F564F}"/>
              </a:ext>
            </a:extLst>
          </p:cNvPr>
          <p:cNvSpPr>
            <a:spLocks noChangeAspect="1"/>
          </p:cNvSpPr>
          <p:nvPr/>
        </p:nvSpPr>
        <p:spPr bwMode="auto">
          <a:xfrm>
            <a:off x="3210639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260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A9DFAA7-57C2-7E4B-8018-587FFB09C96A}"/>
              </a:ext>
            </a:extLst>
          </p:cNvPr>
          <p:cNvSpPr>
            <a:spLocks noChangeAspect="1"/>
          </p:cNvSpPr>
          <p:nvPr/>
        </p:nvSpPr>
        <p:spPr bwMode="auto">
          <a:xfrm>
            <a:off x="1062517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270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B636BBD-7DD0-0440-93BC-D5127B26F0CD}"/>
              </a:ext>
            </a:extLst>
          </p:cNvPr>
          <p:cNvSpPr>
            <a:spLocks noChangeAspect="1"/>
          </p:cNvSpPr>
          <p:nvPr/>
        </p:nvSpPr>
        <p:spPr bwMode="auto">
          <a:xfrm>
            <a:off x="1599548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280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2DDACB8-DCF6-F244-9F92-65A412F20410}"/>
              </a:ext>
            </a:extLst>
          </p:cNvPr>
          <p:cNvSpPr>
            <a:spLocks noChangeAspect="1"/>
          </p:cNvSpPr>
          <p:nvPr/>
        </p:nvSpPr>
        <p:spPr bwMode="auto">
          <a:xfrm>
            <a:off x="2136579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290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C94B35-A290-1B48-ACB3-1116DE4AA864}"/>
              </a:ext>
            </a:extLst>
          </p:cNvPr>
          <p:cNvSpPr>
            <a:spLocks noChangeAspect="1"/>
          </p:cNvSpPr>
          <p:nvPr/>
        </p:nvSpPr>
        <p:spPr bwMode="auto">
          <a:xfrm>
            <a:off x="2673609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300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BE6726F-D897-6C4A-9C99-3C25F04E3A67}"/>
              </a:ext>
            </a:extLst>
          </p:cNvPr>
          <p:cNvSpPr>
            <a:spLocks noChangeAspect="1"/>
          </p:cNvSpPr>
          <p:nvPr/>
        </p:nvSpPr>
        <p:spPr bwMode="auto">
          <a:xfrm>
            <a:off x="3210639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310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B50CDB2-4E04-F047-83FF-CA029D99C0D9}"/>
              </a:ext>
            </a:extLst>
          </p:cNvPr>
          <p:cNvSpPr>
            <a:spLocks noChangeAspect="1"/>
          </p:cNvSpPr>
          <p:nvPr/>
        </p:nvSpPr>
        <p:spPr bwMode="auto">
          <a:xfrm>
            <a:off x="1048552" y="5323759"/>
            <a:ext cx="2654667" cy="22442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드로우 진행 이후 사이즈 수정 불가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36E9B39-88F7-454C-9220-1E9BD1DD34A2}"/>
              </a:ext>
            </a:extLst>
          </p:cNvPr>
          <p:cNvSpPr>
            <a:spLocks noChangeAspect="1"/>
          </p:cNvSpPr>
          <p:nvPr/>
        </p:nvSpPr>
        <p:spPr bwMode="auto">
          <a:xfrm>
            <a:off x="680891" y="5625441"/>
            <a:ext cx="3295470" cy="31535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Instagram 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계정 입력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  <a:uFillTx/>
              <a:latin typeface="Trebuchet MS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40D0D0B-4D11-7841-9F23-2E097B19EBCF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7" y="1923787"/>
            <a:ext cx="3622548" cy="74808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상세 설명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5E961D0-9DCC-CD42-86FD-CC8D6B712698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8" y="3506220"/>
            <a:ext cx="3622548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리뷰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9556EF7-35DF-774F-97FB-AB8496B095AC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8" y="4377306"/>
            <a:ext cx="3622548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정보 고지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11E9541-F80F-C24F-8E8D-B0419BE402A5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8" y="5256316"/>
            <a:ext cx="3622548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연관상품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B1EE729-E762-E241-803F-990B87FD66DB}"/>
              </a:ext>
            </a:extLst>
          </p:cNvPr>
          <p:cNvSpPr>
            <a:spLocks noChangeAspect="1"/>
          </p:cNvSpPr>
          <p:nvPr/>
        </p:nvSpPr>
        <p:spPr bwMode="auto">
          <a:xfrm>
            <a:off x="557018" y="6018046"/>
            <a:ext cx="3510390" cy="440176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개인정보 수집 및 이용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개인정보 취급 위탁 동의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67D602E-7D80-6B4B-9C97-BCC1355F4696}"/>
              </a:ext>
            </a:extLst>
          </p:cNvPr>
          <p:cNvSpPr>
            <a:spLocks noChangeAspect="1"/>
          </p:cNvSpPr>
          <p:nvPr/>
        </p:nvSpPr>
        <p:spPr bwMode="auto">
          <a:xfrm>
            <a:off x="557018" y="4489715"/>
            <a:ext cx="3510390" cy="1058471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사이즈 선택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2086281-9742-884F-8932-FE213C92CB32}"/>
              </a:ext>
            </a:extLst>
          </p:cNvPr>
          <p:cNvSpPr>
            <a:spLocks noChangeAspect="1"/>
          </p:cNvSpPr>
          <p:nvPr/>
        </p:nvSpPr>
        <p:spPr bwMode="auto">
          <a:xfrm>
            <a:off x="557018" y="5576307"/>
            <a:ext cx="3510390" cy="396002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SNS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계정 입력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E550FB5-0A1F-684D-907D-44B272220BD7}"/>
              </a:ext>
            </a:extLst>
          </p:cNvPr>
          <p:cNvSpPr>
            <a:spLocks noChangeAspect="1"/>
          </p:cNvSpPr>
          <p:nvPr/>
        </p:nvSpPr>
        <p:spPr bwMode="auto">
          <a:xfrm>
            <a:off x="572129" y="752365"/>
            <a:ext cx="3495737" cy="115217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상품설명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가격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응모자수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컬러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응모기간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 노출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7768DA9-BEED-C94B-9E08-A91EAFD6A829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7" y="763782"/>
            <a:ext cx="3622548" cy="43320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상태별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버튼 노출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42" name="아래쪽 화살표[D] 141">
            <a:extLst>
              <a:ext uri="{FF2B5EF4-FFF2-40B4-BE49-F238E27FC236}">
                <a16:creationId xmlns:a16="http://schemas.microsoft.com/office/drawing/2014/main" id="{59B22E92-B401-6943-B202-F6D4A5FD3551}"/>
              </a:ext>
            </a:extLst>
          </p:cNvPr>
          <p:cNvSpPr>
            <a:spLocks/>
          </p:cNvSpPr>
          <p:nvPr/>
        </p:nvSpPr>
        <p:spPr>
          <a:xfrm>
            <a:off x="5802407" y="532962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97171C5-4D22-3D4E-8802-847E8F4B885B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7" y="1238620"/>
            <a:ext cx="3622548" cy="6180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드로우 진행 안내 및 고지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3" name="아래쪽 화살표[D] 92">
            <a:extLst>
              <a:ext uri="{FF2B5EF4-FFF2-40B4-BE49-F238E27FC236}">
                <a16:creationId xmlns:a16="http://schemas.microsoft.com/office/drawing/2014/main" id="{196E3235-5E7C-0C42-A35E-BB0A87B2E1F7}"/>
              </a:ext>
            </a:extLst>
          </p:cNvPr>
          <p:cNvSpPr>
            <a:spLocks/>
          </p:cNvSpPr>
          <p:nvPr/>
        </p:nvSpPr>
        <p:spPr>
          <a:xfrm>
            <a:off x="2148606" y="6375886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2AB6D12-98E8-C249-99FB-33A7247A985D}"/>
              </a:ext>
            </a:extLst>
          </p:cNvPr>
          <p:cNvSpPr txBox="1"/>
          <p:nvPr/>
        </p:nvSpPr>
        <p:spPr>
          <a:xfrm>
            <a:off x="8346250" y="6169558"/>
            <a:ext cx="280076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200" b="1" i="1" dirty="0">
                <a:solidFill>
                  <a:srgbClr val="00B0F0"/>
                </a:solidFill>
              </a:rPr>
              <a:t>각 영역별 노출 항목은</a:t>
            </a:r>
            <a:endParaRPr kumimoji="1" lang="en-US" altLang="ko-KR" sz="1200" b="1" i="1" dirty="0">
              <a:solidFill>
                <a:srgbClr val="00B0F0"/>
              </a:solidFill>
            </a:endParaRPr>
          </a:p>
          <a:p>
            <a:r>
              <a:rPr lang="ko-KR" altLang="en-US" sz="1200" b="1" i="1" dirty="0">
                <a:solidFill>
                  <a:srgbClr val="00B0F0"/>
                </a:solidFill>
              </a:rPr>
              <a:t>정책 결정에 따라 가감될 수 있습니다</a:t>
            </a:r>
            <a:r>
              <a:rPr lang="en-US" altLang="ko-KR" sz="1200" b="1" i="1" dirty="0">
                <a:solidFill>
                  <a:srgbClr val="00B0F0"/>
                </a:solidFill>
              </a:rPr>
              <a:t>.</a:t>
            </a:r>
            <a:endParaRPr kumimoji="1" lang="ko-KR" altLang="en-US" sz="1200" b="1" i="1" dirty="0">
              <a:solidFill>
                <a:srgbClr val="00B0F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2A9EB4-A9AB-414E-9601-6ACD3A6D6450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7" y="2714926"/>
            <a:ext cx="3622548" cy="74808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커뮤니티 영역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(3</a:t>
            </a:r>
            <a:r>
              <a:rPr lang="en-US" altLang="ko-KR" sz="900" i="1" baseline="30000" dirty="0">
                <a:solidFill>
                  <a:schemeClr val="bg1"/>
                </a:solidFill>
                <a:latin typeface="Trebuchet MS" pitchFamily="34" charset="0"/>
              </a:rPr>
              <a:t>rd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 Party)</a:t>
            </a:r>
          </a:p>
        </p:txBody>
      </p:sp>
    </p:spTree>
    <p:extLst>
      <p:ext uri="{BB962C8B-B14F-4D97-AF65-F5344CB8AC3E}">
        <p14:creationId xmlns:p14="http://schemas.microsoft.com/office/powerpoint/2010/main" val="236487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PDP UI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Common(MC)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–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리미티드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4" name="직사각형 152">
            <a:extLst>
              <a:ext uri="{FF2B5EF4-FFF2-40B4-BE49-F238E27FC236}">
                <a16:creationId xmlns:a16="http://schemas.microsoft.com/office/drawing/2014/main" id="{ED414528-27C4-2B48-AD73-BBDB6315E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065" y="502389"/>
            <a:ext cx="212164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rebuchet MS" pitchFamily="34" charset="0"/>
              </a:rPr>
              <a:t> X</a:t>
            </a:r>
            <a:endParaRPr lang="ko-KR" altLang="en-US" sz="1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2827B6-55AC-4841-B4E8-28E7D37125B9}"/>
              </a:ext>
            </a:extLst>
          </p:cNvPr>
          <p:cNvSpPr>
            <a:spLocks/>
          </p:cNvSpPr>
          <p:nvPr/>
        </p:nvSpPr>
        <p:spPr bwMode="auto">
          <a:xfrm>
            <a:off x="293746" y="532794"/>
            <a:ext cx="7557449" cy="613656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57B6DB4-3FDE-2D4C-8F93-14A46A2143CC}"/>
              </a:ext>
            </a:extLst>
          </p:cNvPr>
          <p:cNvSpPr>
            <a:spLocks noChangeAspect="1"/>
          </p:cNvSpPr>
          <p:nvPr/>
        </p:nvSpPr>
        <p:spPr bwMode="auto">
          <a:xfrm>
            <a:off x="560385" y="760693"/>
            <a:ext cx="3510390" cy="549553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6F65866-33D2-4246-B8F0-7327DC94B3EC}"/>
              </a:ext>
            </a:extLst>
          </p:cNvPr>
          <p:cNvSpPr>
            <a:spLocks noChangeAspect="1"/>
          </p:cNvSpPr>
          <p:nvPr/>
        </p:nvSpPr>
        <p:spPr bwMode="auto">
          <a:xfrm>
            <a:off x="560385" y="760693"/>
            <a:ext cx="3510390" cy="118197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FE4A040-079C-4343-B34F-A4FE94489EE2}"/>
              </a:ext>
            </a:extLst>
          </p:cNvPr>
          <p:cNvSpPr>
            <a:spLocks noChangeAspect="1"/>
          </p:cNvSpPr>
          <p:nvPr/>
        </p:nvSpPr>
        <p:spPr bwMode="auto">
          <a:xfrm>
            <a:off x="660998" y="870407"/>
            <a:ext cx="2461763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컨버스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X 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골프</a:t>
            </a:r>
            <a:endParaRPr lang="en-US" altLang="ko-KR" sz="1050" b="1" dirty="0">
              <a:solidFill>
                <a:schemeClr val="bg1">
                  <a:lumMod val="50000"/>
                </a:schemeClr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5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050" b="1" dirty="0">
                <a:uFillTx/>
                <a:latin typeface="Trebuchet MS" pitchFamily="34" charset="0"/>
              </a:rPr>
              <a:t> </a:t>
            </a:r>
            <a:r>
              <a:rPr lang="en-US" altLang="ko-KR" sz="1050" b="1" dirty="0">
                <a:uFillTx/>
                <a:latin typeface="Trebuchet MS" pitchFamily="34" charset="0"/>
              </a:rPr>
              <a:t>X </a:t>
            </a:r>
            <a:r>
              <a:rPr lang="ko-KR" altLang="en-US" sz="1050" b="1" dirty="0">
                <a:uFillTx/>
                <a:latin typeface="Trebuchet MS" pitchFamily="34" charset="0"/>
              </a:rPr>
              <a:t>골프 르 </a:t>
            </a:r>
            <a:r>
              <a:rPr lang="ko-KR" altLang="en-US" sz="105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1050" b="1" dirty="0">
                <a:uFillTx/>
                <a:latin typeface="Trebuchet MS" pitchFamily="34" charset="0"/>
              </a:rPr>
              <a:t> *</a:t>
            </a:r>
            <a:r>
              <a:rPr lang="ko-KR" altLang="en-US" sz="105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1050" b="1" dirty="0">
                <a:uFillTx/>
                <a:latin typeface="Trebuchet MS" pitchFamily="34" charset="0"/>
              </a:rPr>
              <a:t> 척 </a:t>
            </a:r>
            <a:r>
              <a:rPr lang="en-US" altLang="ko-KR" sz="105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526977-9B92-E648-8CFF-09D362AA670D}"/>
              </a:ext>
            </a:extLst>
          </p:cNvPr>
          <p:cNvSpPr>
            <a:spLocks noChangeAspect="1"/>
          </p:cNvSpPr>
          <p:nvPr/>
        </p:nvSpPr>
        <p:spPr bwMode="auto">
          <a:xfrm>
            <a:off x="3125670" y="874928"/>
            <a:ext cx="942196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en-US" altLang="ko-KR" sz="1200" b="1" dirty="0">
                <a:uFillTx/>
                <a:latin typeface="Trebuchet MS" pitchFamily="34" charset="0"/>
              </a:rPr>
              <a:t>125,000</a:t>
            </a:r>
            <a:r>
              <a:rPr lang="ko-KR" altLang="en-US" sz="1200" b="1" dirty="0">
                <a:uFillTx/>
                <a:latin typeface="Trebuchet MS" pitchFamily="34" charset="0"/>
              </a:rPr>
              <a:t>원</a:t>
            </a:r>
            <a:endParaRPr lang="en-US" altLang="ko-KR" sz="900" dirty="0">
              <a:uFillTx/>
              <a:latin typeface="Trebuchet MS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FC119A-B345-DB42-9350-9E207643BA98}"/>
              </a:ext>
            </a:extLst>
          </p:cNvPr>
          <p:cNvSpPr>
            <a:spLocks noChangeAspect="1"/>
          </p:cNvSpPr>
          <p:nvPr/>
        </p:nvSpPr>
        <p:spPr bwMode="auto">
          <a:xfrm>
            <a:off x="660154" y="1282287"/>
            <a:ext cx="3336945" cy="25627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latin typeface="Trebuchet MS" pitchFamily="34" charset="0"/>
              </a:rPr>
              <a:t>컬러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화이트</a:t>
            </a:r>
            <a:r>
              <a:rPr lang="ko-KR" altLang="en-US" sz="900" dirty="0">
                <a:latin typeface="Trebuchet MS" pitchFamily="34" charset="0"/>
              </a:rPr>
              <a:t>                            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64C5195-4D88-5342-AA6B-AF3A2FA9E831}"/>
              </a:ext>
            </a:extLst>
          </p:cNvPr>
          <p:cNvSpPr>
            <a:spLocks noChangeAspect="1"/>
          </p:cNvSpPr>
          <p:nvPr/>
        </p:nvSpPr>
        <p:spPr bwMode="auto">
          <a:xfrm>
            <a:off x="557018" y="3857747"/>
            <a:ext cx="3510390" cy="595361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리미티드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에디션 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Tab :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상세내용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(Admin)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BF3E881-6F74-9140-8B33-4D20EB1DA89E}"/>
              </a:ext>
            </a:extLst>
          </p:cNvPr>
          <p:cNvSpPr>
            <a:spLocks noChangeAspect="1"/>
          </p:cNvSpPr>
          <p:nvPr/>
        </p:nvSpPr>
        <p:spPr bwMode="auto">
          <a:xfrm>
            <a:off x="572129" y="1959234"/>
            <a:ext cx="3495737" cy="184381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이미지 노출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4DD87B-7BB0-AA47-B4B6-6A384CD4437F}"/>
              </a:ext>
            </a:extLst>
          </p:cNvPr>
          <p:cNvSpPr>
            <a:spLocks noChangeAspect="1"/>
          </p:cNvSpPr>
          <p:nvPr/>
        </p:nvSpPr>
        <p:spPr bwMode="auto">
          <a:xfrm>
            <a:off x="1999089" y="3537025"/>
            <a:ext cx="630070" cy="26602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schemeClr val="bg1"/>
                </a:solidFill>
                <a:uFillTx/>
                <a:latin typeface="Trebuchet MS" pitchFamily="34" charset="0"/>
              </a:rPr>
              <a:t>1/8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1E0A15C-6F7F-AD42-ABC6-A720616ACE6D}"/>
              </a:ext>
            </a:extLst>
          </p:cNvPr>
          <p:cNvSpPr>
            <a:spLocks noChangeAspect="1"/>
          </p:cNvSpPr>
          <p:nvPr/>
        </p:nvSpPr>
        <p:spPr bwMode="auto">
          <a:xfrm>
            <a:off x="1062517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220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25BAB78-AC4B-584C-8A64-F223350C84A4}"/>
              </a:ext>
            </a:extLst>
          </p:cNvPr>
          <p:cNvSpPr>
            <a:spLocks noChangeAspect="1"/>
          </p:cNvSpPr>
          <p:nvPr/>
        </p:nvSpPr>
        <p:spPr bwMode="auto">
          <a:xfrm>
            <a:off x="1599548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230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731E9C3-EA00-2749-A55C-A348FAD8F27B}"/>
              </a:ext>
            </a:extLst>
          </p:cNvPr>
          <p:cNvSpPr>
            <a:spLocks noChangeAspect="1"/>
          </p:cNvSpPr>
          <p:nvPr/>
        </p:nvSpPr>
        <p:spPr bwMode="auto">
          <a:xfrm>
            <a:off x="2136579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240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8802206-812A-BF42-A897-0867BC7172D9}"/>
              </a:ext>
            </a:extLst>
          </p:cNvPr>
          <p:cNvSpPr>
            <a:spLocks noChangeAspect="1"/>
          </p:cNvSpPr>
          <p:nvPr/>
        </p:nvSpPr>
        <p:spPr bwMode="auto">
          <a:xfrm>
            <a:off x="2673609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250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B98975D-8C54-244A-BE35-155BC69F564F}"/>
              </a:ext>
            </a:extLst>
          </p:cNvPr>
          <p:cNvSpPr>
            <a:spLocks noChangeAspect="1"/>
          </p:cNvSpPr>
          <p:nvPr/>
        </p:nvSpPr>
        <p:spPr bwMode="auto">
          <a:xfrm>
            <a:off x="3210639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260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A9DFAA7-57C2-7E4B-8018-587FFB09C96A}"/>
              </a:ext>
            </a:extLst>
          </p:cNvPr>
          <p:cNvSpPr>
            <a:spLocks noChangeAspect="1"/>
          </p:cNvSpPr>
          <p:nvPr/>
        </p:nvSpPr>
        <p:spPr bwMode="auto">
          <a:xfrm>
            <a:off x="1062517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270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B636BBD-7DD0-0440-93BC-D5127B26F0CD}"/>
              </a:ext>
            </a:extLst>
          </p:cNvPr>
          <p:cNvSpPr>
            <a:spLocks noChangeAspect="1"/>
          </p:cNvSpPr>
          <p:nvPr/>
        </p:nvSpPr>
        <p:spPr bwMode="auto">
          <a:xfrm>
            <a:off x="1599548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280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2DDACB8-DCF6-F244-9F92-65A412F20410}"/>
              </a:ext>
            </a:extLst>
          </p:cNvPr>
          <p:cNvSpPr>
            <a:spLocks noChangeAspect="1"/>
          </p:cNvSpPr>
          <p:nvPr/>
        </p:nvSpPr>
        <p:spPr bwMode="auto">
          <a:xfrm>
            <a:off x="2136579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290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C94B35-A290-1B48-ACB3-1116DE4AA864}"/>
              </a:ext>
            </a:extLst>
          </p:cNvPr>
          <p:cNvSpPr>
            <a:spLocks noChangeAspect="1"/>
          </p:cNvSpPr>
          <p:nvPr/>
        </p:nvSpPr>
        <p:spPr bwMode="auto">
          <a:xfrm>
            <a:off x="2673609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300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BE6726F-D897-6C4A-9C99-3C25F04E3A67}"/>
              </a:ext>
            </a:extLst>
          </p:cNvPr>
          <p:cNvSpPr>
            <a:spLocks noChangeAspect="1"/>
          </p:cNvSpPr>
          <p:nvPr/>
        </p:nvSpPr>
        <p:spPr bwMode="auto">
          <a:xfrm>
            <a:off x="3210639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310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B50CDB2-4E04-F047-83FF-CA029D99C0D9}"/>
              </a:ext>
            </a:extLst>
          </p:cNvPr>
          <p:cNvSpPr>
            <a:spLocks noChangeAspect="1"/>
          </p:cNvSpPr>
          <p:nvPr/>
        </p:nvSpPr>
        <p:spPr bwMode="auto">
          <a:xfrm>
            <a:off x="1048552" y="5323759"/>
            <a:ext cx="2654667" cy="22442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드로우 진행 이후 사이즈 수정 불가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67D602E-7D80-6B4B-9C97-BCC1355F4696}"/>
              </a:ext>
            </a:extLst>
          </p:cNvPr>
          <p:cNvSpPr>
            <a:spLocks noChangeAspect="1"/>
          </p:cNvSpPr>
          <p:nvPr/>
        </p:nvSpPr>
        <p:spPr bwMode="auto">
          <a:xfrm>
            <a:off x="557018" y="4489715"/>
            <a:ext cx="3510390" cy="1058471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사이즈 선택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E550FB5-0A1F-684D-907D-44B272220BD7}"/>
              </a:ext>
            </a:extLst>
          </p:cNvPr>
          <p:cNvSpPr>
            <a:spLocks noChangeAspect="1"/>
          </p:cNvSpPr>
          <p:nvPr/>
        </p:nvSpPr>
        <p:spPr bwMode="auto">
          <a:xfrm>
            <a:off x="572129" y="752365"/>
            <a:ext cx="3495737" cy="115217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상품설명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가격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컬러  노출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2502D24-1726-5F4E-B0CE-E76FDE25C881}"/>
              </a:ext>
            </a:extLst>
          </p:cNvPr>
          <p:cNvSpPr/>
          <p:nvPr/>
        </p:nvSpPr>
        <p:spPr>
          <a:xfrm>
            <a:off x="912555" y="5748379"/>
            <a:ext cx="378620" cy="2751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B92398-CACC-DC4C-A5DA-021D66845D23}"/>
              </a:ext>
            </a:extLst>
          </p:cNvPr>
          <p:cNvSpPr>
            <a:spLocks noChangeAspect="1"/>
          </p:cNvSpPr>
          <p:nvPr/>
        </p:nvSpPr>
        <p:spPr bwMode="auto">
          <a:xfrm>
            <a:off x="4479063" y="848040"/>
            <a:ext cx="102315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dirty="0">
                <a:solidFill>
                  <a:schemeClr val="bg1"/>
                </a:solidFill>
                <a:latin typeface="Trebuchet MS" pitchFamily="34" charset="0"/>
              </a:rPr>
              <a:t>장바구니 담기</a:t>
            </a:r>
            <a:endParaRPr lang="en-US" altLang="ko-KR" sz="9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378E95-17CA-BF4A-ABEA-B62CA32484B8}"/>
              </a:ext>
            </a:extLst>
          </p:cNvPr>
          <p:cNvSpPr>
            <a:spLocks noChangeAspect="1"/>
          </p:cNvSpPr>
          <p:nvPr/>
        </p:nvSpPr>
        <p:spPr bwMode="auto">
          <a:xfrm>
            <a:off x="6782013" y="843617"/>
            <a:ext cx="337751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2" name="하트 64">
            <a:extLst>
              <a:ext uri="{FF2B5EF4-FFF2-40B4-BE49-F238E27FC236}">
                <a16:creationId xmlns:a16="http://schemas.microsoft.com/office/drawing/2014/main" id="{69FECB64-144F-1447-9BC8-7230851BEF28}"/>
              </a:ext>
            </a:extLst>
          </p:cNvPr>
          <p:cNvSpPr/>
          <p:nvPr/>
        </p:nvSpPr>
        <p:spPr>
          <a:xfrm>
            <a:off x="6868601" y="933111"/>
            <a:ext cx="124705" cy="109359"/>
          </a:xfrm>
          <a:prstGeom prst="hear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B62147-3D05-E545-A89B-8E337BE9CBDE}"/>
              </a:ext>
            </a:extLst>
          </p:cNvPr>
          <p:cNvSpPr>
            <a:spLocks noChangeAspect="1"/>
          </p:cNvSpPr>
          <p:nvPr/>
        </p:nvSpPr>
        <p:spPr bwMode="auto">
          <a:xfrm>
            <a:off x="4479062" y="1203079"/>
            <a:ext cx="2634251" cy="19877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latin typeface="Trebuchet MS" pitchFamily="34" charset="0"/>
              </a:rPr>
              <a:t>5</a:t>
            </a:r>
            <a:r>
              <a:rPr lang="ko-KR" altLang="en-US" sz="900" dirty="0">
                <a:latin typeface="Trebuchet MS" pitchFamily="34" charset="0"/>
              </a:rPr>
              <a:t>만원 이상 구매</a:t>
            </a:r>
            <a:r>
              <a:rPr lang="en-US" altLang="ko-KR" sz="900" dirty="0">
                <a:latin typeface="Trebuchet MS" pitchFamily="34" charset="0"/>
              </a:rPr>
              <a:t> </a:t>
            </a:r>
            <a:r>
              <a:rPr lang="ko-KR" altLang="en-US" sz="900" dirty="0">
                <a:latin typeface="Trebuchet MS" pitchFamily="34" charset="0"/>
              </a:rPr>
              <a:t>시 무료배송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027229-11C3-B148-BAE1-59F7CE401A58}"/>
              </a:ext>
            </a:extLst>
          </p:cNvPr>
          <p:cNvSpPr>
            <a:spLocks noChangeAspect="1"/>
          </p:cNvSpPr>
          <p:nvPr/>
        </p:nvSpPr>
        <p:spPr bwMode="auto">
          <a:xfrm>
            <a:off x="1241092" y="5758695"/>
            <a:ext cx="492580" cy="25545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latin typeface="Trebuchet MS" pitchFamily="34" charset="0"/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3F6EE5-59C3-614C-BFF3-24835151463F}"/>
              </a:ext>
            </a:extLst>
          </p:cNvPr>
          <p:cNvSpPr>
            <a:spLocks noChangeAspect="1"/>
          </p:cNvSpPr>
          <p:nvPr/>
        </p:nvSpPr>
        <p:spPr bwMode="auto">
          <a:xfrm>
            <a:off x="1733874" y="5758695"/>
            <a:ext cx="492580" cy="25421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2000" i="1" dirty="0">
                <a:latin typeface="Trebuchet MS" pitchFamily="34" charset="0"/>
              </a:rPr>
              <a:t>-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BA7E1E-4AAD-3F49-BBCF-5E944CC7744F}"/>
              </a:ext>
            </a:extLst>
          </p:cNvPr>
          <p:cNvSpPr>
            <a:spLocks noChangeAspect="1"/>
          </p:cNvSpPr>
          <p:nvPr/>
        </p:nvSpPr>
        <p:spPr bwMode="auto">
          <a:xfrm>
            <a:off x="2226454" y="5758695"/>
            <a:ext cx="492580" cy="25421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2000" i="1" dirty="0">
                <a:latin typeface="Trebuchet MS" pitchFamily="34" charset="0"/>
              </a:rPr>
              <a:t>+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EDC2E71-6129-F24D-A698-5F6214D540C0}"/>
              </a:ext>
            </a:extLst>
          </p:cNvPr>
          <p:cNvSpPr>
            <a:spLocks noChangeAspect="1"/>
          </p:cNvSpPr>
          <p:nvPr/>
        </p:nvSpPr>
        <p:spPr bwMode="auto">
          <a:xfrm>
            <a:off x="906104" y="6030256"/>
            <a:ext cx="2156954" cy="22597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srgbClr val="FF0000"/>
                </a:solidFill>
                <a:latin typeface="Trebuchet MS" pitchFamily="34" charset="0"/>
              </a:rPr>
              <a:t>10</a:t>
            </a:r>
            <a:r>
              <a:rPr lang="ko-KR" altLang="en-US" sz="900" dirty="0">
                <a:solidFill>
                  <a:srgbClr val="FF0000"/>
                </a:solidFill>
                <a:latin typeface="Trebuchet MS" pitchFamily="34" charset="0"/>
              </a:rPr>
              <a:t>개까지 </a:t>
            </a:r>
            <a:r>
              <a:rPr lang="ko-KR" altLang="en-US" sz="900" dirty="0" err="1">
                <a:solidFill>
                  <a:srgbClr val="FF0000"/>
                </a:solidFill>
                <a:latin typeface="Trebuchet MS" pitchFamily="34" charset="0"/>
              </a:rPr>
              <a:t>구매가능합니다</a:t>
            </a:r>
            <a:r>
              <a:rPr lang="en-US" altLang="ko-KR" sz="9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8B78FD-4F67-254B-9F7F-FE1C8A2B2E2B}"/>
              </a:ext>
            </a:extLst>
          </p:cNvPr>
          <p:cNvSpPr>
            <a:spLocks noChangeAspect="1"/>
          </p:cNvSpPr>
          <p:nvPr/>
        </p:nvSpPr>
        <p:spPr bwMode="auto">
          <a:xfrm>
            <a:off x="5533594" y="849241"/>
            <a:ext cx="1168031" cy="3153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b="1" dirty="0" err="1">
                <a:latin typeface="Trebuchet MS" pitchFamily="34" charset="0"/>
              </a:rPr>
              <a:t>바로구매</a:t>
            </a:r>
            <a:endParaRPr lang="en-US" altLang="ko-KR" b="1" dirty="0">
              <a:latin typeface="Trebuchet MS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A93430-204C-DF4D-B7D2-2FED9DCB1B26}"/>
              </a:ext>
            </a:extLst>
          </p:cNvPr>
          <p:cNvSpPr>
            <a:spLocks noChangeAspect="1"/>
          </p:cNvSpPr>
          <p:nvPr/>
        </p:nvSpPr>
        <p:spPr bwMode="auto">
          <a:xfrm>
            <a:off x="572129" y="5597427"/>
            <a:ext cx="3510390" cy="65880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수량 선택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0461591-CFAF-0C48-A104-84A6D73C3769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7" y="773705"/>
            <a:ext cx="3622548" cy="65880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장바구니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/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구매하기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3" name="아래쪽 화살표[D] 92">
            <a:extLst>
              <a:ext uri="{FF2B5EF4-FFF2-40B4-BE49-F238E27FC236}">
                <a16:creationId xmlns:a16="http://schemas.microsoft.com/office/drawing/2014/main" id="{196E3235-5E7C-0C42-A35E-BB0A87B2E1F7}"/>
              </a:ext>
            </a:extLst>
          </p:cNvPr>
          <p:cNvSpPr>
            <a:spLocks/>
          </p:cNvSpPr>
          <p:nvPr/>
        </p:nvSpPr>
        <p:spPr>
          <a:xfrm>
            <a:off x="2148606" y="6208270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13E495-07E4-034D-A295-63D95CFBA9C3}"/>
              </a:ext>
            </a:extLst>
          </p:cNvPr>
          <p:cNvSpPr/>
          <p:nvPr/>
        </p:nvSpPr>
        <p:spPr>
          <a:xfrm>
            <a:off x="7792557" y="1394945"/>
            <a:ext cx="3588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ko-KR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</a:t>
            </a:r>
            <a:r>
              <a:rPr kumimoji="0" lang="ko-KR" altLang="en-US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공통</a:t>
            </a:r>
            <a:r>
              <a:rPr kumimoji="0" lang="en-US" altLang="ko-KR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r>
              <a:rPr kumimoji="0" lang="ko-KR" altLang="en-US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kumimoji="0" lang="en-US" altLang="ko-KR" sz="1000" b="1" i="1" dirty="0">
              <a:solidFill>
                <a:srgbClr val="00B0F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0">
              <a:buFont typeface="Arial" pitchFamily="34" charset="0"/>
              <a:buChar char="•"/>
            </a:pPr>
            <a:r>
              <a:rPr kumimoji="0" lang="ko-KR" altLang="en-US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장바구니 담기</a:t>
            </a:r>
            <a:r>
              <a:rPr kumimoji="0" lang="en-US" altLang="ko-KR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kumimoji="0" lang="ko-KR" altLang="en-US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kumimoji="0" lang="ko-KR" altLang="en-US" sz="1000" b="1" i="1" dirty="0" err="1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바로구매</a:t>
            </a:r>
            <a:r>
              <a:rPr kumimoji="0" lang="en-US" altLang="ko-KR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kumimoji="0" lang="ko-KR" altLang="en-US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위시리스트 영역</a:t>
            </a:r>
            <a:r>
              <a:rPr kumimoji="0" lang="en-US" altLang="ko-KR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(z-index</a:t>
            </a:r>
            <a:r>
              <a:rPr kumimoji="0" lang="ko-KR" altLang="en-US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kumimoji="0" lang="en-US" altLang="ko-KR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kumimoji="0" lang="ko-KR" altLang="en-US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kumimoji="0" lang="en-US" altLang="ko-KR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FA7E48-0E40-FE4B-AA60-13F95731F7A0}"/>
              </a:ext>
            </a:extLst>
          </p:cNvPr>
          <p:cNvSpPr txBox="1"/>
          <p:nvPr/>
        </p:nvSpPr>
        <p:spPr>
          <a:xfrm>
            <a:off x="8346250" y="6169558"/>
            <a:ext cx="280076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200" b="1" i="1" dirty="0">
                <a:solidFill>
                  <a:srgbClr val="00B0F0"/>
                </a:solidFill>
              </a:rPr>
              <a:t>각 영역별 노출 항목은</a:t>
            </a:r>
            <a:endParaRPr kumimoji="1" lang="en-US" altLang="ko-KR" sz="1200" b="1" i="1" dirty="0">
              <a:solidFill>
                <a:srgbClr val="00B0F0"/>
              </a:solidFill>
            </a:endParaRPr>
          </a:p>
          <a:p>
            <a:r>
              <a:rPr lang="ko-KR" altLang="en-US" sz="1200" b="1" i="1" dirty="0">
                <a:solidFill>
                  <a:srgbClr val="00B0F0"/>
                </a:solidFill>
              </a:rPr>
              <a:t>정책 결정에 따라 가감될 수 있습니다</a:t>
            </a:r>
            <a:r>
              <a:rPr lang="en-US" altLang="ko-KR" sz="1200" b="1" i="1" dirty="0">
                <a:solidFill>
                  <a:srgbClr val="00B0F0"/>
                </a:solidFill>
              </a:rPr>
              <a:t>.</a:t>
            </a:r>
            <a:endParaRPr kumimoji="1" lang="ko-KR" altLang="en-US" sz="1200" b="1" i="1" dirty="0">
              <a:solidFill>
                <a:srgbClr val="00B0F0"/>
              </a:solidFill>
            </a:endParaRPr>
          </a:p>
        </p:txBody>
      </p:sp>
      <p:sp>
        <p:nvSpPr>
          <p:cNvPr id="142" name="아래쪽 화살표[D] 141">
            <a:extLst>
              <a:ext uri="{FF2B5EF4-FFF2-40B4-BE49-F238E27FC236}">
                <a16:creationId xmlns:a16="http://schemas.microsoft.com/office/drawing/2014/main" id="{59B22E92-B401-6943-B202-F6D4A5FD3551}"/>
              </a:ext>
            </a:extLst>
          </p:cNvPr>
          <p:cNvSpPr>
            <a:spLocks/>
          </p:cNvSpPr>
          <p:nvPr/>
        </p:nvSpPr>
        <p:spPr>
          <a:xfrm>
            <a:off x="5802407" y="532962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C3B55D-7801-384B-B8E4-763044FD738D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7" y="1476118"/>
            <a:ext cx="3622548" cy="74808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상세 설명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14B0C3-04F9-4F48-9E91-E980B9E396B4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8" y="3058551"/>
            <a:ext cx="3622548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리뷰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D0C151-404B-314D-AF38-1AE713EC2CDC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8" y="3929637"/>
            <a:ext cx="3622548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정보 고지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354E5B-2BD1-7248-AF57-D289FBE98F97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8" y="4808647"/>
            <a:ext cx="3622548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연관상품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F09A258-A1A1-D84F-A086-C29428CB69A0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7" y="2267257"/>
            <a:ext cx="3622548" cy="74808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커뮤니티 영역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(3</a:t>
            </a:r>
            <a:r>
              <a:rPr lang="en-US" altLang="ko-KR" sz="900" i="1" baseline="30000" dirty="0">
                <a:solidFill>
                  <a:schemeClr val="bg1"/>
                </a:solidFill>
                <a:latin typeface="Trebuchet MS" pitchFamily="34" charset="0"/>
              </a:rPr>
              <a:t>rd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 Party)</a:t>
            </a:r>
          </a:p>
        </p:txBody>
      </p:sp>
    </p:spTree>
    <p:extLst>
      <p:ext uri="{BB962C8B-B14F-4D97-AF65-F5344CB8AC3E}">
        <p14:creationId xmlns:p14="http://schemas.microsoft.com/office/powerpoint/2010/main" val="303674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전체상품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95400" y="1212778"/>
            <a:ext cx="801089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직사각형 152"/>
          <p:cNvSpPr>
            <a:spLocks noChangeArrowheads="1"/>
          </p:cNvSpPr>
          <p:nvPr/>
        </p:nvSpPr>
        <p:spPr bwMode="auto">
          <a:xfrm>
            <a:off x="4500987" y="1018359"/>
            <a:ext cx="399716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1440px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 bwMode="auto">
          <a:xfrm>
            <a:off x="695400" y="1301892"/>
            <a:ext cx="8010882" cy="159959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상단 배너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7" name="직사각형 96"/>
          <p:cNvSpPr>
            <a:spLocks noChangeAspect="1"/>
          </p:cNvSpPr>
          <p:nvPr/>
        </p:nvSpPr>
        <p:spPr bwMode="auto">
          <a:xfrm>
            <a:off x="695400" y="2902879"/>
            <a:ext cx="8010882" cy="37975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3281583"/>
            <a:ext cx="8010000" cy="330007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 bwMode="auto">
          <a:xfrm>
            <a:off x="1055439" y="3373392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6" name="직사각형 152"/>
          <p:cNvSpPr>
            <a:spLocks noChangeArrowheads="1"/>
          </p:cNvSpPr>
          <p:nvPr/>
        </p:nvSpPr>
        <p:spPr bwMode="auto">
          <a:xfrm>
            <a:off x="1857476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38766" y="4438957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9" name="직사각형 152"/>
          <p:cNvSpPr>
            <a:spLocks noChangeArrowheads="1"/>
          </p:cNvSpPr>
          <p:nvPr/>
        </p:nvSpPr>
        <p:spPr bwMode="auto">
          <a:xfrm>
            <a:off x="2458009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 bwMode="auto">
          <a:xfrm>
            <a:off x="3719477" y="3373392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 bwMode="auto">
          <a:xfrm>
            <a:off x="6383515" y="3373392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6924535" y="4430729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 bwMode="auto">
          <a:xfrm>
            <a:off x="1055439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 bwMode="auto">
          <a:xfrm>
            <a:off x="3719477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9" name="직사각형 38"/>
          <p:cNvSpPr>
            <a:spLocks noChangeAspect="1"/>
          </p:cNvSpPr>
          <p:nvPr/>
        </p:nvSpPr>
        <p:spPr bwMode="auto">
          <a:xfrm>
            <a:off x="6383515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566986" y="2964575"/>
            <a:ext cx="3945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uFillTx/>
                <a:latin typeface="Trebuchet MS" pitchFamily="34" charset="0"/>
              </a:rPr>
              <a:t>최근출시상품          출시예정상품          드로우          전체상품</a:t>
            </a:r>
          </a:p>
        </p:txBody>
      </p:sp>
      <p:cxnSp>
        <p:nvCxnSpPr>
          <p:cNvPr id="4" name="직선 연결선[R] 3"/>
          <p:cNvCxnSpPr/>
          <p:nvPr/>
        </p:nvCxnSpPr>
        <p:spPr>
          <a:xfrm>
            <a:off x="4790855" y="3270737"/>
            <a:ext cx="94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>
            <a:spLocks/>
          </p:cNvSpPr>
          <p:nvPr/>
        </p:nvSpPr>
        <p:spPr bwMode="auto">
          <a:xfrm>
            <a:off x="590676" y="131718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3" name="타원 52"/>
          <p:cNvSpPr>
            <a:spLocks/>
          </p:cNvSpPr>
          <p:nvPr/>
        </p:nvSpPr>
        <p:spPr bwMode="auto">
          <a:xfrm>
            <a:off x="2441459" y="292637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1051366" y="5712640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3717615" y="5712640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6394443" y="5712640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9" name="타원 58"/>
          <p:cNvSpPr>
            <a:spLocks/>
          </p:cNvSpPr>
          <p:nvPr/>
        </p:nvSpPr>
        <p:spPr bwMode="auto">
          <a:xfrm>
            <a:off x="1512199" y="433724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65683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 flipV="1">
            <a:off x="830124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62" name="타원 61"/>
          <p:cNvSpPr>
            <a:spLocks/>
          </p:cNvSpPr>
          <p:nvPr/>
        </p:nvSpPr>
        <p:spPr bwMode="auto">
          <a:xfrm>
            <a:off x="947243" y="574179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52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직선 연결선 16"/>
          <p:cNvCxnSpPr/>
          <p:nvPr/>
        </p:nvCxnSpPr>
        <p:spPr bwMode="auto">
          <a:xfrm flipV="1">
            <a:off x="8575419" y="1319622"/>
            <a:ext cx="0" cy="15818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4" name="직사각형 152"/>
          <p:cNvSpPr>
            <a:spLocks noChangeArrowheads="1"/>
          </p:cNvSpPr>
          <p:nvPr/>
        </p:nvSpPr>
        <p:spPr bwMode="auto">
          <a:xfrm>
            <a:off x="8230205" y="1590745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66" name="제목 1"/>
          <p:cNvSpPr txBox="1">
            <a:spLocks/>
          </p:cNvSpPr>
          <p:nvPr/>
        </p:nvSpPr>
        <p:spPr>
          <a:xfrm>
            <a:off x="965430" y="1548560"/>
            <a:ext cx="2752483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X BATMAN COLLECTION</a:t>
            </a:r>
            <a:endParaRPr kumimoji="0" lang="ko-KR" altLang="ko-KR" sz="4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67" name="제목 1"/>
          <p:cNvSpPr txBox="1">
            <a:spLocks/>
          </p:cNvSpPr>
          <p:nvPr/>
        </p:nvSpPr>
        <p:spPr>
          <a:xfrm>
            <a:off x="965430" y="1882223"/>
            <a:ext cx="2752483" cy="987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탄생</a:t>
            </a:r>
            <a:r>
              <a:rPr lang="en-US" altLang="ko-KR" sz="900" dirty="0">
                <a:uFillTx/>
              </a:rPr>
              <a:t> 80</a:t>
            </a:r>
            <a:r>
              <a:rPr lang="ko-KR" altLang="ko-KR" sz="900" dirty="0">
                <a:uFillTx/>
              </a:rPr>
              <a:t>주년을 기념하는 척</a:t>
            </a:r>
            <a:r>
              <a:rPr lang="en-US" altLang="ko-KR" sz="900" dirty="0">
                <a:uFillTx/>
              </a:rPr>
              <a:t> 70 </a:t>
            </a:r>
            <a:r>
              <a:rPr lang="ko-KR" altLang="ko-KR" sz="900" dirty="0" err="1">
                <a:uFillTx/>
              </a:rPr>
              <a:t>하이탑으로</a:t>
            </a:r>
            <a:r>
              <a:rPr lang="ko-KR" altLang="ko-KR" sz="900" dirty="0">
                <a:uFillTx/>
              </a:rPr>
              <a:t> 펑크 </a:t>
            </a:r>
            <a:r>
              <a:rPr lang="ko-KR" altLang="ko-KR" sz="900" dirty="0" err="1">
                <a:uFillTx/>
              </a:rPr>
              <a:t>락과</a:t>
            </a:r>
            <a:r>
              <a:rPr lang="ko-KR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빈티지</a:t>
            </a:r>
            <a:r>
              <a:rPr lang="en-US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로고가 </a:t>
            </a:r>
            <a:r>
              <a:rPr lang="ko-KR" altLang="ko-KR" sz="900" dirty="0" err="1">
                <a:uFillTx/>
              </a:rPr>
              <a:t>리믹스된</a:t>
            </a:r>
            <a:r>
              <a:rPr lang="ko-KR" altLang="ko-KR" sz="900" dirty="0">
                <a:uFillTx/>
              </a:rPr>
              <a:t> 스크린 프린트가 </a:t>
            </a:r>
            <a:r>
              <a:rPr lang="ko-KR" altLang="ko-KR" sz="900" dirty="0" err="1">
                <a:uFillTx/>
              </a:rPr>
              <a:t>컨버스의</a:t>
            </a:r>
            <a:r>
              <a:rPr lang="ko-KR" altLang="ko-KR" sz="900" dirty="0">
                <a:uFillTx/>
              </a:rPr>
              <a:t> 실루엣에 아이콘에</a:t>
            </a:r>
            <a:r>
              <a:rPr lang="en-US" altLang="ko-KR" sz="900" dirty="0">
                <a:uFillTx/>
              </a:rPr>
              <a:t> </a:t>
            </a:r>
            <a:br>
              <a:rPr lang="en-US" altLang="ko-KR" sz="900" dirty="0">
                <a:uFillTx/>
              </a:rPr>
            </a:br>
            <a:r>
              <a:rPr lang="ko-KR" altLang="ko-KR" sz="900" dirty="0">
                <a:uFillTx/>
              </a:rPr>
              <a:t>장식되어 캔버스 </a:t>
            </a:r>
            <a:r>
              <a:rPr lang="ko-KR" altLang="ko-KR" sz="900" dirty="0" err="1">
                <a:uFillTx/>
              </a:rPr>
              <a:t>어퍼</a:t>
            </a:r>
            <a:r>
              <a:rPr lang="ko-KR" altLang="ko-KR" sz="900" dirty="0">
                <a:uFillTx/>
              </a:rPr>
              <a:t> 그리고 아이콘 척</a:t>
            </a:r>
            <a:r>
              <a:rPr lang="en-US" altLang="ko-KR" sz="900" dirty="0">
                <a:uFillTx/>
              </a:rPr>
              <a:t> 70</a:t>
            </a:r>
            <a:r>
              <a:rPr lang="ko-KR" altLang="ko-KR" sz="900" dirty="0">
                <a:uFillTx/>
              </a:rPr>
              <a:t>의 모든 요소들과 완벽하게 조화를 이룹니다</a:t>
            </a:r>
            <a:r>
              <a:rPr lang="en-US" altLang="ko-KR" sz="9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73" name="직사각형 72"/>
          <p:cNvSpPr>
            <a:spLocks noChangeAspect="1"/>
          </p:cNvSpPr>
          <p:nvPr/>
        </p:nvSpPr>
        <p:spPr bwMode="auto">
          <a:xfrm>
            <a:off x="1055369" y="3378517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74" name="TextBox 73"/>
          <p:cNvSpPr txBox="1">
            <a:spLocks/>
          </p:cNvSpPr>
          <p:nvPr/>
        </p:nvSpPr>
        <p:spPr>
          <a:xfrm>
            <a:off x="4222552" y="4438957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15" name="직선 연결선 28"/>
          <p:cNvCxnSpPr/>
          <p:nvPr/>
        </p:nvCxnSpPr>
        <p:spPr bwMode="auto">
          <a:xfrm>
            <a:off x="1072854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5" name="직사각형 74"/>
          <p:cNvSpPr>
            <a:spLocks noChangeAspect="1"/>
          </p:cNvSpPr>
          <p:nvPr/>
        </p:nvSpPr>
        <p:spPr bwMode="auto">
          <a:xfrm>
            <a:off x="3718560" y="3378517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15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78" name="직사각형 77"/>
          <p:cNvSpPr>
            <a:spLocks noChangeAspect="1"/>
          </p:cNvSpPr>
          <p:nvPr/>
        </p:nvSpPr>
        <p:spPr bwMode="auto">
          <a:xfrm>
            <a:off x="6383515" y="3378517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79" name="직사각형 78"/>
          <p:cNvSpPr>
            <a:spLocks noChangeAspect="1"/>
          </p:cNvSpPr>
          <p:nvPr/>
        </p:nvSpPr>
        <p:spPr bwMode="auto">
          <a:xfrm>
            <a:off x="1055369" y="6263056"/>
            <a:ext cx="443821" cy="3186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09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27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80" name="직사각형 79"/>
          <p:cNvSpPr>
            <a:spLocks noChangeAspect="1"/>
          </p:cNvSpPr>
          <p:nvPr/>
        </p:nvSpPr>
        <p:spPr bwMode="auto">
          <a:xfrm>
            <a:off x="3717615" y="6263056"/>
            <a:ext cx="443821" cy="3186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09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81" name="직사각형 80"/>
          <p:cNvSpPr>
            <a:spLocks noChangeAspect="1"/>
          </p:cNvSpPr>
          <p:nvPr/>
        </p:nvSpPr>
        <p:spPr bwMode="auto">
          <a:xfrm>
            <a:off x="6380296" y="6263056"/>
            <a:ext cx="443821" cy="3186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09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83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32870"/>
              </p:ext>
            </p:extLst>
          </p:nvPr>
        </p:nvGraphicFramePr>
        <p:xfrm>
          <a:off x="9269501" y="558055"/>
          <a:ext cx="2676438" cy="374904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TH_010000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배너 이미지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좌우 슬라이더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 UI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최근출시상품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온라인추첨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드로우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출시예정상품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전체상품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각각 개별 페이지임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별도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url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존재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Default :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최근출시상품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추첨용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대표 이미지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출시예정상품의 경우 마우스 오버 시 이미지 영역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딤처리되며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출시예정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내 상품의 경우 마우스 오버 시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자세히 보기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문구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Tab),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응모자 수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Count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결과 노출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None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응모자 수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Count :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현재 페이지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용어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‘ELP’(Event List Page))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에 등록된 상품의 응모자 수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응모자 수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Count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는 최소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0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에서 최대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9,999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까지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(9,999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초과 시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9,999+)</a:t>
                      </a:r>
                      <a:endParaRPr kumimoji="0" lang="ko-KR" altLang="en-US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269375"/>
                  </a:ext>
                </a:extLst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441459" y="3399191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cxnSp>
        <p:nvCxnSpPr>
          <p:cNvPr id="17" name="직선 연결선 30"/>
          <p:cNvCxnSpPr/>
          <p:nvPr/>
        </p:nvCxnSpPr>
        <p:spPr bwMode="auto">
          <a:xfrm flipV="1">
            <a:off x="2810635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84" name="직사각형 83"/>
          <p:cNvSpPr>
            <a:spLocks/>
          </p:cNvSpPr>
          <p:nvPr/>
        </p:nvSpPr>
        <p:spPr>
          <a:xfrm>
            <a:off x="5117831" y="3399191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85" name="직사각형 84"/>
          <p:cNvSpPr>
            <a:spLocks/>
          </p:cNvSpPr>
          <p:nvPr/>
        </p:nvSpPr>
        <p:spPr>
          <a:xfrm>
            <a:off x="7776886" y="3399191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드로우</a:t>
            </a:r>
            <a:endParaRPr lang="ko-KR" altLang="en-US" sz="900" b="1" dirty="0">
              <a:uFillTx/>
            </a:endParaRPr>
          </a:p>
        </p:txBody>
      </p:sp>
      <p:graphicFrame>
        <p:nvGraphicFramePr>
          <p:cNvPr id="89" name="Group 90"/>
          <p:cNvGraphicFramePr>
            <a:graphicFrameLocks noGrp="1"/>
          </p:cNvGraphicFramePr>
          <p:nvPr/>
        </p:nvGraphicFramePr>
        <p:xfrm>
          <a:off x="10860430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90">
            <a:extLst>
              <a:ext uri="{FF2B5EF4-FFF2-40B4-BE49-F238E27FC236}">
                <a16:creationId xmlns:a16="http://schemas.microsoft.com/office/drawing/2014/main" id="{8A28D3DE-F885-AE4F-94AA-EC6D680AB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65506"/>
              </p:ext>
            </p:extLst>
          </p:nvPr>
        </p:nvGraphicFramePr>
        <p:xfrm>
          <a:off x="10461485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roup 90">
            <a:extLst>
              <a:ext uri="{FF2B5EF4-FFF2-40B4-BE49-F238E27FC236}">
                <a16:creationId xmlns:a16="http://schemas.microsoft.com/office/drawing/2014/main" id="{6032A968-5B8B-9941-BE68-9D334F03D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81918"/>
              </p:ext>
            </p:extLst>
          </p:nvPr>
        </p:nvGraphicFramePr>
        <p:xfrm>
          <a:off x="10009754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roup 90">
            <a:extLst>
              <a:ext uri="{FF2B5EF4-FFF2-40B4-BE49-F238E27FC236}">
                <a16:creationId xmlns:a16="http://schemas.microsoft.com/office/drawing/2014/main" id="{8C60F135-7F97-614D-97AA-105B3E411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42120"/>
              </p:ext>
            </p:extLst>
          </p:nvPr>
        </p:nvGraphicFramePr>
        <p:xfrm>
          <a:off x="9531204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FD4D9462-0FF7-814F-9A1F-B69AB96FAD2E}"/>
              </a:ext>
            </a:extLst>
          </p:cNvPr>
          <p:cNvSpPr>
            <a:spLocks/>
          </p:cNvSpPr>
          <p:nvPr/>
        </p:nvSpPr>
        <p:spPr>
          <a:xfrm>
            <a:off x="2441459" y="6287204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E0BCB34-0922-554B-B089-33289BBAA2B5}"/>
              </a:ext>
            </a:extLst>
          </p:cNvPr>
          <p:cNvSpPr>
            <a:spLocks/>
          </p:cNvSpPr>
          <p:nvPr/>
        </p:nvSpPr>
        <p:spPr>
          <a:xfrm>
            <a:off x="5117831" y="6287204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드로우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ED78B7A-588E-3741-ADD1-4831CFA7FF48}"/>
              </a:ext>
            </a:extLst>
          </p:cNvPr>
          <p:cNvSpPr>
            <a:spLocks/>
          </p:cNvSpPr>
          <p:nvPr/>
        </p:nvSpPr>
        <p:spPr>
          <a:xfrm>
            <a:off x="7776886" y="6287204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드로우</a:t>
            </a:r>
            <a:endParaRPr lang="ko-KR" altLang="en-US" sz="900" b="1" dirty="0"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134048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구성요소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Case(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온라인 추첨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)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86186"/>
              </p:ext>
            </p:extLst>
          </p:nvPr>
        </p:nvGraphicFramePr>
        <p:xfrm>
          <a:off x="9269501" y="558055"/>
          <a:ext cx="2676438" cy="48463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상품의 대표이미지를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응모자 수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응모예정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상태에서는 노출 안됨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Product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클릭영역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(Link)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Product Link(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모든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Case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공통 적용 요소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응모시작일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이전일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응모시작일부터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응모종료일이 지난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당첨자 발표 시작일일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당첨자 발표가 종료된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상품을 연결할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 대상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타이틀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디자인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추첨의 구분을 쉽게 알 수 있도록 단순 텍스트가 아닌 오브젝트 사용 고려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2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>
            <a:spLocks noChangeAspect="1"/>
          </p:cNvSpPr>
          <p:nvPr/>
        </p:nvSpPr>
        <p:spPr bwMode="auto">
          <a:xfrm>
            <a:off x="560385" y="851885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5" name="TextBox 84"/>
          <p:cNvSpPr txBox="1">
            <a:spLocks/>
          </p:cNvSpPr>
          <p:nvPr/>
        </p:nvSpPr>
        <p:spPr>
          <a:xfrm>
            <a:off x="1043712" y="191745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7" name="직사각형 86"/>
          <p:cNvSpPr>
            <a:spLocks/>
          </p:cNvSpPr>
          <p:nvPr/>
        </p:nvSpPr>
        <p:spPr>
          <a:xfrm>
            <a:off x="556312" y="3191133"/>
            <a:ext cx="1913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ko-KR" altLang="en-US" sz="800" b="1" dirty="0" err="1">
                <a:solidFill>
                  <a:srgbClr val="00B0F0"/>
                </a:solidFill>
                <a:latin typeface="Trebuchet MS" pitchFamily="34" charset="0"/>
              </a:rPr>
              <a:t>응모자수</a:t>
            </a:r>
            <a:r>
              <a:rPr lang="ko-KR" altLang="en-US" sz="800" b="1" dirty="0">
                <a:solidFill>
                  <a:srgbClr val="00B0F0"/>
                </a:solidFill>
                <a:latin typeface="Trebuchet MS" pitchFamily="34" charset="0"/>
              </a:rPr>
              <a:t> </a:t>
            </a:r>
            <a:r>
              <a:rPr lang="en-US" altLang="ko-KR" sz="800" b="1" dirty="0">
                <a:solidFill>
                  <a:srgbClr val="00B0F0"/>
                </a:solidFill>
                <a:latin typeface="Trebuchet MS" pitchFamily="34" charset="0"/>
              </a:rPr>
              <a:t>9,999</a:t>
            </a:r>
            <a:endParaRPr lang="en-US" altLang="ko-KR" sz="800" b="1" dirty="0">
              <a:solidFill>
                <a:srgbClr val="00B0F0"/>
              </a:solidFill>
              <a:uFillTx/>
              <a:latin typeface="Trebuchet MS" pitchFamily="34" charset="0"/>
            </a:endParaRPr>
          </a:p>
        </p:txBody>
      </p:sp>
      <p:sp>
        <p:nvSpPr>
          <p:cNvPr id="89" name="직사각형 88"/>
          <p:cNvSpPr>
            <a:spLocks noChangeAspect="1"/>
          </p:cNvSpPr>
          <p:nvPr/>
        </p:nvSpPr>
        <p:spPr bwMode="auto">
          <a:xfrm>
            <a:off x="560315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902587" y="636235"/>
            <a:ext cx="1265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온라인 추첨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기본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91" name="직사각형 90"/>
          <p:cNvSpPr>
            <a:spLocks noChangeAspect="1"/>
          </p:cNvSpPr>
          <p:nvPr/>
        </p:nvSpPr>
        <p:spPr bwMode="auto">
          <a:xfrm>
            <a:off x="2641683" y="851885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2" name="TextBox 91"/>
          <p:cNvSpPr txBox="1">
            <a:spLocks/>
          </p:cNvSpPr>
          <p:nvPr/>
        </p:nvSpPr>
        <p:spPr>
          <a:xfrm>
            <a:off x="3125010" y="191745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4" name="직사각형 93"/>
          <p:cNvSpPr>
            <a:spLocks noChangeAspect="1"/>
          </p:cNvSpPr>
          <p:nvPr/>
        </p:nvSpPr>
        <p:spPr bwMode="auto">
          <a:xfrm>
            <a:off x="2641613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95" name="TextBox 94"/>
          <p:cNvSpPr txBox="1">
            <a:spLocks/>
          </p:cNvSpPr>
          <p:nvPr/>
        </p:nvSpPr>
        <p:spPr>
          <a:xfrm>
            <a:off x="2732331" y="636235"/>
            <a:ext cx="1778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온라인 </a:t>
            </a:r>
            <a:r>
              <a:rPr kumimoji="1" lang="ko-KR" altLang="en-US" sz="1000" b="1" i="1" dirty="0" err="1">
                <a:solidFill>
                  <a:srgbClr val="00B0F0"/>
                </a:solidFill>
                <a:uFillTx/>
              </a:rPr>
              <a:t>추첨전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98" name="직사각형 97"/>
          <p:cNvSpPr>
            <a:spLocks noChangeAspect="1"/>
          </p:cNvSpPr>
          <p:nvPr/>
        </p:nvSpPr>
        <p:spPr bwMode="auto">
          <a:xfrm>
            <a:off x="4714482" y="851885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9" name="TextBox 98"/>
          <p:cNvSpPr txBox="1">
            <a:spLocks/>
          </p:cNvSpPr>
          <p:nvPr/>
        </p:nvSpPr>
        <p:spPr>
          <a:xfrm>
            <a:off x="5197809" y="191745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0" name="직사각형 99"/>
          <p:cNvSpPr>
            <a:spLocks noChangeAspect="1"/>
          </p:cNvSpPr>
          <p:nvPr/>
        </p:nvSpPr>
        <p:spPr bwMode="auto">
          <a:xfrm>
            <a:off x="4714412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1" name="TextBox 100"/>
          <p:cNvSpPr txBox="1">
            <a:spLocks/>
          </p:cNvSpPr>
          <p:nvPr/>
        </p:nvSpPr>
        <p:spPr>
          <a:xfrm>
            <a:off x="5012571" y="636235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 err="1">
                <a:solidFill>
                  <a:srgbClr val="00B0F0"/>
                </a:solidFill>
                <a:uFillTx/>
              </a:rPr>
              <a:t>응모중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03" name="직사각형 102"/>
          <p:cNvSpPr>
            <a:spLocks noChangeAspect="1"/>
          </p:cNvSpPr>
          <p:nvPr/>
        </p:nvSpPr>
        <p:spPr bwMode="auto">
          <a:xfrm>
            <a:off x="555978" y="3843545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1039305" y="490911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5" name="직사각형 104"/>
          <p:cNvSpPr>
            <a:spLocks noChangeAspect="1"/>
          </p:cNvSpPr>
          <p:nvPr/>
        </p:nvSpPr>
        <p:spPr bwMode="auto">
          <a:xfrm>
            <a:off x="555908" y="384867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03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7" name="TextBox 106"/>
          <p:cNvSpPr txBox="1">
            <a:spLocks/>
          </p:cNvSpPr>
          <p:nvPr/>
        </p:nvSpPr>
        <p:spPr>
          <a:xfrm>
            <a:off x="622387" y="3627895"/>
            <a:ext cx="1778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 err="1">
                <a:solidFill>
                  <a:srgbClr val="00B0F0"/>
                </a:solidFill>
                <a:uFillTx/>
              </a:rPr>
              <a:t>당첨발표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 시작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29" name="타원 128"/>
          <p:cNvSpPr>
            <a:spLocks/>
          </p:cNvSpPr>
          <p:nvPr/>
        </p:nvSpPr>
        <p:spPr bwMode="auto">
          <a:xfrm>
            <a:off x="1043712" y="16421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0" name="타원 129"/>
          <p:cNvSpPr>
            <a:spLocks/>
          </p:cNvSpPr>
          <p:nvPr/>
        </p:nvSpPr>
        <p:spPr bwMode="auto">
          <a:xfrm>
            <a:off x="478119" y="323715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416337" y="834061"/>
            <a:ext cx="2117978" cy="272517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31" name="타원 130"/>
          <p:cNvSpPr>
            <a:spLocks/>
          </p:cNvSpPr>
          <p:nvPr/>
        </p:nvSpPr>
        <p:spPr bwMode="auto">
          <a:xfrm>
            <a:off x="292461" y="83406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2" name="타원 131"/>
          <p:cNvSpPr>
            <a:spLocks/>
          </p:cNvSpPr>
          <p:nvPr/>
        </p:nvSpPr>
        <p:spPr bwMode="auto">
          <a:xfrm>
            <a:off x="966649" y="99700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6" name="직사각형 135"/>
          <p:cNvSpPr>
            <a:spLocks noChangeAspect="1"/>
          </p:cNvSpPr>
          <p:nvPr/>
        </p:nvSpPr>
        <p:spPr bwMode="auto">
          <a:xfrm>
            <a:off x="6807595" y="855325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37" name="TextBox 136"/>
          <p:cNvSpPr txBox="1">
            <a:spLocks/>
          </p:cNvSpPr>
          <p:nvPr/>
        </p:nvSpPr>
        <p:spPr>
          <a:xfrm>
            <a:off x="7290922" y="192089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39" name="직사각형 138"/>
          <p:cNvSpPr>
            <a:spLocks noChangeAspect="1"/>
          </p:cNvSpPr>
          <p:nvPr/>
        </p:nvSpPr>
        <p:spPr bwMode="auto">
          <a:xfrm>
            <a:off x="6807525" y="86045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02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40" name="TextBox 139"/>
          <p:cNvSpPr txBox="1">
            <a:spLocks/>
          </p:cNvSpPr>
          <p:nvPr/>
        </p:nvSpPr>
        <p:spPr>
          <a:xfrm>
            <a:off x="6893316" y="639675"/>
            <a:ext cx="1778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 err="1">
                <a:solidFill>
                  <a:srgbClr val="00B0F0"/>
                </a:solidFill>
                <a:uFillTx/>
              </a:rPr>
              <a:t>응모기간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 종료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56" name="직사각형 155"/>
          <p:cNvSpPr>
            <a:spLocks/>
          </p:cNvSpPr>
          <p:nvPr/>
        </p:nvSpPr>
        <p:spPr>
          <a:xfrm>
            <a:off x="3773592" y="86727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57" name="직사각형 156"/>
          <p:cNvSpPr>
            <a:spLocks/>
          </p:cNvSpPr>
          <p:nvPr/>
        </p:nvSpPr>
        <p:spPr>
          <a:xfrm>
            <a:off x="5843155" y="86727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58" name="직사각형 157"/>
          <p:cNvSpPr>
            <a:spLocks/>
          </p:cNvSpPr>
          <p:nvPr/>
        </p:nvSpPr>
        <p:spPr>
          <a:xfrm>
            <a:off x="1676002" y="385893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59" name="직사각형 158"/>
          <p:cNvSpPr>
            <a:spLocks/>
          </p:cNvSpPr>
          <p:nvPr/>
        </p:nvSpPr>
        <p:spPr>
          <a:xfrm>
            <a:off x="7932720" y="858831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60" name="타원 159"/>
          <p:cNvSpPr>
            <a:spLocks/>
          </p:cNvSpPr>
          <p:nvPr/>
        </p:nvSpPr>
        <p:spPr bwMode="auto">
          <a:xfrm>
            <a:off x="1600994" y="9027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10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78" name="직사각형 177"/>
          <p:cNvSpPr>
            <a:spLocks/>
          </p:cNvSpPr>
          <p:nvPr/>
        </p:nvSpPr>
        <p:spPr>
          <a:xfrm>
            <a:off x="1685510" y="86727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79" name="직사각형 178"/>
          <p:cNvSpPr>
            <a:spLocks noChangeAspect="1"/>
          </p:cNvSpPr>
          <p:nvPr/>
        </p:nvSpPr>
        <p:spPr bwMode="auto">
          <a:xfrm>
            <a:off x="2645748" y="3840039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80" name="TextBox 179"/>
          <p:cNvSpPr txBox="1">
            <a:spLocks/>
          </p:cNvSpPr>
          <p:nvPr/>
        </p:nvSpPr>
        <p:spPr>
          <a:xfrm>
            <a:off x="3129075" y="490560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81" name="직사각형 180"/>
          <p:cNvSpPr>
            <a:spLocks noChangeAspect="1"/>
          </p:cNvSpPr>
          <p:nvPr/>
        </p:nvSpPr>
        <p:spPr bwMode="auto">
          <a:xfrm>
            <a:off x="2645678" y="3845164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02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82" name="TextBox 181"/>
          <p:cNvSpPr txBox="1">
            <a:spLocks/>
          </p:cNvSpPr>
          <p:nvPr/>
        </p:nvSpPr>
        <p:spPr>
          <a:xfrm>
            <a:off x="2658169" y="3624389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당첨자 발표 종료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85" name="직사각형 184"/>
          <p:cNvSpPr>
            <a:spLocks/>
          </p:cNvSpPr>
          <p:nvPr/>
        </p:nvSpPr>
        <p:spPr>
          <a:xfrm>
            <a:off x="3770873" y="3843545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graphicFrame>
        <p:nvGraphicFramePr>
          <p:cNvPr id="186" name="Group 90"/>
          <p:cNvGraphicFramePr>
            <a:graphicFrameLocks noGrp="1"/>
          </p:cNvGraphicFramePr>
          <p:nvPr/>
        </p:nvGraphicFramePr>
        <p:xfrm>
          <a:off x="10956540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/>
          <p:cNvSpPr>
            <a:spLocks/>
          </p:cNvSpPr>
          <p:nvPr/>
        </p:nvSpPr>
        <p:spPr>
          <a:xfrm>
            <a:off x="2641613" y="851885"/>
            <a:ext cx="1925983" cy="23392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응모예정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33" name="타원 132"/>
          <p:cNvSpPr>
            <a:spLocks/>
          </p:cNvSpPr>
          <p:nvPr/>
        </p:nvSpPr>
        <p:spPr bwMode="auto">
          <a:xfrm>
            <a:off x="3125010" y="180864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2634148" y="3191133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4708399" y="851885"/>
            <a:ext cx="1954072" cy="23392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56" name="타원 55"/>
          <p:cNvSpPr>
            <a:spLocks/>
          </p:cNvSpPr>
          <p:nvPr/>
        </p:nvSpPr>
        <p:spPr bwMode="auto">
          <a:xfrm>
            <a:off x="5219884" y="180864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4722702" y="3191133"/>
            <a:ext cx="1913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 </a:t>
            </a:r>
            <a:r>
              <a:rPr lang="ko-KR" altLang="en-US" sz="800" b="1" dirty="0">
                <a:latin typeface="Trebuchet MS" pitchFamily="34" charset="0"/>
              </a:rPr>
              <a:t>골프</a:t>
            </a:r>
            <a:endParaRPr lang="en-US" altLang="ko-KR" sz="800" b="1" dirty="0"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ko-KR" altLang="en-US" sz="800" b="1" dirty="0" err="1">
                <a:solidFill>
                  <a:srgbClr val="00B0F0"/>
                </a:solidFill>
                <a:latin typeface="Trebuchet MS" pitchFamily="34" charset="0"/>
              </a:rPr>
              <a:t>응모자수</a:t>
            </a:r>
            <a:r>
              <a:rPr lang="ko-KR" altLang="en-US" sz="800" b="1" dirty="0">
                <a:solidFill>
                  <a:srgbClr val="00B0F0"/>
                </a:solidFill>
                <a:latin typeface="Trebuchet MS" pitchFamily="34" charset="0"/>
              </a:rPr>
              <a:t> </a:t>
            </a:r>
            <a:r>
              <a:rPr lang="en-US" altLang="ko-KR" sz="800" b="1" dirty="0">
                <a:solidFill>
                  <a:srgbClr val="00B0F0"/>
                </a:solidFill>
                <a:latin typeface="Trebuchet MS" pitchFamily="34" charset="0"/>
              </a:rPr>
              <a:t>9,999</a:t>
            </a:r>
          </a:p>
        </p:txBody>
      </p:sp>
      <p:sp>
        <p:nvSpPr>
          <p:cNvPr id="61" name="직사각형 60"/>
          <p:cNvSpPr>
            <a:spLocks/>
          </p:cNvSpPr>
          <p:nvPr/>
        </p:nvSpPr>
        <p:spPr>
          <a:xfrm>
            <a:off x="6807525" y="851885"/>
            <a:ext cx="1954072" cy="23392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응모종료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62" name="타원 61"/>
          <p:cNvSpPr>
            <a:spLocks/>
          </p:cNvSpPr>
          <p:nvPr/>
        </p:nvSpPr>
        <p:spPr bwMode="auto">
          <a:xfrm>
            <a:off x="7319010" y="180864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7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3" name="직사각형 62"/>
          <p:cNvSpPr>
            <a:spLocks/>
          </p:cNvSpPr>
          <p:nvPr/>
        </p:nvSpPr>
        <p:spPr>
          <a:xfrm>
            <a:off x="6821828" y="3191133"/>
            <a:ext cx="1913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 </a:t>
            </a:r>
            <a:r>
              <a:rPr lang="ko-KR" altLang="en-US" sz="800" b="1" dirty="0">
                <a:latin typeface="Trebuchet MS" pitchFamily="34" charset="0"/>
              </a:rPr>
              <a:t>골프</a:t>
            </a:r>
            <a:endParaRPr lang="en-US" altLang="ko-KR" sz="800" b="1" dirty="0"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ko-KR" altLang="en-US" sz="800" b="1" dirty="0" err="1">
                <a:solidFill>
                  <a:srgbClr val="00B0F0"/>
                </a:solidFill>
                <a:latin typeface="Trebuchet MS" pitchFamily="34" charset="0"/>
              </a:rPr>
              <a:t>응모자수</a:t>
            </a:r>
            <a:r>
              <a:rPr lang="ko-KR" altLang="en-US" sz="800" b="1" dirty="0">
                <a:solidFill>
                  <a:srgbClr val="00B0F0"/>
                </a:solidFill>
                <a:latin typeface="Trebuchet MS" pitchFamily="34" charset="0"/>
              </a:rPr>
              <a:t> </a:t>
            </a:r>
            <a:r>
              <a:rPr lang="en-US" altLang="ko-KR" sz="800" b="1" dirty="0">
                <a:solidFill>
                  <a:srgbClr val="00B0F0"/>
                </a:solidFill>
                <a:latin typeface="Trebuchet MS" pitchFamily="34" charset="0"/>
              </a:rPr>
              <a:t>9,999</a:t>
            </a:r>
          </a:p>
        </p:txBody>
      </p:sp>
      <p:sp>
        <p:nvSpPr>
          <p:cNvPr id="64" name="직사각형 63"/>
          <p:cNvSpPr>
            <a:spLocks/>
          </p:cNvSpPr>
          <p:nvPr/>
        </p:nvSpPr>
        <p:spPr>
          <a:xfrm>
            <a:off x="567850" y="3849455"/>
            <a:ext cx="1925983" cy="23392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당첨확인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65" name="타원 64"/>
          <p:cNvSpPr>
            <a:spLocks/>
          </p:cNvSpPr>
          <p:nvPr/>
        </p:nvSpPr>
        <p:spPr bwMode="auto">
          <a:xfrm>
            <a:off x="1051247" y="480621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6" name="직사각형 65"/>
          <p:cNvSpPr>
            <a:spLocks/>
          </p:cNvSpPr>
          <p:nvPr/>
        </p:nvSpPr>
        <p:spPr>
          <a:xfrm>
            <a:off x="560385" y="6188703"/>
            <a:ext cx="1913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 </a:t>
            </a:r>
            <a:r>
              <a:rPr lang="ko-KR" altLang="en-US" sz="800" b="1" dirty="0">
                <a:latin typeface="Trebuchet MS" pitchFamily="34" charset="0"/>
              </a:rPr>
              <a:t>골프</a:t>
            </a:r>
            <a:endParaRPr lang="en-US" altLang="ko-KR" sz="800" b="1" dirty="0"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ko-KR" altLang="en-US" sz="800" b="1" dirty="0" err="1">
                <a:solidFill>
                  <a:srgbClr val="00B0F0"/>
                </a:solidFill>
                <a:latin typeface="Trebuchet MS" pitchFamily="34" charset="0"/>
              </a:rPr>
              <a:t>응모자수</a:t>
            </a:r>
            <a:r>
              <a:rPr lang="ko-KR" altLang="en-US" sz="800" b="1" dirty="0">
                <a:solidFill>
                  <a:srgbClr val="00B0F0"/>
                </a:solidFill>
                <a:latin typeface="Trebuchet MS" pitchFamily="34" charset="0"/>
              </a:rPr>
              <a:t> </a:t>
            </a:r>
            <a:r>
              <a:rPr lang="en-US" altLang="ko-KR" sz="800" b="1" dirty="0">
                <a:solidFill>
                  <a:srgbClr val="00B0F0"/>
                </a:solidFill>
                <a:latin typeface="Trebuchet MS" pitchFamily="34" charset="0"/>
              </a:rPr>
              <a:t>9,999</a:t>
            </a:r>
          </a:p>
        </p:txBody>
      </p:sp>
      <p:sp>
        <p:nvSpPr>
          <p:cNvPr id="67" name="직사각형 66"/>
          <p:cNvSpPr>
            <a:spLocks/>
          </p:cNvSpPr>
          <p:nvPr/>
        </p:nvSpPr>
        <p:spPr>
          <a:xfrm>
            <a:off x="2638080" y="3849455"/>
            <a:ext cx="1942883" cy="23392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행사종료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68" name="타원 67"/>
          <p:cNvSpPr>
            <a:spLocks/>
          </p:cNvSpPr>
          <p:nvPr/>
        </p:nvSpPr>
        <p:spPr bwMode="auto">
          <a:xfrm>
            <a:off x="3148034" y="480621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9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9" name="직사각형 68"/>
          <p:cNvSpPr>
            <a:spLocks/>
          </p:cNvSpPr>
          <p:nvPr/>
        </p:nvSpPr>
        <p:spPr>
          <a:xfrm>
            <a:off x="2630615" y="6188703"/>
            <a:ext cx="1913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 </a:t>
            </a:r>
            <a:r>
              <a:rPr lang="ko-KR" altLang="en-US" sz="800" b="1" dirty="0">
                <a:latin typeface="Trebuchet MS" pitchFamily="34" charset="0"/>
              </a:rPr>
              <a:t>골프</a:t>
            </a:r>
            <a:endParaRPr lang="en-US" altLang="ko-KR" sz="800" b="1" dirty="0"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ko-KR" altLang="en-US" sz="800" b="1" dirty="0" err="1">
                <a:solidFill>
                  <a:srgbClr val="00B0F0"/>
                </a:solidFill>
                <a:latin typeface="Trebuchet MS" pitchFamily="34" charset="0"/>
              </a:rPr>
              <a:t>응모자수</a:t>
            </a:r>
            <a:r>
              <a:rPr lang="ko-KR" altLang="en-US" sz="800" b="1" dirty="0">
                <a:solidFill>
                  <a:srgbClr val="00B0F0"/>
                </a:solidFill>
                <a:latin typeface="Trebuchet MS" pitchFamily="34" charset="0"/>
              </a:rPr>
              <a:t> </a:t>
            </a:r>
            <a:r>
              <a:rPr lang="en-US" altLang="ko-KR" sz="800" b="1" dirty="0">
                <a:solidFill>
                  <a:srgbClr val="00B0F0"/>
                </a:solidFill>
                <a:latin typeface="Trebuchet MS" pitchFamily="34" charset="0"/>
              </a:rPr>
              <a:t>9,999</a:t>
            </a:r>
          </a:p>
        </p:txBody>
      </p:sp>
      <p:graphicFrame>
        <p:nvGraphicFramePr>
          <p:cNvPr id="60" name="Group 90">
            <a:extLst>
              <a:ext uri="{FF2B5EF4-FFF2-40B4-BE49-F238E27FC236}">
                <a16:creationId xmlns:a16="http://schemas.microsoft.com/office/drawing/2014/main" id="{D22B78E6-FB46-B242-B7DB-E3E210CC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85480"/>
              </p:ext>
            </p:extLst>
          </p:nvPr>
        </p:nvGraphicFramePr>
        <p:xfrm>
          <a:off x="10461485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78FEA5BB-025F-F344-82E8-CF9D46E2901D}"/>
              </a:ext>
            </a:extLst>
          </p:cNvPr>
          <p:cNvSpPr>
            <a:spLocks/>
          </p:cNvSpPr>
          <p:nvPr/>
        </p:nvSpPr>
        <p:spPr>
          <a:xfrm>
            <a:off x="0" y="-6228"/>
            <a:ext cx="12193651" cy="686422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11/28</a:t>
            </a:r>
            <a:r>
              <a:rPr lang="ko-KR" altLang="en-US" dirty="0">
                <a:uFillTx/>
              </a:rPr>
              <a:t> 삭제</a:t>
            </a:r>
            <a:r>
              <a:rPr lang="en-US" altLang="ko-KR" dirty="0">
                <a:uFillTx/>
              </a:rPr>
              <a:t> </a:t>
            </a:r>
            <a:r>
              <a:rPr lang="ko-KR" altLang="en-US" dirty="0">
                <a:uFillTx/>
              </a:rPr>
              <a:t>후 변경</a:t>
            </a:r>
            <a:endParaRPr kumimoji="1" lang="ko-KR" altLang="en-US" dirty="0"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11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7.xml><?xml version="1.0" encoding="utf-8"?>
<a:theme xmlns:a="http://schemas.openxmlformats.org/drawingml/2006/main" name="6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8.xml><?xml version="1.0" encoding="utf-8"?>
<a:theme xmlns:a="http://schemas.openxmlformats.org/drawingml/2006/main" name="7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9.xml><?xml version="1.0" encoding="utf-8"?>
<a:theme xmlns:a="http://schemas.openxmlformats.org/drawingml/2006/main" name="8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173772</TotalTime>
  <Words>7983</Words>
  <Application>Microsoft Macintosh PowerPoint</Application>
  <PresentationFormat>와이드스크린</PresentationFormat>
  <Paragraphs>1968</Paragraphs>
  <Slides>45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45</vt:i4>
      </vt:variant>
    </vt:vector>
  </HeadingPairs>
  <TitlesOfParts>
    <vt:vector size="61" baseType="lpstr">
      <vt:lpstr>굴림</vt:lpstr>
      <vt:lpstr>굴림</vt:lpstr>
      <vt:lpstr>맑은 고딕</vt:lpstr>
      <vt:lpstr>Arial</vt:lpstr>
      <vt:lpstr>Tahoma</vt:lpstr>
      <vt:lpstr>Times New Roman</vt:lpstr>
      <vt:lpstr>Trebuchet MS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PowerPoint 프레젠테이션</vt:lpstr>
      <vt:lpstr>Revision History</vt:lpstr>
      <vt:lpstr>Revision History</vt:lpstr>
      <vt:lpstr>PDP UI Common(PC) – 드로우</vt:lpstr>
      <vt:lpstr>PDP UI Common(PC) – 리미티드</vt:lpstr>
      <vt:lpstr>PDP UI Common(MC) – 드로우</vt:lpstr>
      <vt:lpstr>PDP UI Common(MC) – 리미티드</vt:lpstr>
      <vt:lpstr>리미티드 에디션(PC)</vt:lpstr>
      <vt:lpstr>PowerPoint 프레젠테이션</vt:lpstr>
      <vt:lpstr>PowerPoint 프레젠테이션</vt:lpstr>
      <vt:lpstr>PowerPoint 프레젠테이션</vt:lpstr>
      <vt:lpstr>PowerPoint 프레젠테이션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에디션(MC)</vt:lpstr>
      <vt:lpstr>PowerPoint 프레젠테이션</vt:lpstr>
      <vt:lpstr>PowerPoint 프레젠테이션</vt:lpstr>
      <vt:lpstr>리미티드 에디션(MC)</vt:lpstr>
      <vt:lpstr>리미티드 에디션(MC)</vt:lpstr>
      <vt:lpstr>리미티드 에디션(PC)</vt:lpstr>
      <vt:lpstr>리미티드 에디션(PC)</vt:lpstr>
      <vt:lpstr>리미티드 에디션(MC)</vt:lpstr>
      <vt:lpstr>리미티드 에디션(MC)</vt:lpstr>
      <vt:lpstr>리미티드 에디션(MC)</vt:lpstr>
      <vt:lpstr>리미티드 에디션(MC)</vt:lpstr>
      <vt:lpstr>리미티드 에디션(MC)</vt:lpstr>
      <vt:lpstr>리미티드 에디션(MC)</vt:lpstr>
      <vt:lpstr>리미티드 에디션(MC)</vt:lpstr>
      <vt:lpstr>리미티드 에디션(MC)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컨버스 마이그레이션</dc:title>
  <dc:creator>홍태원</dc:creator>
  <cp:lastModifiedBy>홍시우</cp:lastModifiedBy>
  <cp:revision>4091</cp:revision>
  <cp:lastPrinted>2018-04-20T01:50:12Z</cp:lastPrinted>
  <dcterms:created xsi:type="dcterms:W3CDTF">2000-02-09T00:56:28Z</dcterms:created>
  <dcterms:modified xsi:type="dcterms:W3CDTF">2019-12-13T13:10:37Z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2068653700</vt:i4>
  </property>
  <property fmtid="{D5CDD505-2E9C-101B-9397-08002B2CF9AE}" pid="3" name="_NewReviewCycle">
    <vt:lpwstr/>
  </property>
  <property fmtid="{D5CDD505-2E9C-101B-9397-08002B2CF9AE}" pid="4" name="_EmailSubject">
    <vt:lpwstr>&lt;External&gt;[컨버스 마이그레이션 구축]리미티드 에디션 화면설계 공유의 건</vt:lpwstr>
  </property>
  <property fmtid="{D5CDD505-2E9C-101B-9397-08002B2CF9AE}" pid="5" name="_AuthorEmail">
    <vt:lpwstr>Sue.Kang@converse.com</vt:lpwstr>
  </property>
  <property fmtid="{D5CDD505-2E9C-101B-9397-08002B2CF9AE}" pid="6" name="_AuthorEmailDisplayName">
    <vt:lpwstr>Kang, Sue (Converse)</vt:lpwstr>
  </property>
</Properties>
</file>