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2" r:id="rId2"/>
    <p:sldId id="263" r:id="rId3"/>
    <p:sldId id="272" r:id="rId4"/>
    <p:sldId id="273" r:id="rId5"/>
    <p:sldId id="275" r:id="rId6"/>
    <p:sldId id="276" r:id="rId7"/>
    <p:sldId id="277" r:id="rId8"/>
    <p:sldId id="278" r:id="rId9"/>
    <p:sldId id="279" r:id="rId10"/>
    <p:sldId id="288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9" r:id="rId20"/>
    <p:sldId id="271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5050"/>
    <a:srgbClr val="41C9D3"/>
    <a:srgbClr val="4C5064"/>
    <a:srgbClr val="8F929E"/>
    <a:srgbClr val="AFABAB"/>
    <a:srgbClr val="D0CECE"/>
    <a:srgbClr val="FFA164"/>
    <a:srgbClr val="5B9BD5"/>
    <a:srgbClr val="9937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69168" autoAdjust="0"/>
  </p:normalViewPr>
  <p:slideViewPr>
    <p:cSldViewPr snapToGrid="0">
      <p:cViewPr varScale="1">
        <p:scale>
          <a:sx n="72" d="100"/>
          <a:sy n="72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B81B3BC-B916-4342-9EEB-08C9947F2F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6ADF8D-B567-43B3-A973-C8050095BA1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8B89B-545D-4BA7-9BCB-412583905704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222F2E17-0968-4DD0-B946-1BAFFA1D4E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19F2CAB0-9333-42EA-89F3-28E12AD69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463119-2471-42BE-A38E-CAE9B30A97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3510B0-5426-4DEF-8E75-7278A5D412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67AB3-D112-41E3-937D-6F56E97F49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발표를 맡게 된 </a:t>
            </a:r>
            <a:r>
              <a:rPr lang="ko-KR" altLang="en-US" dirty="0" err="1"/>
              <a:t>강예지입니다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저희 주제는 실감체험 증감을 위한 가상사이클 연동형 에어 </a:t>
            </a:r>
            <a:r>
              <a:rPr lang="ko-KR" altLang="en-US" dirty="0" err="1"/>
              <a:t>블로워</a:t>
            </a:r>
            <a:r>
              <a:rPr lang="ko-KR" altLang="en-US" dirty="0"/>
              <a:t> 개발 이고 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연구 배경 </a:t>
            </a:r>
            <a:r>
              <a:rPr lang="en-US" altLang="ko-KR" dirty="0"/>
              <a:t>, </a:t>
            </a:r>
            <a:r>
              <a:rPr lang="ko-KR" altLang="en-US" dirty="0"/>
              <a:t>내용 부터 예상 결과물 까지  나와 있는 순서로 발표하겠습니다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E8464-AF97-485E-9CDD-5149A410F86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14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이 바람 효과를 </a:t>
            </a:r>
            <a:r>
              <a:rPr lang="ko-KR" altLang="en-US" dirty="0" err="1"/>
              <a:t>인도어라이딩</a:t>
            </a:r>
            <a:r>
              <a:rPr lang="ko-KR" altLang="en-US" dirty="0"/>
              <a:t> 에 적용하는 것이 저희 목표입니다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Zwift </a:t>
            </a:r>
            <a:r>
              <a:rPr lang="ko-KR" altLang="en-US" dirty="0"/>
              <a:t>라는 실내 라이딩 콘텐츠가 있습니다</a:t>
            </a:r>
            <a:r>
              <a:rPr lang="en-US" altLang="ko-KR" dirty="0"/>
              <a:t>. </a:t>
            </a:r>
            <a:r>
              <a:rPr lang="ko-KR" altLang="en-US" dirty="0"/>
              <a:t>세계 각 국 유저들과 함께 라이딩을 할 수 있는 일종의 </a:t>
            </a:r>
            <a:r>
              <a:rPr lang="en-US" altLang="ko-KR" dirty="0"/>
              <a:t>‘</a:t>
            </a:r>
            <a:r>
              <a:rPr lang="ko-KR" altLang="en-US" dirty="0"/>
              <a:t>게임</a:t>
            </a:r>
            <a:r>
              <a:rPr lang="en-US" altLang="ko-KR" dirty="0"/>
              <a:t>’</a:t>
            </a:r>
            <a:r>
              <a:rPr lang="ko-KR" altLang="en-US" dirty="0"/>
              <a:t>이라고 생각 해도 됩니다</a:t>
            </a:r>
            <a:r>
              <a:rPr lang="en-US" altLang="ko-KR" dirty="0"/>
              <a:t>.  </a:t>
            </a:r>
          </a:p>
          <a:p>
            <a:endParaRPr lang="en-US" altLang="ko-KR" dirty="0"/>
          </a:p>
          <a:p>
            <a:r>
              <a:rPr lang="en-US" altLang="ko-KR" dirty="0"/>
              <a:t>\\\\\\\\\\</a:t>
            </a:r>
          </a:p>
          <a:p>
            <a:endParaRPr lang="en-US" altLang="ko-KR" dirty="0"/>
          </a:p>
          <a:p>
            <a:r>
              <a:rPr lang="ko-KR" altLang="en-US" dirty="0"/>
              <a:t>이 콘텐츠와 </a:t>
            </a:r>
            <a:r>
              <a:rPr lang="ko-KR" altLang="en-US" dirty="0" err="1"/>
              <a:t>에어블로워를</a:t>
            </a:r>
            <a:r>
              <a:rPr lang="ko-KR" altLang="en-US" dirty="0"/>
              <a:t> 연동 시키고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저희는 자전거 속도에 따라 바람 세기를 </a:t>
            </a:r>
            <a:r>
              <a:rPr lang="en-US" altLang="ko-KR" dirty="0"/>
              <a:t>36</a:t>
            </a:r>
            <a:r>
              <a:rPr lang="ko-KR" altLang="en-US" dirty="0"/>
              <a:t>단계로 나누어서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더 실제에 근접한 공간적 체험을 할 수 있게 하는 것이 목표입니다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E8464-AF97-485E-9CDD-5149A410F86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148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이 바람 효과를 </a:t>
            </a:r>
            <a:r>
              <a:rPr lang="ko-KR" altLang="en-US" dirty="0" err="1"/>
              <a:t>인도어라이딩</a:t>
            </a:r>
            <a:r>
              <a:rPr lang="ko-KR" altLang="en-US" dirty="0"/>
              <a:t> 에 적용하는 것이 저희 목표입니다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Zwift </a:t>
            </a:r>
            <a:r>
              <a:rPr lang="ko-KR" altLang="en-US" dirty="0"/>
              <a:t>라는 실내 라이딩 콘텐츠가 있습니다</a:t>
            </a:r>
            <a:r>
              <a:rPr lang="en-US" altLang="ko-KR" dirty="0"/>
              <a:t>. </a:t>
            </a:r>
            <a:r>
              <a:rPr lang="ko-KR" altLang="en-US" dirty="0"/>
              <a:t>세계 각 국 유저들과 함께 라이딩을 할 수 있는 일종의 </a:t>
            </a:r>
            <a:r>
              <a:rPr lang="en-US" altLang="ko-KR" dirty="0"/>
              <a:t>‘</a:t>
            </a:r>
            <a:r>
              <a:rPr lang="ko-KR" altLang="en-US" dirty="0"/>
              <a:t>게임</a:t>
            </a:r>
            <a:r>
              <a:rPr lang="en-US" altLang="ko-KR" dirty="0"/>
              <a:t>’</a:t>
            </a:r>
            <a:r>
              <a:rPr lang="ko-KR" altLang="en-US" dirty="0"/>
              <a:t>이라고 생각 해도 됩니다</a:t>
            </a:r>
            <a:r>
              <a:rPr lang="en-US" altLang="ko-KR" dirty="0"/>
              <a:t>.  </a:t>
            </a:r>
          </a:p>
          <a:p>
            <a:endParaRPr lang="en-US" altLang="ko-KR" dirty="0"/>
          </a:p>
          <a:p>
            <a:r>
              <a:rPr lang="en-US" altLang="ko-KR" dirty="0"/>
              <a:t>\\\\\\\\\\</a:t>
            </a:r>
          </a:p>
          <a:p>
            <a:endParaRPr lang="en-US" altLang="ko-KR" dirty="0"/>
          </a:p>
          <a:p>
            <a:r>
              <a:rPr lang="ko-KR" altLang="en-US" dirty="0"/>
              <a:t>이 콘텐츠와 </a:t>
            </a:r>
            <a:r>
              <a:rPr lang="ko-KR" altLang="en-US" dirty="0" err="1"/>
              <a:t>에어블로워를</a:t>
            </a:r>
            <a:r>
              <a:rPr lang="ko-KR" altLang="en-US" dirty="0"/>
              <a:t> 연동 시키고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저희는 자전거 속도에 따라 바람 세기를 </a:t>
            </a:r>
            <a:r>
              <a:rPr lang="en-US" altLang="ko-KR" dirty="0"/>
              <a:t>36</a:t>
            </a:r>
            <a:r>
              <a:rPr lang="ko-KR" altLang="en-US" dirty="0"/>
              <a:t>단계로 나누어서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더 실제에 근접한 공간적 체험을 할 수 있게 하는 것이 목표입니다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E8464-AF97-485E-9CDD-5149A410F86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8652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이 바람 효과를 </a:t>
            </a:r>
            <a:r>
              <a:rPr lang="ko-KR" altLang="en-US" dirty="0" err="1"/>
              <a:t>인도어라이딩</a:t>
            </a:r>
            <a:r>
              <a:rPr lang="ko-KR" altLang="en-US" dirty="0"/>
              <a:t> 에 적용하는 것이 저희 목표입니다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Zwift </a:t>
            </a:r>
            <a:r>
              <a:rPr lang="ko-KR" altLang="en-US" dirty="0"/>
              <a:t>라는 실내 라이딩 콘텐츠가 있습니다</a:t>
            </a:r>
            <a:r>
              <a:rPr lang="en-US" altLang="ko-KR" dirty="0"/>
              <a:t>. </a:t>
            </a:r>
            <a:r>
              <a:rPr lang="ko-KR" altLang="en-US" dirty="0"/>
              <a:t>세계 각 국 유저들과 함께 라이딩을 할 수 있는 일종의 </a:t>
            </a:r>
            <a:r>
              <a:rPr lang="en-US" altLang="ko-KR" dirty="0"/>
              <a:t>‘</a:t>
            </a:r>
            <a:r>
              <a:rPr lang="ko-KR" altLang="en-US" dirty="0"/>
              <a:t>게임</a:t>
            </a:r>
            <a:r>
              <a:rPr lang="en-US" altLang="ko-KR" dirty="0"/>
              <a:t>’</a:t>
            </a:r>
            <a:r>
              <a:rPr lang="ko-KR" altLang="en-US" dirty="0"/>
              <a:t>이라고 생각 해도 됩니다</a:t>
            </a:r>
            <a:r>
              <a:rPr lang="en-US" altLang="ko-KR" dirty="0"/>
              <a:t>.  </a:t>
            </a:r>
          </a:p>
          <a:p>
            <a:endParaRPr lang="en-US" altLang="ko-KR" dirty="0"/>
          </a:p>
          <a:p>
            <a:r>
              <a:rPr lang="en-US" altLang="ko-KR" dirty="0"/>
              <a:t>\\\\\\\\\\</a:t>
            </a:r>
          </a:p>
          <a:p>
            <a:endParaRPr lang="en-US" altLang="ko-KR" dirty="0"/>
          </a:p>
          <a:p>
            <a:r>
              <a:rPr lang="ko-KR" altLang="en-US" dirty="0"/>
              <a:t>이 콘텐츠와 </a:t>
            </a:r>
            <a:r>
              <a:rPr lang="ko-KR" altLang="en-US" dirty="0" err="1"/>
              <a:t>에어블로워를</a:t>
            </a:r>
            <a:r>
              <a:rPr lang="ko-KR" altLang="en-US" dirty="0"/>
              <a:t> 연동 시키고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저희는 자전거 속도에 따라 바람 세기를 </a:t>
            </a:r>
            <a:r>
              <a:rPr lang="en-US" altLang="ko-KR" dirty="0"/>
              <a:t>36</a:t>
            </a:r>
            <a:r>
              <a:rPr lang="ko-KR" altLang="en-US" dirty="0"/>
              <a:t>단계로 나누어서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더 실제에 근접한 공간적 체험을 할 수 있게 하는 것이 목표입니다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E8464-AF97-485E-9CDD-5149A410F86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7578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이 바람 효과를 </a:t>
            </a:r>
            <a:r>
              <a:rPr lang="ko-KR" altLang="en-US" dirty="0" err="1"/>
              <a:t>인도어라이딩</a:t>
            </a:r>
            <a:r>
              <a:rPr lang="ko-KR" altLang="en-US" dirty="0"/>
              <a:t> 에 적용하는 것이 저희 목표입니다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Zwift </a:t>
            </a:r>
            <a:r>
              <a:rPr lang="ko-KR" altLang="en-US" dirty="0"/>
              <a:t>라는 실내 라이딩 콘텐츠가 있습니다</a:t>
            </a:r>
            <a:r>
              <a:rPr lang="en-US" altLang="ko-KR" dirty="0"/>
              <a:t>. </a:t>
            </a:r>
            <a:r>
              <a:rPr lang="ko-KR" altLang="en-US" dirty="0"/>
              <a:t>세계 각 국 유저들과 함께 라이딩을 할 수 있는 일종의 </a:t>
            </a:r>
            <a:r>
              <a:rPr lang="en-US" altLang="ko-KR" dirty="0"/>
              <a:t>‘</a:t>
            </a:r>
            <a:r>
              <a:rPr lang="ko-KR" altLang="en-US" dirty="0"/>
              <a:t>게임</a:t>
            </a:r>
            <a:r>
              <a:rPr lang="en-US" altLang="ko-KR" dirty="0"/>
              <a:t>’</a:t>
            </a:r>
            <a:r>
              <a:rPr lang="ko-KR" altLang="en-US" dirty="0"/>
              <a:t>이라고 생각 해도 됩니다</a:t>
            </a:r>
            <a:r>
              <a:rPr lang="en-US" altLang="ko-KR" dirty="0"/>
              <a:t>.  </a:t>
            </a:r>
          </a:p>
          <a:p>
            <a:endParaRPr lang="en-US" altLang="ko-KR" dirty="0"/>
          </a:p>
          <a:p>
            <a:r>
              <a:rPr lang="en-US" altLang="ko-KR" dirty="0"/>
              <a:t>\\\\\\\\\\</a:t>
            </a:r>
          </a:p>
          <a:p>
            <a:endParaRPr lang="en-US" altLang="ko-KR" dirty="0"/>
          </a:p>
          <a:p>
            <a:r>
              <a:rPr lang="ko-KR" altLang="en-US" dirty="0"/>
              <a:t>이 콘텐츠와 </a:t>
            </a:r>
            <a:r>
              <a:rPr lang="ko-KR" altLang="en-US" dirty="0" err="1"/>
              <a:t>에어블로워를</a:t>
            </a:r>
            <a:r>
              <a:rPr lang="ko-KR" altLang="en-US" dirty="0"/>
              <a:t> 연동 시키고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저희는 자전거 속도에 따라 바람 세기를 </a:t>
            </a:r>
            <a:r>
              <a:rPr lang="en-US" altLang="ko-KR" dirty="0"/>
              <a:t>36</a:t>
            </a:r>
            <a:r>
              <a:rPr lang="ko-KR" altLang="en-US" dirty="0"/>
              <a:t>단계로 나누어서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더 실제에 근접한 공간적 체험을 할 수 있게 하는 것이 목표입니다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E8464-AF97-485E-9CDD-5149A410F86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277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이 바람 효과를 </a:t>
            </a:r>
            <a:r>
              <a:rPr lang="ko-KR" altLang="en-US" dirty="0" err="1"/>
              <a:t>인도어라이딩</a:t>
            </a:r>
            <a:r>
              <a:rPr lang="ko-KR" altLang="en-US" dirty="0"/>
              <a:t> 에 적용하는 것이 저희 목표입니다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Zwift </a:t>
            </a:r>
            <a:r>
              <a:rPr lang="ko-KR" altLang="en-US" dirty="0"/>
              <a:t>라는 실내 라이딩 콘텐츠가 있습니다</a:t>
            </a:r>
            <a:r>
              <a:rPr lang="en-US" altLang="ko-KR" dirty="0"/>
              <a:t>. </a:t>
            </a:r>
            <a:r>
              <a:rPr lang="ko-KR" altLang="en-US" dirty="0"/>
              <a:t>세계 각 국 유저들과 함께 라이딩을 할 수 있는 일종의 </a:t>
            </a:r>
            <a:r>
              <a:rPr lang="en-US" altLang="ko-KR" dirty="0"/>
              <a:t>‘</a:t>
            </a:r>
            <a:r>
              <a:rPr lang="ko-KR" altLang="en-US" dirty="0"/>
              <a:t>게임</a:t>
            </a:r>
            <a:r>
              <a:rPr lang="en-US" altLang="ko-KR" dirty="0"/>
              <a:t>’</a:t>
            </a:r>
            <a:r>
              <a:rPr lang="ko-KR" altLang="en-US" dirty="0"/>
              <a:t>이라고 생각 해도 됩니다</a:t>
            </a:r>
            <a:r>
              <a:rPr lang="en-US" altLang="ko-KR" dirty="0"/>
              <a:t>.  </a:t>
            </a:r>
          </a:p>
          <a:p>
            <a:endParaRPr lang="en-US" altLang="ko-KR" dirty="0"/>
          </a:p>
          <a:p>
            <a:r>
              <a:rPr lang="en-US" altLang="ko-KR" dirty="0"/>
              <a:t>\\\\\\\\\\</a:t>
            </a:r>
          </a:p>
          <a:p>
            <a:endParaRPr lang="en-US" altLang="ko-KR" dirty="0"/>
          </a:p>
          <a:p>
            <a:r>
              <a:rPr lang="ko-KR" altLang="en-US" dirty="0"/>
              <a:t>이 콘텐츠와 </a:t>
            </a:r>
            <a:r>
              <a:rPr lang="ko-KR" altLang="en-US" dirty="0" err="1"/>
              <a:t>에어블로워를</a:t>
            </a:r>
            <a:r>
              <a:rPr lang="ko-KR" altLang="en-US" dirty="0"/>
              <a:t> 연동 시키고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저희는 자전거 속도에 따라 바람 세기를 </a:t>
            </a:r>
            <a:r>
              <a:rPr lang="en-US" altLang="ko-KR" dirty="0"/>
              <a:t>36</a:t>
            </a:r>
            <a:r>
              <a:rPr lang="ko-KR" altLang="en-US" dirty="0"/>
              <a:t>단계로 나누어서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더 실제에 근접한 공간적 체험을 할 수 있게 하는 것이 목표입니다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E8464-AF97-485E-9CDD-5149A410F86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260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이 바람 효과를 </a:t>
            </a:r>
            <a:r>
              <a:rPr lang="ko-KR" altLang="en-US" dirty="0" err="1"/>
              <a:t>인도어라이딩</a:t>
            </a:r>
            <a:r>
              <a:rPr lang="ko-KR" altLang="en-US" dirty="0"/>
              <a:t> 에 적용하는 것이 저희 목표입니다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Zwift </a:t>
            </a:r>
            <a:r>
              <a:rPr lang="ko-KR" altLang="en-US" dirty="0"/>
              <a:t>라는 실내 라이딩 콘텐츠가 있습니다</a:t>
            </a:r>
            <a:r>
              <a:rPr lang="en-US" altLang="ko-KR" dirty="0"/>
              <a:t>. </a:t>
            </a:r>
            <a:r>
              <a:rPr lang="ko-KR" altLang="en-US" dirty="0"/>
              <a:t>세계 각 국 유저들과 함께 라이딩을 할 수 있는 일종의 </a:t>
            </a:r>
            <a:r>
              <a:rPr lang="en-US" altLang="ko-KR" dirty="0"/>
              <a:t>‘</a:t>
            </a:r>
            <a:r>
              <a:rPr lang="ko-KR" altLang="en-US" dirty="0"/>
              <a:t>게임</a:t>
            </a:r>
            <a:r>
              <a:rPr lang="en-US" altLang="ko-KR" dirty="0"/>
              <a:t>’</a:t>
            </a:r>
            <a:r>
              <a:rPr lang="ko-KR" altLang="en-US" dirty="0"/>
              <a:t>이라고 생각 해도 됩니다</a:t>
            </a:r>
            <a:r>
              <a:rPr lang="en-US" altLang="ko-KR" dirty="0"/>
              <a:t>.  </a:t>
            </a:r>
          </a:p>
          <a:p>
            <a:endParaRPr lang="en-US" altLang="ko-KR" dirty="0"/>
          </a:p>
          <a:p>
            <a:r>
              <a:rPr lang="en-US" altLang="ko-KR" dirty="0"/>
              <a:t>\\\\\\\\\\</a:t>
            </a:r>
          </a:p>
          <a:p>
            <a:endParaRPr lang="en-US" altLang="ko-KR" dirty="0"/>
          </a:p>
          <a:p>
            <a:r>
              <a:rPr lang="ko-KR" altLang="en-US" dirty="0"/>
              <a:t>이 콘텐츠와 </a:t>
            </a:r>
            <a:r>
              <a:rPr lang="ko-KR" altLang="en-US" dirty="0" err="1"/>
              <a:t>에어블로워를</a:t>
            </a:r>
            <a:r>
              <a:rPr lang="ko-KR" altLang="en-US" dirty="0"/>
              <a:t> 연동 시키고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저희는 자전거 속도에 따라 바람 세기를 </a:t>
            </a:r>
            <a:r>
              <a:rPr lang="en-US" altLang="ko-KR" dirty="0"/>
              <a:t>36</a:t>
            </a:r>
            <a:r>
              <a:rPr lang="ko-KR" altLang="en-US" dirty="0"/>
              <a:t>단계로 나누어서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더 실제에 근접한 공간적 체험을 할 수 있게 하는 것이 목표입니다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E8464-AF97-485E-9CDD-5149A410F86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4268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이 바람 효과를 </a:t>
            </a:r>
            <a:r>
              <a:rPr lang="ko-KR" altLang="en-US" dirty="0" err="1"/>
              <a:t>인도어라이딩</a:t>
            </a:r>
            <a:r>
              <a:rPr lang="ko-KR" altLang="en-US" dirty="0"/>
              <a:t> 에 적용하는 것이 저희 목표입니다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Zwift </a:t>
            </a:r>
            <a:r>
              <a:rPr lang="ko-KR" altLang="en-US" dirty="0"/>
              <a:t>라는 실내 라이딩 콘텐츠가 있습니다</a:t>
            </a:r>
            <a:r>
              <a:rPr lang="en-US" altLang="ko-KR" dirty="0"/>
              <a:t>. </a:t>
            </a:r>
            <a:r>
              <a:rPr lang="ko-KR" altLang="en-US" dirty="0"/>
              <a:t>세계 각 국 유저들과 함께 라이딩을 할 수 있는 일종의 </a:t>
            </a:r>
            <a:r>
              <a:rPr lang="en-US" altLang="ko-KR" dirty="0"/>
              <a:t>‘</a:t>
            </a:r>
            <a:r>
              <a:rPr lang="ko-KR" altLang="en-US" dirty="0"/>
              <a:t>게임</a:t>
            </a:r>
            <a:r>
              <a:rPr lang="en-US" altLang="ko-KR" dirty="0"/>
              <a:t>’</a:t>
            </a:r>
            <a:r>
              <a:rPr lang="ko-KR" altLang="en-US" dirty="0"/>
              <a:t>이라고 생각 해도 됩니다</a:t>
            </a:r>
            <a:r>
              <a:rPr lang="en-US" altLang="ko-KR" dirty="0"/>
              <a:t>.  </a:t>
            </a:r>
          </a:p>
          <a:p>
            <a:endParaRPr lang="en-US" altLang="ko-KR" dirty="0"/>
          </a:p>
          <a:p>
            <a:r>
              <a:rPr lang="en-US" altLang="ko-KR" dirty="0"/>
              <a:t>\\\\\\\\\\</a:t>
            </a:r>
          </a:p>
          <a:p>
            <a:endParaRPr lang="en-US" altLang="ko-KR" dirty="0"/>
          </a:p>
          <a:p>
            <a:r>
              <a:rPr lang="ko-KR" altLang="en-US" dirty="0"/>
              <a:t>이 콘텐츠와 </a:t>
            </a:r>
            <a:r>
              <a:rPr lang="ko-KR" altLang="en-US" dirty="0" err="1"/>
              <a:t>에어블로워를</a:t>
            </a:r>
            <a:r>
              <a:rPr lang="ko-KR" altLang="en-US" dirty="0"/>
              <a:t> 연동 시키고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저희는 자전거 속도에 따라 바람 세기를 </a:t>
            </a:r>
            <a:r>
              <a:rPr lang="en-US" altLang="ko-KR" dirty="0"/>
              <a:t>36</a:t>
            </a:r>
            <a:r>
              <a:rPr lang="ko-KR" altLang="en-US" dirty="0"/>
              <a:t>단계로 나누어서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더 실제에 근접한 공간적 체험을 할 수 있게 하는 것이 목표입니다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E8464-AF97-485E-9CDD-5149A410F86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8141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이 바람 효과를 </a:t>
            </a:r>
            <a:r>
              <a:rPr lang="ko-KR" altLang="en-US" dirty="0" err="1"/>
              <a:t>인도어라이딩</a:t>
            </a:r>
            <a:r>
              <a:rPr lang="ko-KR" altLang="en-US" dirty="0"/>
              <a:t> 에 적용하는 것이 저희 목표입니다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Zwift </a:t>
            </a:r>
            <a:r>
              <a:rPr lang="ko-KR" altLang="en-US" dirty="0"/>
              <a:t>라는 실내 라이딩 콘텐츠가 있습니다</a:t>
            </a:r>
            <a:r>
              <a:rPr lang="en-US" altLang="ko-KR" dirty="0"/>
              <a:t>. </a:t>
            </a:r>
            <a:r>
              <a:rPr lang="ko-KR" altLang="en-US" dirty="0"/>
              <a:t>세계 각 국 유저들과 함께 라이딩을 할 수 있는 일종의 </a:t>
            </a:r>
            <a:r>
              <a:rPr lang="en-US" altLang="ko-KR" dirty="0"/>
              <a:t>‘</a:t>
            </a:r>
            <a:r>
              <a:rPr lang="ko-KR" altLang="en-US" dirty="0"/>
              <a:t>게임</a:t>
            </a:r>
            <a:r>
              <a:rPr lang="en-US" altLang="ko-KR" dirty="0"/>
              <a:t>’</a:t>
            </a:r>
            <a:r>
              <a:rPr lang="ko-KR" altLang="en-US" dirty="0"/>
              <a:t>이라고 생각 해도 됩니다</a:t>
            </a:r>
            <a:r>
              <a:rPr lang="en-US" altLang="ko-KR" dirty="0"/>
              <a:t>.  </a:t>
            </a:r>
          </a:p>
          <a:p>
            <a:endParaRPr lang="en-US" altLang="ko-KR" dirty="0"/>
          </a:p>
          <a:p>
            <a:r>
              <a:rPr lang="en-US" altLang="ko-KR" dirty="0"/>
              <a:t>\\\\\\\\\\</a:t>
            </a:r>
          </a:p>
          <a:p>
            <a:endParaRPr lang="en-US" altLang="ko-KR" dirty="0"/>
          </a:p>
          <a:p>
            <a:r>
              <a:rPr lang="ko-KR" altLang="en-US" dirty="0"/>
              <a:t>이 콘텐츠와 </a:t>
            </a:r>
            <a:r>
              <a:rPr lang="ko-KR" altLang="en-US" dirty="0" err="1"/>
              <a:t>에어블로워를</a:t>
            </a:r>
            <a:r>
              <a:rPr lang="ko-KR" altLang="en-US" dirty="0"/>
              <a:t> 연동 시키고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저희는 자전거 속도에 따라 바람 세기를 </a:t>
            </a:r>
            <a:r>
              <a:rPr lang="en-US" altLang="ko-KR" dirty="0"/>
              <a:t>36</a:t>
            </a:r>
            <a:r>
              <a:rPr lang="ko-KR" altLang="en-US" dirty="0"/>
              <a:t>단계로 나누어서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더 실제에 근접한 공간적 체험을 할 수 있게 하는 것이 목표입니다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E8464-AF97-485E-9CDD-5149A410F86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8036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이 바람 효과를 </a:t>
            </a:r>
            <a:r>
              <a:rPr lang="ko-KR" altLang="en-US" dirty="0" err="1"/>
              <a:t>인도어라이딩</a:t>
            </a:r>
            <a:r>
              <a:rPr lang="ko-KR" altLang="en-US" dirty="0"/>
              <a:t> 에 적용하는 것이 저희 목표입니다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Zwift </a:t>
            </a:r>
            <a:r>
              <a:rPr lang="ko-KR" altLang="en-US" dirty="0"/>
              <a:t>라는 실내 라이딩 콘텐츠가 있습니다</a:t>
            </a:r>
            <a:r>
              <a:rPr lang="en-US" altLang="ko-KR" dirty="0"/>
              <a:t>. </a:t>
            </a:r>
            <a:r>
              <a:rPr lang="ko-KR" altLang="en-US" dirty="0"/>
              <a:t>세계 각 국 유저들과 함께 라이딩을 할 수 있는 일종의 </a:t>
            </a:r>
            <a:r>
              <a:rPr lang="en-US" altLang="ko-KR" dirty="0"/>
              <a:t>‘</a:t>
            </a:r>
            <a:r>
              <a:rPr lang="ko-KR" altLang="en-US" dirty="0"/>
              <a:t>게임</a:t>
            </a:r>
            <a:r>
              <a:rPr lang="en-US" altLang="ko-KR" dirty="0"/>
              <a:t>’</a:t>
            </a:r>
            <a:r>
              <a:rPr lang="ko-KR" altLang="en-US" dirty="0"/>
              <a:t>이라고 생각 해도 됩니다</a:t>
            </a:r>
            <a:r>
              <a:rPr lang="en-US" altLang="ko-KR" dirty="0"/>
              <a:t>.  </a:t>
            </a:r>
          </a:p>
          <a:p>
            <a:endParaRPr lang="en-US" altLang="ko-KR" dirty="0"/>
          </a:p>
          <a:p>
            <a:r>
              <a:rPr lang="en-US" altLang="ko-KR" dirty="0"/>
              <a:t>\\\\\\\\\\</a:t>
            </a:r>
          </a:p>
          <a:p>
            <a:endParaRPr lang="en-US" altLang="ko-KR" dirty="0"/>
          </a:p>
          <a:p>
            <a:r>
              <a:rPr lang="ko-KR" altLang="en-US" dirty="0"/>
              <a:t>이 콘텐츠와 </a:t>
            </a:r>
            <a:r>
              <a:rPr lang="ko-KR" altLang="en-US" dirty="0" err="1"/>
              <a:t>에어블로워를</a:t>
            </a:r>
            <a:r>
              <a:rPr lang="ko-KR" altLang="en-US" dirty="0"/>
              <a:t> 연동 시키고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저희는 자전거 속도에 따라 바람 세기를 </a:t>
            </a:r>
            <a:r>
              <a:rPr lang="en-US" altLang="ko-KR" dirty="0"/>
              <a:t>36</a:t>
            </a:r>
            <a:r>
              <a:rPr lang="ko-KR" altLang="en-US" dirty="0"/>
              <a:t>단계로 나누어서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더 실제에 근접한 공간적 체험을 할 수 있게 하는 것이 목표입니다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E8464-AF97-485E-9CDD-5149A410F86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1946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이 바람 효과를 </a:t>
            </a:r>
            <a:r>
              <a:rPr lang="ko-KR" altLang="en-US" dirty="0" err="1"/>
              <a:t>인도어라이딩</a:t>
            </a:r>
            <a:r>
              <a:rPr lang="ko-KR" altLang="en-US" dirty="0"/>
              <a:t> 에 적용하는 것이 저희 목표입니다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Zwift </a:t>
            </a:r>
            <a:r>
              <a:rPr lang="ko-KR" altLang="en-US" dirty="0"/>
              <a:t>라는 실내 라이딩 콘텐츠가 있습니다</a:t>
            </a:r>
            <a:r>
              <a:rPr lang="en-US" altLang="ko-KR" dirty="0"/>
              <a:t>. </a:t>
            </a:r>
            <a:r>
              <a:rPr lang="ko-KR" altLang="en-US" dirty="0"/>
              <a:t>세계 각 국 유저들과 함께 라이딩을 할 수 있는 일종의 </a:t>
            </a:r>
            <a:r>
              <a:rPr lang="en-US" altLang="ko-KR" dirty="0"/>
              <a:t>‘</a:t>
            </a:r>
            <a:r>
              <a:rPr lang="ko-KR" altLang="en-US" dirty="0"/>
              <a:t>게임</a:t>
            </a:r>
            <a:r>
              <a:rPr lang="en-US" altLang="ko-KR" dirty="0"/>
              <a:t>’</a:t>
            </a:r>
            <a:r>
              <a:rPr lang="ko-KR" altLang="en-US" dirty="0"/>
              <a:t>이라고 생각 해도 됩니다</a:t>
            </a:r>
            <a:r>
              <a:rPr lang="en-US" altLang="ko-KR" dirty="0"/>
              <a:t>.  </a:t>
            </a:r>
          </a:p>
          <a:p>
            <a:endParaRPr lang="en-US" altLang="ko-KR" dirty="0"/>
          </a:p>
          <a:p>
            <a:r>
              <a:rPr lang="en-US" altLang="ko-KR" dirty="0"/>
              <a:t>\\\\\\\\\\</a:t>
            </a:r>
          </a:p>
          <a:p>
            <a:endParaRPr lang="en-US" altLang="ko-KR" dirty="0"/>
          </a:p>
          <a:p>
            <a:r>
              <a:rPr lang="ko-KR" altLang="en-US" dirty="0"/>
              <a:t>이 콘텐츠와 </a:t>
            </a:r>
            <a:r>
              <a:rPr lang="ko-KR" altLang="en-US" dirty="0" err="1"/>
              <a:t>에어블로워를</a:t>
            </a:r>
            <a:r>
              <a:rPr lang="ko-KR" altLang="en-US" dirty="0"/>
              <a:t> 연동 시키고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저희는 자전거 속도에 따라 바람 세기를 </a:t>
            </a:r>
            <a:r>
              <a:rPr lang="en-US" altLang="ko-KR" dirty="0"/>
              <a:t>36</a:t>
            </a:r>
            <a:r>
              <a:rPr lang="ko-KR" altLang="en-US" dirty="0"/>
              <a:t>단계로 나누어서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더 실제에 근접한 공간적 체험을 할 수 있게 하는 것이 목표입니다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E8464-AF97-485E-9CDD-5149A410F86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755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이 바람 효과를 </a:t>
            </a:r>
            <a:r>
              <a:rPr lang="ko-KR" altLang="en-US" dirty="0" err="1"/>
              <a:t>인도어라이딩</a:t>
            </a:r>
            <a:r>
              <a:rPr lang="ko-KR" altLang="en-US" dirty="0"/>
              <a:t> 에 적용하는 것이 저희 목표입니다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Zwift </a:t>
            </a:r>
            <a:r>
              <a:rPr lang="ko-KR" altLang="en-US" dirty="0"/>
              <a:t>라는 실내 라이딩 콘텐츠가 있습니다</a:t>
            </a:r>
            <a:r>
              <a:rPr lang="en-US" altLang="ko-KR" dirty="0"/>
              <a:t>. </a:t>
            </a:r>
            <a:r>
              <a:rPr lang="ko-KR" altLang="en-US" dirty="0"/>
              <a:t>세계 각 국 유저들과 함께 라이딩을 할 수 있는 일종의 </a:t>
            </a:r>
            <a:r>
              <a:rPr lang="en-US" altLang="ko-KR" dirty="0"/>
              <a:t>‘</a:t>
            </a:r>
            <a:r>
              <a:rPr lang="ko-KR" altLang="en-US" dirty="0"/>
              <a:t>게임</a:t>
            </a:r>
            <a:r>
              <a:rPr lang="en-US" altLang="ko-KR" dirty="0"/>
              <a:t>’</a:t>
            </a:r>
            <a:r>
              <a:rPr lang="ko-KR" altLang="en-US" dirty="0"/>
              <a:t>이라고 생각 해도 됩니다</a:t>
            </a:r>
            <a:r>
              <a:rPr lang="en-US" altLang="ko-KR" dirty="0"/>
              <a:t>.  </a:t>
            </a:r>
          </a:p>
          <a:p>
            <a:endParaRPr lang="en-US" altLang="ko-KR" dirty="0"/>
          </a:p>
          <a:p>
            <a:r>
              <a:rPr lang="en-US" altLang="ko-KR" dirty="0"/>
              <a:t>\\\\\\\\\\</a:t>
            </a:r>
          </a:p>
          <a:p>
            <a:endParaRPr lang="en-US" altLang="ko-KR" dirty="0"/>
          </a:p>
          <a:p>
            <a:r>
              <a:rPr lang="ko-KR" altLang="en-US" dirty="0"/>
              <a:t>이 콘텐츠와 </a:t>
            </a:r>
            <a:r>
              <a:rPr lang="ko-KR" altLang="en-US" dirty="0" err="1"/>
              <a:t>에어블로워를</a:t>
            </a:r>
            <a:r>
              <a:rPr lang="ko-KR" altLang="en-US" dirty="0"/>
              <a:t> 연동 시키고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저희는 자전거 속도에 따라 바람 세기를 </a:t>
            </a:r>
            <a:r>
              <a:rPr lang="en-US" altLang="ko-KR" dirty="0"/>
              <a:t>36</a:t>
            </a:r>
            <a:r>
              <a:rPr lang="ko-KR" altLang="en-US" dirty="0"/>
              <a:t>단계로 나누어서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더 실제에 근접한 공간적 체험을 할 수 있게 하는 것이 목표입니다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E8464-AF97-485E-9CDD-5149A410F86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991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이 바람 효과를 </a:t>
            </a:r>
            <a:r>
              <a:rPr lang="ko-KR" altLang="en-US" dirty="0" err="1"/>
              <a:t>인도어라이딩</a:t>
            </a:r>
            <a:r>
              <a:rPr lang="ko-KR" altLang="en-US" dirty="0"/>
              <a:t> 에 적용하는 것이 저희 목표입니다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Zwift </a:t>
            </a:r>
            <a:r>
              <a:rPr lang="ko-KR" altLang="en-US" dirty="0"/>
              <a:t>라는 실내 라이딩 콘텐츠가 있습니다</a:t>
            </a:r>
            <a:r>
              <a:rPr lang="en-US" altLang="ko-KR" dirty="0"/>
              <a:t>. </a:t>
            </a:r>
            <a:r>
              <a:rPr lang="ko-KR" altLang="en-US" dirty="0"/>
              <a:t>세계 각 국 유저들과 함께 라이딩을 할 수 있는 일종의 </a:t>
            </a:r>
            <a:r>
              <a:rPr lang="en-US" altLang="ko-KR" dirty="0"/>
              <a:t>‘</a:t>
            </a:r>
            <a:r>
              <a:rPr lang="ko-KR" altLang="en-US" dirty="0"/>
              <a:t>게임</a:t>
            </a:r>
            <a:r>
              <a:rPr lang="en-US" altLang="ko-KR" dirty="0"/>
              <a:t>’</a:t>
            </a:r>
            <a:r>
              <a:rPr lang="ko-KR" altLang="en-US" dirty="0"/>
              <a:t>이라고 생각 해도 됩니다</a:t>
            </a:r>
            <a:r>
              <a:rPr lang="en-US" altLang="ko-KR" dirty="0"/>
              <a:t>.  </a:t>
            </a:r>
          </a:p>
          <a:p>
            <a:endParaRPr lang="en-US" altLang="ko-KR" dirty="0"/>
          </a:p>
          <a:p>
            <a:r>
              <a:rPr lang="en-US" altLang="ko-KR" dirty="0"/>
              <a:t>\\\\\\\\\\</a:t>
            </a:r>
          </a:p>
          <a:p>
            <a:endParaRPr lang="en-US" altLang="ko-KR" dirty="0"/>
          </a:p>
          <a:p>
            <a:r>
              <a:rPr lang="ko-KR" altLang="en-US" dirty="0"/>
              <a:t>이 콘텐츠와 </a:t>
            </a:r>
            <a:r>
              <a:rPr lang="ko-KR" altLang="en-US" dirty="0" err="1"/>
              <a:t>에어블로워를</a:t>
            </a:r>
            <a:r>
              <a:rPr lang="ko-KR" altLang="en-US" dirty="0"/>
              <a:t> 연동 시키고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저희는 자전거 속도에 따라 바람 세기를 </a:t>
            </a:r>
            <a:r>
              <a:rPr lang="en-US" altLang="ko-KR" dirty="0"/>
              <a:t>36</a:t>
            </a:r>
            <a:r>
              <a:rPr lang="ko-KR" altLang="en-US" dirty="0"/>
              <a:t>단계로 나누어서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더 실제에 근접한 공간적 체험을 할 수 있게 하는 것이 목표입니다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E8464-AF97-485E-9CDD-5149A410F86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796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이 바람 효과를 </a:t>
            </a:r>
            <a:r>
              <a:rPr lang="ko-KR" altLang="en-US" dirty="0" err="1"/>
              <a:t>인도어라이딩</a:t>
            </a:r>
            <a:r>
              <a:rPr lang="ko-KR" altLang="en-US" dirty="0"/>
              <a:t> 에 적용하는 것이 저희 목표입니다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Zwift </a:t>
            </a:r>
            <a:r>
              <a:rPr lang="ko-KR" altLang="en-US" dirty="0"/>
              <a:t>라는 실내 라이딩 콘텐츠가 있습니다</a:t>
            </a:r>
            <a:r>
              <a:rPr lang="en-US" altLang="ko-KR" dirty="0"/>
              <a:t>. </a:t>
            </a:r>
            <a:r>
              <a:rPr lang="ko-KR" altLang="en-US" dirty="0"/>
              <a:t>세계 각 국 유저들과 함께 라이딩을 할 수 있는 일종의 </a:t>
            </a:r>
            <a:r>
              <a:rPr lang="en-US" altLang="ko-KR" dirty="0"/>
              <a:t>‘</a:t>
            </a:r>
            <a:r>
              <a:rPr lang="ko-KR" altLang="en-US" dirty="0"/>
              <a:t>게임</a:t>
            </a:r>
            <a:r>
              <a:rPr lang="en-US" altLang="ko-KR" dirty="0"/>
              <a:t>’</a:t>
            </a:r>
            <a:r>
              <a:rPr lang="ko-KR" altLang="en-US" dirty="0"/>
              <a:t>이라고 생각 해도 됩니다</a:t>
            </a:r>
            <a:r>
              <a:rPr lang="en-US" altLang="ko-KR" dirty="0"/>
              <a:t>.  </a:t>
            </a:r>
          </a:p>
          <a:p>
            <a:endParaRPr lang="en-US" altLang="ko-KR" dirty="0"/>
          </a:p>
          <a:p>
            <a:r>
              <a:rPr lang="en-US" altLang="ko-KR" dirty="0"/>
              <a:t>\\\\\\\\\\</a:t>
            </a:r>
          </a:p>
          <a:p>
            <a:endParaRPr lang="en-US" altLang="ko-KR" dirty="0"/>
          </a:p>
          <a:p>
            <a:r>
              <a:rPr lang="ko-KR" altLang="en-US" dirty="0"/>
              <a:t>이 콘텐츠와 </a:t>
            </a:r>
            <a:r>
              <a:rPr lang="ko-KR" altLang="en-US" dirty="0" err="1"/>
              <a:t>에어블로워를</a:t>
            </a:r>
            <a:r>
              <a:rPr lang="ko-KR" altLang="en-US" dirty="0"/>
              <a:t> 연동 시키고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저희는 자전거 속도에 따라 바람 세기를 </a:t>
            </a:r>
            <a:r>
              <a:rPr lang="en-US" altLang="ko-KR" dirty="0"/>
              <a:t>36</a:t>
            </a:r>
            <a:r>
              <a:rPr lang="ko-KR" altLang="en-US" dirty="0"/>
              <a:t>단계로 나누어서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더 실제에 근접한 공간적 체험을 할 수 있게 하는 것이 목표입니다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E8464-AF97-485E-9CDD-5149A410F86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31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이 바람 효과를 </a:t>
            </a:r>
            <a:r>
              <a:rPr lang="ko-KR" altLang="en-US" dirty="0" err="1"/>
              <a:t>인도어라이딩</a:t>
            </a:r>
            <a:r>
              <a:rPr lang="ko-KR" altLang="en-US" dirty="0"/>
              <a:t> 에 적용하는 것이 저희 목표입니다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Zwift </a:t>
            </a:r>
            <a:r>
              <a:rPr lang="ko-KR" altLang="en-US" dirty="0"/>
              <a:t>라는 실내 라이딩 콘텐츠가 있습니다</a:t>
            </a:r>
            <a:r>
              <a:rPr lang="en-US" altLang="ko-KR" dirty="0"/>
              <a:t>. </a:t>
            </a:r>
            <a:r>
              <a:rPr lang="ko-KR" altLang="en-US" dirty="0"/>
              <a:t>세계 각 국 유저들과 함께 라이딩을 할 수 있는 일종의 </a:t>
            </a:r>
            <a:r>
              <a:rPr lang="en-US" altLang="ko-KR" dirty="0"/>
              <a:t>‘</a:t>
            </a:r>
            <a:r>
              <a:rPr lang="ko-KR" altLang="en-US" dirty="0"/>
              <a:t>게임</a:t>
            </a:r>
            <a:r>
              <a:rPr lang="en-US" altLang="ko-KR" dirty="0"/>
              <a:t>’</a:t>
            </a:r>
            <a:r>
              <a:rPr lang="ko-KR" altLang="en-US" dirty="0"/>
              <a:t>이라고 생각 해도 됩니다</a:t>
            </a:r>
            <a:r>
              <a:rPr lang="en-US" altLang="ko-KR" dirty="0"/>
              <a:t>.  </a:t>
            </a:r>
          </a:p>
          <a:p>
            <a:endParaRPr lang="en-US" altLang="ko-KR" dirty="0"/>
          </a:p>
          <a:p>
            <a:r>
              <a:rPr lang="en-US" altLang="ko-KR" dirty="0"/>
              <a:t>\\\\\\\\\\</a:t>
            </a:r>
          </a:p>
          <a:p>
            <a:endParaRPr lang="en-US" altLang="ko-KR" dirty="0"/>
          </a:p>
          <a:p>
            <a:r>
              <a:rPr lang="ko-KR" altLang="en-US" dirty="0"/>
              <a:t>이 콘텐츠와 </a:t>
            </a:r>
            <a:r>
              <a:rPr lang="ko-KR" altLang="en-US" dirty="0" err="1"/>
              <a:t>에어블로워를</a:t>
            </a:r>
            <a:r>
              <a:rPr lang="ko-KR" altLang="en-US" dirty="0"/>
              <a:t> 연동 시키고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저희는 자전거 속도에 따라 바람 세기를 </a:t>
            </a:r>
            <a:r>
              <a:rPr lang="en-US" altLang="ko-KR" dirty="0"/>
              <a:t>36</a:t>
            </a:r>
            <a:r>
              <a:rPr lang="ko-KR" altLang="en-US" dirty="0"/>
              <a:t>단계로 나누어서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더 실제에 근접한 공간적 체험을 할 수 있게 하는 것이 목표입니다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E8464-AF97-485E-9CDD-5149A410F86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970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이 바람 효과를 </a:t>
            </a:r>
            <a:r>
              <a:rPr lang="ko-KR" altLang="en-US" dirty="0" err="1"/>
              <a:t>인도어라이딩</a:t>
            </a:r>
            <a:r>
              <a:rPr lang="ko-KR" altLang="en-US" dirty="0"/>
              <a:t> 에 적용하는 것이 저희 목표입니다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Zwift </a:t>
            </a:r>
            <a:r>
              <a:rPr lang="ko-KR" altLang="en-US" dirty="0"/>
              <a:t>라는 실내 라이딩 콘텐츠가 있습니다</a:t>
            </a:r>
            <a:r>
              <a:rPr lang="en-US" altLang="ko-KR" dirty="0"/>
              <a:t>. </a:t>
            </a:r>
            <a:r>
              <a:rPr lang="ko-KR" altLang="en-US" dirty="0"/>
              <a:t>세계 각 국 유저들과 함께 라이딩을 할 수 있는 일종의 </a:t>
            </a:r>
            <a:r>
              <a:rPr lang="en-US" altLang="ko-KR" dirty="0"/>
              <a:t>‘</a:t>
            </a:r>
            <a:r>
              <a:rPr lang="ko-KR" altLang="en-US" dirty="0"/>
              <a:t>게임</a:t>
            </a:r>
            <a:r>
              <a:rPr lang="en-US" altLang="ko-KR" dirty="0"/>
              <a:t>’</a:t>
            </a:r>
            <a:r>
              <a:rPr lang="ko-KR" altLang="en-US" dirty="0"/>
              <a:t>이라고 생각 해도 됩니다</a:t>
            </a:r>
            <a:r>
              <a:rPr lang="en-US" altLang="ko-KR" dirty="0"/>
              <a:t>.  </a:t>
            </a:r>
          </a:p>
          <a:p>
            <a:endParaRPr lang="en-US" altLang="ko-KR" dirty="0"/>
          </a:p>
          <a:p>
            <a:r>
              <a:rPr lang="en-US" altLang="ko-KR" dirty="0"/>
              <a:t>\\\\\\\\\\</a:t>
            </a:r>
          </a:p>
          <a:p>
            <a:endParaRPr lang="en-US" altLang="ko-KR" dirty="0"/>
          </a:p>
          <a:p>
            <a:r>
              <a:rPr lang="ko-KR" altLang="en-US" dirty="0"/>
              <a:t>이 콘텐츠와 </a:t>
            </a:r>
            <a:r>
              <a:rPr lang="ko-KR" altLang="en-US" dirty="0" err="1"/>
              <a:t>에어블로워를</a:t>
            </a:r>
            <a:r>
              <a:rPr lang="ko-KR" altLang="en-US" dirty="0"/>
              <a:t> 연동 시키고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저희는 자전거 속도에 따라 바람 세기를 </a:t>
            </a:r>
            <a:r>
              <a:rPr lang="en-US" altLang="ko-KR" dirty="0"/>
              <a:t>36</a:t>
            </a:r>
            <a:r>
              <a:rPr lang="ko-KR" altLang="en-US" dirty="0"/>
              <a:t>단계로 나누어서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더 실제에 근접한 공간적 체험을 할 수 있게 하는 것이 목표입니다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E8464-AF97-485E-9CDD-5149A410F86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49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이 바람 효과를 </a:t>
            </a:r>
            <a:r>
              <a:rPr lang="ko-KR" altLang="en-US" dirty="0" err="1"/>
              <a:t>인도어라이딩</a:t>
            </a:r>
            <a:r>
              <a:rPr lang="ko-KR" altLang="en-US" dirty="0"/>
              <a:t> 에 적용하는 것이 저희 목표입니다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Zwift </a:t>
            </a:r>
            <a:r>
              <a:rPr lang="ko-KR" altLang="en-US" dirty="0"/>
              <a:t>라는 실내 라이딩 콘텐츠가 있습니다</a:t>
            </a:r>
            <a:r>
              <a:rPr lang="en-US" altLang="ko-KR" dirty="0"/>
              <a:t>. </a:t>
            </a:r>
            <a:r>
              <a:rPr lang="ko-KR" altLang="en-US" dirty="0"/>
              <a:t>세계 각 국 유저들과 함께 라이딩을 할 수 있는 일종의 </a:t>
            </a:r>
            <a:r>
              <a:rPr lang="en-US" altLang="ko-KR" dirty="0"/>
              <a:t>‘</a:t>
            </a:r>
            <a:r>
              <a:rPr lang="ko-KR" altLang="en-US" dirty="0"/>
              <a:t>게임</a:t>
            </a:r>
            <a:r>
              <a:rPr lang="en-US" altLang="ko-KR" dirty="0"/>
              <a:t>’</a:t>
            </a:r>
            <a:r>
              <a:rPr lang="ko-KR" altLang="en-US" dirty="0"/>
              <a:t>이라고 생각 해도 됩니다</a:t>
            </a:r>
            <a:r>
              <a:rPr lang="en-US" altLang="ko-KR" dirty="0"/>
              <a:t>.  </a:t>
            </a:r>
          </a:p>
          <a:p>
            <a:endParaRPr lang="en-US" altLang="ko-KR" dirty="0"/>
          </a:p>
          <a:p>
            <a:r>
              <a:rPr lang="en-US" altLang="ko-KR" dirty="0"/>
              <a:t>\\\\\\\\\\</a:t>
            </a:r>
          </a:p>
          <a:p>
            <a:endParaRPr lang="en-US" altLang="ko-KR" dirty="0"/>
          </a:p>
          <a:p>
            <a:r>
              <a:rPr lang="ko-KR" altLang="en-US" dirty="0"/>
              <a:t>이 콘텐츠와 </a:t>
            </a:r>
            <a:r>
              <a:rPr lang="ko-KR" altLang="en-US" dirty="0" err="1"/>
              <a:t>에어블로워를</a:t>
            </a:r>
            <a:r>
              <a:rPr lang="ko-KR" altLang="en-US" dirty="0"/>
              <a:t> 연동 시키고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저희는 자전거 속도에 따라 바람 세기를 </a:t>
            </a:r>
            <a:r>
              <a:rPr lang="en-US" altLang="ko-KR" dirty="0"/>
              <a:t>36</a:t>
            </a:r>
            <a:r>
              <a:rPr lang="ko-KR" altLang="en-US" dirty="0"/>
              <a:t>단계로 나누어서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더 실제에 근접한 공간적 체험을 할 수 있게 하는 것이 목표입니다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E8464-AF97-485E-9CDD-5149A410F86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818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이 바람 효과를 </a:t>
            </a:r>
            <a:r>
              <a:rPr lang="ko-KR" altLang="en-US" dirty="0" err="1"/>
              <a:t>인도어라이딩</a:t>
            </a:r>
            <a:r>
              <a:rPr lang="ko-KR" altLang="en-US" dirty="0"/>
              <a:t> 에 적용하는 것이 저희 목표입니다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Zwift </a:t>
            </a:r>
            <a:r>
              <a:rPr lang="ko-KR" altLang="en-US" dirty="0"/>
              <a:t>라는 실내 라이딩 콘텐츠가 있습니다</a:t>
            </a:r>
            <a:r>
              <a:rPr lang="en-US" altLang="ko-KR" dirty="0"/>
              <a:t>. </a:t>
            </a:r>
            <a:r>
              <a:rPr lang="ko-KR" altLang="en-US" dirty="0"/>
              <a:t>세계 각 국 유저들과 함께 라이딩을 할 수 있는 일종의 </a:t>
            </a:r>
            <a:r>
              <a:rPr lang="en-US" altLang="ko-KR" dirty="0"/>
              <a:t>‘</a:t>
            </a:r>
            <a:r>
              <a:rPr lang="ko-KR" altLang="en-US" dirty="0"/>
              <a:t>게임</a:t>
            </a:r>
            <a:r>
              <a:rPr lang="en-US" altLang="ko-KR" dirty="0"/>
              <a:t>’</a:t>
            </a:r>
            <a:r>
              <a:rPr lang="ko-KR" altLang="en-US" dirty="0"/>
              <a:t>이라고 생각 해도 됩니다</a:t>
            </a:r>
            <a:r>
              <a:rPr lang="en-US" altLang="ko-KR" dirty="0"/>
              <a:t>.  </a:t>
            </a:r>
          </a:p>
          <a:p>
            <a:endParaRPr lang="en-US" altLang="ko-KR" dirty="0"/>
          </a:p>
          <a:p>
            <a:r>
              <a:rPr lang="en-US" altLang="ko-KR" dirty="0"/>
              <a:t>\\\\\\\\\\</a:t>
            </a:r>
          </a:p>
          <a:p>
            <a:endParaRPr lang="en-US" altLang="ko-KR" dirty="0"/>
          </a:p>
          <a:p>
            <a:r>
              <a:rPr lang="ko-KR" altLang="en-US" dirty="0"/>
              <a:t>이 콘텐츠와 </a:t>
            </a:r>
            <a:r>
              <a:rPr lang="ko-KR" altLang="en-US" dirty="0" err="1"/>
              <a:t>에어블로워를</a:t>
            </a:r>
            <a:r>
              <a:rPr lang="ko-KR" altLang="en-US" dirty="0"/>
              <a:t> 연동 시키고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저희는 자전거 속도에 따라 바람 세기를 </a:t>
            </a:r>
            <a:r>
              <a:rPr lang="en-US" altLang="ko-KR" dirty="0"/>
              <a:t>36</a:t>
            </a:r>
            <a:r>
              <a:rPr lang="ko-KR" altLang="en-US" dirty="0"/>
              <a:t>단계로 나누어서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더 실제에 근접한 공간적 체험을 할 수 있게 하는 것이 목표입니다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E8464-AF97-485E-9CDD-5149A410F86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301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발표를 맡게 된 </a:t>
            </a:r>
            <a:r>
              <a:rPr lang="ko-KR" altLang="en-US" dirty="0" err="1"/>
              <a:t>강예지입니다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저희 주제는 실감체험 증감을 위한 가상사이클 연동형 에어 </a:t>
            </a:r>
            <a:r>
              <a:rPr lang="ko-KR" altLang="en-US" dirty="0" err="1"/>
              <a:t>블로워</a:t>
            </a:r>
            <a:r>
              <a:rPr lang="ko-KR" altLang="en-US" dirty="0"/>
              <a:t> 개발 이고 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연구 배경 </a:t>
            </a:r>
            <a:r>
              <a:rPr lang="en-US" altLang="ko-KR" dirty="0"/>
              <a:t>, </a:t>
            </a:r>
            <a:r>
              <a:rPr lang="ko-KR" altLang="en-US" dirty="0"/>
              <a:t>내용 부터 예상 결과물 까지  나와 있는 순서로 발표하겠습니다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E8464-AF97-485E-9CDD-5149A410F86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042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69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881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628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042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80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90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45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390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7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20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40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43A2C562-5E7C-42F9-9394-CE33ADB070C3}" type="datetimeFigureOut">
              <a:rPr lang="ko-KR" altLang="en-US" smtClean="0"/>
              <a:pPr/>
              <a:t>2018-03-22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AD2C834C-30DE-4087-930A-BAD474A55B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709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endCxn id="56" idx="4"/>
          </p:cNvCxnSpPr>
          <p:nvPr/>
        </p:nvCxnSpPr>
        <p:spPr>
          <a:xfrm>
            <a:off x="8706289" y="2200768"/>
            <a:ext cx="2307" cy="370092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6061526" y="-6350"/>
            <a:ext cx="3663949" cy="229234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21594000" rev="10800000"/>
                </a:camera>
                <a:lightRig rig="threePt" dir="t"/>
              </a:scene3d>
            </a:bodyPr>
            <a:lstStyle/>
            <a:p>
              <a:pPr algn="ctr"/>
              <a:r>
                <a:rPr lang="en-US" altLang="ko-KR" sz="4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Chapter</a:t>
              </a:r>
            </a:p>
            <a:p>
              <a:pPr algn="ctr"/>
              <a:r>
                <a:rPr lang="en-US" altLang="ko-KR" sz="4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04</a:t>
              </a:r>
              <a:endParaRPr lang="ko-KR" altLang="en-US" sz="48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1" name="타원 40"/>
          <p:cNvSpPr/>
          <p:nvPr/>
        </p:nvSpPr>
        <p:spPr>
          <a:xfrm>
            <a:off x="8544361" y="3400927"/>
            <a:ext cx="328471" cy="328468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9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8544360" y="3958933"/>
            <a:ext cx="328471" cy="328468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9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8544360" y="4468628"/>
            <a:ext cx="328471" cy="328468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05</a:t>
            </a:r>
            <a:endParaRPr lang="ko-KR" altLang="en-US" sz="9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8544360" y="5029500"/>
            <a:ext cx="328471" cy="328468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06</a:t>
            </a:r>
            <a:endParaRPr lang="ko-KR" altLang="en-US" sz="9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8544360" y="5573229"/>
            <a:ext cx="328471" cy="328468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07</a:t>
            </a:r>
            <a:endParaRPr lang="ko-KR" altLang="en-US" sz="9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201226" y="3400927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변수의 이름 짓기</a:t>
            </a:r>
            <a:endParaRPr lang="ko-KR" altLang="en-US" sz="1100" i="1" dirty="0">
              <a:solidFill>
                <a:srgbClr val="4C506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201226" y="3971267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변수 선언과 사용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01226" y="4493296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정수형</a:t>
            </a:r>
            <a:endParaRPr lang="ko-KR" altLang="en-US" sz="1100" i="1" dirty="0">
              <a:solidFill>
                <a:srgbClr val="4C506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201226" y="5066502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부동 소수점형</a:t>
            </a:r>
            <a:endParaRPr lang="ko-KR" altLang="en-US" sz="1100" i="1" dirty="0">
              <a:solidFill>
                <a:srgbClr val="4C506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201226" y="5622562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문자형</a:t>
            </a: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4484922" y="1143000"/>
            <a:ext cx="1576604" cy="12954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179726" y="2659135"/>
            <a:ext cx="5811049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ko-KR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변수와 자료형</a:t>
            </a:r>
            <a:endParaRPr lang="en-US" altLang="ko-KR" sz="48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4265030" y="2229054"/>
            <a:ext cx="439763" cy="43976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904AED7-8CA3-4CED-82B7-FDC19E6CF951}"/>
              </a:ext>
            </a:extLst>
          </p:cNvPr>
          <p:cNvSpPr/>
          <p:nvPr/>
        </p:nvSpPr>
        <p:spPr>
          <a:xfrm>
            <a:off x="2484249" y="4991749"/>
            <a:ext cx="381100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2800" b="1" dirty="0" err="1">
                <a:solidFill>
                  <a:srgbClr val="4C5064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안홍범</a:t>
            </a:r>
            <a:endParaRPr lang="en-US" altLang="ko-KR" sz="2800" b="1" dirty="0">
              <a:solidFill>
                <a:srgbClr val="4C5064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137737C-B48C-487B-9063-4B4B340F0B5A}"/>
              </a:ext>
            </a:extLst>
          </p:cNvPr>
          <p:cNvSpPr/>
          <p:nvPr/>
        </p:nvSpPr>
        <p:spPr>
          <a:xfrm>
            <a:off x="8544361" y="2345602"/>
            <a:ext cx="328471" cy="328468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9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49D07A-7455-4CAB-834C-C09E61B67A2E}"/>
              </a:ext>
            </a:extLst>
          </p:cNvPr>
          <p:cNvSpPr txBox="1"/>
          <p:nvPr/>
        </p:nvSpPr>
        <p:spPr>
          <a:xfrm>
            <a:off x="6201226" y="2345602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변수와 상수</a:t>
            </a:r>
            <a:endParaRPr lang="ko-KR" altLang="en-US" sz="1100" i="1" dirty="0">
              <a:solidFill>
                <a:srgbClr val="4C506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ECA3386-2678-4A23-A62A-36322B7B32B5}"/>
              </a:ext>
            </a:extLst>
          </p:cNvPr>
          <p:cNvSpPr/>
          <p:nvPr/>
        </p:nvSpPr>
        <p:spPr>
          <a:xfrm>
            <a:off x="8544361" y="2856429"/>
            <a:ext cx="328471" cy="328468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9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55F293-4617-48EB-BF6F-FA7DEDE0C079}"/>
              </a:ext>
            </a:extLst>
          </p:cNvPr>
          <p:cNvSpPr txBox="1"/>
          <p:nvPr/>
        </p:nvSpPr>
        <p:spPr>
          <a:xfrm>
            <a:off x="6201226" y="2866319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자료형</a:t>
            </a:r>
            <a:endParaRPr lang="ko-KR" altLang="en-US" sz="1100" i="1" dirty="0">
              <a:solidFill>
                <a:srgbClr val="4C506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35024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  <a:endCxn id="41" idx="4"/>
          </p:cNvCxnSpPr>
          <p:nvPr/>
        </p:nvCxnSpPr>
        <p:spPr>
          <a:xfrm>
            <a:off x="2644763" y="2285641"/>
            <a:ext cx="2308" cy="103409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0" y="-358"/>
            <a:ext cx="3662802" cy="2285999"/>
            <a:chOff x="0" y="-358"/>
            <a:chExt cx="3662802" cy="2285999"/>
          </a:xfrm>
        </p:grpSpPr>
        <p:sp>
          <p:nvSpPr>
            <p:cNvPr id="45" name="자유형 44"/>
            <p:cNvSpPr/>
            <p:nvPr/>
          </p:nvSpPr>
          <p:spPr>
            <a:xfrm flipV="1">
              <a:off x="3189176" y="0"/>
              <a:ext cx="473626" cy="457701"/>
            </a:xfrm>
            <a:custGeom>
              <a:avLst/>
              <a:gdLst>
                <a:gd name="connsiteX0" fmla="*/ 0 w 473626"/>
                <a:gd name="connsiteY0" fmla="*/ 457701 h 457701"/>
                <a:gd name="connsiteX1" fmla="*/ 473626 w 473626"/>
                <a:gd name="connsiteY1" fmla="*/ 457701 h 457701"/>
                <a:gd name="connsiteX2" fmla="*/ 461974 w 473626"/>
                <a:gd name="connsiteY2" fmla="*/ 454066 h 457701"/>
                <a:gd name="connsiteX3" fmla="*/ 264253 w 473626"/>
                <a:gd name="connsiteY3" fmla="*/ 0 h 45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26" h="457701">
                  <a:moveTo>
                    <a:pt x="0" y="457701"/>
                  </a:moveTo>
                  <a:lnTo>
                    <a:pt x="473626" y="457701"/>
                  </a:lnTo>
                  <a:lnTo>
                    <a:pt x="461974" y="454066"/>
                  </a:lnTo>
                  <a:lnTo>
                    <a:pt x="26425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0" y="-358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1903850" y="1961505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1" name="타원 40"/>
          <p:cNvSpPr/>
          <p:nvPr/>
        </p:nvSpPr>
        <p:spPr>
          <a:xfrm>
            <a:off x="2482835" y="2991264"/>
            <a:ext cx="328471" cy="328468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9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CE9289-1D32-4A24-BE8A-50E7584FF80C}"/>
              </a:ext>
            </a:extLst>
          </p:cNvPr>
          <p:cNvSpPr txBox="1"/>
          <p:nvPr/>
        </p:nvSpPr>
        <p:spPr>
          <a:xfrm>
            <a:off x="113144" y="2986221"/>
            <a:ext cx="2205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i="1" dirty="0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수식과 연산자의 개념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152BB2B-BB54-44C6-A7E0-BCB87F090083}"/>
              </a:ext>
            </a:extLst>
          </p:cNvPr>
          <p:cNvSpPr/>
          <p:nvPr/>
        </p:nvSpPr>
        <p:spPr>
          <a:xfrm>
            <a:off x="1217401" y="431273"/>
            <a:ext cx="11544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i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5-1</a:t>
            </a:r>
            <a:endParaRPr lang="ko-KR" altLang="en-US" sz="4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4819B39-1FCD-4A8C-898A-4D6541333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082202"/>
              </p:ext>
            </p:extLst>
          </p:nvPr>
        </p:nvGraphicFramePr>
        <p:xfrm>
          <a:off x="3662802" y="1473357"/>
          <a:ext cx="8127999" cy="4688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8436997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2652690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07222099"/>
                    </a:ext>
                  </a:extLst>
                </a:gridCol>
              </a:tblGrid>
              <a:tr h="5861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ea typeface="나눔스퀘어 Bold" panose="020B0600000101010101"/>
                        </a:rPr>
                        <a:t>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ea typeface="나눔스퀘어 Bold" panose="020B0600000101010101"/>
                        </a:rPr>
                        <a:t>연산자의 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ea typeface="나눔스퀘어 Bold" panose="020B0600000101010101"/>
                        </a:rPr>
                        <a:t>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ea typeface="나눔스퀘어 Bold" panose="020B0600000101010101"/>
                        </a:rPr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628825"/>
                  </a:ext>
                </a:extLst>
              </a:tr>
              <a:tr h="5861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ea typeface="나눔스퀘어 Bold" panose="020B0600000101010101"/>
                        </a:rPr>
                        <a:t>대입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ea typeface="나눔스퀘어 Bold" panose="020B0600000101010101"/>
                        </a:rPr>
                        <a:t>=</a:t>
                      </a:r>
                      <a:endParaRPr lang="ko-KR" altLang="en-US" b="1" dirty="0">
                        <a:solidFill>
                          <a:schemeClr val="tx1"/>
                        </a:solidFill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ea typeface="나눔스퀘어 Bold" panose="020B0600000101010101"/>
                        </a:rPr>
                        <a:t>오른쪽을 왼쪽에 대입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139811"/>
                  </a:ext>
                </a:extLst>
              </a:tr>
              <a:tr h="5861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ea typeface="나눔스퀘어 Bold" panose="020B0600000101010101"/>
                        </a:rPr>
                        <a:t>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ea typeface="나눔스퀘어 Bold" panose="020B0600000101010101"/>
                        </a:rPr>
                        <a:t>+ - * / %</a:t>
                      </a:r>
                      <a:endParaRPr lang="ko-KR" altLang="en-US" b="1" dirty="0">
                        <a:solidFill>
                          <a:schemeClr val="tx1"/>
                        </a:solidFill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ea typeface="나눔스퀘어 Bold" panose="020B0600000101010101"/>
                        </a:rPr>
                        <a:t>사칙연산과 나머지 연산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411602"/>
                  </a:ext>
                </a:extLst>
              </a:tr>
              <a:tr h="5861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ea typeface="나눔스퀘어 Bold" panose="020B0600000101010101"/>
                        </a:rPr>
                        <a:t>부호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ea typeface="나눔스퀘어 Bold" panose="020B0600000101010101"/>
                        </a:rPr>
                        <a:t>+ -</a:t>
                      </a:r>
                      <a:endParaRPr lang="ko-KR" altLang="en-US" b="1" dirty="0">
                        <a:solidFill>
                          <a:schemeClr val="tx1"/>
                        </a:solidFill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ea typeface="나눔스퀘어 Bold" panose="020B0600000101010101"/>
                        </a:rPr>
                        <a:t>양수와 음수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49688"/>
                  </a:ext>
                </a:extLst>
              </a:tr>
              <a:tr h="5861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ea typeface="나눔스퀘어 Bold" panose="020B0600000101010101"/>
                        </a:rPr>
                        <a:t>증감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ea typeface="나눔스퀘어 Bold" panose="020B0600000101010101"/>
                        </a:rPr>
                        <a:t>++ --</a:t>
                      </a:r>
                      <a:endParaRPr lang="ko-KR" altLang="en-US" b="1" dirty="0">
                        <a:solidFill>
                          <a:schemeClr val="tx1"/>
                        </a:solidFill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ea typeface="나눔스퀘어 Bold" panose="020B0600000101010101"/>
                        </a:rPr>
                        <a:t>증가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ea typeface="나눔스퀘어 Bold" panose="020B0600000101010101"/>
                        </a:rPr>
                        <a:t>,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ea typeface="나눔스퀘어 Bold" panose="020B0600000101010101"/>
                        </a:rPr>
                        <a:t>감소 연산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334877"/>
                  </a:ext>
                </a:extLst>
              </a:tr>
              <a:tr h="5861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ea typeface="나눔스퀘어 Bold" panose="020B0600000101010101"/>
                        </a:rPr>
                        <a:t>관계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ea typeface="나눔스퀘어 Bold" panose="020B0600000101010101"/>
                        </a:rPr>
                        <a:t>&gt; &lt; == ! &gt;= &lt;=</a:t>
                      </a:r>
                      <a:endParaRPr lang="ko-KR" altLang="en-US" b="1" dirty="0">
                        <a:solidFill>
                          <a:schemeClr val="tx1"/>
                        </a:solidFill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ea typeface="나눔스퀘어 Bold" panose="020B0600000101010101"/>
                        </a:rPr>
                        <a:t>오른쪽과 왼쪽 비교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811462"/>
                  </a:ext>
                </a:extLst>
              </a:tr>
              <a:tr h="5861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ea typeface="나눔스퀘어 Bold" panose="020B0600000101010101"/>
                        </a:rPr>
                        <a:t>논리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ea typeface="나눔스퀘어 Bold" panose="020B0600000101010101"/>
                        </a:rPr>
                        <a:t>&amp;&amp; || !</a:t>
                      </a:r>
                      <a:endParaRPr lang="ko-KR" altLang="en-US" b="1" dirty="0">
                        <a:solidFill>
                          <a:schemeClr val="tx1"/>
                        </a:solidFill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ea typeface="나눔스퀘어 Bold" panose="020B0600000101010101"/>
                        </a:rPr>
                        <a:t>논리적인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ea typeface="나눔스퀘어 Bold" panose="020B0600000101010101"/>
                        </a:rPr>
                        <a:t>AND, OR</a:t>
                      </a:r>
                      <a:endParaRPr lang="ko-KR" altLang="en-US" b="1" dirty="0">
                        <a:solidFill>
                          <a:schemeClr val="tx1"/>
                        </a:solidFill>
                        <a:ea typeface="나눔스퀘어 Bold" panose="020B0600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015310"/>
                  </a:ext>
                </a:extLst>
              </a:tr>
              <a:tr h="5861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ea typeface="나눔스퀘어 Bold" panose="020B0600000101010101"/>
                        </a:rPr>
                        <a:t>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ea typeface="나눔스퀘어 Bold" panose="020B0600000101010101"/>
                        </a:rPr>
                        <a:t>?</a:t>
                      </a:r>
                      <a:endParaRPr lang="ko-KR" altLang="en-US" b="1" dirty="0">
                        <a:solidFill>
                          <a:schemeClr val="tx1"/>
                        </a:solidFill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ea typeface="나눔스퀘어 Bold" panose="020B0600000101010101"/>
                        </a:rPr>
                        <a:t>조건에 따라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76324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FBD9630-B174-4AF2-BBBB-C5258804CDFD}"/>
              </a:ext>
            </a:extLst>
          </p:cNvPr>
          <p:cNvSpPr txBox="1"/>
          <p:nvPr/>
        </p:nvSpPr>
        <p:spPr>
          <a:xfrm>
            <a:off x="3662802" y="817412"/>
            <a:ext cx="3143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a typeface="나눔스퀘어 Bold" panose="020B0600000101010101"/>
              </a:rPr>
              <a:t>※</a:t>
            </a:r>
            <a:r>
              <a:rPr lang="ko-KR" altLang="en-US" b="1" dirty="0">
                <a:ea typeface="나눔스퀘어 Bold" panose="020B0600000101010101"/>
              </a:rPr>
              <a:t>수식 </a:t>
            </a:r>
            <a:r>
              <a:rPr lang="en-US" altLang="ko-KR" b="1" dirty="0">
                <a:ea typeface="나눔스퀘어 Bold" panose="020B0600000101010101"/>
              </a:rPr>
              <a:t>= </a:t>
            </a:r>
            <a:r>
              <a:rPr lang="ko-KR" altLang="en-US" b="1" dirty="0">
                <a:ea typeface="나눔스퀘어 Bold" panose="020B0600000101010101"/>
              </a:rPr>
              <a:t>연산자 </a:t>
            </a:r>
            <a:r>
              <a:rPr lang="en-US" altLang="ko-KR" b="1" dirty="0">
                <a:ea typeface="나눔스퀘어 Bold" panose="020B0600000101010101"/>
              </a:rPr>
              <a:t>+ </a:t>
            </a:r>
            <a:r>
              <a:rPr lang="ko-KR" altLang="en-US" b="1" dirty="0">
                <a:ea typeface="나눔스퀘어 Bold" panose="020B0600000101010101"/>
              </a:rPr>
              <a:t>피연산자</a:t>
            </a:r>
          </a:p>
        </p:txBody>
      </p:sp>
    </p:spTree>
    <p:extLst>
      <p:ext uri="{BB962C8B-B14F-4D97-AF65-F5344CB8AC3E}">
        <p14:creationId xmlns:p14="http://schemas.microsoft.com/office/powerpoint/2010/main" val="3304934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  <a:endCxn id="41" idx="4"/>
          </p:cNvCxnSpPr>
          <p:nvPr/>
        </p:nvCxnSpPr>
        <p:spPr>
          <a:xfrm>
            <a:off x="2644763" y="2285641"/>
            <a:ext cx="2308" cy="103409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0" y="-358"/>
            <a:ext cx="3662802" cy="2285999"/>
            <a:chOff x="0" y="-358"/>
            <a:chExt cx="3662802" cy="2285999"/>
          </a:xfrm>
        </p:grpSpPr>
        <p:sp>
          <p:nvSpPr>
            <p:cNvPr id="45" name="자유형 44"/>
            <p:cNvSpPr/>
            <p:nvPr/>
          </p:nvSpPr>
          <p:spPr>
            <a:xfrm flipV="1">
              <a:off x="3189176" y="0"/>
              <a:ext cx="473626" cy="457701"/>
            </a:xfrm>
            <a:custGeom>
              <a:avLst/>
              <a:gdLst>
                <a:gd name="connsiteX0" fmla="*/ 0 w 473626"/>
                <a:gd name="connsiteY0" fmla="*/ 457701 h 457701"/>
                <a:gd name="connsiteX1" fmla="*/ 473626 w 473626"/>
                <a:gd name="connsiteY1" fmla="*/ 457701 h 457701"/>
                <a:gd name="connsiteX2" fmla="*/ 461974 w 473626"/>
                <a:gd name="connsiteY2" fmla="*/ 454066 h 457701"/>
                <a:gd name="connsiteX3" fmla="*/ 264253 w 473626"/>
                <a:gd name="connsiteY3" fmla="*/ 0 h 45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26" h="457701">
                  <a:moveTo>
                    <a:pt x="0" y="457701"/>
                  </a:moveTo>
                  <a:lnTo>
                    <a:pt x="473626" y="457701"/>
                  </a:lnTo>
                  <a:lnTo>
                    <a:pt x="461974" y="454066"/>
                  </a:lnTo>
                  <a:lnTo>
                    <a:pt x="26425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0" y="-358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1903850" y="1961505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1" name="타원 40"/>
          <p:cNvSpPr/>
          <p:nvPr/>
        </p:nvSpPr>
        <p:spPr>
          <a:xfrm>
            <a:off x="2482835" y="2991264"/>
            <a:ext cx="328471" cy="328468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9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CE9289-1D32-4A24-BE8A-50E7584FF80C}"/>
              </a:ext>
            </a:extLst>
          </p:cNvPr>
          <p:cNvSpPr txBox="1"/>
          <p:nvPr/>
        </p:nvSpPr>
        <p:spPr>
          <a:xfrm>
            <a:off x="114673" y="2928557"/>
            <a:ext cx="2205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i="1" dirty="0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산술 연산자</a:t>
            </a:r>
            <a:endParaRPr lang="ko-KR" altLang="en-US" sz="2800" i="1" dirty="0">
              <a:solidFill>
                <a:srgbClr val="4C506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152BB2B-BB54-44C6-A7E0-BCB87F090083}"/>
              </a:ext>
            </a:extLst>
          </p:cNvPr>
          <p:cNvSpPr/>
          <p:nvPr/>
        </p:nvSpPr>
        <p:spPr>
          <a:xfrm>
            <a:off x="1217401" y="431273"/>
            <a:ext cx="11544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i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5-2</a:t>
            </a:r>
            <a:endParaRPr lang="ko-KR" altLang="en-US" sz="4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01CBC8C-599E-47F4-A6F6-9E1CB05DB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91478"/>
              </p:ext>
            </p:extLst>
          </p:nvPr>
        </p:nvGraphicFramePr>
        <p:xfrm>
          <a:off x="3662803" y="2027583"/>
          <a:ext cx="3325257" cy="3615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405">
                  <a:extLst>
                    <a:ext uri="{9D8B030D-6E8A-4147-A177-3AD203B41FA5}">
                      <a16:colId xmlns:a16="http://schemas.microsoft.com/office/drawing/2014/main" val="4292573312"/>
                    </a:ext>
                  </a:extLst>
                </a:gridCol>
                <a:gridCol w="1658852">
                  <a:extLst>
                    <a:ext uri="{9D8B030D-6E8A-4147-A177-3AD203B41FA5}">
                      <a16:colId xmlns:a16="http://schemas.microsoft.com/office/drawing/2014/main" val="3527844020"/>
                    </a:ext>
                  </a:extLst>
                </a:gridCol>
              </a:tblGrid>
              <a:tr h="6133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a typeface="나눔스퀘어 Bold" panose="020B0600000101010101"/>
                        </a:rPr>
                        <a:t>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a typeface="나눔스퀘어 Bold" panose="020B0600000101010101"/>
                        </a:rPr>
                        <a:t>기호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18714"/>
                  </a:ext>
                </a:extLst>
              </a:tr>
              <a:tr h="6004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a typeface="나눔스퀘어 Bold" panose="020B0600000101010101"/>
                        </a:rPr>
                        <a:t>덧셈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ea typeface="나눔스퀘어 Bold" panose="020B0600000101010101"/>
                        </a:rPr>
                        <a:t>+</a:t>
                      </a:r>
                      <a:endParaRPr lang="ko-KR" altLang="en-US" dirty="0">
                        <a:ea typeface="나눔스퀘어 Bold" panose="020B0600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233895"/>
                  </a:ext>
                </a:extLst>
              </a:tr>
              <a:tr h="6004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a typeface="나눔스퀘어 Bold" panose="020B0600000101010101"/>
                        </a:rPr>
                        <a:t>뺄셈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ea typeface="나눔스퀘어 Bold" panose="020B0600000101010101"/>
                        </a:rPr>
                        <a:t>-</a:t>
                      </a:r>
                      <a:endParaRPr lang="ko-KR" altLang="en-US" dirty="0">
                        <a:ea typeface="나눔스퀘어 Bold" panose="020B0600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896028"/>
                  </a:ext>
                </a:extLst>
              </a:tr>
              <a:tr h="6004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a typeface="나눔스퀘어 Bold" panose="020B0600000101010101"/>
                        </a:rPr>
                        <a:t>곱셈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ea typeface="나눔스퀘어 Bold" panose="020B0600000101010101"/>
                        </a:rPr>
                        <a:t>*</a:t>
                      </a:r>
                      <a:endParaRPr lang="ko-KR" altLang="en-US" dirty="0">
                        <a:ea typeface="나눔스퀘어 Bold" panose="020B0600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636425"/>
                  </a:ext>
                </a:extLst>
              </a:tr>
              <a:tr h="6004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a typeface="나눔스퀘어 Bold" panose="020B0600000101010101"/>
                        </a:rPr>
                        <a:t>나눗셈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ea typeface="나눔스퀘어 Bold" panose="020B0600000101010101"/>
                        </a:rPr>
                        <a:t>/</a:t>
                      </a:r>
                      <a:endParaRPr lang="ko-KR" altLang="en-US" dirty="0">
                        <a:ea typeface="나눔스퀘어 Bold" panose="020B0600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250380"/>
                  </a:ext>
                </a:extLst>
              </a:tr>
              <a:tr h="6004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a typeface="나눔스퀘어 Bold" panose="020B0600000101010101"/>
                        </a:rPr>
                        <a:t>나머지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ea typeface="나눔스퀘어 Bold" panose="020B0600000101010101"/>
                        </a:rPr>
                        <a:t>%</a:t>
                      </a:r>
                      <a:endParaRPr lang="ko-KR" altLang="en-US" dirty="0">
                        <a:ea typeface="나눔스퀘어 Bold" panose="020B0600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646306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9FE35DD-5228-468F-9933-ADE7AD5ED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409994"/>
              </p:ext>
            </p:extLst>
          </p:nvPr>
        </p:nvGraphicFramePr>
        <p:xfrm>
          <a:off x="7319620" y="2027583"/>
          <a:ext cx="4554327" cy="261067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18109">
                  <a:extLst>
                    <a:ext uri="{9D8B030D-6E8A-4147-A177-3AD203B41FA5}">
                      <a16:colId xmlns:a16="http://schemas.microsoft.com/office/drawing/2014/main" val="2047224895"/>
                    </a:ext>
                  </a:extLst>
                </a:gridCol>
                <a:gridCol w="1518109">
                  <a:extLst>
                    <a:ext uri="{9D8B030D-6E8A-4147-A177-3AD203B41FA5}">
                      <a16:colId xmlns:a16="http://schemas.microsoft.com/office/drawing/2014/main" val="452557363"/>
                    </a:ext>
                  </a:extLst>
                </a:gridCol>
                <a:gridCol w="1518109">
                  <a:extLst>
                    <a:ext uri="{9D8B030D-6E8A-4147-A177-3AD203B41FA5}">
                      <a16:colId xmlns:a16="http://schemas.microsoft.com/office/drawing/2014/main" val="401858724"/>
                    </a:ext>
                  </a:extLst>
                </a:gridCol>
              </a:tblGrid>
              <a:tr h="881522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ea typeface="나눔스퀘어 Bold" panose="020B0600000101010101"/>
                        </a:rPr>
                        <a:t>++</a:t>
                      </a:r>
                      <a:endParaRPr lang="ko-KR" altLang="en-US" sz="2800" dirty="0"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ea typeface="나눔스퀘어 Bold" panose="020B0600000101010101"/>
                        </a:rPr>
                        <a:t>--</a:t>
                      </a:r>
                      <a:endParaRPr lang="ko-KR" altLang="en-US" sz="2800" dirty="0">
                        <a:ea typeface="나눔스퀘어 Bold" panose="020B0600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425227"/>
                  </a:ext>
                </a:extLst>
              </a:tr>
              <a:tr h="8645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ea typeface="나눔스퀘어 Bold" panose="020B0600000101010101"/>
                        </a:rPr>
                        <a:t>전치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나눔스퀘어 Bold" panose="020B0600000101010101"/>
                        </a:rPr>
                        <a:t>먼저 증가시킨 후 사용한다</a:t>
                      </a:r>
                      <a:r>
                        <a:rPr lang="en-US" altLang="ko-KR" sz="1200" dirty="0">
                          <a:ea typeface="나눔스퀘어 Bold" panose="020B0600000101010101"/>
                        </a:rPr>
                        <a:t>.</a:t>
                      </a:r>
                      <a:endParaRPr lang="ko-KR" altLang="en-US" sz="1200" dirty="0"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나눔스퀘어 Bold" panose="020B0600000101010101"/>
                        </a:rPr>
                        <a:t>먼저 감소 시킨 후 사용한다</a:t>
                      </a:r>
                      <a:r>
                        <a:rPr lang="en-US" altLang="ko-KR" sz="1200" dirty="0">
                          <a:ea typeface="나눔스퀘어 Bold" panose="020B0600000101010101"/>
                        </a:rPr>
                        <a:t>.</a:t>
                      </a:r>
                      <a:endParaRPr lang="ko-KR" altLang="en-US" sz="1200" dirty="0">
                        <a:ea typeface="나눔스퀘어 Bold" panose="020B0600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84713"/>
                  </a:ext>
                </a:extLst>
              </a:tr>
              <a:tr h="8645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ea typeface="나눔스퀘어 Bold" panose="020B0600000101010101"/>
                        </a:rPr>
                        <a:t>후치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나눔스퀘어 Bold" panose="020B0600000101010101"/>
                        </a:rPr>
                        <a:t>사용하고 나중에 증가 시킨다</a:t>
                      </a:r>
                      <a:r>
                        <a:rPr lang="en-US" altLang="ko-KR" sz="1200" dirty="0">
                          <a:ea typeface="나눔스퀘어 Bold" panose="020B0600000101010101"/>
                        </a:rPr>
                        <a:t>.</a:t>
                      </a:r>
                      <a:endParaRPr lang="ko-KR" altLang="en-US" sz="1200" dirty="0"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나눔스퀘어 Bold" panose="020B0600000101010101"/>
                        </a:rPr>
                        <a:t>시용하고 나중에 감소 시킨다</a:t>
                      </a:r>
                      <a:r>
                        <a:rPr lang="en-US" altLang="ko-KR" sz="1200" dirty="0">
                          <a:ea typeface="나눔스퀘어 Bold" panose="020B0600000101010101"/>
                        </a:rPr>
                        <a:t>.</a:t>
                      </a:r>
                      <a:endParaRPr lang="ko-KR" altLang="en-US" sz="1200" dirty="0">
                        <a:ea typeface="나눔스퀘어 Bold" panose="020B0600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54322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2A8B33-9143-4137-89A6-5E576A44AEFB}"/>
              </a:ext>
            </a:extLst>
          </p:cNvPr>
          <p:cNvSpPr txBox="1"/>
          <p:nvPr/>
        </p:nvSpPr>
        <p:spPr>
          <a:xfrm>
            <a:off x="7319619" y="1444487"/>
            <a:ext cx="2079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ea typeface="나눔스퀘어 Bold" panose="020B0600000101010101"/>
              </a:rPr>
              <a:t>※</a:t>
            </a:r>
            <a:r>
              <a:rPr lang="ko-KR" altLang="en-US" sz="2400" b="1" dirty="0">
                <a:ea typeface="나눔스퀘어 Bold" panose="020B0600000101010101"/>
              </a:rPr>
              <a:t>증감 연산자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18B89F-9CEA-494B-A68C-E42ECF62A4F4}"/>
              </a:ext>
            </a:extLst>
          </p:cNvPr>
          <p:cNvSpPr txBox="1"/>
          <p:nvPr/>
        </p:nvSpPr>
        <p:spPr>
          <a:xfrm>
            <a:off x="3662802" y="1444486"/>
            <a:ext cx="2079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ea typeface="나눔스퀘어 Bold" panose="020B0600000101010101"/>
              </a:rPr>
              <a:t>※</a:t>
            </a:r>
            <a:r>
              <a:rPr lang="ko-KR" altLang="en-US" sz="2400" b="1" dirty="0">
                <a:ea typeface="나눔스퀘어 Bold" panose="020B0600000101010101"/>
              </a:rPr>
              <a:t>산술 연산자</a:t>
            </a:r>
          </a:p>
        </p:txBody>
      </p:sp>
    </p:spTree>
    <p:extLst>
      <p:ext uri="{BB962C8B-B14F-4D97-AF65-F5344CB8AC3E}">
        <p14:creationId xmlns:p14="http://schemas.microsoft.com/office/powerpoint/2010/main" val="3831772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  <a:endCxn id="41" idx="4"/>
          </p:cNvCxnSpPr>
          <p:nvPr/>
        </p:nvCxnSpPr>
        <p:spPr>
          <a:xfrm>
            <a:off x="2644763" y="2285641"/>
            <a:ext cx="2308" cy="103409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0" y="-358"/>
            <a:ext cx="3662802" cy="2285999"/>
            <a:chOff x="0" y="-358"/>
            <a:chExt cx="3662802" cy="2285999"/>
          </a:xfrm>
        </p:grpSpPr>
        <p:sp>
          <p:nvSpPr>
            <p:cNvPr id="45" name="자유형 44"/>
            <p:cNvSpPr/>
            <p:nvPr/>
          </p:nvSpPr>
          <p:spPr>
            <a:xfrm flipV="1">
              <a:off x="3189176" y="0"/>
              <a:ext cx="473626" cy="457701"/>
            </a:xfrm>
            <a:custGeom>
              <a:avLst/>
              <a:gdLst>
                <a:gd name="connsiteX0" fmla="*/ 0 w 473626"/>
                <a:gd name="connsiteY0" fmla="*/ 457701 h 457701"/>
                <a:gd name="connsiteX1" fmla="*/ 473626 w 473626"/>
                <a:gd name="connsiteY1" fmla="*/ 457701 h 457701"/>
                <a:gd name="connsiteX2" fmla="*/ 461974 w 473626"/>
                <a:gd name="connsiteY2" fmla="*/ 454066 h 457701"/>
                <a:gd name="connsiteX3" fmla="*/ 264253 w 473626"/>
                <a:gd name="connsiteY3" fmla="*/ 0 h 45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26" h="457701">
                  <a:moveTo>
                    <a:pt x="0" y="457701"/>
                  </a:moveTo>
                  <a:lnTo>
                    <a:pt x="473626" y="457701"/>
                  </a:lnTo>
                  <a:lnTo>
                    <a:pt x="461974" y="454066"/>
                  </a:lnTo>
                  <a:lnTo>
                    <a:pt x="26425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0" y="-358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1903850" y="1961505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1" name="타원 40"/>
          <p:cNvSpPr/>
          <p:nvPr/>
        </p:nvSpPr>
        <p:spPr>
          <a:xfrm>
            <a:off x="2482835" y="2991264"/>
            <a:ext cx="328471" cy="328468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9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CE9289-1D32-4A24-BE8A-50E7584FF80C}"/>
              </a:ext>
            </a:extLst>
          </p:cNvPr>
          <p:cNvSpPr txBox="1"/>
          <p:nvPr/>
        </p:nvSpPr>
        <p:spPr>
          <a:xfrm>
            <a:off x="113144" y="2893888"/>
            <a:ext cx="2205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i="1" dirty="0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대입 연산자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152BB2B-BB54-44C6-A7E0-BCB87F090083}"/>
              </a:ext>
            </a:extLst>
          </p:cNvPr>
          <p:cNvSpPr/>
          <p:nvPr/>
        </p:nvSpPr>
        <p:spPr>
          <a:xfrm>
            <a:off x="1217401" y="431273"/>
            <a:ext cx="11544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i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5-3</a:t>
            </a:r>
            <a:endParaRPr lang="ko-KR" altLang="en-US" sz="4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C0C956-69BF-44D2-A366-9E94254866DA}"/>
              </a:ext>
            </a:extLst>
          </p:cNvPr>
          <p:cNvSpPr txBox="1"/>
          <p:nvPr/>
        </p:nvSpPr>
        <p:spPr>
          <a:xfrm>
            <a:off x="3662802" y="662105"/>
            <a:ext cx="38763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※ </a:t>
            </a:r>
            <a:r>
              <a:rPr lang="ko-KR" altLang="en-US" sz="2000" b="1" dirty="0">
                <a:latin typeface="+mj-ea"/>
                <a:ea typeface="+mj-ea"/>
              </a:rPr>
              <a:t>대입 연산자</a:t>
            </a:r>
            <a:endParaRPr lang="en-US" altLang="ko-KR" sz="2000" b="1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ea"/>
                <a:ea typeface="+mj-ea"/>
              </a:rPr>
              <a:t>변수 </a:t>
            </a:r>
            <a:r>
              <a:rPr lang="en-US" altLang="ko-KR" sz="2000" dirty="0">
                <a:latin typeface="+mj-ea"/>
                <a:ea typeface="+mj-ea"/>
              </a:rPr>
              <a:t>= </a:t>
            </a:r>
            <a:r>
              <a:rPr lang="ko-KR" altLang="en-US" sz="2000" dirty="0">
                <a:latin typeface="+mj-ea"/>
                <a:ea typeface="+mj-ea"/>
              </a:rPr>
              <a:t>수식</a:t>
            </a:r>
            <a:r>
              <a:rPr lang="en-US" altLang="ko-KR" sz="2000" dirty="0">
                <a:latin typeface="+mj-ea"/>
                <a:ea typeface="+mj-ea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ea"/>
                <a:ea typeface="+mj-ea"/>
              </a:rPr>
              <a:t>변수에 수식의 값을 저장한다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Ex) y = x + z;</a:t>
            </a:r>
            <a:endParaRPr lang="ko-KR" altLang="en-US" sz="2000" dirty="0">
              <a:latin typeface="+mj-ea"/>
              <a:ea typeface="+mj-ea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0C7CE57-AABC-43C3-AA71-D2DD5B038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37844"/>
              </p:ext>
            </p:extLst>
          </p:nvPr>
        </p:nvGraphicFramePr>
        <p:xfrm>
          <a:off x="3662802" y="2982926"/>
          <a:ext cx="8128000" cy="2966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6071206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2321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복합 대입 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746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x += y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x = x + y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314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x -= y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x = x – y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065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x *= y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x = x * y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685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x /= y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x = x / y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050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x %= y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x = x % y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060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x &amp;= y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x = x &amp; y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252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x &gt;&gt;= y  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x = x &gt;&gt; y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96169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D4F579E-C7B6-4CEC-AB46-D8518CCB8360}"/>
              </a:ext>
            </a:extLst>
          </p:cNvPr>
          <p:cNvSpPr txBox="1"/>
          <p:nvPr/>
        </p:nvSpPr>
        <p:spPr>
          <a:xfrm>
            <a:off x="3662802" y="2570922"/>
            <a:ext cx="2454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※</a:t>
            </a:r>
            <a:r>
              <a:rPr lang="ko-KR" altLang="en-US" sz="2000" b="1" dirty="0">
                <a:latin typeface="+mn-ea"/>
              </a:rPr>
              <a:t> 복합 대입 연산자</a:t>
            </a:r>
          </a:p>
        </p:txBody>
      </p:sp>
    </p:spTree>
    <p:extLst>
      <p:ext uri="{BB962C8B-B14F-4D97-AF65-F5344CB8AC3E}">
        <p14:creationId xmlns:p14="http://schemas.microsoft.com/office/powerpoint/2010/main" val="1042595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644762" y="2201393"/>
            <a:ext cx="2308" cy="103409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0" y="-358"/>
            <a:ext cx="3662802" cy="2285999"/>
            <a:chOff x="0" y="-358"/>
            <a:chExt cx="3662802" cy="2285999"/>
          </a:xfrm>
        </p:grpSpPr>
        <p:sp>
          <p:nvSpPr>
            <p:cNvPr id="45" name="자유형 44"/>
            <p:cNvSpPr/>
            <p:nvPr/>
          </p:nvSpPr>
          <p:spPr>
            <a:xfrm flipV="1">
              <a:off x="3189176" y="0"/>
              <a:ext cx="473626" cy="457701"/>
            </a:xfrm>
            <a:custGeom>
              <a:avLst/>
              <a:gdLst>
                <a:gd name="connsiteX0" fmla="*/ 0 w 473626"/>
                <a:gd name="connsiteY0" fmla="*/ 457701 h 457701"/>
                <a:gd name="connsiteX1" fmla="*/ 473626 w 473626"/>
                <a:gd name="connsiteY1" fmla="*/ 457701 h 457701"/>
                <a:gd name="connsiteX2" fmla="*/ 461974 w 473626"/>
                <a:gd name="connsiteY2" fmla="*/ 454066 h 457701"/>
                <a:gd name="connsiteX3" fmla="*/ 264253 w 473626"/>
                <a:gd name="connsiteY3" fmla="*/ 0 h 45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26" h="457701">
                  <a:moveTo>
                    <a:pt x="0" y="457701"/>
                  </a:moveTo>
                  <a:lnTo>
                    <a:pt x="473626" y="457701"/>
                  </a:lnTo>
                  <a:lnTo>
                    <a:pt x="461974" y="454066"/>
                  </a:lnTo>
                  <a:lnTo>
                    <a:pt x="26425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0" y="-358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1903850" y="1961505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1" name="타원 40"/>
          <p:cNvSpPr/>
          <p:nvPr/>
        </p:nvSpPr>
        <p:spPr>
          <a:xfrm>
            <a:off x="2482835" y="2991264"/>
            <a:ext cx="328471" cy="328468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9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CE9289-1D32-4A24-BE8A-50E7584FF80C}"/>
              </a:ext>
            </a:extLst>
          </p:cNvPr>
          <p:cNvSpPr txBox="1"/>
          <p:nvPr/>
        </p:nvSpPr>
        <p:spPr>
          <a:xfrm>
            <a:off x="113144" y="2893888"/>
            <a:ext cx="2205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i="1" dirty="0" err="1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형변환</a:t>
            </a:r>
            <a:endParaRPr lang="ko-KR" altLang="en-US" sz="2800" i="1" dirty="0">
              <a:solidFill>
                <a:srgbClr val="4C506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152BB2B-BB54-44C6-A7E0-BCB87F090083}"/>
              </a:ext>
            </a:extLst>
          </p:cNvPr>
          <p:cNvSpPr/>
          <p:nvPr/>
        </p:nvSpPr>
        <p:spPr>
          <a:xfrm>
            <a:off x="1217401" y="431273"/>
            <a:ext cx="11544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i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5-4</a:t>
            </a:r>
            <a:endParaRPr lang="ko-KR" altLang="en-US" sz="4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44D6D1-925B-4DA0-BE3C-7A665BD11AAF}"/>
              </a:ext>
            </a:extLst>
          </p:cNvPr>
          <p:cNvSpPr txBox="1"/>
          <p:nvPr/>
        </p:nvSpPr>
        <p:spPr>
          <a:xfrm>
            <a:off x="4151006" y="477440"/>
            <a:ext cx="6933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대입 연산 시 자동적인 형 변환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en-US" altLang="ko-KR" sz="2400" dirty="0"/>
              <a:t>※ </a:t>
            </a:r>
            <a:r>
              <a:rPr lang="ko-KR" altLang="en-US" sz="2400" dirty="0"/>
              <a:t>정수 연산시의 형변환은 </a:t>
            </a:r>
            <a:r>
              <a:rPr lang="en-US" altLang="ko-KR" sz="2400" dirty="0" err="1"/>
              <a:t>int</a:t>
            </a:r>
            <a:r>
              <a:rPr lang="ko-KR" altLang="en-US" sz="2400" dirty="0"/>
              <a:t>형으로 변환된다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  <a:endParaRPr lang="en-US" altLang="ko-KR" sz="2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3E0136-4E1C-4922-96CB-C1F48697A946}"/>
              </a:ext>
            </a:extLst>
          </p:cNvPr>
          <p:cNvSpPr/>
          <p:nvPr/>
        </p:nvSpPr>
        <p:spPr>
          <a:xfrm>
            <a:off x="4151006" y="2007527"/>
            <a:ext cx="6600526" cy="135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Ex)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double f;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 = 10;    </a:t>
            </a:r>
            <a:r>
              <a:rPr lang="en-US" altLang="ko-KR" sz="2400" dirty="0">
                <a:solidFill>
                  <a:srgbClr val="00B050"/>
                </a:solidFill>
              </a:rPr>
              <a:t>//f</a:t>
            </a:r>
            <a:r>
              <a:rPr lang="ko-KR" altLang="en-US" sz="2400" dirty="0">
                <a:solidFill>
                  <a:srgbClr val="00B050"/>
                </a:solidFill>
              </a:rPr>
              <a:t>에 </a:t>
            </a:r>
            <a:r>
              <a:rPr lang="en-US" altLang="ko-KR" sz="2400" dirty="0">
                <a:solidFill>
                  <a:srgbClr val="00B050"/>
                </a:solidFill>
              </a:rPr>
              <a:t>10.0</a:t>
            </a:r>
            <a:r>
              <a:rPr lang="ko-KR" altLang="en-US" sz="2400" dirty="0">
                <a:solidFill>
                  <a:srgbClr val="00B050"/>
                </a:solidFill>
              </a:rPr>
              <a:t>이 저장된다</a:t>
            </a:r>
            <a:r>
              <a:rPr lang="en-US" altLang="ko-KR" sz="2400" dirty="0">
                <a:solidFill>
                  <a:srgbClr val="00B050"/>
                </a:solidFill>
              </a:rPr>
              <a:t>.</a:t>
            </a:r>
            <a:endParaRPr lang="ko-KR" altLang="en-US" sz="2400" dirty="0">
              <a:solidFill>
                <a:srgbClr val="00B05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2C9534-618F-4075-A6F5-6A56A5ABB882}"/>
              </a:ext>
            </a:extLst>
          </p:cNvPr>
          <p:cNvSpPr txBox="1"/>
          <p:nvPr/>
        </p:nvSpPr>
        <p:spPr>
          <a:xfrm>
            <a:off x="4151006" y="4095511"/>
            <a:ext cx="69333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명시적인 형 변환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형식 </a:t>
            </a:r>
            <a:r>
              <a:rPr lang="en-US" altLang="ko-KR" sz="2400" dirty="0"/>
              <a:t>: (</a:t>
            </a:r>
            <a:r>
              <a:rPr lang="ko-KR" altLang="en-US" sz="2400" dirty="0"/>
              <a:t>자료형</a:t>
            </a:r>
            <a:r>
              <a:rPr lang="en-US" altLang="ko-KR" sz="2400" dirty="0"/>
              <a:t>)</a:t>
            </a:r>
            <a:r>
              <a:rPr lang="ko-KR" altLang="en-US" sz="2400" dirty="0"/>
              <a:t>수식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수식의 값을 지정된 자료형으로 형을 변환한다</a:t>
            </a:r>
            <a:r>
              <a:rPr lang="en-US" altLang="ko-KR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Ex) (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)1.23456 // </a:t>
            </a:r>
            <a:r>
              <a:rPr lang="en-US" altLang="ko-KR" sz="2400" dirty="0" err="1"/>
              <a:t>int</a:t>
            </a:r>
            <a:r>
              <a:rPr lang="ko-KR" altLang="en-US" sz="2400" dirty="0"/>
              <a:t>형으로 변환</a:t>
            </a:r>
          </a:p>
        </p:txBody>
      </p:sp>
    </p:spTree>
    <p:extLst>
      <p:ext uri="{BB962C8B-B14F-4D97-AF65-F5344CB8AC3E}">
        <p14:creationId xmlns:p14="http://schemas.microsoft.com/office/powerpoint/2010/main" val="3133382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  <a:endCxn id="41" idx="4"/>
          </p:cNvCxnSpPr>
          <p:nvPr/>
        </p:nvCxnSpPr>
        <p:spPr>
          <a:xfrm>
            <a:off x="2644763" y="2285641"/>
            <a:ext cx="2308" cy="103409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0" y="-358"/>
            <a:ext cx="3662802" cy="2285999"/>
            <a:chOff x="0" y="-358"/>
            <a:chExt cx="3662802" cy="2285999"/>
          </a:xfrm>
        </p:grpSpPr>
        <p:sp>
          <p:nvSpPr>
            <p:cNvPr id="45" name="자유형 44"/>
            <p:cNvSpPr/>
            <p:nvPr/>
          </p:nvSpPr>
          <p:spPr>
            <a:xfrm flipV="1">
              <a:off x="3189176" y="0"/>
              <a:ext cx="473626" cy="457701"/>
            </a:xfrm>
            <a:custGeom>
              <a:avLst/>
              <a:gdLst>
                <a:gd name="connsiteX0" fmla="*/ 0 w 473626"/>
                <a:gd name="connsiteY0" fmla="*/ 457701 h 457701"/>
                <a:gd name="connsiteX1" fmla="*/ 473626 w 473626"/>
                <a:gd name="connsiteY1" fmla="*/ 457701 h 457701"/>
                <a:gd name="connsiteX2" fmla="*/ 461974 w 473626"/>
                <a:gd name="connsiteY2" fmla="*/ 454066 h 457701"/>
                <a:gd name="connsiteX3" fmla="*/ 264253 w 473626"/>
                <a:gd name="connsiteY3" fmla="*/ 0 h 45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26" h="457701">
                  <a:moveTo>
                    <a:pt x="0" y="457701"/>
                  </a:moveTo>
                  <a:lnTo>
                    <a:pt x="473626" y="457701"/>
                  </a:lnTo>
                  <a:lnTo>
                    <a:pt x="461974" y="454066"/>
                  </a:lnTo>
                  <a:lnTo>
                    <a:pt x="26425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0" y="-358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1903850" y="1961505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1" name="타원 40"/>
          <p:cNvSpPr/>
          <p:nvPr/>
        </p:nvSpPr>
        <p:spPr>
          <a:xfrm>
            <a:off x="2482835" y="2991264"/>
            <a:ext cx="328471" cy="328468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05</a:t>
            </a:r>
            <a:endParaRPr lang="ko-KR" altLang="en-US" sz="9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CE9289-1D32-4A24-BE8A-50E7584FF80C}"/>
              </a:ext>
            </a:extLst>
          </p:cNvPr>
          <p:cNvSpPr txBox="1"/>
          <p:nvPr/>
        </p:nvSpPr>
        <p:spPr>
          <a:xfrm>
            <a:off x="113144" y="2893888"/>
            <a:ext cx="2205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i="1" dirty="0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관계 연산자</a:t>
            </a:r>
            <a:endParaRPr lang="ko-KR" altLang="en-US" sz="2800" i="1" dirty="0">
              <a:solidFill>
                <a:srgbClr val="4C506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152BB2B-BB54-44C6-A7E0-BCB87F090083}"/>
              </a:ext>
            </a:extLst>
          </p:cNvPr>
          <p:cNvSpPr/>
          <p:nvPr/>
        </p:nvSpPr>
        <p:spPr>
          <a:xfrm>
            <a:off x="1217401" y="431273"/>
            <a:ext cx="11544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i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5-5</a:t>
            </a:r>
            <a:endParaRPr lang="ko-KR" altLang="en-US" sz="4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28E1A7D-A2A7-41E4-A362-1C029C8AD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426749"/>
              </p:ext>
            </p:extLst>
          </p:nvPr>
        </p:nvGraphicFramePr>
        <p:xfrm>
          <a:off x="3662802" y="879677"/>
          <a:ext cx="812800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32991875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66829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연산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88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x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==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y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x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와 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y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가 같은가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?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920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x !=  y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x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와 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y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가 </a:t>
                      </a:r>
                      <a:r>
                        <a:rPr lang="ko-KR" altLang="en-US" dirty="0" err="1">
                          <a:latin typeface="+mj-ea"/>
                          <a:ea typeface="+mj-ea"/>
                        </a:rPr>
                        <a:t>다른가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?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765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x &gt; y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x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가 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y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보다 큰가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?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47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x &gt;= y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x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가 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y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보다 크거나 같은가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?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30407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48697C6-0A5E-4687-8AD3-A99678A1E73D}"/>
              </a:ext>
            </a:extLst>
          </p:cNvPr>
          <p:cNvSpPr txBox="1"/>
          <p:nvPr/>
        </p:nvSpPr>
        <p:spPr>
          <a:xfrm>
            <a:off x="3662802" y="3428998"/>
            <a:ext cx="632933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※</a:t>
            </a:r>
            <a:r>
              <a:rPr lang="ko-KR" altLang="en-US" sz="2000" b="1" dirty="0"/>
              <a:t>관계 연산자 사용시 주의점</a:t>
            </a:r>
            <a:endParaRPr lang="en-US" altLang="ko-KR" sz="2000" b="1" dirty="0"/>
          </a:p>
          <a:p>
            <a:r>
              <a:rPr lang="ko-KR" altLang="en-US" dirty="0"/>
              <a:t>①</a:t>
            </a:r>
            <a:r>
              <a:rPr lang="en-US" altLang="ko-KR" dirty="0"/>
              <a:t> =</a:t>
            </a:r>
            <a:r>
              <a:rPr lang="ko-KR" altLang="en-US" dirty="0"/>
              <a:t> 대신에 </a:t>
            </a:r>
            <a:r>
              <a:rPr lang="en-US" altLang="ko-KR" dirty="0"/>
              <a:t>== </a:t>
            </a:r>
            <a:r>
              <a:rPr lang="ko-KR" altLang="en-US" dirty="0"/>
              <a:t>을 사용하는 것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② 수학처럼 수식을 만들면 예상하지 못한 결과가 나온다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A377047-63B1-45F2-885A-086AD2A5711A}"/>
              </a:ext>
            </a:extLst>
          </p:cNvPr>
          <p:cNvSpPr/>
          <p:nvPr/>
        </p:nvSpPr>
        <p:spPr>
          <a:xfrm>
            <a:off x="3662802" y="4124124"/>
            <a:ext cx="7800328" cy="1097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Ex)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x = y; </a:t>
            </a:r>
            <a:r>
              <a:rPr lang="en-US" altLang="ko-KR" dirty="0">
                <a:solidFill>
                  <a:srgbClr val="00B050"/>
                </a:solidFill>
              </a:rPr>
              <a:t>// y</a:t>
            </a:r>
            <a:r>
              <a:rPr lang="ko-KR" altLang="en-US" dirty="0">
                <a:solidFill>
                  <a:srgbClr val="00B050"/>
                </a:solidFill>
              </a:rPr>
              <a:t>의 값을 </a:t>
            </a:r>
            <a:r>
              <a:rPr lang="en-US" altLang="ko-KR" dirty="0">
                <a:solidFill>
                  <a:srgbClr val="00B050"/>
                </a:solidFill>
              </a:rPr>
              <a:t>x</a:t>
            </a:r>
            <a:r>
              <a:rPr lang="ko-KR" altLang="en-US" dirty="0">
                <a:solidFill>
                  <a:srgbClr val="00B050"/>
                </a:solidFill>
              </a:rPr>
              <a:t>에 대입한다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x == y;   </a:t>
            </a:r>
            <a:r>
              <a:rPr lang="en-US" altLang="ko-KR" dirty="0">
                <a:solidFill>
                  <a:srgbClr val="00B050"/>
                </a:solidFill>
              </a:rPr>
              <a:t>// x</a:t>
            </a:r>
            <a:r>
              <a:rPr lang="ko-KR" altLang="en-US" dirty="0">
                <a:solidFill>
                  <a:srgbClr val="00B050"/>
                </a:solidFill>
              </a:rPr>
              <a:t>와 </a:t>
            </a:r>
            <a:r>
              <a:rPr lang="en-US" altLang="ko-KR" dirty="0">
                <a:solidFill>
                  <a:srgbClr val="00B050"/>
                </a:solidFill>
              </a:rPr>
              <a:t>y</a:t>
            </a:r>
            <a:r>
              <a:rPr lang="ko-KR" altLang="en-US" dirty="0">
                <a:solidFill>
                  <a:srgbClr val="00B050"/>
                </a:solidFill>
              </a:rPr>
              <a:t>가 같으면 </a:t>
            </a:r>
            <a:r>
              <a:rPr lang="en-US" altLang="ko-KR" dirty="0">
                <a:solidFill>
                  <a:srgbClr val="00B050"/>
                </a:solidFill>
              </a:rPr>
              <a:t>1, </a:t>
            </a:r>
            <a:r>
              <a:rPr lang="ko-KR" altLang="en-US" dirty="0">
                <a:solidFill>
                  <a:srgbClr val="00B050"/>
                </a:solidFill>
              </a:rPr>
              <a:t>다르면 </a:t>
            </a:r>
            <a:r>
              <a:rPr lang="en-US" altLang="ko-KR" dirty="0">
                <a:solidFill>
                  <a:srgbClr val="00B050"/>
                </a:solidFill>
              </a:rPr>
              <a:t>0</a:t>
            </a:r>
            <a:r>
              <a:rPr lang="ko-KR" altLang="en-US" dirty="0">
                <a:solidFill>
                  <a:srgbClr val="00B050"/>
                </a:solidFill>
              </a:rPr>
              <a:t>이 수식의 값이 된다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E0C39EA-251E-424C-9137-1A589E028AD3}"/>
              </a:ext>
            </a:extLst>
          </p:cNvPr>
          <p:cNvSpPr/>
          <p:nvPr/>
        </p:nvSpPr>
        <p:spPr>
          <a:xfrm>
            <a:off x="3662801" y="5737322"/>
            <a:ext cx="7071459" cy="6951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Ex)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2 &lt; x &lt; 5 </a:t>
            </a:r>
            <a:r>
              <a:rPr lang="en-US" altLang="ko-KR" sz="1600" dirty="0">
                <a:solidFill>
                  <a:srgbClr val="00B050"/>
                </a:solidFill>
              </a:rPr>
              <a:t>// (2 &lt; x) &lt; 5</a:t>
            </a:r>
            <a:r>
              <a:rPr lang="ko-KR" altLang="en-US" sz="1600" dirty="0">
                <a:solidFill>
                  <a:srgbClr val="00B050"/>
                </a:solidFill>
              </a:rPr>
              <a:t>가 된다</a:t>
            </a:r>
            <a:r>
              <a:rPr lang="en-US" altLang="ko-KR" sz="2400" dirty="0">
                <a:solidFill>
                  <a:srgbClr val="00B05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7225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  <a:endCxn id="41" idx="4"/>
          </p:cNvCxnSpPr>
          <p:nvPr/>
        </p:nvCxnSpPr>
        <p:spPr>
          <a:xfrm>
            <a:off x="2644763" y="2285641"/>
            <a:ext cx="2308" cy="103409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0" y="-358"/>
            <a:ext cx="3662802" cy="2285999"/>
            <a:chOff x="0" y="-358"/>
            <a:chExt cx="3662802" cy="2285999"/>
          </a:xfrm>
        </p:grpSpPr>
        <p:sp>
          <p:nvSpPr>
            <p:cNvPr id="45" name="자유형 44"/>
            <p:cNvSpPr/>
            <p:nvPr/>
          </p:nvSpPr>
          <p:spPr>
            <a:xfrm flipV="1">
              <a:off x="3189176" y="0"/>
              <a:ext cx="473626" cy="457701"/>
            </a:xfrm>
            <a:custGeom>
              <a:avLst/>
              <a:gdLst>
                <a:gd name="connsiteX0" fmla="*/ 0 w 473626"/>
                <a:gd name="connsiteY0" fmla="*/ 457701 h 457701"/>
                <a:gd name="connsiteX1" fmla="*/ 473626 w 473626"/>
                <a:gd name="connsiteY1" fmla="*/ 457701 h 457701"/>
                <a:gd name="connsiteX2" fmla="*/ 461974 w 473626"/>
                <a:gd name="connsiteY2" fmla="*/ 454066 h 457701"/>
                <a:gd name="connsiteX3" fmla="*/ 264253 w 473626"/>
                <a:gd name="connsiteY3" fmla="*/ 0 h 45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26" h="457701">
                  <a:moveTo>
                    <a:pt x="0" y="457701"/>
                  </a:moveTo>
                  <a:lnTo>
                    <a:pt x="473626" y="457701"/>
                  </a:lnTo>
                  <a:lnTo>
                    <a:pt x="461974" y="454066"/>
                  </a:lnTo>
                  <a:lnTo>
                    <a:pt x="26425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0" y="-358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1903850" y="1961505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1" name="타원 40"/>
          <p:cNvSpPr/>
          <p:nvPr/>
        </p:nvSpPr>
        <p:spPr>
          <a:xfrm>
            <a:off x="2482835" y="2991264"/>
            <a:ext cx="328471" cy="328468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06</a:t>
            </a:r>
            <a:endParaRPr lang="ko-KR" altLang="en-US" sz="9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CE9289-1D32-4A24-BE8A-50E7584FF80C}"/>
              </a:ext>
            </a:extLst>
          </p:cNvPr>
          <p:cNvSpPr txBox="1"/>
          <p:nvPr/>
        </p:nvSpPr>
        <p:spPr>
          <a:xfrm>
            <a:off x="113144" y="2893888"/>
            <a:ext cx="2205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i="1" dirty="0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논리 연산자</a:t>
            </a:r>
            <a:endParaRPr lang="ko-KR" altLang="en-US" sz="2800" i="1" dirty="0">
              <a:solidFill>
                <a:srgbClr val="4C506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152BB2B-BB54-44C6-A7E0-BCB87F090083}"/>
              </a:ext>
            </a:extLst>
          </p:cNvPr>
          <p:cNvSpPr/>
          <p:nvPr/>
        </p:nvSpPr>
        <p:spPr>
          <a:xfrm>
            <a:off x="1217401" y="431273"/>
            <a:ext cx="11544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i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5-6</a:t>
            </a:r>
            <a:endParaRPr lang="ko-KR" altLang="en-US" sz="4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1C29C11-3466-4A50-9C7F-0EBCFAC0D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747678"/>
              </p:ext>
            </p:extLst>
          </p:nvPr>
        </p:nvGraphicFramePr>
        <p:xfrm>
          <a:off x="3662801" y="1009330"/>
          <a:ext cx="8128000" cy="2021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00676">
                  <a:extLst>
                    <a:ext uri="{9D8B030D-6E8A-4147-A177-3AD203B41FA5}">
                      <a16:colId xmlns:a16="http://schemas.microsoft.com/office/drawing/2014/main" val="1368748807"/>
                    </a:ext>
                  </a:extLst>
                </a:gridCol>
                <a:gridCol w="5827324">
                  <a:extLst>
                    <a:ext uri="{9D8B030D-6E8A-4147-A177-3AD203B41FA5}">
                      <a16:colId xmlns:a16="http://schemas.microsoft.com/office/drawing/2014/main" val="141343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98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 &amp;&amp; 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AND </a:t>
                      </a:r>
                      <a:r>
                        <a:rPr lang="ko-KR" altLang="en-US" dirty="0"/>
                        <a:t>연산</a:t>
                      </a:r>
                      <a:r>
                        <a:rPr lang="en-US" altLang="ko-KR" dirty="0"/>
                        <a:t>, x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/>
                        <a:t>y</a:t>
                      </a:r>
                      <a:r>
                        <a:rPr lang="ko-KR" altLang="en-US" dirty="0"/>
                        <a:t>가 모두 참이면 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그렇지 않으면 거짓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99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 || 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OR</a:t>
                      </a:r>
                      <a:r>
                        <a:rPr lang="ko-KR" altLang="en-US" dirty="0"/>
                        <a:t> 연산</a:t>
                      </a:r>
                      <a:r>
                        <a:rPr lang="en-US" altLang="ko-KR" dirty="0"/>
                        <a:t>, x</a:t>
                      </a:r>
                      <a:r>
                        <a:rPr lang="ko-KR" altLang="en-US" dirty="0"/>
                        <a:t>나 </a:t>
                      </a:r>
                      <a:r>
                        <a:rPr lang="en-US" altLang="ko-KR" dirty="0"/>
                        <a:t>y </a:t>
                      </a:r>
                      <a:r>
                        <a:rPr lang="ko-KR" altLang="en-US" dirty="0"/>
                        <a:t>중에서 하나만 참이면 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모두 거짓이면 거짓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141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!x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NOT </a:t>
                      </a:r>
                      <a:r>
                        <a:rPr lang="ko-KR" altLang="en-US" dirty="0"/>
                        <a:t>연산</a:t>
                      </a:r>
                      <a:r>
                        <a:rPr lang="en-US" altLang="ko-KR" dirty="0"/>
                        <a:t>, x</a:t>
                      </a:r>
                      <a:r>
                        <a:rPr lang="ko-KR" altLang="en-US" dirty="0"/>
                        <a:t>가 참이면 거짓</a:t>
                      </a:r>
                      <a:r>
                        <a:rPr lang="en-US" altLang="ko-KR" dirty="0"/>
                        <a:t>, x</a:t>
                      </a:r>
                      <a:r>
                        <a:rPr lang="ko-KR" altLang="en-US" dirty="0"/>
                        <a:t>가 거짓이면 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22915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35C5672-8387-4FEC-8EC4-0286C91E3D8F}"/>
              </a:ext>
            </a:extLst>
          </p:cNvPr>
          <p:cNvSpPr txBox="1"/>
          <p:nvPr/>
        </p:nvSpPr>
        <p:spPr>
          <a:xfrm>
            <a:off x="3662801" y="3457499"/>
            <a:ext cx="8573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※</a:t>
            </a:r>
            <a:r>
              <a:rPr lang="ko-KR" altLang="en-US" b="1" dirty="0"/>
              <a:t>단축 계산 </a:t>
            </a:r>
            <a:r>
              <a:rPr lang="en-US" altLang="ko-KR" b="1" dirty="0"/>
              <a:t>: </a:t>
            </a:r>
            <a:r>
              <a:rPr lang="ko-KR" altLang="en-US" b="1" dirty="0"/>
              <a:t>모든 피연산자들을 계산하지 않고 전체 수식의 값을 얻는 기법이다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5021645-3227-4344-87FB-431F35D7046A}"/>
              </a:ext>
            </a:extLst>
          </p:cNvPr>
          <p:cNvSpPr/>
          <p:nvPr/>
        </p:nvSpPr>
        <p:spPr>
          <a:xfrm>
            <a:off x="3662803" y="4104258"/>
            <a:ext cx="7071458" cy="8409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Ex 1)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( 2 &gt; 3 ) &amp;&amp; ( ++x &lt; 5 ) </a:t>
            </a:r>
            <a:r>
              <a:rPr lang="en-US" altLang="ko-KR" sz="1600" dirty="0">
                <a:solidFill>
                  <a:srgbClr val="00B050"/>
                </a:solidFill>
              </a:rPr>
              <a:t>// </a:t>
            </a:r>
            <a:r>
              <a:rPr lang="ko-KR" altLang="en-US" sz="1600" dirty="0">
                <a:solidFill>
                  <a:srgbClr val="00B050"/>
                </a:solidFill>
              </a:rPr>
              <a:t>첫째 피연산자의 값이 거짓이기 때문에 </a:t>
            </a:r>
            <a:r>
              <a:rPr lang="en-US" altLang="ko-KR" sz="1600" dirty="0">
                <a:solidFill>
                  <a:srgbClr val="00B050"/>
                </a:solidFill>
              </a:rPr>
              <a:t>( ++x &lt; 5 )</a:t>
            </a:r>
            <a:r>
              <a:rPr lang="ko-KR" altLang="en-US" sz="1600" dirty="0">
                <a:solidFill>
                  <a:srgbClr val="00B050"/>
                </a:solidFill>
              </a:rPr>
              <a:t>는 실행되지 않는다</a:t>
            </a:r>
            <a:r>
              <a:rPr lang="en-US" altLang="ko-KR" sz="1600" dirty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ABAEF8-B44B-4F79-8358-226D2B70D8DC}"/>
              </a:ext>
            </a:extLst>
          </p:cNvPr>
          <p:cNvSpPr/>
          <p:nvPr/>
        </p:nvSpPr>
        <p:spPr>
          <a:xfrm>
            <a:off x="3662801" y="5222674"/>
            <a:ext cx="7071459" cy="8250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Ex 2)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( 3 &gt; 2 ) || ( ++x &lt; 5 ) </a:t>
            </a:r>
            <a:r>
              <a:rPr lang="en-US" altLang="ko-KR" sz="1600" dirty="0">
                <a:solidFill>
                  <a:srgbClr val="00B050"/>
                </a:solidFill>
              </a:rPr>
              <a:t>// </a:t>
            </a:r>
            <a:r>
              <a:rPr lang="ko-KR" altLang="en-US" sz="1600" dirty="0">
                <a:solidFill>
                  <a:srgbClr val="00B050"/>
                </a:solidFill>
              </a:rPr>
              <a:t>첫째 피연산자의 값이 참이기 때문에 두 번째 피연산자를 계산하지 않는다</a:t>
            </a:r>
            <a:r>
              <a:rPr lang="en-US" altLang="ko-KR" sz="1600" dirty="0">
                <a:solidFill>
                  <a:srgbClr val="00B050"/>
                </a:solidFill>
              </a:rPr>
              <a:t>.</a:t>
            </a:r>
            <a:endParaRPr lang="en-US" altLang="ko-KR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379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  <a:endCxn id="41" idx="4"/>
          </p:cNvCxnSpPr>
          <p:nvPr/>
        </p:nvCxnSpPr>
        <p:spPr>
          <a:xfrm>
            <a:off x="2644763" y="2285641"/>
            <a:ext cx="2308" cy="103409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0" y="-358"/>
            <a:ext cx="3662802" cy="2285999"/>
            <a:chOff x="0" y="-358"/>
            <a:chExt cx="3662802" cy="2285999"/>
          </a:xfrm>
        </p:grpSpPr>
        <p:sp>
          <p:nvSpPr>
            <p:cNvPr id="45" name="자유형 44"/>
            <p:cNvSpPr/>
            <p:nvPr/>
          </p:nvSpPr>
          <p:spPr>
            <a:xfrm flipV="1">
              <a:off x="3189176" y="0"/>
              <a:ext cx="473626" cy="457701"/>
            </a:xfrm>
            <a:custGeom>
              <a:avLst/>
              <a:gdLst>
                <a:gd name="connsiteX0" fmla="*/ 0 w 473626"/>
                <a:gd name="connsiteY0" fmla="*/ 457701 h 457701"/>
                <a:gd name="connsiteX1" fmla="*/ 473626 w 473626"/>
                <a:gd name="connsiteY1" fmla="*/ 457701 h 457701"/>
                <a:gd name="connsiteX2" fmla="*/ 461974 w 473626"/>
                <a:gd name="connsiteY2" fmla="*/ 454066 h 457701"/>
                <a:gd name="connsiteX3" fmla="*/ 264253 w 473626"/>
                <a:gd name="connsiteY3" fmla="*/ 0 h 45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26" h="457701">
                  <a:moveTo>
                    <a:pt x="0" y="457701"/>
                  </a:moveTo>
                  <a:lnTo>
                    <a:pt x="473626" y="457701"/>
                  </a:lnTo>
                  <a:lnTo>
                    <a:pt x="461974" y="454066"/>
                  </a:lnTo>
                  <a:lnTo>
                    <a:pt x="26425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0" y="-358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1903850" y="1961505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1" name="타원 40"/>
          <p:cNvSpPr/>
          <p:nvPr/>
        </p:nvSpPr>
        <p:spPr>
          <a:xfrm>
            <a:off x="2482835" y="2991264"/>
            <a:ext cx="328471" cy="328468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07</a:t>
            </a:r>
            <a:endParaRPr lang="ko-KR" altLang="en-US" sz="9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CE9289-1D32-4A24-BE8A-50E7584FF80C}"/>
              </a:ext>
            </a:extLst>
          </p:cNvPr>
          <p:cNvSpPr txBox="1"/>
          <p:nvPr/>
        </p:nvSpPr>
        <p:spPr>
          <a:xfrm>
            <a:off x="113144" y="2893888"/>
            <a:ext cx="2205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i="1" dirty="0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조건 연산자</a:t>
            </a:r>
            <a:endParaRPr lang="ko-KR" altLang="en-US" sz="2800" i="1" dirty="0">
              <a:solidFill>
                <a:srgbClr val="4C506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152BB2B-BB54-44C6-A7E0-BCB87F090083}"/>
              </a:ext>
            </a:extLst>
          </p:cNvPr>
          <p:cNvSpPr/>
          <p:nvPr/>
        </p:nvSpPr>
        <p:spPr>
          <a:xfrm>
            <a:off x="1217401" y="431273"/>
            <a:ext cx="11544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i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5-7</a:t>
            </a:r>
            <a:endParaRPr lang="ko-KR" altLang="en-US" sz="4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B670-D5AA-42B8-957A-151BF36A4ADD}"/>
              </a:ext>
            </a:extLst>
          </p:cNvPr>
          <p:cNvSpPr txBox="1"/>
          <p:nvPr/>
        </p:nvSpPr>
        <p:spPr>
          <a:xfrm>
            <a:off x="3662802" y="1024878"/>
            <a:ext cx="7495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※ </a:t>
            </a:r>
            <a:r>
              <a:rPr lang="ko-KR" altLang="en-US" b="1" dirty="0"/>
              <a:t>조건 연산자는 유일하게 </a:t>
            </a:r>
            <a:r>
              <a:rPr lang="en-US" altLang="ko-KR" b="1" dirty="0"/>
              <a:t>3</a:t>
            </a:r>
            <a:r>
              <a:rPr lang="ko-KR" altLang="en-US" b="1" dirty="0"/>
              <a:t>개의 피연산자를 가지는 </a:t>
            </a:r>
            <a:r>
              <a:rPr lang="ko-KR" altLang="en-US" b="1" dirty="0" err="1"/>
              <a:t>삼항</a:t>
            </a:r>
            <a:r>
              <a:rPr lang="ko-KR" altLang="en-US" b="1" dirty="0"/>
              <a:t> 연산자이다</a:t>
            </a:r>
            <a:r>
              <a:rPr lang="en-US" altLang="ko-KR" b="1" dirty="0"/>
              <a:t>. 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726DC6-D367-46A8-BBD7-C278503D6FB2}"/>
              </a:ext>
            </a:extLst>
          </p:cNvPr>
          <p:cNvSpPr txBox="1"/>
          <p:nvPr/>
        </p:nvSpPr>
        <p:spPr>
          <a:xfrm>
            <a:off x="3690635" y="1661908"/>
            <a:ext cx="49828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max_value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dirty="0">
                <a:highlight>
                  <a:srgbClr val="FFC0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 x &gt; y )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? </a:t>
            </a:r>
            <a:r>
              <a:rPr lang="en-US" altLang="ko-KR" dirty="0">
                <a:highlight>
                  <a:srgbClr val="00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x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dirty="0">
                <a:highlight>
                  <a:srgbClr val="FF505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y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x &gt; y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가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참이면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x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가 수식의 값이 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x &gt; y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가 거짓이면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y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가 수식의 값이 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25129F-969F-4F3D-81FC-D4C9B359D1D7}"/>
              </a:ext>
            </a:extLst>
          </p:cNvPr>
          <p:cNvSpPr txBox="1"/>
          <p:nvPr/>
        </p:nvSpPr>
        <p:spPr>
          <a:xfrm>
            <a:off x="4108174" y="1616765"/>
            <a:ext cx="132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D7C75C9-C369-4D31-AAF3-B9B5E1EE2AA8}"/>
              </a:ext>
            </a:extLst>
          </p:cNvPr>
          <p:cNvSpPr/>
          <p:nvPr/>
        </p:nvSpPr>
        <p:spPr>
          <a:xfrm>
            <a:off x="3690635" y="3316005"/>
            <a:ext cx="7020546" cy="19539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Ex)</a:t>
            </a:r>
          </a:p>
          <a:p>
            <a:r>
              <a:rPr lang="en-US" altLang="ko-KR" sz="2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absolute_value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( x &gt; 0 ) ? x : -x;  </a:t>
            </a:r>
            <a:r>
              <a:rPr lang="en-US" altLang="ko-KR" sz="20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20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절대값 계산</a:t>
            </a:r>
            <a:endParaRPr lang="en-US" altLang="ko-KR" sz="2000" dirty="0">
              <a:solidFill>
                <a:srgbClr val="00B05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max_value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( x &gt; y ) ? x : y; </a:t>
            </a:r>
            <a:r>
              <a:rPr lang="en-US" altLang="ko-KR" sz="20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20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최대값 계산</a:t>
            </a:r>
            <a:endParaRPr lang="en-US" altLang="ko-KR" sz="2000" dirty="0">
              <a:solidFill>
                <a:srgbClr val="00B05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min_value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( x &lt; y ) ? x : y;  </a:t>
            </a:r>
            <a:r>
              <a:rPr lang="en-US" altLang="ko-KR" sz="20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20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최소값 계산</a:t>
            </a:r>
            <a:endParaRPr lang="en-US" altLang="ko-KR" sz="2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0604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  <a:endCxn id="41" idx="4"/>
          </p:cNvCxnSpPr>
          <p:nvPr/>
        </p:nvCxnSpPr>
        <p:spPr>
          <a:xfrm>
            <a:off x="2644763" y="2285641"/>
            <a:ext cx="2308" cy="103409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0" y="-358"/>
            <a:ext cx="3662802" cy="2285999"/>
            <a:chOff x="0" y="-358"/>
            <a:chExt cx="3662802" cy="2285999"/>
          </a:xfrm>
        </p:grpSpPr>
        <p:sp>
          <p:nvSpPr>
            <p:cNvPr id="45" name="자유형 44"/>
            <p:cNvSpPr/>
            <p:nvPr/>
          </p:nvSpPr>
          <p:spPr>
            <a:xfrm flipV="1">
              <a:off x="3189176" y="0"/>
              <a:ext cx="473626" cy="457701"/>
            </a:xfrm>
            <a:custGeom>
              <a:avLst/>
              <a:gdLst>
                <a:gd name="connsiteX0" fmla="*/ 0 w 473626"/>
                <a:gd name="connsiteY0" fmla="*/ 457701 h 457701"/>
                <a:gd name="connsiteX1" fmla="*/ 473626 w 473626"/>
                <a:gd name="connsiteY1" fmla="*/ 457701 h 457701"/>
                <a:gd name="connsiteX2" fmla="*/ 461974 w 473626"/>
                <a:gd name="connsiteY2" fmla="*/ 454066 h 457701"/>
                <a:gd name="connsiteX3" fmla="*/ 264253 w 473626"/>
                <a:gd name="connsiteY3" fmla="*/ 0 h 45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26" h="457701">
                  <a:moveTo>
                    <a:pt x="0" y="457701"/>
                  </a:moveTo>
                  <a:lnTo>
                    <a:pt x="473626" y="457701"/>
                  </a:lnTo>
                  <a:lnTo>
                    <a:pt x="461974" y="454066"/>
                  </a:lnTo>
                  <a:lnTo>
                    <a:pt x="26425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0" y="-358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1903850" y="1961505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1" name="타원 40"/>
          <p:cNvSpPr/>
          <p:nvPr/>
        </p:nvSpPr>
        <p:spPr>
          <a:xfrm>
            <a:off x="2482835" y="2991264"/>
            <a:ext cx="328471" cy="328468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08</a:t>
            </a:r>
            <a:endParaRPr lang="ko-KR" altLang="en-US" sz="9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CE9289-1D32-4A24-BE8A-50E7584FF80C}"/>
              </a:ext>
            </a:extLst>
          </p:cNvPr>
          <p:cNvSpPr txBox="1"/>
          <p:nvPr/>
        </p:nvSpPr>
        <p:spPr>
          <a:xfrm>
            <a:off x="113144" y="2893888"/>
            <a:ext cx="2205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i="1" dirty="0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콤마 연산자</a:t>
            </a:r>
            <a:endParaRPr lang="ko-KR" altLang="en-US" sz="2800" i="1" dirty="0">
              <a:solidFill>
                <a:srgbClr val="4C506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152BB2B-BB54-44C6-A7E0-BCB87F090083}"/>
              </a:ext>
            </a:extLst>
          </p:cNvPr>
          <p:cNvSpPr/>
          <p:nvPr/>
        </p:nvSpPr>
        <p:spPr>
          <a:xfrm>
            <a:off x="1217401" y="431273"/>
            <a:ext cx="11544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i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5-8</a:t>
            </a:r>
            <a:endParaRPr lang="ko-KR" altLang="en-US" sz="4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9D8898-D63F-462E-9DD8-C99706E58F49}"/>
              </a:ext>
            </a:extLst>
          </p:cNvPr>
          <p:cNvSpPr txBox="1"/>
          <p:nvPr/>
        </p:nvSpPr>
        <p:spPr>
          <a:xfrm>
            <a:off x="3662801" y="1262270"/>
            <a:ext cx="7311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콤마 연산자는 한정된 공간에 여러 개의 문장을 넣을 때 사용된다</a:t>
            </a:r>
            <a:r>
              <a:rPr lang="en-US" altLang="ko-KR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수식은 왼쪽부터 오른쪽으로 순차적으로 실행된다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73E27F-5C64-4F42-B64F-A602BD28F327}"/>
              </a:ext>
            </a:extLst>
          </p:cNvPr>
          <p:cNvSpPr/>
          <p:nvPr/>
        </p:nvSpPr>
        <p:spPr>
          <a:xfrm>
            <a:off x="3662803" y="2735003"/>
            <a:ext cx="7066842" cy="12761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 1)</a:t>
            </a:r>
          </a:p>
          <a:p>
            <a:endParaRPr lang="en-US" altLang="ko-KR" sz="2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</a:t>
            </a:r>
            <a:r>
              <a:rPr lang="ko-KR" altLang="en-US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ko-KR" altLang="en-US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2+3, 5-3; </a:t>
            </a:r>
            <a:r>
              <a:rPr lang="en-US" altLang="ko-KR" sz="20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x</a:t>
            </a:r>
            <a:r>
              <a:rPr lang="ko-KR" altLang="en-US" sz="20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ko-KR" altLang="en-US" sz="20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2+3</a:t>
            </a:r>
            <a:r>
              <a:rPr lang="ko-KR" altLang="en-US" sz="20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 먼저 수행된다</a:t>
            </a:r>
            <a:r>
              <a:rPr lang="en-US" altLang="ko-KR" sz="20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F1BA221-6262-4CE1-AF59-3F99A7144C94}"/>
              </a:ext>
            </a:extLst>
          </p:cNvPr>
          <p:cNvSpPr/>
          <p:nvPr/>
        </p:nvSpPr>
        <p:spPr>
          <a:xfrm>
            <a:off x="3662802" y="4397449"/>
            <a:ext cx="7066843" cy="15544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 2)</a:t>
            </a:r>
          </a:p>
          <a:p>
            <a:endParaRPr lang="en-US" altLang="ko-KR" sz="2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</a:t>
            </a:r>
            <a:r>
              <a:rPr lang="ko-KR" altLang="en-US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ko-KR" altLang="en-US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2,y</a:t>
            </a:r>
            <a:r>
              <a:rPr lang="ko-KR" altLang="en-US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ko-KR" altLang="en-US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3,z</a:t>
            </a:r>
            <a:r>
              <a:rPr lang="ko-KR" altLang="en-US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ko-KR" altLang="en-US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5; </a:t>
            </a:r>
            <a:r>
              <a:rPr lang="en-US" altLang="ko-KR" sz="20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ko-KR" altLang="en-US" sz="20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한 줄에 여러 개의 문장 사용 가능</a:t>
            </a:r>
            <a:endParaRPr lang="en-US" altLang="ko-KR" sz="2000" dirty="0">
              <a:solidFill>
                <a:srgbClr val="00B05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7311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  <a:endCxn id="41" idx="4"/>
          </p:cNvCxnSpPr>
          <p:nvPr/>
        </p:nvCxnSpPr>
        <p:spPr>
          <a:xfrm>
            <a:off x="2644763" y="2285641"/>
            <a:ext cx="2308" cy="103409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0" y="-358"/>
            <a:ext cx="3662802" cy="2285999"/>
            <a:chOff x="0" y="-358"/>
            <a:chExt cx="3662802" cy="2285999"/>
          </a:xfrm>
        </p:grpSpPr>
        <p:sp>
          <p:nvSpPr>
            <p:cNvPr id="45" name="자유형 44"/>
            <p:cNvSpPr/>
            <p:nvPr/>
          </p:nvSpPr>
          <p:spPr>
            <a:xfrm flipV="1">
              <a:off x="3189176" y="0"/>
              <a:ext cx="473626" cy="457701"/>
            </a:xfrm>
            <a:custGeom>
              <a:avLst/>
              <a:gdLst>
                <a:gd name="connsiteX0" fmla="*/ 0 w 473626"/>
                <a:gd name="connsiteY0" fmla="*/ 457701 h 457701"/>
                <a:gd name="connsiteX1" fmla="*/ 473626 w 473626"/>
                <a:gd name="connsiteY1" fmla="*/ 457701 h 457701"/>
                <a:gd name="connsiteX2" fmla="*/ 461974 w 473626"/>
                <a:gd name="connsiteY2" fmla="*/ 454066 h 457701"/>
                <a:gd name="connsiteX3" fmla="*/ 264253 w 473626"/>
                <a:gd name="connsiteY3" fmla="*/ 0 h 45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26" h="457701">
                  <a:moveTo>
                    <a:pt x="0" y="457701"/>
                  </a:moveTo>
                  <a:lnTo>
                    <a:pt x="473626" y="457701"/>
                  </a:lnTo>
                  <a:lnTo>
                    <a:pt x="461974" y="454066"/>
                  </a:lnTo>
                  <a:lnTo>
                    <a:pt x="26425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0" y="-358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1903850" y="1961505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1" name="타원 40"/>
          <p:cNvSpPr/>
          <p:nvPr/>
        </p:nvSpPr>
        <p:spPr>
          <a:xfrm>
            <a:off x="2482835" y="2991264"/>
            <a:ext cx="328471" cy="328468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09</a:t>
            </a:r>
            <a:endParaRPr lang="ko-KR" altLang="en-US" sz="9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CE9289-1D32-4A24-BE8A-50E7584FF80C}"/>
              </a:ext>
            </a:extLst>
          </p:cNvPr>
          <p:cNvSpPr txBox="1"/>
          <p:nvPr/>
        </p:nvSpPr>
        <p:spPr>
          <a:xfrm>
            <a:off x="113144" y="2991264"/>
            <a:ext cx="2205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i="1" dirty="0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비트 단위 연산자</a:t>
            </a:r>
            <a:endParaRPr lang="ko-KR" altLang="en-US" sz="2000" i="1" dirty="0">
              <a:solidFill>
                <a:srgbClr val="4C506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152BB2B-BB54-44C6-A7E0-BCB87F090083}"/>
              </a:ext>
            </a:extLst>
          </p:cNvPr>
          <p:cNvSpPr/>
          <p:nvPr/>
        </p:nvSpPr>
        <p:spPr>
          <a:xfrm>
            <a:off x="1217401" y="431273"/>
            <a:ext cx="11544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i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5-9</a:t>
            </a:r>
            <a:endParaRPr lang="ko-KR" altLang="en-US" sz="4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1B6AD43-22A6-4FF2-91AA-EBFB6D5B9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355902"/>
              </p:ext>
            </p:extLst>
          </p:nvPr>
        </p:nvGraphicFramePr>
        <p:xfrm>
          <a:off x="3662802" y="383673"/>
          <a:ext cx="8116458" cy="3590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5486">
                  <a:extLst>
                    <a:ext uri="{9D8B030D-6E8A-4147-A177-3AD203B41FA5}">
                      <a16:colId xmlns:a16="http://schemas.microsoft.com/office/drawing/2014/main" val="3165073001"/>
                    </a:ext>
                  </a:extLst>
                </a:gridCol>
                <a:gridCol w="2705486">
                  <a:extLst>
                    <a:ext uri="{9D8B030D-6E8A-4147-A177-3AD203B41FA5}">
                      <a16:colId xmlns:a16="http://schemas.microsoft.com/office/drawing/2014/main" val="4163392536"/>
                    </a:ext>
                  </a:extLst>
                </a:gridCol>
                <a:gridCol w="2705486">
                  <a:extLst>
                    <a:ext uri="{9D8B030D-6E8A-4147-A177-3AD203B41FA5}">
                      <a16:colId xmlns:a16="http://schemas.microsoft.com/office/drawing/2014/main" val="3805294956"/>
                    </a:ext>
                  </a:extLst>
                </a:gridCol>
              </a:tblGrid>
              <a:tr h="316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lt"/>
                        </a:rPr>
                        <a:t>연산자</a:t>
                      </a:r>
                    </a:p>
                  </a:txBody>
                  <a:tcPr marT="72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lt"/>
                        </a:rPr>
                        <a:t>의미</a:t>
                      </a:r>
                    </a:p>
                  </a:txBody>
                  <a:tcPr marT="72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lt"/>
                        </a:rPr>
                        <a:t>설명</a:t>
                      </a:r>
                    </a:p>
                  </a:txBody>
                  <a:tcPr marT="72000" marB="36000"/>
                </a:tc>
                <a:extLst>
                  <a:ext uri="{0D108BD9-81ED-4DB2-BD59-A6C34878D82A}">
                    <a16:rowId xmlns:a16="http://schemas.microsoft.com/office/drawing/2014/main" val="1289887391"/>
                  </a:ext>
                </a:extLst>
              </a:tr>
              <a:tr h="448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&amp;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 marT="72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lt"/>
                        </a:rPr>
                        <a:t>비트 </a:t>
                      </a:r>
                      <a:r>
                        <a:rPr lang="en-US" altLang="ko-KR" dirty="0">
                          <a:latin typeface="+mn-lt"/>
                        </a:rPr>
                        <a:t>AND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 marT="72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lt"/>
                        </a:rPr>
                        <a:t>두 개의 피연산자의 해당 비트가 모두 </a:t>
                      </a:r>
                      <a:r>
                        <a:rPr lang="en-US" altLang="ko-KR" sz="1400" dirty="0">
                          <a:latin typeface="+mn-lt"/>
                        </a:rPr>
                        <a:t>1</a:t>
                      </a:r>
                      <a:r>
                        <a:rPr lang="ko-KR" altLang="en-US" sz="1400" dirty="0">
                          <a:latin typeface="+mn-lt"/>
                        </a:rPr>
                        <a:t>이면 </a:t>
                      </a:r>
                      <a:r>
                        <a:rPr lang="en-US" altLang="ko-KR" sz="1400" dirty="0">
                          <a:latin typeface="+mn-lt"/>
                        </a:rPr>
                        <a:t>1, </a:t>
                      </a:r>
                      <a:r>
                        <a:rPr lang="ko-KR" altLang="en-US" sz="1400" dirty="0">
                          <a:latin typeface="+mn-lt"/>
                        </a:rPr>
                        <a:t>아니면 </a:t>
                      </a:r>
                      <a:r>
                        <a:rPr lang="en-US" altLang="ko-KR" sz="1400" dirty="0">
                          <a:latin typeface="+mn-lt"/>
                        </a:rPr>
                        <a:t>0</a:t>
                      </a:r>
                      <a:r>
                        <a:rPr lang="ko-KR" altLang="en-US" sz="1400" dirty="0">
                          <a:latin typeface="+mn-lt"/>
                        </a:rPr>
                        <a:t> </a:t>
                      </a:r>
                    </a:p>
                  </a:txBody>
                  <a:tcPr marT="72000" marB="36000"/>
                </a:tc>
                <a:extLst>
                  <a:ext uri="{0D108BD9-81ED-4DB2-BD59-A6C34878D82A}">
                    <a16:rowId xmlns:a16="http://schemas.microsoft.com/office/drawing/2014/main" val="432344202"/>
                  </a:ext>
                </a:extLst>
              </a:tr>
              <a:tr h="448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|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 marT="72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lt"/>
                        </a:rPr>
                        <a:t>비트 </a:t>
                      </a:r>
                      <a:r>
                        <a:rPr lang="en-US" altLang="ko-KR" dirty="0">
                          <a:latin typeface="+mn-lt"/>
                        </a:rPr>
                        <a:t>OR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 marT="72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lt"/>
                        </a:rPr>
                        <a:t>두 개의 피연산자의 해당 비트 중 하나만 </a:t>
                      </a:r>
                      <a:r>
                        <a:rPr lang="en-US" altLang="ko-KR" sz="1400" dirty="0">
                          <a:latin typeface="+mn-lt"/>
                        </a:rPr>
                        <a:t>1</a:t>
                      </a:r>
                      <a:r>
                        <a:rPr lang="ko-KR" altLang="en-US" sz="1400" dirty="0">
                          <a:latin typeface="+mn-lt"/>
                        </a:rPr>
                        <a:t>이면 </a:t>
                      </a:r>
                      <a:r>
                        <a:rPr lang="en-US" altLang="ko-KR" sz="1400" dirty="0">
                          <a:latin typeface="+mn-lt"/>
                        </a:rPr>
                        <a:t>1, </a:t>
                      </a:r>
                      <a:r>
                        <a:rPr lang="ko-KR" altLang="en-US" sz="1400" dirty="0">
                          <a:latin typeface="+mn-lt"/>
                        </a:rPr>
                        <a:t>아니면 </a:t>
                      </a:r>
                      <a:r>
                        <a:rPr lang="en-US" altLang="ko-KR" sz="1400" dirty="0">
                          <a:latin typeface="+mn-lt"/>
                        </a:rPr>
                        <a:t>0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marT="72000" marB="36000"/>
                </a:tc>
                <a:extLst>
                  <a:ext uri="{0D108BD9-81ED-4DB2-BD59-A6C34878D82A}">
                    <a16:rowId xmlns:a16="http://schemas.microsoft.com/office/drawing/2014/main" val="2821585375"/>
                  </a:ext>
                </a:extLst>
              </a:tr>
              <a:tr h="448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^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 marT="72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lt"/>
                        </a:rPr>
                        <a:t>비트 </a:t>
                      </a:r>
                      <a:r>
                        <a:rPr lang="en-US" altLang="ko-KR" dirty="0">
                          <a:latin typeface="+mn-lt"/>
                        </a:rPr>
                        <a:t>XOR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 marT="72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lt"/>
                        </a:rPr>
                        <a:t>두 개의 피연산자의 해당 비트의 값이 같으면 </a:t>
                      </a:r>
                      <a:r>
                        <a:rPr lang="en-US" altLang="ko-KR" sz="1400" dirty="0">
                          <a:latin typeface="+mn-lt"/>
                        </a:rPr>
                        <a:t>0, </a:t>
                      </a:r>
                      <a:r>
                        <a:rPr lang="ko-KR" altLang="en-US" sz="1400" dirty="0">
                          <a:latin typeface="+mn-lt"/>
                        </a:rPr>
                        <a:t>아니면 </a:t>
                      </a:r>
                      <a:r>
                        <a:rPr lang="en-US" altLang="ko-KR" sz="1400" dirty="0">
                          <a:latin typeface="+mn-lt"/>
                        </a:rPr>
                        <a:t>1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marT="72000" marB="36000"/>
                </a:tc>
                <a:extLst>
                  <a:ext uri="{0D108BD9-81ED-4DB2-BD59-A6C34878D82A}">
                    <a16:rowId xmlns:a16="http://schemas.microsoft.com/office/drawing/2014/main" val="2178392787"/>
                  </a:ext>
                </a:extLst>
              </a:tr>
              <a:tr h="448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&lt;&lt;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 marT="72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lt"/>
                        </a:rPr>
                        <a:t>왼쪽으로 이동</a:t>
                      </a:r>
                    </a:p>
                  </a:txBody>
                  <a:tcPr marT="72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lt"/>
                        </a:rPr>
                        <a:t>지정된 개수만큼 모든 비트를 왼쪽으로 이동한다</a:t>
                      </a:r>
                      <a:r>
                        <a:rPr lang="en-US" altLang="ko-KR" sz="1400" dirty="0">
                          <a:latin typeface="+mn-lt"/>
                        </a:rPr>
                        <a:t>.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marT="72000" marB="36000"/>
                </a:tc>
                <a:extLst>
                  <a:ext uri="{0D108BD9-81ED-4DB2-BD59-A6C34878D82A}">
                    <a16:rowId xmlns:a16="http://schemas.microsoft.com/office/drawing/2014/main" val="4054156157"/>
                  </a:ext>
                </a:extLst>
              </a:tr>
              <a:tr h="448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&gt;&gt;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 marT="72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lt"/>
                        </a:rPr>
                        <a:t>오른쪽으로 이동</a:t>
                      </a:r>
                    </a:p>
                  </a:txBody>
                  <a:tcPr marT="72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lt"/>
                        </a:rPr>
                        <a:t>지정된 개수만큼 모든 비트를 오른쪽으로 이동한다</a:t>
                      </a:r>
                      <a:r>
                        <a:rPr lang="en-US" altLang="ko-KR" sz="1400" dirty="0">
                          <a:latin typeface="+mn-lt"/>
                        </a:rPr>
                        <a:t>.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marT="72000" marB="36000"/>
                </a:tc>
                <a:extLst>
                  <a:ext uri="{0D108BD9-81ED-4DB2-BD59-A6C34878D82A}">
                    <a16:rowId xmlns:a16="http://schemas.microsoft.com/office/drawing/2014/main" val="2816151382"/>
                  </a:ext>
                </a:extLst>
              </a:tr>
              <a:tr h="448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~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 marT="72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lt"/>
                        </a:rPr>
                        <a:t>비트 </a:t>
                      </a:r>
                      <a:r>
                        <a:rPr lang="en-US" altLang="ko-KR" dirty="0">
                          <a:latin typeface="+mn-lt"/>
                        </a:rPr>
                        <a:t>NOT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 marT="72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0</a:t>
                      </a:r>
                      <a:r>
                        <a:rPr lang="ko-KR" altLang="en-US" sz="1400" dirty="0">
                          <a:latin typeface="+mn-lt"/>
                        </a:rPr>
                        <a:t>은 </a:t>
                      </a:r>
                      <a:r>
                        <a:rPr lang="en-US" altLang="ko-KR" sz="1400" dirty="0">
                          <a:latin typeface="+mn-lt"/>
                        </a:rPr>
                        <a:t>1</a:t>
                      </a:r>
                      <a:r>
                        <a:rPr lang="ko-KR" altLang="en-US" sz="1400" dirty="0">
                          <a:latin typeface="+mn-lt"/>
                        </a:rPr>
                        <a:t>로 만들고 </a:t>
                      </a:r>
                      <a:r>
                        <a:rPr lang="en-US" altLang="ko-KR" sz="1400" dirty="0">
                          <a:latin typeface="+mn-lt"/>
                        </a:rPr>
                        <a:t>1</a:t>
                      </a:r>
                      <a:r>
                        <a:rPr lang="ko-KR" altLang="en-US" sz="1400" dirty="0">
                          <a:latin typeface="+mn-lt"/>
                        </a:rPr>
                        <a:t>은 </a:t>
                      </a:r>
                      <a:r>
                        <a:rPr lang="en-US" altLang="ko-KR" sz="1400" dirty="0">
                          <a:latin typeface="+mn-lt"/>
                        </a:rPr>
                        <a:t>0</a:t>
                      </a:r>
                      <a:r>
                        <a:rPr lang="ko-KR" altLang="en-US" sz="1400" dirty="0">
                          <a:latin typeface="+mn-lt"/>
                        </a:rPr>
                        <a:t>으로     만든다</a:t>
                      </a:r>
                      <a:r>
                        <a:rPr lang="en-US" altLang="ko-KR" sz="1400" dirty="0">
                          <a:latin typeface="+mn-lt"/>
                        </a:rPr>
                        <a:t>.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marT="72000" marB="36000"/>
                </a:tc>
                <a:extLst>
                  <a:ext uri="{0D108BD9-81ED-4DB2-BD59-A6C34878D82A}">
                    <a16:rowId xmlns:a16="http://schemas.microsoft.com/office/drawing/2014/main" val="1507617708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189F80-1790-416C-B7A3-D4730B6ECAF0}"/>
              </a:ext>
            </a:extLst>
          </p:cNvPr>
          <p:cNvSpPr/>
          <p:nvPr/>
        </p:nvSpPr>
        <p:spPr>
          <a:xfrm>
            <a:off x="3662802" y="4043019"/>
            <a:ext cx="8127998" cy="12761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 1)</a:t>
            </a:r>
          </a:p>
          <a:p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 = 4; </a:t>
            </a:r>
            <a:r>
              <a:rPr lang="en-US" altLang="ko-KR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4</a:t>
            </a:r>
            <a:r>
              <a:rPr lang="ko-KR" altLang="en-US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는 이진수로 </a:t>
            </a:r>
            <a:r>
              <a:rPr lang="en-US" altLang="ko-KR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0100</a:t>
            </a:r>
          </a:p>
          <a:p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 &lt;&lt; 1; </a:t>
            </a:r>
            <a:r>
              <a:rPr lang="en-US" altLang="ko-KR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x</a:t>
            </a:r>
            <a:r>
              <a:rPr lang="ko-KR" altLang="en-US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는 </a:t>
            </a:r>
            <a:r>
              <a:rPr lang="en-US" altLang="ko-KR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1000</a:t>
            </a:r>
            <a:r>
              <a:rPr lang="ko-KR" altLang="en-US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으로 변환</a:t>
            </a:r>
            <a:endParaRPr lang="en-US" altLang="ko-KR" dirty="0">
              <a:solidFill>
                <a:srgbClr val="00B05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4C469AC-73A5-4240-A90A-63AEA70B4271}"/>
              </a:ext>
            </a:extLst>
          </p:cNvPr>
          <p:cNvSpPr/>
          <p:nvPr/>
        </p:nvSpPr>
        <p:spPr>
          <a:xfrm>
            <a:off x="3662801" y="5411606"/>
            <a:ext cx="8127997" cy="10917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 2)</a:t>
            </a:r>
          </a:p>
          <a:p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</a:t>
            </a:r>
            <a:r>
              <a:rPr lang="ko-KR" altLang="en-US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 9; </a:t>
            </a:r>
            <a:r>
              <a:rPr lang="en-US" altLang="ko-KR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x</a:t>
            </a:r>
            <a:r>
              <a:rPr lang="ko-KR" altLang="en-US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는 </a:t>
            </a:r>
            <a:r>
              <a:rPr lang="en-US" altLang="ko-KR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1001</a:t>
            </a:r>
          </a:p>
          <a:p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 = 10; </a:t>
            </a:r>
            <a:r>
              <a:rPr lang="en-US" altLang="ko-KR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y</a:t>
            </a:r>
            <a:r>
              <a:rPr lang="ko-KR" altLang="en-US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는 </a:t>
            </a:r>
            <a:r>
              <a:rPr lang="en-US" altLang="ko-KR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1010</a:t>
            </a:r>
          </a:p>
          <a:p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 &amp; y; </a:t>
            </a:r>
            <a:r>
              <a:rPr lang="en-US" altLang="ko-KR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&amp;</a:t>
            </a:r>
            <a:r>
              <a:rPr lang="ko-KR" altLang="en-US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는 </a:t>
            </a:r>
            <a:r>
              <a:rPr lang="en-US" altLang="ko-KR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AND</a:t>
            </a:r>
            <a:r>
              <a:rPr lang="ko-KR" altLang="en-US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연산이기 때문에 </a:t>
            </a:r>
            <a:r>
              <a:rPr lang="en-US" altLang="ko-KR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1000</a:t>
            </a:r>
            <a:r>
              <a:rPr lang="ko-KR" altLang="en-US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으로 값 변환</a:t>
            </a:r>
            <a:endParaRPr lang="en-US" altLang="ko-KR" dirty="0">
              <a:solidFill>
                <a:srgbClr val="00B05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3410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  <a:endCxn id="41" idx="4"/>
          </p:cNvCxnSpPr>
          <p:nvPr/>
        </p:nvCxnSpPr>
        <p:spPr>
          <a:xfrm>
            <a:off x="2644763" y="2285641"/>
            <a:ext cx="2308" cy="103409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0" y="-358"/>
            <a:ext cx="3662802" cy="2285999"/>
            <a:chOff x="0" y="-358"/>
            <a:chExt cx="3662802" cy="2285999"/>
          </a:xfrm>
        </p:grpSpPr>
        <p:sp>
          <p:nvSpPr>
            <p:cNvPr id="45" name="자유형 44"/>
            <p:cNvSpPr/>
            <p:nvPr/>
          </p:nvSpPr>
          <p:spPr>
            <a:xfrm flipV="1">
              <a:off x="3189176" y="0"/>
              <a:ext cx="473626" cy="457701"/>
            </a:xfrm>
            <a:custGeom>
              <a:avLst/>
              <a:gdLst>
                <a:gd name="connsiteX0" fmla="*/ 0 w 473626"/>
                <a:gd name="connsiteY0" fmla="*/ 457701 h 457701"/>
                <a:gd name="connsiteX1" fmla="*/ 473626 w 473626"/>
                <a:gd name="connsiteY1" fmla="*/ 457701 h 457701"/>
                <a:gd name="connsiteX2" fmla="*/ 461974 w 473626"/>
                <a:gd name="connsiteY2" fmla="*/ 454066 h 457701"/>
                <a:gd name="connsiteX3" fmla="*/ 264253 w 473626"/>
                <a:gd name="connsiteY3" fmla="*/ 0 h 45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26" h="457701">
                  <a:moveTo>
                    <a:pt x="0" y="457701"/>
                  </a:moveTo>
                  <a:lnTo>
                    <a:pt x="473626" y="457701"/>
                  </a:lnTo>
                  <a:lnTo>
                    <a:pt x="461974" y="454066"/>
                  </a:lnTo>
                  <a:lnTo>
                    <a:pt x="26425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0" y="-358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1903850" y="1961505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1" name="타원 40"/>
          <p:cNvSpPr/>
          <p:nvPr/>
        </p:nvSpPr>
        <p:spPr>
          <a:xfrm>
            <a:off x="2482835" y="2991264"/>
            <a:ext cx="328471" cy="328468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9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CE9289-1D32-4A24-BE8A-50E7584FF80C}"/>
              </a:ext>
            </a:extLst>
          </p:cNvPr>
          <p:cNvSpPr txBox="1"/>
          <p:nvPr/>
        </p:nvSpPr>
        <p:spPr>
          <a:xfrm>
            <a:off x="113144" y="2893888"/>
            <a:ext cx="2205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i="1" dirty="0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연산자의 우선 순위와 결합 규칙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152BB2B-BB54-44C6-A7E0-BCB87F090083}"/>
              </a:ext>
            </a:extLst>
          </p:cNvPr>
          <p:cNvSpPr/>
          <p:nvPr/>
        </p:nvSpPr>
        <p:spPr>
          <a:xfrm>
            <a:off x="1217401" y="431273"/>
            <a:ext cx="15119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i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5-10</a:t>
            </a:r>
            <a:endParaRPr lang="ko-KR" altLang="en-US" sz="4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5087C0-82FB-420A-B57B-31A4ADE732AA}"/>
              </a:ext>
            </a:extLst>
          </p:cNvPr>
          <p:cNvSpPr/>
          <p:nvPr/>
        </p:nvSpPr>
        <p:spPr>
          <a:xfrm>
            <a:off x="3662802" y="425148"/>
            <a:ext cx="7066842" cy="12761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연산자들의 우선순위</a:t>
            </a:r>
            <a:endParaRPr lang="en-US" altLang="ko-KR" sz="2000" b="1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콤마 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 </a:t>
            </a:r>
            <a:r>
              <a:rPr lang="ko-KR" altLang="en-US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대입 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 </a:t>
            </a:r>
            <a:r>
              <a:rPr lang="ko-KR" altLang="en-US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논리 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 </a:t>
            </a:r>
            <a:r>
              <a:rPr lang="ko-KR" altLang="en-US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관계 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 </a:t>
            </a:r>
            <a:r>
              <a:rPr lang="ko-KR" altLang="en-US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산술 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 </a:t>
            </a:r>
            <a:r>
              <a:rPr lang="ko-KR" altLang="en-US" sz="2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단항</a:t>
            </a:r>
            <a:endParaRPr lang="en-US" altLang="ko-KR" sz="2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AA72D2-6F87-46BC-88C6-DD50BD873956}"/>
              </a:ext>
            </a:extLst>
          </p:cNvPr>
          <p:cNvSpPr txBox="1"/>
          <p:nvPr/>
        </p:nvSpPr>
        <p:spPr>
          <a:xfrm>
            <a:off x="3539519" y="1954296"/>
            <a:ext cx="80602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ea typeface="나눔스퀘어 Bold" panose="020B0600000101010101"/>
              </a:rPr>
              <a:t>※ </a:t>
            </a:r>
            <a:r>
              <a:rPr lang="ko-KR" altLang="en-US" sz="1600" b="1" dirty="0">
                <a:ea typeface="나눔스퀘어 Bold" panose="020B0600000101010101"/>
              </a:rPr>
              <a:t>연산자들의 우선순위가 생각나지 않을 경우 괄호를 이용하는 것이 제일 바람직하다</a:t>
            </a:r>
            <a:r>
              <a:rPr lang="en-US" altLang="ko-KR" sz="1600" b="1" dirty="0">
                <a:ea typeface="나눔스퀘어 Bold" panose="020B0600000101010101"/>
              </a:rPr>
              <a:t>.</a:t>
            </a:r>
            <a:endParaRPr lang="ko-KR" altLang="en-US" sz="1600" b="1" dirty="0">
              <a:ea typeface="나눔스퀘어 Bold" panose="020B0600000101010101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32EB6D-869B-464A-92E7-56D6C4BCF572}"/>
              </a:ext>
            </a:extLst>
          </p:cNvPr>
          <p:cNvSpPr txBox="1"/>
          <p:nvPr/>
        </p:nvSpPr>
        <p:spPr>
          <a:xfrm>
            <a:off x="3425989" y="2709222"/>
            <a:ext cx="78069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ea typeface="나눔스퀘어 Bold" panose="020B0600000101010101"/>
              </a:rPr>
              <a:t>연산자의 결합 규칙</a:t>
            </a:r>
            <a:endParaRPr lang="en-US" altLang="ko-KR" sz="2400" b="1" dirty="0">
              <a:ea typeface="나눔스퀘어 Bold" panose="020B0600000101010101"/>
            </a:endParaRPr>
          </a:p>
          <a:p>
            <a:endParaRPr lang="en-US" altLang="ko-KR" sz="2400" b="1" dirty="0">
              <a:ea typeface="나눔스퀘어 Bold" panose="020B0600000101010101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ea typeface="나눔스퀘어 Bold" panose="020B0600000101010101"/>
              </a:rPr>
              <a:t>왼쪽 우선 결합 규칙 </a:t>
            </a:r>
            <a:r>
              <a:rPr lang="en-US" altLang="ko-KR" sz="2000" dirty="0">
                <a:ea typeface="나눔스퀘어 Bold" panose="020B0600000101010101"/>
              </a:rPr>
              <a:t>: </a:t>
            </a:r>
            <a:r>
              <a:rPr lang="ko-KR" altLang="en-US" sz="2000" dirty="0">
                <a:ea typeface="나눔스퀘어 Bold" panose="020B0600000101010101"/>
              </a:rPr>
              <a:t>산술연산자와 같은 대부분의 이항 연산자</a:t>
            </a:r>
            <a:endParaRPr lang="en-US" altLang="ko-KR" sz="2000" dirty="0">
              <a:ea typeface="나눔스퀘어 Bold" panose="020B0600000101010101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ea typeface="나눔스퀘어 Bold" panose="020B0600000101010101"/>
              </a:rPr>
              <a:t>오른쪽 우선 결합 규칙 </a:t>
            </a:r>
            <a:r>
              <a:rPr lang="en-US" altLang="ko-KR" sz="2000" dirty="0">
                <a:ea typeface="나눔스퀘어 Bold" panose="020B0600000101010101"/>
              </a:rPr>
              <a:t>: </a:t>
            </a:r>
            <a:r>
              <a:rPr lang="ko-KR" altLang="en-US" sz="2000" dirty="0">
                <a:ea typeface="나눔스퀘어 Bold" panose="020B0600000101010101"/>
              </a:rPr>
              <a:t>대부분의 </a:t>
            </a:r>
            <a:r>
              <a:rPr lang="ko-KR" altLang="en-US" sz="2000" dirty="0" err="1">
                <a:ea typeface="나눔스퀘어 Bold" panose="020B0600000101010101"/>
              </a:rPr>
              <a:t>단항</a:t>
            </a:r>
            <a:r>
              <a:rPr lang="ko-KR" altLang="en-US" sz="2000" dirty="0">
                <a:ea typeface="나눔스퀘어 Bold" panose="020B0600000101010101"/>
              </a:rPr>
              <a:t> 연산자와 대입 연산자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FB380D-E028-42D4-BD22-0F9CE77C9DEF}"/>
              </a:ext>
            </a:extLst>
          </p:cNvPr>
          <p:cNvSpPr/>
          <p:nvPr/>
        </p:nvSpPr>
        <p:spPr>
          <a:xfrm>
            <a:off x="3662802" y="4155771"/>
            <a:ext cx="7066842" cy="25100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Ex)</a:t>
            </a:r>
          </a:p>
          <a:p>
            <a:endParaRPr lang="en-US" altLang="ko-KR" sz="1600" b="1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 = 1, y = 1; </a:t>
            </a:r>
          </a:p>
          <a:p>
            <a:endParaRPr lang="en-US" altLang="ko-KR" sz="1600" b="1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 = 2 &gt; 3 || 6 &gt; 7; </a:t>
            </a:r>
            <a:r>
              <a:rPr lang="en-US" altLang="ko-KR" sz="1600" b="1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0</a:t>
            </a:r>
            <a:r>
              <a:rPr lang="ko-KR" altLang="en-US" sz="1600" b="1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 된다</a:t>
            </a:r>
            <a:r>
              <a:rPr lang="en-US" altLang="ko-KR" sz="1600" b="1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endParaRPr lang="en-US" altLang="ko-KR" sz="1600" b="1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 = 2 || 3 &amp;&amp; 3 &gt; 2; </a:t>
            </a:r>
            <a:r>
              <a:rPr lang="en-US" altLang="ko-KR" sz="1600" b="1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1</a:t>
            </a:r>
            <a:r>
              <a:rPr lang="ko-KR" altLang="en-US" sz="1600" b="1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 된다</a:t>
            </a:r>
            <a:r>
              <a:rPr lang="en-US" altLang="ko-KR" sz="16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endParaRPr lang="en-US" altLang="ko-KR" sz="1600" b="1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 = - ++x + y--; </a:t>
            </a:r>
            <a:r>
              <a:rPr lang="en-US" altLang="ko-KR" sz="1600" b="1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600" b="1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오른쪽 우선결합 규칙으로 인해 </a:t>
            </a:r>
            <a:r>
              <a:rPr lang="en-US" altLang="ko-KR" sz="1600" b="1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-1</a:t>
            </a:r>
            <a:r>
              <a:rPr lang="ko-KR" altLang="en-US" sz="1600" b="1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 된다</a:t>
            </a:r>
            <a:r>
              <a:rPr lang="en-US" altLang="ko-KR" sz="1600" b="1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en-US" altLang="ko-KR" sz="1600" dirty="0">
              <a:solidFill>
                <a:srgbClr val="00B05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27B5CDD-EF2E-455B-A0EE-86DC1A987520}"/>
              </a:ext>
            </a:extLst>
          </p:cNvPr>
          <p:cNvCxnSpPr/>
          <p:nvPr/>
        </p:nvCxnSpPr>
        <p:spPr>
          <a:xfrm>
            <a:off x="5679187" y="5771006"/>
            <a:ext cx="54334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EF9AB34-24CE-4CE8-93E2-39D6D50CD19A}"/>
              </a:ext>
            </a:extLst>
          </p:cNvPr>
          <p:cNvCxnSpPr>
            <a:cxnSpLocks/>
          </p:cNvCxnSpPr>
          <p:nvPr/>
        </p:nvCxnSpPr>
        <p:spPr>
          <a:xfrm>
            <a:off x="5106819" y="6025007"/>
            <a:ext cx="684382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78E9C78-299C-4CED-9617-B6C9CC419774}"/>
              </a:ext>
            </a:extLst>
          </p:cNvPr>
          <p:cNvCxnSpPr>
            <a:cxnSpLocks/>
          </p:cNvCxnSpPr>
          <p:nvPr/>
        </p:nvCxnSpPr>
        <p:spPr>
          <a:xfrm>
            <a:off x="4646146" y="5771006"/>
            <a:ext cx="719721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D81FF85-0B0A-4F7D-B8F4-BEA9D3658D1A}"/>
              </a:ext>
            </a:extLst>
          </p:cNvPr>
          <p:cNvSpPr txBox="1"/>
          <p:nvPr/>
        </p:nvSpPr>
        <p:spPr>
          <a:xfrm>
            <a:off x="5738125" y="54710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AA97F3-1EA8-4A28-8BC8-92D791066CE0}"/>
              </a:ext>
            </a:extLst>
          </p:cNvPr>
          <p:cNvSpPr txBox="1"/>
          <p:nvPr/>
        </p:nvSpPr>
        <p:spPr>
          <a:xfrm>
            <a:off x="5241261" y="60250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CE8B6B-E5B6-4325-8CC3-213F158A3DA9}"/>
              </a:ext>
            </a:extLst>
          </p:cNvPr>
          <p:cNvSpPr txBox="1"/>
          <p:nvPr/>
        </p:nvSpPr>
        <p:spPr>
          <a:xfrm>
            <a:off x="4777072" y="54710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1165330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  <a:endCxn id="41" idx="4"/>
          </p:cNvCxnSpPr>
          <p:nvPr/>
        </p:nvCxnSpPr>
        <p:spPr>
          <a:xfrm>
            <a:off x="2644763" y="2285641"/>
            <a:ext cx="2308" cy="103409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0" y="-358"/>
            <a:ext cx="3662802" cy="2285999"/>
            <a:chOff x="0" y="-358"/>
            <a:chExt cx="3662802" cy="2285999"/>
          </a:xfrm>
        </p:grpSpPr>
        <p:sp>
          <p:nvSpPr>
            <p:cNvPr id="45" name="자유형 44"/>
            <p:cNvSpPr/>
            <p:nvPr/>
          </p:nvSpPr>
          <p:spPr>
            <a:xfrm flipV="1">
              <a:off x="3189176" y="0"/>
              <a:ext cx="473626" cy="457701"/>
            </a:xfrm>
            <a:custGeom>
              <a:avLst/>
              <a:gdLst>
                <a:gd name="connsiteX0" fmla="*/ 0 w 473626"/>
                <a:gd name="connsiteY0" fmla="*/ 457701 h 457701"/>
                <a:gd name="connsiteX1" fmla="*/ 473626 w 473626"/>
                <a:gd name="connsiteY1" fmla="*/ 457701 h 457701"/>
                <a:gd name="connsiteX2" fmla="*/ 461974 w 473626"/>
                <a:gd name="connsiteY2" fmla="*/ 454066 h 457701"/>
                <a:gd name="connsiteX3" fmla="*/ 264253 w 473626"/>
                <a:gd name="connsiteY3" fmla="*/ 0 h 45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26" h="457701">
                  <a:moveTo>
                    <a:pt x="0" y="457701"/>
                  </a:moveTo>
                  <a:lnTo>
                    <a:pt x="473626" y="457701"/>
                  </a:lnTo>
                  <a:lnTo>
                    <a:pt x="461974" y="454066"/>
                  </a:lnTo>
                  <a:lnTo>
                    <a:pt x="26425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0" y="-358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1903850" y="1961505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1" name="타원 40"/>
          <p:cNvSpPr/>
          <p:nvPr/>
        </p:nvSpPr>
        <p:spPr>
          <a:xfrm>
            <a:off x="2482835" y="2991264"/>
            <a:ext cx="328471" cy="328468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9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CE9289-1D32-4A24-BE8A-50E7584FF80C}"/>
              </a:ext>
            </a:extLst>
          </p:cNvPr>
          <p:cNvSpPr txBox="1"/>
          <p:nvPr/>
        </p:nvSpPr>
        <p:spPr>
          <a:xfrm>
            <a:off x="113144" y="2893888"/>
            <a:ext cx="2205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i="1" dirty="0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변수와 상수</a:t>
            </a:r>
            <a:endParaRPr lang="ko-KR" altLang="en-US" sz="2800" i="1" dirty="0">
              <a:solidFill>
                <a:srgbClr val="4C506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152BB2B-BB54-44C6-A7E0-BCB87F090083}"/>
              </a:ext>
            </a:extLst>
          </p:cNvPr>
          <p:cNvSpPr/>
          <p:nvPr/>
        </p:nvSpPr>
        <p:spPr>
          <a:xfrm>
            <a:off x="1217401" y="431273"/>
            <a:ext cx="11544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i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4-1</a:t>
            </a:r>
            <a:endParaRPr lang="ko-KR" altLang="en-US" sz="4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정육면체 1">
            <a:extLst>
              <a:ext uri="{FF2B5EF4-FFF2-40B4-BE49-F238E27FC236}">
                <a16:creationId xmlns:a16="http://schemas.microsoft.com/office/drawing/2014/main" id="{AFF280C3-665D-44BD-8C49-6810925E3FC8}"/>
              </a:ext>
            </a:extLst>
          </p:cNvPr>
          <p:cNvSpPr/>
          <p:nvPr/>
        </p:nvSpPr>
        <p:spPr>
          <a:xfrm>
            <a:off x="4694425" y="4118018"/>
            <a:ext cx="2199861" cy="103409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정육면체 11">
            <a:extLst>
              <a:ext uri="{FF2B5EF4-FFF2-40B4-BE49-F238E27FC236}">
                <a16:creationId xmlns:a16="http://schemas.microsoft.com/office/drawing/2014/main" id="{343A0539-2F38-405C-A8D2-182FC3538AF3}"/>
              </a:ext>
            </a:extLst>
          </p:cNvPr>
          <p:cNvSpPr/>
          <p:nvPr/>
        </p:nvSpPr>
        <p:spPr>
          <a:xfrm>
            <a:off x="7885044" y="4118018"/>
            <a:ext cx="2199861" cy="1034091"/>
          </a:xfrm>
          <a:prstGeom prst="cube">
            <a:avLst/>
          </a:prstGeom>
          <a:ln>
            <a:solidFill>
              <a:schemeClr val="accent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61C954E-FD47-4F68-881C-DAF695CE3249}"/>
              </a:ext>
            </a:extLst>
          </p:cNvPr>
          <p:cNvSpPr/>
          <p:nvPr/>
        </p:nvSpPr>
        <p:spPr>
          <a:xfrm>
            <a:off x="5195642" y="3789550"/>
            <a:ext cx="1205948" cy="1205948"/>
          </a:xfrm>
          <a:prstGeom prst="ellipse">
            <a:avLst/>
          </a:prstGeom>
          <a:ln>
            <a:solidFill>
              <a:schemeClr val="bg1"/>
            </a:solidFill>
          </a:ln>
          <a:effectLst>
            <a:glow>
              <a:schemeClr val="accent1">
                <a:alpha val="40000"/>
              </a:schemeClr>
            </a:glow>
            <a:reflection blurRad="25400" stA="97000" endPos="0" dist="50800" dir="5400000" sy="-100000" algn="bl" rotWithShape="0"/>
            <a:softEdge rad="1397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12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E31F169-0645-4C03-8E0C-FD1E98E65D4B}"/>
              </a:ext>
            </a:extLst>
          </p:cNvPr>
          <p:cNvSpPr/>
          <p:nvPr/>
        </p:nvSpPr>
        <p:spPr>
          <a:xfrm>
            <a:off x="4694425" y="4376373"/>
            <a:ext cx="1934818" cy="775736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FF05602-91AE-4DA9-BC9B-80976C0D7EC9}"/>
              </a:ext>
            </a:extLst>
          </p:cNvPr>
          <p:cNvSpPr/>
          <p:nvPr/>
        </p:nvSpPr>
        <p:spPr>
          <a:xfrm>
            <a:off x="8408505" y="3773399"/>
            <a:ext cx="1205948" cy="1205948"/>
          </a:xfrm>
          <a:prstGeom prst="ellipse">
            <a:avLst/>
          </a:prstGeom>
          <a:ln>
            <a:solidFill>
              <a:schemeClr val="bg1"/>
            </a:solidFill>
          </a:ln>
          <a:effectLst>
            <a:glow>
              <a:schemeClr val="accent1">
                <a:alpha val="40000"/>
              </a:schemeClr>
            </a:glow>
            <a:reflection blurRad="25400" stA="97000" endPos="0" dist="50800" dir="5400000" sy="-100000" algn="bl" rotWithShape="0"/>
            <a:softEdge rad="1397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12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E9A4966-4DF8-422E-83C8-3B6E544F5182}"/>
              </a:ext>
            </a:extLst>
          </p:cNvPr>
          <p:cNvSpPr/>
          <p:nvPr/>
        </p:nvSpPr>
        <p:spPr>
          <a:xfrm>
            <a:off x="7885044" y="4376373"/>
            <a:ext cx="1934818" cy="775736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solidFill>
              <a:schemeClr val="accent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4CD056-0866-4F6B-B80D-A76F5063475D}"/>
              </a:ext>
            </a:extLst>
          </p:cNvPr>
          <p:cNvSpPr txBox="1"/>
          <p:nvPr/>
        </p:nvSpPr>
        <p:spPr>
          <a:xfrm>
            <a:off x="5191381" y="5347171"/>
            <a:ext cx="120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455AAF-4E89-4F68-96A5-245D9179792A}"/>
              </a:ext>
            </a:extLst>
          </p:cNvPr>
          <p:cNvSpPr txBox="1"/>
          <p:nvPr/>
        </p:nvSpPr>
        <p:spPr>
          <a:xfrm>
            <a:off x="8382000" y="5347171"/>
            <a:ext cx="1205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상수</a:t>
            </a:r>
          </a:p>
        </p:txBody>
      </p:sp>
      <p:sp>
        <p:nvSpPr>
          <p:cNvPr id="9" name="말풍선: 타원형 8">
            <a:extLst>
              <a:ext uri="{FF2B5EF4-FFF2-40B4-BE49-F238E27FC236}">
                <a16:creationId xmlns:a16="http://schemas.microsoft.com/office/drawing/2014/main" id="{CC48B5B8-F96E-46CF-BAFD-9EDB0A714FCC}"/>
              </a:ext>
            </a:extLst>
          </p:cNvPr>
          <p:cNvSpPr/>
          <p:nvPr/>
        </p:nvSpPr>
        <p:spPr>
          <a:xfrm>
            <a:off x="8408505" y="1564301"/>
            <a:ext cx="3177681" cy="1864699"/>
          </a:xfrm>
          <a:prstGeom prst="wedgeEllipseCallout">
            <a:avLst>
              <a:gd name="adj1" fmla="val -25857"/>
              <a:gd name="adj2" fmla="val 70284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 도중에 값이 변경되지 않는다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말풍선: 타원형 21">
            <a:extLst>
              <a:ext uri="{FF2B5EF4-FFF2-40B4-BE49-F238E27FC236}">
                <a16:creationId xmlns:a16="http://schemas.microsoft.com/office/drawing/2014/main" id="{DAAF5D79-8666-4ED7-9D04-EFE67A437ACB}"/>
              </a:ext>
            </a:extLst>
          </p:cNvPr>
          <p:cNvSpPr/>
          <p:nvPr/>
        </p:nvSpPr>
        <p:spPr>
          <a:xfrm>
            <a:off x="3271550" y="1446765"/>
            <a:ext cx="2964132" cy="1916145"/>
          </a:xfrm>
          <a:prstGeom prst="wedgeEllipseCallout">
            <a:avLst>
              <a:gd name="adj1" fmla="val 33161"/>
              <a:gd name="adj2" fmla="val 7098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실행도중에 값이 변경될 수 있다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B2B9D82-7A50-4CC1-A8F9-297A270B5AE6}"/>
              </a:ext>
            </a:extLst>
          </p:cNvPr>
          <p:cNvCxnSpPr>
            <a:cxnSpLocks/>
          </p:cNvCxnSpPr>
          <p:nvPr/>
        </p:nvCxnSpPr>
        <p:spPr>
          <a:xfrm>
            <a:off x="7885044" y="3417108"/>
            <a:ext cx="2403692" cy="223505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B0E7E81-3D47-4BE2-A5D2-BC3D9901122E}"/>
              </a:ext>
            </a:extLst>
          </p:cNvPr>
          <p:cNvCxnSpPr>
            <a:cxnSpLocks/>
          </p:cNvCxnSpPr>
          <p:nvPr/>
        </p:nvCxnSpPr>
        <p:spPr>
          <a:xfrm flipV="1">
            <a:off x="7880783" y="3417109"/>
            <a:ext cx="2204122" cy="2222449"/>
          </a:xfrm>
          <a:prstGeom prst="line">
            <a:avLst/>
          </a:prstGeom>
          <a:ln w="603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3E7B5AD-02EF-4A4E-AD08-3FD503F99412}"/>
              </a:ext>
            </a:extLst>
          </p:cNvPr>
          <p:cNvSpPr txBox="1"/>
          <p:nvPr/>
        </p:nvSpPr>
        <p:spPr>
          <a:xfrm>
            <a:off x="3589285" y="291547"/>
            <a:ext cx="70359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변수 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프로그램에서 데이터 값이 일시적으로 저장되는 공간</a:t>
            </a:r>
            <a:endParaRPr lang="en-US" altLang="ko-KR" sz="2000" b="1" dirty="0"/>
          </a:p>
          <a:p>
            <a:r>
              <a:rPr lang="ko-KR" altLang="en-US" sz="2000" b="1" dirty="0"/>
              <a:t>상수 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 한 번 정해지면 변경할 필요가 없는 데이터</a:t>
            </a:r>
          </a:p>
        </p:txBody>
      </p:sp>
    </p:spTree>
    <p:extLst>
      <p:ext uri="{BB962C8B-B14F-4D97-AF65-F5344CB8AC3E}">
        <p14:creationId xmlns:p14="http://schemas.microsoft.com/office/powerpoint/2010/main" val="1530111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6061526" y="-6350"/>
            <a:ext cx="3663949" cy="229234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4484912" y="1143000"/>
            <a:ext cx="1576614" cy="12954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1992151" y="3059145"/>
            <a:ext cx="7258344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en-US" altLang="ko-KR" sz="7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THANK YOU</a:t>
            </a:r>
          </a:p>
        </p:txBody>
      </p:sp>
      <p:sp>
        <p:nvSpPr>
          <p:cNvPr id="64" name="타원 63"/>
          <p:cNvSpPr/>
          <p:nvPr/>
        </p:nvSpPr>
        <p:spPr>
          <a:xfrm>
            <a:off x="4265030" y="2229054"/>
            <a:ext cx="439763" cy="43976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9388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  <a:endCxn id="41" idx="4"/>
          </p:cNvCxnSpPr>
          <p:nvPr/>
        </p:nvCxnSpPr>
        <p:spPr>
          <a:xfrm>
            <a:off x="2644763" y="2285641"/>
            <a:ext cx="2308" cy="103409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0" y="-358"/>
            <a:ext cx="3662802" cy="2285999"/>
            <a:chOff x="0" y="-358"/>
            <a:chExt cx="3662802" cy="2285999"/>
          </a:xfrm>
        </p:grpSpPr>
        <p:sp>
          <p:nvSpPr>
            <p:cNvPr id="45" name="자유형 44"/>
            <p:cNvSpPr/>
            <p:nvPr/>
          </p:nvSpPr>
          <p:spPr>
            <a:xfrm flipV="1">
              <a:off x="3189176" y="0"/>
              <a:ext cx="473626" cy="457701"/>
            </a:xfrm>
            <a:custGeom>
              <a:avLst/>
              <a:gdLst>
                <a:gd name="connsiteX0" fmla="*/ 0 w 473626"/>
                <a:gd name="connsiteY0" fmla="*/ 457701 h 457701"/>
                <a:gd name="connsiteX1" fmla="*/ 473626 w 473626"/>
                <a:gd name="connsiteY1" fmla="*/ 457701 h 457701"/>
                <a:gd name="connsiteX2" fmla="*/ 461974 w 473626"/>
                <a:gd name="connsiteY2" fmla="*/ 454066 h 457701"/>
                <a:gd name="connsiteX3" fmla="*/ 264253 w 473626"/>
                <a:gd name="connsiteY3" fmla="*/ 0 h 45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26" h="457701">
                  <a:moveTo>
                    <a:pt x="0" y="457701"/>
                  </a:moveTo>
                  <a:lnTo>
                    <a:pt x="473626" y="457701"/>
                  </a:lnTo>
                  <a:lnTo>
                    <a:pt x="461974" y="454066"/>
                  </a:lnTo>
                  <a:lnTo>
                    <a:pt x="26425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0" y="-358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1903850" y="1961505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1" name="타원 40"/>
          <p:cNvSpPr/>
          <p:nvPr/>
        </p:nvSpPr>
        <p:spPr>
          <a:xfrm>
            <a:off x="2482835" y="2991264"/>
            <a:ext cx="328471" cy="328468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latin typeface="+mj-ea"/>
                <a:ea typeface="+mj-ea"/>
              </a:rPr>
              <a:t>02</a:t>
            </a:r>
            <a:endParaRPr lang="ko-KR" altLang="en-US" sz="900" b="1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CE9289-1D32-4A24-BE8A-50E7584FF80C}"/>
              </a:ext>
            </a:extLst>
          </p:cNvPr>
          <p:cNvSpPr txBox="1"/>
          <p:nvPr/>
        </p:nvSpPr>
        <p:spPr>
          <a:xfrm>
            <a:off x="68851" y="2907101"/>
            <a:ext cx="2205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i="1" dirty="0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자료형</a:t>
            </a:r>
            <a:endParaRPr lang="ko-KR" altLang="en-US" sz="2800" i="1" dirty="0">
              <a:solidFill>
                <a:srgbClr val="4C506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152BB2B-BB54-44C6-A7E0-BCB87F090083}"/>
              </a:ext>
            </a:extLst>
          </p:cNvPr>
          <p:cNvSpPr/>
          <p:nvPr/>
        </p:nvSpPr>
        <p:spPr>
          <a:xfrm>
            <a:off x="1217401" y="431273"/>
            <a:ext cx="11544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i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4-2</a:t>
            </a:r>
            <a:endParaRPr lang="ko-KR" altLang="en-US" sz="4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정육면체 1">
            <a:extLst>
              <a:ext uri="{FF2B5EF4-FFF2-40B4-BE49-F238E27FC236}">
                <a16:creationId xmlns:a16="http://schemas.microsoft.com/office/drawing/2014/main" id="{04481D02-B698-448F-B3F8-C4B8DB21F61E}"/>
              </a:ext>
            </a:extLst>
          </p:cNvPr>
          <p:cNvSpPr/>
          <p:nvPr/>
        </p:nvSpPr>
        <p:spPr>
          <a:xfrm>
            <a:off x="2157351" y="4563077"/>
            <a:ext cx="1084833" cy="523220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short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정육면체 11">
            <a:extLst>
              <a:ext uri="{FF2B5EF4-FFF2-40B4-BE49-F238E27FC236}">
                <a16:creationId xmlns:a16="http://schemas.microsoft.com/office/drawing/2014/main" id="{D4DB3DFC-4842-4A8A-AADE-3E67451EDD26}"/>
              </a:ext>
            </a:extLst>
          </p:cNvPr>
          <p:cNvSpPr/>
          <p:nvPr/>
        </p:nvSpPr>
        <p:spPr>
          <a:xfrm>
            <a:off x="3359284" y="4571494"/>
            <a:ext cx="1084833" cy="523220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+mj-ea"/>
                <a:ea typeface="+mj-ea"/>
              </a:rPr>
              <a:t>int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" name="정육면체 12">
            <a:extLst>
              <a:ext uri="{FF2B5EF4-FFF2-40B4-BE49-F238E27FC236}">
                <a16:creationId xmlns:a16="http://schemas.microsoft.com/office/drawing/2014/main" id="{FE152264-5E72-441C-960D-9603CEF8CF7D}"/>
              </a:ext>
            </a:extLst>
          </p:cNvPr>
          <p:cNvSpPr/>
          <p:nvPr/>
        </p:nvSpPr>
        <p:spPr>
          <a:xfrm>
            <a:off x="4497189" y="4571494"/>
            <a:ext cx="1084833" cy="523220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long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" name="정육면체 2">
            <a:extLst>
              <a:ext uri="{FF2B5EF4-FFF2-40B4-BE49-F238E27FC236}">
                <a16:creationId xmlns:a16="http://schemas.microsoft.com/office/drawing/2014/main" id="{D1F4167E-B6E8-4E77-B9B6-4BF6EAE1A356}"/>
              </a:ext>
            </a:extLst>
          </p:cNvPr>
          <p:cNvSpPr/>
          <p:nvPr/>
        </p:nvSpPr>
        <p:spPr>
          <a:xfrm>
            <a:off x="5874570" y="4450011"/>
            <a:ext cx="1298713" cy="611758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float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" name="정육면체 14">
            <a:extLst>
              <a:ext uri="{FF2B5EF4-FFF2-40B4-BE49-F238E27FC236}">
                <a16:creationId xmlns:a16="http://schemas.microsoft.com/office/drawing/2014/main" id="{2BA28118-C261-4883-BCFE-2C1A1ED15685}"/>
              </a:ext>
            </a:extLst>
          </p:cNvPr>
          <p:cNvSpPr/>
          <p:nvPr/>
        </p:nvSpPr>
        <p:spPr>
          <a:xfrm>
            <a:off x="7172325" y="4447722"/>
            <a:ext cx="1298713" cy="611758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double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" name="정육면체 15">
            <a:extLst>
              <a:ext uri="{FF2B5EF4-FFF2-40B4-BE49-F238E27FC236}">
                <a16:creationId xmlns:a16="http://schemas.microsoft.com/office/drawing/2014/main" id="{24F156C7-28FE-4862-B44A-79D2591B6A74}"/>
              </a:ext>
            </a:extLst>
          </p:cNvPr>
          <p:cNvSpPr/>
          <p:nvPr/>
        </p:nvSpPr>
        <p:spPr>
          <a:xfrm>
            <a:off x="8411397" y="4450011"/>
            <a:ext cx="1298713" cy="649538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Long double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7" name="정육면체 16">
            <a:extLst>
              <a:ext uri="{FF2B5EF4-FFF2-40B4-BE49-F238E27FC236}">
                <a16:creationId xmlns:a16="http://schemas.microsoft.com/office/drawing/2014/main" id="{DEF20EEB-A039-4FDA-8C52-D66F041D3F36}"/>
              </a:ext>
            </a:extLst>
          </p:cNvPr>
          <p:cNvSpPr/>
          <p:nvPr/>
        </p:nvSpPr>
        <p:spPr>
          <a:xfrm>
            <a:off x="10240375" y="4409942"/>
            <a:ext cx="1400082" cy="649538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char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A32A9CB-D328-4938-BC2D-B8F16A1FE154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6600396" y="3450383"/>
            <a:ext cx="916202" cy="9996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DD731C0-A431-43DB-A658-4BBA21B75CCC}"/>
              </a:ext>
            </a:extLst>
          </p:cNvPr>
          <p:cNvCxnSpPr>
            <a:cxnSpLocks/>
            <a:stCxn id="15" idx="0"/>
            <a:endCxn id="30" idx="2"/>
          </p:cNvCxnSpPr>
          <p:nvPr/>
        </p:nvCxnSpPr>
        <p:spPr>
          <a:xfrm flipH="1" flipV="1">
            <a:off x="7730670" y="3547511"/>
            <a:ext cx="167481" cy="900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6D9D319-DA42-483E-9B5B-A2EE68CED755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8247748" y="3534717"/>
            <a:ext cx="894198" cy="915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3597EF0-A581-49F2-A539-B9A3486E1BC6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4847612" y="3540288"/>
            <a:ext cx="257396" cy="1031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223BB11-870E-424F-8940-D7E812C85D27}"/>
              </a:ext>
            </a:extLst>
          </p:cNvPr>
          <p:cNvCxnSpPr>
            <a:cxnSpLocks/>
            <a:stCxn id="12" idx="0"/>
            <a:endCxn id="26" idx="2"/>
          </p:cNvCxnSpPr>
          <p:nvPr/>
        </p:nvCxnSpPr>
        <p:spPr>
          <a:xfrm flipV="1">
            <a:off x="3967103" y="3532598"/>
            <a:ext cx="462072" cy="1038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82793FE-B795-4036-95E8-6F5B928B3AC6}"/>
              </a:ext>
            </a:extLst>
          </p:cNvPr>
          <p:cNvCxnSpPr>
            <a:cxnSpLocks/>
          </p:cNvCxnSpPr>
          <p:nvPr/>
        </p:nvCxnSpPr>
        <p:spPr>
          <a:xfrm flipV="1">
            <a:off x="2824572" y="3528986"/>
            <a:ext cx="1025431" cy="1051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AC0C6E8-86BE-4ECD-A4A4-C81E7DD4F249}"/>
              </a:ext>
            </a:extLst>
          </p:cNvPr>
          <p:cNvSpPr/>
          <p:nvPr/>
        </p:nvSpPr>
        <p:spPr>
          <a:xfrm>
            <a:off x="3577045" y="3066326"/>
            <a:ext cx="1704260" cy="4662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정수형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62BABFC-BA2A-4AEA-8800-4B83D599CB31}"/>
              </a:ext>
            </a:extLst>
          </p:cNvPr>
          <p:cNvSpPr/>
          <p:nvPr/>
        </p:nvSpPr>
        <p:spPr>
          <a:xfrm>
            <a:off x="6878540" y="3081239"/>
            <a:ext cx="1704260" cy="4662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부동소수점형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B79026A-7F78-401C-B9BA-FABCE1EDA589}"/>
              </a:ext>
            </a:extLst>
          </p:cNvPr>
          <p:cNvSpPr/>
          <p:nvPr/>
        </p:nvSpPr>
        <p:spPr>
          <a:xfrm>
            <a:off x="6600396" y="1584199"/>
            <a:ext cx="1996929" cy="7146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자료형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(data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type)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21B1278-FB5E-45DD-837E-F24FD48FF213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>
            <a:off x="7598861" y="2298834"/>
            <a:ext cx="131809" cy="7824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2BB2C30-FB4B-4714-9F67-D3FDFDA4BEE1}"/>
              </a:ext>
            </a:extLst>
          </p:cNvPr>
          <p:cNvCxnSpPr>
            <a:cxnSpLocks/>
            <a:stCxn id="31" idx="2"/>
            <a:endCxn id="26" idx="0"/>
          </p:cNvCxnSpPr>
          <p:nvPr/>
        </p:nvCxnSpPr>
        <p:spPr>
          <a:xfrm flipH="1">
            <a:off x="4429175" y="2298834"/>
            <a:ext cx="3169686" cy="7674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A4B3709-922F-4CC1-B123-656D7F15EC22}"/>
              </a:ext>
            </a:extLst>
          </p:cNvPr>
          <p:cNvCxnSpPr>
            <a:cxnSpLocks/>
            <a:stCxn id="31" idx="2"/>
            <a:endCxn id="39" idx="0"/>
          </p:cNvCxnSpPr>
          <p:nvPr/>
        </p:nvCxnSpPr>
        <p:spPr>
          <a:xfrm>
            <a:off x="7598861" y="2298834"/>
            <a:ext cx="2748849" cy="7445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275581A9-A932-4A51-BCAB-4E5E4956705D}"/>
              </a:ext>
            </a:extLst>
          </p:cNvPr>
          <p:cNvSpPr/>
          <p:nvPr/>
        </p:nvSpPr>
        <p:spPr>
          <a:xfrm>
            <a:off x="9495580" y="3043399"/>
            <a:ext cx="1704260" cy="4662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+mj-ea"/>
                <a:ea typeface="+mj-ea"/>
              </a:rPr>
              <a:t>문자형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EA60BDA-937F-4BB2-B325-EBDEDE618CAD}"/>
              </a:ext>
            </a:extLst>
          </p:cNvPr>
          <p:cNvCxnSpPr>
            <a:cxnSpLocks/>
            <a:stCxn id="39" idx="2"/>
            <a:endCxn id="17" idx="0"/>
          </p:cNvCxnSpPr>
          <p:nvPr/>
        </p:nvCxnSpPr>
        <p:spPr>
          <a:xfrm>
            <a:off x="10347710" y="3509671"/>
            <a:ext cx="673898" cy="9002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A90A496-E13B-427D-B4E9-7C85F33B7F16}"/>
              </a:ext>
            </a:extLst>
          </p:cNvPr>
          <p:cNvSpPr txBox="1"/>
          <p:nvPr/>
        </p:nvSpPr>
        <p:spPr>
          <a:xfrm>
            <a:off x="2157351" y="5488907"/>
            <a:ext cx="57140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※ </a:t>
            </a:r>
            <a:r>
              <a:rPr lang="ko-KR" altLang="en-US" sz="2000" b="1" dirty="0">
                <a:latin typeface="+mj-ea"/>
                <a:ea typeface="+mj-ea"/>
              </a:rPr>
              <a:t>크기를 알아보려면 </a:t>
            </a:r>
            <a:r>
              <a:rPr lang="en-US" altLang="ko-KR" sz="2000" b="1" dirty="0" err="1">
                <a:latin typeface="+mj-ea"/>
                <a:ea typeface="+mj-ea"/>
              </a:rPr>
              <a:t>sizeof</a:t>
            </a:r>
            <a:r>
              <a:rPr lang="en-US" altLang="ko-KR" sz="2000" b="1" dirty="0">
                <a:latin typeface="+mj-ea"/>
                <a:ea typeface="+mj-ea"/>
              </a:rPr>
              <a:t> </a:t>
            </a:r>
            <a:r>
              <a:rPr lang="ko-KR" altLang="en-US" sz="2000" b="1" dirty="0">
                <a:latin typeface="+mj-ea"/>
                <a:ea typeface="+mj-ea"/>
              </a:rPr>
              <a:t>연산자를 이용한다</a:t>
            </a:r>
            <a:r>
              <a:rPr lang="en-US" altLang="ko-KR" sz="2000" b="1" dirty="0">
                <a:latin typeface="+mj-ea"/>
                <a:ea typeface="+mj-ea"/>
              </a:rPr>
              <a:t>.</a:t>
            </a:r>
          </a:p>
          <a:p>
            <a:endParaRPr lang="en-US" altLang="ko-KR" sz="2000" b="1" dirty="0">
              <a:latin typeface="+mj-ea"/>
              <a:ea typeface="+mj-ea"/>
            </a:endParaRPr>
          </a:p>
          <a:p>
            <a:r>
              <a:rPr lang="en-US" altLang="ko-KR" sz="2000" b="1" dirty="0">
                <a:latin typeface="+mj-ea"/>
                <a:ea typeface="+mj-ea"/>
              </a:rPr>
              <a:t>    Ex) </a:t>
            </a:r>
            <a:r>
              <a:rPr lang="en-US" altLang="ko-KR" sz="2000" b="1" dirty="0" err="1">
                <a:latin typeface="+mj-ea"/>
                <a:ea typeface="+mj-ea"/>
              </a:rPr>
              <a:t>sizeof</a:t>
            </a:r>
            <a:r>
              <a:rPr lang="en-US" altLang="ko-KR" sz="2000" b="1" dirty="0">
                <a:latin typeface="+mj-ea"/>
                <a:ea typeface="+mj-ea"/>
              </a:rPr>
              <a:t>(</a:t>
            </a:r>
            <a:r>
              <a:rPr lang="ko-KR" altLang="en-US" sz="2000" b="1" dirty="0">
                <a:latin typeface="+mj-ea"/>
                <a:ea typeface="+mj-ea"/>
              </a:rPr>
              <a:t>자료형</a:t>
            </a:r>
            <a:r>
              <a:rPr lang="en-US" altLang="ko-KR" sz="2000" b="1" dirty="0">
                <a:latin typeface="+mj-ea"/>
                <a:ea typeface="+mj-ea"/>
              </a:rPr>
              <a:t>), </a:t>
            </a:r>
            <a:r>
              <a:rPr lang="en-US" altLang="ko-KR" sz="2000" b="1" dirty="0" err="1">
                <a:latin typeface="+mj-ea"/>
                <a:ea typeface="+mj-ea"/>
              </a:rPr>
              <a:t>sizeof</a:t>
            </a:r>
            <a:r>
              <a:rPr lang="en-US" altLang="ko-KR" sz="2000" b="1" dirty="0">
                <a:latin typeface="+mj-ea"/>
                <a:ea typeface="+mj-ea"/>
              </a:rPr>
              <a:t>(</a:t>
            </a:r>
            <a:r>
              <a:rPr lang="ko-KR" altLang="en-US" sz="2000" b="1" dirty="0">
                <a:latin typeface="+mj-ea"/>
                <a:ea typeface="+mj-ea"/>
              </a:rPr>
              <a:t>변수</a:t>
            </a:r>
            <a:r>
              <a:rPr lang="en-US" altLang="ko-KR" sz="2000" b="1" dirty="0">
                <a:latin typeface="+mj-ea"/>
                <a:ea typeface="+mj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6239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  <a:endCxn id="41" idx="4"/>
          </p:cNvCxnSpPr>
          <p:nvPr/>
        </p:nvCxnSpPr>
        <p:spPr>
          <a:xfrm>
            <a:off x="2644763" y="2285641"/>
            <a:ext cx="2308" cy="103409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0" y="-358"/>
            <a:ext cx="3662802" cy="2285999"/>
            <a:chOff x="0" y="-358"/>
            <a:chExt cx="3662802" cy="2285999"/>
          </a:xfrm>
        </p:grpSpPr>
        <p:sp>
          <p:nvSpPr>
            <p:cNvPr id="45" name="자유형 44"/>
            <p:cNvSpPr/>
            <p:nvPr/>
          </p:nvSpPr>
          <p:spPr>
            <a:xfrm flipV="1">
              <a:off x="3189176" y="0"/>
              <a:ext cx="473626" cy="457701"/>
            </a:xfrm>
            <a:custGeom>
              <a:avLst/>
              <a:gdLst>
                <a:gd name="connsiteX0" fmla="*/ 0 w 473626"/>
                <a:gd name="connsiteY0" fmla="*/ 457701 h 457701"/>
                <a:gd name="connsiteX1" fmla="*/ 473626 w 473626"/>
                <a:gd name="connsiteY1" fmla="*/ 457701 h 457701"/>
                <a:gd name="connsiteX2" fmla="*/ 461974 w 473626"/>
                <a:gd name="connsiteY2" fmla="*/ 454066 h 457701"/>
                <a:gd name="connsiteX3" fmla="*/ 264253 w 473626"/>
                <a:gd name="connsiteY3" fmla="*/ 0 h 45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26" h="457701">
                  <a:moveTo>
                    <a:pt x="0" y="457701"/>
                  </a:moveTo>
                  <a:lnTo>
                    <a:pt x="473626" y="457701"/>
                  </a:lnTo>
                  <a:lnTo>
                    <a:pt x="461974" y="454066"/>
                  </a:lnTo>
                  <a:lnTo>
                    <a:pt x="26425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0" y="-358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1903850" y="1961505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1" name="타원 40"/>
          <p:cNvSpPr/>
          <p:nvPr/>
        </p:nvSpPr>
        <p:spPr>
          <a:xfrm>
            <a:off x="2482835" y="2991264"/>
            <a:ext cx="328471" cy="328468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9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CE9289-1D32-4A24-BE8A-50E7584FF80C}"/>
              </a:ext>
            </a:extLst>
          </p:cNvPr>
          <p:cNvSpPr txBox="1"/>
          <p:nvPr/>
        </p:nvSpPr>
        <p:spPr>
          <a:xfrm>
            <a:off x="68851" y="2955443"/>
            <a:ext cx="2205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i="1" dirty="0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변수의 이름 짓기</a:t>
            </a:r>
            <a:endParaRPr lang="ko-KR" altLang="en-US" sz="2000" i="1" dirty="0">
              <a:solidFill>
                <a:srgbClr val="4C506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152BB2B-BB54-44C6-A7E0-BCB87F090083}"/>
              </a:ext>
            </a:extLst>
          </p:cNvPr>
          <p:cNvSpPr/>
          <p:nvPr/>
        </p:nvSpPr>
        <p:spPr>
          <a:xfrm>
            <a:off x="1217401" y="431273"/>
            <a:ext cx="11544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i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4-3</a:t>
            </a:r>
            <a:endParaRPr lang="ko-KR" altLang="en-US" sz="4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509779-63F0-440C-AD62-6B098E01FDCB}"/>
              </a:ext>
            </a:extLst>
          </p:cNvPr>
          <p:cNvSpPr txBox="1"/>
          <p:nvPr/>
        </p:nvSpPr>
        <p:spPr>
          <a:xfrm>
            <a:off x="3189176" y="1915787"/>
            <a:ext cx="834658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ko-KR" altLang="en-US" sz="2800" b="1" dirty="0"/>
              <a:t>식별자</a:t>
            </a:r>
            <a:endParaRPr lang="en-US" altLang="ko-KR" sz="2800" b="1" dirty="0"/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ko-KR" altLang="en-US" dirty="0"/>
              <a:t>식별자는 영문자와 숫자</a:t>
            </a:r>
            <a:r>
              <a:rPr lang="en-US" altLang="ko-KR" dirty="0"/>
              <a:t>, </a:t>
            </a:r>
            <a:r>
              <a:rPr lang="ko-KR" altLang="en-US" dirty="0"/>
              <a:t>밑줄 문자</a:t>
            </a:r>
            <a:r>
              <a:rPr lang="en-US" altLang="ko-KR" dirty="0"/>
              <a:t> _</a:t>
            </a:r>
            <a:r>
              <a:rPr lang="ko-KR" altLang="en-US" dirty="0"/>
              <a:t>로 이루어진다</a:t>
            </a:r>
            <a:r>
              <a:rPr lang="en-US" altLang="ko-KR" dirty="0"/>
              <a:t>. </a:t>
            </a:r>
            <a:r>
              <a:rPr lang="en-US" altLang="ko-KR" dirty="0">
                <a:solidFill>
                  <a:srgbClr val="00B050"/>
                </a:solidFill>
              </a:rPr>
              <a:t>Ex) sum, _count, King3</a:t>
            </a: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ko-KR" altLang="en-US" dirty="0"/>
              <a:t>식별자의 중간에 공백이 들어가면 안된다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ko-KR" altLang="en-US" dirty="0"/>
              <a:t>식별자의 첫 글자는 반드시 영문자 또는 밑줄 기호 </a:t>
            </a:r>
            <a:r>
              <a:rPr lang="en-US" altLang="ko-KR" dirty="0"/>
              <a:t>_</a:t>
            </a:r>
            <a:r>
              <a:rPr lang="ko-KR" altLang="en-US" dirty="0" err="1"/>
              <a:t>이여야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ko-KR" altLang="en-US" dirty="0"/>
              <a:t>식별자는 숫자로 시작할 수 없다</a:t>
            </a:r>
            <a:r>
              <a:rPr lang="en-US" altLang="ko-KR" dirty="0"/>
              <a:t>. </a:t>
            </a:r>
            <a:r>
              <a:rPr lang="en-US" altLang="ko-KR" dirty="0">
                <a:solidFill>
                  <a:srgbClr val="FF0000"/>
                </a:solidFill>
              </a:rPr>
              <a:t>Ex) 2_base</a:t>
            </a: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ko-KR" altLang="en-US" dirty="0"/>
              <a:t>대문자와 소문자는 구별된다</a:t>
            </a:r>
            <a:r>
              <a:rPr lang="en-US" altLang="ko-KR" dirty="0"/>
              <a:t>. Ex) index, Index, INDEX</a:t>
            </a:r>
            <a:r>
              <a:rPr lang="ko-KR" altLang="en-US" dirty="0"/>
              <a:t>는 서로 다른 변수이다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ko-KR" dirty="0"/>
              <a:t>C</a:t>
            </a:r>
            <a:r>
              <a:rPr lang="ko-KR" altLang="en-US" dirty="0"/>
              <a:t>언어의 키워드와 똑같은 식별자는 허용되지 않는다</a:t>
            </a:r>
            <a:r>
              <a:rPr lang="en-US" altLang="ko-KR" dirty="0"/>
              <a:t>. </a:t>
            </a:r>
            <a:r>
              <a:rPr lang="en-US" altLang="ko-KR" dirty="0">
                <a:solidFill>
                  <a:srgbClr val="FF0000"/>
                </a:solidFill>
              </a:rPr>
              <a:t>Ex) double</a:t>
            </a:r>
          </a:p>
        </p:txBody>
      </p:sp>
    </p:spTree>
    <p:extLst>
      <p:ext uri="{BB962C8B-B14F-4D97-AF65-F5344CB8AC3E}">
        <p14:creationId xmlns:p14="http://schemas.microsoft.com/office/powerpoint/2010/main" val="9485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  <a:endCxn id="41" idx="4"/>
          </p:cNvCxnSpPr>
          <p:nvPr/>
        </p:nvCxnSpPr>
        <p:spPr>
          <a:xfrm>
            <a:off x="2644763" y="2285641"/>
            <a:ext cx="2308" cy="103409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0" y="-358"/>
            <a:ext cx="3662802" cy="2285999"/>
            <a:chOff x="0" y="-358"/>
            <a:chExt cx="3662802" cy="2285999"/>
          </a:xfrm>
        </p:grpSpPr>
        <p:sp>
          <p:nvSpPr>
            <p:cNvPr id="45" name="자유형 44"/>
            <p:cNvSpPr/>
            <p:nvPr/>
          </p:nvSpPr>
          <p:spPr>
            <a:xfrm flipV="1">
              <a:off x="3189176" y="0"/>
              <a:ext cx="473626" cy="457701"/>
            </a:xfrm>
            <a:custGeom>
              <a:avLst/>
              <a:gdLst>
                <a:gd name="connsiteX0" fmla="*/ 0 w 473626"/>
                <a:gd name="connsiteY0" fmla="*/ 457701 h 457701"/>
                <a:gd name="connsiteX1" fmla="*/ 473626 w 473626"/>
                <a:gd name="connsiteY1" fmla="*/ 457701 h 457701"/>
                <a:gd name="connsiteX2" fmla="*/ 461974 w 473626"/>
                <a:gd name="connsiteY2" fmla="*/ 454066 h 457701"/>
                <a:gd name="connsiteX3" fmla="*/ 264253 w 473626"/>
                <a:gd name="connsiteY3" fmla="*/ 0 h 45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26" h="457701">
                  <a:moveTo>
                    <a:pt x="0" y="457701"/>
                  </a:moveTo>
                  <a:lnTo>
                    <a:pt x="473626" y="457701"/>
                  </a:lnTo>
                  <a:lnTo>
                    <a:pt x="461974" y="454066"/>
                  </a:lnTo>
                  <a:lnTo>
                    <a:pt x="26425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0" y="-358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1903850" y="1961505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1" name="타원 40"/>
          <p:cNvSpPr/>
          <p:nvPr/>
        </p:nvSpPr>
        <p:spPr>
          <a:xfrm>
            <a:off x="2482835" y="2991264"/>
            <a:ext cx="328471" cy="328468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9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CE9289-1D32-4A24-BE8A-50E7584FF80C}"/>
              </a:ext>
            </a:extLst>
          </p:cNvPr>
          <p:cNvSpPr txBox="1"/>
          <p:nvPr/>
        </p:nvSpPr>
        <p:spPr>
          <a:xfrm>
            <a:off x="145772" y="2991264"/>
            <a:ext cx="2205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i="1" dirty="0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변수 선언과 사용</a:t>
            </a:r>
            <a:endParaRPr lang="ko-KR" altLang="en-US" sz="2000" i="1" dirty="0">
              <a:solidFill>
                <a:srgbClr val="4C506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152BB2B-BB54-44C6-A7E0-BCB87F090083}"/>
              </a:ext>
            </a:extLst>
          </p:cNvPr>
          <p:cNvSpPr/>
          <p:nvPr/>
        </p:nvSpPr>
        <p:spPr>
          <a:xfrm>
            <a:off x="1217401" y="431273"/>
            <a:ext cx="11544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i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4-4</a:t>
            </a:r>
            <a:endParaRPr lang="ko-KR" altLang="en-US" sz="4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2D9F27-BFD0-495E-B134-322CA779B4AA}"/>
              </a:ext>
            </a:extLst>
          </p:cNvPr>
          <p:cNvSpPr txBox="1"/>
          <p:nvPr/>
        </p:nvSpPr>
        <p:spPr>
          <a:xfrm>
            <a:off x="4480094" y="288145"/>
            <a:ext cx="62808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변수 선언 </a:t>
            </a:r>
            <a:r>
              <a:rPr lang="en-US" altLang="ko-KR" dirty="0"/>
              <a:t>: </a:t>
            </a:r>
            <a:r>
              <a:rPr lang="ko-KR" altLang="en-US" dirty="0"/>
              <a:t>어떠한 변수를 사용할 것인지를 미리 알리는 것</a:t>
            </a:r>
            <a:endParaRPr lang="en-US" altLang="ko-KR" dirty="0"/>
          </a:p>
          <a:p>
            <a:r>
              <a:rPr lang="ko-KR" altLang="en-US" dirty="0"/>
              <a:t>형식 </a:t>
            </a:r>
            <a:r>
              <a:rPr lang="en-US" altLang="ko-KR" dirty="0"/>
              <a:t>: </a:t>
            </a:r>
            <a:r>
              <a:rPr lang="ko-KR" altLang="en-US" dirty="0"/>
              <a:t>자료형 변수이름</a:t>
            </a:r>
            <a:r>
              <a:rPr lang="en-US" altLang="ko-KR" dirty="0"/>
              <a:t>;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Ex) </a:t>
            </a:r>
            <a:r>
              <a:rPr lang="en-US" altLang="ko-KR" dirty="0" err="1">
                <a:solidFill>
                  <a:srgbClr val="00B050"/>
                </a:solidFill>
              </a:rPr>
              <a:t>int</a:t>
            </a:r>
            <a:r>
              <a:rPr lang="en-US" altLang="ko-KR" dirty="0">
                <a:solidFill>
                  <a:srgbClr val="00B050"/>
                </a:solidFill>
              </a:rPr>
              <a:t> i;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E63BE8-390A-4887-B37F-A8AD9BC7A7FF}"/>
              </a:ext>
            </a:extLst>
          </p:cNvPr>
          <p:cNvSpPr txBox="1"/>
          <p:nvPr/>
        </p:nvSpPr>
        <p:spPr>
          <a:xfrm>
            <a:off x="4480094" y="1441126"/>
            <a:ext cx="46201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변수 초기화 </a:t>
            </a:r>
            <a:r>
              <a:rPr lang="en-US" altLang="ko-KR" dirty="0"/>
              <a:t>: </a:t>
            </a:r>
            <a:r>
              <a:rPr lang="ko-KR" altLang="en-US" dirty="0"/>
              <a:t>변수를 선언하고 초기화한다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형식 </a:t>
            </a:r>
            <a:r>
              <a:rPr lang="en-US" altLang="ko-KR" dirty="0"/>
              <a:t>: </a:t>
            </a:r>
            <a:r>
              <a:rPr lang="ko-KR" altLang="en-US" dirty="0"/>
              <a:t>자료형 변수이름 </a:t>
            </a:r>
            <a:r>
              <a:rPr lang="en-US" altLang="ko-KR" dirty="0"/>
              <a:t>: </a:t>
            </a:r>
            <a:r>
              <a:rPr lang="ko-KR" altLang="en-US" dirty="0"/>
              <a:t>초기값</a:t>
            </a:r>
            <a:r>
              <a:rPr lang="en-US" altLang="ko-KR" dirty="0"/>
              <a:t>;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Ex) </a:t>
            </a:r>
            <a:r>
              <a:rPr lang="en-US" altLang="ko-KR" dirty="0" err="1">
                <a:solidFill>
                  <a:srgbClr val="00B050"/>
                </a:solidFill>
              </a:rPr>
              <a:t>int</a:t>
            </a:r>
            <a:r>
              <a:rPr lang="en-US" altLang="ko-KR" dirty="0">
                <a:solidFill>
                  <a:srgbClr val="00B050"/>
                </a:solidFill>
              </a:rPr>
              <a:t> i =0;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5E3233-16BE-45C7-B77E-018534CE32EB}"/>
              </a:ext>
            </a:extLst>
          </p:cNvPr>
          <p:cNvSpPr txBox="1"/>
          <p:nvPr/>
        </p:nvSpPr>
        <p:spPr>
          <a:xfrm>
            <a:off x="4530426" y="2644673"/>
            <a:ext cx="5030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</a:t>
            </a:r>
            <a:r>
              <a:rPr lang="en-US" altLang="ko-KR" dirty="0" err="1"/>
              <a:t>int</a:t>
            </a:r>
            <a:r>
              <a:rPr lang="en-US" altLang="ko-KR" dirty="0"/>
              <a:t> width, height = 200; </a:t>
            </a:r>
            <a:r>
              <a:rPr lang="en-US" altLang="ko-KR" dirty="0">
                <a:solidFill>
                  <a:srgbClr val="00B050"/>
                </a:solidFill>
              </a:rPr>
              <a:t>// </a:t>
            </a:r>
            <a:r>
              <a:rPr lang="ko-KR" altLang="en-US" dirty="0">
                <a:solidFill>
                  <a:srgbClr val="00B050"/>
                </a:solidFill>
              </a:rPr>
              <a:t>피하는 것이 좋다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4C656-DC92-401A-A806-BB76B361A52B}"/>
              </a:ext>
            </a:extLst>
          </p:cNvPr>
          <p:cNvSpPr txBox="1"/>
          <p:nvPr/>
        </p:nvSpPr>
        <p:spPr>
          <a:xfrm>
            <a:off x="4480094" y="3244334"/>
            <a:ext cx="7435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변수 선언 위치 </a:t>
            </a:r>
            <a:r>
              <a:rPr lang="en-US" altLang="ko-KR" dirty="0"/>
              <a:t>: </a:t>
            </a:r>
            <a:r>
              <a:rPr lang="ko-KR" altLang="en-US" dirty="0"/>
              <a:t>변수는 반드시 함수의 시작부분에서 선언되어야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3CAB4D-9953-4889-9949-70C90333AD0E}"/>
              </a:ext>
            </a:extLst>
          </p:cNvPr>
          <p:cNvSpPr/>
          <p:nvPr/>
        </p:nvSpPr>
        <p:spPr>
          <a:xfrm>
            <a:off x="4480094" y="3843995"/>
            <a:ext cx="6174870" cy="26731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main(void){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2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2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printf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(“hello world!\n);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…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2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sum;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…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2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2837670-6744-4F79-A8CF-6819B5CC39A5}"/>
              </a:ext>
            </a:extLst>
          </p:cNvPr>
          <p:cNvSpPr/>
          <p:nvPr/>
        </p:nvSpPr>
        <p:spPr>
          <a:xfrm>
            <a:off x="4480094" y="2550839"/>
            <a:ext cx="5080876" cy="5483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4065151-2A79-4C02-8975-7FA082921C9B}"/>
              </a:ext>
            </a:extLst>
          </p:cNvPr>
          <p:cNvCxnSpPr/>
          <p:nvPr/>
        </p:nvCxnSpPr>
        <p:spPr>
          <a:xfrm flipH="1">
            <a:off x="6473372" y="5490972"/>
            <a:ext cx="162560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4B8052E-7376-42C1-9F53-833A04AA101C}"/>
              </a:ext>
            </a:extLst>
          </p:cNvPr>
          <p:cNvSpPr txBox="1"/>
          <p:nvPr/>
        </p:nvSpPr>
        <p:spPr>
          <a:xfrm>
            <a:off x="7989067" y="5137029"/>
            <a:ext cx="4171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?</a:t>
            </a:r>
            <a:endParaRPr lang="ko-KR" altLang="en-US" sz="4000" b="1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95BD732-B61C-4F8A-A681-24B9184F013D}"/>
              </a:ext>
            </a:extLst>
          </p:cNvPr>
          <p:cNvCxnSpPr>
            <a:cxnSpLocks/>
          </p:cNvCxnSpPr>
          <p:nvPr/>
        </p:nvCxnSpPr>
        <p:spPr>
          <a:xfrm>
            <a:off x="5505393" y="5636115"/>
            <a:ext cx="96797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95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  <a:endCxn id="41" idx="4"/>
          </p:cNvCxnSpPr>
          <p:nvPr/>
        </p:nvCxnSpPr>
        <p:spPr>
          <a:xfrm>
            <a:off x="2644763" y="2285641"/>
            <a:ext cx="2308" cy="103409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0" y="-358"/>
            <a:ext cx="3662802" cy="2285999"/>
            <a:chOff x="0" y="-358"/>
            <a:chExt cx="3662802" cy="2285999"/>
          </a:xfrm>
        </p:grpSpPr>
        <p:sp>
          <p:nvSpPr>
            <p:cNvPr id="45" name="자유형 44"/>
            <p:cNvSpPr/>
            <p:nvPr/>
          </p:nvSpPr>
          <p:spPr>
            <a:xfrm flipV="1">
              <a:off x="3189176" y="0"/>
              <a:ext cx="473626" cy="457701"/>
            </a:xfrm>
            <a:custGeom>
              <a:avLst/>
              <a:gdLst>
                <a:gd name="connsiteX0" fmla="*/ 0 w 473626"/>
                <a:gd name="connsiteY0" fmla="*/ 457701 h 457701"/>
                <a:gd name="connsiteX1" fmla="*/ 473626 w 473626"/>
                <a:gd name="connsiteY1" fmla="*/ 457701 h 457701"/>
                <a:gd name="connsiteX2" fmla="*/ 461974 w 473626"/>
                <a:gd name="connsiteY2" fmla="*/ 454066 h 457701"/>
                <a:gd name="connsiteX3" fmla="*/ 264253 w 473626"/>
                <a:gd name="connsiteY3" fmla="*/ 0 h 45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26" h="457701">
                  <a:moveTo>
                    <a:pt x="0" y="457701"/>
                  </a:moveTo>
                  <a:lnTo>
                    <a:pt x="473626" y="457701"/>
                  </a:lnTo>
                  <a:lnTo>
                    <a:pt x="461974" y="454066"/>
                  </a:lnTo>
                  <a:lnTo>
                    <a:pt x="26425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0" y="-358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1903850" y="1961505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1" name="타원 40"/>
          <p:cNvSpPr/>
          <p:nvPr/>
        </p:nvSpPr>
        <p:spPr>
          <a:xfrm>
            <a:off x="2482835" y="2991264"/>
            <a:ext cx="328471" cy="328468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05</a:t>
            </a:r>
            <a:endParaRPr lang="ko-KR" altLang="en-US" sz="9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CE9289-1D32-4A24-BE8A-50E7584FF80C}"/>
              </a:ext>
            </a:extLst>
          </p:cNvPr>
          <p:cNvSpPr txBox="1"/>
          <p:nvPr/>
        </p:nvSpPr>
        <p:spPr>
          <a:xfrm>
            <a:off x="0" y="2905780"/>
            <a:ext cx="2205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i="1" dirty="0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정수형</a:t>
            </a:r>
            <a:endParaRPr lang="ko-KR" altLang="en-US" sz="2800" i="1" dirty="0">
              <a:solidFill>
                <a:srgbClr val="4C506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152BB2B-BB54-44C6-A7E0-BCB87F090083}"/>
              </a:ext>
            </a:extLst>
          </p:cNvPr>
          <p:cNvSpPr/>
          <p:nvPr/>
        </p:nvSpPr>
        <p:spPr>
          <a:xfrm>
            <a:off x="1217401" y="431273"/>
            <a:ext cx="11544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i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4-5</a:t>
            </a:r>
            <a:endParaRPr lang="ko-KR" altLang="en-US" sz="4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64DABB-47E6-4C13-8E50-7CC7FF405181}"/>
              </a:ext>
            </a:extLst>
          </p:cNvPr>
          <p:cNvSpPr txBox="1"/>
          <p:nvPr/>
        </p:nvSpPr>
        <p:spPr>
          <a:xfrm>
            <a:off x="3776870" y="662105"/>
            <a:ext cx="3640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※</a:t>
            </a:r>
            <a:r>
              <a:rPr lang="en-US" altLang="ko-KR" b="1" dirty="0"/>
              <a:t>Unsigned </a:t>
            </a:r>
            <a:r>
              <a:rPr lang="ko-KR" altLang="en-US" b="1" dirty="0"/>
              <a:t>자료형 </a:t>
            </a:r>
            <a:r>
              <a:rPr lang="en-US" altLang="ko-KR" b="1" dirty="0"/>
              <a:t>: </a:t>
            </a:r>
            <a:r>
              <a:rPr lang="ko-KR" altLang="en-US" b="1" dirty="0"/>
              <a:t>부호의 차이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935DA6-C011-4113-8BA1-5CFBB5F80564}"/>
              </a:ext>
            </a:extLst>
          </p:cNvPr>
          <p:cNvSpPr txBox="1"/>
          <p:nvPr/>
        </p:nvSpPr>
        <p:spPr>
          <a:xfrm>
            <a:off x="3776870" y="1257558"/>
            <a:ext cx="826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오버플로우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산술연산의 결과가 정수형이 나타낼 수 있는 범위를 넘어가는 것</a:t>
            </a:r>
          </a:p>
        </p:txBody>
      </p:sp>
      <p:sp>
        <p:nvSpPr>
          <p:cNvPr id="4" name="폭발: 8pt 3">
            <a:extLst>
              <a:ext uri="{FF2B5EF4-FFF2-40B4-BE49-F238E27FC236}">
                <a16:creationId xmlns:a16="http://schemas.microsoft.com/office/drawing/2014/main" id="{0725F1AE-3C16-4478-B157-F894004F6724}"/>
              </a:ext>
            </a:extLst>
          </p:cNvPr>
          <p:cNvSpPr/>
          <p:nvPr/>
        </p:nvSpPr>
        <p:spPr>
          <a:xfrm>
            <a:off x="6120935" y="3005028"/>
            <a:ext cx="2471522" cy="1548622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정육면체 6">
            <a:extLst>
              <a:ext uri="{FF2B5EF4-FFF2-40B4-BE49-F238E27FC236}">
                <a16:creationId xmlns:a16="http://schemas.microsoft.com/office/drawing/2014/main" id="{A376CD8C-CB0D-4437-922C-A86D7F44CBAF}"/>
              </a:ext>
            </a:extLst>
          </p:cNvPr>
          <p:cNvSpPr/>
          <p:nvPr/>
        </p:nvSpPr>
        <p:spPr>
          <a:xfrm>
            <a:off x="6637610" y="3514109"/>
            <a:ext cx="1375614" cy="40623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short</a:t>
            </a:r>
            <a:endParaRPr lang="ko-KR" altLang="en-US" dirty="0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B673DE0F-4502-49DF-8C5A-754450B588C7}"/>
              </a:ext>
            </a:extLst>
          </p:cNvPr>
          <p:cNvSpPr/>
          <p:nvPr/>
        </p:nvSpPr>
        <p:spPr>
          <a:xfrm>
            <a:off x="7260065" y="2439419"/>
            <a:ext cx="177484" cy="807146"/>
          </a:xfrm>
          <a:prstGeom prst="downArrow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3F9AEB-326D-4494-8F33-C5920BA72655}"/>
              </a:ext>
            </a:extLst>
          </p:cNvPr>
          <p:cNvSpPr/>
          <p:nvPr/>
        </p:nvSpPr>
        <p:spPr>
          <a:xfrm>
            <a:off x="6546064" y="2078690"/>
            <a:ext cx="1605486" cy="391250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32768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A2CF111-F334-4B0C-8C29-8C3A13329BA7}"/>
              </a:ext>
            </a:extLst>
          </p:cNvPr>
          <p:cNvCxnSpPr>
            <a:cxnSpLocks/>
          </p:cNvCxnSpPr>
          <p:nvPr/>
        </p:nvCxnSpPr>
        <p:spPr>
          <a:xfrm>
            <a:off x="4939156" y="2921740"/>
            <a:ext cx="1098077" cy="4464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82E00BA-F9E6-4BE8-8535-211F40C927A9}"/>
              </a:ext>
            </a:extLst>
          </p:cNvPr>
          <p:cNvSpPr txBox="1"/>
          <p:nvPr/>
        </p:nvSpPr>
        <p:spPr>
          <a:xfrm>
            <a:off x="4275975" y="2509468"/>
            <a:ext cx="1257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overflow</a:t>
            </a:r>
            <a:endParaRPr lang="ko-KR" altLang="en-US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A851D1-B4A3-4454-A7BF-F17131B18B72}"/>
              </a:ext>
            </a:extLst>
          </p:cNvPr>
          <p:cNvSpPr txBox="1"/>
          <p:nvPr/>
        </p:nvSpPr>
        <p:spPr>
          <a:xfrm>
            <a:off x="3776870" y="4863545"/>
            <a:ext cx="6157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#define </a:t>
            </a:r>
            <a:r>
              <a:rPr lang="ko-KR" altLang="en-US" b="1" dirty="0"/>
              <a:t>문장 사용 </a:t>
            </a:r>
            <a:r>
              <a:rPr lang="en-US" altLang="ko-KR" dirty="0"/>
              <a:t>: </a:t>
            </a:r>
            <a:r>
              <a:rPr lang="ko-KR" altLang="en-US" dirty="0"/>
              <a:t>값을 나타내는 기호 상수를 정의한다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형식 </a:t>
            </a:r>
            <a:r>
              <a:rPr lang="en-US" altLang="ko-KR" dirty="0"/>
              <a:t>: #define </a:t>
            </a:r>
            <a:r>
              <a:rPr lang="ko-KR" altLang="en-US" dirty="0"/>
              <a:t>기호상수 값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7475B9-6594-42AD-8C24-F2C5604930CB}"/>
              </a:ext>
            </a:extLst>
          </p:cNvPr>
          <p:cNvSpPr txBox="1"/>
          <p:nvPr/>
        </p:nvSpPr>
        <p:spPr>
          <a:xfrm>
            <a:off x="3776870" y="5668987"/>
            <a:ext cx="6973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Const</a:t>
            </a:r>
            <a:r>
              <a:rPr lang="en-US" altLang="ko-KR" b="1" dirty="0"/>
              <a:t> </a:t>
            </a:r>
            <a:r>
              <a:rPr lang="ko-KR" altLang="en-US" b="1" dirty="0"/>
              <a:t>키워드 사용 </a:t>
            </a:r>
            <a:r>
              <a:rPr lang="en-US" altLang="ko-KR" dirty="0"/>
              <a:t>: </a:t>
            </a:r>
            <a:r>
              <a:rPr lang="ko-KR" altLang="en-US" dirty="0"/>
              <a:t>값을 변경할 수 없는 변수를 정의 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형식 </a:t>
            </a:r>
            <a:r>
              <a:rPr lang="en-US" altLang="ko-KR" dirty="0"/>
              <a:t>: </a:t>
            </a:r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ko-KR" altLang="en-US" dirty="0"/>
              <a:t>자료형 변수이름 </a:t>
            </a:r>
            <a:r>
              <a:rPr lang="en-US" altLang="ko-KR" dirty="0"/>
              <a:t>= </a:t>
            </a:r>
            <a:r>
              <a:rPr lang="ko-KR" altLang="en-US" dirty="0"/>
              <a:t>초기값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B40DE7-4555-444D-BB44-7559AFAC8A36}"/>
              </a:ext>
            </a:extLst>
          </p:cNvPr>
          <p:cNvSpPr/>
          <p:nvPr/>
        </p:nvSpPr>
        <p:spPr>
          <a:xfrm>
            <a:off x="3776870" y="4674734"/>
            <a:ext cx="6779420" cy="1905021"/>
          </a:xfrm>
          <a:prstGeom prst="rect">
            <a:avLst/>
          </a:prstGeom>
          <a:noFill/>
          <a:ln w="28575">
            <a:solidFill>
              <a:srgbClr val="41C9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873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  <a:endCxn id="41" idx="4"/>
          </p:cNvCxnSpPr>
          <p:nvPr/>
        </p:nvCxnSpPr>
        <p:spPr>
          <a:xfrm>
            <a:off x="2644763" y="2285641"/>
            <a:ext cx="2308" cy="103409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0" y="-358"/>
            <a:ext cx="3662802" cy="2285999"/>
            <a:chOff x="0" y="-358"/>
            <a:chExt cx="3662802" cy="2285999"/>
          </a:xfrm>
        </p:grpSpPr>
        <p:sp>
          <p:nvSpPr>
            <p:cNvPr id="45" name="자유형 44"/>
            <p:cNvSpPr/>
            <p:nvPr/>
          </p:nvSpPr>
          <p:spPr>
            <a:xfrm flipV="1">
              <a:off x="3189176" y="0"/>
              <a:ext cx="473626" cy="457701"/>
            </a:xfrm>
            <a:custGeom>
              <a:avLst/>
              <a:gdLst>
                <a:gd name="connsiteX0" fmla="*/ 0 w 473626"/>
                <a:gd name="connsiteY0" fmla="*/ 457701 h 457701"/>
                <a:gd name="connsiteX1" fmla="*/ 473626 w 473626"/>
                <a:gd name="connsiteY1" fmla="*/ 457701 h 457701"/>
                <a:gd name="connsiteX2" fmla="*/ 461974 w 473626"/>
                <a:gd name="connsiteY2" fmla="*/ 454066 h 457701"/>
                <a:gd name="connsiteX3" fmla="*/ 264253 w 473626"/>
                <a:gd name="connsiteY3" fmla="*/ 0 h 45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26" h="457701">
                  <a:moveTo>
                    <a:pt x="0" y="457701"/>
                  </a:moveTo>
                  <a:lnTo>
                    <a:pt x="473626" y="457701"/>
                  </a:lnTo>
                  <a:lnTo>
                    <a:pt x="461974" y="454066"/>
                  </a:lnTo>
                  <a:lnTo>
                    <a:pt x="26425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0" y="-358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1903850" y="1961505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1" name="타원 40"/>
          <p:cNvSpPr/>
          <p:nvPr/>
        </p:nvSpPr>
        <p:spPr>
          <a:xfrm>
            <a:off x="2482835" y="2991264"/>
            <a:ext cx="328471" cy="328468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06</a:t>
            </a:r>
            <a:endParaRPr lang="ko-KR" altLang="en-US" sz="9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CE9289-1D32-4A24-BE8A-50E7584FF80C}"/>
              </a:ext>
            </a:extLst>
          </p:cNvPr>
          <p:cNvSpPr txBox="1"/>
          <p:nvPr/>
        </p:nvSpPr>
        <p:spPr>
          <a:xfrm>
            <a:off x="145772" y="2924665"/>
            <a:ext cx="220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i="1" dirty="0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부동 소수점형</a:t>
            </a:r>
            <a:endParaRPr lang="ko-KR" altLang="en-US" sz="2400" i="1" dirty="0">
              <a:solidFill>
                <a:srgbClr val="4C506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152BB2B-BB54-44C6-A7E0-BCB87F090083}"/>
              </a:ext>
            </a:extLst>
          </p:cNvPr>
          <p:cNvSpPr/>
          <p:nvPr/>
        </p:nvSpPr>
        <p:spPr>
          <a:xfrm>
            <a:off x="1217401" y="431273"/>
            <a:ext cx="11544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i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4-6</a:t>
            </a:r>
            <a:endParaRPr lang="ko-KR" altLang="en-US" sz="4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130BE0-2290-4A84-98DF-1704F55FE339}"/>
              </a:ext>
            </a:extLst>
          </p:cNvPr>
          <p:cNvSpPr txBox="1"/>
          <p:nvPr/>
        </p:nvSpPr>
        <p:spPr>
          <a:xfrm>
            <a:off x="3423680" y="696916"/>
            <a:ext cx="843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부동 소수점형</a:t>
            </a:r>
            <a:r>
              <a:rPr lang="en-US" altLang="ko-KR" dirty="0"/>
              <a:t>: </a:t>
            </a:r>
            <a:r>
              <a:rPr lang="ko-KR" altLang="en-US" dirty="0"/>
              <a:t>같은 수 비트를 사용해서 더 넓은 범위 실수를 표현하는 방법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74E7D4F-A12D-46A7-8255-8AC3B0CB2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271418"/>
              </p:ext>
            </p:extLst>
          </p:nvPr>
        </p:nvGraphicFramePr>
        <p:xfrm>
          <a:off x="3425989" y="1359526"/>
          <a:ext cx="8439772" cy="15370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09943">
                  <a:extLst>
                    <a:ext uri="{9D8B030D-6E8A-4147-A177-3AD203B41FA5}">
                      <a16:colId xmlns:a16="http://schemas.microsoft.com/office/drawing/2014/main" val="215587215"/>
                    </a:ext>
                  </a:extLst>
                </a:gridCol>
                <a:gridCol w="2109943">
                  <a:extLst>
                    <a:ext uri="{9D8B030D-6E8A-4147-A177-3AD203B41FA5}">
                      <a16:colId xmlns:a16="http://schemas.microsoft.com/office/drawing/2014/main" val="2402850085"/>
                    </a:ext>
                  </a:extLst>
                </a:gridCol>
                <a:gridCol w="2109943">
                  <a:extLst>
                    <a:ext uri="{9D8B030D-6E8A-4147-A177-3AD203B41FA5}">
                      <a16:colId xmlns:a16="http://schemas.microsoft.com/office/drawing/2014/main" val="503474733"/>
                    </a:ext>
                  </a:extLst>
                </a:gridCol>
                <a:gridCol w="2109943">
                  <a:extLst>
                    <a:ext uri="{9D8B030D-6E8A-4147-A177-3AD203B41FA5}">
                      <a16:colId xmlns:a16="http://schemas.microsoft.com/office/drawing/2014/main" val="301241146"/>
                    </a:ext>
                  </a:extLst>
                </a:gridCol>
              </a:tblGrid>
              <a:tr h="3967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자료형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명칭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크기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출력 형식 지정자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272679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float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단일정밀도 부동 소수점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32</a:t>
                      </a:r>
                      <a:r>
                        <a:rPr lang="ko-KR" altLang="en-US" sz="1800" dirty="0"/>
                        <a:t>비트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%f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873681"/>
                  </a:ext>
                </a:extLst>
              </a:tr>
              <a:tr h="733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double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long double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두배정밀도 부동 소수점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  <a:p>
                      <a:pPr algn="ctr" latinLnBrk="1"/>
                      <a:r>
                        <a:rPr lang="en-US" altLang="ko-KR" sz="1800" dirty="0"/>
                        <a:t>64</a:t>
                      </a:r>
                      <a:r>
                        <a:rPr lang="ko-KR" altLang="en-US" sz="1800" dirty="0"/>
                        <a:t>비트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  <a:p>
                      <a:pPr algn="ctr" latinLnBrk="1"/>
                      <a:r>
                        <a:rPr lang="en-US" altLang="ko-KR" sz="1800" dirty="0"/>
                        <a:t>%</a:t>
                      </a:r>
                      <a:r>
                        <a:rPr lang="en-US" altLang="ko-KR" sz="1800" dirty="0" err="1"/>
                        <a:t>lf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55372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B339FDA-C8CF-4FBD-BFF6-9C6670C0C294}"/>
              </a:ext>
            </a:extLst>
          </p:cNvPr>
          <p:cNvSpPr txBox="1"/>
          <p:nvPr/>
        </p:nvSpPr>
        <p:spPr>
          <a:xfrm>
            <a:off x="3423680" y="3386330"/>
            <a:ext cx="4509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※ </a:t>
            </a:r>
            <a:r>
              <a:rPr lang="ko-KR" altLang="en-US" b="1" dirty="0"/>
              <a:t>부동 소수형을 사용할 경우 주의할 점</a:t>
            </a:r>
            <a:r>
              <a:rPr lang="en-US" altLang="ko-KR" b="1" dirty="0"/>
              <a:t>?</a:t>
            </a:r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6DA7D4-1EDA-494C-89E2-744A230170A8}"/>
              </a:ext>
            </a:extLst>
          </p:cNvPr>
          <p:cNvSpPr/>
          <p:nvPr/>
        </p:nvSpPr>
        <p:spPr>
          <a:xfrm>
            <a:off x="3430733" y="3889829"/>
            <a:ext cx="8435028" cy="27722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#include&lt;</a:t>
            </a:r>
            <a:r>
              <a:rPr lang="en-US" altLang="ko-KR" sz="2000" b="1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stdio.h</a:t>
            </a:r>
            <a:r>
              <a:rPr lang="en-US" altLang="ko-KR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2000" b="1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000" b="1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main(void)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double x;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x =(1.0e20 + 5.0) – 1.0e20; </a:t>
            </a:r>
            <a:r>
              <a:rPr lang="en-US" altLang="ko-KR" sz="2000" b="1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0</a:t>
            </a:r>
            <a:r>
              <a:rPr lang="ko-KR" altLang="en-US" sz="2000" b="1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으로 출력된다</a:t>
            </a:r>
            <a:r>
              <a:rPr lang="en-US" altLang="ko-KR" sz="2000" b="1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2000" b="1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printf</a:t>
            </a:r>
            <a:r>
              <a:rPr lang="en-US" altLang="ko-KR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(“%f\</a:t>
            </a:r>
            <a:r>
              <a:rPr lang="en-US" altLang="ko-KR" sz="2000" b="1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n”,x</a:t>
            </a:r>
            <a:r>
              <a:rPr lang="en-US" altLang="ko-KR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return 0;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2613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  <a:endCxn id="41" idx="4"/>
          </p:cNvCxnSpPr>
          <p:nvPr/>
        </p:nvCxnSpPr>
        <p:spPr>
          <a:xfrm>
            <a:off x="2644763" y="2285641"/>
            <a:ext cx="2308" cy="103409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0" y="-358"/>
            <a:ext cx="3662802" cy="2285999"/>
            <a:chOff x="0" y="-358"/>
            <a:chExt cx="3662802" cy="2285999"/>
          </a:xfrm>
        </p:grpSpPr>
        <p:sp>
          <p:nvSpPr>
            <p:cNvPr id="45" name="자유형 44"/>
            <p:cNvSpPr/>
            <p:nvPr/>
          </p:nvSpPr>
          <p:spPr>
            <a:xfrm flipV="1">
              <a:off x="3189176" y="0"/>
              <a:ext cx="473626" cy="457701"/>
            </a:xfrm>
            <a:custGeom>
              <a:avLst/>
              <a:gdLst>
                <a:gd name="connsiteX0" fmla="*/ 0 w 473626"/>
                <a:gd name="connsiteY0" fmla="*/ 457701 h 457701"/>
                <a:gd name="connsiteX1" fmla="*/ 473626 w 473626"/>
                <a:gd name="connsiteY1" fmla="*/ 457701 h 457701"/>
                <a:gd name="connsiteX2" fmla="*/ 461974 w 473626"/>
                <a:gd name="connsiteY2" fmla="*/ 454066 h 457701"/>
                <a:gd name="connsiteX3" fmla="*/ 264253 w 473626"/>
                <a:gd name="connsiteY3" fmla="*/ 0 h 45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26" h="457701">
                  <a:moveTo>
                    <a:pt x="0" y="457701"/>
                  </a:moveTo>
                  <a:lnTo>
                    <a:pt x="473626" y="457701"/>
                  </a:lnTo>
                  <a:lnTo>
                    <a:pt x="461974" y="454066"/>
                  </a:lnTo>
                  <a:lnTo>
                    <a:pt x="26425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0" y="-358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1903850" y="1961505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1" name="타원 40"/>
          <p:cNvSpPr/>
          <p:nvPr/>
        </p:nvSpPr>
        <p:spPr>
          <a:xfrm>
            <a:off x="2482835" y="2991264"/>
            <a:ext cx="328471" cy="328468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07</a:t>
            </a:r>
            <a:endParaRPr lang="ko-KR" altLang="en-US" sz="9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CE9289-1D32-4A24-BE8A-50E7584FF80C}"/>
              </a:ext>
            </a:extLst>
          </p:cNvPr>
          <p:cNvSpPr txBox="1"/>
          <p:nvPr/>
        </p:nvSpPr>
        <p:spPr>
          <a:xfrm>
            <a:off x="104708" y="2905780"/>
            <a:ext cx="2205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i="1" dirty="0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문자형</a:t>
            </a:r>
            <a:endParaRPr lang="ko-KR" altLang="en-US" sz="2800" i="1" dirty="0">
              <a:solidFill>
                <a:srgbClr val="4C506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152BB2B-BB54-44C6-A7E0-BCB87F090083}"/>
              </a:ext>
            </a:extLst>
          </p:cNvPr>
          <p:cNvSpPr/>
          <p:nvPr/>
        </p:nvSpPr>
        <p:spPr>
          <a:xfrm>
            <a:off x="1217401" y="431273"/>
            <a:ext cx="11544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i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4-7</a:t>
            </a:r>
            <a:endParaRPr lang="ko-KR" altLang="en-US" sz="4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84D999-D10D-4B37-AE43-4E604086895D}"/>
              </a:ext>
            </a:extLst>
          </p:cNvPr>
          <p:cNvSpPr txBox="1"/>
          <p:nvPr/>
        </p:nvSpPr>
        <p:spPr>
          <a:xfrm>
            <a:off x="3814571" y="523605"/>
            <a:ext cx="3685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</a:t>
            </a:r>
            <a:r>
              <a:rPr lang="ko-KR" altLang="en-US" dirty="0"/>
              <a:t>에서 문자는 숫자로 표현된다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Ex) ‘A’ = 65, ‘B’ = 66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1EF80F-65DD-4125-887C-6CAC484C1F17}"/>
              </a:ext>
            </a:extLst>
          </p:cNvPr>
          <p:cNvSpPr txBox="1"/>
          <p:nvPr/>
        </p:nvSpPr>
        <p:spPr>
          <a:xfrm>
            <a:off x="3807359" y="1440835"/>
            <a:ext cx="766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아스키코드 </a:t>
            </a:r>
            <a:r>
              <a:rPr lang="en-US" altLang="ko-KR" dirty="0"/>
              <a:t>: </a:t>
            </a:r>
            <a:r>
              <a:rPr lang="ko-KR" altLang="en-US" dirty="0"/>
              <a:t>사람들 간에 어떤 문자데이터를 교환하기 위한 표준 규격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C9B144F-5E3D-4E94-B16B-DD3C0EBED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423849"/>
              </p:ext>
            </p:extLst>
          </p:nvPr>
        </p:nvGraphicFramePr>
        <p:xfrm>
          <a:off x="3807359" y="2081066"/>
          <a:ext cx="75098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9041">
                  <a:extLst>
                    <a:ext uri="{9D8B030D-6E8A-4147-A177-3AD203B41FA5}">
                      <a16:colId xmlns:a16="http://schemas.microsoft.com/office/drawing/2014/main" val="175113875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4176025180"/>
                    </a:ext>
                  </a:extLst>
                </a:gridCol>
                <a:gridCol w="3900375">
                  <a:extLst>
                    <a:ext uri="{9D8B030D-6E8A-4147-A177-3AD203B41FA5}">
                      <a16:colId xmlns:a16="http://schemas.microsoft.com/office/drawing/2014/main" val="1252686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lt"/>
                        </a:rPr>
                        <a:t>제어 문자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lt"/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lt"/>
                        </a:rPr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907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lt"/>
                        </a:rPr>
                        <a:t>＼</a:t>
                      </a:r>
                      <a:r>
                        <a:rPr lang="en-US" altLang="ko-KR" dirty="0">
                          <a:latin typeface="+mn-lt"/>
                        </a:rPr>
                        <a:t>a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lt"/>
                        </a:rPr>
                        <a:t>경고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‘</a:t>
                      </a:r>
                      <a:r>
                        <a:rPr lang="ko-KR" altLang="en-US" dirty="0">
                          <a:latin typeface="+mn-lt"/>
                        </a:rPr>
                        <a:t>삐</a:t>
                      </a:r>
                      <a:r>
                        <a:rPr lang="en-US" altLang="ko-KR" dirty="0">
                          <a:latin typeface="+mn-lt"/>
                        </a:rPr>
                        <a:t>’</a:t>
                      </a:r>
                      <a:r>
                        <a:rPr lang="ko-KR" altLang="en-US" dirty="0">
                          <a:latin typeface="+mn-lt"/>
                        </a:rPr>
                        <a:t>하는 경고음 발생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386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lt"/>
                        </a:rPr>
                        <a:t>＼</a:t>
                      </a:r>
                      <a:r>
                        <a:rPr lang="en-US" altLang="ko-KR" dirty="0">
                          <a:latin typeface="+mn-lt"/>
                        </a:rPr>
                        <a:t>b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lt"/>
                        </a:rPr>
                        <a:t>백스페이스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lt"/>
                        </a:rPr>
                        <a:t>커서를 현재 위치에서 한 글자 뒤로 옮긴다</a:t>
                      </a:r>
                      <a:r>
                        <a:rPr lang="en-US" altLang="ko-KR" sz="1400" dirty="0">
                          <a:latin typeface="+mn-lt"/>
                        </a:rPr>
                        <a:t>.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00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lt"/>
                        </a:rPr>
                        <a:t>＼</a:t>
                      </a:r>
                      <a:r>
                        <a:rPr lang="en-US" altLang="ko-KR" dirty="0">
                          <a:latin typeface="+mn-lt"/>
                        </a:rPr>
                        <a:t>n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lt"/>
                        </a:rPr>
                        <a:t>줄 바꿈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lt"/>
                        </a:rPr>
                        <a:t>커서를 다음 라인의 시작위치로 옮긴다</a:t>
                      </a:r>
                      <a:r>
                        <a:rPr lang="en-US" altLang="ko-KR" sz="1400" dirty="0">
                          <a:latin typeface="+mn-lt"/>
                        </a:rPr>
                        <a:t>.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275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lt"/>
                        </a:rPr>
                        <a:t>＼＼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lt"/>
                        </a:rPr>
                        <a:t>역 슬래시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lt"/>
                        </a:rPr>
                        <a:t>원래의 </a:t>
                      </a:r>
                      <a:r>
                        <a:rPr lang="ko-KR" altLang="en-US" dirty="0" err="1">
                          <a:latin typeface="+mn-lt"/>
                        </a:rPr>
                        <a:t>역슬래시</a:t>
                      </a:r>
                      <a:r>
                        <a:rPr lang="ko-KR" altLang="en-US" dirty="0">
                          <a:latin typeface="+mn-lt"/>
                        </a:rPr>
                        <a:t> 자체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90072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A9BE4E3-CBA4-4021-91D8-4415C61F8643}"/>
              </a:ext>
            </a:extLst>
          </p:cNvPr>
          <p:cNvSpPr txBox="1"/>
          <p:nvPr/>
        </p:nvSpPr>
        <p:spPr>
          <a:xfrm>
            <a:off x="3807359" y="4464696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※ </a:t>
            </a:r>
            <a:r>
              <a:rPr lang="ko-KR" altLang="en-US" b="1" dirty="0" err="1"/>
              <a:t>정수형으로서의</a:t>
            </a:r>
            <a:r>
              <a:rPr lang="ko-KR" altLang="en-US" b="1" dirty="0"/>
              <a:t> </a:t>
            </a:r>
            <a:r>
              <a:rPr lang="en-US" altLang="ko-KR" b="1" dirty="0"/>
              <a:t>char</a:t>
            </a:r>
            <a:r>
              <a:rPr lang="ko-KR" altLang="en-US" b="1" dirty="0"/>
              <a:t>형</a:t>
            </a:r>
            <a:endParaRPr lang="en-US" altLang="ko-KR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2D2BFC-B48A-4570-831E-E8574E9D7EB9}"/>
              </a:ext>
            </a:extLst>
          </p:cNvPr>
          <p:cNvSpPr/>
          <p:nvPr/>
        </p:nvSpPr>
        <p:spPr>
          <a:xfrm>
            <a:off x="3807359" y="4939648"/>
            <a:ext cx="7509816" cy="14369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char code = ‘A’;</a:t>
            </a:r>
          </a:p>
          <a:p>
            <a:endParaRPr lang="en-US" altLang="ko-KR" sz="2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printf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(“%d %d %d”, code, code+1, code+2);</a:t>
            </a:r>
          </a:p>
          <a:p>
            <a:r>
              <a:rPr lang="en-US" altLang="ko-KR" sz="2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printf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(“%c %c %c”, code, code+1, code+2);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370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  <a:endCxn id="30" idx="4"/>
          </p:cNvCxnSpPr>
          <p:nvPr/>
        </p:nvCxnSpPr>
        <p:spPr>
          <a:xfrm>
            <a:off x="8706289" y="1335786"/>
            <a:ext cx="2307" cy="49095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6061526" y="-6350"/>
            <a:ext cx="3663949" cy="229234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21594000" rev="10800000"/>
                </a:camera>
                <a:lightRig rig="threePt" dir="t"/>
              </a:scene3d>
            </a:bodyPr>
            <a:lstStyle/>
            <a:p>
              <a:pPr algn="ctr"/>
              <a:r>
                <a:rPr lang="en-US" altLang="ko-KR" sz="4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Chapter</a:t>
              </a:r>
            </a:p>
            <a:p>
              <a:pPr algn="ctr"/>
              <a:r>
                <a:rPr lang="en-US" altLang="ko-KR" sz="4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05</a:t>
              </a:r>
              <a:endParaRPr lang="ko-KR" altLang="en-US" sz="48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1" name="타원 40"/>
          <p:cNvSpPr/>
          <p:nvPr/>
        </p:nvSpPr>
        <p:spPr>
          <a:xfrm>
            <a:off x="8544361" y="3096582"/>
            <a:ext cx="328471" cy="328468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9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8544360" y="3478044"/>
            <a:ext cx="328471" cy="328468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9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8544360" y="3899553"/>
            <a:ext cx="328471" cy="328468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05</a:t>
            </a:r>
            <a:endParaRPr lang="ko-KR" altLang="en-US" sz="9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8544360" y="4272316"/>
            <a:ext cx="328471" cy="328468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06</a:t>
            </a:r>
            <a:endParaRPr lang="ko-KR" altLang="en-US" sz="9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8544360" y="4708247"/>
            <a:ext cx="328471" cy="328468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07</a:t>
            </a:r>
            <a:endParaRPr lang="ko-KR" altLang="en-US" sz="9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201226" y="3096582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대입 연산자</a:t>
            </a:r>
            <a:endParaRPr lang="ko-KR" altLang="en-US" sz="1100" i="1" dirty="0">
              <a:solidFill>
                <a:srgbClr val="4C506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201226" y="349037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 err="1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형변환</a:t>
            </a:r>
            <a:endParaRPr lang="ko-KR" altLang="en-US" sz="1400" b="1" i="1" dirty="0">
              <a:solidFill>
                <a:srgbClr val="4C506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205256" y="390989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관계 연산자</a:t>
            </a:r>
            <a:endParaRPr lang="ko-KR" altLang="en-US" sz="1100" i="1" dirty="0">
              <a:solidFill>
                <a:srgbClr val="4C506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201226" y="430931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논리 연산자</a:t>
            </a:r>
            <a:endParaRPr lang="ko-KR" altLang="en-US" sz="1100" i="1" dirty="0">
              <a:solidFill>
                <a:srgbClr val="4C506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201226" y="4757580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조건 연산자</a:t>
            </a: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4484922" y="1143000"/>
            <a:ext cx="1576604" cy="12954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179726" y="2659135"/>
            <a:ext cx="5811049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ko-KR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수식과 연산자</a:t>
            </a:r>
            <a:endParaRPr lang="en-US" altLang="ko-KR" sz="48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4265030" y="2229054"/>
            <a:ext cx="439763" cy="43976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137737C-B48C-487B-9063-4B4B340F0B5A}"/>
              </a:ext>
            </a:extLst>
          </p:cNvPr>
          <p:cNvSpPr/>
          <p:nvPr/>
        </p:nvSpPr>
        <p:spPr>
          <a:xfrm>
            <a:off x="8544361" y="2345602"/>
            <a:ext cx="328471" cy="328468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9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49D07A-7455-4CAB-834C-C09E61B67A2E}"/>
              </a:ext>
            </a:extLst>
          </p:cNvPr>
          <p:cNvSpPr txBox="1"/>
          <p:nvPr/>
        </p:nvSpPr>
        <p:spPr>
          <a:xfrm>
            <a:off x="6201226" y="2345602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수식과 연산자의 개념</a:t>
            </a:r>
            <a:endParaRPr lang="ko-KR" altLang="en-US" sz="1100" i="1" dirty="0">
              <a:solidFill>
                <a:srgbClr val="4C506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ECA3386-2678-4A23-A62A-36322B7B32B5}"/>
              </a:ext>
            </a:extLst>
          </p:cNvPr>
          <p:cNvSpPr/>
          <p:nvPr/>
        </p:nvSpPr>
        <p:spPr>
          <a:xfrm>
            <a:off x="8544361" y="2709752"/>
            <a:ext cx="328471" cy="328468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9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55F293-4617-48EB-BF6F-FA7DEDE0C079}"/>
              </a:ext>
            </a:extLst>
          </p:cNvPr>
          <p:cNvSpPr txBox="1"/>
          <p:nvPr/>
        </p:nvSpPr>
        <p:spPr>
          <a:xfrm>
            <a:off x="6201226" y="2719642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산술 연산자</a:t>
            </a:r>
            <a:endParaRPr lang="ko-KR" altLang="en-US" sz="1100" i="1" dirty="0">
              <a:solidFill>
                <a:srgbClr val="4C506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57FC00E-DB71-479B-97FF-F52DF41290A3}"/>
              </a:ext>
            </a:extLst>
          </p:cNvPr>
          <p:cNvSpPr/>
          <p:nvPr/>
        </p:nvSpPr>
        <p:spPr>
          <a:xfrm>
            <a:off x="8544360" y="5113448"/>
            <a:ext cx="328471" cy="328468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08</a:t>
            </a:r>
            <a:endParaRPr lang="ko-KR" altLang="en-US" sz="9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31C97A-A04E-43AA-A66C-31F0844752C6}"/>
              </a:ext>
            </a:extLst>
          </p:cNvPr>
          <p:cNvSpPr txBox="1"/>
          <p:nvPr/>
        </p:nvSpPr>
        <p:spPr>
          <a:xfrm>
            <a:off x="6201226" y="5162781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콤마 연산자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DA7382E-91DA-4827-8482-5A6103947DB1}"/>
              </a:ext>
            </a:extLst>
          </p:cNvPr>
          <p:cNvSpPr/>
          <p:nvPr/>
        </p:nvSpPr>
        <p:spPr>
          <a:xfrm>
            <a:off x="8544360" y="5524180"/>
            <a:ext cx="328471" cy="328468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09</a:t>
            </a:r>
            <a:endParaRPr lang="ko-KR" altLang="en-US" sz="9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CF0F08-97D7-436A-812F-98352CD9987A}"/>
              </a:ext>
            </a:extLst>
          </p:cNvPr>
          <p:cNvSpPr txBox="1"/>
          <p:nvPr/>
        </p:nvSpPr>
        <p:spPr>
          <a:xfrm>
            <a:off x="6201226" y="5573513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비트 단위 연산자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01924A1-660C-4CFB-8215-B7E87E5AD0AD}"/>
              </a:ext>
            </a:extLst>
          </p:cNvPr>
          <p:cNvSpPr/>
          <p:nvPr/>
        </p:nvSpPr>
        <p:spPr>
          <a:xfrm>
            <a:off x="8544360" y="5916843"/>
            <a:ext cx="328471" cy="328468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9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9FEC88-9571-4A22-9E2F-7DD026F1F064}"/>
              </a:ext>
            </a:extLst>
          </p:cNvPr>
          <p:cNvSpPr txBox="1"/>
          <p:nvPr/>
        </p:nvSpPr>
        <p:spPr>
          <a:xfrm>
            <a:off x="5254782" y="5966176"/>
            <a:ext cx="3151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연산자의 우선 순위와 결합 규칙</a:t>
            </a:r>
            <a:endParaRPr lang="ko-KR" altLang="en-US" sz="1400" b="1" i="1" dirty="0">
              <a:solidFill>
                <a:srgbClr val="4C506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98460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</TotalTime>
  <Words>2615</Words>
  <Application>Microsoft Office PowerPoint</Application>
  <PresentationFormat>와이드스크린</PresentationFormat>
  <Paragraphs>590</Paragraphs>
  <Slides>20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Aharoni</vt:lpstr>
      <vt:lpstr>D2Coding</vt:lpstr>
      <vt:lpstr>나눔스퀘어 Bold</vt:lpstr>
      <vt:lpstr>나눔스퀘어 ExtraBold</vt:lpstr>
      <vt:lpstr>나눔스퀘어라운드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anhongbeom</cp:lastModifiedBy>
  <cp:revision>109</cp:revision>
  <dcterms:created xsi:type="dcterms:W3CDTF">2017-05-27T05:45:32Z</dcterms:created>
  <dcterms:modified xsi:type="dcterms:W3CDTF">2018-03-22T10:41:50Z</dcterms:modified>
</cp:coreProperties>
</file>