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7F806-7F91-40D7-8669-D18D5AF86EB5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77E41-B96C-4D4D-8092-5ECAB2BA0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6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발표를 맡게 된 </a:t>
            </a:r>
            <a:r>
              <a:rPr lang="ko-KR" altLang="en-US" dirty="0" err="1"/>
              <a:t>강예지입니다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저희 주제는 실감체험 증감을 위한 가상사이클 연동형 에어 </a:t>
            </a:r>
            <a:r>
              <a:rPr lang="ko-KR" altLang="en-US" dirty="0" err="1"/>
              <a:t>블로워</a:t>
            </a:r>
            <a:r>
              <a:rPr lang="ko-KR" altLang="en-US" dirty="0"/>
              <a:t> 개발 이고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연구 배경 </a:t>
            </a:r>
            <a:r>
              <a:rPr lang="en-US" altLang="ko-KR" dirty="0"/>
              <a:t>, </a:t>
            </a:r>
            <a:r>
              <a:rPr lang="ko-KR" altLang="en-US" dirty="0"/>
              <a:t>내용 부터 예상 결과물 까지  나와 있는 순서로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38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6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6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2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7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3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3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6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4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 바람 효과를 </a:t>
            </a:r>
            <a:r>
              <a:rPr lang="ko-KR" altLang="en-US" dirty="0" err="1"/>
              <a:t>인도어라이딩</a:t>
            </a:r>
            <a:r>
              <a:rPr lang="ko-KR" altLang="en-US" dirty="0"/>
              <a:t> 에 적용하는 것이 저희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Zwift </a:t>
            </a:r>
            <a:r>
              <a:rPr lang="ko-KR" altLang="en-US" dirty="0"/>
              <a:t>라는 실내 라이딩 콘텐츠가 있습니다</a:t>
            </a:r>
            <a:r>
              <a:rPr lang="en-US" altLang="ko-KR" dirty="0"/>
              <a:t>. </a:t>
            </a:r>
            <a:r>
              <a:rPr lang="ko-KR" altLang="en-US" dirty="0"/>
              <a:t>세계 각 국 유저들과 함께 라이딩을 할 수 있는 일종의 </a:t>
            </a:r>
            <a:r>
              <a:rPr lang="en-US" altLang="ko-KR" dirty="0"/>
              <a:t>‘</a:t>
            </a:r>
            <a:r>
              <a:rPr lang="ko-KR" altLang="en-US" dirty="0"/>
              <a:t>게임</a:t>
            </a:r>
            <a:r>
              <a:rPr lang="en-US" altLang="ko-KR" dirty="0"/>
              <a:t>’</a:t>
            </a:r>
            <a:r>
              <a:rPr lang="ko-KR" altLang="en-US" dirty="0"/>
              <a:t>이라고 생각 해도 됩니다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\\\\\\\\\\</a:t>
            </a:r>
          </a:p>
          <a:p>
            <a:endParaRPr lang="en-US" altLang="ko-KR" dirty="0"/>
          </a:p>
          <a:p>
            <a:r>
              <a:rPr lang="ko-KR" altLang="en-US" dirty="0"/>
              <a:t>이 콘텐츠와 </a:t>
            </a:r>
            <a:r>
              <a:rPr lang="ko-KR" altLang="en-US" dirty="0" err="1"/>
              <a:t>에어블로워를</a:t>
            </a:r>
            <a:r>
              <a:rPr lang="ko-KR" altLang="en-US" dirty="0"/>
              <a:t> 연동 시키고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자전거 속도에 따라 바람 세기를 </a:t>
            </a:r>
            <a:r>
              <a:rPr lang="en-US" altLang="ko-KR" dirty="0"/>
              <a:t>36</a:t>
            </a:r>
            <a:r>
              <a:rPr lang="ko-KR" altLang="en-US" dirty="0"/>
              <a:t>단계로 나누어서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실제에 근접한 공간적 체험을 할 수 있게 하는 것이 목표입니다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E8464-AF97-485E-9CDD-5149A410F8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5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505EA-02C0-49EE-ACFB-4236EDA4B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F42C94-0474-4192-9689-9FF773BDC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6B57D-18AD-43CB-868C-8F8F7A08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E20C9-6D0B-4499-BC6A-1A2FCDCD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17EBC-6E92-41D4-813D-257989ED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6BBDF-33A8-4C46-ACEA-4B7C1941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F7593-8D47-4982-9A86-FAA76A26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48F9D-2320-4626-8EB1-DB8A5B3D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9C638-9152-4409-B63B-D761B13B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CBCAC-7F2E-49AB-B7A8-A861F1A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7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5D0A5-2A64-43BF-857A-F519EE80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347C82-7D2C-46E7-8D3C-B5F7B614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9C3A9-F0B7-4BFE-B772-5EF3D71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E019F-B6FC-4E9E-8418-EE8EE0F2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ED6EA-6E5E-43EC-8240-46BC7C95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697CD-C441-454D-89A9-D6823EB8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01706-397B-4A4D-B821-804C6AD9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19D91-6EAA-4F06-B817-4E2D9D4C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F3833-F104-41AD-AEE0-201D1A22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AF6E4-CA56-4FB8-9893-FAE3C186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5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8E3A8-ADE1-4BD6-9378-2ECD2139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41388-2FAF-4C52-BE98-0C47C905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9226E-2A9E-4905-902E-40403C94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F8BFD-5AEC-4433-9199-3A0E37B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490F6-D737-4BEE-8334-8EDAF8CF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B633-F2F4-4414-A03F-65DD0814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88232-2339-4913-BD7E-9CC19836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9F296-3045-4305-B521-894CE9CA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61A8E-F1F1-42B7-845E-AE593250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83D1B-3E7A-4032-97DF-14F4215F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F2FBB-EFF8-49CC-873B-7024E74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8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C7FB8-1327-4374-87EA-63BA936A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A8709-8208-4898-B098-1FCB9469E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7CF5C-12BE-4635-A504-5D295B088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BCCCC8-BBF6-4B9A-BE4F-76C73E2C1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1C16E1-CAD0-4596-8E48-0FF04AF1C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DE4E4B-FF0F-42EF-AD36-B07C0A49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48D960-5EF6-45FB-A44B-A537ABD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AFFEF5-19FA-4DB8-BDE3-EB10957F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37003-C320-4C0D-A69B-7B159B82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09B284-FC7C-4A1B-A40F-A78FFBE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E8448-2D7C-40E3-9AFB-6404FF79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564475-F1B5-424A-B313-A250538B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56FE7B-6CA0-4E38-9CFA-42CF686D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F446FD-A116-4F44-B3D0-D43AA616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907A37-344E-41C8-BB21-6F8975E7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3803-8437-4EA7-BBC2-10A818BA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5877F-D726-44B7-9A4D-652B228C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10833-F4D2-433E-A7A8-A8FDE0B94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8239B-F2FC-4557-859F-2D7645F0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BC206-3F95-45B8-B745-7A342FF0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0F503-4703-4A97-A9CA-485BD40A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B13C-E41B-423D-A032-60A8550B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CE49C3-94E9-4A41-97A0-A195DE2D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98FC7-72CE-4001-BB14-9D0D0D1C2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33B41-D7E6-41B3-9399-0184E2DF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42F82-A8A0-4619-B3CD-B10D3B5F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636A8-84C8-4690-A563-5139A9B2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FEE742-894C-426C-B216-68C319C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485B6-D83F-409B-8B90-B53DC8F3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A283E-54CA-4AF0-8C6B-A8DC70352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AE66-9631-4305-AEAA-E6F88826CEA1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5F7E6-6C65-4717-BFA3-46619E0FF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E969C-19F9-426A-B8A7-4EF8C84BD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94AD-FFE4-43DF-B65F-9005E5D0B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6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endCxn id="56" idx="4"/>
          </p:cNvCxnSpPr>
          <p:nvPr/>
        </p:nvCxnSpPr>
        <p:spPr>
          <a:xfrm>
            <a:off x="8706289" y="2200768"/>
            <a:ext cx="2307" cy="37009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21594000" rev="1080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Chapter</a:t>
              </a:r>
            </a:p>
            <a:p>
              <a:pPr algn="ctr"/>
              <a:r>
                <a:rPr lang="en-US" altLang="ko-KR" sz="4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08</a:t>
              </a:r>
              <a:endPara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8544361" y="340092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3958933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4468628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544360" y="5029500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44360" y="55732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340092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 예제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1226" y="3971267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호출과 반환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1226" y="4493296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원형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01226" y="50665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라이브러리 함수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1226" y="562256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함수를 사용하는 이유</a:t>
            </a: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22" y="1143000"/>
            <a:ext cx="157660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9726" y="2685640"/>
            <a:ext cx="5811049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4AED7-8CA3-4CED-82B7-FDC19E6CF951}"/>
              </a:ext>
            </a:extLst>
          </p:cNvPr>
          <p:cNvSpPr/>
          <p:nvPr/>
        </p:nvSpPr>
        <p:spPr>
          <a:xfrm>
            <a:off x="2484249" y="4991749"/>
            <a:ext cx="381100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dirty="0" err="1">
                <a:solidFill>
                  <a:srgbClr val="4C506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안홍범</a:t>
            </a:r>
            <a:endParaRPr lang="en-US" altLang="ko-KR" sz="2800" b="1" dirty="0">
              <a:solidFill>
                <a:srgbClr val="4C506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37737C-B48C-487B-9063-4B4B340F0B5A}"/>
              </a:ext>
            </a:extLst>
          </p:cNvPr>
          <p:cNvSpPr/>
          <p:nvPr/>
        </p:nvSpPr>
        <p:spPr>
          <a:xfrm>
            <a:off x="8544361" y="2345602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49D07A-7455-4CAB-834C-C09E61B67A2E}"/>
              </a:ext>
            </a:extLst>
          </p:cNvPr>
          <p:cNvSpPr txBox="1"/>
          <p:nvPr/>
        </p:nvSpPr>
        <p:spPr>
          <a:xfrm>
            <a:off x="6201226" y="234560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함수란</a:t>
            </a:r>
            <a:r>
              <a:rPr lang="en-US" altLang="ko-KR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?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A3386-2678-4A23-A62A-36322B7B32B5}"/>
              </a:ext>
            </a:extLst>
          </p:cNvPr>
          <p:cNvSpPr/>
          <p:nvPr/>
        </p:nvSpPr>
        <p:spPr>
          <a:xfrm>
            <a:off x="8544361" y="2856429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5F293-4617-48EB-BF6F-FA7DEDE0C079}"/>
              </a:ext>
            </a:extLst>
          </p:cNvPr>
          <p:cNvSpPr txBox="1"/>
          <p:nvPr/>
        </p:nvSpPr>
        <p:spPr>
          <a:xfrm>
            <a:off x="6201226" y="2866319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</a:t>
            </a:r>
            <a:endParaRPr lang="ko-KR" altLang="en-US" sz="11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1062868"/>
            <a:ext cx="7883862" cy="385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computer_sum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n);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sum =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computer_sum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(100);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computer_sum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원형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8-5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589285" y="431273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함수 원형 </a:t>
            </a:r>
            <a:r>
              <a:rPr lang="en-US" altLang="ko-KR" dirty="0"/>
              <a:t>: </a:t>
            </a:r>
            <a:r>
              <a:rPr lang="ko-KR" altLang="en-US" dirty="0"/>
              <a:t>함수를 사용할 때 미리 컴파일러에게 함수에 대한 정보를 알리는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D1980-FC15-4921-AA4A-53050A97800D}"/>
              </a:ext>
            </a:extLst>
          </p:cNvPr>
          <p:cNvSpPr/>
          <p:nvPr/>
        </p:nvSpPr>
        <p:spPr>
          <a:xfrm>
            <a:off x="3662802" y="1113060"/>
            <a:ext cx="3188164" cy="371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BFDC3-057D-4881-88AB-FA25C8DCB8C9}"/>
              </a:ext>
            </a:extLst>
          </p:cNvPr>
          <p:cNvSpPr txBox="1"/>
          <p:nvPr/>
        </p:nvSpPr>
        <p:spPr>
          <a:xfrm>
            <a:off x="3589285" y="5326934"/>
            <a:ext cx="821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※ </a:t>
            </a:r>
            <a:r>
              <a:rPr lang="ko-KR" altLang="en-US" b="1" dirty="0"/>
              <a:t>함수 원형을 사용하지 않으려면 사용하려는 함수의 정의를 먼저 등장시키면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521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74440" y="1262269"/>
            <a:ext cx="5880979" cy="3605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#include&lt;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#include&lt;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stdlib.h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for(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 ;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 6 ;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 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(“%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d”,rand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 0;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06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라이브러리 함수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8-6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589285" y="431273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라이브러리 함수는 컴파일러에서 제공하는 함수를 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D1980-FC15-4921-AA4A-53050A97800D}"/>
              </a:ext>
            </a:extLst>
          </p:cNvPr>
          <p:cNvSpPr/>
          <p:nvPr/>
        </p:nvSpPr>
        <p:spPr>
          <a:xfrm>
            <a:off x="3674440" y="1540704"/>
            <a:ext cx="2191788" cy="245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BFDC3-057D-4881-88AB-FA25C8DCB8C9}"/>
              </a:ext>
            </a:extLst>
          </p:cNvPr>
          <p:cNvSpPr txBox="1"/>
          <p:nvPr/>
        </p:nvSpPr>
        <p:spPr>
          <a:xfrm>
            <a:off x="3589285" y="846771"/>
            <a:ext cx="82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난수 함수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45A6C-E2CB-48B3-8883-2C9A8F700F91}"/>
              </a:ext>
            </a:extLst>
          </p:cNvPr>
          <p:cNvSpPr txBox="1"/>
          <p:nvPr/>
        </p:nvSpPr>
        <p:spPr>
          <a:xfrm>
            <a:off x="3674440" y="5019447"/>
            <a:ext cx="47548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그 외의 라이브러리 함수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exit(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삼각함수 </a:t>
            </a:r>
            <a:r>
              <a:rPr lang="en-US" altLang="ko-KR" dirty="0"/>
              <a:t>( double sin( ) ..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지수함수 </a:t>
            </a:r>
            <a:r>
              <a:rPr lang="en-US" altLang="ko-KR" dirty="0"/>
              <a:t>( double </a:t>
            </a:r>
            <a:r>
              <a:rPr lang="en-US" altLang="ko-KR" dirty="0" err="1"/>
              <a:t>exp</a:t>
            </a:r>
            <a:r>
              <a:rPr lang="en-US" altLang="ko-KR" dirty="0"/>
              <a:t>( ), double log( )…)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기타함수 </a:t>
            </a:r>
            <a:r>
              <a:rPr lang="en-US" altLang="ko-KR" dirty="0"/>
              <a:t>( double sqrt( ), </a:t>
            </a:r>
            <a:r>
              <a:rPr lang="en-US" altLang="ko-KR" dirty="0" err="1"/>
              <a:t>int</a:t>
            </a:r>
            <a:r>
              <a:rPr lang="en-US" altLang="ko-KR" dirty="0"/>
              <a:t> abs( ) …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97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592661" y="1502421"/>
            <a:ext cx="7471689" cy="3913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980000" rtlCol="0" anchor="ctr"/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소스 코드의 중복성을 </a:t>
            </a:r>
            <a:r>
              <a:rPr lang="ko-KR" altLang="en-US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없애준다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한번 제작된 함수는 다른 프로그램을 제작할 때도 사용이 가능하다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복잡한 문제를 단순한 부분으로 분해할 수 있다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함수의 부수 작용</a:t>
            </a:r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07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함수를 사용하는 이유</a:t>
            </a:r>
            <a:endParaRPr lang="ko-KR" altLang="en-US" sz="16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8-6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62802" y="84677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함수를 사용하는 이유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275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061526" y="-6350"/>
            <a:ext cx="3663949" cy="229234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143000"/>
            <a:ext cx="1576614" cy="12954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992151" y="3059145"/>
            <a:ext cx="725834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sz="7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sp>
        <p:nvSpPr>
          <p:cNvPr id="64" name="타원 63"/>
          <p:cNvSpPr/>
          <p:nvPr/>
        </p:nvSpPr>
        <p:spPr>
          <a:xfrm>
            <a:off x="4265030" y="2229054"/>
            <a:ext cx="439763" cy="4397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38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4141041"/>
            <a:ext cx="6885218" cy="19964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함수란</a:t>
            </a:r>
            <a:r>
              <a:rPr lang="en-US" altLang="ko-KR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?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8-1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D9F27-BFD0-495E-B134-322CA779B4AA}"/>
              </a:ext>
            </a:extLst>
          </p:cNvPr>
          <p:cNvSpPr txBox="1"/>
          <p:nvPr/>
        </p:nvSpPr>
        <p:spPr>
          <a:xfrm>
            <a:off x="3589285" y="799506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함수</a:t>
            </a:r>
            <a:r>
              <a:rPr lang="ko-KR" altLang="en-US" sz="2400" dirty="0"/>
              <a:t>는 프로그램을 구성하는 기본적인 구성 요소</a:t>
            </a:r>
            <a:endParaRPr lang="en-US" altLang="ko-KR" sz="24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63BE8-390A-4887-B37F-A8AD9BC7A7FF}"/>
              </a:ext>
            </a:extLst>
          </p:cNvPr>
          <p:cNvSpPr txBox="1"/>
          <p:nvPr/>
        </p:nvSpPr>
        <p:spPr>
          <a:xfrm>
            <a:off x="3662802" y="2064642"/>
            <a:ext cx="551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함수의 특징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서로 구별되는 이름을 가지고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특정한 작업을 수행한다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입력을 받을 수 있고 수행 결과를 반환할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4C656-DC92-401A-A806-BB76B361A52B}"/>
              </a:ext>
            </a:extLst>
          </p:cNvPr>
          <p:cNvSpPr txBox="1"/>
          <p:nvPr/>
        </p:nvSpPr>
        <p:spPr>
          <a:xfrm>
            <a:off x="3662802" y="4258904"/>
            <a:ext cx="6997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함수의 장점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사용한 코드가 중복되는 것을 막을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한번 작성된 함수는 여러 번 재사용할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프로그램을 모듈로 나눌 수 있어서 개발 과정이 쉬워지고 보다 체계적이 되면서 유지 보수도 쉬워진다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9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47241" y="846771"/>
            <a:ext cx="6066085" cy="2288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add(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 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result;</a:t>
            </a: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 = x + y 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 result;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8-2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CAEF43-C451-4B3D-9B69-1F8CD73FC4B3}"/>
              </a:ext>
            </a:extLst>
          </p:cNvPr>
          <p:cNvSpPr/>
          <p:nvPr/>
        </p:nvSpPr>
        <p:spPr>
          <a:xfrm>
            <a:off x="3662802" y="989330"/>
            <a:ext cx="2761050" cy="335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70859-CA75-4340-84F8-9F82585E78CD}"/>
              </a:ext>
            </a:extLst>
          </p:cNvPr>
          <p:cNvSpPr/>
          <p:nvPr/>
        </p:nvSpPr>
        <p:spPr>
          <a:xfrm>
            <a:off x="3663956" y="1545959"/>
            <a:ext cx="2758742" cy="115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441784-184E-404E-8569-59FB2677B7E5}"/>
              </a:ext>
            </a:extLst>
          </p:cNvPr>
          <p:cNvCxnSpPr/>
          <p:nvPr/>
        </p:nvCxnSpPr>
        <p:spPr>
          <a:xfrm flipH="1">
            <a:off x="6546573" y="1142404"/>
            <a:ext cx="13252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D18911-8BCA-449A-AED1-DCDF8CAE8C04}"/>
              </a:ext>
            </a:extLst>
          </p:cNvPr>
          <p:cNvCxnSpPr>
            <a:cxnSpLocks/>
          </p:cNvCxnSpPr>
          <p:nvPr/>
        </p:nvCxnSpPr>
        <p:spPr>
          <a:xfrm flipH="1">
            <a:off x="6546575" y="2088063"/>
            <a:ext cx="1325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936A15-F636-4064-97D0-2E7C29A44608}"/>
              </a:ext>
            </a:extLst>
          </p:cNvPr>
          <p:cNvSpPr txBox="1"/>
          <p:nvPr/>
        </p:nvSpPr>
        <p:spPr>
          <a:xfrm>
            <a:off x="7871790" y="9893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헤더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7871791" y="19033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몸체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97F15-1461-45E7-AD07-A2BCF4CF0720}"/>
              </a:ext>
            </a:extLst>
          </p:cNvPr>
          <p:cNvSpPr txBox="1"/>
          <p:nvPr/>
        </p:nvSpPr>
        <p:spPr>
          <a:xfrm>
            <a:off x="3660494" y="3799552"/>
            <a:ext cx="67954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u="sng" dirty="0"/>
              <a:t>함수 이름</a:t>
            </a:r>
            <a:endParaRPr lang="en-US" altLang="ko-KR" sz="2400" b="1" u="sng" dirty="0"/>
          </a:p>
          <a:p>
            <a:endParaRPr lang="en-US" altLang="ko-KR" dirty="0"/>
          </a:p>
          <a:p>
            <a:r>
              <a:rPr lang="ko-KR" altLang="en-US" dirty="0">
                <a:latin typeface="+mj-ea"/>
                <a:ea typeface="+mj-ea"/>
              </a:rPr>
              <a:t>함수 이름은 함수의 기능을 암시하는 이름을 부여하는 것이 좋음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밑줄기호 </a:t>
            </a:r>
            <a:r>
              <a:rPr lang="en-US" altLang="ko-KR" dirty="0">
                <a:latin typeface="+mj-ea"/>
                <a:ea typeface="+mj-ea"/>
              </a:rPr>
              <a:t>( _ )</a:t>
            </a:r>
            <a:r>
              <a:rPr lang="ko-KR" altLang="en-US" dirty="0">
                <a:latin typeface="+mj-ea"/>
                <a:ea typeface="+mj-ea"/>
              </a:rPr>
              <a:t>도 사용 가능하다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6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2123572"/>
            <a:ext cx="6252613" cy="4009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476000"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square(</a:t>
            </a:r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n)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 (n*n);</a:t>
            </a:r>
          </a:p>
          <a:p>
            <a:endParaRPr lang="en-US" altLang="ko-KR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 예제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37157" y="1546455"/>
            <a:ext cx="6053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예제 </a:t>
            </a:r>
            <a:r>
              <a:rPr lang="en-US" altLang="ko-KR" sz="2800" b="1" dirty="0"/>
              <a:t>1 </a:t>
            </a:r>
            <a:r>
              <a:rPr lang="ko-KR" altLang="en-US" sz="2800" dirty="0"/>
              <a:t>정수의 </a:t>
            </a:r>
            <a:r>
              <a:rPr lang="ko-KR" altLang="en-US" sz="2800" dirty="0" err="1"/>
              <a:t>제곱값을</a:t>
            </a:r>
            <a:r>
              <a:rPr lang="ko-KR" altLang="en-US" sz="2800" dirty="0"/>
              <a:t> 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3445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2123572"/>
            <a:ext cx="7883862" cy="385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get_max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24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if ( x &gt; y 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return(x);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else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return(y);</a:t>
            </a:r>
          </a:p>
          <a:p>
            <a:endParaRPr lang="en-US" altLang="ko-KR" sz="24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 예제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37157" y="1546455"/>
            <a:ext cx="803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예제 </a:t>
            </a:r>
            <a:r>
              <a:rPr lang="en-US" altLang="ko-KR" sz="2800" b="1" dirty="0"/>
              <a:t>2 </a:t>
            </a:r>
            <a:r>
              <a:rPr lang="ko-KR" altLang="en-US" dirty="0"/>
              <a:t>두 개의 정수가 주어지면 두 수 중에서 더 큰 수를 반환하는 함수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2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2123572"/>
            <a:ext cx="7883862" cy="385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draw_rect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side 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 ,y;</a:t>
            </a:r>
          </a:p>
          <a:p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for( y = 0 ; y &lt; side ; y++ 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{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for( x = 0 ; x &lt; side ; x++ )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(“*”);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(“\n”);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return;</a:t>
            </a:r>
          </a:p>
          <a:p>
            <a:r>
              <a:rPr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 예제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37157" y="1546455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예제 </a:t>
            </a:r>
            <a:r>
              <a:rPr lang="en-US" altLang="ko-KR" sz="2800" b="1" dirty="0"/>
              <a:t>3 </a:t>
            </a:r>
            <a:r>
              <a:rPr lang="ko-KR" altLang="en-US" sz="2000" dirty="0"/>
              <a:t>별표 기호를 이용하여 정사각형을 그리는 함수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045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2123572"/>
            <a:ext cx="7883862" cy="385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power(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 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long result = 1;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for(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0 ;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 y ;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 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result *= x;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 result;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 예제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37157" y="1546455"/>
            <a:ext cx="79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예제 </a:t>
            </a:r>
            <a:r>
              <a:rPr lang="en-US" altLang="ko-KR" sz="2800" b="1" dirty="0"/>
              <a:t>4 </a:t>
            </a:r>
            <a:r>
              <a:rPr lang="ko-KR" altLang="en-US" sz="2400" dirty="0"/>
              <a:t>정수 </a:t>
            </a:r>
            <a:r>
              <a:rPr lang="en-US" altLang="ko-KR" sz="2400" dirty="0"/>
              <a:t>x</a:t>
            </a:r>
            <a:r>
              <a:rPr lang="ko-KR" altLang="en-US" sz="2400" dirty="0"/>
              <a:t>를 받아서 </a:t>
            </a:r>
            <a:r>
              <a:rPr lang="en-US" altLang="ko-KR" sz="2400" dirty="0" err="1"/>
              <a:t>x^y</a:t>
            </a:r>
            <a:r>
              <a:rPr lang="ko-KR" altLang="en-US" sz="2400" dirty="0"/>
              <a:t>를 계산하여 반환하는 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89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3662802" y="2123572"/>
            <a:ext cx="7883862" cy="385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factorial(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ko-KR" altLang="en-US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long result = 1;</a:t>
            </a:r>
          </a:p>
          <a:p>
            <a:endParaRPr lang="en-US" altLang="ko-KR" sz="200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for(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 ;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&lt;= n ;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 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result *=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return result;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정의 예제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8-3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637157" y="1546455"/>
            <a:ext cx="769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예제 </a:t>
            </a:r>
            <a:r>
              <a:rPr lang="en-US" altLang="ko-KR" sz="2800" b="1" dirty="0"/>
              <a:t>5 </a:t>
            </a:r>
            <a:r>
              <a:rPr lang="ko-KR" altLang="en-US" sz="1600" dirty="0"/>
              <a:t>정수 </a:t>
            </a:r>
            <a:r>
              <a:rPr lang="en-US" altLang="ko-KR" sz="1600" dirty="0"/>
              <a:t>n</a:t>
            </a:r>
            <a:r>
              <a:rPr lang="ko-KR" altLang="en-US" sz="1600" dirty="0"/>
              <a:t>을 받아서 </a:t>
            </a:r>
            <a:r>
              <a:rPr lang="en-US" altLang="ko-KR" sz="1600" dirty="0"/>
              <a:t>1</a:t>
            </a:r>
            <a:r>
              <a:rPr lang="ko-KR" altLang="en-US" sz="1600" dirty="0"/>
              <a:t>에서 </a:t>
            </a:r>
            <a:r>
              <a:rPr lang="en-US" altLang="ko-KR" sz="1600" dirty="0"/>
              <a:t>n</a:t>
            </a:r>
            <a:r>
              <a:rPr lang="ko-KR" altLang="en-US" sz="1600" dirty="0"/>
              <a:t>까지의 정수들의 곱을 구하는 </a:t>
            </a:r>
            <a:r>
              <a:rPr lang="ko-KR" altLang="en-US" sz="1600" dirty="0" err="1"/>
              <a:t>팩토리얼</a:t>
            </a:r>
            <a:r>
              <a:rPr lang="ko-KR" altLang="en-US" sz="1600" dirty="0"/>
              <a:t> 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77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4EADC4-6982-4A68-9C07-BB8D70FE03D0}"/>
              </a:ext>
            </a:extLst>
          </p:cNvPr>
          <p:cNvSpPr/>
          <p:nvPr/>
        </p:nvSpPr>
        <p:spPr>
          <a:xfrm>
            <a:off x="7472145" y="2436170"/>
            <a:ext cx="3495108" cy="26025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add(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x, </a:t>
            </a:r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y)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cxnSp>
        <p:nvCxnSpPr>
          <p:cNvPr id="5" name="직선 연결선 4"/>
          <p:cNvCxnSpPr>
            <a:cxnSpLocks/>
            <a:endCxn id="41" idx="4"/>
          </p:cNvCxnSpPr>
          <p:nvPr/>
        </p:nvCxnSpPr>
        <p:spPr>
          <a:xfrm>
            <a:off x="2620425" y="2283824"/>
            <a:ext cx="2308" cy="10340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0" y="-358"/>
            <a:ext cx="3662802" cy="2285999"/>
            <a:chOff x="0" y="-358"/>
            <a:chExt cx="3662802" cy="2285999"/>
          </a:xfrm>
        </p:grpSpPr>
        <p:sp>
          <p:nvSpPr>
            <p:cNvPr id="45" name="자유형 44"/>
            <p:cNvSpPr/>
            <p:nvPr/>
          </p:nvSpPr>
          <p:spPr>
            <a:xfrm flipV="1">
              <a:off x="3189176" y="0"/>
              <a:ext cx="473626" cy="457701"/>
            </a:xfrm>
            <a:custGeom>
              <a:avLst/>
              <a:gdLst>
                <a:gd name="connsiteX0" fmla="*/ 0 w 473626"/>
                <a:gd name="connsiteY0" fmla="*/ 457701 h 457701"/>
                <a:gd name="connsiteX1" fmla="*/ 473626 w 473626"/>
                <a:gd name="connsiteY1" fmla="*/ 457701 h 457701"/>
                <a:gd name="connsiteX2" fmla="*/ 461974 w 473626"/>
                <a:gd name="connsiteY2" fmla="*/ 454066 h 457701"/>
                <a:gd name="connsiteX3" fmla="*/ 264253 w 473626"/>
                <a:gd name="connsiteY3" fmla="*/ 0 h 457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626" h="457701">
                  <a:moveTo>
                    <a:pt x="0" y="457701"/>
                  </a:moveTo>
                  <a:lnTo>
                    <a:pt x="473626" y="457701"/>
                  </a:lnTo>
                  <a:lnTo>
                    <a:pt x="461974" y="454066"/>
                  </a:lnTo>
                  <a:lnTo>
                    <a:pt x="26425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0" y="-358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1903850" y="1961505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타원 40"/>
          <p:cNvSpPr/>
          <p:nvPr/>
        </p:nvSpPr>
        <p:spPr>
          <a:xfrm>
            <a:off x="2458497" y="2989447"/>
            <a:ext cx="328471" cy="328468"/>
          </a:xfrm>
          <a:prstGeom prst="ellipse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900" b="1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E9289-1D32-4A24-BE8A-50E7584FF80C}"/>
              </a:ext>
            </a:extLst>
          </p:cNvPr>
          <p:cNvSpPr txBox="1"/>
          <p:nvPr/>
        </p:nvSpPr>
        <p:spPr>
          <a:xfrm>
            <a:off x="145772" y="2991264"/>
            <a:ext cx="22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i="1" dirty="0">
                <a:solidFill>
                  <a:srgbClr val="4C50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함수 호출과 반환</a:t>
            </a:r>
            <a:endParaRPr lang="ko-KR" altLang="en-US" sz="2000" i="1" dirty="0">
              <a:solidFill>
                <a:srgbClr val="4C50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52BB2B-BB54-44C6-A7E0-BCB87F090083}"/>
              </a:ext>
            </a:extLst>
          </p:cNvPr>
          <p:cNvSpPr/>
          <p:nvPr/>
        </p:nvSpPr>
        <p:spPr>
          <a:xfrm>
            <a:off x="1217401" y="431273"/>
            <a:ext cx="11544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i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8-4</a:t>
            </a:r>
            <a:endParaRPr lang="ko-KR" altLang="en-US" sz="4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CF773-595F-49DC-A7D2-AEEC68B74EC3}"/>
              </a:ext>
            </a:extLst>
          </p:cNvPr>
          <p:cNvSpPr txBox="1"/>
          <p:nvPr/>
        </p:nvSpPr>
        <p:spPr>
          <a:xfrm>
            <a:off x="3589284" y="285636"/>
            <a:ext cx="7765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함수 호출</a:t>
            </a:r>
            <a:endParaRPr lang="en-US" altLang="ko-KR" sz="2400" b="1" dirty="0"/>
          </a:p>
          <a:p>
            <a:r>
              <a:rPr lang="ko-KR" altLang="en-US" sz="2000" dirty="0"/>
              <a:t>형식 </a:t>
            </a:r>
            <a:r>
              <a:rPr lang="en-US" altLang="ko-KR" sz="2000" dirty="0"/>
              <a:t>: </a:t>
            </a:r>
            <a:r>
              <a:rPr lang="ko-KR" altLang="en-US" sz="2000" dirty="0"/>
              <a:t>함수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</a:t>
            </a:r>
            <a:r>
              <a:rPr lang="en-US" altLang="ko-KR" sz="2000" dirty="0"/>
              <a:t>1,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2…)</a:t>
            </a:r>
          </a:p>
          <a:p>
            <a:r>
              <a:rPr lang="ko-KR" altLang="en-US" sz="2000" dirty="0"/>
              <a:t>함수가 데이터</a:t>
            </a:r>
            <a:r>
              <a:rPr lang="en-US" altLang="ko-KR" sz="2000" dirty="0"/>
              <a:t>1,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2 </a:t>
            </a:r>
            <a:r>
              <a:rPr lang="ko-KR" altLang="en-US" sz="2000" dirty="0"/>
              <a:t>등의 값을 가지고 호출되어 실행된다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 ) add(10, 20);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6949AB-9354-4386-9C07-7060FCC9C39D}"/>
              </a:ext>
            </a:extLst>
          </p:cNvPr>
          <p:cNvSpPr/>
          <p:nvPr/>
        </p:nvSpPr>
        <p:spPr>
          <a:xfrm>
            <a:off x="3662802" y="2476920"/>
            <a:ext cx="3451489" cy="2602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24000"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main(void)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000" u="sng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 = add(2,3);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…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11884-DD8A-4CC8-A7C1-5DE03A7B53C9}"/>
              </a:ext>
            </a:extLst>
          </p:cNvPr>
          <p:cNvSpPr txBox="1"/>
          <p:nvPr/>
        </p:nvSpPr>
        <p:spPr>
          <a:xfrm>
            <a:off x="3662802" y="196150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함수의 실행 과정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EC3C8F7-44EC-495E-AB69-AA20B09DA05B}"/>
              </a:ext>
            </a:extLst>
          </p:cNvPr>
          <p:cNvCxnSpPr/>
          <p:nvPr/>
        </p:nvCxnSpPr>
        <p:spPr>
          <a:xfrm>
            <a:off x="6443003" y="2798122"/>
            <a:ext cx="0" cy="7863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6C0651-50DB-4920-9EA0-76867F790CBD}"/>
              </a:ext>
            </a:extLst>
          </p:cNvPr>
          <p:cNvCxnSpPr>
            <a:cxnSpLocks/>
          </p:cNvCxnSpPr>
          <p:nvPr/>
        </p:nvCxnSpPr>
        <p:spPr>
          <a:xfrm flipV="1">
            <a:off x="6623538" y="2989447"/>
            <a:ext cx="958948" cy="59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9482C6-8726-42CA-9B44-42C3735CAA0B}"/>
              </a:ext>
            </a:extLst>
          </p:cNvPr>
          <p:cNvCxnSpPr/>
          <p:nvPr/>
        </p:nvCxnSpPr>
        <p:spPr>
          <a:xfrm>
            <a:off x="7692683" y="3286981"/>
            <a:ext cx="0" cy="7863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84BCB2-D003-4AFA-B8A2-CC5393049CAF}"/>
              </a:ext>
            </a:extLst>
          </p:cNvPr>
          <p:cNvCxnSpPr>
            <a:cxnSpLocks/>
          </p:cNvCxnSpPr>
          <p:nvPr/>
        </p:nvCxnSpPr>
        <p:spPr>
          <a:xfrm flipH="1" flipV="1">
            <a:off x="6623538" y="3924886"/>
            <a:ext cx="958949" cy="422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3AF2D7-B660-41AB-B875-EB557EB87937}"/>
              </a:ext>
            </a:extLst>
          </p:cNvPr>
          <p:cNvCxnSpPr>
            <a:cxnSpLocks/>
          </p:cNvCxnSpPr>
          <p:nvPr/>
        </p:nvCxnSpPr>
        <p:spPr>
          <a:xfrm>
            <a:off x="6443003" y="3924886"/>
            <a:ext cx="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B1F0BA-16A7-4D02-9BD0-048997F2A2B5}"/>
              </a:ext>
            </a:extLst>
          </p:cNvPr>
          <p:cNvSpPr txBox="1"/>
          <p:nvPr/>
        </p:nvSpPr>
        <p:spPr>
          <a:xfrm>
            <a:off x="3672447" y="5400645"/>
            <a:ext cx="8122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 </a:t>
            </a:r>
            <a:r>
              <a:rPr lang="ko-KR" altLang="en-US" b="1" dirty="0"/>
              <a:t>반환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return </a:t>
            </a:r>
            <a:r>
              <a:rPr lang="ko-KR" altLang="en-US" dirty="0" err="1"/>
              <a:t>반환값</a:t>
            </a:r>
            <a:r>
              <a:rPr lang="ko-KR" altLang="en-US" dirty="0"/>
              <a:t> 형식으로 반환해 줄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반환값은</a:t>
            </a:r>
            <a:r>
              <a:rPr lang="ko-KR" altLang="en-US" dirty="0"/>
              <a:t> 하나만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반환되는 값이 없다면 </a:t>
            </a:r>
            <a:r>
              <a:rPr lang="en-US" altLang="ko-KR" dirty="0"/>
              <a:t>return </a:t>
            </a:r>
            <a:r>
              <a:rPr lang="ko-KR" altLang="en-US" dirty="0"/>
              <a:t>키워드 다음에 아무것도 써주지 않으면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3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1238</Words>
  <Application>Microsoft Office PowerPoint</Application>
  <PresentationFormat>와이드스크린</PresentationFormat>
  <Paragraphs>323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Aharoni</vt:lpstr>
      <vt:lpstr>D2Coding</vt:lpstr>
      <vt:lpstr>나눔스퀘어 Bold</vt:lpstr>
      <vt:lpstr>나눔스퀘어 ExtraBold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11</cp:revision>
  <dcterms:created xsi:type="dcterms:W3CDTF">2018-03-28T07:59:06Z</dcterms:created>
  <dcterms:modified xsi:type="dcterms:W3CDTF">2018-03-28T10:31:36Z</dcterms:modified>
</cp:coreProperties>
</file>