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F580A-2711-48A2-B817-061E3D364935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105E2-6E75-4BD9-BE0F-375540201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597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발표를 맡게 된 </a:t>
            </a:r>
            <a:r>
              <a:rPr lang="ko-KR" altLang="en-US" dirty="0" err="1"/>
              <a:t>강예지입니다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저희 주제는 실감체험 증감을 위한 가상사이클 연동형 에어 </a:t>
            </a:r>
            <a:r>
              <a:rPr lang="ko-KR" altLang="en-US" dirty="0" err="1"/>
              <a:t>블로워</a:t>
            </a:r>
            <a:r>
              <a:rPr lang="ko-KR" altLang="en-US" dirty="0"/>
              <a:t> 개발 이고 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연구 배경 </a:t>
            </a:r>
            <a:r>
              <a:rPr lang="en-US" altLang="ko-KR" dirty="0"/>
              <a:t>, </a:t>
            </a:r>
            <a:r>
              <a:rPr lang="ko-KR" altLang="en-US" dirty="0"/>
              <a:t>내용 부터 예상 결과물 까지  나와 있는 순서로 발표하겠습니다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E8464-AF97-485E-9CDD-5149A410F86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003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이 바람 효과를 </a:t>
            </a:r>
            <a:r>
              <a:rPr lang="ko-KR" altLang="en-US" dirty="0" err="1"/>
              <a:t>인도어라이딩</a:t>
            </a:r>
            <a:r>
              <a:rPr lang="ko-KR" altLang="en-US" dirty="0"/>
              <a:t> 에 적용하는 것이 저희 목표입니다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Zwift </a:t>
            </a:r>
            <a:r>
              <a:rPr lang="ko-KR" altLang="en-US" dirty="0"/>
              <a:t>라는 실내 라이딩 콘텐츠가 있습니다</a:t>
            </a:r>
            <a:r>
              <a:rPr lang="en-US" altLang="ko-KR" dirty="0"/>
              <a:t>. </a:t>
            </a:r>
            <a:r>
              <a:rPr lang="ko-KR" altLang="en-US" dirty="0"/>
              <a:t>세계 각 국 유저들과 함께 라이딩을 할 수 있는 일종의 </a:t>
            </a:r>
            <a:r>
              <a:rPr lang="en-US" altLang="ko-KR" dirty="0"/>
              <a:t>‘</a:t>
            </a:r>
            <a:r>
              <a:rPr lang="ko-KR" altLang="en-US" dirty="0"/>
              <a:t>게임</a:t>
            </a:r>
            <a:r>
              <a:rPr lang="en-US" altLang="ko-KR" dirty="0"/>
              <a:t>’</a:t>
            </a:r>
            <a:r>
              <a:rPr lang="ko-KR" altLang="en-US" dirty="0"/>
              <a:t>이라고 생각 해도 됩니다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en-US" altLang="ko-KR" dirty="0"/>
              <a:t>\\\\\\\\\\</a:t>
            </a:r>
          </a:p>
          <a:p>
            <a:endParaRPr lang="en-US" altLang="ko-KR" dirty="0"/>
          </a:p>
          <a:p>
            <a:r>
              <a:rPr lang="ko-KR" altLang="en-US" dirty="0"/>
              <a:t>이 콘텐츠와 </a:t>
            </a:r>
            <a:r>
              <a:rPr lang="ko-KR" altLang="en-US" dirty="0" err="1"/>
              <a:t>에어블로워를</a:t>
            </a:r>
            <a:r>
              <a:rPr lang="ko-KR" altLang="en-US" dirty="0"/>
              <a:t> 연동 시키고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저희는 자전거 속도에 따라 바람 세기를 </a:t>
            </a:r>
            <a:r>
              <a:rPr lang="en-US" altLang="ko-KR" dirty="0"/>
              <a:t>36</a:t>
            </a:r>
            <a:r>
              <a:rPr lang="ko-KR" altLang="en-US" dirty="0"/>
              <a:t>단계로 나누어서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더 실제에 근접한 공간적 체험을 할 수 있게 하는 것이 목표입니다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E8464-AF97-485E-9CDD-5149A410F86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34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이 바람 효과를 </a:t>
            </a:r>
            <a:r>
              <a:rPr lang="ko-KR" altLang="en-US" dirty="0" err="1"/>
              <a:t>인도어라이딩</a:t>
            </a:r>
            <a:r>
              <a:rPr lang="ko-KR" altLang="en-US" dirty="0"/>
              <a:t> 에 적용하는 것이 저희 목표입니다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Zwift </a:t>
            </a:r>
            <a:r>
              <a:rPr lang="ko-KR" altLang="en-US" dirty="0"/>
              <a:t>라는 실내 라이딩 콘텐츠가 있습니다</a:t>
            </a:r>
            <a:r>
              <a:rPr lang="en-US" altLang="ko-KR" dirty="0"/>
              <a:t>. </a:t>
            </a:r>
            <a:r>
              <a:rPr lang="ko-KR" altLang="en-US" dirty="0"/>
              <a:t>세계 각 국 유저들과 함께 라이딩을 할 수 있는 일종의 </a:t>
            </a:r>
            <a:r>
              <a:rPr lang="en-US" altLang="ko-KR" dirty="0"/>
              <a:t>‘</a:t>
            </a:r>
            <a:r>
              <a:rPr lang="ko-KR" altLang="en-US" dirty="0"/>
              <a:t>게임</a:t>
            </a:r>
            <a:r>
              <a:rPr lang="en-US" altLang="ko-KR" dirty="0"/>
              <a:t>’</a:t>
            </a:r>
            <a:r>
              <a:rPr lang="ko-KR" altLang="en-US" dirty="0"/>
              <a:t>이라고 생각 해도 됩니다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en-US" altLang="ko-KR" dirty="0"/>
              <a:t>\\\\\\\\\\</a:t>
            </a:r>
          </a:p>
          <a:p>
            <a:endParaRPr lang="en-US" altLang="ko-KR" dirty="0"/>
          </a:p>
          <a:p>
            <a:r>
              <a:rPr lang="ko-KR" altLang="en-US" dirty="0"/>
              <a:t>이 콘텐츠와 </a:t>
            </a:r>
            <a:r>
              <a:rPr lang="ko-KR" altLang="en-US" dirty="0" err="1"/>
              <a:t>에어블로워를</a:t>
            </a:r>
            <a:r>
              <a:rPr lang="ko-KR" altLang="en-US" dirty="0"/>
              <a:t> 연동 시키고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저희는 자전거 속도에 따라 바람 세기를 </a:t>
            </a:r>
            <a:r>
              <a:rPr lang="en-US" altLang="ko-KR" dirty="0"/>
              <a:t>36</a:t>
            </a:r>
            <a:r>
              <a:rPr lang="ko-KR" altLang="en-US" dirty="0"/>
              <a:t>단계로 나누어서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더 실제에 근접한 공간적 체험을 할 수 있게 하는 것이 목표입니다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E8464-AF97-485E-9CDD-5149A410F86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774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이 바람 효과를 </a:t>
            </a:r>
            <a:r>
              <a:rPr lang="ko-KR" altLang="en-US" dirty="0" err="1"/>
              <a:t>인도어라이딩</a:t>
            </a:r>
            <a:r>
              <a:rPr lang="ko-KR" altLang="en-US" dirty="0"/>
              <a:t> 에 적용하는 것이 저희 목표입니다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Zwift </a:t>
            </a:r>
            <a:r>
              <a:rPr lang="ko-KR" altLang="en-US" dirty="0"/>
              <a:t>라는 실내 라이딩 콘텐츠가 있습니다</a:t>
            </a:r>
            <a:r>
              <a:rPr lang="en-US" altLang="ko-KR" dirty="0"/>
              <a:t>. </a:t>
            </a:r>
            <a:r>
              <a:rPr lang="ko-KR" altLang="en-US" dirty="0"/>
              <a:t>세계 각 국 유저들과 함께 라이딩을 할 수 있는 일종의 </a:t>
            </a:r>
            <a:r>
              <a:rPr lang="en-US" altLang="ko-KR" dirty="0"/>
              <a:t>‘</a:t>
            </a:r>
            <a:r>
              <a:rPr lang="ko-KR" altLang="en-US" dirty="0"/>
              <a:t>게임</a:t>
            </a:r>
            <a:r>
              <a:rPr lang="en-US" altLang="ko-KR" dirty="0"/>
              <a:t>’</a:t>
            </a:r>
            <a:r>
              <a:rPr lang="ko-KR" altLang="en-US" dirty="0"/>
              <a:t>이라고 생각 해도 됩니다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en-US" altLang="ko-KR" dirty="0"/>
              <a:t>\\\\\\\\\\</a:t>
            </a:r>
          </a:p>
          <a:p>
            <a:endParaRPr lang="en-US" altLang="ko-KR" dirty="0"/>
          </a:p>
          <a:p>
            <a:r>
              <a:rPr lang="ko-KR" altLang="en-US" dirty="0"/>
              <a:t>이 콘텐츠와 </a:t>
            </a:r>
            <a:r>
              <a:rPr lang="ko-KR" altLang="en-US" dirty="0" err="1"/>
              <a:t>에어블로워를</a:t>
            </a:r>
            <a:r>
              <a:rPr lang="ko-KR" altLang="en-US" dirty="0"/>
              <a:t> 연동 시키고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저희는 자전거 속도에 따라 바람 세기를 </a:t>
            </a:r>
            <a:r>
              <a:rPr lang="en-US" altLang="ko-KR" dirty="0"/>
              <a:t>36</a:t>
            </a:r>
            <a:r>
              <a:rPr lang="ko-KR" altLang="en-US" dirty="0"/>
              <a:t>단계로 나누어서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더 실제에 근접한 공간적 체험을 할 수 있게 하는 것이 목표입니다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E8464-AF97-485E-9CDD-5149A410F86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12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이 바람 효과를 </a:t>
            </a:r>
            <a:r>
              <a:rPr lang="ko-KR" altLang="en-US" dirty="0" err="1"/>
              <a:t>인도어라이딩</a:t>
            </a:r>
            <a:r>
              <a:rPr lang="ko-KR" altLang="en-US" dirty="0"/>
              <a:t> 에 적용하는 것이 저희 목표입니다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Zwift </a:t>
            </a:r>
            <a:r>
              <a:rPr lang="ko-KR" altLang="en-US" dirty="0"/>
              <a:t>라는 실내 라이딩 콘텐츠가 있습니다</a:t>
            </a:r>
            <a:r>
              <a:rPr lang="en-US" altLang="ko-KR" dirty="0"/>
              <a:t>. </a:t>
            </a:r>
            <a:r>
              <a:rPr lang="ko-KR" altLang="en-US" dirty="0"/>
              <a:t>세계 각 국 유저들과 함께 라이딩을 할 수 있는 일종의 </a:t>
            </a:r>
            <a:r>
              <a:rPr lang="en-US" altLang="ko-KR" dirty="0"/>
              <a:t>‘</a:t>
            </a:r>
            <a:r>
              <a:rPr lang="ko-KR" altLang="en-US" dirty="0"/>
              <a:t>게임</a:t>
            </a:r>
            <a:r>
              <a:rPr lang="en-US" altLang="ko-KR" dirty="0"/>
              <a:t>’</a:t>
            </a:r>
            <a:r>
              <a:rPr lang="ko-KR" altLang="en-US" dirty="0"/>
              <a:t>이라고 생각 해도 됩니다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en-US" altLang="ko-KR" dirty="0"/>
              <a:t>\\\\\\\\\\</a:t>
            </a:r>
          </a:p>
          <a:p>
            <a:endParaRPr lang="en-US" altLang="ko-KR" dirty="0"/>
          </a:p>
          <a:p>
            <a:r>
              <a:rPr lang="ko-KR" altLang="en-US" dirty="0"/>
              <a:t>이 콘텐츠와 </a:t>
            </a:r>
            <a:r>
              <a:rPr lang="ko-KR" altLang="en-US" dirty="0" err="1"/>
              <a:t>에어블로워를</a:t>
            </a:r>
            <a:r>
              <a:rPr lang="ko-KR" altLang="en-US" dirty="0"/>
              <a:t> 연동 시키고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저희는 자전거 속도에 따라 바람 세기를 </a:t>
            </a:r>
            <a:r>
              <a:rPr lang="en-US" altLang="ko-KR" dirty="0"/>
              <a:t>36</a:t>
            </a:r>
            <a:r>
              <a:rPr lang="ko-KR" altLang="en-US" dirty="0"/>
              <a:t>단계로 나누어서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더 실제에 근접한 공간적 체험을 할 수 있게 하는 것이 목표입니다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E8464-AF97-485E-9CDD-5149A410F86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887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이 바람 효과를 </a:t>
            </a:r>
            <a:r>
              <a:rPr lang="ko-KR" altLang="en-US" dirty="0" err="1"/>
              <a:t>인도어라이딩</a:t>
            </a:r>
            <a:r>
              <a:rPr lang="ko-KR" altLang="en-US" dirty="0"/>
              <a:t> 에 적용하는 것이 저희 목표입니다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Zwift </a:t>
            </a:r>
            <a:r>
              <a:rPr lang="ko-KR" altLang="en-US" dirty="0"/>
              <a:t>라는 실내 라이딩 콘텐츠가 있습니다</a:t>
            </a:r>
            <a:r>
              <a:rPr lang="en-US" altLang="ko-KR" dirty="0"/>
              <a:t>. </a:t>
            </a:r>
            <a:r>
              <a:rPr lang="ko-KR" altLang="en-US" dirty="0"/>
              <a:t>세계 각 국 유저들과 함께 라이딩을 할 수 있는 일종의 </a:t>
            </a:r>
            <a:r>
              <a:rPr lang="en-US" altLang="ko-KR" dirty="0"/>
              <a:t>‘</a:t>
            </a:r>
            <a:r>
              <a:rPr lang="ko-KR" altLang="en-US" dirty="0"/>
              <a:t>게임</a:t>
            </a:r>
            <a:r>
              <a:rPr lang="en-US" altLang="ko-KR" dirty="0"/>
              <a:t>’</a:t>
            </a:r>
            <a:r>
              <a:rPr lang="ko-KR" altLang="en-US" dirty="0"/>
              <a:t>이라고 생각 해도 됩니다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en-US" altLang="ko-KR" dirty="0"/>
              <a:t>\\\\\\\\\\</a:t>
            </a:r>
          </a:p>
          <a:p>
            <a:endParaRPr lang="en-US" altLang="ko-KR" dirty="0"/>
          </a:p>
          <a:p>
            <a:r>
              <a:rPr lang="ko-KR" altLang="en-US" dirty="0"/>
              <a:t>이 콘텐츠와 </a:t>
            </a:r>
            <a:r>
              <a:rPr lang="ko-KR" altLang="en-US" dirty="0" err="1"/>
              <a:t>에어블로워를</a:t>
            </a:r>
            <a:r>
              <a:rPr lang="ko-KR" altLang="en-US" dirty="0"/>
              <a:t> 연동 시키고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저희는 자전거 속도에 따라 바람 세기를 </a:t>
            </a:r>
            <a:r>
              <a:rPr lang="en-US" altLang="ko-KR" dirty="0"/>
              <a:t>36</a:t>
            </a:r>
            <a:r>
              <a:rPr lang="ko-KR" altLang="en-US" dirty="0"/>
              <a:t>단계로 나누어서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더 실제에 근접한 공간적 체험을 할 수 있게 하는 것이 목표입니다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E8464-AF97-485E-9CDD-5149A410F86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77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이 바람 효과를 </a:t>
            </a:r>
            <a:r>
              <a:rPr lang="ko-KR" altLang="en-US" dirty="0" err="1"/>
              <a:t>인도어라이딩</a:t>
            </a:r>
            <a:r>
              <a:rPr lang="ko-KR" altLang="en-US" dirty="0"/>
              <a:t> 에 적용하는 것이 저희 목표입니다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Zwift </a:t>
            </a:r>
            <a:r>
              <a:rPr lang="ko-KR" altLang="en-US" dirty="0"/>
              <a:t>라는 실내 라이딩 콘텐츠가 있습니다</a:t>
            </a:r>
            <a:r>
              <a:rPr lang="en-US" altLang="ko-KR" dirty="0"/>
              <a:t>. </a:t>
            </a:r>
            <a:r>
              <a:rPr lang="ko-KR" altLang="en-US" dirty="0"/>
              <a:t>세계 각 국 유저들과 함께 라이딩을 할 수 있는 일종의 </a:t>
            </a:r>
            <a:r>
              <a:rPr lang="en-US" altLang="ko-KR" dirty="0"/>
              <a:t>‘</a:t>
            </a:r>
            <a:r>
              <a:rPr lang="ko-KR" altLang="en-US" dirty="0"/>
              <a:t>게임</a:t>
            </a:r>
            <a:r>
              <a:rPr lang="en-US" altLang="ko-KR" dirty="0"/>
              <a:t>’</a:t>
            </a:r>
            <a:r>
              <a:rPr lang="ko-KR" altLang="en-US" dirty="0"/>
              <a:t>이라고 생각 해도 됩니다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en-US" altLang="ko-KR" dirty="0"/>
              <a:t>\\\\\\\\\\</a:t>
            </a:r>
          </a:p>
          <a:p>
            <a:endParaRPr lang="en-US" altLang="ko-KR" dirty="0"/>
          </a:p>
          <a:p>
            <a:r>
              <a:rPr lang="ko-KR" altLang="en-US" dirty="0"/>
              <a:t>이 콘텐츠와 </a:t>
            </a:r>
            <a:r>
              <a:rPr lang="ko-KR" altLang="en-US" dirty="0" err="1"/>
              <a:t>에어블로워를</a:t>
            </a:r>
            <a:r>
              <a:rPr lang="ko-KR" altLang="en-US" dirty="0"/>
              <a:t> 연동 시키고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저희는 자전거 속도에 따라 바람 세기를 </a:t>
            </a:r>
            <a:r>
              <a:rPr lang="en-US" altLang="ko-KR" dirty="0"/>
              <a:t>36</a:t>
            </a:r>
            <a:r>
              <a:rPr lang="ko-KR" altLang="en-US" dirty="0"/>
              <a:t>단계로 나누어서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더 실제에 근접한 공간적 체험을 할 수 있게 하는 것이 목표입니다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E8464-AF97-485E-9CDD-5149A410F86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107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이 바람 효과를 </a:t>
            </a:r>
            <a:r>
              <a:rPr lang="ko-KR" altLang="en-US" dirty="0" err="1"/>
              <a:t>인도어라이딩</a:t>
            </a:r>
            <a:r>
              <a:rPr lang="ko-KR" altLang="en-US" dirty="0"/>
              <a:t> 에 적용하는 것이 저희 목표입니다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Zwift </a:t>
            </a:r>
            <a:r>
              <a:rPr lang="ko-KR" altLang="en-US" dirty="0"/>
              <a:t>라는 실내 라이딩 콘텐츠가 있습니다</a:t>
            </a:r>
            <a:r>
              <a:rPr lang="en-US" altLang="ko-KR" dirty="0"/>
              <a:t>. </a:t>
            </a:r>
            <a:r>
              <a:rPr lang="ko-KR" altLang="en-US" dirty="0"/>
              <a:t>세계 각 국 유저들과 함께 라이딩을 할 수 있는 일종의 </a:t>
            </a:r>
            <a:r>
              <a:rPr lang="en-US" altLang="ko-KR" dirty="0"/>
              <a:t>‘</a:t>
            </a:r>
            <a:r>
              <a:rPr lang="ko-KR" altLang="en-US" dirty="0"/>
              <a:t>게임</a:t>
            </a:r>
            <a:r>
              <a:rPr lang="en-US" altLang="ko-KR" dirty="0"/>
              <a:t>’</a:t>
            </a:r>
            <a:r>
              <a:rPr lang="ko-KR" altLang="en-US" dirty="0"/>
              <a:t>이라고 생각 해도 됩니다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en-US" altLang="ko-KR" dirty="0"/>
              <a:t>\\\\\\\\\\</a:t>
            </a:r>
          </a:p>
          <a:p>
            <a:endParaRPr lang="en-US" altLang="ko-KR" dirty="0"/>
          </a:p>
          <a:p>
            <a:r>
              <a:rPr lang="ko-KR" altLang="en-US" dirty="0"/>
              <a:t>이 콘텐츠와 </a:t>
            </a:r>
            <a:r>
              <a:rPr lang="ko-KR" altLang="en-US" dirty="0" err="1"/>
              <a:t>에어블로워를</a:t>
            </a:r>
            <a:r>
              <a:rPr lang="ko-KR" altLang="en-US" dirty="0"/>
              <a:t> 연동 시키고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저희는 자전거 속도에 따라 바람 세기를 </a:t>
            </a:r>
            <a:r>
              <a:rPr lang="en-US" altLang="ko-KR" dirty="0"/>
              <a:t>36</a:t>
            </a:r>
            <a:r>
              <a:rPr lang="ko-KR" altLang="en-US" dirty="0"/>
              <a:t>단계로 나누어서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더 실제에 근접한 공간적 체험을 할 수 있게 하는 것이 목표입니다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E8464-AF97-485E-9CDD-5149A410F86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196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B744A-BF5F-4BE5-BF83-9EB1482B5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D94AC8-6A5B-44D2-97D5-73E53BA99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E08C72-EA7E-4EB8-8187-B4E120F86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A5DE-F3AE-4B7A-8888-08D40A1C632C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62FDF2-0CAC-44EE-A6D4-8084A5A5D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23E05D-1CCE-4FA0-B27C-1DDE7F36A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DB01-8E52-4956-9161-ECEFAAF50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3BA3E-55B7-41AA-80C1-2742B11AF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0AD61F-8DA3-4D3F-8F9F-BDADE02DA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04544F-65AE-40B2-91FA-373A9AD3A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A5DE-F3AE-4B7A-8888-08D40A1C632C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98F8AE-5E20-46CA-8D6B-4C5157786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8959DC-E4B3-4D92-81A9-E6B35A09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DB01-8E52-4956-9161-ECEFAAF50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14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73EF56-17C6-4302-A6EE-DE39187532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C620EC-4667-4011-B204-D96EC0EB4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E6FF9D-45FA-4DE7-AA7D-ADABB1E86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A5DE-F3AE-4B7A-8888-08D40A1C632C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F8765-24A5-4AFC-A87D-207697D6B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F9A1AA-7F63-4BAB-A096-7D7B3B714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DB01-8E52-4956-9161-ECEFAAF50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92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091E4-8C67-4E70-A2CD-8E8A0F9F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FA63C7-9189-44F5-964F-1DFDD1EB2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033A98-5F7C-4865-ADBB-347BD7069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A5DE-F3AE-4B7A-8888-08D40A1C632C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422307-605A-4541-9C1F-9C71FC10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8D8BDA-1722-4EE8-A745-88D4C1661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DB01-8E52-4956-9161-ECEFAAF50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10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4917D-9792-4249-8059-789A2729E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1A4513-7D17-4C4A-B17E-0FCBCBF71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1374CA-6CC5-4ED5-88F2-20139E00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A5DE-F3AE-4B7A-8888-08D40A1C632C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3D330-0B79-4D1C-911A-7288A2331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9C8A3B-0018-47DE-AB31-EF0A4C947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DB01-8E52-4956-9161-ECEFAAF50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120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1C057-25F7-4143-9B92-CAEFE2B80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9AB30-1C1E-4641-BDEC-5271B9EE3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D54398-5CC9-4432-93A6-77E810C3C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3D95BD-B57E-4C1D-BE34-EE2CF3402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A5DE-F3AE-4B7A-8888-08D40A1C632C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A7F288-45B3-477D-B81C-39E07FAE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04BC1F-60D3-4CB9-8A67-CE7B086B3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DB01-8E52-4956-9161-ECEFAAF50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42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3C446-80F2-4A73-9CB5-725B52EC4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F4BC80-8A69-4A59-815F-2351D1309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CF5B47-5E68-4A08-979B-30548432E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AF1695-DDC5-4FB3-B34C-5896D0B78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82A8F3-19B1-4183-8C48-9349F426C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429AE0-6915-4D8D-9366-7D47013EF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A5DE-F3AE-4B7A-8888-08D40A1C632C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6A9C70-B2E0-4506-A15E-AA28B2969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C9D78F-3A2F-4479-97F2-65D98144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DB01-8E52-4956-9161-ECEFAAF50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68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1C4A2-0D06-4C75-9C51-C4E111EC6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D8A99A-9655-4726-8531-4ADF6485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A5DE-F3AE-4B7A-8888-08D40A1C632C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D5A639-8A6E-499C-B7DA-A32474FE0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DDC74B-E702-4D05-84F5-1114F54D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DB01-8E52-4956-9161-ECEFAAF50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83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64F67E-5EC8-4ACB-8F16-A1CBD8B2F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A5DE-F3AE-4B7A-8888-08D40A1C632C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59EA88-A70F-4F84-9255-EC913290B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346C51-B557-438C-A014-D633DD202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DB01-8E52-4956-9161-ECEFAAF50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207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63C3C-5C27-4596-9488-51102E906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C07275-30D3-4954-B1AC-E7F7C23BF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7538C3-C61C-4A99-9718-09EB9BE58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0963E7-0772-4A26-8569-552F4C8AB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A5DE-F3AE-4B7A-8888-08D40A1C632C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FBD83F-9CE5-4F77-B62D-1FACC7CEF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0AF934-01B7-48EE-9AF8-532C5951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DB01-8E52-4956-9161-ECEFAAF50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27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BC30F-7C88-4713-BE7F-A582B881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B9A2D5-C5C1-4227-81F1-90700B0E9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CEDE1A-6258-4212-BFA9-091BE40D3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2994D2-0215-47B3-BB52-09558981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A5DE-F3AE-4B7A-8888-08D40A1C632C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ED5360-9E9B-440A-A7AE-15D4574EC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C04F93-91CA-447A-BD36-7C4632A1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DB01-8E52-4956-9161-ECEFAAF50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56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ACC958-BB0D-4819-A3F8-04F8FBD54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92B2EE-5EBB-490E-AA74-91DBDA49D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08194-7198-43D1-A061-A73978EBC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FA5DE-F3AE-4B7A-8888-08D40A1C632C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172D33-6510-4AB3-B246-4CA577877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628443-9875-4A69-B0C6-0EB2F1D39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0DB01-8E52-4956-9161-ECEFAAF50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40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endCxn id="56" idx="4"/>
          </p:cNvCxnSpPr>
          <p:nvPr/>
        </p:nvCxnSpPr>
        <p:spPr>
          <a:xfrm>
            <a:off x="8706289" y="2200768"/>
            <a:ext cx="2307" cy="370092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6061526" y="-6350"/>
            <a:ext cx="3663949" cy="229234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21594000" rev="10800000"/>
                </a:camera>
                <a:lightRig rig="threePt" dir="t"/>
              </a:scene3d>
            </a:bodyPr>
            <a:lstStyle/>
            <a:p>
              <a:pPr algn="ctr"/>
              <a:r>
                <a:rPr lang="en-US" altLang="ko-KR" sz="4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Chapter</a:t>
              </a:r>
            </a:p>
            <a:p>
              <a:pPr algn="ctr"/>
              <a:r>
                <a:rPr lang="en-US" altLang="ko-KR" sz="4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12</a:t>
              </a:r>
              <a:endParaRPr lang="ko-KR" altLang="en-US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1" name="타원 40"/>
          <p:cNvSpPr/>
          <p:nvPr/>
        </p:nvSpPr>
        <p:spPr>
          <a:xfrm>
            <a:off x="8544361" y="3400927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8544360" y="3958933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8544360" y="4468628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8544360" y="5029500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06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8544360" y="5573229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07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61526" y="3400927"/>
            <a:ext cx="2345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문자열 입출력 라이브러리</a:t>
            </a:r>
            <a:endParaRPr lang="ko-KR" altLang="en-US" sz="1100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01226" y="3971267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문자 처리 라이브러리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1226" y="4493296"/>
            <a:ext cx="2205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문자열 처리 라이브러리 함수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201226" y="5066502"/>
            <a:ext cx="2205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문자열 수치 변환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201226" y="5622562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문자열의 배열</a:t>
            </a: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4484922" y="1143000"/>
            <a:ext cx="1576604" cy="12954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179726" y="2856429"/>
            <a:ext cx="5811049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문자열</a:t>
            </a:r>
            <a:endParaRPr lang="en-US" altLang="ko-KR" sz="48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265030" y="2229054"/>
            <a:ext cx="439763" cy="43976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04AED7-8CA3-4CED-82B7-FDC19E6CF951}"/>
              </a:ext>
            </a:extLst>
          </p:cNvPr>
          <p:cNvSpPr/>
          <p:nvPr/>
        </p:nvSpPr>
        <p:spPr>
          <a:xfrm>
            <a:off x="2484249" y="4991749"/>
            <a:ext cx="381100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2800" b="1" dirty="0" err="1">
                <a:solidFill>
                  <a:srgbClr val="4C5064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안홍범</a:t>
            </a:r>
            <a:endParaRPr lang="en-US" altLang="ko-KR" sz="2800" b="1" dirty="0">
              <a:solidFill>
                <a:srgbClr val="4C5064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137737C-B48C-487B-9063-4B4B340F0B5A}"/>
              </a:ext>
            </a:extLst>
          </p:cNvPr>
          <p:cNvSpPr/>
          <p:nvPr/>
        </p:nvSpPr>
        <p:spPr>
          <a:xfrm>
            <a:off x="8544361" y="2345602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49D07A-7455-4CAB-834C-C09E61B67A2E}"/>
              </a:ext>
            </a:extLst>
          </p:cNvPr>
          <p:cNvSpPr txBox="1"/>
          <p:nvPr/>
        </p:nvSpPr>
        <p:spPr>
          <a:xfrm>
            <a:off x="6201226" y="2345602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문자열</a:t>
            </a:r>
            <a:endParaRPr lang="ko-KR" altLang="en-US" sz="1100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ECA3386-2678-4A23-A62A-36322B7B32B5}"/>
              </a:ext>
            </a:extLst>
          </p:cNvPr>
          <p:cNvSpPr/>
          <p:nvPr/>
        </p:nvSpPr>
        <p:spPr>
          <a:xfrm>
            <a:off x="8544361" y="2856429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55F293-4617-48EB-BF6F-FA7DEDE0C079}"/>
              </a:ext>
            </a:extLst>
          </p:cNvPr>
          <p:cNvSpPr txBox="1"/>
          <p:nvPr/>
        </p:nvSpPr>
        <p:spPr>
          <a:xfrm>
            <a:off x="6201226" y="2866319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문자 입출력 라이브러리</a:t>
            </a:r>
            <a:endParaRPr lang="ko-KR" altLang="en-US" sz="1100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35024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24EADC4-6982-4A68-9C07-BB8D70FE03D0}"/>
              </a:ext>
            </a:extLst>
          </p:cNvPr>
          <p:cNvSpPr/>
          <p:nvPr/>
        </p:nvSpPr>
        <p:spPr>
          <a:xfrm>
            <a:off x="3662802" y="2079295"/>
            <a:ext cx="7982954" cy="41948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0" rtlCol="0" anchor="ctr">
            <a:spAutoFit/>
          </a:bodyPr>
          <a:lstStyle/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※ </a:t>
            </a:r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문자 배열의 초기화 방법</a:t>
            </a:r>
            <a:endParaRPr lang="en-US" altLang="ko-KR" sz="2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char 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[4] = “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abc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”;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char 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 = “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abc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”;</a:t>
            </a:r>
          </a:p>
          <a:p>
            <a:endParaRPr lang="en-US" altLang="ko-KR" sz="2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※ </a:t>
            </a:r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문자열의 출력</a:t>
            </a:r>
            <a:endParaRPr lang="en-US" altLang="ko-KR" sz="2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printf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(“%s”,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printf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endParaRPr lang="en-US" altLang="ko-KR" sz="2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※ </a:t>
            </a:r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문자열 상수의 포인터</a:t>
            </a:r>
            <a:endParaRPr lang="en-US" altLang="ko-KR" sz="2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char *p = “hello world”;</a:t>
            </a:r>
          </a:p>
          <a:p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strcpy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p,”goodbye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”);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 = “goodbye”;</a:t>
            </a:r>
          </a:p>
          <a:p>
            <a:endParaRPr lang="en-US" altLang="ko-KR" sz="2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" name="직선 연결선 4"/>
          <p:cNvCxnSpPr>
            <a:cxnSpLocks/>
            <a:endCxn id="41" idx="4"/>
          </p:cNvCxnSpPr>
          <p:nvPr/>
        </p:nvCxnSpPr>
        <p:spPr>
          <a:xfrm>
            <a:off x="2620425" y="2283824"/>
            <a:ext cx="2308" cy="103409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45" name="자유형 44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1" name="타원 40"/>
          <p:cNvSpPr/>
          <p:nvPr/>
        </p:nvSpPr>
        <p:spPr>
          <a:xfrm>
            <a:off x="2458497" y="2989447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CE9289-1D32-4A24-BE8A-50E7584FF80C}"/>
              </a:ext>
            </a:extLst>
          </p:cNvPr>
          <p:cNvSpPr txBox="1"/>
          <p:nvPr/>
        </p:nvSpPr>
        <p:spPr>
          <a:xfrm>
            <a:off x="145772" y="2991264"/>
            <a:ext cx="2205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문자열</a:t>
            </a:r>
            <a:endParaRPr lang="ko-KR" altLang="en-US" sz="2000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52BB2B-BB54-44C6-A7E0-BCB87F090083}"/>
              </a:ext>
            </a:extLst>
          </p:cNvPr>
          <p:cNvSpPr/>
          <p:nvPr/>
        </p:nvSpPr>
        <p:spPr>
          <a:xfrm>
            <a:off x="1217401" y="431273"/>
            <a:ext cx="15119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i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12-1</a:t>
            </a:r>
            <a:endParaRPr lang="ko-KR" altLang="en-US" sz="4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8CF773-595F-49DC-A7D2-AEEC68B74EC3}"/>
              </a:ext>
            </a:extLst>
          </p:cNvPr>
          <p:cNvSpPr txBox="1"/>
          <p:nvPr/>
        </p:nvSpPr>
        <p:spPr>
          <a:xfrm>
            <a:off x="3662802" y="484177"/>
            <a:ext cx="79875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특수 문자이건 공백 문자이건 뭐든지 큰 따옴표로 둘러싸인 것은 문자열이 된다</a:t>
            </a:r>
            <a:r>
              <a:rPr lang="en-US" altLang="ko-KR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문자열의 끝은 반드시 </a:t>
            </a:r>
            <a:r>
              <a:rPr lang="en-US" altLang="ko-KR" b="1" dirty="0"/>
              <a:t>NULL</a:t>
            </a:r>
            <a:r>
              <a:rPr lang="ko-KR" altLang="en-US" b="1" dirty="0"/>
              <a:t>문자로 표시를 해주어야 한다</a:t>
            </a:r>
            <a:r>
              <a:rPr lang="en-US" altLang="ko-KR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‘A’</a:t>
            </a:r>
            <a:r>
              <a:rPr lang="ko-KR" altLang="en-US" b="1" dirty="0"/>
              <a:t>와 </a:t>
            </a:r>
            <a:r>
              <a:rPr lang="en-US" altLang="ko-KR" b="1" dirty="0"/>
              <a:t>“A”</a:t>
            </a:r>
            <a:r>
              <a:rPr lang="ko-KR" altLang="en-US" b="1" dirty="0"/>
              <a:t>의 차이점 </a:t>
            </a:r>
            <a:r>
              <a:rPr lang="en-US" altLang="ko-KR" b="1" dirty="0"/>
              <a:t>-&gt; ‘A’</a:t>
            </a:r>
            <a:r>
              <a:rPr lang="ko-KR" altLang="en-US" b="1" dirty="0"/>
              <a:t>는 하나의 문자</a:t>
            </a:r>
            <a:r>
              <a:rPr lang="en-US" altLang="ko-KR" b="1" dirty="0"/>
              <a:t>, “A”</a:t>
            </a:r>
            <a:r>
              <a:rPr lang="ko-KR" altLang="en-US" b="1" dirty="0"/>
              <a:t>는 문자열이고 문자열의 끝을 나타내는 </a:t>
            </a:r>
            <a:r>
              <a:rPr lang="en-US" altLang="ko-KR" b="1" dirty="0"/>
              <a:t>NULL</a:t>
            </a:r>
            <a:r>
              <a:rPr lang="ko-KR" altLang="en-US" b="1" dirty="0"/>
              <a:t>문자가 추가된다</a:t>
            </a:r>
            <a:r>
              <a:rPr lang="en-US" altLang="ko-KR" b="1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525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24EADC4-6982-4A68-9C07-BB8D70FE03D0}"/>
              </a:ext>
            </a:extLst>
          </p:cNvPr>
          <p:cNvSpPr/>
          <p:nvPr/>
        </p:nvSpPr>
        <p:spPr>
          <a:xfrm>
            <a:off x="3503543" y="1365864"/>
            <a:ext cx="7982954" cy="17792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60000" bIns="0" rtlCol="0" anchor="ctr">
            <a:spAutoFit/>
          </a:bodyPr>
          <a:lstStyle/>
          <a:p>
            <a:r>
              <a:rPr lang="en-US" altLang="ko-KR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getchar</a:t>
            </a:r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 void );</a:t>
            </a:r>
          </a:p>
          <a:p>
            <a:r>
              <a:rPr lang="en-US" altLang="ko-KR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putchar</a:t>
            </a:r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 </a:t>
            </a:r>
            <a:r>
              <a:rPr lang="en-US" altLang="ko-KR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c );</a:t>
            </a:r>
          </a:p>
          <a:p>
            <a:r>
              <a: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● 하나의 문자를 입력 받거나 출력한다</a:t>
            </a:r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2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" name="직선 연결선 4"/>
          <p:cNvCxnSpPr>
            <a:cxnSpLocks/>
            <a:endCxn id="41" idx="4"/>
          </p:cNvCxnSpPr>
          <p:nvPr/>
        </p:nvCxnSpPr>
        <p:spPr>
          <a:xfrm>
            <a:off x="2620425" y="2283824"/>
            <a:ext cx="2308" cy="103409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45" name="자유형 44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1" name="타원 40"/>
          <p:cNvSpPr/>
          <p:nvPr/>
        </p:nvSpPr>
        <p:spPr>
          <a:xfrm>
            <a:off x="2458497" y="2989447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CE9289-1D32-4A24-BE8A-50E7584FF80C}"/>
              </a:ext>
            </a:extLst>
          </p:cNvPr>
          <p:cNvSpPr txBox="1"/>
          <p:nvPr/>
        </p:nvSpPr>
        <p:spPr>
          <a:xfrm>
            <a:off x="145772" y="2991264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문자 입출력 라이브러리</a:t>
            </a:r>
            <a:endParaRPr lang="ko-KR" altLang="en-US" sz="1400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52BB2B-BB54-44C6-A7E0-BCB87F090083}"/>
              </a:ext>
            </a:extLst>
          </p:cNvPr>
          <p:cNvSpPr/>
          <p:nvPr/>
        </p:nvSpPr>
        <p:spPr>
          <a:xfrm>
            <a:off x="1217401" y="431273"/>
            <a:ext cx="15119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i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12-2</a:t>
            </a:r>
            <a:endParaRPr lang="ko-KR" altLang="en-US" sz="4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953226-B415-4FAA-B2D6-2E566E7E92BC}"/>
              </a:ext>
            </a:extLst>
          </p:cNvPr>
          <p:cNvSpPr/>
          <p:nvPr/>
        </p:nvSpPr>
        <p:spPr>
          <a:xfrm>
            <a:off x="3425989" y="3840684"/>
            <a:ext cx="7982954" cy="14157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88000" rtlCol="0" anchor="ctr"/>
          <a:lstStyle/>
          <a:p>
            <a:r>
              <a:rPr lang="en-US" altLang="ko-KR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_</a:t>
            </a:r>
            <a:r>
              <a:rPr lang="en-US" altLang="ko-KR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getch</a:t>
            </a:r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 void );</a:t>
            </a:r>
          </a:p>
          <a:p>
            <a:r>
              <a:rPr lang="en-US" altLang="ko-KR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_</a:t>
            </a:r>
            <a:r>
              <a:rPr lang="en-US" altLang="ko-KR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putch</a:t>
            </a:r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 </a:t>
            </a:r>
            <a:r>
              <a:rPr lang="en-US" altLang="ko-KR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c );</a:t>
            </a:r>
          </a:p>
          <a:p>
            <a:r>
              <a: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● 에코가 없으며 버퍼를 사용하지 않는다</a:t>
            </a:r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en-US" altLang="ko-KR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getch</a:t>
            </a:r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 </a:t>
            </a:r>
            <a:r>
              <a: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입력하는 순간 바로 프로그램으로 전달되며 화면에 문자를 출력하지 않는다</a:t>
            </a:r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 &lt;</a:t>
            </a:r>
            <a:r>
              <a:rPr lang="en-US" altLang="ko-KR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conio.h</a:t>
            </a:r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헤더 파일이 필요하다</a:t>
            </a:r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769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24EADC4-6982-4A68-9C07-BB8D70FE03D0}"/>
              </a:ext>
            </a:extLst>
          </p:cNvPr>
          <p:cNvSpPr/>
          <p:nvPr/>
        </p:nvSpPr>
        <p:spPr>
          <a:xfrm>
            <a:off x="3425989" y="1264851"/>
            <a:ext cx="8362737" cy="43609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0" rtlCol="0" anchor="ctr">
            <a:noAutofit/>
          </a:bodyPr>
          <a:lstStyle/>
          <a:p>
            <a:r>
              <a:rPr lang="en-US" altLang="ko-KR" sz="2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char</a:t>
            </a:r>
            <a:r>
              <a:rPr lang="ko-KR" altLang="en-US" sz="2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*gets(char *buffer);</a:t>
            </a:r>
          </a:p>
          <a:p>
            <a:endParaRPr lang="en-US" altLang="ko-KR" sz="2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4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24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주의할 점은 충분한 크기의 문자 배열을 사용하여야 한다는 점이다</a:t>
            </a:r>
            <a:r>
              <a:rPr lang="en-US" altLang="ko-KR" sz="24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</a:p>
          <a:p>
            <a:r>
              <a:rPr lang="ko-KR" altLang="en-US" sz="24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크기를 검사하지않고 사용자가 입력하는 대로 저장한다</a:t>
            </a:r>
            <a:r>
              <a:rPr lang="en-US" altLang="ko-KR" sz="24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endParaRPr lang="en-US" altLang="ko-KR" sz="2400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2400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puts( </a:t>
            </a:r>
            <a:r>
              <a:rPr lang="en-US" altLang="ko-KR" sz="2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2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char *</a:t>
            </a:r>
            <a:r>
              <a:rPr lang="en-US" altLang="ko-KR" sz="2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r>
              <a:rPr lang="en-US" altLang="ko-KR" sz="2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); </a:t>
            </a:r>
          </a:p>
          <a:p>
            <a:endParaRPr lang="en-US" altLang="ko-KR" sz="2400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4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en-US" altLang="ko-KR" sz="2400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scanf</a:t>
            </a:r>
            <a:r>
              <a:rPr lang="ko-KR" altLang="en-US" sz="24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와는 다르게 </a:t>
            </a:r>
            <a:r>
              <a:rPr lang="ko-KR" altLang="en-US" sz="2400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한줄을</a:t>
            </a:r>
            <a:r>
              <a:rPr lang="ko-KR" altLang="en-US" sz="24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400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입력받는다</a:t>
            </a:r>
            <a:r>
              <a:rPr lang="en-US" altLang="ko-KR" sz="24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cxnSp>
        <p:nvCxnSpPr>
          <p:cNvPr id="5" name="직선 연결선 4"/>
          <p:cNvCxnSpPr>
            <a:cxnSpLocks/>
            <a:endCxn id="41" idx="4"/>
          </p:cNvCxnSpPr>
          <p:nvPr/>
        </p:nvCxnSpPr>
        <p:spPr>
          <a:xfrm>
            <a:off x="2620425" y="2283824"/>
            <a:ext cx="2308" cy="103409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45" name="자유형 44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1" name="타원 40"/>
          <p:cNvSpPr/>
          <p:nvPr/>
        </p:nvSpPr>
        <p:spPr>
          <a:xfrm>
            <a:off x="2458497" y="2989447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CE9289-1D32-4A24-BE8A-50E7584FF80C}"/>
              </a:ext>
            </a:extLst>
          </p:cNvPr>
          <p:cNvSpPr txBox="1"/>
          <p:nvPr/>
        </p:nvSpPr>
        <p:spPr>
          <a:xfrm>
            <a:off x="0" y="2991264"/>
            <a:ext cx="2351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문자열 입출력 라이브러리</a:t>
            </a:r>
            <a:endParaRPr lang="ko-KR" altLang="en-US" sz="1400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52BB2B-BB54-44C6-A7E0-BCB87F090083}"/>
              </a:ext>
            </a:extLst>
          </p:cNvPr>
          <p:cNvSpPr/>
          <p:nvPr/>
        </p:nvSpPr>
        <p:spPr>
          <a:xfrm>
            <a:off x="1217401" y="431273"/>
            <a:ext cx="15119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i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12-3</a:t>
            </a:r>
            <a:endParaRPr lang="ko-KR" altLang="en-US" sz="4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06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  <a:endCxn id="41" idx="4"/>
          </p:cNvCxnSpPr>
          <p:nvPr/>
        </p:nvCxnSpPr>
        <p:spPr>
          <a:xfrm>
            <a:off x="2620425" y="2283824"/>
            <a:ext cx="2308" cy="103409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45" name="자유형 44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1" name="타원 40"/>
          <p:cNvSpPr/>
          <p:nvPr/>
        </p:nvSpPr>
        <p:spPr>
          <a:xfrm>
            <a:off x="2458497" y="2989447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CE9289-1D32-4A24-BE8A-50E7584FF80C}"/>
              </a:ext>
            </a:extLst>
          </p:cNvPr>
          <p:cNvSpPr txBox="1"/>
          <p:nvPr/>
        </p:nvSpPr>
        <p:spPr>
          <a:xfrm>
            <a:off x="145772" y="2991264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문자 처리 라이브러리</a:t>
            </a:r>
            <a:endParaRPr lang="ko-KR" altLang="en-US" sz="1400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52BB2B-BB54-44C6-A7E0-BCB87F090083}"/>
              </a:ext>
            </a:extLst>
          </p:cNvPr>
          <p:cNvSpPr/>
          <p:nvPr/>
        </p:nvSpPr>
        <p:spPr>
          <a:xfrm>
            <a:off x="1217401" y="431273"/>
            <a:ext cx="15119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i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12-4</a:t>
            </a:r>
            <a:endParaRPr lang="ko-KR" altLang="en-US" sz="4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311DD34-6629-4620-9CFC-201C77334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4602"/>
              </p:ext>
            </p:extLst>
          </p:nvPr>
        </p:nvGraphicFramePr>
        <p:xfrm>
          <a:off x="3699930" y="813143"/>
          <a:ext cx="8215624" cy="299772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12542">
                  <a:extLst>
                    <a:ext uri="{9D8B030D-6E8A-4147-A177-3AD203B41FA5}">
                      <a16:colId xmlns:a16="http://schemas.microsoft.com/office/drawing/2014/main" val="2802625059"/>
                    </a:ext>
                  </a:extLst>
                </a:gridCol>
                <a:gridCol w="6303082">
                  <a:extLst>
                    <a:ext uri="{9D8B030D-6E8A-4147-A177-3AD203B41FA5}">
                      <a16:colId xmlns:a16="http://schemas.microsoft.com/office/drawing/2014/main" val="3562627644"/>
                    </a:ext>
                  </a:extLst>
                </a:gridCol>
              </a:tblGrid>
              <a:tr h="599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함수</a:t>
                      </a:r>
                    </a:p>
                  </a:txBody>
                  <a:tcPr marR="180000" marT="180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marR="180000" marT="180000"/>
                </a:tc>
                <a:extLst>
                  <a:ext uri="{0D108BD9-81ED-4DB2-BD59-A6C34878D82A}">
                    <a16:rowId xmlns:a16="http://schemas.microsoft.com/office/drawing/2014/main" val="3177857444"/>
                  </a:ext>
                </a:extLst>
              </a:tr>
              <a:tr h="599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isalpha</a:t>
                      </a:r>
                      <a:r>
                        <a:rPr lang="en-US" altLang="ko-KR" dirty="0"/>
                        <a:t>(c)</a:t>
                      </a:r>
                      <a:endParaRPr lang="ko-KR" altLang="en-US" dirty="0"/>
                    </a:p>
                  </a:txBody>
                  <a:tcPr marR="180000" marT="18000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r>
                        <a:rPr lang="ko-KR" altLang="en-US" dirty="0"/>
                        <a:t>가 영문자인가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marR="180000" marT="18000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412003"/>
                  </a:ext>
                </a:extLst>
              </a:tr>
              <a:tr h="599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isspace</a:t>
                      </a:r>
                      <a:r>
                        <a:rPr lang="en-US" altLang="ko-KR" dirty="0"/>
                        <a:t>(c)</a:t>
                      </a:r>
                      <a:endParaRPr lang="ko-KR" altLang="en-US" dirty="0"/>
                    </a:p>
                  </a:txBody>
                  <a:tcPr marR="180000" marT="18000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r>
                        <a:rPr lang="ko-KR" altLang="en-US" dirty="0"/>
                        <a:t>가 공백 문자인가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marR="180000" marT="18000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454556"/>
                  </a:ext>
                </a:extLst>
              </a:tr>
              <a:tr h="599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isascii</a:t>
                      </a:r>
                      <a:r>
                        <a:rPr lang="en-US" altLang="ko-KR" dirty="0"/>
                        <a:t>(c)</a:t>
                      </a:r>
                      <a:endParaRPr lang="ko-KR" altLang="en-US" dirty="0"/>
                    </a:p>
                  </a:txBody>
                  <a:tcPr marR="180000" marT="18000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r>
                        <a:rPr lang="ko-KR" altLang="en-US" dirty="0"/>
                        <a:t>가 아스키 코드인가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marR="180000" marT="18000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128697"/>
                  </a:ext>
                </a:extLst>
              </a:tr>
              <a:tr h="599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isdigit</a:t>
                      </a:r>
                      <a:r>
                        <a:rPr lang="en-US" altLang="ko-KR" dirty="0"/>
                        <a:t>(c)</a:t>
                      </a:r>
                      <a:endParaRPr lang="ko-KR" altLang="en-US" dirty="0"/>
                    </a:p>
                  </a:txBody>
                  <a:tcPr marR="180000" marT="18000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r>
                        <a:rPr lang="ko-KR" altLang="en-US" dirty="0"/>
                        <a:t>가 </a:t>
                      </a:r>
                      <a:r>
                        <a:rPr lang="en-US" altLang="ko-KR" dirty="0"/>
                        <a:t>16</a:t>
                      </a:r>
                      <a:r>
                        <a:rPr lang="ko-KR" altLang="en-US" dirty="0"/>
                        <a:t>진수의 숫자인가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marR="180000" marT="18000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41951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926BD3E-93FB-4E75-8957-4D758E4F5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813970"/>
              </p:ext>
            </p:extLst>
          </p:nvPr>
        </p:nvGraphicFramePr>
        <p:xfrm>
          <a:off x="3699930" y="4482275"/>
          <a:ext cx="8217932" cy="173134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13079">
                  <a:extLst>
                    <a:ext uri="{9D8B030D-6E8A-4147-A177-3AD203B41FA5}">
                      <a16:colId xmlns:a16="http://schemas.microsoft.com/office/drawing/2014/main" val="3698179968"/>
                    </a:ext>
                  </a:extLst>
                </a:gridCol>
                <a:gridCol w="6304853">
                  <a:extLst>
                    <a:ext uri="{9D8B030D-6E8A-4147-A177-3AD203B41FA5}">
                      <a16:colId xmlns:a16="http://schemas.microsoft.com/office/drawing/2014/main" val="20432771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함수</a:t>
                      </a:r>
                    </a:p>
                  </a:txBody>
                  <a:tcPr marT="144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 marT="144000" marB="0"/>
                </a:tc>
                <a:extLst>
                  <a:ext uri="{0D108BD9-81ED-4DB2-BD59-A6C34878D82A}">
                    <a16:rowId xmlns:a16="http://schemas.microsoft.com/office/drawing/2014/main" val="2098758294"/>
                  </a:ext>
                </a:extLst>
              </a:tr>
              <a:tr h="656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toupper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(c)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14400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를 대문자로 바꾼다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14400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12097"/>
                  </a:ext>
                </a:extLst>
              </a:tr>
              <a:tr h="656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tolower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(c)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14400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를 소문자로 바꾼다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14400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05717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94455B5-7448-40F2-B3DF-CFFEF896E49E}"/>
              </a:ext>
            </a:extLst>
          </p:cNvPr>
          <p:cNvSpPr txBox="1"/>
          <p:nvPr/>
        </p:nvSpPr>
        <p:spPr>
          <a:xfrm>
            <a:off x="3662802" y="273035"/>
            <a:ext cx="7457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※ </a:t>
            </a:r>
            <a:r>
              <a:rPr lang="ko-KR" altLang="en-US" b="1" dirty="0"/>
              <a:t>검사 결과가 참이면 </a:t>
            </a:r>
            <a:r>
              <a:rPr lang="en-US" altLang="ko-KR" b="1" dirty="0"/>
              <a:t>0</a:t>
            </a:r>
            <a:r>
              <a:rPr lang="ko-KR" altLang="en-US" b="1" dirty="0"/>
              <a:t>이 아닌 값이 반환되고 거짓이면 </a:t>
            </a:r>
            <a:r>
              <a:rPr lang="en-US" altLang="ko-KR" b="1" dirty="0"/>
              <a:t>0</a:t>
            </a:r>
            <a:r>
              <a:rPr lang="ko-KR" altLang="en-US" b="1" dirty="0"/>
              <a:t>을 반환한다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809278-9EF3-4E9B-893C-F2D50485A4F9}"/>
              </a:ext>
            </a:extLst>
          </p:cNvPr>
          <p:cNvSpPr txBox="1"/>
          <p:nvPr/>
        </p:nvSpPr>
        <p:spPr>
          <a:xfrm>
            <a:off x="3699930" y="4002675"/>
            <a:ext cx="4887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※ </a:t>
            </a:r>
            <a:r>
              <a:rPr lang="en-US" altLang="ko-KR" sz="2000" b="1" dirty="0" err="1"/>
              <a:t>int</a:t>
            </a:r>
            <a:r>
              <a:rPr lang="ko-KR" altLang="en-US" sz="2000" b="1" dirty="0"/>
              <a:t>형 함수를 받고 반환형도 </a:t>
            </a:r>
            <a:r>
              <a:rPr lang="en-US" altLang="ko-KR" sz="2000" b="1" dirty="0" err="1"/>
              <a:t>int</a:t>
            </a:r>
            <a:r>
              <a:rPr lang="ko-KR" altLang="en-US" sz="2000" b="1" dirty="0"/>
              <a:t>형이다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12274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  <a:endCxn id="41" idx="4"/>
          </p:cNvCxnSpPr>
          <p:nvPr/>
        </p:nvCxnSpPr>
        <p:spPr>
          <a:xfrm>
            <a:off x="2620425" y="2283824"/>
            <a:ext cx="2308" cy="103409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45" name="자유형 44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1" name="타원 40"/>
          <p:cNvSpPr/>
          <p:nvPr/>
        </p:nvSpPr>
        <p:spPr>
          <a:xfrm>
            <a:off x="2458497" y="2989447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CE9289-1D32-4A24-BE8A-50E7584FF80C}"/>
              </a:ext>
            </a:extLst>
          </p:cNvPr>
          <p:cNvSpPr txBox="1"/>
          <p:nvPr/>
        </p:nvSpPr>
        <p:spPr>
          <a:xfrm>
            <a:off x="-176298" y="2991264"/>
            <a:ext cx="252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문자열 처리 라이브러리 함수</a:t>
            </a:r>
            <a:endParaRPr lang="ko-KR" altLang="en-US" sz="1400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52BB2B-BB54-44C6-A7E0-BCB87F090083}"/>
              </a:ext>
            </a:extLst>
          </p:cNvPr>
          <p:cNvSpPr/>
          <p:nvPr/>
        </p:nvSpPr>
        <p:spPr>
          <a:xfrm>
            <a:off x="1217401" y="431273"/>
            <a:ext cx="15119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i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12-5</a:t>
            </a:r>
            <a:endParaRPr lang="ko-KR" altLang="en-US" sz="4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65EF5A3-1621-4271-9B9B-A53C50B0B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604425"/>
              </p:ext>
            </p:extLst>
          </p:nvPr>
        </p:nvGraphicFramePr>
        <p:xfrm>
          <a:off x="3430733" y="957715"/>
          <a:ext cx="8409648" cy="516561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49562">
                  <a:extLst>
                    <a:ext uri="{9D8B030D-6E8A-4147-A177-3AD203B41FA5}">
                      <a16:colId xmlns:a16="http://schemas.microsoft.com/office/drawing/2014/main" val="1270085011"/>
                    </a:ext>
                  </a:extLst>
                </a:gridCol>
                <a:gridCol w="5960086">
                  <a:extLst>
                    <a:ext uri="{9D8B030D-6E8A-4147-A177-3AD203B41FA5}">
                      <a16:colId xmlns:a16="http://schemas.microsoft.com/office/drawing/2014/main" val="294073283"/>
                    </a:ext>
                  </a:extLst>
                </a:gridCol>
              </a:tblGrid>
              <a:tr h="7132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</a:t>
                      </a:r>
                    </a:p>
                  </a:txBody>
                  <a:tcPr marR="72000" marT="180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설명</a:t>
                      </a:r>
                    </a:p>
                  </a:txBody>
                  <a:tcPr marR="72000" marT="180000" marB="36000"/>
                </a:tc>
                <a:extLst>
                  <a:ext uri="{0D108BD9-81ED-4DB2-BD59-A6C34878D82A}">
                    <a16:rowId xmlns:a16="http://schemas.microsoft.com/office/drawing/2014/main" val="4202497573"/>
                  </a:ext>
                </a:extLst>
              </a:tr>
              <a:tr h="713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strlen</a:t>
                      </a:r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(s)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R="72000" marT="180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문자열</a:t>
                      </a:r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s</a:t>
                      </a:r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길이를 구한다</a:t>
                      </a:r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R="72000" marT="180000" marB="36000"/>
                </a:tc>
                <a:extLst>
                  <a:ext uri="{0D108BD9-81ED-4DB2-BD59-A6C34878D82A}">
                    <a16:rowId xmlns:a16="http://schemas.microsoft.com/office/drawing/2014/main" val="2890091425"/>
                  </a:ext>
                </a:extLst>
              </a:tr>
              <a:tr h="713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strcpy</a:t>
                      </a:r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(s1, s2)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R="72000" marT="180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s2</a:t>
                      </a:r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</a:t>
                      </a:r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s1</a:t>
                      </a:r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에 복사한다</a:t>
                      </a:r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R="72000" marT="180000" marB="36000"/>
                </a:tc>
                <a:extLst>
                  <a:ext uri="{0D108BD9-81ED-4DB2-BD59-A6C34878D82A}">
                    <a16:rowId xmlns:a16="http://schemas.microsoft.com/office/drawing/2014/main" val="2470405002"/>
                  </a:ext>
                </a:extLst>
              </a:tr>
              <a:tr h="713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strcat</a:t>
                      </a:r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(s1, s2)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R="72000" marT="180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s2</a:t>
                      </a:r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</a:t>
                      </a:r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s1</a:t>
                      </a:r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끝에 붙여 넣는다</a:t>
                      </a:r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R="72000" marT="180000" marB="36000"/>
                </a:tc>
                <a:extLst>
                  <a:ext uri="{0D108BD9-81ED-4DB2-BD59-A6C34878D82A}">
                    <a16:rowId xmlns:a16="http://schemas.microsoft.com/office/drawing/2014/main" val="2146416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strcmp</a:t>
                      </a:r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(s1, s2)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R="72000" marT="252000" marB="360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s1</a:t>
                      </a:r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과 </a:t>
                      </a:r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s2</a:t>
                      </a:r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비교한다</a:t>
                      </a:r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  </a:t>
                      </a:r>
                      <a:r>
                        <a:rPr lang="en-US" altLang="ko-KR" dirty="0">
                          <a:solidFill>
                            <a:srgbClr val="00B05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//</a:t>
                      </a:r>
                      <a:r>
                        <a:rPr lang="ko-KR" altLang="en-US" dirty="0">
                          <a:solidFill>
                            <a:srgbClr val="00B05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같으면 </a:t>
                      </a:r>
                      <a:r>
                        <a:rPr lang="en-US" altLang="ko-KR" dirty="0">
                          <a:solidFill>
                            <a:srgbClr val="00B05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0, </a:t>
                      </a:r>
                      <a:r>
                        <a:rPr lang="ko-KR" altLang="en-US" dirty="0">
                          <a:solidFill>
                            <a:srgbClr val="00B05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사전적인 순서로 양수</a:t>
                      </a:r>
                      <a:r>
                        <a:rPr lang="en-US" altLang="ko-KR" dirty="0">
                          <a:solidFill>
                            <a:srgbClr val="00B05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</a:t>
                      </a:r>
                      <a:r>
                        <a:rPr lang="ko-KR" altLang="en-US" dirty="0">
                          <a:solidFill>
                            <a:srgbClr val="00B05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음수가 반환된다</a:t>
                      </a:r>
                      <a:r>
                        <a:rPr lang="en-US" altLang="ko-KR" dirty="0">
                          <a:solidFill>
                            <a:srgbClr val="00B05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dirty="0">
                        <a:solidFill>
                          <a:srgbClr val="00B05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R="72000" marT="144000" marB="180000"/>
                </a:tc>
                <a:extLst>
                  <a:ext uri="{0D108BD9-81ED-4DB2-BD59-A6C34878D82A}">
                    <a16:rowId xmlns:a16="http://schemas.microsoft.com/office/drawing/2014/main" val="2055950271"/>
                  </a:ext>
                </a:extLst>
              </a:tr>
              <a:tr h="713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strstr</a:t>
                      </a:r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(s1, s2)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R="72000" marT="180000" marB="144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문자열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s1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에서 문자열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s2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찾는다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 </a:t>
                      </a:r>
                      <a:r>
                        <a:rPr lang="en-US" altLang="ko-KR" sz="1600" dirty="0">
                          <a:solidFill>
                            <a:srgbClr val="00B05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//</a:t>
                      </a:r>
                      <a:r>
                        <a:rPr lang="ko-KR" altLang="en-US" sz="1600" dirty="0">
                          <a:solidFill>
                            <a:srgbClr val="00B05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주소를 반환한다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R="72000" marT="180000" marB="144000"/>
                </a:tc>
                <a:extLst>
                  <a:ext uri="{0D108BD9-81ED-4DB2-BD59-A6C34878D82A}">
                    <a16:rowId xmlns:a16="http://schemas.microsoft.com/office/drawing/2014/main" val="877080515"/>
                  </a:ext>
                </a:extLst>
              </a:tr>
              <a:tr h="713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char *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strtok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(s, delimit);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R="72000" marT="216000" marB="144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문자열 </a:t>
                      </a:r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</a:t>
                      </a:r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</a:t>
                      </a:r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delimit</a:t>
                      </a:r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이용하여 토큰으로 분리한다</a:t>
                      </a:r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R="72000" marT="216000" marB="144000"/>
                </a:tc>
                <a:extLst>
                  <a:ext uri="{0D108BD9-81ED-4DB2-BD59-A6C34878D82A}">
                    <a16:rowId xmlns:a16="http://schemas.microsoft.com/office/drawing/2014/main" val="3627842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457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  <a:endCxn id="41" idx="4"/>
          </p:cNvCxnSpPr>
          <p:nvPr/>
        </p:nvCxnSpPr>
        <p:spPr>
          <a:xfrm>
            <a:off x="2620425" y="2283824"/>
            <a:ext cx="2308" cy="103409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45" name="자유형 44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1" name="타원 40"/>
          <p:cNvSpPr/>
          <p:nvPr/>
        </p:nvSpPr>
        <p:spPr>
          <a:xfrm>
            <a:off x="2458497" y="2989447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06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CE9289-1D32-4A24-BE8A-50E7584FF80C}"/>
              </a:ext>
            </a:extLst>
          </p:cNvPr>
          <p:cNvSpPr txBox="1"/>
          <p:nvPr/>
        </p:nvSpPr>
        <p:spPr>
          <a:xfrm>
            <a:off x="145772" y="2991264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문자열 수치 변환</a:t>
            </a:r>
            <a:endParaRPr lang="ko-KR" altLang="en-US" sz="1400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52BB2B-BB54-44C6-A7E0-BCB87F090083}"/>
              </a:ext>
            </a:extLst>
          </p:cNvPr>
          <p:cNvSpPr/>
          <p:nvPr/>
        </p:nvSpPr>
        <p:spPr>
          <a:xfrm>
            <a:off x="1217401" y="431273"/>
            <a:ext cx="15119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i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12-6</a:t>
            </a:r>
            <a:endParaRPr lang="ko-KR" altLang="en-US" sz="4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3222B90-0F1A-4B4E-8099-B13F9C6CE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715201"/>
              </p:ext>
            </p:extLst>
          </p:nvPr>
        </p:nvGraphicFramePr>
        <p:xfrm>
          <a:off x="3658186" y="1163038"/>
          <a:ext cx="8128232" cy="17603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53297">
                  <a:extLst>
                    <a:ext uri="{9D8B030D-6E8A-4147-A177-3AD203B41FA5}">
                      <a16:colId xmlns:a16="http://schemas.microsoft.com/office/drawing/2014/main" val="3609407833"/>
                    </a:ext>
                  </a:extLst>
                </a:gridCol>
                <a:gridCol w="6074935">
                  <a:extLst>
                    <a:ext uri="{9D8B030D-6E8A-4147-A177-3AD203B41FA5}">
                      <a16:colId xmlns:a16="http://schemas.microsoft.com/office/drawing/2014/main" val="993775450"/>
                    </a:ext>
                  </a:extLst>
                </a:gridCol>
              </a:tblGrid>
              <a:tr h="5779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</a:t>
                      </a:r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설명</a:t>
                      </a:r>
                    </a:p>
                  </a:txBody>
                  <a:tcPr marT="144000"/>
                </a:tc>
                <a:extLst>
                  <a:ext uri="{0D108BD9-81ED-4DB2-BD59-A6C34878D82A}">
                    <a16:rowId xmlns:a16="http://schemas.microsoft.com/office/drawing/2014/main" val="3701017359"/>
                  </a:ext>
                </a:extLst>
              </a:tr>
              <a:tr h="5659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sscanf</a:t>
                      </a:r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(s, …)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문자열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s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로부터 지정된 형식으로 수치를 읽어서 변수에 저장한다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144000"/>
                </a:tc>
                <a:extLst>
                  <a:ext uri="{0D108BD9-81ED-4DB2-BD59-A6C34878D82A}">
                    <a16:rowId xmlns:a16="http://schemas.microsoft.com/office/drawing/2014/main" val="609456378"/>
                  </a:ext>
                </a:extLst>
              </a:tr>
              <a:tr h="5659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sprintf</a:t>
                      </a:r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(s, …)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변수의 값을 형식 지정자에 따라 문자열 형태로 문자 배열 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에 저장한다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144000"/>
                </a:tc>
                <a:extLst>
                  <a:ext uri="{0D108BD9-81ED-4DB2-BD59-A6C34878D82A}">
                    <a16:rowId xmlns:a16="http://schemas.microsoft.com/office/drawing/2014/main" val="400126285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2C73418C-6CBD-4E52-8B32-9525D4012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383283"/>
              </p:ext>
            </p:extLst>
          </p:nvPr>
        </p:nvGraphicFramePr>
        <p:xfrm>
          <a:off x="3658186" y="3934626"/>
          <a:ext cx="8128232" cy="169771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74134">
                  <a:extLst>
                    <a:ext uri="{9D8B030D-6E8A-4147-A177-3AD203B41FA5}">
                      <a16:colId xmlns:a16="http://schemas.microsoft.com/office/drawing/2014/main" val="3609407833"/>
                    </a:ext>
                  </a:extLst>
                </a:gridCol>
                <a:gridCol w="4654098">
                  <a:extLst>
                    <a:ext uri="{9D8B030D-6E8A-4147-A177-3AD203B41FA5}">
                      <a16:colId xmlns:a16="http://schemas.microsoft.com/office/drawing/2014/main" val="993775450"/>
                    </a:ext>
                  </a:extLst>
                </a:gridCol>
              </a:tblGrid>
              <a:tr h="565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</a:t>
                      </a:r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설명</a:t>
                      </a:r>
                    </a:p>
                  </a:txBody>
                  <a:tcPr marT="144000"/>
                </a:tc>
                <a:extLst>
                  <a:ext uri="{0D108BD9-81ED-4DB2-BD59-A6C34878D82A}">
                    <a16:rowId xmlns:a16="http://schemas.microsoft.com/office/drawing/2014/main" val="3701017359"/>
                  </a:ext>
                </a:extLst>
              </a:tr>
              <a:tr h="5659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</a:t>
                      </a:r>
                      <a:r>
                        <a:rPr lang="ko-KR" altLang="en-US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atoi</a:t>
                      </a:r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const</a:t>
                      </a:r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char *</a:t>
                      </a:r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str</a:t>
                      </a:r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str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을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형으로 변환한다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144000"/>
                </a:tc>
                <a:extLst>
                  <a:ext uri="{0D108BD9-81ED-4DB2-BD59-A6C34878D82A}">
                    <a16:rowId xmlns:a16="http://schemas.microsoft.com/office/drawing/2014/main" val="609456378"/>
                  </a:ext>
                </a:extLst>
              </a:tr>
              <a:tr h="5659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double </a:t>
                      </a:r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atoi</a:t>
                      </a:r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const</a:t>
                      </a:r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char *</a:t>
                      </a:r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str</a:t>
                      </a:r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str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을 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double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형으로 변환한다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144000"/>
                </a:tc>
                <a:extLst>
                  <a:ext uri="{0D108BD9-81ED-4DB2-BD59-A6C34878D82A}">
                    <a16:rowId xmlns:a16="http://schemas.microsoft.com/office/drawing/2014/main" val="400126285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608F81F-2E1B-411A-AEB2-86F0F5F06082}"/>
              </a:ext>
            </a:extLst>
          </p:cNvPr>
          <p:cNvSpPr txBox="1"/>
          <p:nvPr/>
        </p:nvSpPr>
        <p:spPr>
          <a:xfrm>
            <a:off x="3658186" y="3429000"/>
            <a:ext cx="2198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※ </a:t>
            </a:r>
            <a:r>
              <a:rPr lang="ko-KR" altLang="en-US" sz="2000" b="1" dirty="0"/>
              <a:t>전용 함수 사용</a:t>
            </a:r>
          </a:p>
        </p:txBody>
      </p:sp>
    </p:spTree>
    <p:extLst>
      <p:ext uri="{BB962C8B-B14F-4D97-AF65-F5344CB8AC3E}">
        <p14:creationId xmlns:p14="http://schemas.microsoft.com/office/powerpoint/2010/main" val="1762233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  <a:endCxn id="41" idx="4"/>
          </p:cNvCxnSpPr>
          <p:nvPr/>
        </p:nvCxnSpPr>
        <p:spPr>
          <a:xfrm>
            <a:off x="2620425" y="2283824"/>
            <a:ext cx="2308" cy="103409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45" name="자유형 44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1" name="타원 40"/>
          <p:cNvSpPr/>
          <p:nvPr/>
        </p:nvSpPr>
        <p:spPr>
          <a:xfrm>
            <a:off x="2458497" y="2989447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07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CE9289-1D32-4A24-BE8A-50E7584FF80C}"/>
              </a:ext>
            </a:extLst>
          </p:cNvPr>
          <p:cNvSpPr txBox="1"/>
          <p:nvPr/>
        </p:nvSpPr>
        <p:spPr>
          <a:xfrm>
            <a:off x="145772" y="2991264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문자열의 배열</a:t>
            </a:r>
            <a:endParaRPr lang="ko-KR" altLang="en-US" sz="1400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52BB2B-BB54-44C6-A7E0-BCB87F090083}"/>
              </a:ext>
            </a:extLst>
          </p:cNvPr>
          <p:cNvSpPr/>
          <p:nvPr/>
        </p:nvSpPr>
        <p:spPr>
          <a:xfrm>
            <a:off x="1217401" y="431273"/>
            <a:ext cx="15119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i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12-7</a:t>
            </a:r>
            <a:endParaRPr lang="ko-KR" altLang="en-US" sz="4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0BEA08-8FBF-46A0-AFA1-E6BA9BAB9620}"/>
              </a:ext>
            </a:extLst>
          </p:cNvPr>
          <p:cNvSpPr/>
          <p:nvPr/>
        </p:nvSpPr>
        <p:spPr>
          <a:xfrm>
            <a:off x="3592661" y="1262270"/>
            <a:ext cx="7497714" cy="369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spAutoFit/>
          </a:bodyPr>
          <a:lstStyle/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※</a:t>
            </a:r>
            <a:r>
              <a:rPr lang="ko-KR" altLang="en-US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문자열이 여러 개 있는 경우 배열에 저장하는 것이 간편하다</a:t>
            </a:r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endParaRPr lang="en-US" altLang="ko-KR" sz="2000" b="1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ex)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char s[3][6] = {</a:t>
            </a:r>
          </a:p>
          <a:p>
            <a:endParaRPr lang="en-US" altLang="ko-KR" b="1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“</a:t>
            </a:r>
            <a:r>
              <a:rPr lang="en-US" altLang="ko-KR" b="1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init</a:t>
            </a:r>
            <a:r>
              <a:rPr lang="en-US" altLang="ko-KR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”,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“open”,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‘”close”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}; </a:t>
            </a:r>
            <a:r>
              <a:rPr lang="en-US" altLang="ko-KR" b="1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//2</a:t>
            </a:r>
            <a:r>
              <a:rPr lang="ko-KR" altLang="en-US" b="1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차원 배열의 각각의 행이 주어진 문자열로 초기화된다</a:t>
            </a:r>
            <a:r>
              <a:rPr lang="en-US" altLang="ko-KR" b="1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endParaRPr lang="en-US" altLang="ko-KR" b="1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b="1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b="1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3611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061526" y="-6350"/>
            <a:ext cx="3663949" cy="229234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4484912" y="1143000"/>
            <a:ext cx="1576614" cy="12954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1992151" y="3059145"/>
            <a:ext cx="7258344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en-US" altLang="ko-KR" sz="7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THANK YOU</a:t>
            </a:r>
          </a:p>
        </p:txBody>
      </p:sp>
      <p:sp>
        <p:nvSpPr>
          <p:cNvPr id="64" name="타원 63"/>
          <p:cNvSpPr/>
          <p:nvPr/>
        </p:nvSpPr>
        <p:spPr>
          <a:xfrm>
            <a:off x="4265030" y="2229054"/>
            <a:ext cx="439763" cy="43976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9388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1023</Words>
  <Application>Microsoft Office PowerPoint</Application>
  <PresentationFormat>와이드스크린</PresentationFormat>
  <Paragraphs>216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Aharoni</vt:lpstr>
      <vt:lpstr>D2Coding</vt:lpstr>
      <vt:lpstr>나눔스퀘어 Bold</vt:lpstr>
      <vt:lpstr>나눔스퀘어 ExtraBold</vt:lpstr>
      <vt:lpstr>나눔스퀘어라운드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anhongbeom</dc:creator>
  <cp:lastModifiedBy>anhongbeom</cp:lastModifiedBy>
  <cp:revision>15</cp:revision>
  <dcterms:created xsi:type="dcterms:W3CDTF">2018-04-03T08:03:07Z</dcterms:created>
  <dcterms:modified xsi:type="dcterms:W3CDTF">2018-04-06T06:17:44Z</dcterms:modified>
</cp:coreProperties>
</file>